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3"/>
  </p:notesMasterIdLst>
  <p:sldIdLst>
    <p:sldId id="2615" r:id="rId3"/>
    <p:sldId id="2683" r:id="rId4"/>
    <p:sldId id="2705" r:id="rId5"/>
    <p:sldId id="2703" r:id="rId6"/>
    <p:sldId id="2707" r:id="rId7"/>
    <p:sldId id="2706" r:id="rId8"/>
    <p:sldId id="2686" r:id="rId9"/>
    <p:sldId id="2702" r:id="rId10"/>
    <p:sldId id="2688" r:id="rId11"/>
    <p:sldId id="2654" r:id="rId12"/>
    <p:sldId id="2708" r:id="rId13"/>
    <p:sldId id="2636" r:id="rId14"/>
    <p:sldId id="2635" r:id="rId15"/>
    <p:sldId id="2693" r:id="rId16"/>
    <p:sldId id="2694" r:id="rId17"/>
    <p:sldId id="2695" r:id="rId18"/>
    <p:sldId id="2696" r:id="rId19"/>
    <p:sldId id="2697" r:id="rId20"/>
    <p:sldId id="2698" r:id="rId21"/>
    <p:sldId id="2699"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8D8D8D"/>
    <a:srgbClr val="403F40"/>
    <a:srgbClr val="CDCDCD"/>
    <a:srgbClr val="06C755"/>
    <a:srgbClr val="FF0033"/>
    <a:srgbClr val="00CB42"/>
    <a:srgbClr val="FFEAEB"/>
    <a:srgbClr val="F6F6F6"/>
    <a:srgbClr val="FBFC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36F63C-F6CD-403C-A081-4AEA9E186B79}" v="66" dt="2021-06-15T05:26:16.786"/>
    <p1510:client id="{C7F4745A-3A91-40C3-AC36-150ABF25F815}" v="2" dt="2021-07-15T10:28:38.821"/>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21" autoAdjust="0"/>
    <p:restoredTop sz="89727" autoAdjust="0"/>
  </p:normalViewPr>
  <p:slideViewPr>
    <p:cSldViewPr snapToGrid="0" snapToObjects="1">
      <p:cViewPr varScale="1">
        <p:scale>
          <a:sx n="101" d="100"/>
          <a:sy n="101" d="100"/>
        </p:scale>
        <p:origin x="88" y="60"/>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cat>
            <c:strRef>
              <c:f>Sheet1!$A$2:$A$6</c:f>
              <c:strCache>
                <c:ptCount val="5"/>
                <c:pt idx="0">
                  <c:v>〜19</c:v>
                </c:pt>
                <c:pt idx="1">
                  <c:v>20-29</c:v>
                </c:pt>
                <c:pt idx="2">
                  <c:v>30-39</c:v>
                </c:pt>
                <c:pt idx="3">
                  <c:v>40-49</c:v>
                </c:pt>
                <c:pt idx="4">
                  <c:v>50〜</c:v>
                </c:pt>
              </c:strCache>
            </c:strRef>
          </c:cat>
          <c:val>
            <c:numRef>
              <c:f>Sheet1!$B$2:$B$6</c:f>
              <c:numCache>
                <c:formatCode>0_ </c:formatCode>
                <c:ptCount val="5"/>
                <c:pt idx="0">
                  <c:v>57310962</c:v>
                </c:pt>
                <c:pt idx="1">
                  <c:v>105283179</c:v>
                </c:pt>
                <c:pt idx="2">
                  <c:v>86468458</c:v>
                </c:pt>
                <c:pt idx="3">
                  <c:v>95501444</c:v>
                </c:pt>
                <c:pt idx="4">
                  <c:v>80858695</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6C755"/>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2021/7/15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155976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1035681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352228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349285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26023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2111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11135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4245101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a:t>Yahoo!</a:t>
            </a:r>
            <a:r>
              <a:rPr lang="ja-JP" altLang="en-US" dirty="0"/>
              <a:t> </a:t>
            </a:r>
            <a:r>
              <a:rPr lang="en-US" altLang="ja-JP" dirty="0"/>
              <a:t>JAPAN</a:t>
            </a:r>
            <a:r>
              <a:rPr lang="ja-JP" altLang="en-US"/>
              <a:t>・</a:t>
            </a:r>
            <a:r>
              <a:rPr lang="en-US" altLang="ja-JP" dirty="0"/>
              <a:t>LINE</a:t>
            </a:r>
            <a:br>
              <a:rPr lang="en-US" altLang="ja-JP" dirty="0"/>
            </a:br>
            <a:r>
              <a:rPr lang="ja-JP" altLang="en-US" dirty="0"/>
              <a:t>共同パッケージ商品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787743" y="5388984"/>
            <a:ext cx="4517658" cy="524215"/>
          </a:xfrm>
        </p:spPr>
        <p:txBody>
          <a:bodyPr/>
          <a:lstStyle/>
          <a:p>
            <a:r>
              <a:rPr lang="ja-JP" altLang="en-US" dirty="0"/>
              <a:t>有効期限：</a:t>
            </a:r>
            <a:r>
              <a:rPr lang="en-US" altLang="ja-JP" dirty="0"/>
              <a:t>2021</a:t>
            </a:r>
            <a:r>
              <a:rPr lang="ja-JP" altLang="en-US" dirty="0"/>
              <a:t>年</a:t>
            </a:r>
            <a:r>
              <a:rPr lang="en-US" altLang="ja-JP" dirty="0"/>
              <a:t>7</a:t>
            </a:r>
            <a:r>
              <a:rPr lang="ja-JP" altLang="en-US" dirty="0"/>
              <a:t>月</a:t>
            </a:r>
            <a:r>
              <a:rPr lang="en-US" altLang="ja-JP" dirty="0"/>
              <a:t>15</a:t>
            </a:r>
            <a:r>
              <a:rPr lang="ja-JP" altLang="en-US" dirty="0"/>
              <a:t>日～</a:t>
            </a:r>
            <a:r>
              <a:rPr lang="en-US" altLang="ja-JP" dirty="0"/>
              <a:t>2021</a:t>
            </a:r>
            <a:r>
              <a:rPr lang="ja-JP" altLang="en-US" dirty="0"/>
              <a:t>年</a:t>
            </a:r>
            <a:r>
              <a:rPr lang="en-US" altLang="ja-JP" dirty="0"/>
              <a:t>9</a:t>
            </a:r>
            <a:r>
              <a:rPr lang="ja-JP" altLang="en-US" dirty="0"/>
              <a:t>月</a:t>
            </a:r>
            <a:r>
              <a:rPr lang="en-US" altLang="ja-JP" dirty="0"/>
              <a:t>30</a:t>
            </a:r>
            <a:r>
              <a:rPr lang="ja-JP" altLang="en-US" dirty="0"/>
              <a:t>日</a:t>
            </a:r>
          </a:p>
        </p:txBody>
      </p:sp>
    </p:spTree>
    <p:extLst>
      <p:ext uri="{BB962C8B-B14F-4D97-AF65-F5344CB8AC3E}">
        <p14:creationId xmlns:p14="http://schemas.microsoft.com/office/powerpoint/2010/main" val="14223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br>
              <a:rPr kumimoji="1" lang="en-US" altLang="ja-JP" dirty="0"/>
            </a:br>
            <a:br>
              <a:rPr lang="en-US" altLang="ja-JP" dirty="0"/>
            </a:br>
            <a:br>
              <a:rPr lang="en-US" altLang="ja-JP" dirty="0"/>
            </a:b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solidFill>
                <a:schemeClr val="tx1"/>
              </a:solidFill>
            </a:endParaRPr>
          </a:p>
          <a:p>
            <a:r>
              <a:rPr lang="ja-JP" altLang="en-US" sz="1600" b="1" dirty="0">
                <a:solidFill>
                  <a:schemeClr val="tx1"/>
                </a:solidFill>
              </a:rPr>
              <a:t>■ブランドリフト調査</a:t>
            </a:r>
            <a:endParaRPr lang="en-US" altLang="ja-JP" sz="1600" b="1" dirty="0">
              <a:solidFill>
                <a:schemeClr val="tx1"/>
              </a:solidFill>
            </a:endParaRPr>
          </a:p>
          <a:p>
            <a:r>
              <a:rPr lang="ja-JP" altLang="en-US" sz="1600" dirty="0">
                <a:solidFill>
                  <a:schemeClr val="tx1"/>
                </a:solidFill>
              </a:rPr>
              <a:t>クロスメディア調査はご提供いたしません。それぞれ単体商品での調査につきましては、調査基準をクリアしているもののみ実施可能です。</a:t>
            </a:r>
            <a:endParaRPr lang="en-US" altLang="ja-JP" sz="1600" dirty="0">
              <a:solidFill>
                <a:schemeClr val="tx1"/>
              </a:solidFill>
            </a:endParaRPr>
          </a:p>
          <a:p>
            <a:endParaRPr lang="en-US" altLang="ja-JP" sz="1600" dirty="0">
              <a:solidFill>
                <a:schemeClr val="tx1"/>
              </a:solidFill>
            </a:endParaRPr>
          </a:p>
          <a:p>
            <a:r>
              <a:rPr lang="ja-JP" altLang="en-US" sz="1600" b="1" dirty="0">
                <a:solidFill>
                  <a:schemeClr val="tx1"/>
                </a:solidFill>
              </a:rPr>
              <a:t>■その他</a:t>
            </a:r>
            <a:endParaRPr lang="en-US" altLang="ja-JP" sz="1600" b="1" dirty="0">
              <a:solidFill>
                <a:schemeClr val="tx1"/>
              </a:solidFill>
            </a:endParaRPr>
          </a:p>
          <a:p>
            <a:r>
              <a:rPr lang="ja-JP" altLang="en-US" sz="1600" dirty="0">
                <a:solidFill>
                  <a:schemeClr val="tx1"/>
                </a:solidFill>
              </a:rPr>
              <a:t>・</a:t>
            </a:r>
            <a:r>
              <a:rPr lang="en-US" altLang="ja-JP" sz="1600" dirty="0">
                <a:solidFill>
                  <a:schemeClr val="tx1"/>
                </a:solidFill>
              </a:rPr>
              <a:t>Yahoo!</a:t>
            </a:r>
            <a:r>
              <a:rPr lang="ja-JP" altLang="en-US" sz="1600" dirty="0">
                <a:solidFill>
                  <a:schemeClr val="tx1"/>
                </a:solidFill>
              </a:rPr>
              <a:t> </a:t>
            </a:r>
            <a:r>
              <a:rPr lang="en-US" altLang="ja-JP" sz="1600" dirty="0">
                <a:solidFill>
                  <a:schemeClr val="tx1"/>
                </a:solidFill>
              </a:rPr>
              <a:t>JAPAN</a:t>
            </a:r>
            <a:r>
              <a:rPr lang="ja-JP" altLang="en-US" sz="1600" dirty="0">
                <a:solidFill>
                  <a:schemeClr val="tx1"/>
                </a:solidFill>
              </a:rPr>
              <a:t>は広告管理ツールでの予約、</a:t>
            </a:r>
            <a:r>
              <a:rPr lang="en-US" altLang="ja-JP" sz="1600" dirty="0">
                <a:solidFill>
                  <a:schemeClr val="tx1"/>
                </a:solidFill>
              </a:rPr>
              <a:t>LINE</a:t>
            </a:r>
            <a:r>
              <a:rPr lang="ja-JP" altLang="en-US" sz="1600" dirty="0">
                <a:solidFill>
                  <a:schemeClr val="tx1"/>
                </a:solidFill>
              </a:rPr>
              <a:t>は仮押さえにより、両方の商品の在庫が抑えられた時点でパッケージ商品が実施できます。</a:t>
            </a:r>
            <a:endParaRPr lang="en-US" altLang="ja-JP" sz="1600" dirty="0">
              <a:solidFill>
                <a:schemeClr val="tx1"/>
              </a:solidFill>
            </a:endParaRPr>
          </a:p>
          <a:p>
            <a:r>
              <a:rPr lang="ja-JP" altLang="en-US" sz="1600" dirty="0">
                <a:solidFill>
                  <a:schemeClr val="tx1"/>
                </a:solidFill>
              </a:rPr>
              <a:t>・</a:t>
            </a:r>
            <a:r>
              <a:rPr lang="en-US" altLang="ja-JP" sz="1600" dirty="0">
                <a:solidFill>
                  <a:schemeClr val="tx1"/>
                </a:solidFill>
              </a:rPr>
              <a:t>1</a:t>
            </a:r>
            <a:r>
              <a:rPr lang="ja-JP" altLang="en-US" sz="1600" dirty="0">
                <a:solidFill>
                  <a:schemeClr val="tx1"/>
                </a:solidFill>
              </a:rPr>
              <a:t>日</a:t>
            </a:r>
            <a:r>
              <a:rPr lang="en-US" altLang="ja-JP" sz="1600" dirty="0">
                <a:solidFill>
                  <a:schemeClr val="tx1"/>
                </a:solidFill>
              </a:rPr>
              <a:t>1</a:t>
            </a:r>
            <a:r>
              <a:rPr lang="ja-JP" altLang="en-US" sz="1600" dirty="0">
                <a:solidFill>
                  <a:schemeClr val="tx1"/>
                </a:solidFill>
              </a:rPr>
              <a:t>社限定パッケージ商品のため、仮押さえ、発注、予約などのタイミングにより実施できない可能性があるのでご注意ください。</a:t>
            </a:r>
            <a:endParaRPr lang="en-US" altLang="ja-JP" sz="1600" dirty="0">
              <a:solidFill>
                <a:schemeClr val="tx1"/>
              </a:solidFill>
            </a:endParaRPr>
          </a:p>
          <a:p>
            <a:r>
              <a:rPr lang="ja-JP" altLang="en-US" sz="1600" dirty="0">
                <a:solidFill>
                  <a:schemeClr val="tx1"/>
                </a:solidFill>
              </a:rPr>
              <a:t>・ 両社が個別で設定している割引施策との併用は不可です。</a:t>
            </a:r>
            <a:endParaRPr lang="en-US" altLang="ja-JP" sz="1600" dirty="0">
              <a:solidFill>
                <a:schemeClr val="tx1"/>
              </a:solidFill>
            </a:endParaRPr>
          </a:p>
        </p:txBody>
      </p:sp>
    </p:spTree>
    <p:extLst>
      <p:ext uri="{BB962C8B-B14F-4D97-AF65-F5344CB8AC3E}">
        <p14:creationId xmlns:p14="http://schemas.microsoft.com/office/powerpoint/2010/main" val="2702616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013412946"/>
              </p:ext>
            </p:extLst>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2021</a:t>
                      </a:r>
                      <a:r>
                        <a:rPr kumimoji="1" lang="ja-JP" altLang="en-US" sz="800" dirty="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7</a:t>
                      </a:r>
                      <a:r>
                        <a:rPr kumimoji="1" lang="ja-JP" altLang="en-US" sz="800" dirty="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14</a:t>
                      </a:r>
                      <a:r>
                        <a:rPr kumimoji="1" lang="ja-JP" altLang="en-US" sz="800" dirty="0">
                          <a:solidFill>
                            <a:schemeClr val="tx1">
                              <a:lumMod val="65000"/>
                              <a:lumOff val="35000"/>
                            </a:schemeClr>
                          </a:solidFill>
                          <a:latin typeface="+mj-lt"/>
                          <a:ea typeface="+mj-ea"/>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7</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14</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7</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14</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Tree>
    <p:extLst>
      <p:ext uri="{BB962C8B-B14F-4D97-AF65-F5344CB8AC3E}">
        <p14:creationId xmlns:p14="http://schemas.microsoft.com/office/powerpoint/2010/main" val="2238628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nvGraphicFramePr>
        <p:xfrm>
          <a:off x="874713" y="1026951"/>
          <a:ext cx="6443257" cy="4917429"/>
        </p:xfrm>
        <a:graphic>
          <a:graphicData uri="http://schemas.openxmlformats.org/drawingml/2006/table">
            <a:tbl>
              <a:tblPr firstCol="1" bandRow="1"/>
              <a:tblGrid>
                <a:gridCol w="2669358">
                  <a:extLst>
                    <a:ext uri="{9D8B030D-6E8A-4147-A177-3AD203B41FA5}">
                      <a16:colId xmlns:a16="http://schemas.microsoft.com/office/drawing/2014/main" val="792911817"/>
                    </a:ext>
                  </a:extLst>
                </a:gridCol>
                <a:gridCol w="1296503">
                  <a:extLst>
                    <a:ext uri="{9D8B030D-6E8A-4147-A177-3AD203B41FA5}">
                      <a16:colId xmlns:a16="http://schemas.microsoft.com/office/drawing/2014/main" val="379781813"/>
                    </a:ext>
                  </a:extLst>
                </a:gridCol>
                <a:gridCol w="1238698">
                  <a:extLst>
                    <a:ext uri="{9D8B030D-6E8A-4147-A177-3AD203B41FA5}">
                      <a16:colId xmlns:a16="http://schemas.microsoft.com/office/drawing/2014/main" val="1892586743"/>
                    </a:ext>
                  </a:extLst>
                </a:gridCol>
                <a:gridCol w="1238698">
                  <a:extLst>
                    <a:ext uri="{9D8B030D-6E8A-4147-A177-3AD203B41FA5}">
                      <a16:colId xmlns:a16="http://schemas.microsoft.com/office/drawing/2014/main" val="1484868583"/>
                    </a:ext>
                  </a:extLst>
                </a:gridCol>
              </a:tblGrid>
              <a:tr h="50404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ja-JP" altLang="en-US" sz="700" b="1" dirty="0">
                          <a:solidFill>
                            <a:schemeClr val="tx1">
                              <a:lumMod val="65000"/>
                              <a:lumOff val="35000"/>
                            </a:schemeClr>
                          </a:solidFill>
                          <a:latin typeface="+mn-ea"/>
                          <a:ea typeface="+mn-ea"/>
                        </a:rPr>
                        <a:t>リッチフォーマット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98578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2075553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569455"/>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91133"/>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84162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376916"/>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845885"/>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1017" y="4434587"/>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570225"/>
            <a:ext cx="2826061" cy="1937132"/>
          </a:xfrm>
          <a:prstGeom prst="rect">
            <a:avLst/>
          </a:prstGeom>
        </p:spPr>
      </p:pic>
    </p:spTree>
    <p:extLst>
      <p:ext uri="{BB962C8B-B14F-4D97-AF65-F5344CB8AC3E}">
        <p14:creationId xmlns:p14="http://schemas.microsoft.com/office/powerpoint/2010/main" val="1697624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1993835" y="6502001"/>
            <a:ext cx="6235065"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075985" y="3483573"/>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61</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00718" y="3450072"/>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85</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45250" y="4852067"/>
            <a:ext cx="5304867" cy="1261526"/>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PV</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数：</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自社調査、データの対象期間：</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月平均（タブレット、従来型携帯電話除く）</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」を元に</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が独自に作成</a:t>
            </a: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（ブランドレベル）で集計、家庭からの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によるアクセス、インターネットアプリは含まない</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但し、日本の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ユーザー数 はインターネットアプリ 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MobileNetView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有効数字上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桁または上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桁目切り上げで算出</a:t>
            </a:r>
            <a:endParaRPr lang="ja-JP" altLang="en-US"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8400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200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a:t>
            </a:r>
            <a:r>
              <a:rPr kumimoji="0"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405786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dirty="0"/>
              <a:t>「予約型」では視認性の高いポジションへインパクの大きい広告を配信し「認知」向上につなげます。</a:t>
            </a:r>
            <a:br>
              <a:rPr lang="en-US" altLang="ja-JP" dirty="0"/>
            </a:br>
            <a:r>
              <a:rPr lang="ja-JP" altLang="en-US" dirty="0"/>
              <a:t>特にスマートフォンでは画面における広告の専有面積が高いので、圧倒的なインパクトを与えることができます。</a:t>
            </a:r>
            <a:br>
              <a:rPr lang="en-US" altLang="ja-JP" dirty="0"/>
            </a:br>
            <a:r>
              <a:rPr lang="ja-JP" altLang="en-US" dirty="0"/>
              <a:t>また予約型専用の特別フォーマットや配信方法で出稿が可能です。</a:t>
            </a:r>
          </a:p>
        </p:txBody>
      </p:sp>
    </p:spTree>
    <p:extLst>
      <p:ext uri="{BB962C8B-B14F-4D97-AF65-F5344CB8AC3E}">
        <p14:creationId xmlns:p14="http://schemas.microsoft.com/office/powerpoint/2010/main" val="61574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620840" y="5906684"/>
            <a:ext cx="10695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キャプチャ画像はイメージです　</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 自社調べ</a:t>
            </a:r>
            <a:r>
              <a:rPr lang="en-US" altLang="ja-JP" sz="900" dirty="0">
                <a:solidFill>
                  <a:schemeClr val="bg1">
                    <a:lumMod val="50000"/>
                  </a:schemeClr>
                </a:solidFill>
                <a:latin typeface="Meiryo"/>
                <a:ea typeface="Meiryo"/>
                <a:cs typeface="メイリオ" pitchFamily="50" charset="-128"/>
              </a:rPr>
              <a:t> LINE</a:t>
            </a:r>
            <a:r>
              <a:rPr lang="ja-JP" altLang="en-US" sz="900">
                <a:solidFill>
                  <a:schemeClr val="bg1">
                    <a:lumMod val="50000"/>
                  </a:schemeClr>
                </a:solidFill>
                <a:latin typeface="Meiryo"/>
                <a:ea typeface="Meiryo"/>
                <a:cs typeface="メイリオ" pitchFamily="50" charset="-128"/>
              </a:rPr>
              <a:t>アプリ月間アクティブユーザー </a:t>
            </a:r>
            <a:r>
              <a:rPr lang="en-US" altLang="ja-JP" sz="900" dirty="0">
                <a:solidFill>
                  <a:schemeClr val="bg1">
                    <a:lumMod val="50000"/>
                  </a:schemeClr>
                </a:solidFill>
                <a:latin typeface="Meiryo"/>
                <a:ea typeface="Meiryo"/>
                <a:cs typeface="メイリオ" pitchFamily="50" charset="-128"/>
              </a:rPr>
              <a:t>2021</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月末時点　</a:t>
            </a:r>
            <a:r>
              <a:rPr lang="en-US" altLang="ja-JP" sz="900" dirty="0">
                <a:solidFill>
                  <a:schemeClr val="bg1">
                    <a:lumMod val="50000"/>
                  </a:schemeClr>
                </a:solidFill>
                <a:latin typeface="Meiryo"/>
                <a:ea typeface="Meiryo"/>
                <a:cs typeface="メイリオ" pitchFamily="50" charset="-128"/>
              </a:rPr>
              <a:t>※2 2019</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6</a:t>
            </a:r>
            <a:r>
              <a:rPr lang="ja-JP" altLang="en-US" sz="900">
                <a:solidFill>
                  <a:schemeClr val="bg1">
                    <a:lumMod val="50000"/>
                  </a:schemeClr>
                </a:solidFill>
                <a:latin typeface="Meiryo"/>
                <a:ea typeface="Meiryo"/>
                <a:cs typeface="メイリオ" pitchFamily="50" charset="-128"/>
              </a:rPr>
              <a:t>月実績を参考　</a:t>
            </a:r>
            <a:r>
              <a:rPr lang="en-US" altLang="ja-JP" sz="900" dirty="0">
                <a:solidFill>
                  <a:schemeClr val="bg1">
                    <a:lumMod val="50000"/>
                  </a:schemeClr>
                </a:solidFill>
                <a:latin typeface="Meiryo"/>
                <a:ea typeface="Meiryo"/>
                <a:cs typeface="メイリオ" pitchFamily="50" charset="-128"/>
              </a:rPr>
              <a:t>※3 LINE</a:t>
            </a:r>
            <a:r>
              <a:rPr lang="ja-JP" altLang="en-US" sz="900">
                <a:solidFill>
                  <a:schemeClr val="bg1">
                    <a:lumMod val="50000"/>
                  </a:schemeClr>
                </a:solidFill>
                <a:latin typeface="Meiryo"/>
                <a:ea typeface="Meiryo"/>
                <a:cs typeface="メイリオ" pitchFamily="50" charset="-128"/>
              </a:rPr>
              <a:t>の国内月間アクティブユーザー </a:t>
            </a:r>
            <a:r>
              <a:rPr lang="en-US" altLang="ja-JP" sz="900" dirty="0">
                <a:solidFill>
                  <a:schemeClr val="bg1">
                    <a:lumMod val="50000"/>
                  </a:schemeClr>
                </a:solidFill>
                <a:latin typeface="Meiryo"/>
                <a:ea typeface="Meiryo"/>
                <a:cs typeface="メイリオ" pitchFamily="50" charset="-128"/>
              </a:rPr>
              <a:t>8,800</a:t>
            </a:r>
            <a:r>
              <a:rPr lang="ja-JP" altLang="en-US" sz="900">
                <a:solidFill>
                  <a:schemeClr val="bg1">
                    <a:lumMod val="50000"/>
                  </a:schemeClr>
                </a:solidFill>
                <a:latin typeface="Meiryo"/>
                <a:ea typeface="Meiryo"/>
                <a:cs typeface="メイリオ" pitchFamily="50" charset="-128"/>
              </a:rPr>
              <a:t>万人</a:t>
            </a: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日本の総人口</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億</a:t>
            </a:r>
            <a:r>
              <a:rPr lang="en-US" altLang="ja-JP" sz="900" dirty="0">
                <a:solidFill>
                  <a:schemeClr val="bg1">
                    <a:lumMod val="50000"/>
                  </a:schemeClr>
                </a:solidFill>
                <a:latin typeface="Meiryo"/>
                <a:ea typeface="Meiryo"/>
                <a:cs typeface="メイリオ" pitchFamily="50" charset="-128"/>
              </a:rPr>
              <a:t>2,541</a:t>
            </a:r>
            <a:r>
              <a:rPr lang="ja-JP" altLang="en-US" sz="900">
                <a:solidFill>
                  <a:schemeClr val="bg1">
                    <a:lumMod val="50000"/>
                  </a:schemeClr>
                </a:solidFill>
                <a:latin typeface="Meiryo"/>
                <a:ea typeface="Meiryo"/>
                <a:cs typeface="メイリオ" pitchFamily="50" charset="-128"/>
              </a:rPr>
              <a:t>万人（令和</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4</a:t>
            </a:r>
            <a:r>
              <a:rPr lang="ja-JP" altLang="en-US" sz="900">
                <a:solidFill>
                  <a:schemeClr val="bg1">
                    <a:lumMod val="50000"/>
                  </a:schemeClr>
                </a:solidFill>
                <a:latin typeface="Meiryo"/>
                <a:ea typeface="Meiryo"/>
                <a:cs typeface="メイリオ" pitchFamily="50" charset="-128"/>
              </a:rPr>
              <a:t>月</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日現在（確定値）総務省統計局）</a:t>
            </a:r>
            <a:r>
              <a:rPr lang="en-US" altLang="ja-JP" sz="900" dirty="0">
                <a:solidFill>
                  <a:schemeClr val="bg1">
                    <a:lumMod val="50000"/>
                  </a:schemeClr>
                </a:solidFill>
                <a:latin typeface="Meiryo"/>
                <a:ea typeface="Meiryo"/>
                <a:cs typeface="メイリオ" pitchFamily="50" charset="-128"/>
              </a:rPr>
              <a:t>※4 </a:t>
            </a:r>
            <a:r>
              <a:rPr lang="ja-JP" altLang="en-US" sz="900">
                <a:solidFill>
                  <a:schemeClr val="bg1">
                    <a:lumMod val="50000"/>
                  </a:schemeClr>
                </a:solidFill>
                <a:latin typeface="Meiryo"/>
                <a:ea typeface="Meiryo"/>
                <a:cs typeface="メイリオ" pitchFamily="50" charset="-128"/>
              </a:rPr>
              <a:t>過去掲載実績平均値</a:t>
            </a:r>
            <a:endParaRPr lang="en-US" altLang="ja-JP" sz="900" dirty="0">
              <a:solidFill>
                <a:schemeClr val="bg1">
                  <a:lumMod val="50000"/>
                </a:schemeClr>
              </a:solidFill>
              <a:latin typeface="Meiryo"/>
              <a:ea typeface="Meiryo"/>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12127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278641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3524" y="3406880"/>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899" y="3406880"/>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394742" y="2682123"/>
            <a:ext cx="544693" cy="469563"/>
          </a:xfrm>
          <a:prstGeom prst="triangle">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909759" y="2554851"/>
            <a:ext cx="3525760" cy="461505"/>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4766416" y="2654757"/>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6C7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日本の人口の</a:t>
              </a:r>
              <a:r>
                <a:rPr lang="en-US" altLang="ja-JP"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70</a:t>
              </a: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a:solidFill>
                    <a:srgbClr val="06C755"/>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8,800</a:t>
              </a:r>
              <a:r>
                <a:rPr lang="ja-JP" altLang="en-US" sz="3200" b="1">
                  <a:solidFill>
                    <a:srgbClr val="06C755"/>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069324"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733990"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3" name="円/楕円 102">
            <a:extLst>
              <a:ext uri="{FF2B5EF4-FFF2-40B4-BE49-F238E27FC236}">
                <a16:creationId xmlns:a16="http://schemas.microsoft.com/office/drawing/2014/main" id="{E614712D-4B68-7F40-B0A2-DC73DB91CFDA}"/>
              </a:ext>
            </a:extLst>
          </p:cNvPr>
          <p:cNvSpPr/>
          <p:nvPr/>
        </p:nvSpPr>
        <p:spPr>
          <a:xfrm>
            <a:off x="9825450" y="3298668"/>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483263" y="3987734"/>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6"/>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107460" y="3771482"/>
              <a:ext cx="885834" cy="652668"/>
              <a:chOff x="9576305" y="4199016"/>
              <a:chExt cx="885834" cy="652668"/>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13102" y="419901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~19</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10010358" y="443586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9825137" y="4643191"/>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576305" y="4508720"/>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607983" y="4233713"/>
                <a:ext cx="451781" cy="276999"/>
              </a:xfrm>
              <a:prstGeom prst="rect">
                <a:avLst/>
              </a:prstGeom>
              <a:noFill/>
            </p:spPr>
            <p:txBody>
              <a:bodyPr wrap="square" rtlCol="0">
                <a:spAutoFit/>
              </a:bodyPr>
              <a:lstStyle/>
              <a:p>
                <a:pPr algn="ct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b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b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481503" y="2914156"/>
          <a:ext cx="1698010" cy="1134970"/>
        </p:xfrm>
        <a:graphic>
          <a:graphicData uri="http://schemas.openxmlformats.org/drawingml/2006/chart">
            <c:chart xmlns:c="http://schemas.openxmlformats.org/drawingml/2006/chart" xmlns:r="http://schemas.openxmlformats.org/officeDocument/2006/relationships" r:id="rId7"/>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9995387" y="3194197"/>
            <a:ext cx="698451" cy="523220"/>
          </a:xfrm>
          <a:prstGeom prst="rect">
            <a:avLst/>
          </a:prstGeom>
          <a:noFill/>
        </p:spPr>
        <p:txBody>
          <a:bodyPr wrap="square" rtlCol="0">
            <a:spAutoFit/>
          </a:bodyPr>
          <a:lstStyle/>
          <a:p>
            <a:r>
              <a:rPr lang="en-US" altLang="ja-JP" sz="2800" b="1">
                <a:solidFill>
                  <a:srgbClr val="06C755"/>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180944" y="3552484"/>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733606" y="3108613"/>
            <a:ext cx="2417928" cy="830997"/>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733606" y="4261670"/>
            <a:ext cx="1993687" cy="584775"/>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満遍なくリーチ</a:t>
            </a:r>
            <a:r>
              <a:rPr lang="en-US" altLang="ja-JP" sz="1400" baseline="30000" dirty="0">
                <a:solidFill>
                  <a:srgbClr val="06C755"/>
                </a:solidFill>
                <a:latin typeface="Meiryo" panose="020B0604030504040204" pitchFamily="34" charset="-128"/>
                <a:ea typeface="Meiryo" panose="020B0604030504040204" pitchFamily="34" charset="-128"/>
                <a:cs typeface="メイリオ" panose="020B0604030504040204" pitchFamily="50" charset="-128"/>
              </a:rPr>
              <a:t>※4</a:t>
            </a:r>
            <a:endParaRPr lang="ja-JP" altLang="en-US" sz="1600" baseline="3000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726921" y="3615276"/>
            <a:ext cx="2023951" cy="338554"/>
          </a:xfrm>
          <a:prstGeom prst="rect">
            <a:avLst/>
          </a:prstGeom>
          <a:noFill/>
        </p:spPr>
        <p:txBody>
          <a:bodyPr wrap="square" rtlCol="0">
            <a:spAutoFit/>
          </a:bodyPr>
          <a:lstStyle/>
          <a:p>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b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619379" y="3537514"/>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599776" y="3881116"/>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341495" y="2616246"/>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8ED9BF92-5FC3-B144-A54D-441533238342}"/>
              </a:ext>
            </a:extLst>
          </p:cNvPr>
          <p:cNvSpPr>
            <a:spLocks noGrp="1"/>
          </p:cNvSpPr>
          <p:nvPr>
            <p:ph type="body" sz="quarter" idx="10"/>
          </p:nvPr>
        </p:nvSpPr>
        <p:spPr/>
        <p:txBody>
          <a:bodyPr/>
          <a:lstStyle/>
          <a:p>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の日本国内の</a:t>
            </a:r>
            <a:r>
              <a:rPr kumimoji="0" lang="en-US" altLang="ja-JP" dirty="0">
                <a:latin typeface="Meiryo"/>
                <a:ea typeface="Meiryo"/>
                <a:cs typeface="メイリオ" panose="020B0604030504040204" pitchFamily="50" charset="-128"/>
              </a:rPr>
              <a:t>MAU</a:t>
            </a:r>
            <a:r>
              <a:rPr kumimoji="0" lang="ja-JP" altLang="en-US">
                <a:latin typeface="Meiryo"/>
                <a:ea typeface="Meiryo"/>
                <a:cs typeface="メイリオ" panose="020B0604030504040204" pitchFamily="50" charset="-128"/>
              </a:rPr>
              <a:t>は</a:t>
            </a:r>
            <a:r>
              <a:rPr kumimoji="0" lang="en-US" altLang="ja-JP" dirty="0">
                <a:latin typeface="Meiryo"/>
                <a:ea typeface="Meiryo"/>
                <a:cs typeface="メイリオ" panose="020B0604030504040204" pitchFamily="50" charset="-128"/>
              </a:rPr>
              <a:t>8,800</a:t>
            </a:r>
            <a:r>
              <a:rPr kumimoji="0" lang="ja-JP" altLang="en-US">
                <a:latin typeface="Meiryo"/>
                <a:ea typeface="Meiryo"/>
                <a:cs typeface="メイリオ" panose="020B0604030504040204" pitchFamily="50" charset="-128"/>
              </a:rPr>
              <a:t>万人</a:t>
            </a:r>
            <a:r>
              <a:rPr kumimoji="0" lang="en-US" altLang="ja-JP" baseline="30000" dirty="0">
                <a:latin typeface="Meiryo"/>
                <a:ea typeface="Meiryo"/>
                <a:cs typeface="メイリオ" panose="020B0604030504040204" pitchFamily="50" charset="-128"/>
              </a:rPr>
              <a:t>※1</a:t>
            </a:r>
            <a:r>
              <a:rPr kumimoji="0" lang="ja-JP" altLang="en-US">
                <a:latin typeface="Meiryo"/>
                <a:ea typeface="Meiryo"/>
                <a:cs typeface="メイリオ" panose="020B0604030504040204" pitchFamily="50" charset="-128"/>
              </a:rPr>
              <a:t>以上で、日本の人口の</a:t>
            </a:r>
            <a:r>
              <a:rPr kumimoji="0" lang="en-US" altLang="ja-JP" dirty="0">
                <a:latin typeface="Meiryo"/>
                <a:ea typeface="Meiryo"/>
                <a:cs typeface="メイリオ" panose="020B0604030504040204" pitchFamily="50" charset="-128"/>
              </a:rPr>
              <a:t>70%</a:t>
            </a:r>
            <a:r>
              <a:rPr kumimoji="0" lang="ja-JP" altLang="en-US">
                <a:latin typeface="Meiryo"/>
                <a:ea typeface="Meiryo"/>
                <a:cs typeface="メイリオ" panose="020B0604030504040204" pitchFamily="50" charset="-128"/>
              </a:rPr>
              <a:t>以上をカバーしています。日本国内において、生活インフラとして定着した</a:t>
            </a:r>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のトークリスト最上部に表示される</a:t>
            </a:r>
            <a:r>
              <a:rPr kumimoji="0" lang="ja-JP" altLang="en-US">
                <a:latin typeface="Calibri"/>
                <a:ea typeface="Meiryo"/>
                <a:cs typeface="Calibri"/>
              </a:rPr>
              <a:t>トークリスト</a:t>
            </a:r>
            <a:r>
              <a:rPr kumimoji="0" lang="ja-JP" altLang="en-US">
                <a:latin typeface="Meiryo"/>
                <a:ea typeface="Meiryo"/>
                <a:cs typeface="Calibri"/>
              </a:rPr>
              <a:t>という枠の中</a:t>
            </a:r>
            <a:r>
              <a:rPr kumimoji="0" lang="ja-JP" altLang="en-US">
                <a:latin typeface="Meiryo"/>
                <a:ea typeface="Meiryo"/>
                <a:cs typeface="メイリオ" panose="020B0604030504040204" pitchFamily="50" charset="-128"/>
              </a:rPr>
              <a:t>に対し、</a:t>
            </a:r>
            <a:r>
              <a:rPr kumimoji="0" lang="en-US" altLang="ja-JP" b="1" dirty="0">
                <a:solidFill>
                  <a:srgbClr val="06C755"/>
                </a:solidFill>
                <a:latin typeface="Meiryo"/>
                <a:ea typeface="Meiryo"/>
                <a:cs typeface="メイリオ" panose="020B0604030504040204" pitchFamily="50" charset="-128"/>
              </a:rPr>
              <a:t>Talk Head View</a:t>
            </a:r>
            <a:r>
              <a:rPr kumimoji="0" lang="ja-JP" altLang="en-US">
                <a:latin typeface="Meiryo"/>
                <a:ea typeface="Meiryo"/>
                <a:cs typeface="メイリオ" panose="020B0604030504040204" pitchFamily="50" charset="-128"/>
              </a:rPr>
              <a:t>は静止画と動画の広告が掲載できます。国内最大規模の爆発的なリーチ力があるため、商品認知やブランドリフトに大きく貢献し、普段</a:t>
            </a:r>
            <a:r>
              <a:rPr kumimoji="0" lang="en-US" altLang="ja-JP" dirty="0">
                <a:latin typeface="Meiryo"/>
                <a:ea typeface="Meiryo"/>
                <a:cs typeface="メイリオ" panose="020B0604030504040204" pitchFamily="50" charset="-128"/>
              </a:rPr>
              <a:t>SNS</a:t>
            </a:r>
            <a:r>
              <a:rPr kumimoji="0" lang="ja-JP" altLang="en-US">
                <a:latin typeface="Meiryo"/>
                <a:ea typeface="Meiryo"/>
                <a:cs typeface="メイリオ" panose="020B0604030504040204" pitchFamily="50" charset="-128"/>
              </a:rPr>
              <a:t>を使わないユーザーの目にも触れる機会があります。</a:t>
            </a:r>
            <a:endParaRPr lang="en-US" altLang="ja-JP" dirty="0">
              <a:latin typeface="Meiryo"/>
              <a:ea typeface="Meiryo"/>
              <a:cs typeface="メイリオ" panose="020B0604030504040204" pitchFamily="50" charset="-128"/>
            </a:endParaRPr>
          </a:p>
        </p:txBody>
      </p:sp>
      <p:sp>
        <p:nvSpPr>
          <p:cNvPr id="52" name="タイトル 1">
            <a:extLst>
              <a:ext uri="{FF2B5EF4-FFF2-40B4-BE49-F238E27FC236}">
                <a16:creationId xmlns:a16="http://schemas.microsoft.com/office/drawing/2014/main" id="{49BAE2EB-D7E7-244B-ABC8-59A6D65FE85C}"/>
              </a:ext>
            </a:extLst>
          </p:cNvPr>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 dirty="0">
                <a:latin typeface="Meiryo"/>
                <a:ea typeface="Meiryo"/>
                <a:cs typeface="Meiryo"/>
                <a:sym typeface="Meiryo"/>
              </a:rPr>
              <a:t>LINE Talk Head View </a:t>
            </a:r>
            <a:r>
              <a:rPr lang="ja-JP" altLang="en-US" dirty="0">
                <a:latin typeface="Meiryo"/>
                <a:ea typeface="Meiryo"/>
                <a:cs typeface="Meiryo"/>
                <a:sym typeface="Meiryo"/>
              </a:rPr>
              <a:t>の特長</a:t>
            </a:r>
            <a:endParaRPr lang="ja-JP" altLang="en-US" dirty="0"/>
          </a:p>
        </p:txBody>
      </p:sp>
    </p:spTree>
    <p:extLst>
      <p:ext uri="{BB962C8B-B14F-4D97-AF65-F5344CB8AC3E}">
        <p14:creationId xmlns:p14="http://schemas.microsoft.com/office/powerpoint/2010/main" val="128075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a:latin typeface="Meiryo" panose="020B0604030504040204" pitchFamily="34" charset="-128"/>
                <a:ea typeface="Meiryo" panose="020B0604030504040204" pitchFamily="34" charset="-128"/>
              </a:rPr>
            </a:br>
            <a:r>
              <a:rPr lang="ja-JP" altLang="en-US">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配信連携はしていません</a:t>
            </a:r>
            <a:endParaRPr lang="en-US" altLang="ja-JP" sz="1600" dirty="0"/>
          </a:p>
          <a:p>
            <a:r>
              <a:rPr lang="en-US" altLang="ja-JP" sz="2000" b="1" dirty="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2021</a:t>
            </a:r>
            <a:r>
              <a:rPr lang="ja-JP" altLang="en-US" sz="2000" dirty="0"/>
              <a:t>年</a:t>
            </a:r>
            <a:r>
              <a:rPr lang="en-US" altLang="ja-JP" sz="2000" dirty="0"/>
              <a:t>7</a:t>
            </a:r>
            <a:r>
              <a:rPr lang="ja-JP" altLang="en-US" sz="2000" dirty="0"/>
              <a:t>月</a:t>
            </a:r>
            <a:r>
              <a:rPr lang="en-US" altLang="ja-JP" sz="2000" dirty="0"/>
              <a:t>15</a:t>
            </a:r>
            <a:r>
              <a:rPr lang="ja-JP" altLang="en-US" sz="2000" dirty="0"/>
              <a:t>日～</a:t>
            </a:r>
            <a:r>
              <a:rPr lang="en-US" altLang="ja-JP" sz="2000" dirty="0"/>
              <a:t>2021</a:t>
            </a:r>
            <a:r>
              <a:rPr lang="ja-JP" altLang="en-US" sz="2000" dirty="0"/>
              <a:t>年</a:t>
            </a:r>
            <a:r>
              <a:rPr lang="en-US" altLang="ja-JP" sz="2000" dirty="0"/>
              <a:t>9</a:t>
            </a:r>
            <a:r>
              <a:rPr lang="ja-JP" altLang="en-US" sz="2000" dirty="0"/>
              <a:t>月</a:t>
            </a:r>
            <a:r>
              <a:rPr lang="en-US" altLang="ja-JP" sz="2000" dirty="0"/>
              <a:t>30</a:t>
            </a:r>
            <a:r>
              <a:rPr lang="ja-JP" altLang="en-US" sz="2000" dirty="0"/>
              <a:t>日掲載分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4343184"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4348060"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488668"/>
            <a:ext cx="4113242" cy="276999"/>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6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dirty="0">
                <a:latin typeface="+mn-ea"/>
              </a:rPr>
              <a:t>最大約6,700万リーチを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リーチ単価が0.7円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6107245"/>
            <a:ext cx="7023076" cy="769441"/>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dirty="0"/>
              <a:t>　</a:t>
            </a:r>
            <a:r>
              <a:rPr lang="en-US" altLang="ja-JP" sz="1100" dirty="0"/>
              <a:t>6,700万リーチは両商品を最大量出稿した際の合算のリーチ数になります。重複は削除していません。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a:t>。</a:t>
            </a:r>
          </a:p>
        </p:txBody>
      </p:sp>
      <p:sp>
        <p:nvSpPr>
          <p:cNvPr id="26" name="正方形/長方形 25">
            <a:extLst>
              <a:ext uri="{FF2B5EF4-FFF2-40B4-BE49-F238E27FC236}">
                <a16:creationId xmlns:a16="http://schemas.microsoft.com/office/drawing/2014/main" id="{7B5B48D1-C00C-4239-A930-8C9B7E2B817D}"/>
              </a:ext>
            </a:extLst>
          </p:cNvPr>
          <p:cNvSpPr/>
          <p:nvPr/>
        </p:nvSpPr>
        <p:spPr>
          <a:xfrm>
            <a:off x="843165"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90191" y="24448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34015"/>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29" name="正方形/長方形 28">
            <a:extLst>
              <a:ext uri="{FF2B5EF4-FFF2-40B4-BE49-F238E27FC236}">
                <a16:creationId xmlns:a16="http://schemas.microsoft.com/office/drawing/2014/main" id="{48C29740-D6B1-4CF9-AD7B-28B6FC853909}"/>
              </a:ext>
            </a:extLst>
          </p:cNvPr>
          <p:cNvSpPr/>
          <p:nvPr/>
        </p:nvSpPr>
        <p:spPr>
          <a:xfrm>
            <a:off x="838289"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85315" y="32229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212155"/>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2" name="正方形/長方形 31">
            <a:extLst>
              <a:ext uri="{FF2B5EF4-FFF2-40B4-BE49-F238E27FC236}">
                <a16:creationId xmlns:a16="http://schemas.microsoft.com/office/drawing/2014/main" id="{12032FC1-2BFD-4D06-B2CA-E0B0687DCA02}"/>
              </a:ext>
            </a:extLst>
          </p:cNvPr>
          <p:cNvSpPr/>
          <p:nvPr/>
        </p:nvSpPr>
        <p:spPr>
          <a:xfrm>
            <a:off x="829850"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a:solidFill>
                  <a:srgbClr val="404040"/>
                </a:solidFill>
              </a:rPr>
              <a:t>最大約</a:t>
            </a:r>
            <a:r>
              <a:rPr lang="ja-JP" altLang="en-US" sz="2400" b="1">
                <a:solidFill>
                  <a:srgbClr val="404040"/>
                </a:solidFill>
              </a:rPr>
              <a:t>1,750</a:t>
            </a:r>
            <a:r>
              <a:rPr lang="ja-JP" altLang="en-US" sz="2000" b="1">
                <a:solidFill>
                  <a:srgbClr val="404040"/>
                </a:solidFill>
              </a:rPr>
              <a:t>万</a:t>
            </a:r>
            <a:endParaRPr lang="en-US" altLang="ja-JP" sz="1400" b="1">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576876" y="41733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1,250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5,000</a:t>
            </a:r>
            <a:r>
              <a:rPr lang="ja-JP" altLang="en-US" sz="2000" b="1">
                <a:solidFill>
                  <a:srgbClr val="404040"/>
                </a:solidFill>
              </a:rPr>
              <a:t>万</a:t>
            </a:r>
            <a:endParaRPr lang="en-US" altLang="ja-JP" sz="2000" b="1">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62555"/>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dirty="0">
                <a:solidFill>
                  <a:srgbClr val="403F40"/>
                </a:solidFill>
              </a:rPr>
              <a:t>最大約</a:t>
            </a:r>
            <a:r>
              <a:rPr lang="en-US" altLang="ja-JP" sz="2400" b="1" dirty="0">
                <a:solidFill>
                  <a:srgbClr val="403F40"/>
                </a:solidFill>
              </a:rPr>
              <a:t>6,700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712807" y="5204110"/>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576876" y="52172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想定リーチ単価</a:t>
            </a:r>
            <a:r>
              <a:rPr lang="en-US" altLang="ja-JP" sz="1600" b="1" dirty="0">
                <a:solidFill>
                  <a:srgbClr val="05CB42"/>
                </a:solidFill>
              </a:rPr>
              <a:t> </a:t>
            </a:r>
            <a:r>
              <a:rPr lang="en-US" altLang="ja-JP" sz="2400" b="1" dirty="0">
                <a:solidFill>
                  <a:srgbClr val="403F40"/>
                </a:solidFill>
              </a:rPr>
              <a:t>0.8</a:t>
            </a:r>
            <a:r>
              <a:rPr lang="ja-JP" altLang="en-US" sz="2000" b="1" dirty="0">
                <a:solidFill>
                  <a:srgbClr val="403F40"/>
                </a:solidFill>
              </a:rPr>
              <a:t>円</a:t>
            </a:r>
            <a:r>
              <a:rPr lang="ja-JP" altLang="en-US" sz="1600" b="1" dirty="0">
                <a:solidFill>
                  <a:srgbClr val="05CB42"/>
                </a:solidFill>
              </a:rPr>
              <a:t>　</a:t>
            </a: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206404"/>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想定リーチ単価</a:t>
            </a:r>
            <a:r>
              <a:rPr lang="en-US" altLang="ja-JP" sz="1600" b="1" dirty="0">
                <a:solidFill>
                  <a:srgbClr val="696969"/>
                </a:solidFill>
              </a:rPr>
              <a:t> </a:t>
            </a:r>
            <a:r>
              <a:rPr lang="en-US" altLang="ja-JP" sz="2400" b="1" dirty="0">
                <a:solidFill>
                  <a:srgbClr val="403F40"/>
                </a:solidFill>
              </a:rPr>
              <a:t>0.7</a:t>
            </a:r>
            <a:r>
              <a:rPr lang="ja-JP" altLang="en-US" sz="2000" b="1" dirty="0">
                <a:solidFill>
                  <a:srgbClr val="403F40"/>
                </a:solidFill>
              </a:rPr>
              <a:t>円～</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163719" y="4166953"/>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70144" y="418370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5249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619269"/>
            <a:ext cx="3575579"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srgbClr val="404040"/>
                </a:solidFill>
              </a:rPr>
              <a:t>1,500</a:t>
            </a:r>
            <a:r>
              <a:rPr lang="ja-JP" altLang="en-US" sz="1600" b="1">
                <a:solidFill>
                  <a:srgbClr val="404040"/>
                </a:solidFill>
              </a:rPr>
              <a:t>万円</a:t>
            </a:r>
            <a:r>
              <a:rPr lang="ja-JP" altLang="en-US" sz="2400" b="1">
                <a:solidFill>
                  <a:srgbClr val="404040"/>
                </a:solidFill>
              </a:rPr>
              <a:t>～</a:t>
            </a:r>
            <a:r>
              <a:rPr lang="en-US" altLang="ja-JP" sz="2400" b="1" dirty="0">
                <a:solidFill>
                  <a:srgbClr val="404040"/>
                </a:solidFill>
              </a:rPr>
              <a:t>5,000</a:t>
            </a:r>
            <a:r>
              <a:rPr lang="ja-JP" altLang="en-US" sz="1600" b="1">
                <a:solidFill>
                  <a:srgbClr val="404040"/>
                </a:solidFill>
              </a:rPr>
              <a:t>万円</a:t>
            </a:r>
            <a:endParaRPr lang="ja-JP" altLang="en-US" sz="2400" b="1">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619269"/>
            <a:ext cx="1703135"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619269"/>
            <a:ext cx="2982256"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sz="2400" b="1" dirty="0">
                <a:solidFill>
                  <a:srgbClr val="404040"/>
                </a:solidFill>
              </a:rPr>
              <a:t>2,150万</a:t>
            </a:r>
            <a:r>
              <a:rPr lang="ja-JP" altLang="en-US" sz="2400" b="1">
                <a:solidFill>
                  <a:srgbClr val="404040"/>
                </a:solidFill>
              </a:rPr>
              <a:t>～6,700万</a:t>
            </a:r>
            <a:endParaRPr lang="en-US" altLang="ja-JP" sz="2400" b="1">
              <a:solidFill>
                <a:srgbClr val="404040"/>
              </a:solidFill>
            </a:endParaRPr>
          </a:p>
          <a:p>
            <a:pPr algn="ctr"/>
            <a:r>
              <a:rPr lang="en-US" altLang="ja-JP" sz="1200" dirty="0">
                <a:solidFill>
                  <a:srgbClr val="404040"/>
                </a:solidFill>
              </a:rPr>
              <a:t>※</a:t>
            </a:r>
            <a:r>
              <a:rPr lang="ja-JP" altLang="en-US" sz="1200">
                <a:solidFill>
                  <a:srgbClr val="404040"/>
                </a:solidFill>
              </a:rPr>
              <a:t>重複あり</a:t>
            </a:r>
            <a:endParaRPr lang="ja-JP" altLang="en-US" sz="1200" dirty="0">
              <a:solidFill>
                <a:srgbClr val="404040"/>
              </a:solidFill>
            </a:endParaRP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商品より選択</a:t>
            </a:r>
            <a:r>
              <a:rPr lang="ja-JP" altLang="en-US" sz="2000" dirty="0"/>
              <a:t>いただけます。</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795573"/>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950883"/>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extLst>
              <p:ext uri="{D42A27DB-BD31-4B8C-83A1-F6EECF244321}">
                <p14:modId xmlns:p14="http://schemas.microsoft.com/office/powerpoint/2010/main" val="1636660643"/>
              </p:ext>
            </p:extLst>
          </p:nvPr>
        </p:nvGraphicFramePr>
        <p:xfrm>
          <a:off x="850819" y="3158612"/>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100" u="none" strike="noStrike">
                          <a:effectLst/>
                        </a:rPr>
                        <a:t>ブランドパネル　</a:t>
                      </a:r>
                      <a:r>
                        <a:rPr lang="en-US" altLang="ja-JP" sz="1100" u="none" strike="noStrike" dirty="0">
                          <a:effectLst/>
                        </a:rPr>
                        <a:t>MD</a:t>
                      </a:r>
                      <a:r>
                        <a:rPr lang="ja-JP" altLang="en-US" sz="1100" u="none" strike="noStrike">
                          <a:effectLst/>
                        </a:rPr>
                        <a:t>（</a:t>
                      </a:r>
                      <a:r>
                        <a:rPr lang="en-US" altLang="ja-JP" sz="1100" u="none" strike="noStrike" dirty="0">
                          <a:effectLst/>
                        </a:rPr>
                        <a:t>FQ1</a:t>
                      </a:r>
                      <a:r>
                        <a:rPr lang="ja-JP" altLang="en-US" sz="1100" u="none" strike="noStrike">
                          <a:effectLst/>
                        </a:rPr>
                        <a:t>）</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6,600,000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0.748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0.56</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100" u="none" strike="noStrike">
                          <a:effectLst/>
                        </a:rPr>
                        <a:t>ブランドパネル　</a:t>
                      </a:r>
                      <a:r>
                        <a:rPr lang="en-US" altLang="ja-JP" sz="1100" u="none" strike="noStrike" dirty="0">
                          <a:effectLst/>
                        </a:rPr>
                        <a:t>SP</a:t>
                      </a:r>
                      <a:r>
                        <a:rPr lang="ja-JP" altLang="en-US" sz="1100" u="none" strike="noStrike">
                          <a:effectLst/>
                        </a:rPr>
                        <a:t>（</a:t>
                      </a:r>
                      <a:r>
                        <a:rPr lang="en-US" altLang="ja-JP" sz="1100" u="none" strike="noStrike" dirty="0">
                          <a:effectLst/>
                        </a:rPr>
                        <a:t>FQ1</a:t>
                      </a:r>
                      <a:r>
                        <a:rPr lang="ja-JP" altLang="en-US" sz="1100" u="none" strike="noStrike">
                          <a:effectLst/>
                        </a:rPr>
                        <a:t>）</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8,000,000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1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0.902</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0.63</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100" u="none" strike="noStrike" dirty="0">
                          <a:effectLst/>
                        </a:rPr>
                        <a:t>ブランドパネル　リッチフォーマット　</a:t>
                      </a:r>
                      <a:r>
                        <a:rPr lang="en-US" altLang="ja-JP" sz="1100" u="none" strike="noStrike" dirty="0">
                          <a:effectLst/>
                        </a:rPr>
                        <a:t>MD</a:t>
                      </a:r>
                      <a:r>
                        <a:rPr lang="ja-JP" altLang="en-US" sz="1100" u="none" strike="noStrike" dirty="0">
                          <a:effectLst/>
                        </a:rPr>
                        <a:t>（</a:t>
                      </a:r>
                      <a:r>
                        <a:rPr lang="en-US" altLang="ja-JP" sz="1100" u="none" strike="noStrike" dirty="0">
                          <a:effectLst/>
                        </a:rPr>
                        <a:t>FQ1</a:t>
                      </a:r>
                      <a:r>
                        <a:rPr lang="ja-JP" altLang="en-US" sz="1100" u="none" strike="noStrike" dirty="0">
                          <a:effectLst/>
                        </a:rPr>
                        <a:t>）</a:t>
                      </a:r>
                      <a:r>
                        <a:rPr lang="en-US" altLang="ja-JP" sz="1100" u="none" strike="noStrike" dirty="0">
                          <a:effectLst/>
                        </a:rPr>
                        <a:t>(LINE 1day </a:t>
                      </a:r>
                      <a:r>
                        <a:rPr lang="ja-JP" altLang="en-US" sz="1100" u="none" strike="noStrike" dirty="0">
                          <a:effectLst/>
                        </a:rPr>
                        <a:t>パッケージ）</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13,500,000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0.998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1980494" y="6417921"/>
            <a:ext cx="8876148" cy="430887"/>
          </a:xfrm>
          <a:prstGeom prst="rect">
            <a:avLst/>
          </a:prstGeom>
          <a:noFill/>
        </p:spPr>
        <p:txBody>
          <a:bodyPr wrap="none" lIns="91440" tIns="45720" rIns="91440" bIns="45720" rtlCol="0" anchor="t">
            <a:spAutoFit/>
          </a:bodyPr>
          <a:lstStyle/>
          <a:p>
            <a:r>
              <a:rPr lang="en-US" altLang="ja-JP" sz="1100" dirty="0"/>
              <a:t>※</a:t>
            </a:r>
            <a:r>
              <a:rPr lang="en-US" altLang="ja-JP" sz="1100" dirty="0" err="1"/>
              <a:t>MD＝マルチデバイス、SP</a:t>
            </a:r>
            <a:r>
              <a:rPr lang="en-US" altLang="ja-JP" sz="1100" dirty="0"/>
              <a:t>=</a:t>
            </a:r>
            <a:r>
              <a:rPr lang="en-US" altLang="ja-JP" sz="1100" dirty="0" err="1"/>
              <a:t>スマートフォンの略です</a:t>
            </a:r>
            <a:r>
              <a:rPr lang="en-US" altLang="ja-JP" sz="1100" dirty="0"/>
              <a:t>。※</a:t>
            </a:r>
            <a:r>
              <a:rPr lang="en-US" altLang="ja-JP" sz="1100" dirty="0" err="1"/>
              <a:t>一部数値を丸めて記載しているため、正値は商品資料をご確認ください</a:t>
            </a:r>
            <a:r>
              <a:rPr lang="en-US" altLang="ja-JP" sz="1100" dirty="0"/>
              <a:t>。</a:t>
            </a:r>
            <a:endParaRPr lang="ja-JP" altLang="en-US" sz="1100" dirty="0"/>
          </a:p>
          <a:p>
            <a:r>
              <a:rPr kumimoji="1" lang="en-US" altLang="ja-JP" sz="1100" dirty="0"/>
              <a:t>※</a:t>
            </a:r>
            <a:r>
              <a:rPr kumimoji="1" lang="ja-JP" altLang="en-US" sz="1100"/>
              <a:t>金額はすべてグロスです。</a:t>
            </a:r>
            <a:r>
              <a:rPr lang="en-US" altLang="ja-JP" sz="1100" dirty="0"/>
              <a:t>※</a:t>
            </a:r>
            <a:r>
              <a:rPr lang="ja-JP" altLang="en-US" sz="1100"/>
              <a:t>ブランドパネルの</a:t>
            </a:r>
            <a:r>
              <a:rPr lang="en-US" altLang="ja-JP" sz="1100" dirty="0" err="1"/>
              <a:t>Mimps</a:t>
            </a:r>
            <a:r>
              <a:rPr lang="ja-JP" altLang="en-US" sz="1100"/>
              <a:t>、リーチは想定になります。</a:t>
            </a:r>
            <a:endParaRPr lang="en-US" altLang="ja-JP" sz="1100"/>
          </a:p>
        </p:txBody>
      </p:sp>
      <p:graphicFrame>
        <p:nvGraphicFramePr>
          <p:cNvPr id="10" name="表 9"/>
          <p:cNvGraphicFramePr>
            <a:graphicFrameLocks noGrp="1"/>
          </p:cNvGraphicFramePr>
          <p:nvPr>
            <p:extLst>
              <p:ext uri="{D42A27DB-BD31-4B8C-83A1-F6EECF244321}">
                <p14:modId xmlns:p14="http://schemas.microsoft.com/office/powerpoint/2010/main" val="3368204122"/>
              </p:ext>
            </p:extLst>
          </p:nvPr>
        </p:nvGraphicFramePr>
        <p:xfrm>
          <a:off x="850820" y="5307330"/>
          <a:ext cx="10664907" cy="1104228"/>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12,500,000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0.8</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50,000,000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89132" y="450615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848134" y="2543476"/>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619269"/>
            <a:ext cx="2264914"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合計想定リーチ数</a:t>
            </a:r>
          </a:p>
        </p:txBody>
      </p:sp>
      <p:sp>
        <p:nvSpPr>
          <p:cNvPr id="15" name="正方形/長方形 14"/>
          <p:cNvSpPr/>
          <p:nvPr/>
        </p:nvSpPr>
        <p:spPr>
          <a:xfrm>
            <a:off x="787243" y="4726290"/>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1367001722"/>
      </p:ext>
    </p:extLst>
  </p:cSld>
  <p:clrMapOvr>
    <a:masterClrMapping/>
  </p:clrMapOvr>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14072</TotalTime>
  <Words>3426</Words>
  <Application>Microsoft Office PowerPoint</Application>
  <PresentationFormat>ワイド画面</PresentationFormat>
  <Paragraphs>501</Paragraphs>
  <Slides>20</Slides>
  <Notes>16</Notes>
  <HiddenSlides>0</HiddenSlides>
  <MMClips>0</MMClips>
  <ScaleCrop>false</ScaleCrop>
  <HeadingPairs>
    <vt:vector size="4" baseType="variant">
      <vt:variant>
        <vt:lpstr>テーマ</vt:lpstr>
      </vt:variant>
      <vt:variant>
        <vt:i4>2</vt:i4>
      </vt:variant>
      <vt:variant>
        <vt:lpstr>スライド タイトル</vt:lpstr>
      </vt:variant>
      <vt:variant>
        <vt:i4>20</vt:i4>
      </vt:variant>
    </vt:vector>
  </HeadingPairs>
  <TitlesOfParts>
    <vt:vector size="22" baseType="lpstr">
      <vt:lpstr>右上固定要素あり</vt:lpstr>
      <vt:lpstr>右上固定要素なし</vt:lpstr>
      <vt:lpstr>Yahoo! JAPAN・LINE 共同パッケージ商品</vt:lpstr>
      <vt:lpstr>概要</vt:lpstr>
      <vt:lpstr>ブランドパネルの特長</vt:lpstr>
      <vt:lpstr>ブランドパネルの特長</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不殿 理那</cp:lastModifiedBy>
  <cp:revision>609</cp:revision>
  <dcterms:created xsi:type="dcterms:W3CDTF">2021-01-15T05:32:52Z</dcterms:created>
  <dcterms:modified xsi:type="dcterms:W3CDTF">2021-07-15T10:28:38Z</dcterms:modified>
</cp:coreProperties>
</file>