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3" r:id="rId2"/>
    <p:sldMasterId id="2147483690" r:id="rId3"/>
  </p:sldMasterIdLst>
  <p:notesMasterIdLst>
    <p:notesMasterId r:id="rId36"/>
  </p:notesMasterIdLst>
  <p:sldIdLst>
    <p:sldId id="273" r:id="rId4"/>
    <p:sldId id="589" r:id="rId5"/>
    <p:sldId id="277" r:id="rId6"/>
    <p:sldId id="502" r:id="rId7"/>
    <p:sldId id="503" r:id="rId8"/>
    <p:sldId id="507" r:id="rId9"/>
    <p:sldId id="504" r:id="rId10"/>
    <p:sldId id="505" r:id="rId11"/>
    <p:sldId id="574" r:id="rId12"/>
    <p:sldId id="545" r:id="rId13"/>
    <p:sldId id="542" r:id="rId14"/>
    <p:sldId id="509" r:id="rId15"/>
    <p:sldId id="510" r:id="rId16"/>
    <p:sldId id="511" r:id="rId17"/>
    <p:sldId id="512" r:id="rId18"/>
    <p:sldId id="513" r:id="rId19"/>
    <p:sldId id="521" r:id="rId20"/>
    <p:sldId id="522" r:id="rId21"/>
    <p:sldId id="537" r:id="rId22"/>
    <p:sldId id="532" r:id="rId23"/>
    <p:sldId id="533" r:id="rId24"/>
    <p:sldId id="534" r:id="rId25"/>
    <p:sldId id="546" r:id="rId26"/>
    <p:sldId id="539" r:id="rId27"/>
    <p:sldId id="516" r:id="rId28"/>
    <p:sldId id="517" r:id="rId29"/>
    <p:sldId id="518" r:id="rId30"/>
    <p:sldId id="519" r:id="rId31"/>
    <p:sldId id="520" r:id="rId32"/>
    <p:sldId id="523" r:id="rId33"/>
    <p:sldId id="524" r:id="rId34"/>
    <p:sldId id="281" r:id="rId3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020"/>
    <a:srgbClr val="000048"/>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F80E3A-D000-47AD-896E-D06588A8CBF8}" v="3" dt="2025-07-03T07:35:44.8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51"/>
    <p:restoredTop sz="96054"/>
  </p:normalViewPr>
  <p:slideViewPr>
    <p:cSldViewPr snapToGrid="0">
      <p:cViewPr varScale="1">
        <p:scale>
          <a:sx n="94" d="100"/>
          <a:sy n="94" d="100"/>
        </p:scale>
        <p:origin x="846" y="31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sumoto Megumi （松本恵実）" userId="YQm2krEEfVvpx1Y4ZMwjoFv781hPg5KYFGyemOhvTrM=" providerId="None" clId="Web-{1CF80E3A-D000-47AD-896E-D06588A8CBF8}"/>
    <pc:docChg chg="modSld">
      <pc:chgData name="Matsumoto Megumi （松本恵実）" userId="YQm2krEEfVvpx1Y4ZMwjoFv781hPg5KYFGyemOhvTrM=" providerId="None" clId="Web-{1CF80E3A-D000-47AD-896E-D06588A8CBF8}" dt="2025-07-03T07:35:44.838" v="2" actId="20577"/>
      <pc:docMkLst>
        <pc:docMk/>
      </pc:docMkLst>
      <pc:sldChg chg="modSp">
        <pc:chgData name="Matsumoto Megumi （松本恵実）" userId="YQm2krEEfVvpx1Y4ZMwjoFv781hPg5KYFGyemOhvTrM=" providerId="None" clId="Web-{1CF80E3A-D000-47AD-896E-D06588A8CBF8}" dt="2025-07-03T07:35:44.838" v="2" actId="20577"/>
        <pc:sldMkLst>
          <pc:docMk/>
          <pc:sldMk cId="1042146211" sldId="273"/>
        </pc:sldMkLst>
        <pc:spChg chg="mod">
          <ac:chgData name="Matsumoto Megumi （松本恵実）" userId="YQm2krEEfVvpx1Y4ZMwjoFv781hPg5KYFGyemOhvTrM=" providerId="None" clId="Web-{1CF80E3A-D000-47AD-896E-D06588A8CBF8}" dt="2025-07-03T07:35:44.838" v="2" actId="20577"/>
          <ac:spMkLst>
            <pc:docMk/>
            <pc:sldMk cId="1042146211" sldId="273"/>
            <ac:spMk id="2" creationId="{B504A4B2-7BE7-053A-D3E4-C981587D8BD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4.bin"/></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kajita\Desktop\&#12501;&#12457;&#12540;&#12510;&#12483;&#12488;&#12494;&#12523;&#12512;&#25277;&#20986;_&#32080;&#26524;&#12414;&#12392;&#12417;&#26368;&#32066;%20(1).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oleObject" Target="file:///C:\Users\rkajita\Desktop\&#36039;&#26009;&#20316;&#25104;&#29992;&#12487;&#12540;&#12479;&#12288;&#9733;1120161_GT_&#35519;&#26619;&#32080;&#26524;.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rkajita\Desktop\&#36039;&#26009;&#20316;&#25104;&#29992;&#12487;&#12540;&#12479;&#12288;&#9733;1120161_GT_&#35519;&#26619;&#32080;&#26524;.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dLbls>
          <c:showLegendKey val="0"/>
          <c:showVal val="0"/>
          <c:showCatName val="0"/>
          <c:showSerName val="0"/>
          <c:showPercent val="0"/>
          <c:showBubbleSize val="0"/>
        </c:dLbls>
        <c:gapWidth val="219"/>
        <c:overlap val="-27"/>
        <c:axId val="633434832"/>
        <c:axId val="633440408"/>
      </c:barChart>
      <c:catAx>
        <c:axId val="63343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633440408"/>
        <c:crosses val="autoZero"/>
        <c:auto val="1"/>
        <c:lblAlgn val="ctr"/>
        <c:lblOffset val="100"/>
        <c:noMultiLvlLbl val="0"/>
      </c:catAx>
      <c:valAx>
        <c:axId val="633440408"/>
        <c:scaling>
          <c:orientation val="minMax"/>
        </c:scaling>
        <c:delete val="1"/>
        <c:axPos val="l"/>
        <c:numFmt formatCode="0%" sourceLinked="1"/>
        <c:majorTickMark val="none"/>
        <c:minorTickMark val="none"/>
        <c:tickLblPos val="nextTo"/>
        <c:crossAx val="633434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659961152109923E-2"/>
          <c:y val="0.17955435864422509"/>
          <c:w val="0.94268007769578011"/>
          <c:h val="0.62054602188787711"/>
        </c:manualLayout>
      </c:layout>
      <c:barChart>
        <c:barDir val="col"/>
        <c:grouping val="clustered"/>
        <c:varyColors val="0"/>
        <c:ser>
          <c:idx val="0"/>
          <c:order val="0"/>
          <c:tx>
            <c:strRef>
              <c:f>Sheet1!$B$1</c:f>
              <c:strCache>
                <c:ptCount val="1"/>
                <c:pt idx="0">
                  <c:v>ブランド認知</c:v>
                </c:pt>
              </c:strCache>
            </c:strRef>
          </c:tx>
          <c:spPr>
            <a:solidFill>
              <a:schemeClr val="bg1">
                <a:lumMod val="85000"/>
              </a:schemeClr>
            </a:solidFill>
            <a:ln>
              <a:noFill/>
            </a:ln>
            <a:effectLst/>
          </c:spPr>
          <c:invertIfNegative val="0"/>
          <c:dPt>
            <c:idx val="0"/>
            <c:invertIfNegative val="0"/>
            <c:bubble3D val="0"/>
            <c:spPr>
              <a:solidFill>
                <a:schemeClr val="bg1">
                  <a:lumMod val="85000"/>
                </a:schemeClr>
              </a:solidFill>
              <a:ln>
                <a:noFill/>
              </a:ln>
              <a:effectLst/>
            </c:spPr>
            <c:extLst>
              <c:ext xmlns:c16="http://schemas.microsoft.com/office/drawing/2014/chart" uri="{C3380CC4-5D6E-409C-BE32-E72D297353CC}">
                <c16:uniqueId val="{00000001-8F67-4C85-8938-E44AD6F47659}"/>
              </c:ext>
            </c:extLst>
          </c:dPt>
          <c:dPt>
            <c:idx val="1"/>
            <c:invertIfNegative val="0"/>
            <c:bubble3D val="0"/>
            <c:spPr>
              <a:solidFill>
                <a:schemeClr val="bg1">
                  <a:lumMod val="85000"/>
                </a:schemeClr>
              </a:solidFill>
              <a:ln>
                <a:noFill/>
              </a:ln>
              <a:effectLst/>
            </c:spPr>
            <c:extLst>
              <c:ext xmlns:c16="http://schemas.microsoft.com/office/drawing/2014/chart" uri="{C3380CC4-5D6E-409C-BE32-E72D297353CC}">
                <c16:uniqueId val="{00000003-8F67-4C85-8938-E44AD6F47659}"/>
              </c:ext>
            </c:extLst>
          </c:dPt>
          <c:dPt>
            <c:idx val="2"/>
            <c:invertIfNegative val="0"/>
            <c:bubble3D val="0"/>
            <c:spPr>
              <a:solidFill>
                <a:schemeClr val="bg1">
                  <a:lumMod val="85000"/>
                </a:schemeClr>
              </a:solidFill>
              <a:ln>
                <a:noFill/>
              </a:ln>
              <a:effectLst/>
            </c:spPr>
            <c:extLst>
              <c:ext xmlns:c16="http://schemas.microsoft.com/office/drawing/2014/chart" uri="{C3380CC4-5D6E-409C-BE32-E72D297353CC}">
                <c16:uniqueId val="{00000005-8F67-4C85-8938-E44AD6F47659}"/>
              </c:ext>
            </c:extLst>
          </c:dPt>
          <c:dPt>
            <c:idx val="3"/>
            <c:invertIfNegative val="0"/>
            <c:bubble3D val="0"/>
            <c:spPr>
              <a:solidFill>
                <a:schemeClr val="bg1">
                  <a:lumMod val="85000"/>
                </a:schemeClr>
              </a:solidFill>
              <a:ln>
                <a:noFill/>
              </a:ln>
              <a:effectLst/>
            </c:spPr>
            <c:extLst>
              <c:ext xmlns:c16="http://schemas.microsoft.com/office/drawing/2014/chart" uri="{C3380CC4-5D6E-409C-BE32-E72D297353CC}">
                <c16:uniqueId val="{00000007-8F67-4C85-8938-E44AD6F47659}"/>
              </c:ext>
            </c:extLst>
          </c:dPt>
          <c:dPt>
            <c:idx val="4"/>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9-8F67-4C85-8938-E44AD6F47659}"/>
              </c:ext>
            </c:extLst>
          </c:dPt>
          <c:cat>
            <c:strRef>
              <c:f>Sheet1!$A$2:$A$6</c:f>
              <c:strCache>
                <c:ptCount val="5"/>
                <c:pt idx="0">
                  <c:v>SPBP動画</c:v>
                </c:pt>
                <c:pt idx="1">
                  <c:v>PCBP静止画</c:v>
                </c:pt>
                <c:pt idx="2">
                  <c:v>SPBP静止画</c:v>
                </c:pt>
                <c:pt idx="3">
                  <c:v>PCBP動画</c:v>
                </c:pt>
                <c:pt idx="4">
                  <c:v>リッチ</c:v>
                </c:pt>
              </c:strCache>
            </c:strRef>
          </c:cat>
          <c:val>
            <c:numRef>
              <c:f>Sheet1!$B$2:$B$6</c:f>
              <c:numCache>
                <c:formatCode>General</c:formatCode>
                <c:ptCount val="5"/>
                <c:pt idx="0">
                  <c:v>9.01</c:v>
                </c:pt>
                <c:pt idx="1">
                  <c:v>9.51</c:v>
                </c:pt>
                <c:pt idx="2">
                  <c:v>10.3</c:v>
                </c:pt>
                <c:pt idx="3">
                  <c:v>11.42</c:v>
                </c:pt>
                <c:pt idx="4">
                  <c:v>15.54</c:v>
                </c:pt>
              </c:numCache>
            </c:numRef>
          </c:val>
          <c:extLst>
            <c:ext xmlns:c16="http://schemas.microsoft.com/office/drawing/2014/chart" uri="{C3380CC4-5D6E-409C-BE32-E72D297353CC}">
              <c16:uniqueId val="{0000000A-8F67-4C85-8938-E44AD6F47659}"/>
            </c:ext>
          </c:extLst>
        </c:ser>
        <c:dLbls>
          <c:showLegendKey val="0"/>
          <c:showVal val="0"/>
          <c:showCatName val="0"/>
          <c:showSerName val="0"/>
          <c:showPercent val="0"/>
          <c:showBubbleSize val="0"/>
        </c:dLbls>
        <c:gapWidth val="130"/>
        <c:overlap val="-27"/>
        <c:axId val="528551944"/>
        <c:axId val="528551616"/>
      </c:barChart>
      <c:catAx>
        <c:axId val="528551944"/>
        <c:scaling>
          <c:orientation val="minMax"/>
        </c:scaling>
        <c:delete val="1"/>
        <c:axPos val="b"/>
        <c:numFmt formatCode="General" sourceLinked="1"/>
        <c:majorTickMark val="none"/>
        <c:minorTickMark val="none"/>
        <c:tickLblPos val="nextTo"/>
        <c:crossAx val="528551616"/>
        <c:crosses val="autoZero"/>
        <c:auto val="1"/>
        <c:lblAlgn val="ctr"/>
        <c:lblOffset val="100"/>
        <c:noMultiLvlLbl val="0"/>
      </c:catAx>
      <c:valAx>
        <c:axId val="528551616"/>
        <c:scaling>
          <c:orientation val="minMax"/>
        </c:scaling>
        <c:delete val="1"/>
        <c:axPos val="l"/>
        <c:numFmt formatCode="General" sourceLinked="1"/>
        <c:majorTickMark val="none"/>
        <c:minorTickMark val="none"/>
        <c:tickLblPos val="nextTo"/>
        <c:crossAx val="52855194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994782120433064E-2"/>
          <c:y val="9.2562983883712827E-2"/>
          <c:w val="0.97172248523931948"/>
          <c:h val="0.82114503357479751"/>
        </c:manualLayout>
      </c:layout>
      <c:barChart>
        <c:barDir val="col"/>
        <c:grouping val="clustered"/>
        <c:varyColors val="0"/>
        <c:ser>
          <c:idx val="0"/>
          <c:order val="0"/>
          <c:tx>
            <c:strRef>
              <c:f>フォーマット比較!$L$11</c:f>
              <c:strCache>
                <c:ptCount val="1"/>
                <c:pt idx="0">
                  <c:v>顕在層を1とした場合の潜在層のCTR</c:v>
                </c:pt>
              </c:strCache>
            </c:strRef>
          </c:tx>
          <c:spPr>
            <a:solidFill>
              <a:schemeClr val="accent1"/>
            </a:solidFill>
            <a:ln>
              <a:noFill/>
            </a:ln>
            <a:effectLst/>
          </c:spPr>
          <c:invertIfNegative val="0"/>
          <c:dPt>
            <c:idx val="0"/>
            <c:invertIfNegative val="0"/>
            <c:bubble3D val="0"/>
            <c:spPr>
              <a:solidFill>
                <a:schemeClr val="accent6">
                  <a:lumMod val="60000"/>
                  <a:lumOff val="40000"/>
                </a:schemeClr>
              </a:solidFill>
              <a:ln>
                <a:noFill/>
              </a:ln>
              <a:effectLst/>
            </c:spPr>
            <c:extLst>
              <c:ext xmlns:c16="http://schemas.microsoft.com/office/drawing/2014/chart" uri="{C3380CC4-5D6E-409C-BE32-E72D297353CC}">
                <c16:uniqueId val="{00000001-5B24-4A90-A01C-B45C114DF5E5}"/>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2-5B24-4A90-A01C-B45C114DF5E5}"/>
              </c:ext>
            </c:extLst>
          </c:dPt>
          <c:dPt>
            <c:idx val="2"/>
            <c:invertIfNegative val="0"/>
            <c:bubble3D val="0"/>
            <c:spPr>
              <a:solidFill>
                <a:schemeClr val="bg1">
                  <a:lumMod val="75000"/>
                </a:schemeClr>
              </a:solidFill>
              <a:ln>
                <a:noFill/>
              </a:ln>
              <a:effectLst/>
            </c:spPr>
            <c:extLst>
              <c:ext xmlns:c16="http://schemas.microsoft.com/office/drawing/2014/chart" uri="{C3380CC4-5D6E-409C-BE32-E72D297353CC}">
                <c16:uniqueId val="{00000003-5B24-4A90-A01C-B45C114DF5E5}"/>
              </c:ext>
            </c:extLst>
          </c:dPt>
          <c:cat>
            <c:strRef>
              <c:f>フォーマット比較!$M$10:$O$10</c:f>
              <c:strCache>
                <c:ptCount val="3"/>
                <c:pt idx="0">
                  <c:v>トップインパクト
パノラマ</c:v>
                </c:pt>
                <c:pt idx="1">
                  <c:v>通常
トップインパクト</c:v>
                </c:pt>
                <c:pt idx="2">
                  <c:v>通常ブラパネ</c:v>
                </c:pt>
              </c:strCache>
            </c:strRef>
          </c:cat>
          <c:val>
            <c:numRef>
              <c:f>フォーマット比較!$M$11:$O$11</c:f>
              <c:numCache>
                <c:formatCode>#,##0.00_);[Red]\(#,##0.00\)</c:formatCode>
                <c:ptCount val="3"/>
                <c:pt idx="0">
                  <c:v>0.82769596547165014</c:v>
                </c:pt>
                <c:pt idx="1">
                  <c:v>0.65112860791270144</c:v>
                </c:pt>
                <c:pt idx="2">
                  <c:v>0.39933843736231867</c:v>
                </c:pt>
              </c:numCache>
            </c:numRef>
          </c:val>
          <c:extLst>
            <c:ext xmlns:c16="http://schemas.microsoft.com/office/drawing/2014/chart" uri="{C3380CC4-5D6E-409C-BE32-E72D297353CC}">
              <c16:uniqueId val="{00000000-5B24-4A90-A01C-B45C114DF5E5}"/>
            </c:ext>
          </c:extLst>
        </c:ser>
        <c:dLbls>
          <c:showLegendKey val="0"/>
          <c:showVal val="0"/>
          <c:showCatName val="0"/>
          <c:showSerName val="0"/>
          <c:showPercent val="0"/>
          <c:showBubbleSize val="0"/>
        </c:dLbls>
        <c:gapWidth val="219"/>
        <c:overlap val="-27"/>
        <c:axId val="240591664"/>
        <c:axId val="240595600"/>
      </c:barChart>
      <c:catAx>
        <c:axId val="240591664"/>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240595600"/>
        <c:crosses val="autoZero"/>
        <c:auto val="1"/>
        <c:lblAlgn val="ctr"/>
        <c:lblOffset val="100"/>
        <c:noMultiLvlLbl val="0"/>
      </c:catAx>
      <c:valAx>
        <c:axId val="240595600"/>
        <c:scaling>
          <c:orientation val="minMax"/>
        </c:scaling>
        <c:delete val="1"/>
        <c:axPos val="r"/>
        <c:numFmt formatCode="#,##0.00_);[Red]\(#,##0.00\)" sourceLinked="1"/>
        <c:majorTickMark val="none"/>
        <c:minorTickMark val="none"/>
        <c:tickLblPos val="nextTo"/>
        <c:crossAx val="240591664"/>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散布図!$D$50</c:f>
              <c:strCache>
                <c:ptCount val="1"/>
                <c:pt idx="0">
                  <c:v>Q19　ストレスを感じる広告
</c:v>
                </c:pt>
              </c:strCache>
            </c:strRef>
          </c:tx>
          <c:spPr>
            <a:ln w="28575" cap="rnd">
              <a:noFill/>
              <a:round/>
            </a:ln>
            <a:effectLst/>
          </c:spPr>
          <c:marker>
            <c:symbol val="circle"/>
            <c:size val="15"/>
            <c:spPr>
              <a:solidFill>
                <a:schemeClr val="bg1">
                  <a:lumMod val="50000"/>
                </a:schemeClr>
              </a:solidFill>
              <a:ln w="9525">
                <a:solidFill>
                  <a:schemeClr val="accent1"/>
                </a:solidFill>
              </a:ln>
              <a:effectLst/>
            </c:spPr>
          </c:marker>
          <c:dPt>
            <c:idx val="4"/>
            <c:marker>
              <c:symbol val="circle"/>
              <c:size val="15"/>
              <c:spPr>
                <a:solidFill>
                  <a:schemeClr val="bg1">
                    <a:lumMod val="50000"/>
                  </a:schemeClr>
                </a:solidFill>
                <a:ln w="9525">
                  <a:noFill/>
                </a:ln>
                <a:effectLst/>
              </c:spPr>
            </c:marker>
            <c:bubble3D val="0"/>
            <c:extLst>
              <c:ext xmlns:c16="http://schemas.microsoft.com/office/drawing/2014/chart" uri="{C3380CC4-5D6E-409C-BE32-E72D297353CC}">
                <c16:uniqueId val="{00000001-6024-4200-AA5E-9C360F86276B}"/>
              </c:ext>
            </c:extLst>
          </c:dPt>
          <c:xVal>
            <c:numRef>
              <c:f>散布図!$C$51:$C$56</c:f>
              <c:numCache>
                <c:formatCode>General</c:formatCode>
                <c:ptCount val="6"/>
                <c:pt idx="0">
                  <c:v>34.6</c:v>
                </c:pt>
                <c:pt idx="1">
                  <c:v>33.799999999999997</c:v>
                </c:pt>
                <c:pt idx="2">
                  <c:v>15.7</c:v>
                </c:pt>
                <c:pt idx="3">
                  <c:v>12</c:v>
                </c:pt>
                <c:pt idx="4">
                  <c:v>4.0999999999999996</c:v>
                </c:pt>
                <c:pt idx="5">
                  <c:v>12.7</c:v>
                </c:pt>
              </c:numCache>
            </c:numRef>
          </c:xVal>
          <c:yVal>
            <c:numRef>
              <c:f>散布図!$D$51:$D$56</c:f>
              <c:numCache>
                <c:formatCode>General</c:formatCode>
                <c:ptCount val="6"/>
                <c:pt idx="0">
                  <c:v>9.1999999999999993</c:v>
                </c:pt>
                <c:pt idx="1">
                  <c:v>46.9</c:v>
                </c:pt>
                <c:pt idx="2">
                  <c:v>7</c:v>
                </c:pt>
                <c:pt idx="3">
                  <c:v>7.5</c:v>
                </c:pt>
                <c:pt idx="4">
                  <c:v>4.4000000000000004</c:v>
                </c:pt>
                <c:pt idx="5">
                  <c:v>7.9</c:v>
                </c:pt>
              </c:numCache>
            </c:numRef>
          </c:yVal>
          <c:smooth val="0"/>
          <c:extLst>
            <c:ext xmlns:c16="http://schemas.microsoft.com/office/drawing/2014/chart" uri="{C3380CC4-5D6E-409C-BE32-E72D297353CC}">
              <c16:uniqueId val="{00000000-6024-4200-AA5E-9C360F86276B}"/>
            </c:ext>
          </c:extLst>
        </c:ser>
        <c:dLbls>
          <c:showLegendKey val="0"/>
          <c:showVal val="0"/>
          <c:showCatName val="0"/>
          <c:showSerName val="0"/>
          <c:showPercent val="0"/>
          <c:showBubbleSize val="0"/>
        </c:dLbls>
        <c:axId val="453223560"/>
        <c:axId val="453225200"/>
      </c:scatterChart>
      <c:valAx>
        <c:axId val="453223560"/>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53225200"/>
        <c:crosses val="autoZero"/>
        <c:crossBetween val="midCat"/>
      </c:valAx>
      <c:valAx>
        <c:axId val="45322520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5322356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bg1">
                <a:lumMod val="85000"/>
              </a:schemeClr>
            </a:solidFill>
            <a:ln>
              <a:noFill/>
            </a:ln>
            <a:effectLst/>
          </c:spPr>
          <c:invertIfNegative val="0"/>
          <c:dPt>
            <c:idx val="0"/>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1-9C19-411E-8F1B-4E5F4A6B24D2}"/>
              </c:ext>
            </c:extLst>
          </c:dPt>
          <c:cat>
            <c:strRef>
              <c:f>使用データ!$R$4:$R$10</c:f>
              <c:strCache>
                <c:ptCount val="7"/>
                <c:pt idx="0">
                  <c:v>トップ画面に大きく掲載される</c:v>
                </c:pt>
                <c:pt idx="1">
                  <c:v>動画視聴前に2件重ねて広告が流れる</c:v>
                </c:pt>
                <c:pt idx="2">
                  <c:v>コンテンツの上に重なって表示される</c:v>
                </c:pt>
                <c:pt idx="3">
                  <c:v>動画視聴中に長尺の動画広告が流れる</c:v>
                </c:pt>
                <c:pt idx="4">
                  <c:v>興味の無い広告が流れる</c:v>
                </c:pt>
                <c:pt idx="5">
                  <c:v>何回も同じ広告が流れる</c:v>
                </c:pt>
                <c:pt idx="6">
                  <c:v>スキップもしくは非表示にできない</c:v>
                </c:pt>
              </c:strCache>
            </c:strRef>
          </c:cat>
          <c:val>
            <c:numRef>
              <c:f>使用データ!$S$4:$S$10</c:f>
              <c:numCache>
                <c:formatCode>0.0</c:formatCode>
                <c:ptCount val="7"/>
                <c:pt idx="0">
                  <c:v>37.6</c:v>
                </c:pt>
                <c:pt idx="1">
                  <c:v>47.6</c:v>
                </c:pt>
                <c:pt idx="2">
                  <c:v>51.2</c:v>
                </c:pt>
                <c:pt idx="3">
                  <c:v>53.9</c:v>
                </c:pt>
                <c:pt idx="4">
                  <c:v>57.7</c:v>
                </c:pt>
                <c:pt idx="5">
                  <c:v>59.8</c:v>
                </c:pt>
                <c:pt idx="6">
                  <c:v>61.5</c:v>
                </c:pt>
              </c:numCache>
            </c:numRef>
          </c:val>
          <c:extLst>
            <c:ext xmlns:c16="http://schemas.microsoft.com/office/drawing/2014/chart" uri="{C3380CC4-5D6E-409C-BE32-E72D297353CC}">
              <c16:uniqueId val="{00000000-9C19-411E-8F1B-4E5F4A6B24D2}"/>
            </c:ext>
          </c:extLst>
        </c:ser>
        <c:dLbls>
          <c:showLegendKey val="0"/>
          <c:showVal val="0"/>
          <c:showCatName val="0"/>
          <c:showSerName val="0"/>
          <c:showPercent val="0"/>
          <c:showBubbleSize val="0"/>
        </c:dLbls>
        <c:gapWidth val="182"/>
        <c:axId val="1036633264"/>
        <c:axId val="1036635560"/>
      </c:barChart>
      <c:catAx>
        <c:axId val="10366332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36635560"/>
        <c:crosses val="autoZero"/>
        <c:auto val="1"/>
        <c:lblAlgn val="ctr"/>
        <c:lblOffset val="100"/>
        <c:noMultiLvlLbl val="0"/>
      </c:catAx>
      <c:valAx>
        <c:axId val="1036635560"/>
        <c:scaling>
          <c:orientation val="minMax"/>
        </c:scaling>
        <c:delete val="1"/>
        <c:axPos val="b"/>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1036633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0.7193</cdr:x>
      <cdr:y>0.14815</cdr:y>
    </cdr:from>
    <cdr:to>
      <cdr:x>0.89474</cdr:x>
      <cdr:y>0.90741</cdr:y>
    </cdr:to>
    <cdr:sp macro="" textlink="">
      <cdr:nvSpPr>
        <cdr:cNvPr id="2" name="正方形/長方形 1"/>
        <cdr:cNvSpPr/>
      </cdr:nvSpPr>
      <cdr:spPr>
        <a:xfrm xmlns:a="http://schemas.openxmlformats.org/drawingml/2006/main">
          <a:off x="3520687" y="537666"/>
          <a:ext cx="858709" cy="2755509"/>
        </a:xfrm>
        <a:prstGeom xmlns:a="http://schemas.openxmlformats.org/drawingml/2006/main" prst="rect">
          <a:avLst/>
        </a:prstGeom>
        <a:solidFill xmlns:a="http://schemas.openxmlformats.org/drawingml/2006/main">
          <a:schemeClr val="accent3">
            <a:lumMod val="60000"/>
            <a:lumOff val="40000"/>
          </a:schemeClr>
        </a:solidFill>
        <a:ln xmlns:a="http://schemas.openxmlformats.org/drawingml/2006/main" w="9525">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xmlns:a="http://schemas.openxmlformats.org/drawingml/2006/main"/>
        <a:p xmlns:a="http://schemas.openxmlformats.org/drawingml/2006/main">
          <a:endParaRPr lang="ja-JP" dirty="0"/>
        </a:p>
      </cdr:txBody>
    </cdr:sp>
  </cdr:relSizeAnchor>
  <cdr:relSizeAnchor xmlns:cdr="http://schemas.openxmlformats.org/drawingml/2006/chartDrawing">
    <cdr:from>
      <cdr:x>0.72499</cdr:x>
      <cdr:y>0.15804</cdr:y>
    </cdr:from>
    <cdr:to>
      <cdr:x>0.89792</cdr:x>
      <cdr:y>0.30308</cdr:y>
    </cdr:to>
    <cdr:sp macro="" textlink="">
      <cdr:nvSpPr>
        <cdr:cNvPr id="3" name="正方形/長方形 2"/>
        <cdr:cNvSpPr/>
      </cdr:nvSpPr>
      <cdr:spPr>
        <a:xfrm xmlns:a="http://schemas.openxmlformats.org/drawingml/2006/main">
          <a:off x="4379292" y="422136"/>
          <a:ext cx="1044564" cy="387424"/>
        </a:xfrm>
        <a:prstGeom xmlns:a="http://schemas.openxmlformats.org/drawingml/2006/main" prst="rect">
          <a:avLst/>
        </a:prstGeom>
        <a:noFill xmlns:a="http://schemas.openxmlformats.org/drawingml/2006/main"/>
        <a:ln xmlns:a="http://schemas.openxmlformats.org/drawingml/2006/main" w="9525">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xmlns:a="http://schemas.openxmlformats.org/drawingml/2006/main"/>
        <a:p xmlns:a="http://schemas.openxmlformats.org/drawingml/2006/main">
          <a:pPr algn="ctr"/>
          <a:r>
            <a:rPr lang="en-US" altLang="ja-JP" sz="2000" b="1" dirty="0">
              <a:latin typeface="+mj-ea"/>
              <a:ea typeface="+mj-ea"/>
            </a:rPr>
            <a:t>83</a:t>
          </a:r>
          <a:r>
            <a:rPr lang="ja-JP" altLang="en-US" sz="1400" b="1" dirty="0">
              <a:latin typeface="+mj-ea"/>
              <a:ea typeface="+mj-ea"/>
            </a:rPr>
            <a:t>％</a:t>
          </a:r>
          <a:endParaRPr lang="ja-JP" sz="2000" b="1" dirty="0">
            <a:latin typeface="+mj-ea"/>
            <a:ea typeface="+mj-ea"/>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C75F72-840C-944F-8D21-0AE4FBB1AB9C}" type="datetimeFigureOut">
              <a:rPr kumimoji="1" lang="ja-JP" altLang="en-US" smtClean="0"/>
              <a:t>2025/7/9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1CC00C-8F62-6C48-B048-C042837E5924}" type="slidenum">
              <a:rPr kumimoji="1" lang="ja-JP" altLang="en-US" smtClean="0"/>
              <a:t>‹#›</a:t>
            </a:fld>
            <a:endParaRPr kumimoji="1" lang="ja-JP" altLang="en-US"/>
          </a:p>
        </p:txBody>
      </p:sp>
    </p:spTree>
    <p:extLst>
      <p:ext uri="{BB962C8B-B14F-4D97-AF65-F5344CB8AC3E}">
        <p14:creationId xmlns:p14="http://schemas.microsoft.com/office/powerpoint/2010/main" val="22608053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5</a:t>
            </a:fld>
            <a:endParaRPr kumimoji="1" lang="ja-JP" altLang="en-US" dirty="0"/>
          </a:p>
        </p:txBody>
      </p:sp>
    </p:spTree>
    <p:extLst>
      <p:ext uri="{BB962C8B-B14F-4D97-AF65-F5344CB8AC3E}">
        <p14:creationId xmlns:p14="http://schemas.microsoft.com/office/powerpoint/2010/main" val="243813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solidFill>
                <a:schemeClr val="tx1"/>
              </a:solidFill>
            </a:endParaRPr>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28684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4094782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68897359-4843-4E12-A4AB-F4102AE92F39}" type="slidenum">
              <a:rPr lang="ja-JP" altLang="en-US" smtClean="0">
                <a:solidFill>
                  <a:prstClr val="black"/>
                </a:solidFill>
              </a:rPr>
              <a:pPr/>
              <a:t>22</a:t>
            </a:fld>
            <a:endParaRPr lang="ja-JP" altLang="en-US">
              <a:solidFill>
                <a:prstClr val="black"/>
              </a:solidFill>
            </a:endParaRPr>
          </a:p>
        </p:txBody>
      </p:sp>
    </p:spTree>
    <p:extLst>
      <p:ext uri="{BB962C8B-B14F-4D97-AF65-F5344CB8AC3E}">
        <p14:creationId xmlns:p14="http://schemas.microsoft.com/office/powerpoint/2010/main" val="587871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3014362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1716597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12.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7.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22.emf"/><Relationship Id="rId2" Type="http://schemas.openxmlformats.org/officeDocument/2006/relationships/slideMaster" Target="../slideMasters/slideMaster3.xml"/><Relationship Id="rId1" Type="http://schemas.openxmlformats.org/officeDocument/2006/relationships/tags" Target="../tags/tag13.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10.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585758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49632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0998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037817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870274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03_中表紙B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120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hasCustomPrompt="1"/>
          </p:nvPr>
        </p:nvSpPr>
        <p:spPr>
          <a:xfrm>
            <a:off x="2347737" y="2986688"/>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6" name="テキスト ボックス 5">
            <a:extLst>
              <a:ext uri="{FF2B5EF4-FFF2-40B4-BE49-F238E27FC236}">
                <a16:creationId xmlns:a16="http://schemas.microsoft.com/office/drawing/2014/main" id="{517A9192-F1AD-6432-AA05-3ED25890561C}"/>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036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BC_プロダクト資料表紙（社外秘）">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28817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社外秘）">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F91F3E3-5E8B-CEEA-5B0C-9751AC1FAE35}"/>
              </a:ext>
            </a:extLst>
          </p:cNvPr>
          <p:cNvGraphicFramePr>
            <a:graphicFrameLocks noChangeAspect="1"/>
          </p:cNvGraphicFramePr>
          <p:nvPr userDrawn="1">
            <p:custDataLst>
              <p:tags r:id="rId1"/>
            </p:custDataLst>
            <p:extLst>
              <p:ext uri="{D42A27DB-BD31-4B8C-83A1-F6EECF244321}">
                <p14:modId xmlns:p14="http://schemas.microsoft.com/office/powerpoint/2010/main" val="420447950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F91F3E3-5E8B-CEEA-5B0C-9751AC1FAE35}"/>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BF406BE2-E7B4-5DEE-2A15-44828EC77861}"/>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72558536-6266-01C4-08CD-2C75867A2DA5}"/>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19466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社外秘）">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1938CF5-D87B-1B41-1E9E-89E1C225D13A}"/>
              </a:ext>
            </a:extLst>
          </p:cNvPr>
          <p:cNvGraphicFramePr>
            <a:graphicFrameLocks noChangeAspect="1"/>
          </p:cNvGraphicFramePr>
          <p:nvPr userDrawn="1">
            <p:custDataLst>
              <p:tags r:id="rId1"/>
            </p:custDataLst>
            <p:extLst>
              <p:ext uri="{D42A27DB-BD31-4B8C-83A1-F6EECF244321}">
                <p14:modId xmlns:p14="http://schemas.microsoft.com/office/powerpoint/2010/main" val="28439967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C1938CF5-D87B-1B41-1E9E-89E1C225D13A}"/>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12654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社外秘）">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CFADF5C-8D22-BA0B-F508-7C1C9547D04B}"/>
              </a:ext>
            </a:extLst>
          </p:cNvPr>
          <p:cNvGraphicFramePr>
            <a:graphicFrameLocks noChangeAspect="1"/>
          </p:cNvGraphicFramePr>
          <p:nvPr userDrawn="1">
            <p:custDataLst>
              <p:tags r:id="rId1"/>
            </p:custDataLst>
            <p:extLst>
              <p:ext uri="{D42A27DB-BD31-4B8C-83A1-F6EECF244321}">
                <p14:modId xmlns:p14="http://schemas.microsoft.com/office/powerpoint/2010/main" val="125130511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BCFADF5C-8D22-BA0B-F508-7C1C9547D04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24714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社外秘）">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844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userDrawn="1">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userDrawn="1"/>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9122648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社外秘）">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50B6717-0D80-2534-CC8A-14EB973E892E}"/>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グラフィックス 2">
            <a:extLst>
              <a:ext uri="{FF2B5EF4-FFF2-40B4-BE49-F238E27FC236}">
                <a16:creationId xmlns:a16="http://schemas.microsoft.com/office/drawing/2014/main" id="{9E2759ED-05F5-302F-7600-432C6B13AA8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角丸四角形 5">
            <a:extLst>
              <a:ext uri="{FF2B5EF4-FFF2-40B4-BE49-F238E27FC236}">
                <a16:creationId xmlns:a16="http://schemas.microsoft.com/office/drawing/2014/main" id="{4C46DA2B-9024-9A94-EB50-617BB47C1D6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8424861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ノンブタイトル+ポイント＋コピーライト+ノンブル（社外秘）">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EAD4E59-28AD-8011-D49B-AA05CE305F1B}"/>
              </a:ext>
            </a:extLst>
          </p:cNvPr>
          <p:cNvGraphicFramePr>
            <a:graphicFrameLocks noChangeAspect="1"/>
          </p:cNvGraphicFramePr>
          <p:nvPr userDrawn="1">
            <p:custDataLst>
              <p:tags r:id="rId1"/>
            </p:custDataLst>
            <p:extLst>
              <p:ext uri="{D42A27DB-BD31-4B8C-83A1-F6EECF244321}">
                <p14:modId xmlns:p14="http://schemas.microsoft.com/office/powerpoint/2010/main" val="326022175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4" name="think-cell data - do not delete" hidden="1">
                        <a:extLst>
                          <a:ext uri="{FF2B5EF4-FFF2-40B4-BE49-F238E27FC236}">
                            <a16:creationId xmlns:a16="http://schemas.microsoft.com/office/drawing/2014/main" id="{1EAD4E59-28AD-8011-D49B-AA05CE305F1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タイトル 1">
            <a:extLst>
              <a:ext uri="{FF2B5EF4-FFF2-40B4-BE49-F238E27FC236}">
                <a16:creationId xmlns:a16="http://schemas.microsoft.com/office/drawing/2014/main" id="{62396C5A-2887-DAF5-DB7D-BA71B95CEC6B}"/>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スライド番号プレースホルダー 5">
            <a:extLst>
              <a:ext uri="{FF2B5EF4-FFF2-40B4-BE49-F238E27FC236}">
                <a16:creationId xmlns:a16="http://schemas.microsoft.com/office/drawing/2014/main" id="{0152C89B-FD9C-B243-5481-11F974C1190B}"/>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pic>
        <p:nvPicPr>
          <p:cNvPr id="11" name="グラフィックス 10">
            <a:extLst>
              <a:ext uri="{FF2B5EF4-FFF2-40B4-BE49-F238E27FC236}">
                <a16:creationId xmlns:a16="http://schemas.microsoft.com/office/drawing/2014/main" id="{FCE2877E-7FDC-B33C-B88A-B5C8DFC8026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310" y="6533996"/>
            <a:ext cx="813256" cy="94565"/>
          </a:xfrm>
          <a:prstGeom prst="rect">
            <a:avLst/>
          </a:prstGeom>
        </p:spPr>
      </p:pic>
      <p:sp>
        <p:nvSpPr>
          <p:cNvPr id="17" name="テキスト プレースホルダー 10">
            <a:extLst>
              <a:ext uri="{FF2B5EF4-FFF2-40B4-BE49-F238E27FC236}">
                <a16:creationId xmlns:a16="http://schemas.microsoft.com/office/drawing/2014/main" id="{76134E91-D5E0-C208-D77F-6417A8E26B3E}"/>
              </a:ext>
            </a:extLst>
          </p:cNvPr>
          <p:cNvSpPr>
            <a:spLocks noGrp="1"/>
          </p:cNvSpPr>
          <p:nvPr>
            <p:ph type="body" sz="quarter" idx="10" hasCustomPrompt="1"/>
          </p:nvPr>
        </p:nvSpPr>
        <p:spPr>
          <a:xfrm>
            <a:off x="1017118" y="1274352"/>
            <a:ext cx="10584865" cy="564262"/>
          </a:xfrm>
          <a:prstGeom prst="rect">
            <a:avLst/>
          </a:prstGeom>
        </p:spPr>
        <p:txBody>
          <a:bodyPr lIns="0" tIns="0" rIns="0" bIns="0" anchor="t"/>
          <a:lstStyle>
            <a:lvl1pPr marL="0" indent="0">
              <a:lnSpc>
                <a:spcPct val="120000"/>
              </a:lnSpc>
              <a:spcBef>
                <a:spcPts val="0"/>
              </a:spcBef>
              <a:buNone/>
              <a:defRPr sz="1600" b="1">
                <a:solidFill>
                  <a:schemeClr val="accent1"/>
                </a:solidFill>
                <a:latin typeface="Meiryo" panose="020B0604030504040204" pitchFamily="34" charset="-128"/>
                <a:ea typeface="Meiryo" panose="020B0604030504040204" pitchFamily="34" charset="-128"/>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t>サブタイトル、ダミーテキストダミーテキストダミーテキストダミーテキスト</a:t>
            </a:r>
            <a:endParaRPr lang="en-US" altLang="ja-JP" dirty="0"/>
          </a:p>
        </p:txBody>
      </p:sp>
      <p:pic>
        <p:nvPicPr>
          <p:cNvPr id="5" name="図 4">
            <a:extLst>
              <a:ext uri="{FF2B5EF4-FFF2-40B4-BE49-F238E27FC236}">
                <a16:creationId xmlns:a16="http://schemas.microsoft.com/office/drawing/2014/main" id="{7376EA70-C099-219D-087F-9AF76D320227}"/>
              </a:ext>
            </a:extLst>
          </p:cNvPr>
          <p:cNvPicPr>
            <a:picLocks noChangeAspect="1"/>
          </p:cNvPicPr>
          <p:nvPr userDrawn="1"/>
        </p:nvPicPr>
        <p:blipFill>
          <a:blip r:embed="rId7"/>
          <a:stretch>
            <a:fillRect/>
          </a:stretch>
        </p:blipFill>
        <p:spPr>
          <a:xfrm>
            <a:off x="552350" y="1185030"/>
            <a:ext cx="412894" cy="412894"/>
          </a:xfrm>
          <a:prstGeom prst="rect">
            <a:avLst/>
          </a:prstGeom>
        </p:spPr>
      </p:pic>
    </p:spTree>
    <p:extLst>
      <p:ext uri="{BB962C8B-B14F-4D97-AF65-F5344CB8AC3E}">
        <p14:creationId xmlns:p14="http://schemas.microsoft.com/office/powerpoint/2010/main" val="4101226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userDrawn="1">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2178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userDrawn="1">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5333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41011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052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68131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953991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500122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image" Target="../media/image9.em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oleObject" Target="../embeddings/oleObject5.bin"/><Relationship Id="rId5" Type="http://schemas.openxmlformats.org/officeDocument/2006/relationships/slideLayout" Target="../slideLayouts/slideLayout11.xml"/><Relationship Id="rId10" Type="http://schemas.openxmlformats.org/officeDocument/2006/relationships/tags" Target="../tags/tag5.xml"/><Relationship Id="rId4" Type="http://schemas.openxmlformats.org/officeDocument/2006/relationships/slideLayout" Target="../slideLayouts/slideLayout10.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15.emf"/><Relationship Id="rId5" Type="http://schemas.openxmlformats.org/officeDocument/2006/relationships/slideLayout" Target="../slideLayouts/slideLayout19.xml"/><Relationship Id="rId10" Type="http://schemas.openxmlformats.org/officeDocument/2006/relationships/oleObject" Target="../embeddings/oleObject9.bin"/><Relationship Id="rId4" Type="http://schemas.openxmlformats.org/officeDocument/2006/relationships/slideLayout" Target="../slideLayouts/slideLayout18.xml"/><Relationship Id="rId9" Type="http://schemas.openxmlformats.org/officeDocument/2006/relationships/tags" Target="../tags/tag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userDrawn="1">
            <p:custDataLst>
              <p:tags r:id="rId8"/>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Tree>
    <p:extLst>
      <p:ext uri="{BB962C8B-B14F-4D97-AF65-F5344CB8AC3E}">
        <p14:creationId xmlns:p14="http://schemas.microsoft.com/office/powerpoint/2010/main" val="42543500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0"/>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1" imgW="7772400" imgH="10058400" progId="TCLayout.ActiveDocument.1">
                  <p:embed/>
                </p:oleObj>
              </mc:Choice>
              <mc:Fallback>
                <p:oleObj name="think-cellスライド" r:id="rId11"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2"/>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50976327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8" r:id="rId7"/>
    <p:sldLayoutId id="2147483699" r:id="rId8"/>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userDrawn="1">
          <p15:clr>
            <a:srgbClr val="F26B43"/>
          </p15:clr>
        </p15:guide>
        <p15:guide id="2" pos="370" userDrawn="1">
          <p15:clr>
            <a:srgbClr val="F26B43"/>
          </p15:clr>
        </p15:guide>
        <p15:guide id="3" pos="7310" userDrawn="1">
          <p15:clr>
            <a:srgbClr val="F26B43"/>
          </p15:clr>
        </p15:guide>
        <p15:guide id="4" orient="horz" pos="3952"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77668A6-A60D-7DD9-A9AE-DAEC49DC115E}"/>
              </a:ext>
            </a:extLst>
          </p:cNvPr>
          <p:cNvGraphicFramePr>
            <a:graphicFrameLocks noChangeAspect="1"/>
          </p:cNvGraphicFramePr>
          <p:nvPr userDrawn="1">
            <p:custDataLst>
              <p:tags r:id="rId9"/>
            </p:custDataLst>
            <p:extLst>
              <p:ext uri="{D42A27DB-BD31-4B8C-83A1-F6EECF244321}">
                <p14:modId xmlns:p14="http://schemas.microsoft.com/office/powerpoint/2010/main" val="263439859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0" imgW="7772400" imgH="10058400" progId="TCLayout.ActiveDocument.1">
                  <p:embed/>
                </p:oleObj>
              </mc:Choice>
              <mc:Fallback>
                <p:oleObj name="think-cellスライド" r:id="rId10" imgW="7772400" imgH="10058400" progId="TCLayout.ActiveDocument.1">
                  <p:embed/>
                  <p:pic>
                    <p:nvPicPr>
                      <p:cNvPr id="3" name="think-cell data - do not delete" hidden="1">
                        <a:extLst>
                          <a:ext uri="{FF2B5EF4-FFF2-40B4-BE49-F238E27FC236}">
                            <a16:creationId xmlns:a16="http://schemas.microsoft.com/office/drawing/2014/main" id="{B77668A6-A60D-7DD9-A9AE-DAEC49DC115E}"/>
                          </a:ext>
                        </a:extLst>
                      </p:cNvPr>
                      <p:cNvPicPr/>
                      <p:nvPr/>
                    </p:nvPicPr>
                    <p:blipFill>
                      <a:blip r:embed="rId11"/>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D971B38B-A59C-FCBD-F26A-C9389F670A6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50308891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yac.yahoo.co.jp/brandpanel_panorama_topimpact_panelswitch_banner/220310_panorama_topimpact_panelswitch_creativeplan.htm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hyperlink" Target="https://yac.yahoo.co.jp/LinkedGYJ_car_sample_20191016.html"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hyperlink" Target="https://s.yimg.jp/dl/displayads-guarantee/displayads-guarantee_creativesample_brandpanel_topimpact_panorama_sideswitch.zip"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xml"/><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0.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6.png"/><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7.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microsoft.com/office/2007/relationships/hdphoto" Target="../media/hdphoto1.wdp"/><Relationship Id="rId5" Type="http://schemas.openxmlformats.org/officeDocument/2006/relationships/image" Target="../media/image66.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59.png"/><Relationship Id="rId7" Type="http://schemas.openxmlformats.org/officeDocument/2006/relationships/image" Target="../media/image71.png"/><Relationship Id="rId2" Type="http://schemas.openxmlformats.org/officeDocument/2006/relationships/image" Target="../media/image56.png"/><Relationship Id="rId1" Type="http://schemas.openxmlformats.org/officeDocument/2006/relationships/slideLayout" Target="../slideLayouts/slideLayout10.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10.xml"/><Relationship Id="rId6" Type="http://schemas.openxmlformats.org/officeDocument/2006/relationships/image" Target="../media/image59.png"/><Relationship Id="rId5" Type="http://schemas.openxmlformats.org/officeDocument/2006/relationships/image" Target="../media/image56.png"/><Relationship Id="rId4" Type="http://schemas.openxmlformats.org/officeDocument/2006/relationships/image" Target="../media/image75.png"/></Relationships>
</file>

<file path=ppt/slides/_rels/slide29.xml.rels><?xml version="1.0" encoding="UTF-8" standalone="yes"?>
<Relationships xmlns="http://schemas.openxmlformats.org/package/2006/relationships"><Relationship Id="rId3" Type="http://schemas.openxmlformats.org/officeDocument/2006/relationships/image" Target="../media/image78.jpg"/><Relationship Id="rId7" Type="http://schemas.openxmlformats.org/officeDocument/2006/relationships/image" Target="../media/image80.jpg"/><Relationship Id="rId2" Type="http://schemas.openxmlformats.org/officeDocument/2006/relationships/image" Target="../media/image77.jpg"/><Relationship Id="rId1" Type="http://schemas.openxmlformats.org/officeDocument/2006/relationships/slideLayout" Target="../slideLayouts/slideLayout10.xml"/><Relationship Id="rId6" Type="http://schemas.openxmlformats.org/officeDocument/2006/relationships/image" Target="../media/image59.png"/><Relationship Id="rId5" Type="http://schemas.openxmlformats.org/officeDocument/2006/relationships/image" Target="../media/image56.png"/><Relationship Id="rId4" Type="http://schemas.openxmlformats.org/officeDocument/2006/relationships/image" Target="../media/image7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4.png"/><Relationship Id="rId2" Type="http://schemas.openxmlformats.org/officeDocument/2006/relationships/image" Target="../media/image81.png"/><Relationship Id="rId1" Type="http://schemas.openxmlformats.org/officeDocument/2006/relationships/slideLayout" Target="../slideLayouts/slideLayout10.xml"/><Relationship Id="rId6" Type="http://schemas.openxmlformats.org/officeDocument/2006/relationships/image" Target="../media/image59.png"/><Relationship Id="rId5" Type="http://schemas.openxmlformats.org/officeDocument/2006/relationships/image" Target="../media/image56.png"/><Relationship Id="rId4" Type="http://schemas.openxmlformats.org/officeDocument/2006/relationships/image" Target="../media/image83.png"/></Relationships>
</file>

<file path=ppt/slides/_rels/slide31.xml.rels><?xml version="1.0" encoding="UTF-8" standalone="yes"?>
<Relationships xmlns="http://schemas.openxmlformats.org/package/2006/relationships"><Relationship Id="rId8" Type="http://schemas.openxmlformats.org/officeDocument/2006/relationships/image" Target="../media/image89.jp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85.jpg"/><Relationship Id="rId1" Type="http://schemas.openxmlformats.org/officeDocument/2006/relationships/slideLayout" Target="../slideLayouts/slideLayout10.xml"/><Relationship Id="rId6" Type="http://schemas.openxmlformats.org/officeDocument/2006/relationships/image" Target="../media/image59.png"/><Relationship Id="rId11" Type="http://schemas.openxmlformats.org/officeDocument/2006/relationships/image" Target="../media/image92.png"/><Relationship Id="rId5" Type="http://schemas.openxmlformats.org/officeDocument/2006/relationships/image" Target="../media/image56.png"/><Relationship Id="rId10" Type="http://schemas.openxmlformats.org/officeDocument/2006/relationships/image" Target="../media/image91.png"/><Relationship Id="rId4" Type="http://schemas.openxmlformats.org/officeDocument/2006/relationships/image" Target="../media/image87.png"/><Relationship Id="rId9" Type="http://schemas.openxmlformats.org/officeDocument/2006/relationships/image" Target="../media/image9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chart" Target="../charts/chart3.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539252D5-3A0C-F273-8EA6-665FC13D7E2B}"/>
              </a:ext>
            </a:extLst>
          </p:cNvPr>
          <p:cNvSpPr>
            <a:spLocks noGrp="1"/>
          </p:cNvSpPr>
          <p:nvPr>
            <p:ph type="body" sz="quarter" idx="10"/>
          </p:nvPr>
        </p:nvSpPr>
        <p:spPr>
          <a:xfrm>
            <a:off x="587375" y="1696711"/>
            <a:ext cx="11017250" cy="2065291"/>
          </a:xfrm>
        </p:spPr>
        <p:txBody>
          <a:bodyPr/>
          <a:lstStyle/>
          <a:p>
            <a:r>
              <a:rPr lang="en-US" altLang="ja-JP" sz="3200" dirty="0"/>
              <a:t>Yahoo! JAPAN</a:t>
            </a:r>
            <a:r>
              <a:rPr lang="ja-JP" altLang="en-US" sz="3200" dirty="0"/>
              <a:t>　ブランドパネル　</a:t>
            </a:r>
            <a:r>
              <a:rPr lang="en-US" altLang="ja-JP" sz="3200" dirty="0"/>
              <a:t>PC</a:t>
            </a:r>
            <a:r>
              <a:rPr lang="ja-JP" altLang="en-US" sz="3200" dirty="0"/>
              <a:t>　トップインパクト</a:t>
            </a:r>
            <a:endParaRPr lang="en-US" altLang="ja-JP" sz="3200" dirty="0"/>
          </a:p>
          <a:p>
            <a:r>
              <a:rPr lang="en-US" altLang="ja-JP" sz="3200" dirty="0"/>
              <a:t>Yahoo! JAPAN</a:t>
            </a:r>
            <a:r>
              <a:rPr lang="ja-JP" altLang="en-US" sz="3200" dirty="0"/>
              <a:t>　ブランドパネル　スマートフォン</a:t>
            </a:r>
            <a:endParaRPr lang="en-US" altLang="ja-JP" sz="3200" dirty="0"/>
          </a:p>
          <a:p>
            <a:r>
              <a:rPr lang="ja-JP" altLang="en-US" sz="3200"/>
              <a:t>フォーマット別ガイド</a:t>
            </a:r>
            <a:endParaRPr lang="ja-JP" altLang="en-US" sz="3200" dirty="0"/>
          </a:p>
        </p:txBody>
      </p:sp>
      <p:sp>
        <p:nvSpPr>
          <p:cNvPr id="8" name="テキスト プレースホルダー 7">
            <a:extLst>
              <a:ext uri="{FF2B5EF4-FFF2-40B4-BE49-F238E27FC236}">
                <a16:creationId xmlns:a16="http://schemas.microsoft.com/office/drawing/2014/main" id="{1BCFB809-A62A-6416-D2D7-91D8B4EE7078}"/>
              </a:ext>
            </a:extLst>
          </p:cNvPr>
          <p:cNvSpPr>
            <a:spLocks noGrp="1"/>
          </p:cNvSpPr>
          <p:nvPr>
            <p:ph type="body" sz="quarter" idx="11"/>
          </p:nvPr>
        </p:nvSpPr>
        <p:spPr>
          <a:xfrm>
            <a:off x="587375" y="5278295"/>
            <a:ext cx="5131879" cy="217991"/>
          </a:xfrm>
        </p:spPr>
        <p:txBody>
          <a:bodyPr/>
          <a:lstStyle/>
          <a:p>
            <a:r>
              <a:rPr lang="en-US" altLang="ja-JP" dirty="0"/>
              <a:t>2025/7/9</a:t>
            </a:r>
            <a:endParaRPr lang="ja-JP" altLang="en-US" dirty="0"/>
          </a:p>
        </p:txBody>
      </p:sp>
      <p:sp>
        <p:nvSpPr>
          <p:cNvPr id="9" name="テキスト プレースホルダー 8">
            <a:extLst>
              <a:ext uri="{FF2B5EF4-FFF2-40B4-BE49-F238E27FC236}">
                <a16:creationId xmlns:a16="http://schemas.microsoft.com/office/drawing/2014/main" id="{C5C8A055-E30D-7AD3-5C70-71BD63813CA7}"/>
              </a:ext>
            </a:extLst>
          </p:cNvPr>
          <p:cNvSpPr>
            <a:spLocks noGrp="1"/>
          </p:cNvSpPr>
          <p:nvPr>
            <p:ph type="body" sz="quarter" idx="12"/>
          </p:nvPr>
        </p:nvSpPr>
        <p:spPr>
          <a:xfrm>
            <a:off x="587375" y="4409440"/>
            <a:ext cx="8871585" cy="660399"/>
          </a:xfrm>
        </p:spPr>
        <p:txBody>
          <a:bodyPr/>
          <a:lstStyle/>
          <a:p>
            <a:r>
              <a:rPr lang="en-US" altLang="ja-JP" dirty="0"/>
              <a:t>LINE</a:t>
            </a:r>
            <a:r>
              <a:rPr lang="ja-JP" altLang="en-US" dirty="0"/>
              <a:t>ヤフー株式会社</a:t>
            </a:r>
          </a:p>
        </p:txBody>
      </p:sp>
      <p:sp>
        <p:nvSpPr>
          <p:cNvPr id="6" name="テキスト ボックス 5">
            <a:extLst>
              <a:ext uri="{FF2B5EF4-FFF2-40B4-BE49-F238E27FC236}">
                <a16:creationId xmlns:a16="http://schemas.microsoft.com/office/drawing/2014/main" id="{8DBF26EE-607B-1A19-D4C1-825855E66DA4}"/>
              </a:ext>
            </a:extLst>
          </p:cNvPr>
          <p:cNvSpPr txBox="1"/>
          <p:nvPr/>
        </p:nvSpPr>
        <p:spPr>
          <a:xfrm>
            <a:off x="587375" y="1209176"/>
            <a:ext cx="3922841" cy="276999"/>
          </a:xfrm>
          <a:prstGeom prst="rect">
            <a:avLst/>
          </a:prstGeom>
          <a:noFill/>
          <a:ln>
            <a:noFill/>
          </a:ln>
        </p:spPr>
        <p:txBody>
          <a:bodyPr wrap="square">
            <a:spAutoFit/>
          </a:bodyPr>
          <a:lstStyle/>
          <a:p>
            <a:pPr algn="ctr" eaLnBrk="1" hangingPunct="1"/>
            <a:r>
              <a:rPr lang="ja-JP" altLang="en-US" sz="1200" b="1">
                <a:solidFill>
                  <a:schemeClr val="tx2"/>
                </a:solidFill>
                <a:latin typeface="メイリオ" panose="020B0604030504040204" pitchFamily="34" charset="-128"/>
                <a:ea typeface="メイリオ" panose="020B0604030504040204" pitchFamily="34" charset="-128"/>
              </a:rPr>
              <a:t>プロダクト名ダミーテキスト</a:t>
            </a:r>
            <a:endParaRPr lang="en-US" altLang="ja-JP" sz="1200" b="1" dirty="0">
              <a:solidFill>
                <a:schemeClr val="tx2"/>
              </a:solidFill>
              <a:latin typeface="メイリオ" panose="020B0604030504040204" pitchFamily="34" charset="-128"/>
              <a:ea typeface="メイリオ" panose="020B0604030504040204" pitchFamily="34" charset="-128"/>
            </a:endParaRPr>
          </a:p>
        </p:txBody>
      </p:sp>
      <p:sp>
        <p:nvSpPr>
          <p:cNvPr id="2" name="角丸四角形 1">
            <a:extLst>
              <a:ext uri="{FF2B5EF4-FFF2-40B4-BE49-F238E27FC236}">
                <a16:creationId xmlns:a16="http://schemas.microsoft.com/office/drawing/2014/main" id="{B504A4B2-7BE7-053A-D3E4-C981587D8BDF}"/>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r>
              <a:rPr lang="ja-JP" sz="1200" b="1">
                <a:solidFill>
                  <a:srgbClr val="00003E"/>
                </a:solidFill>
                <a:latin typeface="Meiryo"/>
                <a:ea typeface="Meiryo"/>
              </a:rPr>
              <a:t>Yahoo!広告　ディス</a:t>
            </a:r>
            <a:r>
              <a:rPr kumimoji="1" lang="ja-JP" sz="1200" b="1" i="0" u="none" strike="noStrike" kern="1200" cap="none" spc="0" normalizeH="0" baseline="0" noProof="0">
                <a:ln>
                  <a:noFill/>
                </a:ln>
                <a:solidFill>
                  <a:srgbClr val="00003E"/>
                </a:solidFill>
                <a:effectLst/>
                <a:uLnTx/>
                <a:uFillTx/>
                <a:latin typeface="Meiryo"/>
                <a:ea typeface="Meiryo"/>
              </a:rPr>
              <a:t>プ</a:t>
            </a:r>
            <a:r>
              <a:rPr lang="ja-JP" sz="1200" b="1">
                <a:solidFill>
                  <a:srgbClr val="00003E"/>
                </a:solidFill>
                <a:latin typeface="Meiryo"/>
                <a:ea typeface="Meiryo"/>
              </a:rPr>
              <a:t>レイ広告（予約型）</a:t>
            </a:r>
            <a:endParaRPr lang="ja-JP"/>
          </a:p>
        </p:txBody>
      </p:sp>
    </p:spTree>
    <p:extLst>
      <p:ext uri="{BB962C8B-B14F-4D97-AF65-F5344CB8AC3E}">
        <p14:creationId xmlns:p14="http://schemas.microsoft.com/office/powerpoint/2010/main" val="1042146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578067-AC96-5265-C416-11A74C140273}"/>
              </a:ext>
            </a:extLst>
          </p:cNvPr>
          <p:cNvSpPr>
            <a:spLocks noGrp="1"/>
          </p:cNvSpPr>
          <p:nvPr>
            <p:ph type="ctrTitle"/>
          </p:nvPr>
        </p:nvSpPr>
        <p:spPr/>
        <p:txBody>
          <a:bodyPr/>
          <a:lstStyle/>
          <a:p>
            <a:r>
              <a:rPr lang="ja-JP" altLang="en-US" dirty="0">
                <a:solidFill>
                  <a:schemeClr val="tx1">
                    <a:lumMod val="75000"/>
                    <a:lumOff val="25000"/>
                  </a:schemeClr>
                </a:solidFill>
              </a:rPr>
              <a:t>表現方法に合わせたフォーマットラインナップ</a:t>
            </a:r>
            <a:endParaRPr lang="ja-JP" altLang="en-US" dirty="0"/>
          </a:p>
        </p:txBody>
      </p:sp>
      <p:sp>
        <p:nvSpPr>
          <p:cNvPr id="7"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lstStyle/>
          <a:p>
            <a:pPr algn="ctr"/>
            <a:r>
              <a:rPr lang="ja-JP" altLang="en-US" sz="1800" dirty="0">
                <a:solidFill>
                  <a:srgbClr val="404040"/>
                </a:solidFill>
                <a:latin typeface="+mn-ea"/>
              </a:rPr>
              <a:t>表現方法に合わせた各フォーマットの特徴と</a:t>
            </a:r>
            <a:endParaRPr lang="en-US" altLang="ja-JP" sz="1800" dirty="0">
              <a:solidFill>
                <a:srgbClr val="404040"/>
              </a:solidFill>
              <a:latin typeface="+mn-ea"/>
            </a:endParaRPr>
          </a:p>
          <a:p>
            <a:pPr algn="ctr"/>
            <a:r>
              <a:rPr lang="ja-JP" altLang="en-US" sz="1800" dirty="0">
                <a:solidFill>
                  <a:srgbClr val="404040"/>
                </a:solidFill>
                <a:latin typeface="+mn-ea"/>
              </a:rPr>
              <a:t>推奨プロモーションをご紹介</a:t>
            </a:r>
          </a:p>
        </p:txBody>
      </p:sp>
      <p:sp>
        <p:nvSpPr>
          <p:cNvPr id="3" name="正方形/長方形 2">
            <a:extLst>
              <a:ext uri="{FF2B5EF4-FFF2-40B4-BE49-F238E27FC236}">
                <a16:creationId xmlns:a16="http://schemas.microsoft.com/office/drawing/2014/main" id="{D2ABAA97-E964-940E-D618-011F4BE144B8}"/>
              </a:ext>
            </a:extLst>
          </p:cNvPr>
          <p:cNvSpPr/>
          <p:nvPr/>
        </p:nvSpPr>
        <p:spPr>
          <a:xfrm>
            <a:off x="1434479" y="4232285"/>
            <a:ext cx="6673202" cy="1398598"/>
          </a:xfrm>
          <a:prstGeom prst="rect">
            <a:avLst/>
          </a:prstGeom>
          <a:solidFill>
            <a:srgbClr val="FFFFFF">
              <a:lumMod val="95000"/>
            </a:srgbClr>
          </a:solidFill>
          <a:ln w="9525" cap="flat" cmpd="sng" algn="ctr">
            <a:solidFill>
              <a:srgbClr val="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4" name="正方形/長方形 3">
            <a:extLst>
              <a:ext uri="{FF2B5EF4-FFF2-40B4-BE49-F238E27FC236}">
                <a16:creationId xmlns:a16="http://schemas.microsoft.com/office/drawing/2014/main" id="{44F5DB62-E168-50B4-3AC8-0EFD4ADEA113}"/>
              </a:ext>
            </a:extLst>
          </p:cNvPr>
          <p:cNvSpPr/>
          <p:nvPr/>
        </p:nvSpPr>
        <p:spPr>
          <a:xfrm>
            <a:off x="1434479" y="2780931"/>
            <a:ext cx="6673202" cy="1385909"/>
          </a:xfrm>
          <a:prstGeom prst="rect">
            <a:avLst/>
          </a:prstGeom>
          <a:solidFill>
            <a:srgbClr val="FFFFFF">
              <a:lumMod val="95000"/>
            </a:srgbClr>
          </a:solidFill>
          <a:ln w="9525" cap="flat" cmpd="sng" algn="ctr">
            <a:solidFill>
              <a:srgbClr val="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9" name="図 8">
            <a:extLst>
              <a:ext uri="{FF2B5EF4-FFF2-40B4-BE49-F238E27FC236}">
                <a16:creationId xmlns:a16="http://schemas.microsoft.com/office/drawing/2014/main" id="{E39F5A8E-82AB-C8E6-333A-2FEB871F88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2646" y="2958116"/>
            <a:ext cx="1315252" cy="1037110"/>
          </a:xfrm>
          <a:prstGeom prst="rect">
            <a:avLst/>
          </a:prstGeom>
        </p:spPr>
      </p:pic>
      <p:pic>
        <p:nvPicPr>
          <p:cNvPr id="11" name="図 10">
            <a:extLst>
              <a:ext uri="{FF2B5EF4-FFF2-40B4-BE49-F238E27FC236}">
                <a16:creationId xmlns:a16="http://schemas.microsoft.com/office/drawing/2014/main" id="{57BF9015-1BB9-19D8-382D-3970758BA9DB}"/>
              </a:ext>
            </a:extLst>
          </p:cNvPr>
          <p:cNvPicPr>
            <a:picLocks noChangeAspect="1"/>
          </p:cNvPicPr>
          <p:nvPr/>
        </p:nvPicPr>
        <p:blipFill>
          <a:blip r:embed="rId3"/>
          <a:stretch>
            <a:fillRect/>
          </a:stretch>
        </p:blipFill>
        <p:spPr>
          <a:xfrm>
            <a:off x="2947713" y="4396790"/>
            <a:ext cx="1343647" cy="1074515"/>
          </a:xfrm>
          <a:prstGeom prst="rect">
            <a:avLst/>
          </a:prstGeom>
        </p:spPr>
      </p:pic>
      <p:pic>
        <p:nvPicPr>
          <p:cNvPr id="24" name="図 23">
            <a:extLst>
              <a:ext uri="{FF2B5EF4-FFF2-40B4-BE49-F238E27FC236}">
                <a16:creationId xmlns:a16="http://schemas.microsoft.com/office/drawing/2014/main" id="{3A6B8730-9208-5676-8EBC-2594CAAC4E58}"/>
              </a:ext>
            </a:extLst>
          </p:cNvPr>
          <p:cNvPicPr>
            <a:picLocks noChangeAspect="1"/>
          </p:cNvPicPr>
          <p:nvPr/>
        </p:nvPicPr>
        <p:blipFill>
          <a:blip r:embed="rId4"/>
          <a:stretch>
            <a:fillRect/>
          </a:stretch>
        </p:blipFill>
        <p:spPr>
          <a:xfrm>
            <a:off x="1540093" y="4382864"/>
            <a:ext cx="1343559" cy="1076852"/>
          </a:xfrm>
          <a:prstGeom prst="rect">
            <a:avLst/>
          </a:prstGeom>
        </p:spPr>
      </p:pic>
      <p:grpSp>
        <p:nvGrpSpPr>
          <p:cNvPr id="25" name="グループ化 24">
            <a:extLst>
              <a:ext uri="{FF2B5EF4-FFF2-40B4-BE49-F238E27FC236}">
                <a16:creationId xmlns:a16="http://schemas.microsoft.com/office/drawing/2014/main" id="{AEA89FF6-81B5-3B22-88C3-AF71C881E328}"/>
              </a:ext>
            </a:extLst>
          </p:cNvPr>
          <p:cNvGrpSpPr/>
          <p:nvPr/>
        </p:nvGrpSpPr>
        <p:grpSpPr>
          <a:xfrm>
            <a:off x="4935554" y="2826395"/>
            <a:ext cx="2815785" cy="1240086"/>
            <a:chOff x="5647977" y="2784834"/>
            <a:chExt cx="2815785" cy="1240086"/>
          </a:xfrm>
        </p:grpSpPr>
        <p:sp>
          <p:nvSpPr>
            <p:cNvPr id="43" name="テキスト ボックス 60">
              <a:extLst>
                <a:ext uri="{FF2B5EF4-FFF2-40B4-BE49-F238E27FC236}">
                  <a16:creationId xmlns:a16="http://schemas.microsoft.com/office/drawing/2014/main" id="{C8E1EA7E-AB41-6186-2DB0-945984C23365}"/>
                </a:ext>
              </a:extLst>
            </p:cNvPr>
            <p:cNvSpPr txBox="1"/>
            <p:nvPr/>
          </p:nvSpPr>
          <p:spPr>
            <a:xfrm>
              <a:off x="5879976" y="2784834"/>
              <a:ext cx="902811"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0000"/>
                  </a:solidFill>
                  <a:effectLst/>
                  <a:uLnTx/>
                  <a:uFillTx/>
                  <a:latin typeface="メイリオ"/>
                  <a:ea typeface="メイリオ"/>
                  <a:cs typeface="+mn-cs"/>
                </a:rPr>
                <a:t>サイドスイッチ</a:t>
              </a:r>
            </a:p>
          </p:txBody>
        </p:sp>
        <p:grpSp>
          <p:nvGrpSpPr>
            <p:cNvPr id="56" name="グループ化 55">
              <a:extLst>
                <a:ext uri="{FF2B5EF4-FFF2-40B4-BE49-F238E27FC236}">
                  <a16:creationId xmlns:a16="http://schemas.microsoft.com/office/drawing/2014/main" id="{1FA2B6A7-5F60-C71C-D3B7-B5E9577C112E}"/>
                </a:ext>
              </a:extLst>
            </p:cNvPr>
            <p:cNvGrpSpPr/>
            <p:nvPr/>
          </p:nvGrpSpPr>
          <p:grpSpPr>
            <a:xfrm>
              <a:off x="7122734" y="2981725"/>
              <a:ext cx="1341028" cy="1037109"/>
              <a:chOff x="0" y="0"/>
              <a:chExt cx="996676" cy="778331"/>
            </a:xfrm>
          </p:grpSpPr>
          <p:pic>
            <p:nvPicPr>
              <p:cNvPr id="59" name="図 58">
                <a:extLst>
                  <a:ext uri="{FF2B5EF4-FFF2-40B4-BE49-F238E27FC236}">
                    <a16:creationId xmlns:a16="http://schemas.microsoft.com/office/drawing/2014/main" id="{B6E097DF-5A2E-9760-6D05-6AC48DAEBE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96676" cy="778331"/>
              </a:xfrm>
              <a:prstGeom prst="rect">
                <a:avLst/>
              </a:prstGeom>
            </p:spPr>
          </p:pic>
          <p:cxnSp>
            <p:nvCxnSpPr>
              <p:cNvPr id="60" name="直線コネクタ 59">
                <a:extLst>
                  <a:ext uri="{FF2B5EF4-FFF2-40B4-BE49-F238E27FC236}">
                    <a16:creationId xmlns:a16="http://schemas.microsoft.com/office/drawing/2014/main" id="{A6B1B6D1-CF82-AC6A-051B-49208A9BBA01}"/>
                  </a:ext>
                </a:extLst>
              </p:cNvPr>
              <p:cNvCxnSpPr/>
              <p:nvPr/>
            </p:nvCxnSpPr>
            <p:spPr>
              <a:xfrm>
                <a:off x="679710" y="187648"/>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892A693D-299B-7BBD-8B01-AECA27F13AA8}"/>
                  </a:ext>
                </a:extLst>
              </p:cNvPr>
              <p:cNvCxnSpPr/>
              <p:nvPr/>
            </p:nvCxnSpPr>
            <p:spPr>
              <a:xfrm>
                <a:off x="772637" y="187646"/>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44DD31DF-34E7-C7F7-2547-CB4E19FC1903}"/>
                  </a:ext>
                </a:extLst>
              </p:cNvPr>
              <p:cNvCxnSpPr/>
              <p:nvPr/>
            </p:nvCxnSpPr>
            <p:spPr>
              <a:xfrm flipV="1">
                <a:off x="679711" y="274379"/>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7" name="図 56">
              <a:extLst>
                <a:ext uri="{FF2B5EF4-FFF2-40B4-BE49-F238E27FC236}">
                  <a16:creationId xmlns:a16="http://schemas.microsoft.com/office/drawing/2014/main" id="{5F432881-A06A-F227-7D9C-FE18ADF672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47977" y="2987810"/>
              <a:ext cx="1315252" cy="1037110"/>
            </a:xfrm>
            <a:prstGeom prst="rect">
              <a:avLst/>
            </a:prstGeom>
          </p:spPr>
        </p:pic>
        <p:sp>
          <p:nvSpPr>
            <p:cNvPr id="58" name="テキスト ボックス 65">
              <a:extLst>
                <a:ext uri="{FF2B5EF4-FFF2-40B4-BE49-F238E27FC236}">
                  <a16:creationId xmlns:a16="http://schemas.microsoft.com/office/drawing/2014/main" id="{ACB8F742-6ABE-6AF6-F6AA-EABAC247C351}"/>
                </a:ext>
              </a:extLst>
            </p:cNvPr>
            <p:cNvSpPr txBox="1"/>
            <p:nvPr/>
          </p:nvSpPr>
          <p:spPr>
            <a:xfrm>
              <a:off x="7341843" y="2784834"/>
              <a:ext cx="902811"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0000"/>
                  </a:solidFill>
                  <a:effectLst/>
                  <a:uLnTx/>
                  <a:uFillTx/>
                  <a:latin typeface="メイリオ"/>
                  <a:ea typeface="メイリオ"/>
                  <a:cs typeface="+mn-cs"/>
                </a:rPr>
                <a:t>パネルスイッチ</a:t>
              </a:r>
            </a:p>
          </p:txBody>
        </p:sp>
      </p:grpSp>
      <p:sp>
        <p:nvSpPr>
          <p:cNvPr id="63" name="テキスト ボックス 62">
            <a:extLst>
              <a:ext uri="{FF2B5EF4-FFF2-40B4-BE49-F238E27FC236}">
                <a16:creationId xmlns:a16="http://schemas.microsoft.com/office/drawing/2014/main" id="{5E55B316-EDD1-F39C-922E-E51BDAF09635}"/>
              </a:ext>
            </a:extLst>
          </p:cNvPr>
          <p:cNvSpPr txBox="1"/>
          <p:nvPr/>
        </p:nvSpPr>
        <p:spPr>
          <a:xfrm>
            <a:off x="804880" y="2780930"/>
            <a:ext cx="553998" cy="1385910"/>
          </a:xfrm>
          <a:prstGeom prst="rect">
            <a:avLst/>
          </a:prstGeom>
          <a:noFill/>
          <a:ln>
            <a:solidFill>
              <a:schemeClr val="bg1">
                <a:lumMod val="50000"/>
              </a:schemeClr>
            </a:solidFill>
          </a:ln>
        </p:spPr>
        <p:txBody>
          <a:bodyPr vert="eaVert" wrap="square" rtlCol="0">
            <a:spAutoFit/>
          </a:bodyPr>
          <a:lstStyle/>
          <a:p>
            <a:pPr algn="l"/>
            <a:r>
              <a:rPr lang="ja-JP" altLang="en-US" sz="1200" b="1" dirty="0">
                <a:solidFill>
                  <a:srgbClr val="404040"/>
                </a:solidFill>
              </a:rPr>
              <a:t>トップインパクト</a:t>
            </a:r>
            <a:endParaRPr lang="en-US" altLang="ja-JP" sz="1200" b="1" dirty="0">
              <a:solidFill>
                <a:srgbClr val="404040"/>
              </a:solidFill>
            </a:endParaRPr>
          </a:p>
          <a:p>
            <a:pPr algn="l"/>
            <a:r>
              <a:rPr kumimoji="1" lang="ja-JP" altLang="en-US" sz="1200" b="1" dirty="0">
                <a:solidFill>
                  <a:srgbClr val="404040"/>
                </a:solidFill>
              </a:rPr>
              <a:t>パノラマ</a:t>
            </a:r>
          </a:p>
        </p:txBody>
      </p:sp>
      <p:sp>
        <p:nvSpPr>
          <p:cNvPr id="64" name="正方形/長方形 63">
            <a:extLst>
              <a:ext uri="{FF2B5EF4-FFF2-40B4-BE49-F238E27FC236}">
                <a16:creationId xmlns:a16="http://schemas.microsoft.com/office/drawing/2014/main" id="{77D31E75-ADD1-C814-24AB-341F1E1ADD95}"/>
              </a:ext>
            </a:extLst>
          </p:cNvPr>
          <p:cNvSpPr/>
          <p:nvPr/>
        </p:nvSpPr>
        <p:spPr>
          <a:xfrm>
            <a:off x="804218" y="4227843"/>
            <a:ext cx="554660" cy="1403040"/>
          </a:xfrm>
          <a:prstGeom prst="rect">
            <a:avLst/>
          </a:prstGeom>
          <a:no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5" name="テキスト ボックス 64">
            <a:extLst>
              <a:ext uri="{FF2B5EF4-FFF2-40B4-BE49-F238E27FC236}">
                <a16:creationId xmlns:a16="http://schemas.microsoft.com/office/drawing/2014/main" id="{5687544B-775B-61F3-8916-59E1387C5C71}"/>
              </a:ext>
            </a:extLst>
          </p:cNvPr>
          <p:cNvSpPr txBox="1"/>
          <p:nvPr/>
        </p:nvSpPr>
        <p:spPr>
          <a:xfrm>
            <a:off x="897349" y="4269055"/>
            <a:ext cx="369332" cy="1323439"/>
          </a:xfrm>
          <a:prstGeom prst="rect">
            <a:avLst/>
          </a:prstGeom>
          <a:noFill/>
        </p:spPr>
        <p:txBody>
          <a:bodyPr vert="eaVert" wrap="none" rtlCol="0">
            <a:spAutoFit/>
          </a:bodyPr>
          <a:lstStyle/>
          <a:p>
            <a:pPr algn="l"/>
            <a:r>
              <a:rPr kumimoji="1" lang="ja-JP" altLang="en-US" sz="1200" b="1" dirty="0">
                <a:solidFill>
                  <a:srgbClr val="404040"/>
                </a:solidFill>
              </a:rPr>
              <a:t>トップインパクト</a:t>
            </a:r>
          </a:p>
        </p:txBody>
      </p:sp>
      <p:sp>
        <p:nvSpPr>
          <p:cNvPr id="66" name="正方形/長方形 65">
            <a:extLst>
              <a:ext uri="{FF2B5EF4-FFF2-40B4-BE49-F238E27FC236}">
                <a16:creationId xmlns:a16="http://schemas.microsoft.com/office/drawing/2014/main" id="{983BFE7D-CF82-7231-1512-6AEC214E6B14}"/>
              </a:ext>
            </a:extLst>
          </p:cNvPr>
          <p:cNvSpPr/>
          <p:nvPr/>
        </p:nvSpPr>
        <p:spPr>
          <a:xfrm>
            <a:off x="1434478" y="2515796"/>
            <a:ext cx="2871589" cy="247184"/>
          </a:xfrm>
          <a:prstGeom prst="rect">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7" name="テキスト ボックス 66">
            <a:extLst>
              <a:ext uri="{FF2B5EF4-FFF2-40B4-BE49-F238E27FC236}">
                <a16:creationId xmlns:a16="http://schemas.microsoft.com/office/drawing/2014/main" id="{80B77A43-D1D1-12A0-1F55-E31593E26B14}"/>
              </a:ext>
            </a:extLst>
          </p:cNvPr>
          <p:cNvSpPr txBox="1"/>
          <p:nvPr/>
        </p:nvSpPr>
        <p:spPr>
          <a:xfrm>
            <a:off x="2107691" y="2501372"/>
            <a:ext cx="1415772" cy="276999"/>
          </a:xfrm>
          <a:prstGeom prst="rect">
            <a:avLst/>
          </a:prstGeom>
          <a:noFill/>
        </p:spPr>
        <p:txBody>
          <a:bodyPr wrap="none" rtlCol="0">
            <a:spAutoFit/>
          </a:bodyPr>
          <a:lstStyle/>
          <a:p>
            <a:pPr algn="l"/>
            <a:r>
              <a:rPr kumimoji="1" lang="ja-JP" altLang="en-US" sz="1200" b="1" dirty="0">
                <a:solidFill>
                  <a:srgbClr val="404040"/>
                </a:solidFill>
              </a:rPr>
              <a:t>基本フォーマット</a:t>
            </a:r>
          </a:p>
        </p:txBody>
      </p:sp>
      <p:sp>
        <p:nvSpPr>
          <p:cNvPr id="68" name="テキスト ボックス 67">
            <a:extLst>
              <a:ext uri="{FF2B5EF4-FFF2-40B4-BE49-F238E27FC236}">
                <a16:creationId xmlns:a16="http://schemas.microsoft.com/office/drawing/2014/main" id="{FD2CACEF-0353-758C-E97E-90DFAFFA154C}"/>
              </a:ext>
            </a:extLst>
          </p:cNvPr>
          <p:cNvSpPr txBox="1"/>
          <p:nvPr/>
        </p:nvSpPr>
        <p:spPr>
          <a:xfrm>
            <a:off x="4979279" y="2520849"/>
            <a:ext cx="2492990" cy="276999"/>
          </a:xfrm>
          <a:prstGeom prst="rect">
            <a:avLst/>
          </a:prstGeom>
          <a:noFill/>
        </p:spPr>
        <p:txBody>
          <a:bodyPr wrap="none" rtlCol="0">
            <a:spAutoFit/>
          </a:bodyPr>
          <a:lstStyle/>
          <a:p>
            <a:pPr algn="l"/>
            <a:r>
              <a:rPr lang="ja-JP" altLang="en-US" sz="1200" b="1" dirty="0"/>
              <a:t>表現方法に合わせたフォーマット</a:t>
            </a:r>
            <a:endParaRPr kumimoji="1" lang="ja-JP" altLang="en-US" sz="1200" b="1" dirty="0"/>
          </a:p>
        </p:txBody>
      </p:sp>
      <p:sp>
        <p:nvSpPr>
          <p:cNvPr id="69" name="正方形/長方形 68">
            <a:extLst>
              <a:ext uri="{FF2B5EF4-FFF2-40B4-BE49-F238E27FC236}">
                <a16:creationId xmlns:a16="http://schemas.microsoft.com/office/drawing/2014/main" id="{AB8BBD89-11E9-2398-A285-F3E55579D141}"/>
              </a:ext>
            </a:extLst>
          </p:cNvPr>
          <p:cNvSpPr/>
          <p:nvPr/>
        </p:nvSpPr>
        <p:spPr>
          <a:xfrm>
            <a:off x="4481255" y="2510656"/>
            <a:ext cx="3626425" cy="250294"/>
          </a:xfrm>
          <a:prstGeom prst="rect">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1" name="グループ化 70">
            <a:extLst>
              <a:ext uri="{FF2B5EF4-FFF2-40B4-BE49-F238E27FC236}">
                <a16:creationId xmlns:a16="http://schemas.microsoft.com/office/drawing/2014/main" id="{F5AFD932-B41D-3A19-D6FE-D4BBDD974EA6}"/>
              </a:ext>
            </a:extLst>
          </p:cNvPr>
          <p:cNvGrpSpPr/>
          <p:nvPr/>
        </p:nvGrpSpPr>
        <p:grpSpPr>
          <a:xfrm>
            <a:off x="8282868" y="2498677"/>
            <a:ext cx="3079889" cy="1644716"/>
            <a:chOff x="8747719" y="2498677"/>
            <a:chExt cx="3079889" cy="1644716"/>
          </a:xfrm>
        </p:grpSpPr>
        <p:sp>
          <p:nvSpPr>
            <p:cNvPr id="72" name="正方形/長方形 71">
              <a:extLst>
                <a:ext uri="{FF2B5EF4-FFF2-40B4-BE49-F238E27FC236}">
                  <a16:creationId xmlns:a16="http://schemas.microsoft.com/office/drawing/2014/main" id="{8E2E70BE-15FA-75F4-72AC-A0D7D419642B}"/>
                </a:ext>
              </a:extLst>
            </p:cNvPr>
            <p:cNvSpPr/>
            <p:nvPr/>
          </p:nvSpPr>
          <p:spPr>
            <a:xfrm>
              <a:off x="9297143" y="2777435"/>
              <a:ext cx="2530465" cy="1356339"/>
            </a:xfrm>
            <a:prstGeom prst="rect">
              <a:avLst/>
            </a:prstGeom>
            <a:solidFill>
              <a:srgbClr val="FFFFFF">
                <a:lumMod val="95000"/>
              </a:srgbClr>
            </a:solidFill>
            <a:ln w="9525" cap="flat" cmpd="sng" algn="ctr">
              <a:solidFill>
                <a:srgbClr val="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73" name="図 72">
              <a:extLst>
                <a:ext uri="{FF2B5EF4-FFF2-40B4-BE49-F238E27FC236}">
                  <a16:creationId xmlns:a16="http://schemas.microsoft.com/office/drawing/2014/main" id="{5464C12A-7A81-2809-772E-6DEB776B94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2330" y="3088543"/>
              <a:ext cx="881333" cy="805593"/>
            </a:xfrm>
            <a:prstGeom prst="rect">
              <a:avLst/>
            </a:prstGeom>
          </p:spPr>
        </p:pic>
        <p:pic>
          <p:nvPicPr>
            <p:cNvPr id="74" name="図 73">
              <a:extLst>
                <a:ext uri="{FF2B5EF4-FFF2-40B4-BE49-F238E27FC236}">
                  <a16:creationId xmlns:a16="http://schemas.microsoft.com/office/drawing/2014/main" id="{7262DC7B-6838-FC5F-182E-BEFB67A3CC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09691" y="3084013"/>
              <a:ext cx="420206" cy="792088"/>
            </a:xfrm>
            <a:prstGeom prst="rect">
              <a:avLst/>
            </a:prstGeom>
          </p:spPr>
        </p:pic>
        <p:sp>
          <p:nvSpPr>
            <p:cNvPr id="75" name="テキスト ボックス 65">
              <a:extLst>
                <a:ext uri="{FF2B5EF4-FFF2-40B4-BE49-F238E27FC236}">
                  <a16:creationId xmlns:a16="http://schemas.microsoft.com/office/drawing/2014/main" id="{AA3BD508-5F56-3211-E835-4FB6BC048A54}"/>
                </a:ext>
              </a:extLst>
            </p:cNvPr>
            <p:cNvSpPr txBox="1"/>
            <p:nvPr/>
          </p:nvSpPr>
          <p:spPr>
            <a:xfrm>
              <a:off x="10870981" y="2833520"/>
              <a:ext cx="697627"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0000"/>
                  </a:solidFill>
                  <a:effectLst/>
                  <a:uLnTx/>
                  <a:uFillTx/>
                  <a:latin typeface="メイリオ"/>
                  <a:ea typeface="メイリオ"/>
                  <a:cs typeface="+mn-cs"/>
                </a:rPr>
                <a:t>カルーセル</a:t>
              </a:r>
            </a:p>
          </p:txBody>
        </p:sp>
        <p:sp>
          <p:nvSpPr>
            <p:cNvPr id="76" name="正方形/長方形 75">
              <a:extLst>
                <a:ext uri="{FF2B5EF4-FFF2-40B4-BE49-F238E27FC236}">
                  <a16:creationId xmlns:a16="http://schemas.microsoft.com/office/drawing/2014/main" id="{2839C89C-A9EF-D72F-E8D3-5F56199FCD94}"/>
                </a:ext>
              </a:extLst>
            </p:cNvPr>
            <p:cNvSpPr/>
            <p:nvPr/>
          </p:nvSpPr>
          <p:spPr>
            <a:xfrm>
              <a:off x="8747719" y="2740353"/>
              <a:ext cx="480929" cy="1403040"/>
            </a:xfrm>
            <a:prstGeom prst="rect">
              <a:avLst/>
            </a:prstGeom>
            <a:no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77" name="テキスト ボックス 76">
              <a:extLst>
                <a:ext uri="{FF2B5EF4-FFF2-40B4-BE49-F238E27FC236}">
                  <a16:creationId xmlns:a16="http://schemas.microsoft.com/office/drawing/2014/main" id="{DB0936E0-C2B1-C20D-7B7E-00F94E28E1F2}"/>
                </a:ext>
              </a:extLst>
            </p:cNvPr>
            <p:cNvSpPr txBox="1"/>
            <p:nvPr/>
          </p:nvSpPr>
          <p:spPr>
            <a:xfrm>
              <a:off x="8806343" y="2867835"/>
              <a:ext cx="369332" cy="1169551"/>
            </a:xfrm>
            <a:prstGeom prst="rect">
              <a:avLst/>
            </a:prstGeom>
            <a:noFill/>
          </p:spPr>
          <p:txBody>
            <a:bodyPr vert="eaVert" wrap="none" rtlCol="0">
              <a:spAutoFit/>
            </a:bodyPr>
            <a:lstStyle/>
            <a:p>
              <a:pPr algn="l"/>
              <a:r>
                <a:rPr kumimoji="1" lang="ja-JP" altLang="en-US" sz="1200" b="1" dirty="0">
                  <a:solidFill>
                    <a:srgbClr val="404040"/>
                  </a:solidFill>
                </a:rPr>
                <a:t>ブランドパネル</a:t>
              </a:r>
            </a:p>
          </p:txBody>
        </p:sp>
        <p:sp>
          <p:nvSpPr>
            <p:cNvPr id="78" name="正方形/長方形 77">
              <a:extLst>
                <a:ext uri="{FF2B5EF4-FFF2-40B4-BE49-F238E27FC236}">
                  <a16:creationId xmlns:a16="http://schemas.microsoft.com/office/drawing/2014/main" id="{F908A2B8-E3AF-8652-B41A-453A4AD66C0F}"/>
                </a:ext>
              </a:extLst>
            </p:cNvPr>
            <p:cNvSpPr/>
            <p:nvPr/>
          </p:nvSpPr>
          <p:spPr>
            <a:xfrm>
              <a:off x="9297143" y="2502686"/>
              <a:ext cx="1191345" cy="228049"/>
            </a:xfrm>
            <a:prstGeom prst="rect">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9" name="テキスト ボックス 65">
              <a:extLst>
                <a:ext uri="{FF2B5EF4-FFF2-40B4-BE49-F238E27FC236}">
                  <a16:creationId xmlns:a16="http://schemas.microsoft.com/office/drawing/2014/main" id="{AEF6C42C-F142-D4B1-158E-7FBDFA0019B1}"/>
                </a:ext>
              </a:extLst>
            </p:cNvPr>
            <p:cNvSpPr txBox="1"/>
            <p:nvPr/>
          </p:nvSpPr>
          <p:spPr>
            <a:xfrm>
              <a:off x="9398107" y="2526286"/>
              <a:ext cx="1005403"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404040"/>
                  </a:solidFill>
                  <a:effectLst/>
                  <a:uLnTx/>
                  <a:uFillTx/>
                  <a:latin typeface="メイリオ"/>
                  <a:ea typeface="メイリオ"/>
                  <a:cs typeface="+mn-cs"/>
                </a:rPr>
                <a:t>基本フォーマット</a:t>
              </a:r>
            </a:p>
          </p:txBody>
        </p:sp>
        <p:sp>
          <p:nvSpPr>
            <p:cNvPr id="80" name="正方形/長方形 79">
              <a:extLst>
                <a:ext uri="{FF2B5EF4-FFF2-40B4-BE49-F238E27FC236}">
                  <a16:creationId xmlns:a16="http://schemas.microsoft.com/office/drawing/2014/main" id="{4AF67AA1-89FF-307B-93FB-F86043089280}"/>
                </a:ext>
              </a:extLst>
            </p:cNvPr>
            <p:cNvSpPr/>
            <p:nvPr/>
          </p:nvSpPr>
          <p:spPr>
            <a:xfrm>
              <a:off x="10636263" y="2498677"/>
              <a:ext cx="1191345" cy="226528"/>
            </a:xfrm>
            <a:prstGeom prst="rect">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1" name="テキスト ボックス 65">
              <a:extLst>
                <a:ext uri="{FF2B5EF4-FFF2-40B4-BE49-F238E27FC236}">
                  <a16:creationId xmlns:a16="http://schemas.microsoft.com/office/drawing/2014/main" id="{FB33E39A-B3B6-E4EA-F6F5-EAD385741168}"/>
                </a:ext>
              </a:extLst>
            </p:cNvPr>
            <p:cNvSpPr txBox="1"/>
            <p:nvPr/>
          </p:nvSpPr>
          <p:spPr>
            <a:xfrm>
              <a:off x="10685347" y="2527241"/>
              <a:ext cx="1107996"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b="1" dirty="0">
                  <a:solidFill>
                    <a:srgbClr val="404040"/>
                  </a:solidFill>
                  <a:latin typeface="メイリオ"/>
                  <a:ea typeface="メイリオ"/>
                </a:rPr>
                <a:t>その他フォーマット</a:t>
              </a:r>
              <a:endParaRPr kumimoji="1" lang="ja-JP" altLang="en-US" sz="800" b="1" i="0" u="none" strike="noStrike" kern="1200" cap="none" spc="0" normalizeH="0" baseline="0" noProof="0" dirty="0">
                <a:ln>
                  <a:noFill/>
                </a:ln>
                <a:solidFill>
                  <a:srgbClr val="404040"/>
                </a:solidFill>
                <a:effectLst/>
                <a:uLnTx/>
                <a:uFillTx/>
                <a:latin typeface="メイリオ"/>
                <a:ea typeface="メイリオ"/>
              </a:endParaRPr>
            </a:p>
          </p:txBody>
        </p:sp>
      </p:grpSp>
      <p:sp>
        <p:nvSpPr>
          <p:cNvPr id="94" name="正方形/長方形 93">
            <a:extLst>
              <a:ext uri="{FF2B5EF4-FFF2-40B4-BE49-F238E27FC236}">
                <a16:creationId xmlns:a16="http://schemas.microsoft.com/office/drawing/2014/main" id="{64E05279-8676-349E-6FE6-3578761C3D8E}"/>
              </a:ext>
            </a:extLst>
          </p:cNvPr>
          <p:cNvSpPr/>
          <p:nvPr/>
        </p:nvSpPr>
        <p:spPr>
          <a:xfrm>
            <a:off x="4411964" y="2423437"/>
            <a:ext cx="3796681" cy="1743404"/>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3" name="角丸四角形 25">
            <a:extLst>
              <a:ext uri="{FF2B5EF4-FFF2-40B4-BE49-F238E27FC236}">
                <a16:creationId xmlns:a16="http://schemas.microsoft.com/office/drawing/2014/main" id="{BBC00DBF-46DF-93F2-067D-C7452E34D0CA}"/>
              </a:ext>
            </a:extLst>
          </p:cNvPr>
          <p:cNvSpPr/>
          <p:nvPr/>
        </p:nvSpPr>
        <p:spPr>
          <a:xfrm>
            <a:off x="1434478" y="2030129"/>
            <a:ext cx="6673202"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en-US" altLang="ja-JP" sz="1400" b="1" dirty="0">
                <a:solidFill>
                  <a:schemeClr val="accent1"/>
                </a:solidFill>
                <a:latin typeface="Meiryo" panose="020B0604030504040204" pitchFamily="34" charset="-128"/>
                <a:ea typeface="Meiryo" panose="020B0604030504040204" pitchFamily="34" charset="-128"/>
              </a:rPr>
              <a:t>PC</a:t>
            </a:r>
            <a:r>
              <a:rPr kumimoji="1" lang="ja-JP" altLang="en-US" sz="1400" b="1" dirty="0">
                <a:solidFill>
                  <a:schemeClr val="accent1"/>
                </a:solidFill>
                <a:latin typeface="Meiryo" panose="020B0604030504040204" pitchFamily="34" charset="-128"/>
                <a:ea typeface="Meiryo" panose="020B0604030504040204" pitchFamily="34" charset="-128"/>
              </a:rPr>
              <a:t>　広告フォーマット</a:t>
            </a:r>
          </a:p>
        </p:txBody>
      </p:sp>
      <p:sp>
        <p:nvSpPr>
          <p:cNvPr id="84" name="角丸四角形 25">
            <a:extLst>
              <a:ext uri="{FF2B5EF4-FFF2-40B4-BE49-F238E27FC236}">
                <a16:creationId xmlns:a16="http://schemas.microsoft.com/office/drawing/2014/main" id="{8A4E6FDC-26F0-5A21-8239-46B38DA45D0D}"/>
              </a:ext>
            </a:extLst>
          </p:cNvPr>
          <p:cNvSpPr/>
          <p:nvPr/>
        </p:nvSpPr>
        <p:spPr>
          <a:xfrm>
            <a:off x="8221054" y="2030129"/>
            <a:ext cx="3141703"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en-US" altLang="ja-JP" sz="1400" b="1" dirty="0">
                <a:solidFill>
                  <a:schemeClr val="accent1"/>
                </a:solidFill>
                <a:latin typeface="Meiryo" panose="020B0604030504040204" pitchFamily="34" charset="-128"/>
                <a:ea typeface="Meiryo" panose="020B0604030504040204" pitchFamily="34" charset="-128"/>
              </a:rPr>
              <a:t>SP</a:t>
            </a:r>
            <a:r>
              <a:rPr kumimoji="1" lang="ja-JP" altLang="en-US" sz="1400" b="1" dirty="0">
                <a:solidFill>
                  <a:schemeClr val="accent1"/>
                </a:solidFill>
                <a:latin typeface="Meiryo" panose="020B0604030504040204" pitchFamily="34" charset="-128"/>
                <a:ea typeface="Meiryo" panose="020B0604030504040204" pitchFamily="34" charset="-128"/>
              </a:rPr>
              <a:t>　広告フォーマット</a:t>
            </a:r>
          </a:p>
        </p:txBody>
      </p:sp>
    </p:spTree>
    <p:extLst>
      <p:ext uri="{BB962C8B-B14F-4D97-AF65-F5344CB8AC3E}">
        <p14:creationId xmlns:p14="http://schemas.microsoft.com/office/powerpoint/2010/main" val="2564052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7DA0CCE-5601-D12B-460D-751DC447D239}"/>
              </a:ext>
            </a:extLst>
          </p:cNvPr>
          <p:cNvSpPr>
            <a:spLocks noGrp="1"/>
          </p:cNvSpPr>
          <p:nvPr>
            <p:ph type="ctrTitle"/>
          </p:nvPr>
        </p:nvSpPr>
        <p:spPr/>
        <p:txBody>
          <a:bodyPr/>
          <a:lstStyle/>
          <a:p>
            <a:r>
              <a:rPr lang="ja-JP" altLang="en-US" dirty="0">
                <a:solidFill>
                  <a:schemeClr val="tx1">
                    <a:lumMod val="75000"/>
                    <a:lumOff val="25000"/>
                  </a:schemeClr>
                </a:solidFill>
              </a:rPr>
              <a:t>表現方法別の推奨フォーマットと推奨クリエイティブ</a:t>
            </a:r>
            <a:br>
              <a:rPr lang="en-US" altLang="ja-JP" dirty="0">
                <a:solidFill>
                  <a:schemeClr val="tx1">
                    <a:lumMod val="75000"/>
                    <a:lumOff val="25000"/>
                  </a:schemeClr>
                </a:solidFill>
              </a:rPr>
            </a:br>
            <a:endParaRPr lang="ja-JP" altLang="en-US" dirty="0"/>
          </a:p>
        </p:txBody>
      </p:sp>
      <p:sp>
        <p:nvSpPr>
          <p:cNvPr id="4" name="正方形/長方形 3">
            <a:extLst>
              <a:ext uri="{FF2B5EF4-FFF2-40B4-BE49-F238E27FC236}">
                <a16:creationId xmlns:a16="http://schemas.microsoft.com/office/drawing/2014/main" id="{4289A510-CC8B-C297-C32D-8635215D6A59}"/>
              </a:ext>
            </a:extLst>
          </p:cNvPr>
          <p:cNvSpPr/>
          <p:nvPr/>
        </p:nvSpPr>
        <p:spPr>
          <a:xfrm>
            <a:off x="838528" y="1982804"/>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カテゴリー別の複数商材</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6" name="角丸四角形 9">
            <a:extLst>
              <a:ext uri="{FF2B5EF4-FFF2-40B4-BE49-F238E27FC236}">
                <a16:creationId xmlns:a16="http://schemas.microsoft.com/office/drawing/2014/main" id="{A829ECE3-5ED7-A89B-CEFD-A12D6EF8158C}"/>
              </a:ext>
            </a:extLst>
          </p:cNvPr>
          <p:cNvSpPr/>
          <p:nvPr/>
        </p:nvSpPr>
        <p:spPr>
          <a:xfrm>
            <a:off x="838287" y="1531813"/>
            <a:ext cx="5040560" cy="339294"/>
          </a:xfrm>
          <a:prstGeom prst="roundRect">
            <a:avLst>
              <a:gd name="adj" fmla="val 50000"/>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表現方法</a:t>
            </a:r>
          </a:p>
        </p:txBody>
      </p:sp>
      <p:sp>
        <p:nvSpPr>
          <p:cNvPr id="8" name="正方形/長方形 7">
            <a:extLst>
              <a:ext uri="{FF2B5EF4-FFF2-40B4-BE49-F238E27FC236}">
                <a16:creationId xmlns:a16="http://schemas.microsoft.com/office/drawing/2014/main" id="{6752AF7C-AF6F-EC98-41EC-3E2F5EB2ACB9}"/>
              </a:ext>
            </a:extLst>
          </p:cNvPr>
          <p:cNvSpPr/>
          <p:nvPr/>
        </p:nvSpPr>
        <p:spPr>
          <a:xfrm>
            <a:off x="838528" y="2810091"/>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ユーザー属性別の複数商材</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1" name="角丸四角形 32">
            <a:extLst>
              <a:ext uri="{FF2B5EF4-FFF2-40B4-BE49-F238E27FC236}">
                <a16:creationId xmlns:a16="http://schemas.microsoft.com/office/drawing/2014/main" id="{3113C286-F50D-B051-5C7D-E2824E05F03C}"/>
              </a:ext>
            </a:extLst>
          </p:cNvPr>
          <p:cNvSpPr/>
          <p:nvPr/>
        </p:nvSpPr>
        <p:spPr>
          <a:xfrm>
            <a:off x="6268307" y="1531813"/>
            <a:ext cx="2923148" cy="339294"/>
          </a:xfrm>
          <a:prstGeom prst="roundRect">
            <a:avLst>
              <a:gd name="adj" fmla="val 50000"/>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rPr>
              <a:t>推奨フォーマット</a:t>
            </a:r>
            <a:endParaRPr kumimoji="1" lang="ja-JP" altLang="en-US" sz="1600" b="1" dirty="0">
              <a:solidFill>
                <a:schemeClr val="bg1"/>
              </a:solidFill>
              <a:latin typeface="メイリオ" panose="020B0604030504040204" pitchFamily="50" charset="-128"/>
              <a:ea typeface="メイリオ" panose="020B0604030504040204" pitchFamily="50" charset="-128"/>
            </a:endParaRPr>
          </a:p>
        </p:txBody>
      </p:sp>
      <p:sp>
        <p:nvSpPr>
          <p:cNvPr id="12" name="角丸四角形 33">
            <a:extLst>
              <a:ext uri="{FF2B5EF4-FFF2-40B4-BE49-F238E27FC236}">
                <a16:creationId xmlns:a16="http://schemas.microsoft.com/office/drawing/2014/main" id="{6B63FAAC-3E5B-9DEA-B965-B8E1B1C9906E}"/>
              </a:ext>
            </a:extLst>
          </p:cNvPr>
          <p:cNvSpPr/>
          <p:nvPr/>
        </p:nvSpPr>
        <p:spPr>
          <a:xfrm>
            <a:off x="9623505" y="1531813"/>
            <a:ext cx="1684796" cy="339294"/>
          </a:xfrm>
          <a:prstGeom prst="roundRect">
            <a:avLst>
              <a:gd name="adj" fmla="val 50000"/>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rPr>
              <a:t>該当ページ</a:t>
            </a:r>
            <a:endParaRPr kumimoji="1" lang="ja-JP" altLang="en-US" sz="1600" b="1" dirty="0">
              <a:solidFill>
                <a:schemeClr val="bg1"/>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5CC92137-73E5-7C8D-351B-7075109AF0B5}"/>
              </a:ext>
            </a:extLst>
          </p:cNvPr>
          <p:cNvSpPr/>
          <p:nvPr/>
        </p:nvSpPr>
        <p:spPr>
          <a:xfrm>
            <a:off x="838287" y="3637378"/>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1</a:t>
            </a:r>
            <a:r>
              <a:rPr lang="ja-JP" altLang="en-US" sz="1600" b="1" dirty="0" err="1">
                <a:solidFill>
                  <a:schemeClr val="tx1">
                    <a:lumMod val="75000"/>
                    <a:lumOff val="25000"/>
                  </a:schemeClr>
                </a:solidFill>
                <a:latin typeface="メイリオ" panose="020B0604030504040204" pitchFamily="50" charset="-128"/>
                <a:ea typeface="メイリオ" panose="020B0604030504040204" pitchFamily="50" charset="-128"/>
              </a:rPr>
              <a:t>つの</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商品を複数の切り口で</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79B38515-F457-7136-98E5-1F99196E8150}"/>
              </a:ext>
            </a:extLst>
          </p:cNvPr>
          <p:cNvSpPr/>
          <p:nvPr/>
        </p:nvSpPr>
        <p:spPr>
          <a:xfrm>
            <a:off x="838287" y="4464665"/>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インタラクティブ性を活用</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AC2C96AA-6187-3543-C0C0-A1E7BD0A3E56}"/>
              </a:ext>
            </a:extLst>
          </p:cNvPr>
          <p:cNvSpPr/>
          <p:nvPr/>
        </p:nvSpPr>
        <p:spPr>
          <a:xfrm>
            <a:off x="848052" y="5299062"/>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変化を活かしたクリエイティブ表現</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00A2C61B-06ED-0E4C-40D3-6AB363950AF2}"/>
              </a:ext>
            </a:extLst>
          </p:cNvPr>
          <p:cNvSpPr/>
          <p:nvPr/>
        </p:nvSpPr>
        <p:spPr>
          <a:xfrm>
            <a:off x="6268307" y="1982804"/>
            <a:ext cx="2923149" cy="3143383"/>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トップインパクト</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パノラマ　パネルスイッチ</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15C5A4FF-3D20-AB93-EC05-86FAC3A5BC98}"/>
              </a:ext>
            </a:extLst>
          </p:cNvPr>
          <p:cNvSpPr/>
          <p:nvPr/>
        </p:nvSpPr>
        <p:spPr>
          <a:xfrm>
            <a:off x="6278071" y="5296275"/>
            <a:ext cx="2923149"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トップインパクト　パノラマ</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サイドスイッチ</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71ECDE6B-B229-9E9A-C629-AE0262E8166B}"/>
              </a:ext>
            </a:extLst>
          </p:cNvPr>
          <p:cNvSpPr/>
          <p:nvPr/>
        </p:nvSpPr>
        <p:spPr>
          <a:xfrm>
            <a:off x="9623504" y="1982804"/>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P.13</a:t>
            </a:r>
          </a:p>
        </p:txBody>
      </p:sp>
      <p:sp>
        <p:nvSpPr>
          <p:cNvPr id="21" name="正方形/長方形 20">
            <a:extLst>
              <a:ext uri="{FF2B5EF4-FFF2-40B4-BE49-F238E27FC236}">
                <a16:creationId xmlns:a16="http://schemas.microsoft.com/office/drawing/2014/main" id="{FB519D44-1D98-B252-3184-C84F7FD58D4B}"/>
              </a:ext>
            </a:extLst>
          </p:cNvPr>
          <p:cNvSpPr/>
          <p:nvPr/>
        </p:nvSpPr>
        <p:spPr>
          <a:xfrm>
            <a:off x="9623504" y="2810091"/>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P.14</a:t>
            </a:r>
          </a:p>
        </p:txBody>
      </p:sp>
      <p:sp>
        <p:nvSpPr>
          <p:cNvPr id="22" name="正方形/長方形 21">
            <a:extLst>
              <a:ext uri="{FF2B5EF4-FFF2-40B4-BE49-F238E27FC236}">
                <a16:creationId xmlns:a16="http://schemas.microsoft.com/office/drawing/2014/main" id="{A7C2FDA4-B79D-DA0C-09FA-86EE0B144D15}"/>
              </a:ext>
            </a:extLst>
          </p:cNvPr>
          <p:cNvSpPr/>
          <p:nvPr/>
        </p:nvSpPr>
        <p:spPr>
          <a:xfrm>
            <a:off x="9623504" y="3637378"/>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P.15</a:t>
            </a:r>
          </a:p>
        </p:txBody>
      </p:sp>
      <p:sp>
        <p:nvSpPr>
          <p:cNvPr id="23" name="正方形/長方形 22">
            <a:extLst>
              <a:ext uri="{FF2B5EF4-FFF2-40B4-BE49-F238E27FC236}">
                <a16:creationId xmlns:a16="http://schemas.microsoft.com/office/drawing/2014/main" id="{252E5EA1-09D2-5190-0D67-52C5BD7D76D0}"/>
              </a:ext>
            </a:extLst>
          </p:cNvPr>
          <p:cNvSpPr/>
          <p:nvPr/>
        </p:nvSpPr>
        <p:spPr>
          <a:xfrm>
            <a:off x="9623504" y="4464665"/>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P.16</a:t>
            </a:r>
          </a:p>
        </p:txBody>
      </p:sp>
      <p:sp>
        <p:nvSpPr>
          <p:cNvPr id="25" name="正方形/長方形 24">
            <a:extLst>
              <a:ext uri="{FF2B5EF4-FFF2-40B4-BE49-F238E27FC236}">
                <a16:creationId xmlns:a16="http://schemas.microsoft.com/office/drawing/2014/main" id="{5F091A2C-F44D-1200-9C49-D61AFE54C292}"/>
              </a:ext>
            </a:extLst>
          </p:cNvPr>
          <p:cNvSpPr/>
          <p:nvPr/>
        </p:nvSpPr>
        <p:spPr>
          <a:xfrm>
            <a:off x="9623504" y="5296275"/>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P.18</a:t>
            </a:r>
          </a:p>
        </p:txBody>
      </p:sp>
    </p:spTree>
    <p:extLst>
      <p:ext uri="{BB962C8B-B14F-4D97-AF65-F5344CB8AC3E}">
        <p14:creationId xmlns:p14="http://schemas.microsoft.com/office/powerpoint/2010/main" val="783514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a:srcRect l="528" r="188"/>
          <a:stretch/>
        </p:blipFill>
        <p:spPr>
          <a:xfrm>
            <a:off x="829173" y="1669657"/>
            <a:ext cx="5400600" cy="4178579"/>
          </a:xfrm>
          <a:prstGeom prst="rect">
            <a:avLst/>
          </a:prstGeom>
        </p:spPr>
      </p:pic>
      <p:sp>
        <p:nvSpPr>
          <p:cNvPr id="3" name="タイトル 2">
            <a:extLst>
              <a:ext uri="{FF2B5EF4-FFF2-40B4-BE49-F238E27FC236}">
                <a16:creationId xmlns:a16="http://schemas.microsoft.com/office/drawing/2014/main" id="{F536E44F-A5BA-0454-E3C5-5070EB513DE1}"/>
              </a:ext>
            </a:extLst>
          </p:cNvPr>
          <p:cNvSpPr>
            <a:spLocks noGrp="1"/>
          </p:cNvSpPr>
          <p:nvPr>
            <p:ph type="ctrTitle"/>
          </p:nvPr>
        </p:nvSpPr>
        <p:spPr/>
        <p:txBody>
          <a:bodyPr/>
          <a:lstStyle/>
          <a:p>
            <a:r>
              <a:rPr lang="ja-JP" altLang="en-US" dirty="0">
                <a:solidFill>
                  <a:srgbClr val="404040"/>
                </a:solidFill>
                <a:latin typeface="+mn-ea"/>
                <a:ea typeface="+mn-ea"/>
              </a:rPr>
              <a:t>トップインパクト　パノラマ　パネルスイッチ</a:t>
            </a:r>
            <a:endParaRPr lang="ja-JP" altLang="en-US" dirty="0">
              <a:latin typeface="+mn-ea"/>
              <a:ea typeface="+mn-ea"/>
            </a:endParaRPr>
          </a:p>
        </p:txBody>
      </p:sp>
      <p:sp>
        <p:nvSpPr>
          <p:cNvPr id="10" name="object 6"/>
          <p:cNvSpPr/>
          <p:nvPr/>
        </p:nvSpPr>
        <p:spPr>
          <a:xfrm>
            <a:off x="6715398" y="3317440"/>
            <a:ext cx="5025211" cy="79350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mn-ea"/>
            </a:endParaRPr>
          </a:p>
        </p:txBody>
      </p:sp>
      <p:sp>
        <p:nvSpPr>
          <p:cNvPr id="11" name="object 6"/>
          <p:cNvSpPr/>
          <p:nvPr/>
        </p:nvSpPr>
        <p:spPr>
          <a:xfrm>
            <a:off x="6715398" y="2382749"/>
            <a:ext cx="5025211" cy="79350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mn-ea"/>
            </a:endParaRPr>
          </a:p>
        </p:txBody>
      </p:sp>
      <p:sp>
        <p:nvSpPr>
          <p:cNvPr id="15" name="object 34"/>
          <p:cNvSpPr txBox="1"/>
          <p:nvPr/>
        </p:nvSpPr>
        <p:spPr>
          <a:xfrm>
            <a:off x="6816080" y="3459713"/>
            <a:ext cx="4681318" cy="566822"/>
          </a:xfrm>
          <a:prstGeom prst="rect">
            <a:avLst/>
          </a:prstGeom>
        </p:spPr>
        <p:txBody>
          <a:bodyPr vert="horz" wrap="square" lIns="0" tIns="12700" rIns="0" bIns="0" rtlCol="0" anchor="t">
            <a:spAutoFit/>
          </a:bodyPr>
          <a:lstStyle/>
          <a:p>
            <a:r>
              <a:rPr lang="ja-JP" altLang="en-US" sz="2400" b="1" dirty="0">
                <a:solidFill>
                  <a:srgbClr val="404040"/>
                </a:solidFill>
                <a:latin typeface="+mn-ea"/>
              </a:rPr>
              <a:t>インタラクティブな表現が可能</a:t>
            </a:r>
            <a:endParaRPr lang="ja-JP" altLang="en-US" sz="1000" b="1" dirty="0">
              <a:solidFill>
                <a:srgbClr val="404040"/>
              </a:solidFill>
              <a:latin typeface="+mn-ea"/>
            </a:endParaRPr>
          </a:p>
          <a:p>
            <a:r>
              <a:rPr lang="ja-JP" altLang="en-US" sz="1200" dirty="0">
                <a:solidFill>
                  <a:srgbClr val="404040"/>
                </a:solidFill>
                <a:latin typeface="+mn-ea"/>
              </a:rPr>
              <a:t>クリックすると画像が切り替わる </a:t>
            </a:r>
            <a:r>
              <a:rPr lang="ja-JP" altLang="en-US" sz="900" dirty="0">
                <a:solidFill>
                  <a:srgbClr val="404040"/>
                </a:solidFill>
                <a:latin typeface="+mn-ea"/>
              </a:rPr>
              <a:t>※1</a:t>
            </a:r>
            <a:endParaRPr lang="en-US" altLang="ja-JP" sz="900" dirty="0">
              <a:solidFill>
                <a:srgbClr val="404040"/>
              </a:solidFill>
              <a:latin typeface="+mn-ea"/>
            </a:endParaRPr>
          </a:p>
        </p:txBody>
      </p:sp>
      <p:sp>
        <p:nvSpPr>
          <p:cNvPr id="17" name="object 34"/>
          <p:cNvSpPr txBox="1"/>
          <p:nvPr/>
        </p:nvSpPr>
        <p:spPr>
          <a:xfrm>
            <a:off x="6816801" y="2614796"/>
            <a:ext cx="4681318" cy="382156"/>
          </a:xfrm>
          <a:prstGeom prst="rect">
            <a:avLst/>
          </a:prstGeom>
        </p:spPr>
        <p:txBody>
          <a:bodyPr vert="horz" wrap="square" lIns="0" tIns="12700" rIns="0" bIns="0" rtlCol="0">
            <a:spAutoFit/>
          </a:bodyPr>
          <a:lstStyle/>
          <a:p>
            <a:r>
              <a:rPr lang="ja-JP" altLang="en-US" sz="2400" b="1" dirty="0">
                <a:solidFill>
                  <a:srgbClr val="404040"/>
                </a:solidFill>
                <a:latin typeface="+mn-ea"/>
              </a:rPr>
              <a:t>同時に複数商品を訴求可能</a:t>
            </a:r>
          </a:p>
        </p:txBody>
      </p:sp>
      <p:sp>
        <p:nvSpPr>
          <p:cNvPr id="18" name="正方形/長方形 17"/>
          <p:cNvSpPr/>
          <p:nvPr/>
        </p:nvSpPr>
        <p:spPr>
          <a:xfrm>
            <a:off x="750474" y="6086922"/>
            <a:ext cx="2377574" cy="369332"/>
          </a:xfrm>
          <a:prstGeom prst="rect">
            <a:avLst/>
          </a:prstGeom>
        </p:spPr>
        <p:txBody>
          <a:bodyPr wrap="none">
            <a:spAutoFit/>
          </a:bodyPr>
          <a:lstStyle/>
          <a:p>
            <a:r>
              <a:rPr lang="en-US" altLang="ja-JP" sz="900" dirty="0">
                <a:solidFill>
                  <a:srgbClr val="404040"/>
                </a:solidFill>
                <a:latin typeface="+mn-ea"/>
              </a:rPr>
              <a:t>※</a:t>
            </a:r>
            <a:r>
              <a:rPr lang="ja-JP" altLang="en-US" sz="900" dirty="0">
                <a:solidFill>
                  <a:srgbClr val="404040"/>
                </a:solidFill>
                <a:latin typeface="+mn-ea"/>
              </a:rPr>
              <a:t>広告素材は画像のみ対応可となります。</a:t>
            </a:r>
            <a:endParaRPr lang="en-US" altLang="ja-JP" sz="900" dirty="0">
              <a:solidFill>
                <a:srgbClr val="404040"/>
              </a:solidFill>
              <a:latin typeface="+mn-ea"/>
            </a:endParaRPr>
          </a:p>
          <a:p>
            <a:r>
              <a:rPr lang="en-US" altLang="ja-JP" sz="900" dirty="0">
                <a:solidFill>
                  <a:srgbClr val="404040"/>
                </a:solidFill>
                <a:latin typeface="+mn-ea"/>
              </a:rPr>
              <a:t>※</a:t>
            </a:r>
            <a:r>
              <a:rPr lang="ja-JP" altLang="en-US" sz="900" dirty="0">
                <a:solidFill>
                  <a:srgbClr val="404040"/>
                </a:solidFill>
                <a:latin typeface="+mn-ea"/>
              </a:rPr>
              <a:t>上記は掲載イメージです。</a:t>
            </a:r>
            <a:endParaRPr lang="en-US" altLang="ja-JP" sz="900" dirty="0">
              <a:solidFill>
                <a:srgbClr val="404040"/>
              </a:solidFill>
              <a:latin typeface="+mn-ea"/>
            </a:endParaRPr>
          </a:p>
        </p:txBody>
      </p:sp>
      <p:sp>
        <p:nvSpPr>
          <p:cNvPr id="19" name="正方形/長方形 18"/>
          <p:cNvSpPr/>
          <p:nvPr/>
        </p:nvSpPr>
        <p:spPr>
          <a:xfrm>
            <a:off x="1549253" y="2505926"/>
            <a:ext cx="2910891" cy="9836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20" name="正方形/長方形 19"/>
          <p:cNvSpPr/>
          <p:nvPr/>
        </p:nvSpPr>
        <p:spPr>
          <a:xfrm>
            <a:off x="4229584" y="4068265"/>
            <a:ext cx="1658888" cy="1068978"/>
          </a:xfrm>
          <a:prstGeom prst="rect">
            <a:avLst/>
          </a:prstGeom>
          <a:solidFill>
            <a:schemeClr val="accent3">
              <a:lumMod val="40000"/>
              <a:lumOff val="60000"/>
            </a:schemeClr>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b="1" dirty="0">
                <a:solidFill>
                  <a:schemeClr val="bg1"/>
                </a:solidFill>
                <a:latin typeface="+mn-ea"/>
              </a:rPr>
              <a:t>スイッチ画像を</a:t>
            </a:r>
            <a:endParaRPr lang="en-US" altLang="ja-JP" sz="1600" b="1" dirty="0">
              <a:solidFill>
                <a:schemeClr val="bg1"/>
              </a:solidFill>
              <a:latin typeface="+mn-ea"/>
            </a:endParaRPr>
          </a:p>
          <a:p>
            <a:pPr algn="ctr"/>
            <a:r>
              <a:rPr lang="ja-JP" altLang="en-US" sz="1600" b="1" dirty="0">
                <a:solidFill>
                  <a:schemeClr val="bg1"/>
                </a:solidFill>
                <a:latin typeface="+mn-ea"/>
              </a:rPr>
              <a:t>クリックすると</a:t>
            </a:r>
            <a:endParaRPr kumimoji="1" lang="ja-JP" altLang="en-US" sz="1600" b="1" dirty="0">
              <a:solidFill>
                <a:schemeClr val="bg1"/>
              </a:solidFill>
              <a:latin typeface="+mn-ea"/>
            </a:endParaRPr>
          </a:p>
        </p:txBody>
      </p:sp>
      <p:sp>
        <p:nvSpPr>
          <p:cNvPr id="21" name="正方形/長方形 20"/>
          <p:cNvSpPr/>
          <p:nvPr/>
        </p:nvSpPr>
        <p:spPr>
          <a:xfrm>
            <a:off x="1942539" y="4068265"/>
            <a:ext cx="2103036" cy="1068978"/>
          </a:xfrm>
          <a:prstGeom prst="rect">
            <a:avLst/>
          </a:prstGeom>
          <a:solidFill>
            <a:srgbClr val="C00000">
              <a:alpha val="60000"/>
            </a:srgbClr>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b="1" dirty="0">
                <a:solidFill>
                  <a:schemeClr val="bg1"/>
                </a:solidFill>
                <a:latin typeface="+mn-ea"/>
              </a:rPr>
              <a:t>メイン画像とサイドパネルが切り替わる</a:t>
            </a:r>
            <a:endParaRPr kumimoji="1" lang="ja-JP" altLang="en-US" sz="1600" b="1" dirty="0">
              <a:solidFill>
                <a:schemeClr val="bg1"/>
              </a:solidFill>
              <a:latin typeface="+mn-ea"/>
            </a:endParaRPr>
          </a:p>
        </p:txBody>
      </p:sp>
      <p:sp>
        <p:nvSpPr>
          <p:cNvPr id="22" name="下矢印 21"/>
          <p:cNvSpPr/>
          <p:nvPr/>
        </p:nvSpPr>
        <p:spPr>
          <a:xfrm rot="10800000">
            <a:off x="2727371" y="3517303"/>
            <a:ext cx="536520" cy="532136"/>
          </a:xfrm>
          <a:prstGeom prst="downArrow">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23" name="下矢印 22"/>
          <p:cNvSpPr/>
          <p:nvPr/>
        </p:nvSpPr>
        <p:spPr>
          <a:xfrm rot="10800000">
            <a:off x="4772810" y="3502591"/>
            <a:ext cx="536520" cy="532136"/>
          </a:xfrm>
          <a:prstGeom prst="downArrow">
            <a:avLst/>
          </a:prstGeom>
          <a:solidFill>
            <a:schemeClr val="accent3">
              <a:lumMod val="40000"/>
              <a:lumOff val="60000"/>
            </a:schemeClr>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24" name="正方形/長方形 23"/>
          <p:cNvSpPr/>
          <p:nvPr/>
        </p:nvSpPr>
        <p:spPr>
          <a:xfrm>
            <a:off x="4513326" y="2498901"/>
            <a:ext cx="941293" cy="992824"/>
          </a:xfrm>
          <a:prstGeom prst="rect">
            <a:avLst/>
          </a:prstGeom>
          <a:no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26" name="テキスト ボックス 25"/>
          <p:cNvSpPr txBox="1"/>
          <p:nvPr/>
        </p:nvSpPr>
        <p:spPr>
          <a:xfrm>
            <a:off x="6818698" y="4401686"/>
            <a:ext cx="5037941" cy="1615827"/>
          </a:xfrm>
          <a:prstGeom prst="rect">
            <a:avLst/>
          </a:prstGeom>
          <a:noFill/>
        </p:spPr>
        <p:txBody>
          <a:bodyPr wrap="square" rtlCol="0">
            <a:spAutoFit/>
          </a:bodyPr>
          <a:lstStyle/>
          <a:p>
            <a:r>
              <a:rPr lang="ja-JP" altLang="en-US" sz="1100" b="1" u="sng" dirty="0">
                <a:solidFill>
                  <a:srgbClr val="404040"/>
                </a:solidFill>
                <a:latin typeface="+mn-ea"/>
              </a:rPr>
              <a:t>■デモ画面</a:t>
            </a:r>
            <a:endParaRPr lang="en-US" altLang="ja-JP" sz="1100" b="1" u="sng" dirty="0">
              <a:solidFill>
                <a:srgbClr val="404040"/>
              </a:solidFill>
              <a:latin typeface="+mn-ea"/>
            </a:endParaRPr>
          </a:p>
          <a:p>
            <a:endParaRPr lang="en-US" altLang="ja-JP" sz="1100" b="1" u="sng" dirty="0">
              <a:solidFill>
                <a:srgbClr val="404040"/>
              </a:solidFill>
              <a:latin typeface="+mn-ea"/>
            </a:endParaRPr>
          </a:p>
          <a:p>
            <a:r>
              <a:rPr lang="ja-JP" altLang="en-US" sz="1100" dirty="0">
                <a:solidFill>
                  <a:srgbClr val="404040"/>
                </a:solidFill>
                <a:latin typeface="+mn-ea"/>
              </a:rPr>
              <a:t>ラグジュアリークリエイティブ（</a:t>
            </a:r>
            <a:r>
              <a:rPr lang="en-US" altLang="ja-JP" sz="1100" dirty="0">
                <a:solidFill>
                  <a:srgbClr val="404040"/>
                </a:solidFill>
                <a:latin typeface="+mn-ea"/>
              </a:rPr>
              <a:t>P13</a:t>
            </a:r>
            <a:r>
              <a:rPr lang="ja-JP" altLang="en-US" sz="1100" dirty="0">
                <a:solidFill>
                  <a:srgbClr val="404040"/>
                </a:solidFill>
                <a:latin typeface="+mn-ea"/>
              </a:rPr>
              <a:t>）</a:t>
            </a:r>
            <a:endParaRPr lang="en-US" altLang="ja-JP" sz="1100" dirty="0">
              <a:solidFill>
                <a:srgbClr val="404040"/>
              </a:solidFill>
              <a:latin typeface="+mn-ea"/>
            </a:endParaRPr>
          </a:p>
          <a:p>
            <a:endParaRPr lang="en-US" altLang="ja-JP" sz="1100" dirty="0">
              <a:solidFill>
                <a:srgbClr val="404040"/>
              </a:solidFill>
              <a:latin typeface="+mn-ea"/>
            </a:endParaRPr>
          </a:p>
          <a:p>
            <a:r>
              <a:rPr lang="ja-JP" altLang="en-US" sz="1100" dirty="0">
                <a:solidFill>
                  <a:srgbClr val="404040"/>
                </a:solidFill>
                <a:latin typeface="+mn-ea"/>
              </a:rPr>
              <a:t>トップインパクト　パノラマ　パネルスイッチ</a:t>
            </a:r>
            <a:endParaRPr lang="en-US" altLang="ja-JP" sz="1100" dirty="0">
              <a:solidFill>
                <a:srgbClr val="404040"/>
              </a:solidFill>
              <a:latin typeface="+mn-ea"/>
            </a:endParaRPr>
          </a:p>
          <a:p>
            <a:r>
              <a:rPr lang="en-US" altLang="ja-JP" sz="1100" dirty="0">
                <a:solidFill>
                  <a:srgbClr val="404040"/>
                </a:solidFill>
                <a:latin typeface="+mn-ea"/>
                <a:hlinkClick r:id="rId4"/>
              </a:rPr>
              <a:t>https://yac.yahoo.co.jp/brandpanel_panorama_topimpact_panelswitch_banner/220310_panorama_topimpact_panelswitch_creativeplan.html</a:t>
            </a:r>
            <a:br>
              <a:rPr lang="en-US" altLang="ja-JP" sz="1100" dirty="0">
                <a:solidFill>
                  <a:srgbClr val="404040"/>
                </a:solidFill>
                <a:latin typeface="+mn-ea"/>
              </a:rPr>
            </a:br>
            <a:endParaRPr lang="en-US" altLang="ja-JP" sz="1100" dirty="0">
              <a:solidFill>
                <a:srgbClr val="404040"/>
              </a:solidFill>
              <a:latin typeface="+mn-ea"/>
            </a:endParaRPr>
          </a:p>
        </p:txBody>
      </p:sp>
      <p:sp>
        <p:nvSpPr>
          <p:cNvPr id="27" name="正方形/長方形 26">
            <a:extLst>
              <a:ext uri="{FF2B5EF4-FFF2-40B4-BE49-F238E27FC236}">
                <a16:creationId xmlns:a16="http://schemas.microsoft.com/office/drawing/2014/main" id="{DDD7FDD3-AD71-4FDC-BF22-C1DB7C97547A}"/>
              </a:ext>
            </a:extLst>
          </p:cNvPr>
          <p:cNvSpPr/>
          <p:nvPr/>
        </p:nvSpPr>
        <p:spPr>
          <a:xfrm>
            <a:off x="6701224" y="4110941"/>
            <a:ext cx="5335115" cy="230832"/>
          </a:xfrm>
          <a:prstGeom prst="rect">
            <a:avLst/>
          </a:prstGeom>
        </p:spPr>
        <p:txBody>
          <a:bodyPr wrap="none" lIns="91440" tIns="45720" rIns="91440" bIns="45720" anchor="t">
            <a:spAutoFit/>
          </a:bodyPr>
          <a:lstStyle/>
          <a:p>
            <a:r>
              <a:rPr lang="en-US" altLang="ja-JP" sz="900" dirty="0">
                <a:solidFill>
                  <a:srgbClr val="404040"/>
                </a:solidFill>
                <a:latin typeface="+mn-ea"/>
              </a:rPr>
              <a:t>※</a:t>
            </a:r>
            <a:r>
              <a:rPr lang="en-US" altLang="ja-JP" sz="900" dirty="0">
                <a:solidFill>
                  <a:srgbClr val="404040"/>
                </a:solidFill>
                <a:latin typeface="+mn-ea"/>
                <a:cs typeface="+mn-lt"/>
              </a:rPr>
              <a:t>1</a:t>
            </a:r>
            <a:r>
              <a:rPr lang="ja-JP" altLang="en-US" sz="900" dirty="0">
                <a:solidFill>
                  <a:srgbClr val="404040"/>
                </a:solidFill>
                <a:latin typeface="+mn-ea"/>
                <a:cs typeface="+mn-lt"/>
              </a:rPr>
              <a:t>　メイン画像はスイッチ画像がクリックされると切り替わります。自動では切り替わりません。</a:t>
            </a:r>
            <a:endParaRPr lang="en-US" altLang="ja-JP" sz="900" dirty="0">
              <a:solidFill>
                <a:srgbClr val="404040"/>
              </a:solidFill>
              <a:latin typeface="+mn-ea"/>
            </a:endParaRPr>
          </a:p>
        </p:txBody>
      </p:sp>
      <p:sp>
        <p:nvSpPr>
          <p:cNvPr id="28" name="object 10"/>
          <p:cNvSpPr/>
          <p:nvPr/>
        </p:nvSpPr>
        <p:spPr>
          <a:xfrm>
            <a:off x="6745247" y="1412776"/>
            <a:ext cx="903883" cy="783495"/>
          </a:xfrm>
          <a:custGeom>
            <a:avLst/>
            <a:gdLst/>
            <a:ahLst/>
            <a:cxnLst/>
            <a:rect l="l" t="t" r="r" b="b"/>
            <a:pathLst>
              <a:path w="1068704" h="951229">
                <a:moveTo>
                  <a:pt x="0" y="0"/>
                </a:moveTo>
                <a:lnTo>
                  <a:pt x="0" y="950976"/>
                </a:lnTo>
                <a:lnTo>
                  <a:pt x="1068324" y="950976"/>
                </a:lnTo>
                <a:lnTo>
                  <a:pt x="0" y="0"/>
                </a:lnTo>
                <a:close/>
              </a:path>
            </a:pathLst>
          </a:custGeom>
          <a:solidFill>
            <a:srgbClr val="002060">
              <a:alpha val="25000"/>
            </a:srgbClr>
          </a:solidFill>
        </p:spPr>
        <p:txBody>
          <a:bodyPr wrap="square" lIns="0" tIns="0" rIns="0" bIns="0" rtlCol="0"/>
          <a:lstStyle/>
          <a:p>
            <a:endParaRPr>
              <a:latin typeface="+mn-ea"/>
            </a:endParaRPr>
          </a:p>
        </p:txBody>
      </p:sp>
      <p:sp>
        <p:nvSpPr>
          <p:cNvPr id="29" name="object 13"/>
          <p:cNvSpPr txBox="1"/>
          <p:nvPr/>
        </p:nvSpPr>
        <p:spPr>
          <a:xfrm>
            <a:off x="6857042" y="1412776"/>
            <a:ext cx="4207510" cy="859210"/>
          </a:xfrm>
          <a:prstGeom prst="rect">
            <a:avLst/>
          </a:prstGeom>
        </p:spPr>
        <p:txBody>
          <a:bodyPr vert="horz" wrap="square" lIns="0" tIns="12700" rIns="0" bIns="0" rtlCol="0" anchor="t">
            <a:spAutoFit/>
          </a:bodyPr>
          <a:lstStyle/>
          <a:p>
            <a:pPr marL="12700">
              <a:lnSpc>
                <a:spcPct val="100000"/>
              </a:lnSpc>
              <a:spcBef>
                <a:spcPts val="100"/>
              </a:spcBef>
            </a:pPr>
            <a:r>
              <a:rPr lang="en-US" altLang="ja-JP" sz="5500" b="1" spc="-5" dirty="0">
                <a:solidFill>
                  <a:srgbClr val="002060"/>
                </a:solidFill>
                <a:latin typeface="+mn-ea"/>
                <a:cs typeface="メイリオ"/>
              </a:rPr>
              <a:t>2</a:t>
            </a:r>
            <a:r>
              <a:rPr sz="3300" b="1" dirty="0">
                <a:solidFill>
                  <a:srgbClr val="002060"/>
                </a:solidFill>
                <a:latin typeface="+mn-ea"/>
                <a:cs typeface="メイリオ"/>
              </a:rPr>
              <a:t>つ</a:t>
            </a:r>
            <a:r>
              <a:rPr lang="ja-JP" altLang="en-US" sz="3300" b="1" dirty="0">
                <a:solidFill>
                  <a:srgbClr val="002060"/>
                </a:solidFill>
                <a:latin typeface="+mn-ea"/>
                <a:cs typeface="メイリオ"/>
              </a:rPr>
              <a:t>の特長</a:t>
            </a:r>
            <a:endParaRPr sz="3300" dirty="0">
              <a:solidFill>
                <a:srgbClr val="002060"/>
              </a:solidFill>
              <a:latin typeface="+mn-ea"/>
              <a:cs typeface="メイリオ"/>
            </a:endParaRPr>
          </a:p>
        </p:txBody>
      </p:sp>
    </p:spTree>
    <p:extLst>
      <p:ext uri="{BB962C8B-B14F-4D97-AF65-F5344CB8AC3E}">
        <p14:creationId xmlns:p14="http://schemas.microsoft.com/office/powerpoint/2010/main" val="3385349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D8292B-EEE5-EFA6-3EC8-E9D284BBC5CE}"/>
              </a:ext>
            </a:extLst>
          </p:cNvPr>
          <p:cNvSpPr>
            <a:spLocks noGrp="1"/>
          </p:cNvSpPr>
          <p:nvPr>
            <p:ph type="ctrTitle"/>
          </p:nvPr>
        </p:nvSpPr>
        <p:spPr/>
        <p:txBody>
          <a:bodyPr/>
          <a:lstStyle/>
          <a:p>
            <a:r>
              <a:rPr lang="ja-JP" altLang="en-US" dirty="0">
                <a:solidFill>
                  <a:srgbClr val="404040"/>
                </a:solidFill>
                <a:latin typeface="+mn-ea"/>
              </a:rPr>
              <a:t>カテゴリー別の複数商材</a:t>
            </a:r>
          </a:p>
        </p:txBody>
      </p:sp>
      <p:sp>
        <p:nvSpPr>
          <p:cNvPr id="4" name="テキスト プレースホルダー 3">
            <a:extLst>
              <a:ext uri="{FF2B5EF4-FFF2-40B4-BE49-F238E27FC236}">
                <a16:creationId xmlns:a16="http://schemas.microsoft.com/office/drawing/2014/main" id="{AE068435-FE25-925B-40DD-F74D3C3A54A5}"/>
              </a:ext>
            </a:extLst>
          </p:cNvPr>
          <p:cNvSpPr>
            <a:spLocks noGrp="1"/>
          </p:cNvSpPr>
          <p:nvPr>
            <p:ph type="body" sz="quarter" idx="10"/>
          </p:nvPr>
        </p:nvSpPr>
        <p:spPr/>
        <p:txBody>
          <a:bodyPr/>
          <a:lstStyle/>
          <a:p>
            <a:pPr algn="ctr"/>
            <a:r>
              <a:rPr lang="ja-JP" altLang="en-US" sz="1800" dirty="0"/>
              <a:t>カテゴリー別の複数商品を訴求することが可能</a:t>
            </a:r>
          </a:p>
          <a:p>
            <a:pPr algn="ctr"/>
            <a:endParaRPr lang="ja-JP" altLang="en-US" sz="1800" dirty="0"/>
          </a:p>
        </p:txBody>
      </p:sp>
      <p:pic>
        <p:nvPicPr>
          <p:cNvPr id="8" name="図 7">
            <a:extLst>
              <a:ext uri="{FF2B5EF4-FFF2-40B4-BE49-F238E27FC236}">
                <a16:creationId xmlns:a16="http://schemas.microsoft.com/office/drawing/2014/main" id="{9C75E06D-0441-334C-A8E7-CA21C5A5DA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131" r="10131" b="43816"/>
          <a:stretch/>
        </p:blipFill>
        <p:spPr>
          <a:xfrm>
            <a:off x="7522486" y="4491869"/>
            <a:ext cx="3530143" cy="1907216"/>
          </a:xfrm>
          <a:prstGeom prst="rect">
            <a:avLst/>
          </a:prstGeom>
          <a:solidFill>
            <a:srgbClr val="FFCBCE">
              <a:alpha val="80000"/>
            </a:srgbClr>
          </a:solidFill>
          <a:ln>
            <a:solidFill>
              <a:srgbClr val="AEB1BF"/>
            </a:solidFill>
          </a:ln>
        </p:spPr>
      </p:pic>
      <p:sp>
        <p:nvSpPr>
          <p:cNvPr id="12" name="テキスト ボックス 11">
            <a:extLst>
              <a:ext uri="{FF2B5EF4-FFF2-40B4-BE49-F238E27FC236}">
                <a16:creationId xmlns:a16="http://schemas.microsoft.com/office/drawing/2014/main" id="{9B5EF323-3B3E-AA45-B868-161577A42A21}"/>
              </a:ext>
            </a:extLst>
          </p:cNvPr>
          <p:cNvSpPr txBox="1"/>
          <p:nvPr/>
        </p:nvSpPr>
        <p:spPr>
          <a:xfrm>
            <a:off x="7125504" y="1615413"/>
            <a:ext cx="2069797" cy="253916"/>
          </a:xfrm>
          <a:prstGeom prst="rect">
            <a:avLst/>
          </a:prstGeom>
          <a:noFill/>
        </p:spPr>
        <p:txBody>
          <a:bodyPr wrap="none" rtlCol="0">
            <a:spAutoFit/>
          </a:bodyPr>
          <a:lstStyle/>
          <a:p>
            <a:pPr algn="l"/>
            <a:r>
              <a:rPr kumimoji="1" lang="ja-JP" altLang="en-US" sz="1050" dirty="0">
                <a:solidFill>
                  <a:srgbClr val="404040"/>
                </a:solidFill>
              </a:rPr>
              <a:t>スイッチ画像切り替えイメージ</a:t>
            </a:r>
          </a:p>
        </p:txBody>
      </p:sp>
      <p:sp>
        <p:nvSpPr>
          <p:cNvPr id="15" name="テキスト ボックス 14">
            <a:extLst>
              <a:ext uri="{FF2B5EF4-FFF2-40B4-BE49-F238E27FC236}">
                <a16:creationId xmlns:a16="http://schemas.microsoft.com/office/drawing/2014/main" id="{B3EA60E1-C314-4225-A835-EE089FAC3C8F}"/>
              </a:ext>
            </a:extLst>
          </p:cNvPr>
          <p:cNvSpPr txBox="1"/>
          <p:nvPr/>
        </p:nvSpPr>
        <p:spPr>
          <a:xfrm>
            <a:off x="7646516" y="4237953"/>
            <a:ext cx="3281668" cy="253916"/>
          </a:xfrm>
          <a:prstGeom prst="rect">
            <a:avLst/>
          </a:prstGeom>
          <a:noFill/>
        </p:spPr>
        <p:txBody>
          <a:bodyPr wrap="none" lIns="91440" tIns="45720" rIns="91440" bIns="45720" rtlCol="0" anchor="t">
            <a:spAutoFit/>
          </a:bodyPr>
          <a:lstStyle/>
          <a:p>
            <a:r>
              <a:rPr lang="ja-JP" altLang="en-US" sz="1050" dirty="0">
                <a:solidFill>
                  <a:srgbClr val="404040"/>
                </a:solidFill>
              </a:rPr>
              <a:t>「閉じる」ボタンをクリックすると縮小画像を表示</a:t>
            </a:r>
          </a:p>
        </p:txBody>
      </p:sp>
      <p:sp>
        <p:nvSpPr>
          <p:cNvPr id="16" name="テキスト ボックス 15">
            <a:extLst>
              <a:ext uri="{FF2B5EF4-FFF2-40B4-BE49-F238E27FC236}">
                <a16:creationId xmlns:a16="http://schemas.microsoft.com/office/drawing/2014/main" id="{FEC2A298-9503-4F62-A3A2-FD870BA16108}"/>
              </a:ext>
            </a:extLst>
          </p:cNvPr>
          <p:cNvSpPr txBox="1"/>
          <p:nvPr/>
        </p:nvSpPr>
        <p:spPr>
          <a:xfrm>
            <a:off x="1413727" y="5759811"/>
            <a:ext cx="371565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800" dirty="0">
                <a:solidFill>
                  <a:srgbClr val="404040"/>
                </a:solidFill>
              </a:rPr>
              <a:t>※</a:t>
            </a:r>
            <a:r>
              <a:rPr lang="ja-JP" altLang="en-US" sz="800" dirty="0">
                <a:solidFill>
                  <a:srgbClr val="404040"/>
                </a:solidFill>
              </a:rPr>
              <a:t>メイン画像はスイッチ画像がクリックされると切り替わります。</a:t>
            </a:r>
            <a:endParaRPr lang="en-US" altLang="ja-JP" sz="800" dirty="0">
              <a:solidFill>
                <a:srgbClr val="404040"/>
              </a:solidFill>
            </a:endParaRPr>
          </a:p>
          <a:p>
            <a:r>
              <a:rPr lang="en-US" altLang="ja-JP" sz="800" dirty="0">
                <a:solidFill>
                  <a:srgbClr val="404040"/>
                </a:solidFill>
              </a:rPr>
              <a:t>※</a:t>
            </a:r>
            <a:r>
              <a:rPr lang="ja-JP" altLang="en-US" sz="800" dirty="0">
                <a:solidFill>
                  <a:srgbClr val="404040"/>
                </a:solidFill>
              </a:rPr>
              <a:t>スイッチ画像がクリックされるメイン画像の制作をお勧めいたします。</a:t>
            </a:r>
            <a:endParaRPr lang="en-US" altLang="ja-JP" sz="800" dirty="0">
              <a:solidFill>
                <a:srgbClr val="404040"/>
              </a:solidFill>
            </a:endParaRPr>
          </a:p>
        </p:txBody>
      </p:sp>
      <p:pic>
        <p:nvPicPr>
          <p:cNvPr id="17" name="図 16"/>
          <p:cNvPicPr>
            <a:picLocks noChangeAspect="1"/>
          </p:cNvPicPr>
          <p:nvPr/>
        </p:nvPicPr>
        <p:blipFill rotWithShape="1">
          <a:blip r:embed="rId3"/>
          <a:srcRect l="11397" t="17168" r="18699" b="1803"/>
          <a:stretch/>
        </p:blipFill>
        <p:spPr>
          <a:xfrm>
            <a:off x="1098744" y="1779033"/>
            <a:ext cx="4997256" cy="3861676"/>
          </a:xfrm>
          <a:prstGeom prst="rect">
            <a:avLst/>
          </a:prstGeom>
          <a:ln>
            <a:solidFill>
              <a:srgbClr val="AEB1BF"/>
            </a:solidFill>
          </a:ln>
        </p:spPr>
      </p:pic>
      <p:pic>
        <p:nvPicPr>
          <p:cNvPr id="18" name="図 17"/>
          <p:cNvPicPr>
            <a:picLocks noChangeAspect="1"/>
          </p:cNvPicPr>
          <p:nvPr/>
        </p:nvPicPr>
        <p:blipFill rotWithShape="1">
          <a:blip r:embed="rId4"/>
          <a:srcRect l="10828" t="16405" r="17941" b="1307"/>
          <a:stretch/>
        </p:blipFill>
        <p:spPr>
          <a:xfrm>
            <a:off x="6688624" y="1878362"/>
            <a:ext cx="2893785" cy="2228638"/>
          </a:xfrm>
          <a:prstGeom prst="rect">
            <a:avLst/>
          </a:prstGeom>
          <a:ln>
            <a:solidFill>
              <a:srgbClr val="AEB1BF"/>
            </a:solidFill>
          </a:ln>
        </p:spPr>
      </p:pic>
    </p:spTree>
    <p:extLst>
      <p:ext uri="{BB962C8B-B14F-4D97-AF65-F5344CB8AC3E}">
        <p14:creationId xmlns:p14="http://schemas.microsoft.com/office/powerpoint/2010/main" val="3344953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F8DAFB-287D-E1EF-2FEB-DD18E5735512}"/>
              </a:ext>
            </a:extLst>
          </p:cNvPr>
          <p:cNvSpPr>
            <a:spLocks noGrp="1"/>
          </p:cNvSpPr>
          <p:nvPr>
            <p:ph type="ctrTitle"/>
          </p:nvPr>
        </p:nvSpPr>
        <p:spPr/>
        <p:txBody>
          <a:bodyPr/>
          <a:lstStyle/>
          <a:p>
            <a:r>
              <a:rPr lang="ja-JP" altLang="en-US" dirty="0">
                <a:solidFill>
                  <a:srgbClr val="404040"/>
                </a:solidFill>
              </a:rPr>
              <a:t>ユーザー属性別の複数商材</a:t>
            </a:r>
            <a:endParaRPr lang="en-US" altLang="ja-JP" dirty="0">
              <a:solidFill>
                <a:srgbClr val="404040"/>
              </a:solidFill>
            </a:endParaRPr>
          </a:p>
        </p:txBody>
      </p:sp>
      <p:sp>
        <p:nvSpPr>
          <p:cNvPr id="8" name="テキスト プレースホルダー 7">
            <a:extLst>
              <a:ext uri="{FF2B5EF4-FFF2-40B4-BE49-F238E27FC236}">
                <a16:creationId xmlns:a16="http://schemas.microsoft.com/office/drawing/2014/main" id="{ADB19CB0-1C02-57BA-5E75-14ED5B1E7255}"/>
              </a:ext>
            </a:extLst>
          </p:cNvPr>
          <p:cNvSpPr>
            <a:spLocks noGrp="1"/>
          </p:cNvSpPr>
          <p:nvPr>
            <p:ph type="body" sz="quarter" idx="10"/>
          </p:nvPr>
        </p:nvSpPr>
        <p:spPr/>
        <p:txBody>
          <a:bodyPr/>
          <a:lstStyle/>
          <a:p>
            <a:pPr algn="ctr"/>
            <a:r>
              <a:rPr lang="ja-JP" altLang="en-US" sz="1800" dirty="0"/>
              <a:t>スイッチ画像でユーザー属性を選択することで複数商品を比較可能</a:t>
            </a:r>
          </a:p>
          <a:p>
            <a:pPr algn="ctr"/>
            <a:endParaRPr lang="ja-JP" altLang="en-US" sz="1800" dirty="0"/>
          </a:p>
        </p:txBody>
      </p:sp>
      <p:pic>
        <p:nvPicPr>
          <p:cNvPr id="3" name="図 2">
            <a:extLst>
              <a:ext uri="{FF2B5EF4-FFF2-40B4-BE49-F238E27FC236}">
                <a16:creationId xmlns:a16="http://schemas.microsoft.com/office/drawing/2014/main" id="{9C75E06D-0441-334C-A8E7-CA21C5A5DA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47" b="30287"/>
          <a:stretch/>
        </p:blipFill>
        <p:spPr>
          <a:xfrm>
            <a:off x="7628395" y="4534905"/>
            <a:ext cx="3530143" cy="1907216"/>
          </a:xfrm>
          <a:prstGeom prst="rect">
            <a:avLst/>
          </a:prstGeom>
          <a:noFill/>
          <a:ln>
            <a:solidFill>
              <a:srgbClr val="AEB1BF"/>
            </a:solidFill>
          </a:ln>
        </p:spPr>
      </p:pic>
      <p:pic>
        <p:nvPicPr>
          <p:cNvPr id="12" name="図 11"/>
          <p:cNvPicPr>
            <a:picLocks noChangeAspect="1"/>
          </p:cNvPicPr>
          <p:nvPr/>
        </p:nvPicPr>
        <p:blipFill rotWithShape="1">
          <a:blip r:embed="rId3"/>
          <a:srcRect l="11330" t="17169" r="18886" b="1861"/>
          <a:stretch/>
        </p:blipFill>
        <p:spPr>
          <a:xfrm>
            <a:off x="6505585" y="1816116"/>
            <a:ext cx="3034655" cy="2347372"/>
          </a:xfrm>
          <a:prstGeom prst="rect">
            <a:avLst/>
          </a:prstGeom>
          <a:ln>
            <a:solidFill>
              <a:srgbClr val="AEB1BF"/>
            </a:solidFill>
          </a:ln>
        </p:spPr>
      </p:pic>
      <p:pic>
        <p:nvPicPr>
          <p:cNvPr id="13" name="図 12"/>
          <p:cNvPicPr>
            <a:picLocks noChangeAspect="1"/>
          </p:cNvPicPr>
          <p:nvPr/>
        </p:nvPicPr>
        <p:blipFill rotWithShape="1">
          <a:blip r:embed="rId4"/>
          <a:srcRect l="11715" t="16899" r="18948" b="1712"/>
          <a:stretch/>
        </p:blipFill>
        <p:spPr>
          <a:xfrm>
            <a:off x="1109553" y="1816116"/>
            <a:ext cx="4986447" cy="3902087"/>
          </a:xfrm>
          <a:prstGeom prst="rect">
            <a:avLst/>
          </a:prstGeom>
          <a:ln>
            <a:solidFill>
              <a:srgbClr val="AEB1BF"/>
            </a:solidFill>
          </a:ln>
        </p:spPr>
      </p:pic>
      <p:sp>
        <p:nvSpPr>
          <p:cNvPr id="15" name="テキスト ボックス 14">
            <a:extLst>
              <a:ext uri="{FF2B5EF4-FFF2-40B4-BE49-F238E27FC236}">
                <a16:creationId xmlns:a16="http://schemas.microsoft.com/office/drawing/2014/main" id="{9B5EF323-3B3E-AA45-B868-161577A42A21}"/>
              </a:ext>
            </a:extLst>
          </p:cNvPr>
          <p:cNvSpPr txBox="1"/>
          <p:nvPr/>
        </p:nvSpPr>
        <p:spPr>
          <a:xfrm>
            <a:off x="6912717" y="1553857"/>
            <a:ext cx="2069797" cy="253916"/>
          </a:xfrm>
          <a:prstGeom prst="rect">
            <a:avLst/>
          </a:prstGeom>
          <a:noFill/>
        </p:spPr>
        <p:txBody>
          <a:bodyPr wrap="none" rtlCol="0">
            <a:spAutoFit/>
          </a:bodyPr>
          <a:lstStyle/>
          <a:p>
            <a:pPr algn="l"/>
            <a:r>
              <a:rPr kumimoji="1" lang="ja-JP" altLang="en-US" sz="1050" dirty="0">
                <a:solidFill>
                  <a:srgbClr val="404040"/>
                </a:solidFill>
              </a:rPr>
              <a:t>スイッチ画像切り替えイメージ</a:t>
            </a:r>
          </a:p>
        </p:txBody>
      </p:sp>
      <p:sp>
        <p:nvSpPr>
          <p:cNvPr id="16" name="テキスト ボックス 15">
            <a:extLst>
              <a:ext uri="{FF2B5EF4-FFF2-40B4-BE49-F238E27FC236}">
                <a16:creationId xmlns:a16="http://schemas.microsoft.com/office/drawing/2014/main" id="{B3EA60E1-C314-4225-A835-EE089FAC3C8F}"/>
              </a:ext>
            </a:extLst>
          </p:cNvPr>
          <p:cNvSpPr txBox="1"/>
          <p:nvPr/>
        </p:nvSpPr>
        <p:spPr>
          <a:xfrm>
            <a:off x="7752425" y="4280989"/>
            <a:ext cx="3281668" cy="253916"/>
          </a:xfrm>
          <a:prstGeom prst="rect">
            <a:avLst/>
          </a:prstGeom>
          <a:noFill/>
        </p:spPr>
        <p:txBody>
          <a:bodyPr wrap="none" lIns="91440" tIns="45720" rIns="91440" bIns="45720" rtlCol="0" anchor="t">
            <a:spAutoFit/>
          </a:bodyPr>
          <a:lstStyle/>
          <a:p>
            <a:r>
              <a:rPr lang="ja-JP" altLang="en-US" sz="1050" dirty="0">
                <a:solidFill>
                  <a:srgbClr val="404040"/>
                </a:solidFill>
              </a:rPr>
              <a:t>「閉じる」ボタンをクリックすると縮小画像を表示</a:t>
            </a:r>
          </a:p>
        </p:txBody>
      </p:sp>
      <p:sp>
        <p:nvSpPr>
          <p:cNvPr id="17" name="テキスト ボックス 16">
            <a:extLst>
              <a:ext uri="{FF2B5EF4-FFF2-40B4-BE49-F238E27FC236}">
                <a16:creationId xmlns:a16="http://schemas.microsoft.com/office/drawing/2014/main" id="{FEC2A298-9503-4F62-A3A2-FD870BA16108}"/>
              </a:ext>
            </a:extLst>
          </p:cNvPr>
          <p:cNvSpPr txBox="1"/>
          <p:nvPr/>
        </p:nvSpPr>
        <p:spPr>
          <a:xfrm>
            <a:off x="1657531" y="5776577"/>
            <a:ext cx="371565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800" dirty="0">
                <a:solidFill>
                  <a:srgbClr val="404040"/>
                </a:solidFill>
              </a:rPr>
              <a:t>※</a:t>
            </a:r>
            <a:r>
              <a:rPr lang="ja-JP" altLang="en-US" sz="800" dirty="0">
                <a:solidFill>
                  <a:srgbClr val="404040"/>
                </a:solidFill>
              </a:rPr>
              <a:t>メイン画像はスイッチ画像がクリックされると切り替わります。</a:t>
            </a:r>
            <a:endParaRPr lang="en-US" altLang="ja-JP" sz="800" dirty="0">
              <a:solidFill>
                <a:srgbClr val="404040"/>
              </a:solidFill>
            </a:endParaRPr>
          </a:p>
          <a:p>
            <a:r>
              <a:rPr lang="en-US" altLang="ja-JP" sz="800" dirty="0">
                <a:solidFill>
                  <a:srgbClr val="404040"/>
                </a:solidFill>
              </a:rPr>
              <a:t>※</a:t>
            </a:r>
            <a:r>
              <a:rPr lang="ja-JP" altLang="en-US" sz="800" dirty="0">
                <a:solidFill>
                  <a:srgbClr val="404040"/>
                </a:solidFill>
              </a:rPr>
              <a:t>スイッチ画像がクリックされるメイン画像の制作をお勧めいたします。</a:t>
            </a:r>
            <a:endParaRPr lang="en-US" altLang="ja-JP" sz="800" dirty="0">
              <a:solidFill>
                <a:srgbClr val="404040"/>
              </a:solidFill>
            </a:endParaRPr>
          </a:p>
        </p:txBody>
      </p:sp>
    </p:spTree>
    <p:extLst>
      <p:ext uri="{BB962C8B-B14F-4D97-AF65-F5344CB8AC3E}">
        <p14:creationId xmlns:p14="http://schemas.microsoft.com/office/powerpoint/2010/main" val="3927440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763B72-F9AC-9241-41B8-EB8D3CD49BFE}"/>
              </a:ext>
            </a:extLst>
          </p:cNvPr>
          <p:cNvSpPr>
            <a:spLocks noGrp="1"/>
          </p:cNvSpPr>
          <p:nvPr>
            <p:ph type="ctrTitle"/>
          </p:nvPr>
        </p:nvSpPr>
        <p:spPr/>
        <p:txBody>
          <a:bodyPr/>
          <a:lstStyle/>
          <a:p>
            <a:r>
              <a:rPr lang="en-US" altLang="ja-JP" dirty="0">
                <a:solidFill>
                  <a:srgbClr val="404040"/>
                </a:solidFill>
              </a:rPr>
              <a:t>1</a:t>
            </a:r>
            <a:r>
              <a:rPr lang="ja-JP" altLang="en-US" dirty="0">
                <a:solidFill>
                  <a:srgbClr val="404040"/>
                </a:solidFill>
              </a:rPr>
              <a:t>つの商品を複数の切り口で</a:t>
            </a:r>
            <a:endParaRPr lang="en-US" altLang="ja-JP" dirty="0">
              <a:solidFill>
                <a:srgbClr val="404040"/>
              </a:solidFill>
            </a:endParaRPr>
          </a:p>
        </p:txBody>
      </p:sp>
      <p:sp>
        <p:nvSpPr>
          <p:cNvPr id="8" name="テキスト プレースホルダー 7">
            <a:extLst>
              <a:ext uri="{FF2B5EF4-FFF2-40B4-BE49-F238E27FC236}">
                <a16:creationId xmlns:a16="http://schemas.microsoft.com/office/drawing/2014/main" id="{F9F39B5B-5808-81CB-DC98-F4A547ABE966}"/>
              </a:ext>
            </a:extLst>
          </p:cNvPr>
          <p:cNvSpPr>
            <a:spLocks noGrp="1"/>
          </p:cNvSpPr>
          <p:nvPr>
            <p:ph type="body" sz="quarter" idx="10"/>
          </p:nvPr>
        </p:nvSpPr>
        <p:spPr/>
        <p:txBody>
          <a:bodyPr/>
          <a:lstStyle/>
          <a:p>
            <a:pPr algn="ctr"/>
            <a:r>
              <a:rPr lang="ja-JP" altLang="en-US" sz="1800" dirty="0"/>
              <a:t>複数の切り口から商品詳細を見せることが可能</a:t>
            </a:r>
          </a:p>
          <a:p>
            <a:pPr algn="ctr"/>
            <a:endParaRPr lang="ja-JP" altLang="en-US" sz="1800" dirty="0"/>
          </a:p>
        </p:txBody>
      </p:sp>
      <p:pic>
        <p:nvPicPr>
          <p:cNvPr id="3" name="図 2">
            <a:extLst>
              <a:ext uri="{FF2B5EF4-FFF2-40B4-BE49-F238E27FC236}">
                <a16:creationId xmlns:a16="http://schemas.microsoft.com/office/drawing/2014/main" id="{9C75E06D-0441-334C-A8E7-CA21C5A5DA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47" b="30287"/>
          <a:stretch/>
        </p:blipFill>
        <p:spPr>
          <a:xfrm>
            <a:off x="7628395" y="4617409"/>
            <a:ext cx="3530143" cy="1907216"/>
          </a:xfrm>
          <a:prstGeom prst="rect">
            <a:avLst/>
          </a:prstGeom>
          <a:noFill/>
          <a:ln>
            <a:solidFill>
              <a:srgbClr val="AEB1BF"/>
            </a:solidFill>
          </a:ln>
        </p:spPr>
      </p:pic>
      <p:pic>
        <p:nvPicPr>
          <p:cNvPr id="12" name="図 11"/>
          <p:cNvPicPr>
            <a:picLocks noChangeAspect="1"/>
          </p:cNvPicPr>
          <p:nvPr/>
        </p:nvPicPr>
        <p:blipFill rotWithShape="1">
          <a:blip r:embed="rId3"/>
          <a:srcRect l="11592" t="17108" r="18585" b="1654"/>
          <a:stretch/>
        </p:blipFill>
        <p:spPr>
          <a:xfrm>
            <a:off x="952380" y="1890277"/>
            <a:ext cx="5072499" cy="3869534"/>
          </a:xfrm>
          <a:prstGeom prst="rect">
            <a:avLst/>
          </a:prstGeom>
          <a:ln>
            <a:solidFill>
              <a:srgbClr val="AEB1BF"/>
            </a:solidFill>
          </a:ln>
        </p:spPr>
      </p:pic>
      <p:pic>
        <p:nvPicPr>
          <p:cNvPr id="13" name="図 12"/>
          <p:cNvPicPr>
            <a:picLocks noChangeAspect="1"/>
          </p:cNvPicPr>
          <p:nvPr/>
        </p:nvPicPr>
        <p:blipFill rotWithShape="1">
          <a:blip r:embed="rId4"/>
          <a:srcRect l="11349" t="17096" r="18918" b="1858"/>
          <a:stretch/>
        </p:blipFill>
        <p:spPr>
          <a:xfrm>
            <a:off x="6496247" y="1903096"/>
            <a:ext cx="3145593" cy="2437271"/>
          </a:xfrm>
          <a:prstGeom prst="rect">
            <a:avLst/>
          </a:prstGeom>
          <a:ln>
            <a:solidFill>
              <a:srgbClr val="AEB1BF"/>
            </a:solidFill>
          </a:ln>
        </p:spPr>
      </p:pic>
      <p:sp>
        <p:nvSpPr>
          <p:cNvPr id="15" name="テキスト ボックス 14">
            <a:extLst>
              <a:ext uri="{FF2B5EF4-FFF2-40B4-BE49-F238E27FC236}">
                <a16:creationId xmlns:a16="http://schemas.microsoft.com/office/drawing/2014/main" id="{9B5EF323-3B3E-AA45-B868-161577A42A21}"/>
              </a:ext>
            </a:extLst>
          </p:cNvPr>
          <p:cNvSpPr txBox="1"/>
          <p:nvPr/>
        </p:nvSpPr>
        <p:spPr>
          <a:xfrm>
            <a:off x="7034144" y="1662451"/>
            <a:ext cx="2069797" cy="253916"/>
          </a:xfrm>
          <a:prstGeom prst="rect">
            <a:avLst/>
          </a:prstGeom>
          <a:noFill/>
        </p:spPr>
        <p:txBody>
          <a:bodyPr wrap="none" rtlCol="0">
            <a:spAutoFit/>
          </a:bodyPr>
          <a:lstStyle/>
          <a:p>
            <a:pPr algn="l"/>
            <a:r>
              <a:rPr kumimoji="1" lang="ja-JP" altLang="en-US" sz="1050" dirty="0">
                <a:solidFill>
                  <a:srgbClr val="404040"/>
                </a:solidFill>
              </a:rPr>
              <a:t>スイッチ画像切り替えイメージ</a:t>
            </a:r>
          </a:p>
        </p:txBody>
      </p:sp>
      <p:sp>
        <p:nvSpPr>
          <p:cNvPr id="16" name="テキスト ボックス 15">
            <a:extLst>
              <a:ext uri="{FF2B5EF4-FFF2-40B4-BE49-F238E27FC236}">
                <a16:creationId xmlns:a16="http://schemas.microsoft.com/office/drawing/2014/main" id="{B3EA60E1-C314-4225-A835-EE089FAC3C8F}"/>
              </a:ext>
            </a:extLst>
          </p:cNvPr>
          <p:cNvSpPr txBox="1"/>
          <p:nvPr/>
        </p:nvSpPr>
        <p:spPr>
          <a:xfrm>
            <a:off x="7752425" y="4363493"/>
            <a:ext cx="3281668" cy="253916"/>
          </a:xfrm>
          <a:prstGeom prst="rect">
            <a:avLst/>
          </a:prstGeom>
          <a:noFill/>
        </p:spPr>
        <p:txBody>
          <a:bodyPr wrap="none" lIns="91440" tIns="45720" rIns="91440" bIns="45720" rtlCol="0" anchor="t">
            <a:spAutoFit/>
          </a:bodyPr>
          <a:lstStyle/>
          <a:p>
            <a:r>
              <a:rPr lang="ja-JP" altLang="en-US" sz="1050" dirty="0">
                <a:solidFill>
                  <a:srgbClr val="404040"/>
                </a:solidFill>
              </a:rPr>
              <a:t>「閉じる」ボタンをクリックすると縮小画像を表示</a:t>
            </a:r>
          </a:p>
        </p:txBody>
      </p:sp>
      <p:sp>
        <p:nvSpPr>
          <p:cNvPr id="17" name="テキスト ボックス 16">
            <a:extLst>
              <a:ext uri="{FF2B5EF4-FFF2-40B4-BE49-F238E27FC236}">
                <a16:creationId xmlns:a16="http://schemas.microsoft.com/office/drawing/2014/main" id="{FEC2A298-9503-4F62-A3A2-FD870BA16108}"/>
              </a:ext>
            </a:extLst>
          </p:cNvPr>
          <p:cNvSpPr txBox="1"/>
          <p:nvPr/>
        </p:nvSpPr>
        <p:spPr>
          <a:xfrm>
            <a:off x="1630800" y="5776577"/>
            <a:ext cx="371565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800" dirty="0">
                <a:solidFill>
                  <a:srgbClr val="404040"/>
                </a:solidFill>
              </a:rPr>
              <a:t>※</a:t>
            </a:r>
            <a:r>
              <a:rPr lang="ja-JP" altLang="en-US" sz="800" dirty="0">
                <a:solidFill>
                  <a:srgbClr val="404040"/>
                </a:solidFill>
              </a:rPr>
              <a:t>メイン画像はスイッチ画像がクリックされると切り替わります。</a:t>
            </a:r>
            <a:endParaRPr lang="en-US" altLang="ja-JP" sz="800" dirty="0">
              <a:solidFill>
                <a:srgbClr val="404040"/>
              </a:solidFill>
            </a:endParaRPr>
          </a:p>
          <a:p>
            <a:r>
              <a:rPr lang="en-US" altLang="ja-JP" sz="800" dirty="0">
                <a:solidFill>
                  <a:srgbClr val="404040"/>
                </a:solidFill>
              </a:rPr>
              <a:t>※</a:t>
            </a:r>
            <a:r>
              <a:rPr lang="ja-JP" altLang="en-US" sz="800" dirty="0">
                <a:solidFill>
                  <a:srgbClr val="404040"/>
                </a:solidFill>
              </a:rPr>
              <a:t>スイッチ画像がクリックされるメイン画像の制作をお勧めいたします。</a:t>
            </a:r>
            <a:endParaRPr lang="en-US" altLang="ja-JP" sz="800" dirty="0">
              <a:solidFill>
                <a:srgbClr val="404040"/>
              </a:solidFill>
            </a:endParaRPr>
          </a:p>
        </p:txBody>
      </p:sp>
    </p:spTree>
    <p:extLst>
      <p:ext uri="{BB962C8B-B14F-4D97-AF65-F5344CB8AC3E}">
        <p14:creationId xmlns:p14="http://schemas.microsoft.com/office/powerpoint/2010/main" val="808721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43B08664-3654-72B0-6817-201A4BD64471}"/>
              </a:ext>
            </a:extLst>
          </p:cNvPr>
          <p:cNvSpPr>
            <a:spLocks noGrp="1"/>
          </p:cNvSpPr>
          <p:nvPr>
            <p:ph type="ctrTitle"/>
          </p:nvPr>
        </p:nvSpPr>
        <p:spPr/>
        <p:txBody>
          <a:bodyPr/>
          <a:lstStyle/>
          <a:p>
            <a:r>
              <a:rPr lang="ja-JP" altLang="en-US" dirty="0">
                <a:solidFill>
                  <a:srgbClr val="404040"/>
                </a:solidFill>
              </a:rPr>
              <a:t>インタラクティブ性を活用</a:t>
            </a:r>
            <a:endParaRPr lang="en-US" altLang="ja-JP" dirty="0">
              <a:solidFill>
                <a:srgbClr val="404040"/>
              </a:solidFill>
            </a:endParaRPr>
          </a:p>
        </p:txBody>
      </p:sp>
      <p:sp>
        <p:nvSpPr>
          <p:cNvPr id="7" name="テキスト プレースホルダー 6">
            <a:extLst>
              <a:ext uri="{FF2B5EF4-FFF2-40B4-BE49-F238E27FC236}">
                <a16:creationId xmlns:a16="http://schemas.microsoft.com/office/drawing/2014/main" id="{4348EF58-924B-FD3C-DC98-DDE3AC36F145}"/>
              </a:ext>
            </a:extLst>
          </p:cNvPr>
          <p:cNvSpPr>
            <a:spLocks noGrp="1"/>
          </p:cNvSpPr>
          <p:nvPr>
            <p:ph type="body" sz="quarter" idx="10"/>
          </p:nvPr>
        </p:nvSpPr>
        <p:spPr/>
        <p:txBody>
          <a:bodyPr/>
          <a:lstStyle/>
          <a:p>
            <a:pPr algn="ctr"/>
            <a:r>
              <a:rPr lang="ja-JP" altLang="en-US" sz="1800" b="1" dirty="0">
                <a:solidFill>
                  <a:schemeClr val="tx1">
                    <a:lumMod val="75000"/>
                    <a:lumOff val="25000"/>
                  </a:schemeClr>
                </a:solidFill>
              </a:rPr>
              <a:t>遷移先を複数指定できる仕様を活用</a:t>
            </a:r>
            <a:r>
              <a:rPr lang="ja-JP" altLang="en-US" sz="1800" dirty="0">
                <a:solidFill>
                  <a:schemeClr val="tx1">
                    <a:lumMod val="75000"/>
                    <a:lumOff val="25000"/>
                  </a:schemeClr>
                </a:solidFill>
              </a:rPr>
              <a:t>し、投票やクイズなどの企画も実施可能</a:t>
            </a:r>
            <a:endParaRPr lang="en-US" altLang="ja-JP" sz="1800" dirty="0">
              <a:solidFill>
                <a:schemeClr val="tx1">
                  <a:lumMod val="75000"/>
                  <a:lumOff val="25000"/>
                </a:schemeClr>
              </a:solidFill>
            </a:endParaRPr>
          </a:p>
          <a:p>
            <a:pPr algn="ctr"/>
            <a:endParaRPr lang="ja-JP" altLang="en-US" sz="1800" dirty="0"/>
          </a:p>
        </p:txBody>
      </p:sp>
      <p:pic>
        <p:nvPicPr>
          <p:cNvPr id="3" name="図 2">
            <a:extLst>
              <a:ext uri="{FF2B5EF4-FFF2-40B4-BE49-F238E27FC236}">
                <a16:creationId xmlns:a16="http://schemas.microsoft.com/office/drawing/2014/main" id="{9C75E06D-0441-334C-A8E7-CA21C5A5DA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47" b="30287"/>
          <a:stretch/>
        </p:blipFill>
        <p:spPr>
          <a:xfrm>
            <a:off x="7628395" y="4617409"/>
            <a:ext cx="3530143" cy="1907216"/>
          </a:xfrm>
          <a:prstGeom prst="rect">
            <a:avLst/>
          </a:prstGeom>
          <a:noFill/>
          <a:ln>
            <a:solidFill>
              <a:srgbClr val="AEB1BF"/>
            </a:solidFill>
          </a:ln>
        </p:spPr>
      </p:pic>
      <p:pic>
        <p:nvPicPr>
          <p:cNvPr id="12" name="図 11"/>
          <p:cNvPicPr>
            <a:picLocks noChangeAspect="1"/>
          </p:cNvPicPr>
          <p:nvPr/>
        </p:nvPicPr>
        <p:blipFill rotWithShape="1">
          <a:blip r:embed="rId3"/>
          <a:srcRect l="11588" t="16809" r="18957" b="1862"/>
          <a:stretch/>
        </p:blipFill>
        <p:spPr>
          <a:xfrm>
            <a:off x="6461200" y="1885197"/>
            <a:ext cx="3033791" cy="2368294"/>
          </a:xfrm>
          <a:prstGeom prst="rect">
            <a:avLst/>
          </a:prstGeom>
          <a:ln>
            <a:solidFill>
              <a:srgbClr val="AEB1BF"/>
            </a:solidFill>
          </a:ln>
        </p:spPr>
      </p:pic>
      <p:pic>
        <p:nvPicPr>
          <p:cNvPr id="13" name="図 12"/>
          <p:cNvPicPr>
            <a:picLocks noChangeAspect="1"/>
          </p:cNvPicPr>
          <p:nvPr/>
        </p:nvPicPr>
        <p:blipFill rotWithShape="1">
          <a:blip r:embed="rId4"/>
          <a:srcRect l="11424" t="17039" r="18913" b="1710"/>
          <a:stretch/>
        </p:blipFill>
        <p:spPr>
          <a:xfrm>
            <a:off x="1027544" y="1816754"/>
            <a:ext cx="5024034" cy="3906530"/>
          </a:xfrm>
          <a:prstGeom prst="rect">
            <a:avLst/>
          </a:prstGeom>
          <a:ln>
            <a:solidFill>
              <a:srgbClr val="AEB1BF"/>
            </a:solidFill>
          </a:ln>
        </p:spPr>
      </p:pic>
      <p:sp>
        <p:nvSpPr>
          <p:cNvPr id="15" name="テキスト ボックス 14">
            <a:extLst>
              <a:ext uri="{FF2B5EF4-FFF2-40B4-BE49-F238E27FC236}">
                <a16:creationId xmlns:a16="http://schemas.microsoft.com/office/drawing/2014/main" id="{9B5EF323-3B3E-AA45-B868-161577A42A21}"/>
              </a:ext>
            </a:extLst>
          </p:cNvPr>
          <p:cNvSpPr txBox="1"/>
          <p:nvPr/>
        </p:nvSpPr>
        <p:spPr>
          <a:xfrm>
            <a:off x="6943196" y="1631281"/>
            <a:ext cx="2069797" cy="253916"/>
          </a:xfrm>
          <a:prstGeom prst="rect">
            <a:avLst/>
          </a:prstGeom>
          <a:noFill/>
        </p:spPr>
        <p:txBody>
          <a:bodyPr wrap="none" rtlCol="0">
            <a:spAutoFit/>
          </a:bodyPr>
          <a:lstStyle/>
          <a:p>
            <a:pPr algn="l"/>
            <a:r>
              <a:rPr kumimoji="1" lang="ja-JP" altLang="en-US" sz="1050" dirty="0">
                <a:solidFill>
                  <a:srgbClr val="404040"/>
                </a:solidFill>
              </a:rPr>
              <a:t>スイッチ画像切り替えイメージ</a:t>
            </a:r>
          </a:p>
        </p:txBody>
      </p:sp>
      <p:sp>
        <p:nvSpPr>
          <p:cNvPr id="16" name="テキスト ボックス 15">
            <a:extLst>
              <a:ext uri="{FF2B5EF4-FFF2-40B4-BE49-F238E27FC236}">
                <a16:creationId xmlns:a16="http://schemas.microsoft.com/office/drawing/2014/main" id="{B3EA60E1-C314-4225-A835-EE089FAC3C8F}"/>
              </a:ext>
            </a:extLst>
          </p:cNvPr>
          <p:cNvSpPr txBox="1"/>
          <p:nvPr/>
        </p:nvSpPr>
        <p:spPr>
          <a:xfrm>
            <a:off x="7752425" y="4363493"/>
            <a:ext cx="3281668" cy="253916"/>
          </a:xfrm>
          <a:prstGeom prst="rect">
            <a:avLst/>
          </a:prstGeom>
          <a:noFill/>
        </p:spPr>
        <p:txBody>
          <a:bodyPr wrap="none" lIns="91440" tIns="45720" rIns="91440" bIns="45720" rtlCol="0" anchor="t">
            <a:spAutoFit/>
          </a:bodyPr>
          <a:lstStyle/>
          <a:p>
            <a:r>
              <a:rPr lang="ja-JP" altLang="en-US" sz="1050" dirty="0">
                <a:solidFill>
                  <a:srgbClr val="404040"/>
                </a:solidFill>
              </a:rPr>
              <a:t>「閉じる」ボタンをクリックすると縮小画像を表示</a:t>
            </a:r>
          </a:p>
        </p:txBody>
      </p:sp>
      <p:sp>
        <p:nvSpPr>
          <p:cNvPr id="17" name="テキスト ボックス 16">
            <a:extLst>
              <a:ext uri="{FF2B5EF4-FFF2-40B4-BE49-F238E27FC236}">
                <a16:creationId xmlns:a16="http://schemas.microsoft.com/office/drawing/2014/main" id="{FEC2A298-9503-4F62-A3A2-FD870BA16108}"/>
              </a:ext>
            </a:extLst>
          </p:cNvPr>
          <p:cNvSpPr txBox="1"/>
          <p:nvPr/>
        </p:nvSpPr>
        <p:spPr>
          <a:xfrm>
            <a:off x="1586411" y="5759811"/>
            <a:ext cx="371565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800" dirty="0">
                <a:solidFill>
                  <a:srgbClr val="404040"/>
                </a:solidFill>
              </a:rPr>
              <a:t>※</a:t>
            </a:r>
            <a:r>
              <a:rPr lang="ja-JP" altLang="en-US" sz="800" dirty="0">
                <a:solidFill>
                  <a:srgbClr val="404040"/>
                </a:solidFill>
              </a:rPr>
              <a:t>メイン画像はスイッチ画像がクリックされると切り替わります。</a:t>
            </a:r>
            <a:endParaRPr lang="en-US" altLang="ja-JP" sz="800" dirty="0">
              <a:solidFill>
                <a:srgbClr val="404040"/>
              </a:solidFill>
            </a:endParaRPr>
          </a:p>
          <a:p>
            <a:r>
              <a:rPr lang="en-US" altLang="ja-JP" sz="800" dirty="0">
                <a:solidFill>
                  <a:srgbClr val="404040"/>
                </a:solidFill>
              </a:rPr>
              <a:t>※</a:t>
            </a:r>
            <a:r>
              <a:rPr lang="ja-JP" altLang="en-US" sz="800" dirty="0">
                <a:solidFill>
                  <a:srgbClr val="404040"/>
                </a:solidFill>
              </a:rPr>
              <a:t>スイッチ画像がクリックされるメイン画像の制作をお勧めいたします。</a:t>
            </a:r>
            <a:endParaRPr lang="en-US" altLang="ja-JP" sz="800" dirty="0">
              <a:solidFill>
                <a:srgbClr val="404040"/>
              </a:solidFill>
            </a:endParaRPr>
          </a:p>
        </p:txBody>
      </p:sp>
    </p:spTree>
    <p:extLst>
      <p:ext uri="{BB962C8B-B14F-4D97-AF65-F5344CB8AC3E}">
        <p14:creationId xmlns:p14="http://schemas.microsoft.com/office/powerpoint/2010/main" val="1327291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6"/>
          <p:cNvSpPr/>
          <p:nvPr/>
        </p:nvSpPr>
        <p:spPr>
          <a:xfrm>
            <a:off x="6715398" y="3350494"/>
            <a:ext cx="5025211" cy="79350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mn-ea"/>
            </a:endParaRPr>
          </a:p>
        </p:txBody>
      </p:sp>
      <p:sp>
        <p:nvSpPr>
          <p:cNvPr id="9" name="object 6"/>
          <p:cNvSpPr/>
          <p:nvPr/>
        </p:nvSpPr>
        <p:spPr>
          <a:xfrm>
            <a:off x="6715398" y="2415803"/>
            <a:ext cx="5025211" cy="79350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mn-ea"/>
            </a:endParaRPr>
          </a:p>
        </p:txBody>
      </p:sp>
      <p:sp>
        <p:nvSpPr>
          <p:cNvPr id="10" name="object 10"/>
          <p:cNvSpPr/>
          <p:nvPr/>
        </p:nvSpPr>
        <p:spPr>
          <a:xfrm>
            <a:off x="6701224" y="1479699"/>
            <a:ext cx="903883" cy="783495"/>
          </a:xfrm>
          <a:custGeom>
            <a:avLst/>
            <a:gdLst/>
            <a:ahLst/>
            <a:cxnLst/>
            <a:rect l="l" t="t" r="r" b="b"/>
            <a:pathLst>
              <a:path w="1068704" h="951229">
                <a:moveTo>
                  <a:pt x="0" y="0"/>
                </a:moveTo>
                <a:lnTo>
                  <a:pt x="0" y="950976"/>
                </a:lnTo>
                <a:lnTo>
                  <a:pt x="1068324" y="950976"/>
                </a:lnTo>
                <a:lnTo>
                  <a:pt x="0" y="0"/>
                </a:lnTo>
                <a:close/>
              </a:path>
            </a:pathLst>
          </a:custGeom>
          <a:solidFill>
            <a:srgbClr val="002060">
              <a:alpha val="25000"/>
            </a:srgbClr>
          </a:solidFill>
        </p:spPr>
        <p:txBody>
          <a:bodyPr wrap="square" lIns="0" tIns="0" rIns="0" bIns="0" rtlCol="0"/>
          <a:lstStyle/>
          <a:p>
            <a:endParaRPr>
              <a:latin typeface="+mn-ea"/>
            </a:endParaRPr>
          </a:p>
        </p:txBody>
      </p:sp>
      <p:sp>
        <p:nvSpPr>
          <p:cNvPr id="11" name="object 13"/>
          <p:cNvSpPr txBox="1"/>
          <p:nvPr/>
        </p:nvSpPr>
        <p:spPr>
          <a:xfrm>
            <a:off x="6813019" y="1479699"/>
            <a:ext cx="4207510" cy="859210"/>
          </a:xfrm>
          <a:prstGeom prst="rect">
            <a:avLst/>
          </a:prstGeom>
        </p:spPr>
        <p:txBody>
          <a:bodyPr vert="horz" wrap="square" lIns="0" tIns="12700" rIns="0" bIns="0" rtlCol="0" anchor="t">
            <a:spAutoFit/>
          </a:bodyPr>
          <a:lstStyle/>
          <a:p>
            <a:pPr marL="12700">
              <a:lnSpc>
                <a:spcPct val="100000"/>
              </a:lnSpc>
              <a:spcBef>
                <a:spcPts val="100"/>
              </a:spcBef>
            </a:pPr>
            <a:r>
              <a:rPr lang="en-US" altLang="ja-JP" sz="5500" b="1" spc="-5" dirty="0">
                <a:solidFill>
                  <a:srgbClr val="002060"/>
                </a:solidFill>
                <a:latin typeface="+mn-ea"/>
                <a:cs typeface="メイリオ"/>
              </a:rPr>
              <a:t>2</a:t>
            </a:r>
            <a:r>
              <a:rPr sz="3300" b="1" dirty="0">
                <a:solidFill>
                  <a:srgbClr val="002060"/>
                </a:solidFill>
                <a:latin typeface="+mn-ea"/>
                <a:cs typeface="メイリオ"/>
              </a:rPr>
              <a:t>つ</a:t>
            </a:r>
            <a:r>
              <a:rPr lang="ja-JP" altLang="en-US" sz="3300" b="1" dirty="0">
                <a:solidFill>
                  <a:srgbClr val="002060"/>
                </a:solidFill>
                <a:latin typeface="+mn-ea"/>
                <a:cs typeface="メイリオ"/>
              </a:rPr>
              <a:t>の特長</a:t>
            </a:r>
            <a:endParaRPr sz="3300" dirty="0">
              <a:solidFill>
                <a:srgbClr val="002060"/>
              </a:solidFill>
              <a:latin typeface="+mn-ea"/>
              <a:cs typeface="メイリオ"/>
            </a:endParaRPr>
          </a:p>
        </p:txBody>
      </p:sp>
      <p:sp>
        <p:nvSpPr>
          <p:cNvPr id="12" name="正方形/長方形 11"/>
          <p:cNvSpPr/>
          <p:nvPr/>
        </p:nvSpPr>
        <p:spPr>
          <a:xfrm>
            <a:off x="6703353" y="2491634"/>
            <a:ext cx="556247" cy="523220"/>
          </a:xfrm>
          <a:prstGeom prst="rect">
            <a:avLst/>
          </a:prstGeom>
        </p:spPr>
        <p:txBody>
          <a:bodyPr wrap="square">
            <a:spAutoFit/>
          </a:bodyPr>
          <a:lstStyle/>
          <a:p>
            <a:endParaRPr lang="ja-JP" altLang="en-US" sz="2800" b="1" dirty="0">
              <a:solidFill>
                <a:schemeClr val="tx1">
                  <a:lumMod val="75000"/>
                  <a:lumOff val="25000"/>
                </a:schemeClr>
              </a:solidFill>
            </a:endParaRPr>
          </a:p>
        </p:txBody>
      </p:sp>
      <p:sp>
        <p:nvSpPr>
          <p:cNvPr id="14" name="正方形/長方形 13"/>
          <p:cNvSpPr/>
          <p:nvPr/>
        </p:nvSpPr>
        <p:spPr>
          <a:xfrm>
            <a:off x="687733" y="5888598"/>
            <a:ext cx="1685077" cy="230832"/>
          </a:xfrm>
          <a:prstGeom prst="rect">
            <a:avLst/>
          </a:prstGeom>
        </p:spPr>
        <p:txBody>
          <a:bodyPr wrap="none">
            <a:spAutoFit/>
          </a:bodyPr>
          <a:lstStyle/>
          <a:p>
            <a:r>
              <a:rPr lang="en-US" altLang="ja-JP" sz="900" dirty="0">
                <a:solidFill>
                  <a:srgbClr val="404040"/>
                </a:solidFill>
                <a:latin typeface="+mn-ea"/>
              </a:rPr>
              <a:t>※</a:t>
            </a:r>
            <a:r>
              <a:rPr lang="ja-JP" altLang="en-US" sz="900" dirty="0">
                <a:solidFill>
                  <a:srgbClr val="404040"/>
                </a:solidFill>
                <a:latin typeface="+mn-ea"/>
              </a:rPr>
              <a:t>上記は掲載イメージです。</a:t>
            </a:r>
            <a:endParaRPr lang="en-US" altLang="ja-JP" sz="900" dirty="0">
              <a:solidFill>
                <a:srgbClr val="404040"/>
              </a:solidFill>
              <a:latin typeface="+mn-ea"/>
            </a:endParaRPr>
          </a:p>
        </p:txBody>
      </p:sp>
      <p:sp>
        <p:nvSpPr>
          <p:cNvPr id="16" name="正方形/長方形 15"/>
          <p:cNvSpPr/>
          <p:nvPr/>
        </p:nvSpPr>
        <p:spPr>
          <a:xfrm>
            <a:off x="1342313" y="3933056"/>
            <a:ext cx="4024582" cy="106897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rgbClr val="C00000"/>
                </a:solidFill>
                <a:latin typeface="+mn-ea"/>
              </a:rPr>
              <a:t>パノラマ箇所の</a:t>
            </a:r>
            <a:r>
              <a:rPr kumimoji="1" lang="ja-JP" altLang="en-US" sz="1200" b="1" dirty="0">
                <a:solidFill>
                  <a:srgbClr val="C00000"/>
                </a:solidFill>
                <a:latin typeface="+mn-ea"/>
              </a:rPr>
              <a:t>動画終了</a:t>
            </a:r>
            <a:r>
              <a:rPr lang="ja-JP" altLang="en-US" sz="1200" b="1" dirty="0">
                <a:solidFill>
                  <a:srgbClr val="C00000"/>
                </a:solidFill>
                <a:latin typeface="+mn-ea"/>
              </a:rPr>
              <a:t>後</a:t>
            </a:r>
            <a:endParaRPr lang="en-US" altLang="ja-JP" sz="1200" b="1" dirty="0">
              <a:solidFill>
                <a:srgbClr val="C00000"/>
              </a:solidFill>
              <a:latin typeface="+mn-ea"/>
            </a:endParaRPr>
          </a:p>
          <a:p>
            <a:pPr algn="ctr"/>
            <a:r>
              <a:rPr kumimoji="1" lang="ja-JP" altLang="en-US" sz="1200" b="1" dirty="0">
                <a:solidFill>
                  <a:srgbClr val="C00000"/>
                </a:solidFill>
                <a:latin typeface="+mn-ea"/>
              </a:rPr>
              <a:t>サイドパネルが止め画に切り替わる</a:t>
            </a:r>
          </a:p>
        </p:txBody>
      </p:sp>
      <p:sp>
        <p:nvSpPr>
          <p:cNvPr id="25" name="テキスト ボックス 24"/>
          <p:cNvSpPr txBox="1"/>
          <p:nvPr/>
        </p:nvSpPr>
        <p:spPr>
          <a:xfrm>
            <a:off x="6841452" y="4365104"/>
            <a:ext cx="4989862" cy="1754326"/>
          </a:xfrm>
          <a:prstGeom prst="rect">
            <a:avLst/>
          </a:prstGeom>
          <a:noFill/>
        </p:spPr>
        <p:txBody>
          <a:bodyPr wrap="square" rtlCol="0">
            <a:spAutoFit/>
          </a:bodyPr>
          <a:lstStyle/>
          <a:p>
            <a:r>
              <a:rPr lang="ja-JP" altLang="en-US" sz="1100" b="1" i="1" u="sng" dirty="0">
                <a:solidFill>
                  <a:srgbClr val="404040"/>
                </a:solidFill>
              </a:rPr>
              <a:t>■デモ画面</a:t>
            </a:r>
            <a:endParaRPr lang="en-US" altLang="ja-JP" sz="1100" b="1" i="1" u="sng" dirty="0">
              <a:solidFill>
                <a:srgbClr val="404040"/>
              </a:solidFill>
            </a:endParaRPr>
          </a:p>
          <a:p>
            <a:endParaRPr lang="en-US" altLang="ja-JP" sz="1100" b="1" i="1" u="sng" dirty="0">
              <a:solidFill>
                <a:srgbClr val="404040"/>
              </a:solidFill>
            </a:endParaRPr>
          </a:p>
          <a:p>
            <a:r>
              <a:rPr lang="ja-JP" altLang="en-US" sz="1100" dirty="0">
                <a:solidFill>
                  <a:srgbClr val="404040"/>
                </a:solidFill>
              </a:rPr>
              <a:t>自動車クリエイティブ</a:t>
            </a:r>
            <a:endParaRPr lang="en-US" altLang="ja-JP" sz="1100" dirty="0">
              <a:solidFill>
                <a:srgbClr val="404040"/>
              </a:solidFill>
            </a:endParaRPr>
          </a:p>
          <a:p>
            <a:r>
              <a:rPr lang="en-US" altLang="ja-JP" sz="1100" dirty="0">
                <a:solidFill>
                  <a:srgbClr val="404040"/>
                </a:solidFill>
                <a:hlinkClick r:id="rId3"/>
              </a:rPr>
              <a:t>https://yac.yahoo.co.jp/LinkedGYJ_car_sample_20191016.html</a:t>
            </a:r>
            <a:endParaRPr lang="en-US" altLang="ja-JP" sz="1100" dirty="0">
              <a:solidFill>
                <a:srgbClr val="404040"/>
              </a:solidFill>
            </a:endParaRPr>
          </a:p>
          <a:p>
            <a:endParaRPr lang="en-US" altLang="ja-JP" sz="1100" dirty="0">
              <a:solidFill>
                <a:srgbClr val="404040"/>
              </a:solidFill>
            </a:endParaRPr>
          </a:p>
          <a:p>
            <a:r>
              <a:rPr lang="en-US" altLang="ja-JP" sz="1100" dirty="0">
                <a:solidFill>
                  <a:srgbClr val="404040"/>
                </a:solidFill>
              </a:rPr>
              <a:t>VOD</a:t>
            </a:r>
            <a:r>
              <a:rPr lang="ja-JP" altLang="en-US" sz="1100" dirty="0">
                <a:solidFill>
                  <a:srgbClr val="404040"/>
                </a:solidFill>
              </a:rPr>
              <a:t>クリエイティブ（</a:t>
            </a:r>
            <a:r>
              <a:rPr lang="en-US" altLang="ja-JP" sz="1100" dirty="0">
                <a:solidFill>
                  <a:srgbClr val="404040"/>
                </a:solidFill>
              </a:rPr>
              <a:t>P18</a:t>
            </a:r>
            <a:r>
              <a:rPr lang="ja-JP" altLang="en-US" sz="1100" dirty="0">
                <a:solidFill>
                  <a:srgbClr val="404040"/>
                </a:solidFill>
              </a:rPr>
              <a:t>）</a:t>
            </a:r>
            <a:endParaRPr lang="en-US" altLang="ja-JP" sz="1100" dirty="0">
              <a:solidFill>
                <a:srgbClr val="404040"/>
              </a:solidFill>
            </a:endParaRPr>
          </a:p>
          <a:p>
            <a:r>
              <a:rPr lang="en-US" altLang="ja-JP" sz="1100" dirty="0">
                <a:solidFill>
                  <a:srgbClr val="404040"/>
                </a:solidFill>
                <a:hlinkClick r:id="rId4"/>
              </a:rPr>
              <a:t>https://s.yimg.jp/dl/displayads-guarantee/displayads-guarantee_creativesample_brandpanel_topimpact_panorama_sideswitch.zip</a:t>
            </a:r>
            <a:endParaRPr lang="en-US" altLang="ja-JP" sz="1100" dirty="0">
              <a:solidFill>
                <a:srgbClr val="404040"/>
              </a:solidFill>
            </a:endParaRPr>
          </a:p>
          <a:p>
            <a:r>
              <a:rPr lang="en-US" altLang="ja-JP" sz="900" dirty="0">
                <a:solidFill>
                  <a:srgbClr val="404040"/>
                </a:solidFill>
              </a:rPr>
              <a:t>※</a:t>
            </a:r>
            <a:r>
              <a:rPr lang="ja-JP" altLang="en-US" sz="900" dirty="0">
                <a:solidFill>
                  <a:srgbClr val="404040"/>
                </a:solidFill>
              </a:rPr>
              <a:t>動画ファイルのため挙動は確認できません。</a:t>
            </a:r>
            <a:endParaRPr lang="en-US" altLang="ja-JP" sz="900" dirty="0">
              <a:solidFill>
                <a:srgbClr val="404040"/>
              </a:solidFill>
            </a:endParaRPr>
          </a:p>
        </p:txBody>
      </p:sp>
      <p:pic>
        <p:nvPicPr>
          <p:cNvPr id="26" name="図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391" y="1914847"/>
            <a:ext cx="2980867" cy="2252699"/>
          </a:xfrm>
          <a:prstGeom prst="rect">
            <a:avLst/>
          </a:prstGeom>
        </p:spPr>
      </p:pic>
      <p:pic>
        <p:nvPicPr>
          <p:cNvPr id="27" name="図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82368" y="1915604"/>
            <a:ext cx="2977502" cy="2250157"/>
          </a:xfrm>
          <a:prstGeom prst="rect">
            <a:avLst/>
          </a:prstGeom>
        </p:spPr>
      </p:pic>
      <p:sp>
        <p:nvSpPr>
          <p:cNvPr id="19" name="object 34"/>
          <p:cNvSpPr txBox="1"/>
          <p:nvPr/>
        </p:nvSpPr>
        <p:spPr>
          <a:xfrm>
            <a:off x="6816080" y="2658527"/>
            <a:ext cx="4681318" cy="382156"/>
          </a:xfrm>
          <a:prstGeom prst="rect">
            <a:avLst/>
          </a:prstGeom>
        </p:spPr>
        <p:txBody>
          <a:bodyPr vert="horz" wrap="square" lIns="0" tIns="12700" rIns="0" bIns="0" rtlCol="0">
            <a:spAutoFit/>
          </a:bodyPr>
          <a:lstStyle/>
          <a:p>
            <a:r>
              <a:rPr lang="ja-JP" altLang="en-US" sz="2400" b="1" dirty="0">
                <a:solidFill>
                  <a:srgbClr val="404040"/>
                </a:solidFill>
              </a:rPr>
              <a:t>変化を活かした表現が可能</a:t>
            </a:r>
          </a:p>
        </p:txBody>
      </p:sp>
      <p:sp>
        <p:nvSpPr>
          <p:cNvPr id="2" name="タイトル 1">
            <a:extLst>
              <a:ext uri="{FF2B5EF4-FFF2-40B4-BE49-F238E27FC236}">
                <a16:creationId xmlns:a16="http://schemas.microsoft.com/office/drawing/2014/main" id="{147E8E5F-ED39-D0E0-3F90-ECC0BE283D13}"/>
              </a:ext>
            </a:extLst>
          </p:cNvPr>
          <p:cNvSpPr>
            <a:spLocks noGrp="1"/>
          </p:cNvSpPr>
          <p:nvPr>
            <p:ph type="ctrTitle"/>
          </p:nvPr>
        </p:nvSpPr>
        <p:spPr/>
        <p:txBody>
          <a:bodyPr/>
          <a:lstStyle/>
          <a:p>
            <a:r>
              <a:rPr lang="ja-JP" altLang="en-US" dirty="0">
                <a:solidFill>
                  <a:srgbClr val="404040"/>
                </a:solidFill>
              </a:rPr>
              <a:t>トップインパクト パノラマ サイドスイッチ</a:t>
            </a:r>
            <a:endParaRPr lang="ja-JP" altLang="en-US" dirty="0"/>
          </a:p>
        </p:txBody>
      </p:sp>
      <p:sp>
        <p:nvSpPr>
          <p:cNvPr id="22" name="object 34"/>
          <p:cNvSpPr txBox="1"/>
          <p:nvPr/>
        </p:nvSpPr>
        <p:spPr>
          <a:xfrm>
            <a:off x="6856023" y="3550900"/>
            <a:ext cx="4681318" cy="382156"/>
          </a:xfrm>
          <a:prstGeom prst="rect">
            <a:avLst/>
          </a:prstGeom>
        </p:spPr>
        <p:txBody>
          <a:bodyPr vert="horz" wrap="square" lIns="0" tIns="12700" rIns="0" bIns="0" rtlCol="0">
            <a:spAutoFit/>
          </a:bodyPr>
          <a:lstStyle/>
          <a:p>
            <a:r>
              <a:rPr lang="en-US" altLang="ja-JP" sz="2400" b="1" dirty="0">
                <a:solidFill>
                  <a:srgbClr val="404040"/>
                </a:solidFill>
              </a:rPr>
              <a:t>1</a:t>
            </a:r>
            <a:r>
              <a:rPr lang="ja-JP" altLang="en-US" sz="2400" b="1" dirty="0">
                <a:solidFill>
                  <a:srgbClr val="404040"/>
                </a:solidFill>
              </a:rPr>
              <a:t>枚絵の止め画で大きく表現</a:t>
            </a:r>
          </a:p>
        </p:txBody>
      </p:sp>
    </p:spTree>
    <p:extLst>
      <p:ext uri="{BB962C8B-B14F-4D97-AF65-F5344CB8AC3E}">
        <p14:creationId xmlns:p14="http://schemas.microsoft.com/office/powerpoint/2010/main" val="2383407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01ABC7-E346-734B-28B1-F42FF796453D}"/>
              </a:ext>
            </a:extLst>
          </p:cNvPr>
          <p:cNvSpPr>
            <a:spLocks noGrp="1"/>
          </p:cNvSpPr>
          <p:nvPr>
            <p:ph type="ctrTitle"/>
          </p:nvPr>
        </p:nvSpPr>
        <p:spPr/>
        <p:txBody>
          <a:bodyPr/>
          <a:lstStyle/>
          <a:p>
            <a:r>
              <a:rPr lang="ja-JP" altLang="en-US" dirty="0">
                <a:solidFill>
                  <a:srgbClr val="404040"/>
                </a:solidFill>
              </a:rPr>
              <a:t>変化を活かしたクリエイティブ表現</a:t>
            </a:r>
            <a:endParaRPr lang="en-US" altLang="ja-JP" dirty="0">
              <a:solidFill>
                <a:srgbClr val="404040"/>
              </a:solidFill>
            </a:endParaRPr>
          </a:p>
        </p:txBody>
      </p:sp>
      <p:sp>
        <p:nvSpPr>
          <p:cNvPr id="10" name="テキスト プレースホルダー 9">
            <a:extLst>
              <a:ext uri="{FF2B5EF4-FFF2-40B4-BE49-F238E27FC236}">
                <a16:creationId xmlns:a16="http://schemas.microsoft.com/office/drawing/2014/main" id="{45302A73-C759-B6EA-4770-460733CFA9EB}"/>
              </a:ext>
            </a:extLst>
          </p:cNvPr>
          <p:cNvSpPr>
            <a:spLocks noGrp="1"/>
          </p:cNvSpPr>
          <p:nvPr>
            <p:ph type="body" sz="quarter" idx="10"/>
          </p:nvPr>
        </p:nvSpPr>
        <p:spPr/>
        <p:txBody>
          <a:bodyPr/>
          <a:lstStyle/>
          <a:p>
            <a:pPr algn="ctr"/>
            <a:r>
              <a:rPr lang="ja-JP" altLang="en-US" sz="1800" dirty="0"/>
              <a:t>動画終了後、</a:t>
            </a:r>
            <a:r>
              <a:rPr lang="en-US" altLang="ja-JP" sz="1800" b="1" dirty="0"/>
              <a:t>1</a:t>
            </a:r>
            <a:r>
              <a:rPr lang="ja-JP" altLang="en-US" sz="1800" b="1" dirty="0"/>
              <a:t>枚絵の止め画</a:t>
            </a:r>
            <a:r>
              <a:rPr lang="ja-JP" altLang="en-US" sz="1800" dirty="0"/>
              <a:t>にでき</a:t>
            </a:r>
            <a:r>
              <a:rPr lang="ja-JP" altLang="en-US" sz="1800" b="1" dirty="0"/>
              <a:t>変化を活かしたクリエイティブ表現</a:t>
            </a:r>
            <a:r>
              <a:rPr lang="ja-JP" altLang="en-US" sz="1800" dirty="0"/>
              <a:t>が可能</a:t>
            </a:r>
          </a:p>
          <a:p>
            <a:pPr algn="ctr"/>
            <a:endParaRPr lang="ja-JP" altLang="en-US" sz="1800" dirty="0"/>
          </a:p>
        </p:txBody>
      </p:sp>
      <p:sp>
        <p:nvSpPr>
          <p:cNvPr id="12" name="二等辺三角形 11"/>
          <p:cNvSpPr/>
          <p:nvPr/>
        </p:nvSpPr>
        <p:spPr>
          <a:xfrm rot="5400000">
            <a:off x="3567018" y="2782009"/>
            <a:ext cx="940414" cy="305325"/>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二等辺三角形 12"/>
          <p:cNvSpPr/>
          <p:nvPr/>
        </p:nvSpPr>
        <p:spPr>
          <a:xfrm rot="5400000">
            <a:off x="3567018" y="5016134"/>
            <a:ext cx="940414" cy="305325"/>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二等辺三角形 13"/>
          <p:cNvSpPr/>
          <p:nvPr/>
        </p:nvSpPr>
        <p:spPr>
          <a:xfrm rot="5400000">
            <a:off x="6896485" y="5016134"/>
            <a:ext cx="940414" cy="305325"/>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p:cNvPicPr>
            <a:picLocks noChangeAspect="1"/>
          </p:cNvPicPr>
          <p:nvPr/>
        </p:nvPicPr>
        <p:blipFill>
          <a:blip r:embed="rId2"/>
          <a:stretch>
            <a:fillRect/>
          </a:stretch>
        </p:blipFill>
        <p:spPr>
          <a:xfrm>
            <a:off x="911424" y="1904143"/>
            <a:ext cx="2736304" cy="2074923"/>
          </a:xfrm>
          <a:prstGeom prst="rect">
            <a:avLst/>
          </a:prstGeom>
        </p:spPr>
      </p:pic>
      <p:pic>
        <p:nvPicPr>
          <p:cNvPr id="7" name="図 6"/>
          <p:cNvPicPr>
            <a:picLocks noChangeAspect="1"/>
          </p:cNvPicPr>
          <p:nvPr/>
        </p:nvPicPr>
        <p:blipFill>
          <a:blip r:embed="rId3"/>
          <a:stretch>
            <a:fillRect/>
          </a:stretch>
        </p:blipFill>
        <p:spPr>
          <a:xfrm>
            <a:off x="4295800" y="1890277"/>
            <a:ext cx="2749346" cy="2088789"/>
          </a:xfrm>
          <a:prstGeom prst="rect">
            <a:avLst/>
          </a:prstGeom>
        </p:spPr>
      </p:pic>
      <p:pic>
        <p:nvPicPr>
          <p:cNvPr id="22" name="図 21"/>
          <p:cNvPicPr>
            <a:picLocks noChangeAspect="1"/>
          </p:cNvPicPr>
          <p:nvPr/>
        </p:nvPicPr>
        <p:blipFill>
          <a:blip r:embed="rId4"/>
          <a:stretch>
            <a:fillRect/>
          </a:stretch>
        </p:blipFill>
        <p:spPr>
          <a:xfrm>
            <a:off x="4295800" y="4062451"/>
            <a:ext cx="2744368" cy="2089312"/>
          </a:xfrm>
          <a:prstGeom prst="rect">
            <a:avLst/>
          </a:prstGeom>
        </p:spPr>
      </p:pic>
      <p:pic>
        <p:nvPicPr>
          <p:cNvPr id="24" name="図 23"/>
          <p:cNvPicPr>
            <a:picLocks noChangeAspect="1"/>
          </p:cNvPicPr>
          <p:nvPr/>
        </p:nvPicPr>
        <p:blipFill>
          <a:blip r:embed="rId5"/>
          <a:stretch>
            <a:fillRect/>
          </a:stretch>
        </p:blipFill>
        <p:spPr>
          <a:xfrm>
            <a:off x="7693218" y="3381041"/>
            <a:ext cx="3673667" cy="2779850"/>
          </a:xfrm>
          <a:prstGeom prst="rect">
            <a:avLst/>
          </a:prstGeom>
        </p:spPr>
      </p:pic>
    </p:spTree>
    <p:extLst>
      <p:ext uri="{BB962C8B-B14F-4D97-AF65-F5344CB8AC3E}">
        <p14:creationId xmlns:p14="http://schemas.microsoft.com/office/powerpoint/2010/main" val="136033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7DB0DD9-BC30-ABD1-2BC9-AB1746073BA7}"/>
              </a:ext>
            </a:extLst>
          </p:cNvPr>
          <p:cNvSpPr>
            <a:spLocks noGrp="1"/>
          </p:cNvSpPr>
          <p:nvPr>
            <p:ph type="body" sz="quarter" idx="11"/>
          </p:nvPr>
        </p:nvSpPr>
        <p:spPr/>
        <p:txBody>
          <a:bodyPr>
            <a:normAutofit/>
          </a:bodyPr>
          <a:lstStyle/>
          <a:p>
            <a:r>
              <a:rPr lang="ja-JP" altLang="en-US" sz="3600" dirty="0"/>
              <a:t>ブランドパネル　スマートフォン</a:t>
            </a:r>
          </a:p>
        </p:txBody>
      </p:sp>
    </p:spTree>
    <p:extLst>
      <p:ext uri="{BB962C8B-B14F-4D97-AF65-F5344CB8AC3E}">
        <p14:creationId xmlns:p14="http://schemas.microsoft.com/office/powerpoint/2010/main" val="944855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06B03-4009-BC14-9231-BE24F9DD357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B5D9D1F-78A1-0E46-2632-A7F8BEE28199}"/>
              </a:ext>
            </a:extLst>
          </p:cNvPr>
          <p:cNvSpPr>
            <a:spLocks noGrp="1"/>
          </p:cNvSpPr>
          <p:nvPr>
            <p:ph type="ctrTitle"/>
          </p:nvPr>
        </p:nvSpPr>
        <p:spPr/>
        <p:txBody>
          <a:bodyPr/>
          <a:lstStyle/>
          <a:p>
            <a:r>
              <a:rPr lang="ja-JP" altLang="en-US" dirty="0"/>
              <a:t>目次</a:t>
            </a:r>
            <a:endParaRPr kumimoji="1" lang="ja-JP" altLang="en-US" dirty="0"/>
          </a:p>
        </p:txBody>
      </p:sp>
      <p:sp>
        <p:nvSpPr>
          <p:cNvPr id="8" name="テキスト ボックス 7">
            <a:extLst>
              <a:ext uri="{FF2B5EF4-FFF2-40B4-BE49-F238E27FC236}">
                <a16:creationId xmlns:a16="http://schemas.microsoft.com/office/drawing/2014/main" id="{5E9F6F62-A95A-09BD-D701-B6BAF3863C7D}"/>
              </a:ext>
            </a:extLst>
          </p:cNvPr>
          <p:cNvSpPr txBox="1"/>
          <p:nvPr/>
        </p:nvSpPr>
        <p:spPr>
          <a:xfrm>
            <a:off x="1042881" y="1649038"/>
            <a:ext cx="10730019" cy="3416320"/>
          </a:xfrm>
          <a:prstGeom prst="rect">
            <a:avLst/>
          </a:prstGeom>
          <a:noFill/>
        </p:spPr>
        <p:txBody>
          <a:bodyPr wrap="square" rtlCol="0">
            <a:spAutoFit/>
          </a:bodyPr>
          <a:lstStyle/>
          <a:p>
            <a:r>
              <a:rPr kumimoji="1" lang="ja-JP" altLang="en-US" sz="2400" dirty="0">
                <a:latin typeface="+mn-ea"/>
              </a:rPr>
              <a:t>・</a:t>
            </a:r>
            <a:r>
              <a:rPr lang="ja-JP" altLang="en-US" sz="2400" dirty="0">
                <a:solidFill>
                  <a:schemeClr val="tx1">
                    <a:lumMod val="75000"/>
                    <a:lumOff val="25000"/>
                  </a:schemeClr>
                </a:solidFill>
              </a:rPr>
              <a:t>ブランドパネル　</a:t>
            </a:r>
            <a:r>
              <a:rPr lang="en-US" altLang="ja-JP" sz="2400" dirty="0">
                <a:solidFill>
                  <a:schemeClr val="tx1">
                    <a:lumMod val="75000"/>
                    <a:lumOff val="25000"/>
                  </a:schemeClr>
                </a:solidFill>
              </a:rPr>
              <a:t>PC</a:t>
            </a:r>
            <a:r>
              <a:rPr lang="ja-JP" altLang="en-US" sz="2400" dirty="0">
                <a:solidFill>
                  <a:schemeClr val="tx1">
                    <a:lumMod val="75000"/>
                    <a:lumOff val="25000"/>
                  </a:schemeClr>
                </a:solidFill>
              </a:rPr>
              <a:t>　トップインパクト</a:t>
            </a:r>
            <a:r>
              <a:rPr lang="en-US" altLang="ja-JP" sz="2400" dirty="0">
                <a:solidFill>
                  <a:schemeClr val="tx1">
                    <a:lumMod val="75000"/>
                    <a:lumOff val="25000"/>
                  </a:schemeClr>
                </a:solidFill>
              </a:rPr>
              <a:t>/</a:t>
            </a:r>
            <a:r>
              <a:rPr lang="ja-JP" altLang="en-US" sz="2400" dirty="0">
                <a:solidFill>
                  <a:schemeClr val="tx1">
                    <a:lumMod val="75000"/>
                    <a:lumOff val="25000"/>
                  </a:schemeClr>
                </a:solidFill>
              </a:rPr>
              <a:t>トップインパクトパノラマ</a:t>
            </a:r>
            <a:r>
              <a:rPr kumimoji="1" lang="ja-JP" altLang="en-US" sz="2400" dirty="0">
                <a:latin typeface="+mn-ea"/>
              </a:rPr>
              <a:t>　</a:t>
            </a:r>
            <a:endParaRPr kumimoji="1" lang="en-US" altLang="ja-JP" sz="2400" dirty="0">
              <a:latin typeface="+mn-ea"/>
            </a:endParaRPr>
          </a:p>
          <a:p>
            <a:r>
              <a:rPr kumimoji="1" lang="ja-JP" altLang="en-US" sz="2400" dirty="0">
                <a:latin typeface="+mn-ea"/>
              </a:rPr>
              <a:t>　</a:t>
            </a:r>
            <a:endParaRPr kumimoji="1" lang="en-US" altLang="ja-JP" sz="2400" dirty="0">
              <a:latin typeface="+mn-ea"/>
            </a:endParaRPr>
          </a:p>
          <a:p>
            <a:r>
              <a:rPr lang="en-US" altLang="ja-JP" sz="2400" dirty="0">
                <a:latin typeface="+mn-ea"/>
              </a:rPr>
              <a:t>      </a:t>
            </a:r>
            <a:r>
              <a:rPr kumimoji="1" lang="ja-JP" altLang="en-US" sz="2400" dirty="0">
                <a:latin typeface="+mn-ea"/>
              </a:rPr>
              <a:t>表現方法別の推奨フォーマットと推奨クリエイティブ</a:t>
            </a:r>
            <a:endParaRPr kumimoji="1" lang="en-US" altLang="ja-JP" sz="2400" dirty="0">
              <a:latin typeface="+mn-ea"/>
            </a:endParaRPr>
          </a:p>
          <a:p>
            <a:endParaRPr kumimoji="1" lang="en-US" altLang="ja-JP" sz="2400" dirty="0">
              <a:latin typeface="+mn-ea"/>
            </a:endParaRPr>
          </a:p>
          <a:p>
            <a:r>
              <a:rPr lang="ja-JP" altLang="en-US" sz="2400" dirty="0">
                <a:latin typeface="+mn-ea"/>
              </a:rPr>
              <a:t>・ブランドパネル　スマートフォン</a:t>
            </a:r>
            <a:endParaRPr lang="en-US" altLang="ja-JP" sz="2400" dirty="0">
              <a:latin typeface="+mn-ea"/>
            </a:endParaRPr>
          </a:p>
          <a:p>
            <a:endParaRPr lang="en-US" altLang="ja-JP" sz="2400" dirty="0">
              <a:latin typeface="+mn-ea"/>
            </a:endParaRPr>
          </a:p>
          <a:p>
            <a:r>
              <a:rPr lang="ja-JP" altLang="en-US" sz="2400" dirty="0">
                <a:latin typeface="+mn-ea"/>
              </a:rPr>
              <a:t>　　表現方法別の推奨フォーマットと推奨クリエイティブ</a:t>
            </a:r>
            <a:endParaRPr lang="en-US" altLang="ja-JP" sz="2400" dirty="0">
              <a:latin typeface="+mn-ea"/>
            </a:endParaRPr>
          </a:p>
          <a:p>
            <a:endParaRPr lang="en-US" altLang="ja-JP" sz="2400" dirty="0">
              <a:latin typeface="+mn-ea"/>
            </a:endParaRPr>
          </a:p>
          <a:p>
            <a:endParaRPr kumimoji="1" lang="en-US" altLang="ja-JP" sz="2400" dirty="0">
              <a:latin typeface="+mn-ea"/>
            </a:endParaRPr>
          </a:p>
        </p:txBody>
      </p:sp>
    </p:spTree>
    <p:extLst>
      <p:ext uri="{BB962C8B-B14F-4D97-AF65-F5344CB8AC3E}">
        <p14:creationId xmlns:p14="http://schemas.microsoft.com/office/powerpoint/2010/main" val="3517936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object 8"/>
          <p:cNvSpPr/>
          <p:nvPr/>
        </p:nvSpPr>
        <p:spPr>
          <a:xfrm>
            <a:off x="4881552" y="5893499"/>
            <a:ext cx="5534928" cy="678180"/>
          </a:xfrm>
          <a:custGeom>
            <a:avLst/>
            <a:gdLst/>
            <a:ahLst/>
            <a:cxnLst/>
            <a:rect l="l" t="t" r="r" b="b"/>
            <a:pathLst>
              <a:path w="6300470" h="678179">
                <a:moveTo>
                  <a:pt x="6187186" y="0"/>
                </a:moveTo>
                <a:lnTo>
                  <a:pt x="113029" y="0"/>
                </a:lnTo>
                <a:lnTo>
                  <a:pt x="69008" y="8874"/>
                </a:lnTo>
                <a:lnTo>
                  <a:pt x="33083" y="33083"/>
                </a:lnTo>
                <a:lnTo>
                  <a:pt x="8874" y="69008"/>
                </a:lnTo>
                <a:lnTo>
                  <a:pt x="0" y="113029"/>
                </a:lnTo>
                <a:lnTo>
                  <a:pt x="0" y="565149"/>
                </a:lnTo>
                <a:lnTo>
                  <a:pt x="8874" y="609144"/>
                </a:lnTo>
                <a:lnTo>
                  <a:pt x="33083" y="645072"/>
                </a:lnTo>
                <a:lnTo>
                  <a:pt x="69008" y="669296"/>
                </a:lnTo>
                <a:lnTo>
                  <a:pt x="113029" y="678179"/>
                </a:lnTo>
                <a:lnTo>
                  <a:pt x="6187186" y="678179"/>
                </a:lnTo>
                <a:lnTo>
                  <a:pt x="6231207" y="669296"/>
                </a:lnTo>
                <a:lnTo>
                  <a:pt x="6267132" y="645072"/>
                </a:lnTo>
                <a:lnTo>
                  <a:pt x="6291341" y="609144"/>
                </a:lnTo>
                <a:lnTo>
                  <a:pt x="6300216" y="565149"/>
                </a:lnTo>
                <a:lnTo>
                  <a:pt x="6300216" y="113029"/>
                </a:lnTo>
                <a:lnTo>
                  <a:pt x="6291341" y="69008"/>
                </a:lnTo>
                <a:lnTo>
                  <a:pt x="6267132" y="33083"/>
                </a:lnTo>
                <a:lnTo>
                  <a:pt x="6231207" y="8874"/>
                </a:lnTo>
                <a:lnTo>
                  <a:pt x="6187186" y="0"/>
                </a:lnTo>
                <a:close/>
              </a:path>
            </a:pathLst>
          </a:custGeom>
          <a:solidFill>
            <a:schemeClr val="bg1">
              <a:lumMod val="95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44" name="正方形/長方形 43"/>
          <p:cNvSpPr/>
          <p:nvPr/>
        </p:nvSpPr>
        <p:spPr>
          <a:xfrm>
            <a:off x="4867668" y="2022147"/>
            <a:ext cx="6599167" cy="175267"/>
          </a:xfrm>
          <a:prstGeom prst="rect">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3" name="object 6"/>
          <p:cNvSpPr/>
          <p:nvPr/>
        </p:nvSpPr>
        <p:spPr>
          <a:xfrm>
            <a:off x="4860352" y="3418363"/>
            <a:ext cx="5556128"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94" name="object 7"/>
          <p:cNvSpPr/>
          <p:nvPr/>
        </p:nvSpPr>
        <p:spPr>
          <a:xfrm>
            <a:off x="4860352" y="4247512"/>
            <a:ext cx="5556128"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95" name="object 8"/>
          <p:cNvSpPr/>
          <p:nvPr/>
        </p:nvSpPr>
        <p:spPr>
          <a:xfrm>
            <a:off x="4860352" y="5087393"/>
            <a:ext cx="5556128" cy="678180"/>
          </a:xfrm>
          <a:custGeom>
            <a:avLst/>
            <a:gdLst/>
            <a:ahLst/>
            <a:cxnLst/>
            <a:rect l="l" t="t" r="r" b="b"/>
            <a:pathLst>
              <a:path w="6300470" h="678179">
                <a:moveTo>
                  <a:pt x="6187186" y="0"/>
                </a:moveTo>
                <a:lnTo>
                  <a:pt x="113029" y="0"/>
                </a:lnTo>
                <a:lnTo>
                  <a:pt x="69008" y="8874"/>
                </a:lnTo>
                <a:lnTo>
                  <a:pt x="33083" y="33083"/>
                </a:lnTo>
                <a:lnTo>
                  <a:pt x="8874" y="69008"/>
                </a:lnTo>
                <a:lnTo>
                  <a:pt x="0" y="113029"/>
                </a:lnTo>
                <a:lnTo>
                  <a:pt x="0" y="565149"/>
                </a:lnTo>
                <a:lnTo>
                  <a:pt x="8874" y="609144"/>
                </a:lnTo>
                <a:lnTo>
                  <a:pt x="33083" y="645072"/>
                </a:lnTo>
                <a:lnTo>
                  <a:pt x="69008" y="669296"/>
                </a:lnTo>
                <a:lnTo>
                  <a:pt x="113029" y="678179"/>
                </a:lnTo>
                <a:lnTo>
                  <a:pt x="6187186" y="678179"/>
                </a:lnTo>
                <a:lnTo>
                  <a:pt x="6231207" y="669296"/>
                </a:lnTo>
                <a:lnTo>
                  <a:pt x="6267132" y="645072"/>
                </a:lnTo>
                <a:lnTo>
                  <a:pt x="6291341" y="609144"/>
                </a:lnTo>
                <a:lnTo>
                  <a:pt x="6300216" y="565149"/>
                </a:lnTo>
                <a:lnTo>
                  <a:pt x="6300216" y="113029"/>
                </a:lnTo>
                <a:lnTo>
                  <a:pt x="6291341" y="69008"/>
                </a:lnTo>
                <a:lnTo>
                  <a:pt x="6267132" y="33083"/>
                </a:lnTo>
                <a:lnTo>
                  <a:pt x="6231207" y="8874"/>
                </a:lnTo>
                <a:lnTo>
                  <a:pt x="6187186" y="0"/>
                </a:lnTo>
                <a:close/>
              </a:path>
            </a:pathLst>
          </a:custGeom>
          <a:solidFill>
            <a:schemeClr val="bg1">
              <a:lumMod val="95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3" name="タイトル 2">
            <a:extLst>
              <a:ext uri="{FF2B5EF4-FFF2-40B4-BE49-F238E27FC236}">
                <a16:creationId xmlns:a16="http://schemas.microsoft.com/office/drawing/2014/main" id="{59E12C09-2BAE-B05F-85FA-94698766ED82}"/>
              </a:ext>
            </a:extLst>
          </p:cNvPr>
          <p:cNvSpPr>
            <a:spLocks noGrp="1"/>
          </p:cNvSpPr>
          <p:nvPr>
            <p:ph type="ctrTitle"/>
          </p:nvPr>
        </p:nvSpPr>
        <p:spPr/>
        <p:txBody>
          <a:bodyPr/>
          <a:lstStyle/>
          <a:p>
            <a:r>
              <a:rPr lang="ja-JP" altLang="en-US" dirty="0"/>
              <a:t>ブランドパネル　スマートフォン</a:t>
            </a:r>
          </a:p>
        </p:txBody>
      </p:sp>
      <p:pic>
        <p:nvPicPr>
          <p:cNvPr id="23" name="図 2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33423" y="1901876"/>
            <a:ext cx="2239737" cy="3995786"/>
          </a:xfrm>
          <a:prstGeom prst="roundRect">
            <a:avLst>
              <a:gd name="adj" fmla="val 5795"/>
            </a:avLst>
          </a:prstGeom>
          <a:ln w="57150">
            <a:solidFill>
              <a:srgbClr val="202020"/>
            </a:solidFill>
          </a:ln>
          <a:effectLst>
            <a:outerShdw blurRad="317500" dist="101600" dir="2700000" algn="tl" rotWithShape="0">
              <a:prstClr val="black">
                <a:alpha val="40000"/>
              </a:prstClr>
            </a:outerShdw>
          </a:effectLst>
        </p:spPr>
      </p:pic>
      <p:sp>
        <p:nvSpPr>
          <p:cNvPr id="86" name="テキスト ボックス 85"/>
          <p:cNvSpPr txBox="1"/>
          <p:nvPr/>
        </p:nvSpPr>
        <p:spPr>
          <a:xfrm>
            <a:off x="4965706" y="3556660"/>
            <a:ext cx="6096513" cy="461665"/>
          </a:xfrm>
          <a:prstGeom prst="rect">
            <a:avLst/>
          </a:prstGeom>
          <a:noFill/>
        </p:spPr>
        <p:txBody>
          <a:bodyPr wrap="square" rtlCol="0">
            <a:spAutoFit/>
          </a:bodyPr>
          <a:lstStyle/>
          <a:p>
            <a:r>
              <a:rPr lang="en-US" altLang="ja-JP" sz="2400" b="1" spc="-10" dirty="0">
                <a:solidFill>
                  <a:srgbClr val="404040"/>
                </a:solidFill>
                <a:latin typeface="+mn-ea"/>
                <a:cs typeface="メイリオ"/>
              </a:rPr>
              <a:t>1stView</a:t>
            </a:r>
            <a:r>
              <a:rPr lang="ja-JP" altLang="en-US" sz="2400" b="1" dirty="0">
                <a:solidFill>
                  <a:srgbClr val="404040"/>
                </a:solidFill>
                <a:latin typeface="+mn-ea"/>
              </a:rPr>
              <a:t>の画面占有率が高い</a:t>
            </a:r>
            <a:endParaRPr kumimoji="1" lang="ja-JP" altLang="en-US" sz="2400" b="1" dirty="0">
              <a:solidFill>
                <a:srgbClr val="404040"/>
              </a:solidFill>
              <a:latin typeface="+mn-ea"/>
            </a:endParaRPr>
          </a:p>
        </p:txBody>
      </p:sp>
      <p:sp>
        <p:nvSpPr>
          <p:cNvPr id="87" name="テキスト ボックス 86"/>
          <p:cNvSpPr txBox="1"/>
          <p:nvPr/>
        </p:nvSpPr>
        <p:spPr>
          <a:xfrm>
            <a:off x="4965706" y="4385068"/>
            <a:ext cx="5450774" cy="461665"/>
          </a:xfrm>
          <a:prstGeom prst="rect">
            <a:avLst/>
          </a:prstGeom>
          <a:noFill/>
        </p:spPr>
        <p:txBody>
          <a:bodyPr wrap="square" rtlCol="0">
            <a:spAutoFit/>
          </a:bodyPr>
          <a:lstStyle/>
          <a:p>
            <a:pPr algn="l"/>
            <a:r>
              <a:rPr kumimoji="1" lang="ja-JP" altLang="en-US" sz="2400" b="1" dirty="0">
                <a:solidFill>
                  <a:srgbClr val="404040"/>
                </a:solidFill>
                <a:latin typeface="+mn-ea"/>
              </a:rPr>
              <a:t>多くのユーザーにリーチ可能</a:t>
            </a:r>
          </a:p>
        </p:txBody>
      </p:sp>
      <p:sp>
        <p:nvSpPr>
          <p:cNvPr id="88" name="テキスト ボックス 87"/>
          <p:cNvSpPr txBox="1"/>
          <p:nvPr/>
        </p:nvSpPr>
        <p:spPr>
          <a:xfrm>
            <a:off x="4965707" y="5210257"/>
            <a:ext cx="5260859" cy="461665"/>
          </a:xfrm>
          <a:prstGeom prst="rect">
            <a:avLst/>
          </a:prstGeom>
          <a:noFill/>
        </p:spPr>
        <p:txBody>
          <a:bodyPr wrap="square" rtlCol="0">
            <a:spAutoFit/>
          </a:bodyPr>
          <a:lstStyle/>
          <a:p>
            <a:pPr algn="l"/>
            <a:r>
              <a:rPr lang="ja-JP" altLang="en-US" sz="2400" b="1" dirty="0">
                <a:solidFill>
                  <a:srgbClr val="404040"/>
                </a:solidFill>
                <a:latin typeface="+mn-ea"/>
              </a:rPr>
              <a:t>アクションに繋がるフォーマット</a:t>
            </a:r>
            <a:endParaRPr kumimoji="1" lang="ja-JP" altLang="en-US" sz="2400" b="1" dirty="0">
              <a:solidFill>
                <a:srgbClr val="404040"/>
              </a:solidFill>
              <a:latin typeface="+mn-ea"/>
            </a:endParaRPr>
          </a:p>
        </p:txBody>
      </p:sp>
      <p:sp>
        <p:nvSpPr>
          <p:cNvPr id="96" name="object 10"/>
          <p:cNvSpPr/>
          <p:nvPr/>
        </p:nvSpPr>
        <p:spPr>
          <a:xfrm>
            <a:off x="4880058" y="2414505"/>
            <a:ext cx="1068705" cy="951230"/>
          </a:xfrm>
          <a:custGeom>
            <a:avLst/>
            <a:gdLst/>
            <a:ahLst/>
            <a:cxnLst/>
            <a:rect l="l" t="t" r="r" b="b"/>
            <a:pathLst>
              <a:path w="1068704" h="951229">
                <a:moveTo>
                  <a:pt x="0" y="0"/>
                </a:moveTo>
                <a:lnTo>
                  <a:pt x="0" y="950976"/>
                </a:lnTo>
                <a:lnTo>
                  <a:pt x="1068324" y="950976"/>
                </a:lnTo>
                <a:lnTo>
                  <a:pt x="0" y="0"/>
                </a:lnTo>
                <a:close/>
              </a:path>
            </a:pathLst>
          </a:custGeom>
          <a:solidFill>
            <a:srgbClr val="002060">
              <a:alpha val="25000"/>
            </a:srgb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39" name="object 4"/>
          <p:cNvSpPr txBox="1"/>
          <p:nvPr/>
        </p:nvSpPr>
        <p:spPr>
          <a:xfrm>
            <a:off x="4423893" y="1245868"/>
            <a:ext cx="7370226" cy="1018869"/>
          </a:xfrm>
          <a:prstGeom prst="rect">
            <a:avLst/>
          </a:prstGeom>
          <a:noFill/>
        </p:spPr>
        <p:txBody>
          <a:bodyPr vert="horz" wrap="square" lIns="0" tIns="79375" rIns="0" bIns="0" rtlCol="0">
            <a:spAutoFit/>
          </a:bodyPr>
          <a:lstStyle/>
          <a:p>
            <a:pPr algn="ctr">
              <a:lnSpc>
                <a:spcPct val="100000"/>
              </a:lnSpc>
              <a:spcBef>
                <a:spcPts val="625"/>
              </a:spcBef>
            </a:pPr>
            <a:r>
              <a:rPr lang="en-US" altLang="ja-JP" sz="2800" b="1" spc="-5" dirty="0">
                <a:solidFill>
                  <a:srgbClr val="404040"/>
                </a:solidFill>
                <a:latin typeface="+mn-ea"/>
                <a:cs typeface="メイリオ"/>
              </a:rPr>
              <a:t>Yahoo! JAPAN</a:t>
            </a:r>
            <a:r>
              <a:rPr lang="ja-JP" altLang="en-US" sz="2800" b="1" spc="-5" dirty="0">
                <a:solidFill>
                  <a:srgbClr val="404040"/>
                </a:solidFill>
                <a:latin typeface="+mn-ea"/>
                <a:cs typeface="メイリオ"/>
              </a:rPr>
              <a:t>トップページの</a:t>
            </a:r>
            <a:endParaRPr lang="en-US" altLang="ja-JP" sz="2800" b="1" spc="-10" dirty="0">
              <a:solidFill>
                <a:srgbClr val="404040"/>
              </a:solidFill>
              <a:latin typeface="+mn-ea"/>
              <a:cs typeface="メイリオ"/>
            </a:endParaRPr>
          </a:p>
          <a:p>
            <a:pPr algn="ctr">
              <a:lnSpc>
                <a:spcPct val="100000"/>
              </a:lnSpc>
              <a:spcBef>
                <a:spcPts val="625"/>
              </a:spcBef>
            </a:pPr>
            <a:r>
              <a:rPr lang="en-US" altLang="ja-JP" sz="2800" b="1" spc="-10" dirty="0">
                <a:solidFill>
                  <a:srgbClr val="404040"/>
                </a:solidFill>
                <a:latin typeface="+mn-ea"/>
                <a:cs typeface="メイリオ"/>
              </a:rPr>
              <a:t>1stView</a:t>
            </a:r>
            <a:r>
              <a:rPr lang="ja-JP" altLang="en-US" sz="2800" b="1" spc="-10" dirty="0">
                <a:solidFill>
                  <a:srgbClr val="404040"/>
                </a:solidFill>
                <a:latin typeface="+mn-ea"/>
                <a:cs typeface="メイリオ"/>
              </a:rPr>
              <a:t>に掲載できる視認性が高い広告</a:t>
            </a:r>
            <a:endParaRPr lang="en-US" sz="2800" b="1" spc="-10" dirty="0">
              <a:solidFill>
                <a:srgbClr val="404040"/>
              </a:solidFill>
              <a:latin typeface="+mn-ea"/>
              <a:cs typeface="メイリオ"/>
            </a:endParaRPr>
          </a:p>
        </p:txBody>
      </p:sp>
      <p:sp>
        <p:nvSpPr>
          <p:cNvPr id="98" name="正方形/長方形 97"/>
          <p:cNvSpPr/>
          <p:nvPr/>
        </p:nvSpPr>
        <p:spPr>
          <a:xfrm>
            <a:off x="10564517" y="3402751"/>
            <a:ext cx="1004089" cy="687111"/>
          </a:xfrm>
          <a:prstGeom prst="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視認性</a:t>
            </a:r>
          </a:p>
        </p:txBody>
      </p:sp>
      <p:sp>
        <p:nvSpPr>
          <p:cNvPr id="101" name="正方形/長方形 100"/>
          <p:cNvSpPr/>
          <p:nvPr/>
        </p:nvSpPr>
        <p:spPr>
          <a:xfrm>
            <a:off x="10564518" y="4248679"/>
            <a:ext cx="1004089" cy="687111"/>
          </a:xfrm>
          <a:prstGeom prst="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リーチ</a:t>
            </a:r>
          </a:p>
        </p:txBody>
      </p:sp>
      <p:sp>
        <p:nvSpPr>
          <p:cNvPr id="102" name="正方形/長方形 101"/>
          <p:cNvSpPr/>
          <p:nvPr/>
        </p:nvSpPr>
        <p:spPr>
          <a:xfrm>
            <a:off x="10564519" y="5083908"/>
            <a:ext cx="1004089" cy="687111"/>
          </a:xfrm>
          <a:prstGeom prst="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行動</a:t>
            </a:r>
          </a:p>
        </p:txBody>
      </p:sp>
      <p:sp>
        <p:nvSpPr>
          <p:cNvPr id="103" name="テキスト ボックス 102"/>
          <p:cNvSpPr txBox="1"/>
          <p:nvPr/>
        </p:nvSpPr>
        <p:spPr>
          <a:xfrm>
            <a:off x="4963546" y="6015967"/>
            <a:ext cx="4779544" cy="461665"/>
          </a:xfrm>
          <a:prstGeom prst="rect">
            <a:avLst/>
          </a:prstGeom>
          <a:noFill/>
        </p:spPr>
        <p:txBody>
          <a:bodyPr wrap="square" rtlCol="0">
            <a:spAutoFit/>
          </a:bodyPr>
          <a:lstStyle/>
          <a:p>
            <a:pPr algn="l"/>
            <a:r>
              <a:rPr lang="ja-JP" altLang="en-US" sz="2400" b="1" dirty="0">
                <a:solidFill>
                  <a:srgbClr val="404040"/>
                </a:solidFill>
                <a:latin typeface="+mn-ea"/>
              </a:rPr>
              <a:t>低価格からご出稿が可能</a:t>
            </a:r>
            <a:endParaRPr kumimoji="1" lang="ja-JP" altLang="en-US" sz="2400" b="1" dirty="0">
              <a:solidFill>
                <a:srgbClr val="404040"/>
              </a:solidFill>
              <a:latin typeface="+mn-ea"/>
            </a:endParaRPr>
          </a:p>
        </p:txBody>
      </p:sp>
      <p:sp>
        <p:nvSpPr>
          <p:cNvPr id="105" name="正方形/長方形 104"/>
          <p:cNvSpPr/>
          <p:nvPr/>
        </p:nvSpPr>
        <p:spPr>
          <a:xfrm>
            <a:off x="10562358" y="5881151"/>
            <a:ext cx="1004089" cy="687111"/>
          </a:xfrm>
          <a:prstGeom prst="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商品</a:t>
            </a:r>
            <a:endParaRPr lang="en-US" altLang="ja-JP" sz="1600" b="1" spc="-5" dirty="0">
              <a:solidFill>
                <a:schemeClr val="bg1"/>
              </a:solidFill>
              <a:latin typeface="+mn-ea"/>
              <a:cs typeface="メイリオ"/>
            </a:endParaRPr>
          </a:p>
          <a:p>
            <a:pPr marL="12700" algn="ctr">
              <a:spcBef>
                <a:spcPts val="100"/>
              </a:spcBef>
            </a:pPr>
            <a:r>
              <a:rPr lang="ja-JP" altLang="en-US" sz="1600" b="1" spc="-5" dirty="0">
                <a:solidFill>
                  <a:schemeClr val="bg1"/>
                </a:solidFill>
                <a:latin typeface="+mn-ea"/>
                <a:cs typeface="メイリオ"/>
              </a:rPr>
              <a:t>価格</a:t>
            </a:r>
          </a:p>
        </p:txBody>
      </p:sp>
      <p:sp>
        <p:nvSpPr>
          <p:cNvPr id="32" name="object 13"/>
          <p:cNvSpPr txBox="1"/>
          <p:nvPr/>
        </p:nvSpPr>
        <p:spPr>
          <a:xfrm>
            <a:off x="5087888" y="2501530"/>
            <a:ext cx="4207510" cy="859210"/>
          </a:xfrm>
          <a:prstGeom prst="rect">
            <a:avLst/>
          </a:prstGeom>
        </p:spPr>
        <p:txBody>
          <a:bodyPr vert="horz" wrap="square" lIns="0" tIns="12700" rIns="0" bIns="0" rtlCol="0" anchor="t">
            <a:spAutoFit/>
          </a:bodyPr>
          <a:lstStyle/>
          <a:p>
            <a:pPr marL="12700">
              <a:lnSpc>
                <a:spcPct val="100000"/>
              </a:lnSpc>
              <a:spcBef>
                <a:spcPts val="100"/>
              </a:spcBef>
            </a:pPr>
            <a:r>
              <a:rPr lang="en-US" altLang="ja-JP" sz="5500" b="1" spc="-5" dirty="0">
                <a:solidFill>
                  <a:srgbClr val="002060"/>
                </a:solidFill>
                <a:latin typeface="+mn-ea"/>
                <a:cs typeface="メイリオ"/>
              </a:rPr>
              <a:t>4</a:t>
            </a:r>
            <a:r>
              <a:rPr sz="3300" b="1" dirty="0">
                <a:solidFill>
                  <a:srgbClr val="002060"/>
                </a:solidFill>
                <a:latin typeface="+mn-ea"/>
                <a:cs typeface="メイリオ"/>
              </a:rPr>
              <a:t>つ</a:t>
            </a:r>
            <a:r>
              <a:rPr lang="ja-JP" altLang="en-US" sz="3300" b="1" dirty="0">
                <a:solidFill>
                  <a:srgbClr val="002060"/>
                </a:solidFill>
                <a:latin typeface="+mn-ea"/>
                <a:cs typeface="メイリオ"/>
              </a:rPr>
              <a:t>の特長</a:t>
            </a:r>
            <a:endParaRPr sz="3300" dirty="0">
              <a:solidFill>
                <a:srgbClr val="002060"/>
              </a:solidFill>
              <a:latin typeface="+mn-ea"/>
              <a:cs typeface="メイリオ"/>
            </a:endParaRPr>
          </a:p>
        </p:txBody>
      </p:sp>
    </p:spTree>
    <p:extLst>
      <p:ext uri="{BB962C8B-B14F-4D97-AF65-F5344CB8AC3E}">
        <p14:creationId xmlns:p14="http://schemas.microsoft.com/office/powerpoint/2010/main" val="21526100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3496CC42-D8EF-CA78-3627-9C2F876209BB}"/>
              </a:ext>
            </a:extLst>
          </p:cNvPr>
          <p:cNvSpPr>
            <a:spLocks noGrp="1"/>
          </p:cNvSpPr>
          <p:nvPr>
            <p:ph type="ctrTitle"/>
          </p:nvPr>
        </p:nvSpPr>
        <p:spPr/>
        <p:txBody>
          <a:bodyPr/>
          <a:lstStyle/>
          <a:p>
            <a:r>
              <a:rPr lang="ja-JP" altLang="en-US" dirty="0"/>
              <a:t>ブランドパネル　スマートフォン</a:t>
            </a:r>
          </a:p>
        </p:txBody>
      </p:sp>
      <p:sp>
        <p:nvSpPr>
          <p:cNvPr id="11" name="テキスト プレースホルダー 10">
            <a:extLst>
              <a:ext uri="{FF2B5EF4-FFF2-40B4-BE49-F238E27FC236}">
                <a16:creationId xmlns:a16="http://schemas.microsoft.com/office/drawing/2014/main" id="{688EA4E3-3238-778B-2096-4BD4B031094C}"/>
              </a:ext>
            </a:extLst>
          </p:cNvPr>
          <p:cNvSpPr>
            <a:spLocks noGrp="1"/>
          </p:cNvSpPr>
          <p:nvPr>
            <p:ph type="body" sz="quarter" idx="10"/>
          </p:nvPr>
        </p:nvSpPr>
        <p:spPr/>
        <p:txBody>
          <a:bodyPr/>
          <a:lstStyle/>
          <a:p>
            <a:pPr algn="ctr"/>
            <a:r>
              <a:rPr lang="ja-JP" altLang="en-US" sz="1600" dirty="0"/>
              <a:t>ブランドパネル　スマートフォンは、視認性の高さと圧倒的なユーザーリーチを持ちます</a:t>
            </a:r>
          </a:p>
        </p:txBody>
      </p:sp>
      <p:sp>
        <p:nvSpPr>
          <p:cNvPr id="49" name="テキスト ボックス 48"/>
          <p:cNvSpPr txBox="1"/>
          <p:nvPr/>
        </p:nvSpPr>
        <p:spPr>
          <a:xfrm>
            <a:off x="3355202" y="3115911"/>
            <a:ext cx="2253230" cy="1846659"/>
          </a:xfrm>
          <a:prstGeom prst="rect">
            <a:avLst/>
          </a:prstGeom>
          <a:noFill/>
        </p:spPr>
        <p:txBody>
          <a:bodyPr wrap="square" rtlCol="0">
            <a:spAutoFit/>
          </a:bodyPr>
          <a:lstStyle/>
          <a:p>
            <a:r>
              <a:rPr kumimoji="1" lang="en-US" altLang="ja-JP" sz="1600" b="1" dirty="0">
                <a:solidFill>
                  <a:schemeClr val="tx1">
                    <a:lumMod val="65000"/>
                    <a:lumOff val="35000"/>
                  </a:schemeClr>
                </a:solidFill>
                <a:latin typeface="+mn-ea"/>
              </a:rPr>
              <a:t>1stView</a:t>
            </a:r>
            <a:r>
              <a:rPr kumimoji="1" lang="ja-JP" altLang="en-US" sz="1600" b="1" dirty="0">
                <a:solidFill>
                  <a:schemeClr val="tx1">
                    <a:lumMod val="65000"/>
                    <a:lumOff val="35000"/>
                  </a:schemeClr>
                </a:solidFill>
                <a:latin typeface="+mn-ea"/>
              </a:rPr>
              <a:t>上段に</a:t>
            </a:r>
            <a:endParaRPr kumimoji="1" lang="en-US" altLang="ja-JP" sz="1600" b="1" dirty="0">
              <a:solidFill>
                <a:schemeClr val="tx1">
                  <a:lumMod val="65000"/>
                  <a:lumOff val="35000"/>
                </a:schemeClr>
              </a:solidFill>
              <a:latin typeface="+mn-ea"/>
            </a:endParaRPr>
          </a:p>
          <a:p>
            <a:r>
              <a:rPr lang="ja-JP" altLang="en-US" sz="1600" b="1" dirty="0">
                <a:solidFill>
                  <a:schemeClr val="tx1">
                    <a:lumMod val="65000"/>
                    <a:lumOff val="35000"/>
                  </a:schemeClr>
                </a:solidFill>
                <a:latin typeface="+mn-ea"/>
              </a:rPr>
              <a:t>しっかり掲載され</a:t>
            </a:r>
            <a:endParaRPr lang="en-US" altLang="ja-JP" sz="1600" b="1" dirty="0">
              <a:solidFill>
                <a:schemeClr val="tx1">
                  <a:lumMod val="65000"/>
                  <a:lumOff val="35000"/>
                </a:schemeClr>
              </a:solidFill>
              <a:latin typeface="+mn-ea"/>
            </a:endParaRPr>
          </a:p>
          <a:p>
            <a:r>
              <a:rPr kumimoji="1" lang="ja-JP" altLang="en-US" sz="1600" b="1" dirty="0">
                <a:solidFill>
                  <a:schemeClr val="tx1">
                    <a:lumMod val="65000"/>
                    <a:lumOff val="35000"/>
                  </a:schemeClr>
                </a:solidFill>
                <a:latin typeface="+mn-ea"/>
              </a:rPr>
              <a:t>高い画面占有率！</a:t>
            </a:r>
            <a:endParaRPr kumimoji="1" lang="en-US" altLang="ja-JP" sz="1600" b="1" dirty="0">
              <a:solidFill>
                <a:schemeClr val="tx1">
                  <a:lumMod val="65000"/>
                  <a:lumOff val="35000"/>
                </a:schemeClr>
              </a:solidFill>
              <a:latin typeface="+mn-ea"/>
            </a:endParaRPr>
          </a:p>
          <a:p>
            <a:endParaRPr lang="en-US" altLang="ja-JP" sz="1600" b="1" dirty="0">
              <a:solidFill>
                <a:schemeClr val="tx1">
                  <a:lumMod val="65000"/>
                  <a:lumOff val="35000"/>
                </a:schemeClr>
              </a:solidFill>
              <a:latin typeface="+mn-ea"/>
            </a:endParaRPr>
          </a:p>
          <a:p>
            <a:r>
              <a:rPr lang="ja-JP" altLang="en-US" sz="1600" b="1" dirty="0">
                <a:solidFill>
                  <a:schemeClr val="tx1">
                    <a:lumMod val="65000"/>
                    <a:lumOff val="35000"/>
                  </a:schemeClr>
                </a:solidFill>
                <a:latin typeface="+mn-ea"/>
              </a:rPr>
              <a:t>広告フォーマットは</a:t>
            </a:r>
            <a:endParaRPr lang="en-US" altLang="ja-JP" sz="1600" b="1" dirty="0">
              <a:solidFill>
                <a:schemeClr val="tx1">
                  <a:lumMod val="65000"/>
                  <a:lumOff val="35000"/>
                </a:schemeClr>
              </a:solidFill>
              <a:latin typeface="+mn-ea"/>
            </a:endParaRPr>
          </a:p>
          <a:p>
            <a:r>
              <a:rPr lang="ja-JP" altLang="en-US" sz="1600" b="1" dirty="0">
                <a:solidFill>
                  <a:schemeClr val="tx1">
                    <a:lumMod val="65000"/>
                    <a:lumOff val="35000"/>
                  </a:schemeClr>
                </a:solidFill>
                <a:latin typeface="+mn-ea"/>
              </a:rPr>
              <a:t>静止画・動画の</a:t>
            </a:r>
            <a:endParaRPr lang="en-US" altLang="ja-JP" sz="1600" b="1" dirty="0">
              <a:solidFill>
                <a:schemeClr val="tx1">
                  <a:lumMod val="65000"/>
                  <a:lumOff val="35000"/>
                </a:schemeClr>
              </a:solidFill>
              <a:latin typeface="+mn-ea"/>
            </a:endParaRPr>
          </a:p>
          <a:p>
            <a:r>
              <a:rPr lang="ja-JP" altLang="en-US" sz="1600" b="1" dirty="0">
                <a:solidFill>
                  <a:schemeClr val="tx1">
                    <a:lumMod val="65000"/>
                    <a:lumOff val="35000"/>
                  </a:schemeClr>
                </a:solidFill>
                <a:latin typeface="+mn-ea"/>
              </a:rPr>
              <a:t>どちらでも配信可能！</a:t>
            </a:r>
            <a:endParaRPr lang="en-US" altLang="ja-JP" sz="1600" b="1" dirty="0">
              <a:solidFill>
                <a:schemeClr val="tx1">
                  <a:lumMod val="65000"/>
                  <a:lumOff val="35000"/>
                </a:schemeClr>
              </a:solidFill>
              <a:latin typeface="+mn-ea"/>
            </a:endParaRPr>
          </a:p>
        </p:txBody>
      </p:sp>
      <p:sp>
        <p:nvSpPr>
          <p:cNvPr id="23" name="テキスト ボックス 22"/>
          <p:cNvSpPr txBox="1"/>
          <p:nvPr/>
        </p:nvSpPr>
        <p:spPr>
          <a:xfrm>
            <a:off x="6763400" y="3608729"/>
            <a:ext cx="3852337" cy="338554"/>
          </a:xfrm>
          <a:prstGeom prst="rect">
            <a:avLst/>
          </a:prstGeom>
          <a:noFill/>
        </p:spPr>
        <p:txBody>
          <a:bodyPr wrap="none" rtlCol="0">
            <a:spAutoFit/>
          </a:bodyPr>
          <a:lstStyle/>
          <a:p>
            <a:pPr algn="l"/>
            <a:r>
              <a:rPr lang="ja-JP" altLang="en-US" sz="1600" dirty="0">
                <a:solidFill>
                  <a:srgbClr val="404040"/>
                </a:solidFill>
                <a:latin typeface="+mn-ea"/>
              </a:rPr>
              <a:t>■</a:t>
            </a:r>
            <a:r>
              <a:rPr lang="en-US" altLang="ja-JP" sz="1600" dirty="0">
                <a:solidFill>
                  <a:srgbClr val="404040"/>
                </a:solidFill>
                <a:latin typeface="+mn-ea"/>
              </a:rPr>
              <a:t>5</a:t>
            </a:r>
            <a:r>
              <a:rPr kumimoji="1" lang="en-US" altLang="ja-JP" sz="1600" dirty="0">
                <a:solidFill>
                  <a:srgbClr val="404040"/>
                </a:solidFill>
                <a:latin typeface="+mn-ea"/>
              </a:rPr>
              <a:t>00</a:t>
            </a:r>
            <a:r>
              <a:rPr kumimoji="1" lang="ja-JP" altLang="en-US" sz="1600" dirty="0">
                <a:solidFill>
                  <a:srgbClr val="404040"/>
                </a:solidFill>
                <a:latin typeface="+mn-ea"/>
              </a:rPr>
              <a:t>万円出稿時の想定リーチと配信量</a:t>
            </a:r>
          </a:p>
        </p:txBody>
      </p:sp>
      <p:graphicFrame>
        <p:nvGraphicFramePr>
          <p:cNvPr id="25" name="表 24"/>
          <p:cNvGraphicFramePr>
            <a:graphicFrameLocks noGrp="1"/>
          </p:cNvGraphicFramePr>
          <p:nvPr>
            <p:extLst>
              <p:ext uri="{D42A27DB-BD31-4B8C-83A1-F6EECF244321}">
                <p14:modId xmlns:p14="http://schemas.microsoft.com/office/powerpoint/2010/main" val="3908613866"/>
              </p:ext>
            </p:extLst>
          </p:nvPr>
        </p:nvGraphicFramePr>
        <p:xfrm>
          <a:off x="6763400" y="3947283"/>
          <a:ext cx="4589184" cy="1854200"/>
        </p:xfrm>
        <a:graphic>
          <a:graphicData uri="http://schemas.openxmlformats.org/drawingml/2006/table">
            <a:tbl>
              <a:tblPr>
                <a:tableStyleId>{93296810-A885-4BE3-A3E7-6D5BEEA58F35}</a:tableStyleId>
              </a:tblPr>
              <a:tblGrid>
                <a:gridCol w="2435533">
                  <a:extLst>
                    <a:ext uri="{9D8B030D-6E8A-4147-A177-3AD203B41FA5}">
                      <a16:colId xmlns:a16="http://schemas.microsoft.com/office/drawing/2014/main" val="3191047373"/>
                    </a:ext>
                  </a:extLst>
                </a:gridCol>
                <a:gridCol w="2153651">
                  <a:extLst>
                    <a:ext uri="{9D8B030D-6E8A-4147-A177-3AD203B41FA5}">
                      <a16:colId xmlns:a16="http://schemas.microsoft.com/office/drawing/2014/main" val="323035728"/>
                    </a:ext>
                  </a:extLst>
                </a:gridCol>
              </a:tblGrid>
              <a:tr h="370840">
                <a:tc>
                  <a:txBody>
                    <a:bodyPr/>
                    <a:lstStyle/>
                    <a:p>
                      <a:pPr algn="ctr"/>
                      <a:r>
                        <a:rPr kumimoji="1" lang="ja-JP" altLang="en-US" sz="1600" b="1" dirty="0">
                          <a:solidFill>
                            <a:srgbClr val="C00000"/>
                          </a:solidFill>
                          <a:latin typeface="+mn-ea"/>
                          <a:ea typeface="+mn-ea"/>
                        </a:rPr>
                        <a:t>予想リーチ数</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kumimoji="1" lang="ja-JP" altLang="en-US" sz="1600" b="1" dirty="0">
                          <a:solidFill>
                            <a:srgbClr val="C00000"/>
                          </a:solidFill>
                          <a:latin typeface="+mn-ea"/>
                          <a:ea typeface="+mn-ea"/>
                        </a:rPr>
                        <a:t>約</a:t>
                      </a:r>
                      <a:r>
                        <a:rPr kumimoji="1" lang="en-US" altLang="ja-JP" sz="1600" b="1" dirty="0">
                          <a:solidFill>
                            <a:srgbClr val="C00000"/>
                          </a:solidFill>
                          <a:latin typeface="+mn-ea"/>
                          <a:ea typeface="+mn-ea"/>
                        </a:rPr>
                        <a:t>440</a:t>
                      </a:r>
                      <a:r>
                        <a:rPr kumimoji="1" lang="ja-JP" altLang="en-US" sz="1600" b="1" dirty="0">
                          <a:solidFill>
                            <a:srgbClr val="C00000"/>
                          </a:solidFill>
                          <a:latin typeface="+mn-ea"/>
                          <a:ea typeface="+mn-ea"/>
                        </a:rPr>
                        <a:t>万</a:t>
                      </a:r>
                      <a:r>
                        <a:rPr kumimoji="1" lang="en-US" altLang="ja-JP" sz="1600" b="1" dirty="0">
                          <a:solidFill>
                            <a:srgbClr val="C00000"/>
                          </a:solidFill>
                          <a:latin typeface="+mn-ea"/>
                          <a:ea typeface="+mn-ea"/>
                        </a:rPr>
                        <a:t>UU</a:t>
                      </a:r>
                      <a:endParaRPr kumimoji="1" lang="ja-JP" altLang="en-US" sz="1600" b="1" dirty="0">
                        <a:solidFill>
                          <a:srgbClr val="C00000"/>
                        </a:solidFill>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963971175"/>
                  </a:ext>
                </a:extLst>
              </a:tr>
              <a:tr h="370840">
                <a:tc>
                  <a:txBody>
                    <a:bodyPr/>
                    <a:lstStyle/>
                    <a:p>
                      <a:pPr algn="ctr"/>
                      <a:r>
                        <a:rPr kumimoji="1" lang="ja-JP" altLang="en-US" sz="1600" dirty="0">
                          <a:solidFill>
                            <a:srgbClr val="404040"/>
                          </a:solidFill>
                          <a:latin typeface="+mn-ea"/>
                          <a:ea typeface="+mn-ea"/>
                        </a:rPr>
                        <a:t>予想</a:t>
                      </a:r>
                      <a:r>
                        <a:rPr kumimoji="1" lang="en-US" altLang="ja-JP" sz="1600" dirty="0">
                          <a:solidFill>
                            <a:srgbClr val="404040"/>
                          </a:solidFill>
                          <a:latin typeface="+mn-ea"/>
                          <a:ea typeface="+mn-ea"/>
                        </a:rPr>
                        <a:t>FQ</a:t>
                      </a:r>
                      <a:r>
                        <a:rPr kumimoji="1" lang="ja-JP" altLang="en-US" sz="1600" dirty="0">
                          <a:solidFill>
                            <a:srgbClr val="404040"/>
                          </a:solidFill>
                          <a:latin typeface="+mn-ea"/>
                          <a:ea typeface="+mn-ea"/>
                        </a:rPr>
                        <a:t>数</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kumimoji="1" lang="ja-JP" altLang="en-US" sz="1600" dirty="0">
                          <a:solidFill>
                            <a:srgbClr val="404040"/>
                          </a:solidFill>
                          <a:latin typeface="+mn-ea"/>
                          <a:ea typeface="+mn-ea"/>
                        </a:rPr>
                        <a:t>約</a:t>
                      </a:r>
                      <a:r>
                        <a:rPr kumimoji="1" lang="en-US" altLang="ja-JP" sz="1600" dirty="0">
                          <a:solidFill>
                            <a:srgbClr val="404040"/>
                          </a:solidFill>
                          <a:latin typeface="+mn-ea"/>
                          <a:ea typeface="+mn-ea"/>
                        </a:rPr>
                        <a:t>1.2</a:t>
                      </a:r>
                      <a:endParaRPr kumimoji="1" lang="ja-JP" altLang="en-US" sz="1600" dirty="0">
                        <a:solidFill>
                          <a:srgbClr val="404040"/>
                        </a:solidFill>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822668202"/>
                  </a:ext>
                </a:extLst>
              </a:tr>
              <a:tr h="370840">
                <a:tc>
                  <a:txBody>
                    <a:bodyPr/>
                    <a:lstStyle/>
                    <a:p>
                      <a:pPr algn="ctr"/>
                      <a:r>
                        <a:rPr kumimoji="1" lang="ja-JP" altLang="en-US" sz="1600" b="0" dirty="0">
                          <a:solidFill>
                            <a:srgbClr val="404040"/>
                          </a:solidFill>
                          <a:latin typeface="+mn-ea"/>
                          <a:ea typeface="+mn-ea"/>
                        </a:rPr>
                        <a:t>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kumimoji="1" lang="ja-JP" altLang="en-US" sz="1600" b="0" dirty="0">
                          <a:solidFill>
                            <a:srgbClr val="404040"/>
                          </a:solidFill>
                          <a:latin typeface="+mn-ea"/>
                          <a:ea typeface="+mn-ea"/>
                        </a:rPr>
                        <a:t>約</a:t>
                      </a:r>
                      <a:r>
                        <a:rPr kumimoji="1" lang="en-US" altLang="ja-JP" sz="1600" b="0" dirty="0">
                          <a:solidFill>
                            <a:srgbClr val="404040"/>
                          </a:solidFill>
                          <a:latin typeface="+mn-ea"/>
                          <a:ea typeface="+mn-ea"/>
                        </a:rPr>
                        <a:t>1.9</a:t>
                      </a:r>
                      <a:r>
                        <a:rPr kumimoji="1" lang="ja-JP" altLang="en-US" sz="1600" b="0" dirty="0">
                          <a:solidFill>
                            <a:srgbClr val="404040"/>
                          </a:solidFill>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595739280"/>
                  </a:ext>
                </a:extLst>
              </a:tr>
              <a:tr h="370840">
                <a:tc>
                  <a:txBody>
                    <a:bodyPr/>
                    <a:lstStyle/>
                    <a:p>
                      <a:pPr algn="ctr"/>
                      <a:r>
                        <a:rPr kumimoji="1" lang="ja-JP" altLang="en-US" sz="1600" dirty="0">
                          <a:solidFill>
                            <a:srgbClr val="404040"/>
                          </a:solidFill>
                          <a:latin typeface="+mn-ea"/>
                          <a:ea typeface="+mn-ea"/>
                        </a:rPr>
                        <a:t>配信量</a:t>
                      </a:r>
                      <a:r>
                        <a:rPr kumimoji="1" lang="en-US" altLang="ja-JP" sz="1600" dirty="0">
                          <a:solidFill>
                            <a:srgbClr val="404040"/>
                          </a:solidFill>
                          <a:latin typeface="+mn-ea"/>
                          <a:ea typeface="+mn-ea"/>
                        </a:rPr>
                        <a:t>(</a:t>
                      </a:r>
                      <a:r>
                        <a:rPr kumimoji="1" lang="en-US" altLang="ja-JP" sz="1600" dirty="0" err="1">
                          <a:solidFill>
                            <a:srgbClr val="404040"/>
                          </a:solidFill>
                          <a:latin typeface="+mn-ea"/>
                          <a:ea typeface="+mn-ea"/>
                        </a:rPr>
                        <a:t>vimps</a:t>
                      </a:r>
                      <a:r>
                        <a:rPr kumimoji="1" lang="en-US" altLang="ja-JP" sz="1600" dirty="0">
                          <a:solidFill>
                            <a:srgbClr val="404040"/>
                          </a:solidFill>
                          <a:latin typeface="+mn-ea"/>
                          <a:ea typeface="+mn-ea"/>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r>
                        <a:rPr kumimoji="1" lang="ja-JP" altLang="en-US" sz="1600" dirty="0">
                          <a:solidFill>
                            <a:srgbClr val="404040"/>
                          </a:solidFill>
                          <a:latin typeface="+mn-ea"/>
                          <a:ea typeface="+mn-ea"/>
                        </a:rPr>
                        <a:t>約</a:t>
                      </a:r>
                      <a:r>
                        <a:rPr kumimoji="1" lang="en-US" altLang="ja-JP" sz="1600" dirty="0">
                          <a:solidFill>
                            <a:srgbClr val="404040"/>
                          </a:solidFill>
                          <a:latin typeface="+mn-ea"/>
                          <a:ea typeface="+mn-ea"/>
                        </a:rPr>
                        <a:t>520</a:t>
                      </a:r>
                      <a:r>
                        <a:rPr kumimoji="1" lang="ja-JP" altLang="en-US" sz="1600" dirty="0">
                          <a:solidFill>
                            <a:srgbClr val="404040"/>
                          </a:solidFill>
                          <a:latin typeface="+mn-ea"/>
                          <a:ea typeface="+mn-ea"/>
                        </a:rPr>
                        <a:t>万</a:t>
                      </a:r>
                      <a:endParaRPr kumimoji="1" lang="en-US" altLang="ja-JP" sz="1600" dirty="0">
                        <a:solidFill>
                          <a:srgbClr val="404040"/>
                        </a:solidFill>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131515607"/>
                  </a:ext>
                </a:extLst>
              </a:tr>
              <a:tr h="370840">
                <a:tc>
                  <a:txBody>
                    <a:bodyPr/>
                    <a:lstStyle/>
                    <a:p>
                      <a:pPr algn="ctr"/>
                      <a:r>
                        <a:rPr kumimoji="1" lang="en-US" altLang="ja-JP" sz="1600" dirty="0" err="1">
                          <a:solidFill>
                            <a:srgbClr val="404040"/>
                          </a:solidFill>
                          <a:latin typeface="+mn-ea"/>
                          <a:ea typeface="+mn-ea"/>
                        </a:rPr>
                        <a:t>vCPM</a:t>
                      </a:r>
                      <a:endParaRPr kumimoji="1" lang="ja-JP" altLang="en-US" sz="1600" dirty="0">
                        <a:solidFill>
                          <a:srgbClr val="404040"/>
                        </a:solidFill>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indent="0" algn="ctr"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rgbClr val="404040"/>
                          </a:solidFill>
                          <a:latin typeface="+mn-ea"/>
                          <a:ea typeface="+mn-ea"/>
                          <a:cs typeface="+mn-cs"/>
                        </a:rPr>
                        <a:t>960</a:t>
                      </a:r>
                      <a:r>
                        <a:rPr kumimoji="1" lang="ja-JP" altLang="en-US" sz="1600" kern="1200" dirty="0">
                          <a:solidFill>
                            <a:srgbClr val="404040"/>
                          </a:solidFill>
                          <a:latin typeface="+mn-ea"/>
                          <a:ea typeface="+mn-ea"/>
                          <a:cs typeface="+mn-cs"/>
                        </a:rPr>
                        <a:t>円</a:t>
                      </a:r>
                      <a:endParaRPr kumimoji="1" lang="ja-JP" altLang="en-US" sz="1600" dirty="0">
                        <a:solidFill>
                          <a:srgbClr val="404040"/>
                        </a:solidFill>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872287544"/>
                  </a:ext>
                </a:extLst>
              </a:tr>
            </a:tbl>
          </a:graphicData>
        </a:graphic>
      </p:graphicFrame>
      <p:sp>
        <p:nvSpPr>
          <p:cNvPr id="5" name="正方形/長方形 4"/>
          <p:cNvSpPr/>
          <p:nvPr/>
        </p:nvSpPr>
        <p:spPr>
          <a:xfrm>
            <a:off x="6629503" y="2276872"/>
            <a:ext cx="5096769" cy="1015663"/>
          </a:xfrm>
          <a:prstGeom prst="rect">
            <a:avLst/>
          </a:prstGeom>
        </p:spPr>
        <p:txBody>
          <a:bodyPr wrap="square">
            <a:spAutoFit/>
          </a:bodyPr>
          <a:lstStyle/>
          <a:p>
            <a:pPr algn="ctr"/>
            <a:r>
              <a:rPr lang="ja-JP" altLang="en-US" sz="2000" b="1" dirty="0">
                <a:solidFill>
                  <a:srgbClr val="404040"/>
                </a:solidFill>
                <a:latin typeface="+mn-ea"/>
              </a:rPr>
              <a:t>国内最大級メディアの</a:t>
            </a:r>
            <a:endParaRPr lang="en-US" altLang="ja-JP" sz="2000" b="1" dirty="0">
              <a:solidFill>
                <a:srgbClr val="404040"/>
              </a:solidFill>
              <a:latin typeface="+mn-ea"/>
            </a:endParaRPr>
          </a:p>
          <a:p>
            <a:pPr algn="ctr"/>
            <a:r>
              <a:rPr lang="en-US" altLang="ja-JP" sz="2000" b="1" dirty="0">
                <a:solidFill>
                  <a:srgbClr val="404040"/>
                </a:solidFill>
                <a:latin typeface="+mn-ea"/>
              </a:rPr>
              <a:t>Yahoo! JAPAN</a:t>
            </a:r>
            <a:r>
              <a:rPr lang="ja-JP" altLang="en-US" sz="2000" b="1" dirty="0">
                <a:solidFill>
                  <a:srgbClr val="404040"/>
                </a:solidFill>
                <a:latin typeface="+mn-ea"/>
              </a:rPr>
              <a:t>だからできる</a:t>
            </a:r>
            <a:endParaRPr lang="en-US" altLang="ja-JP" sz="2000" b="1" dirty="0">
              <a:solidFill>
                <a:srgbClr val="404040"/>
              </a:solidFill>
              <a:latin typeface="+mn-ea"/>
            </a:endParaRPr>
          </a:p>
          <a:p>
            <a:pPr algn="ctr"/>
            <a:r>
              <a:rPr lang="ja-JP" altLang="en-US" sz="2000" b="1" dirty="0">
                <a:solidFill>
                  <a:srgbClr val="C00000"/>
                </a:solidFill>
                <a:latin typeface="+mn-ea"/>
              </a:rPr>
              <a:t>短期間でのリーチ獲得</a:t>
            </a:r>
          </a:p>
        </p:txBody>
      </p:sp>
      <p:sp>
        <p:nvSpPr>
          <p:cNvPr id="70" name="正方形/長方形 69"/>
          <p:cNvSpPr/>
          <p:nvPr/>
        </p:nvSpPr>
        <p:spPr>
          <a:xfrm>
            <a:off x="6771818" y="5878426"/>
            <a:ext cx="4589184" cy="338554"/>
          </a:xfrm>
          <a:prstGeom prst="rect">
            <a:avLst/>
          </a:prstGeom>
        </p:spPr>
        <p:txBody>
          <a:bodyPr wrap="square">
            <a:spAutoFit/>
          </a:bodyPr>
          <a:lstStyle/>
          <a:p>
            <a:r>
              <a:rPr lang="en-US" altLang="ja-JP" sz="800" dirty="0">
                <a:solidFill>
                  <a:schemeClr val="tx1">
                    <a:lumMod val="50000"/>
                    <a:lumOff val="50000"/>
                  </a:schemeClr>
                </a:solidFill>
              </a:rPr>
              <a:t>※2021</a:t>
            </a:r>
            <a:r>
              <a:rPr lang="ja-JP" altLang="en-US" sz="800" dirty="0">
                <a:solidFill>
                  <a:schemeClr val="tx1">
                    <a:lumMod val="50000"/>
                    <a:lumOff val="50000"/>
                  </a:schemeClr>
                </a:solidFill>
              </a:rPr>
              <a:t>年</a:t>
            </a:r>
            <a:r>
              <a:rPr lang="en-US" altLang="ja-JP" sz="800" dirty="0">
                <a:solidFill>
                  <a:schemeClr val="tx1">
                    <a:lumMod val="50000"/>
                    <a:lumOff val="50000"/>
                  </a:schemeClr>
                </a:solidFill>
              </a:rPr>
              <a:t>1</a:t>
            </a:r>
            <a:r>
              <a:rPr lang="ja-JP" altLang="en-US" sz="800" dirty="0">
                <a:solidFill>
                  <a:schemeClr val="tx1">
                    <a:lumMod val="50000"/>
                    <a:lumOff val="50000"/>
                  </a:schemeClr>
                </a:solidFill>
              </a:rPr>
              <a:t>月以降の過去実績平均値より算出しております。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過去実績をもとにした想定数値のため、配信結果をお約束するものではございません。</a:t>
            </a:r>
            <a:endParaRPr lang="en-US" altLang="ja-JP" sz="800" dirty="0">
              <a:solidFill>
                <a:schemeClr val="tx1">
                  <a:lumMod val="50000"/>
                  <a:lumOff val="50000"/>
                </a:schemeClr>
              </a:solidFill>
            </a:endParaRPr>
          </a:p>
        </p:txBody>
      </p:sp>
      <p:sp>
        <p:nvSpPr>
          <p:cNvPr id="9" name="角丸四角形 25">
            <a:extLst>
              <a:ext uri="{FF2B5EF4-FFF2-40B4-BE49-F238E27FC236}">
                <a16:creationId xmlns:a16="http://schemas.microsoft.com/office/drawing/2014/main" id="{BA4D607A-7FC9-6F4D-8E5E-2D01454177CA}"/>
              </a:ext>
            </a:extLst>
          </p:cNvPr>
          <p:cNvSpPr/>
          <p:nvPr/>
        </p:nvSpPr>
        <p:spPr>
          <a:xfrm>
            <a:off x="856734" y="1606001"/>
            <a:ext cx="4751697"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chemeClr val="accent1"/>
                </a:solidFill>
                <a:latin typeface="Meiryo" panose="020B0604030504040204" pitchFamily="34" charset="-128"/>
                <a:ea typeface="Meiryo" panose="020B0604030504040204" pitchFamily="34" charset="-128"/>
              </a:rPr>
              <a:t>視認性が高い</a:t>
            </a:r>
          </a:p>
        </p:txBody>
      </p:sp>
      <p:sp>
        <p:nvSpPr>
          <p:cNvPr id="10" name="角丸四角形 25">
            <a:extLst>
              <a:ext uri="{FF2B5EF4-FFF2-40B4-BE49-F238E27FC236}">
                <a16:creationId xmlns:a16="http://schemas.microsoft.com/office/drawing/2014/main" id="{4FE4218B-F1AD-C3C0-DAA4-26ED37E048B0}"/>
              </a:ext>
            </a:extLst>
          </p:cNvPr>
          <p:cNvSpPr/>
          <p:nvPr/>
        </p:nvSpPr>
        <p:spPr>
          <a:xfrm>
            <a:off x="6771818" y="1616682"/>
            <a:ext cx="4751697"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chemeClr val="accent1"/>
                </a:solidFill>
                <a:latin typeface="Meiryo" panose="020B0604030504040204" pitchFamily="34" charset="-128"/>
                <a:ea typeface="Meiryo" panose="020B0604030504040204" pitchFamily="34" charset="-128"/>
              </a:rPr>
              <a:t>多くのユーザーにリーチ</a:t>
            </a:r>
          </a:p>
        </p:txBody>
      </p:sp>
      <p:pic>
        <p:nvPicPr>
          <p:cNvPr id="13" name="図 12">
            <a:extLst>
              <a:ext uri="{FF2B5EF4-FFF2-40B4-BE49-F238E27FC236}">
                <a16:creationId xmlns:a16="http://schemas.microsoft.com/office/drawing/2014/main" id="{6F269770-A33C-8974-874B-12CA05F2F41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24281" y="2348832"/>
            <a:ext cx="1998542" cy="3565484"/>
          </a:xfrm>
          <a:prstGeom prst="roundRect">
            <a:avLst>
              <a:gd name="adj" fmla="val 5795"/>
            </a:avLst>
          </a:prstGeom>
          <a:ln w="57150">
            <a:solidFill>
              <a:srgbClr val="202020"/>
            </a:solidFill>
          </a:ln>
          <a:effectLst>
            <a:outerShdw blurRad="317500" dist="101600" dir="2700000" algn="tl" rotWithShape="0">
              <a:prstClr val="black">
                <a:alpha val="40000"/>
              </a:prstClr>
            </a:outerShdw>
          </a:effectLst>
        </p:spPr>
      </p:pic>
    </p:spTree>
    <p:extLst>
      <p:ext uri="{BB962C8B-B14F-4D97-AF65-F5344CB8AC3E}">
        <p14:creationId xmlns:p14="http://schemas.microsoft.com/office/powerpoint/2010/main" val="1652983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正方形/長方形 58"/>
          <p:cNvSpPr/>
          <p:nvPr/>
        </p:nvSpPr>
        <p:spPr>
          <a:xfrm>
            <a:off x="315286" y="2342231"/>
            <a:ext cx="5644737" cy="369332"/>
          </a:xfrm>
          <a:prstGeom prst="rect">
            <a:avLst/>
          </a:prstGeom>
        </p:spPr>
        <p:txBody>
          <a:bodyPr wrap="square">
            <a:spAutoFit/>
          </a:bodyPr>
          <a:lstStyle/>
          <a:p>
            <a:pPr algn="ctr"/>
            <a:r>
              <a:rPr lang="ja-JP" altLang="en-US" b="1" u="sng" dirty="0">
                <a:solidFill>
                  <a:srgbClr val="C00000"/>
                </a:solidFill>
                <a:latin typeface="メイリオ" panose="020B0604030504040204" pitchFamily="50" charset="-128"/>
                <a:ea typeface="メイリオ" panose="020B0604030504040204" pitchFamily="50" charset="-128"/>
              </a:rPr>
              <a:t>ブランドパネル</a:t>
            </a:r>
            <a:r>
              <a:rPr lang="en-US" altLang="ja-JP" b="1" u="sng" dirty="0">
                <a:solidFill>
                  <a:srgbClr val="C00000"/>
                </a:solidFill>
                <a:latin typeface="メイリオ" panose="020B0604030504040204" pitchFamily="50" charset="-128"/>
                <a:ea typeface="メイリオ" panose="020B0604030504040204" pitchFamily="50" charset="-128"/>
              </a:rPr>
              <a:t>(</a:t>
            </a:r>
            <a:r>
              <a:rPr lang="ja-JP" altLang="en-US" b="1" u="sng" dirty="0">
                <a:solidFill>
                  <a:srgbClr val="C00000"/>
                </a:solidFill>
                <a:latin typeface="メイリオ" panose="020B0604030504040204" pitchFamily="50" charset="-128"/>
                <a:ea typeface="メイリオ" panose="020B0604030504040204" pitchFamily="50" charset="-128"/>
              </a:rPr>
              <a:t>動画</a:t>
            </a:r>
            <a:r>
              <a:rPr lang="en-US" altLang="ja-JP" b="1" u="sng" dirty="0">
                <a:solidFill>
                  <a:srgbClr val="C00000"/>
                </a:solidFill>
                <a:latin typeface="メイリオ" panose="020B0604030504040204" pitchFamily="50" charset="-128"/>
                <a:ea typeface="メイリオ" panose="020B0604030504040204" pitchFamily="50" charset="-128"/>
              </a:rPr>
              <a:t>)</a:t>
            </a:r>
            <a:r>
              <a:rPr lang="ja-JP" altLang="en-US" b="1" u="sng" dirty="0">
                <a:solidFill>
                  <a:srgbClr val="C00000"/>
                </a:solidFill>
                <a:latin typeface="メイリオ" panose="020B0604030504040204" pitchFamily="50" charset="-128"/>
                <a:ea typeface="メイリオ" panose="020B0604030504040204" pitchFamily="50" charset="-128"/>
              </a:rPr>
              <a:t> </a:t>
            </a:r>
            <a:r>
              <a:rPr lang="en-US" altLang="ja-JP" b="1" u="sng" dirty="0">
                <a:solidFill>
                  <a:srgbClr val="C00000"/>
                </a:solidFill>
                <a:latin typeface="メイリオ" panose="020B0604030504040204" pitchFamily="50" charset="-128"/>
                <a:ea typeface="メイリオ" panose="020B0604030504040204" pitchFamily="50" charset="-128"/>
              </a:rPr>
              <a:t>for “View”</a:t>
            </a:r>
            <a:endParaRPr lang="ja-JP" altLang="en-US" b="1" u="sng" dirty="0">
              <a:solidFill>
                <a:srgbClr val="C00000"/>
              </a:solidFill>
              <a:latin typeface="メイリオ" panose="020B0604030504040204" pitchFamily="50" charset="-128"/>
              <a:ea typeface="メイリオ" panose="020B0604030504040204" pitchFamily="50" charset="-128"/>
            </a:endParaRPr>
          </a:p>
        </p:txBody>
      </p:sp>
      <p:sp>
        <p:nvSpPr>
          <p:cNvPr id="60" name="正方形/長方形 59"/>
          <p:cNvSpPr/>
          <p:nvPr/>
        </p:nvSpPr>
        <p:spPr>
          <a:xfrm>
            <a:off x="6217323" y="2342231"/>
            <a:ext cx="5644737" cy="369332"/>
          </a:xfrm>
          <a:prstGeom prst="rect">
            <a:avLst/>
          </a:prstGeom>
        </p:spPr>
        <p:txBody>
          <a:bodyPr wrap="square">
            <a:spAutoFit/>
          </a:bodyPr>
          <a:lstStyle/>
          <a:p>
            <a:pPr algn="ctr"/>
            <a:r>
              <a:rPr lang="ja-JP" altLang="en-US" b="1" u="sng" dirty="0">
                <a:solidFill>
                  <a:srgbClr val="C00000"/>
                </a:solidFill>
                <a:latin typeface="メイリオ" panose="020B0604030504040204" pitchFamily="50" charset="-128"/>
                <a:ea typeface="メイリオ" panose="020B0604030504040204" pitchFamily="50" charset="-128"/>
              </a:rPr>
              <a:t>ブランドパネル</a:t>
            </a:r>
            <a:r>
              <a:rPr lang="en-US" altLang="ja-JP" b="1" u="sng" dirty="0">
                <a:solidFill>
                  <a:srgbClr val="C00000"/>
                </a:solidFill>
                <a:latin typeface="メイリオ" panose="020B0604030504040204" pitchFamily="50" charset="-128"/>
                <a:ea typeface="メイリオ" panose="020B0604030504040204" pitchFamily="50" charset="-128"/>
              </a:rPr>
              <a:t>(</a:t>
            </a:r>
            <a:r>
              <a:rPr lang="ja-JP" altLang="en-US" b="1" u="sng" dirty="0">
                <a:solidFill>
                  <a:srgbClr val="C00000"/>
                </a:solidFill>
                <a:latin typeface="メイリオ" panose="020B0604030504040204" pitchFamily="50" charset="-128"/>
                <a:ea typeface="メイリオ" panose="020B0604030504040204" pitchFamily="50" charset="-128"/>
              </a:rPr>
              <a:t>動画</a:t>
            </a:r>
            <a:r>
              <a:rPr lang="en-US" altLang="ja-JP" b="1" u="sng" dirty="0">
                <a:solidFill>
                  <a:srgbClr val="C00000"/>
                </a:solidFill>
                <a:latin typeface="メイリオ" panose="020B0604030504040204" pitchFamily="50" charset="-128"/>
                <a:ea typeface="メイリオ" panose="020B0604030504040204" pitchFamily="50" charset="-128"/>
              </a:rPr>
              <a:t>)</a:t>
            </a:r>
            <a:r>
              <a:rPr lang="ja-JP" altLang="en-US" b="1" u="sng" dirty="0">
                <a:solidFill>
                  <a:srgbClr val="C00000"/>
                </a:solidFill>
                <a:latin typeface="メイリオ" panose="020B0604030504040204" pitchFamily="50" charset="-128"/>
                <a:ea typeface="メイリオ" panose="020B0604030504040204" pitchFamily="50" charset="-128"/>
              </a:rPr>
              <a:t> </a:t>
            </a:r>
            <a:r>
              <a:rPr lang="en-US" altLang="ja-JP" b="1" u="sng" dirty="0">
                <a:solidFill>
                  <a:srgbClr val="C00000"/>
                </a:solidFill>
                <a:latin typeface="メイリオ" panose="020B0604030504040204" pitchFamily="50" charset="-128"/>
                <a:ea typeface="メイリオ" panose="020B0604030504040204" pitchFamily="50" charset="-128"/>
              </a:rPr>
              <a:t>for “Click”</a:t>
            </a:r>
            <a:endParaRPr lang="ja-JP" altLang="en-US" b="1" u="sng" dirty="0">
              <a:solidFill>
                <a:srgbClr val="C00000"/>
              </a:solidFill>
              <a:latin typeface="メイリオ" panose="020B0604030504040204" pitchFamily="50" charset="-128"/>
              <a:ea typeface="メイリオ" panose="020B0604030504040204" pitchFamily="50" charset="-128"/>
            </a:endParaRPr>
          </a:p>
        </p:txBody>
      </p:sp>
      <p:sp>
        <p:nvSpPr>
          <p:cNvPr id="66" name="正方形/長方形 65"/>
          <p:cNvSpPr/>
          <p:nvPr/>
        </p:nvSpPr>
        <p:spPr>
          <a:xfrm>
            <a:off x="882869" y="2715639"/>
            <a:ext cx="4550979" cy="523220"/>
          </a:xfrm>
          <a:prstGeom prst="rect">
            <a:avLst/>
          </a:prstGeom>
        </p:spPr>
        <p:txBody>
          <a:bodyPr wrap="square">
            <a:spAutoFit/>
          </a:bodyPr>
          <a:lstStyle/>
          <a:p>
            <a:pPr algn="ctr"/>
            <a:r>
              <a:rPr lang="ja-JP" altLang="en-US" sz="1400" dirty="0">
                <a:latin typeface="メイリオ" panose="020B0604030504040204" pitchFamily="50" charset="-128"/>
                <a:ea typeface="メイリオ" panose="020B0604030504040204" pitchFamily="50" charset="-128"/>
              </a:rPr>
              <a:t>広告をタップするとプレイヤーモードになり</a:t>
            </a:r>
            <a:endParaRPr lang="en-US" altLang="ja-JP" sz="1400" dirty="0">
              <a:latin typeface="メイリオ" panose="020B0604030504040204" pitchFamily="50" charset="-128"/>
              <a:ea typeface="メイリオ" panose="020B0604030504040204" pitchFamily="50" charset="-128"/>
            </a:endParaRPr>
          </a:p>
          <a:p>
            <a:pPr algn="ctr"/>
            <a:r>
              <a:rPr lang="ja-JP" altLang="en-US" sz="1400" dirty="0">
                <a:latin typeface="メイリオ" panose="020B0604030504040204" pitchFamily="50" charset="-128"/>
                <a:ea typeface="メイリオ" panose="020B0604030504040204" pitchFamily="50" charset="-128"/>
              </a:rPr>
              <a:t>音声が流れフルスクリーン視聴などが可能になります。</a:t>
            </a:r>
          </a:p>
        </p:txBody>
      </p:sp>
      <p:sp>
        <p:nvSpPr>
          <p:cNvPr id="67" name="正方形/長方形 66"/>
          <p:cNvSpPr/>
          <p:nvPr/>
        </p:nvSpPr>
        <p:spPr>
          <a:xfrm>
            <a:off x="1324362" y="3223042"/>
            <a:ext cx="3667992" cy="246221"/>
          </a:xfrm>
          <a:prstGeom prst="rect">
            <a:avLst/>
          </a:prstGeom>
        </p:spPr>
        <p:txBody>
          <a:bodyPr wrap="none">
            <a:spAutoFit/>
          </a:bodyPr>
          <a:lstStyle/>
          <a:p>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プレイヤーモード時にもうワンタップすると</a:t>
            </a:r>
            <a:r>
              <a:rPr lang="en-US" altLang="ja-JP" sz="1000" dirty="0">
                <a:latin typeface="メイリオ" panose="020B0604030504040204" pitchFamily="50" charset="-128"/>
                <a:ea typeface="メイリオ" panose="020B0604030504040204" pitchFamily="50" charset="-128"/>
              </a:rPr>
              <a:t>LP</a:t>
            </a:r>
            <a:r>
              <a:rPr lang="ja-JP" altLang="en-US" sz="1000" dirty="0">
                <a:latin typeface="メイリオ" panose="020B0604030504040204" pitchFamily="50" charset="-128"/>
                <a:ea typeface="メイリオ" panose="020B0604030504040204" pitchFamily="50" charset="-128"/>
              </a:rPr>
              <a:t>遷移します</a:t>
            </a:r>
          </a:p>
        </p:txBody>
      </p:sp>
      <p:sp>
        <p:nvSpPr>
          <p:cNvPr id="68" name="正方形/長方形 67"/>
          <p:cNvSpPr/>
          <p:nvPr/>
        </p:nvSpPr>
        <p:spPr>
          <a:xfrm>
            <a:off x="6280114" y="2735783"/>
            <a:ext cx="5321870" cy="523220"/>
          </a:xfrm>
          <a:prstGeom prst="rect">
            <a:avLst/>
          </a:prstGeom>
        </p:spPr>
        <p:txBody>
          <a:bodyPr wrap="square">
            <a:spAutoFit/>
          </a:bodyPr>
          <a:lstStyle/>
          <a:p>
            <a:pPr algn="ctr"/>
            <a:r>
              <a:rPr lang="ja-JP" altLang="en-US" sz="1400" dirty="0">
                <a:latin typeface="メイリオ" panose="020B0604030504040204" pitchFamily="50" charset="-128"/>
                <a:ea typeface="メイリオ" panose="020B0604030504040204" pitchFamily="50" charset="-128"/>
              </a:rPr>
              <a:t>広告をタップするとランディングページ（</a:t>
            </a:r>
            <a:r>
              <a:rPr lang="en-US" altLang="ja-JP" sz="1400" dirty="0">
                <a:latin typeface="メイリオ" panose="020B0604030504040204" pitchFamily="50" charset="-128"/>
                <a:ea typeface="メイリオ" panose="020B0604030504040204" pitchFamily="50" charset="-128"/>
              </a:rPr>
              <a:t>LP</a:t>
            </a:r>
            <a:r>
              <a:rPr lang="ja-JP" altLang="en-US" sz="1400" dirty="0">
                <a:latin typeface="メイリオ" panose="020B0604030504040204" pitchFamily="50" charset="-128"/>
                <a:ea typeface="メイリオ" panose="020B0604030504040204" pitchFamily="50" charset="-128"/>
              </a:rPr>
              <a:t>）へ遷移します。</a:t>
            </a:r>
            <a:endParaRPr lang="en-US" altLang="ja-JP" sz="1400" dirty="0">
              <a:latin typeface="メイリオ" panose="020B0604030504040204" pitchFamily="50" charset="-128"/>
              <a:ea typeface="メイリオ" panose="020B0604030504040204" pitchFamily="50" charset="-128"/>
            </a:endParaRPr>
          </a:p>
          <a:p>
            <a:pPr algn="ctr"/>
            <a:r>
              <a:rPr lang="ja-JP" altLang="en-US" sz="1400" dirty="0">
                <a:latin typeface="メイリオ" panose="020B0604030504040204" pitchFamily="50" charset="-128"/>
                <a:ea typeface="メイリオ" panose="020B0604030504040204" pitchFamily="50" charset="-128"/>
              </a:rPr>
              <a:t>ブラウザと</a:t>
            </a:r>
            <a:r>
              <a:rPr lang="en-US" altLang="ja-JP" sz="1400" dirty="0">
                <a:latin typeface="メイリオ" panose="020B0604030504040204" pitchFamily="50" charset="-128"/>
                <a:ea typeface="メイリオ" panose="020B0604030504040204" pitchFamily="50" charset="-128"/>
              </a:rPr>
              <a:t>Yahoo!</a:t>
            </a:r>
            <a:r>
              <a:rPr lang="ja-JP" altLang="en-US" sz="1400" dirty="0">
                <a:latin typeface="メイリオ" panose="020B0604030504040204" pitchFamily="50" charset="-128"/>
                <a:ea typeface="メイリオ" panose="020B0604030504040204" pitchFamily="50" charset="-128"/>
              </a:rPr>
              <a:t> </a:t>
            </a:r>
            <a:r>
              <a:rPr lang="en-US" altLang="ja-JP" sz="1400" dirty="0">
                <a:latin typeface="メイリオ" panose="020B0604030504040204" pitchFamily="50" charset="-128"/>
                <a:ea typeface="メイリオ" panose="020B0604030504040204" pitchFamily="50" charset="-128"/>
              </a:rPr>
              <a:t>JAPAN</a:t>
            </a:r>
            <a:r>
              <a:rPr lang="ja-JP" altLang="en-US" sz="1400" dirty="0">
                <a:latin typeface="メイリオ" panose="020B0604030504040204" pitchFamily="50" charset="-128"/>
                <a:ea typeface="メイリオ" panose="020B0604030504040204" pitchFamily="50" charset="-128"/>
              </a:rPr>
              <a:t>アプリで挙動が異なります。</a:t>
            </a:r>
          </a:p>
        </p:txBody>
      </p:sp>
      <p:pic>
        <p:nvPicPr>
          <p:cNvPr id="73" name="図 7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90334" y="3645080"/>
            <a:ext cx="1641275" cy="2923033"/>
          </a:xfrm>
          <a:prstGeom prst="roundRect">
            <a:avLst>
              <a:gd name="adj" fmla="val 6816"/>
            </a:avLst>
          </a:prstGeom>
        </p:spPr>
      </p:pic>
      <p:pic>
        <p:nvPicPr>
          <p:cNvPr id="75" name="図 74"/>
          <p:cNvPicPr>
            <a:picLocks noChangeAspect="1"/>
          </p:cNvPicPr>
          <p:nvPr/>
        </p:nvPicPr>
        <p:blipFill>
          <a:blip r:embed="rId4" cstate="email">
            <a:extLst>
              <a:ext uri="{28A0092B-C50C-407E-A947-70E740481C1C}">
                <a14:useLocalDpi xmlns:a14="http://schemas.microsoft.com/office/drawing/2010/main"/>
              </a:ext>
            </a:extLst>
          </a:blip>
          <a:srcRect l="6544" t="13728" r="6752" b="17188"/>
          <a:stretch>
            <a:fillRect/>
          </a:stretch>
        </p:blipFill>
        <p:spPr>
          <a:xfrm>
            <a:off x="9574974" y="3747839"/>
            <a:ext cx="1583564" cy="2796317"/>
          </a:xfrm>
          <a:prstGeom prst="roundRect">
            <a:avLst>
              <a:gd name="adj" fmla="val 5742"/>
            </a:avLst>
          </a:prstGeom>
          <a:ln w="57150">
            <a:solidFill>
              <a:srgbClr val="202020"/>
            </a:solidFill>
          </a:ln>
        </p:spPr>
      </p:pic>
      <p:sp>
        <p:nvSpPr>
          <p:cNvPr id="5" name="タイトル 4">
            <a:extLst>
              <a:ext uri="{FF2B5EF4-FFF2-40B4-BE49-F238E27FC236}">
                <a16:creationId xmlns:a16="http://schemas.microsoft.com/office/drawing/2014/main" id="{B291FC7C-ABB3-FB5E-FF7C-A7AEBBC697BE}"/>
              </a:ext>
            </a:extLst>
          </p:cNvPr>
          <p:cNvSpPr>
            <a:spLocks noGrp="1"/>
          </p:cNvSpPr>
          <p:nvPr>
            <p:ph type="ctrTitle"/>
          </p:nvPr>
        </p:nvSpPr>
        <p:spPr/>
        <p:txBody>
          <a:bodyPr/>
          <a:lstStyle/>
          <a:p>
            <a:r>
              <a:rPr lang="ja-JP" altLang="en-US" dirty="0">
                <a:solidFill>
                  <a:srgbClr val="404040"/>
                </a:solidFill>
                <a:latin typeface="+mn-ea"/>
              </a:rPr>
              <a:t>目的に合わせた広告挙動</a:t>
            </a:r>
            <a:endParaRPr lang="ja-JP" altLang="en-US" dirty="0"/>
          </a:p>
        </p:txBody>
      </p:sp>
      <p:sp>
        <p:nvSpPr>
          <p:cNvPr id="4" name="テキスト プレースホルダー 3">
            <a:extLst>
              <a:ext uri="{FF2B5EF4-FFF2-40B4-BE49-F238E27FC236}">
                <a16:creationId xmlns:a16="http://schemas.microsoft.com/office/drawing/2014/main" id="{ECC2A40B-5065-95EB-D9AC-8907775418EE}"/>
              </a:ext>
            </a:extLst>
          </p:cNvPr>
          <p:cNvSpPr>
            <a:spLocks noGrp="1"/>
          </p:cNvSpPr>
          <p:nvPr>
            <p:ph type="body" sz="quarter" idx="10"/>
          </p:nvPr>
        </p:nvSpPr>
        <p:spPr/>
        <p:txBody>
          <a:bodyPr/>
          <a:lstStyle/>
          <a:p>
            <a:pPr algn="ctr"/>
            <a:r>
              <a:rPr lang="ja-JP" altLang="en-US" sz="1800" dirty="0">
                <a:solidFill>
                  <a:srgbClr val="404040"/>
                </a:solidFill>
                <a:latin typeface="+mn-ea"/>
                <a:ea typeface="+mn-ea"/>
              </a:rPr>
              <a:t>ブランドパネル　スマートフォンでは画像だけではなく動画掲載が可能</a:t>
            </a:r>
            <a:endParaRPr lang="en-US" altLang="ja-JP" sz="1800" dirty="0">
              <a:solidFill>
                <a:srgbClr val="404040"/>
              </a:solidFill>
              <a:latin typeface="+mn-ea"/>
              <a:ea typeface="+mn-ea"/>
            </a:endParaRPr>
          </a:p>
          <a:p>
            <a:pPr algn="ctr"/>
            <a:r>
              <a:rPr lang="ja-JP" altLang="en-US" sz="1800" dirty="0">
                <a:solidFill>
                  <a:srgbClr val="404040"/>
                </a:solidFill>
                <a:latin typeface="+mn-ea"/>
                <a:ea typeface="+mn-ea"/>
              </a:rPr>
              <a:t>動画の場合、タップ後は</a:t>
            </a:r>
            <a:r>
              <a:rPr lang="en-US" altLang="ja-JP" sz="1800" dirty="0">
                <a:solidFill>
                  <a:srgbClr val="404040"/>
                </a:solidFill>
                <a:latin typeface="+mn-ea"/>
                <a:ea typeface="+mn-ea"/>
              </a:rPr>
              <a:t>2</a:t>
            </a:r>
            <a:r>
              <a:rPr lang="ja-JP" altLang="en-US" sz="1800" dirty="0">
                <a:solidFill>
                  <a:srgbClr val="404040"/>
                </a:solidFill>
                <a:latin typeface="+mn-ea"/>
                <a:ea typeface="+mn-ea"/>
              </a:rPr>
              <a:t>つの挙動をご用意</a:t>
            </a:r>
          </a:p>
          <a:p>
            <a:pPr algn="ctr"/>
            <a:endParaRPr lang="ja-JP" altLang="en-US" sz="1800" dirty="0">
              <a:solidFill>
                <a:srgbClr val="404040"/>
              </a:solidFill>
              <a:latin typeface="+mn-ea"/>
              <a:ea typeface="+mn-ea"/>
            </a:endParaRPr>
          </a:p>
        </p:txBody>
      </p:sp>
      <p:sp>
        <p:nvSpPr>
          <p:cNvPr id="69" name="正方形/長方形 68"/>
          <p:cNvSpPr/>
          <p:nvPr/>
        </p:nvSpPr>
        <p:spPr>
          <a:xfrm>
            <a:off x="8339550" y="3288548"/>
            <a:ext cx="3262433" cy="246221"/>
          </a:xfrm>
          <a:prstGeom prst="rect">
            <a:avLst/>
          </a:prstGeom>
        </p:spPr>
        <p:txBody>
          <a:bodyPr wrap="none">
            <a:spAutoFit/>
          </a:bodyPr>
          <a:lstStyle/>
          <a:p>
            <a:pPr algn="r"/>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以下イメージ画像はアプリ版での挙動となります。</a:t>
            </a:r>
          </a:p>
        </p:txBody>
      </p:sp>
      <p:sp>
        <p:nvSpPr>
          <p:cNvPr id="36" name="二等辺三角形 35"/>
          <p:cNvSpPr/>
          <p:nvPr/>
        </p:nvSpPr>
        <p:spPr>
          <a:xfrm rot="5400000">
            <a:off x="2761773" y="4816123"/>
            <a:ext cx="940414" cy="305325"/>
          </a:xfrm>
          <a:prstGeom prst="triangle">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8" name="グループ化 17">
            <a:extLst>
              <a:ext uri="{FF2B5EF4-FFF2-40B4-BE49-F238E27FC236}">
                <a16:creationId xmlns:a16="http://schemas.microsoft.com/office/drawing/2014/main" id="{592C56F2-3F7F-6EE5-5A55-9C74C237A345}"/>
              </a:ext>
            </a:extLst>
          </p:cNvPr>
          <p:cNvGrpSpPr>
            <a:grpSpLocks noChangeAspect="1"/>
          </p:cNvGrpSpPr>
          <p:nvPr/>
        </p:nvGrpSpPr>
        <p:grpSpPr>
          <a:xfrm>
            <a:off x="1141705" y="3699668"/>
            <a:ext cx="1577237" cy="2813858"/>
            <a:chOff x="803604" y="3747839"/>
            <a:chExt cx="1695708" cy="3025215"/>
          </a:xfrm>
        </p:grpSpPr>
        <p:pic>
          <p:nvPicPr>
            <p:cNvPr id="6" name="図 5">
              <a:extLst>
                <a:ext uri="{FF2B5EF4-FFF2-40B4-BE49-F238E27FC236}">
                  <a16:creationId xmlns:a16="http://schemas.microsoft.com/office/drawing/2014/main" id="{39D9968B-47CE-6B97-D870-81A615F1044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604" y="3747839"/>
              <a:ext cx="1695708" cy="3025215"/>
            </a:xfrm>
            <a:prstGeom prst="roundRect">
              <a:avLst>
                <a:gd name="adj" fmla="val 5795"/>
              </a:avLst>
            </a:prstGeom>
            <a:ln w="57150">
              <a:solidFill>
                <a:srgbClr val="202020"/>
              </a:solidFill>
            </a:ln>
            <a:effectLst/>
          </p:spPr>
        </p:pic>
        <p:pic>
          <p:nvPicPr>
            <p:cNvPr id="7" name="図 6">
              <a:extLst>
                <a:ext uri="{FF2B5EF4-FFF2-40B4-BE49-F238E27FC236}">
                  <a16:creationId xmlns:a16="http://schemas.microsoft.com/office/drawing/2014/main" id="{D04A0C31-C02E-63C0-66BF-A4B836FB92E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7114" y="4208136"/>
              <a:ext cx="1692198" cy="949844"/>
            </a:xfrm>
            <a:prstGeom prst="rect">
              <a:avLst/>
            </a:prstGeom>
          </p:spPr>
        </p:pic>
      </p:grpSp>
      <p:sp>
        <p:nvSpPr>
          <p:cNvPr id="13" name="角丸四角形 25">
            <a:extLst>
              <a:ext uri="{FF2B5EF4-FFF2-40B4-BE49-F238E27FC236}">
                <a16:creationId xmlns:a16="http://schemas.microsoft.com/office/drawing/2014/main" id="{134EC1BE-70D4-0EAA-6780-3A44BC9DC888}"/>
              </a:ext>
            </a:extLst>
          </p:cNvPr>
          <p:cNvSpPr/>
          <p:nvPr/>
        </p:nvSpPr>
        <p:spPr>
          <a:xfrm>
            <a:off x="791981" y="1899578"/>
            <a:ext cx="4751697"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rgbClr val="C00000"/>
                </a:solidFill>
                <a:latin typeface="Meiryo" panose="020B0604030504040204" pitchFamily="34" charset="-128"/>
                <a:ea typeface="Meiryo" panose="020B0604030504040204" pitchFamily="34" charset="-128"/>
              </a:rPr>
              <a:t>視聴完了率</a:t>
            </a:r>
            <a:r>
              <a:rPr kumimoji="1" lang="ja-JP" altLang="en-US" sz="1400" b="1" dirty="0">
                <a:solidFill>
                  <a:schemeClr val="accent1"/>
                </a:solidFill>
                <a:latin typeface="Meiryo" panose="020B0604030504040204" pitchFamily="34" charset="-128"/>
                <a:ea typeface="Meiryo" panose="020B0604030504040204" pitchFamily="34" charset="-128"/>
              </a:rPr>
              <a:t>を重視するなら</a:t>
            </a:r>
          </a:p>
        </p:txBody>
      </p:sp>
      <p:sp>
        <p:nvSpPr>
          <p:cNvPr id="15" name="角丸四角形 25">
            <a:extLst>
              <a:ext uri="{FF2B5EF4-FFF2-40B4-BE49-F238E27FC236}">
                <a16:creationId xmlns:a16="http://schemas.microsoft.com/office/drawing/2014/main" id="{54C6D066-F5AB-444F-4E6B-D631DCDF5D08}"/>
              </a:ext>
            </a:extLst>
          </p:cNvPr>
          <p:cNvSpPr/>
          <p:nvPr/>
        </p:nvSpPr>
        <p:spPr>
          <a:xfrm>
            <a:off x="6663842" y="1887854"/>
            <a:ext cx="4751697"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en-US" altLang="ja-JP" sz="1400" b="1" dirty="0">
                <a:solidFill>
                  <a:srgbClr val="C00000"/>
                </a:solidFill>
                <a:latin typeface="Meiryo" panose="020B0604030504040204" pitchFamily="34" charset="-128"/>
                <a:ea typeface="Meiryo" panose="020B0604030504040204" pitchFamily="34" charset="-128"/>
              </a:rPr>
              <a:t>LP</a:t>
            </a:r>
            <a:r>
              <a:rPr kumimoji="1" lang="ja-JP" altLang="en-US" sz="1400" b="1" dirty="0">
                <a:solidFill>
                  <a:srgbClr val="C00000"/>
                </a:solidFill>
                <a:latin typeface="Meiryo" panose="020B0604030504040204" pitchFamily="34" charset="-128"/>
                <a:ea typeface="Meiryo" panose="020B0604030504040204" pitchFamily="34" charset="-128"/>
              </a:rPr>
              <a:t>遷移（クリック）</a:t>
            </a:r>
            <a:r>
              <a:rPr kumimoji="1" lang="ja-JP" altLang="en-US" sz="1400" b="1" dirty="0">
                <a:solidFill>
                  <a:schemeClr val="accent1"/>
                </a:solidFill>
                <a:latin typeface="Meiryo" panose="020B0604030504040204" pitchFamily="34" charset="-128"/>
                <a:ea typeface="Meiryo" panose="020B0604030504040204" pitchFamily="34" charset="-128"/>
              </a:rPr>
              <a:t>を重視するなら</a:t>
            </a:r>
          </a:p>
        </p:txBody>
      </p:sp>
      <p:grpSp>
        <p:nvGrpSpPr>
          <p:cNvPr id="22" name="グループ化 21">
            <a:extLst>
              <a:ext uri="{FF2B5EF4-FFF2-40B4-BE49-F238E27FC236}">
                <a16:creationId xmlns:a16="http://schemas.microsoft.com/office/drawing/2014/main" id="{D3F9BB1A-36C8-3A5D-1B64-C93F6B9785F1}"/>
              </a:ext>
            </a:extLst>
          </p:cNvPr>
          <p:cNvGrpSpPr/>
          <p:nvPr/>
        </p:nvGrpSpPr>
        <p:grpSpPr>
          <a:xfrm>
            <a:off x="7045662" y="3730298"/>
            <a:ext cx="1577237" cy="2813858"/>
            <a:chOff x="5225576" y="4498578"/>
            <a:chExt cx="1577237" cy="2813858"/>
          </a:xfrm>
        </p:grpSpPr>
        <p:pic>
          <p:nvPicPr>
            <p:cNvPr id="20" name="図 19">
              <a:extLst>
                <a:ext uri="{FF2B5EF4-FFF2-40B4-BE49-F238E27FC236}">
                  <a16:creationId xmlns:a16="http://schemas.microsoft.com/office/drawing/2014/main" id="{8E695BAE-36FA-2533-C019-8FFF44CC62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25576" y="4498578"/>
              <a:ext cx="1577237" cy="2813858"/>
            </a:xfrm>
            <a:prstGeom prst="roundRect">
              <a:avLst>
                <a:gd name="adj" fmla="val 5795"/>
              </a:avLst>
            </a:prstGeom>
            <a:ln w="57150">
              <a:solidFill>
                <a:srgbClr val="202020"/>
              </a:solidFill>
            </a:ln>
            <a:effectLst/>
          </p:spPr>
        </p:pic>
        <p:pic>
          <p:nvPicPr>
            <p:cNvPr id="56" name="図 55"/>
            <p:cNvPicPr>
              <a:picLocks noChangeAspect="1"/>
            </p:cNvPicPr>
            <p:nvPr/>
          </p:nvPicPr>
          <p:blipFill>
            <a:blip r:embed="rId7" cstate="email">
              <a:extLst>
                <a:ext uri="{28A0092B-C50C-407E-A947-70E740481C1C}">
                  <a14:useLocalDpi xmlns:a14="http://schemas.microsoft.com/office/drawing/2010/main"/>
                </a:ext>
              </a:extLst>
            </a:blip>
            <a:srcRect l="6651" t="20374" r="7076" b="55606"/>
            <a:stretch>
              <a:fillRect/>
            </a:stretch>
          </p:blipFill>
          <p:spPr>
            <a:xfrm>
              <a:off x="5225576" y="4924717"/>
              <a:ext cx="1577237" cy="886705"/>
            </a:xfrm>
            <a:prstGeom prst="rect">
              <a:avLst/>
            </a:prstGeom>
          </p:spPr>
        </p:pic>
      </p:grpSp>
      <p:sp>
        <p:nvSpPr>
          <p:cNvPr id="23" name="二等辺三角形 22">
            <a:extLst>
              <a:ext uri="{FF2B5EF4-FFF2-40B4-BE49-F238E27FC236}">
                <a16:creationId xmlns:a16="http://schemas.microsoft.com/office/drawing/2014/main" id="{4D563CD5-3DA5-2ED6-804B-F0828B5F48B9}"/>
              </a:ext>
            </a:extLst>
          </p:cNvPr>
          <p:cNvSpPr/>
          <p:nvPr/>
        </p:nvSpPr>
        <p:spPr>
          <a:xfrm rot="5400000">
            <a:off x="8625190" y="4816123"/>
            <a:ext cx="940414" cy="305325"/>
          </a:xfrm>
          <a:prstGeom prst="triangle">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382442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07338502-3CA3-3065-8785-71E70111424B}"/>
              </a:ext>
            </a:extLst>
          </p:cNvPr>
          <p:cNvSpPr>
            <a:spLocks noGrp="1"/>
          </p:cNvSpPr>
          <p:nvPr>
            <p:ph type="body" sz="quarter" idx="11"/>
          </p:nvPr>
        </p:nvSpPr>
        <p:spPr/>
        <p:txBody>
          <a:bodyPr>
            <a:normAutofit/>
          </a:bodyPr>
          <a:lstStyle/>
          <a:p>
            <a:r>
              <a:rPr lang="ja-JP" altLang="en-US" sz="3600" dirty="0"/>
              <a:t>ブランドパネル　スマートフォン</a:t>
            </a:r>
            <a:endParaRPr lang="en-US" altLang="ja-JP" sz="3600" dirty="0"/>
          </a:p>
          <a:p>
            <a:r>
              <a:rPr lang="ja-JP" altLang="en-US" sz="3600" dirty="0"/>
              <a:t>表現方法別の推奨フォーマットと推奨クリエイティブ</a:t>
            </a:r>
          </a:p>
        </p:txBody>
      </p:sp>
    </p:spTree>
    <p:extLst>
      <p:ext uri="{BB962C8B-B14F-4D97-AF65-F5344CB8AC3E}">
        <p14:creationId xmlns:p14="http://schemas.microsoft.com/office/powerpoint/2010/main" val="16028680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4658DA-086F-568A-1C31-DFABD3555D94}"/>
              </a:ext>
            </a:extLst>
          </p:cNvPr>
          <p:cNvSpPr>
            <a:spLocks noGrp="1"/>
          </p:cNvSpPr>
          <p:nvPr>
            <p:ph type="ctrTitle"/>
          </p:nvPr>
        </p:nvSpPr>
        <p:spPr/>
        <p:txBody>
          <a:bodyPr/>
          <a:lstStyle/>
          <a:p>
            <a:r>
              <a:rPr lang="ja-JP" altLang="en-US" dirty="0"/>
              <a:t>表現方法別の推奨フォーマットと推奨クリエイティブ</a:t>
            </a:r>
          </a:p>
        </p:txBody>
      </p:sp>
      <p:sp>
        <p:nvSpPr>
          <p:cNvPr id="8" name="正方形/長方形 7"/>
          <p:cNvSpPr/>
          <p:nvPr/>
        </p:nvSpPr>
        <p:spPr>
          <a:xfrm>
            <a:off x="767649" y="2223958"/>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ストーリー性を持たせた表現</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9" name="角丸四角形 8"/>
          <p:cNvSpPr/>
          <p:nvPr/>
        </p:nvSpPr>
        <p:spPr>
          <a:xfrm>
            <a:off x="767407" y="1628800"/>
            <a:ext cx="5040559" cy="339294"/>
          </a:xfrm>
          <a:prstGeom prst="roundRect">
            <a:avLst>
              <a:gd name="adj" fmla="val 50000"/>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rPr>
              <a:t>表現方法</a:t>
            </a:r>
            <a:endParaRPr kumimoji="1" lang="ja-JP" altLang="en-US" sz="1600" b="1" dirty="0">
              <a:solidFill>
                <a:schemeClr val="bg1"/>
              </a:solidFill>
              <a:latin typeface="メイリオ" panose="020B0604030504040204" pitchFamily="50" charset="-128"/>
              <a:ea typeface="メイリオ" panose="020B0604030504040204" pitchFamily="50" charset="-128"/>
            </a:endParaRPr>
          </a:p>
        </p:txBody>
      </p:sp>
      <p:sp>
        <p:nvSpPr>
          <p:cNvPr id="10" name="正方形/長方形 9"/>
          <p:cNvSpPr/>
          <p:nvPr/>
        </p:nvSpPr>
        <p:spPr>
          <a:xfrm>
            <a:off x="767649" y="3051245"/>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続きを気にさせる表現</a:t>
            </a:r>
          </a:p>
        </p:txBody>
      </p:sp>
      <p:sp>
        <p:nvSpPr>
          <p:cNvPr id="11" name="角丸四角形 10"/>
          <p:cNvSpPr/>
          <p:nvPr/>
        </p:nvSpPr>
        <p:spPr>
          <a:xfrm>
            <a:off x="6197429" y="1628800"/>
            <a:ext cx="2923148" cy="339294"/>
          </a:xfrm>
          <a:prstGeom prst="roundRect">
            <a:avLst>
              <a:gd name="adj" fmla="val 50000"/>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rPr>
              <a:t>推奨フォーマット</a:t>
            </a:r>
            <a:endParaRPr kumimoji="1" lang="ja-JP" altLang="en-US" sz="1600" b="1" dirty="0">
              <a:solidFill>
                <a:schemeClr val="bg1"/>
              </a:solidFill>
              <a:latin typeface="メイリオ" panose="020B0604030504040204" pitchFamily="50" charset="-128"/>
              <a:ea typeface="メイリオ" panose="020B0604030504040204" pitchFamily="50" charset="-128"/>
            </a:endParaRPr>
          </a:p>
        </p:txBody>
      </p:sp>
      <p:sp>
        <p:nvSpPr>
          <p:cNvPr id="12" name="角丸四角形 11"/>
          <p:cNvSpPr/>
          <p:nvPr/>
        </p:nvSpPr>
        <p:spPr>
          <a:xfrm>
            <a:off x="9552625" y="1628800"/>
            <a:ext cx="1684797" cy="339294"/>
          </a:xfrm>
          <a:prstGeom prst="roundRect">
            <a:avLst>
              <a:gd name="adj" fmla="val 50000"/>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rPr>
              <a:t>該当ページ</a:t>
            </a:r>
            <a:endParaRPr kumimoji="1" lang="ja-JP" altLang="en-US" sz="1600" b="1" dirty="0">
              <a:solidFill>
                <a:schemeClr val="bg1"/>
              </a:solidFill>
              <a:latin typeface="メイリオ" panose="020B0604030504040204" pitchFamily="50" charset="-128"/>
              <a:ea typeface="メイリオ" panose="020B0604030504040204" pitchFamily="50" charset="-128"/>
            </a:endParaRPr>
          </a:p>
        </p:txBody>
      </p:sp>
      <p:sp>
        <p:nvSpPr>
          <p:cNvPr id="13" name="正方形/長方形 12"/>
          <p:cNvSpPr/>
          <p:nvPr/>
        </p:nvSpPr>
        <p:spPr>
          <a:xfrm>
            <a:off x="767408" y="3878532"/>
            <a:ext cx="5040560"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漫画のコマ風の表現</a:t>
            </a:r>
            <a:endPar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6" name="正方形/長方形 15"/>
          <p:cNvSpPr/>
          <p:nvPr/>
        </p:nvSpPr>
        <p:spPr>
          <a:xfrm>
            <a:off x="6197428" y="2223959"/>
            <a:ext cx="2923149" cy="2316096"/>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ブランドパネル</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スマートフォン</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カルーセル</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C6E7BA20-CC53-B97E-E3BB-5DD725FD3E38}"/>
              </a:ext>
            </a:extLst>
          </p:cNvPr>
          <p:cNvSpPr/>
          <p:nvPr/>
        </p:nvSpPr>
        <p:spPr>
          <a:xfrm>
            <a:off x="9552625" y="2223958"/>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27</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77CA9A20-2037-B98E-9AC8-D8BCD0E033BB}"/>
              </a:ext>
            </a:extLst>
          </p:cNvPr>
          <p:cNvSpPr/>
          <p:nvPr/>
        </p:nvSpPr>
        <p:spPr>
          <a:xfrm>
            <a:off x="9552625" y="3051245"/>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28</a:t>
            </a:r>
            <a:endPar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FC2D9BEB-5F63-F55A-7B2A-B5D2426BBA9B}"/>
              </a:ext>
            </a:extLst>
          </p:cNvPr>
          <p:cNvSpPr/>
          <p:nvPr/>
        </p:nvSpPr>
        <p:spPr>
          <a:xfrm>
            <a:off x="9552625" y="3878532"/>
            <a:ext cx="1684797" cy="661522"/>
          </a:xfrm>
          <a:prstGeom prst="rect">
            <a:avLst/>
          </a:prstGeom>
          <a:solidFill>
            <a:schemeClr val="bg1"/>
          </a:solidFill>
          <a:ln w="9525">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rPr>
              <a:t>P.30</a:t>
            </a:r>
          </a:p>
        </p:txBody>
      </p:sp>
    </p:spTree>
    <p:extLst>
      <p:ext uri="{BB962C8B-B14F-4D97-AF65-F5344CB8AC3E}">
        <p14:creationId xmlns:p14="http://schemas.microsoft.com/office/powerpoint/2010/main" val="310819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CFE63E-7B43-1FEB-8F80-16E271C30BB5}"/>
              </a:ext>
            </a:extLst>
          </p:cNvPr>
          <p:cNvSpPr>
            <a:spLocks noGrp="1"/>
          </p:cNvSpPr>
          <p:nvPr>
            <p:ph type="ctrTitle"/>
          </p:nvPr>
        </p:nvSpPr>
        <p:spPr/>
        <p:txBody>
          <a:bodyPr/>
          <a:lstStyle/>
          <a:p>
            <a:r>
              <a:rPr lang="ja-JP" altLang="en-US" dirty="0"/>
              <a:t>ブランドパネル　スマートフォン　カルーセル</a:t>
            </a:r>
            <a:br>
              <a:rPr lang="ja-JP" altLang="en-US" dirty="0"/>
            </a:br>
            <a:br>
              <a:rPr lang="ja-JP" altLang="en-US" dirty="0"/>
            </a:br>
            <a:endParaRPr lang="ja-JP" altLang="en-US" dirty="0"/>
          </a:p>
        </p:txBody>
      </p:sp>
      <p:sp>
        <p:nvSpPr>
          <p:cNvPr id="29"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lstStyle/>
          <a:p>
            <a:pPr algn="ctr"/>
            <a:r>
              <a:rPr lang="ja-JP" altLang="en-US" sz="1800" dirty="0">
                <a:solidFill>
                  <a:srgbClr val="404040"/>
                </a:solidFill>
                <a:latin typeface="+mn-ea"/>
              </a:rPr>
              <a:t>トップページの</a:t>
            </a:r>
            <a:r>
              <a:rPr lang="ja-JP" altLang="en-US" sz="1800" dirty="0">
                <a:solidFill>
                  <a:srgbClr val="404040"/>
                </a:solidFill>
                <a:latin typeface="メイリオ" panose="020B0604030504040204" pitchFamily="50" charset="-128"/>
                <a:ea typeface="メイリオ" panose="020B0604030504040204" pitchFamily="50" charset="-128"/>
              </a:rPr>
              <a:t>ブランドパネル枠（スマホ</a:t>
            </a:r>
            <a:r>
              <a:rPr lang="en-US" altLang="ja-JP" sz="1800" dirty="0">
                <a:solidFill>
                  <a:srgbClr val="404040"/>
                </a:solidFill>
                <a:latin typeface="メイリオ" panose="020B0604030504040204" pitchFamily="50" charset="-128"/>
                <a:ea typeface="メイリオ" panose="020B0604030504040204" pitchFamily="50" charset="-128"/>
              </a:rPr>
              <a:t>Web</a:t>
            </a:r>
            <a:r>
              <a:rPr lang="ja-JP" altLang="en-US" sz="1800" dirty="0">
                <a:solidFill>
                  <a:srgbClr val="404040"/>
                </a:solidFill>
                <a:latin typeface="メイリオ" panose="020B0604030504040204" pitchFamily="50" charset="-128"/>
                <a:ea typeface="メイリオ" panose="020B0604030504040204" pitchFamily="50" charset="-128"/>
              </a:rPr>
              <a:t>面）に</a:t>
            </a:r>
            <a:r>
              <a:rPr lang="ja-JP" altLang="en-US" sz="1800" dirty="0">
                <a:solidFill>
                  <a:srgbClr val="C00000"/>
                </a:solidFill>
                <a:latin typeface="メイリオ" panose="020B0604030504040204" pitchFamily="50" charset="-128"/>
                <a:ea typeface="メイリオ" panose="020B0604030504040204" pitchFamily="50" charset="-128"/>
              </a:rPr>
              <a:t>カルーセル形式で複数画像が掲載が可能</a:t>
            </a:r>
            <a:endParaRPr lang="en-US" altLang="ja-JP" sz="1800" dirty="0">
              <a:solidFill>
                <a:srgbClr val="C00000"/>
              </a:solidFill>
              <a:latin typeface="メイリオ" panose="020B0604030504040204" pitchFamily="50" charset="-128"/>
              <a:ea typeface="メイリオ" panose="020B0604030504040204" pitchFamily="50" charset="-128"/>
            </a:endParaRPr>
          </a:p>
        </p:txBody>
      </p:sp>
      <p:pic>
        <p:nvPicPr>
          <p:cNvPr id="3" name="図 2">
            <a:extLst>
              <a:ext uri="{FF2B5EF4-FFF2-40B4-BE49-F238E27FC236}">
                <a16:creationId xmlns:a16="http://schemas.microsoft.com/office/drawing/2014/main" id="{09D8BF79-323E-43F0-A16B-BD6E5BC23583}"/>
              </a:ext>
            </a:extLst>
          </p:cNvPr>
          <p:cNvPicPr>
            <a:picLocks noChangeAspect="1"/>
          </p:cNvPicPr>
          <p:nvPr/>
        </p:nvPicPr>
        <p:blipFill>
          <a:blip r:embed="rId3"/>
          <a:stretch>
            <a:fillRect/>
          </a:stretch>
        </p:blipFill>
        <p:spPr>
          <a:xfrm>
            <a:off x="2114192" y="2131350"/>
            <a:ext cx="2185769" cy="3545096"/>
          </a:xfrm>
          <a:prstGeom prst="rect">
            <a:avLst/>
          </a:prstGeom>
        </p:spPr>
      </p:pic>
      <p:pic>
        <p:nvPicPr>
          <p:cNvPr id="4" name="Picture 6">
            <a:extLst>
              <a:ext uri="{FF2B5EF4-FFF2-40B4-BE49-F238E27FC236}">
                <a16:creationId xmlns:a16="http://schemas.microsoft.com/office/drawing/2014/main" id="{4B36F0AD-9B22-46BF-9259-17EC50FFC25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192"/>
          <a:stretch/>
        </p:blipFill>
        <p:spPr bwMode="auto">
          <a:xfrm>
            <a:off x="2284712" y="2654432"/>
            <a:ext cx="1840222" cy="3037467"/>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吹き出し 15">
            <a:extLst>
              <a:ext uri="{FF2B5EF4-FFF2-40B4-BE49-F238E27FC236}">
                <a16:creationId xmlns:a16="http://schemas.microsoft.com/office/drawing/2014/main" id="{2BCA42F9-5D80-4716-9062-7FBDA2110C46}"/>
              </a:ext>
            </a:extLst>
          </p:cNvPr>
          <p:cNvSpPr/>
          <p:nvPr/>
        </p:nvSpPr>
        <p:spPr>
          <a:xfrm>
            <a:off x="2208683" y="4410497"/>
            <a:ext cx="2130558" cy="721735"/>
          </a:xfrm>
          <a:prstGeom prst="wedgeRoundRectCallout">
            <a:avLst>
              <a:gd name="adj1" fmla="val 19841"/>
              <a:gd name="adj2" fmla="val -98696"/>
              <a:gd name="adj3" fmla="val 16667"/>
            </a:avLst>
          </a:prstGeom>
          <a:solidFill>
            <a:schemeClr val="bg1">
              <a:alpha val="83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schemeClr val="tx1"/>
                </a:solidFill>
                <a:latin typeface="メイリオ" panose="020B0604030504040204" pitchFamily="50" charset="-128"/>
                <a:ea typeface="メイリオ" panose="020B0604030504040204" pitchFamily="50" charset="-128"/>
              </a:rPr>
              <a:t>バナーを横スクロール</a:t>
            </a:r>
            <a:endParaRPr lang="en-US" altLang="ja-JP" sz="1200" b="1" dirty="0">
              <a:solidFill>
                <a:schemeClr val="tx1"/>
              </a:solidFill>
              <a:latin typeface="メイリオ" panose="020B0604030504040204" pitchFamily="50" charset="-128"/>
              <a:ea typeface="メイリオ" panose="020B0604030504040204" pitchFamily="50" charset="-128"/>
            </a:endParaRPr>
          </a:p>
          <a:p>
            <a:pPr algn="ctr"/>
            <a:r>
              <a:rPr lang="en-US" altLang="ja-JP" sz="1200" b="1" dirty="0">
                <a:solidFill>
                  <a:schemeClr val="tx1"/>
                </a:solidFill>
                <a:latin typeface="メイリオ" panose="020B0604030504040204" pitchFamily="50" charset="-128"/>
                <a:ea typeface="メイリオ" panose="020B0604030504040204" pitchFamily="50" charset="-128"/>
              </a:rPr>
              <a:t>o</a:t>
            </a:r>
            <a:r>
              <a:rPr kumimoji="1" lang="en-US" altLang="ja-JP" sz="1200" b="1" dirty="0">
                <a:solidFill>
                  <a:schemeClr val="tx1"/>
                </a:solidFill>
                <a:latin typeface="メイリオ" panose="020B0604030504040204" pitchFamily="50" charset="-128"/>
                <a:ea typeface="メイリオ" panose="020B0604030504040204" pitchFamily="50" charset="-128"/>
              </a:rPr>
              <a:t>r &gt;</a:t>
            </a:r>
            <a:r>
              <a:rPr lang="ja-JP" altLang="en-US" sz="1200" b="1" dirty="0">
                <a:solidFill>
                  <a:schemeClr val="tx1"/>
                </a:solidFill>
                <a:latin typeface="メイリオ" panose="020B0604030504040204" pitchFamily="50" charset="-128"/>
                <a:ea typeface="メイリオ" panose="020B0604030504040204" pitchFamily="50" charset="-128"/>
              </a:rPr>
              <a:t>ボタンをタップすると</a:t>
            </a:r>
            <a:endParaRPr kumimoji="1" lang="en-US" altLang="ja-JP" sz="1200" b="1" dirty="0">
              <a:solidFill>
                <a:schemeClr val="tx1"/>
              </a:solidFill>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5C3D1DAD-AB39-456D-A8AA-DCF13E2EC82E}"/>
              </a:ext>
            </a:extLst>
          </p:cNvPr>
          <p:cNvPicPr>
            <a:picLocks noChangeAspect="1"/>
          </p:cNvPicPr>
          <p:nvPr/>
        </p:nvPicPr>
        <p:blipFill>
          <a:blip r:embed="rId3"/>
          <a:stretch>
            <a:fillRect/>
          </a:stretch>
        </p:blipFill>
        <p:spPr>
          <a:xfrm>
            <a:off x="5012816" y="2177885"/>
            <a:ext cx="2185768" cy="3545097"/>
          </a:xfrm>
          <a:prstGeom prst="rect">
            <a:avLst/>
          </a:prstGeom>
        </p:spPr>
      </p:pic>
      <p:pic>
        <p:nvPicPr>
          <p:cNvPr id="8" name="Picture 2">
            <a:extLst>
              <a:ext uri="{FF2B5EF4-FFF2-40B4-BE49-F238E27FC236}">
                <a16:creationId xmlns:a16="http://schemas.microsoft.com/office/drawing/2014/main" id="{2FE07327-2521-482D-81F8-EF8220772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6711"/>
          <a:stretch/>
        </p:blipFill>
        <p:spPr bwMode="auto">
          <a:xfrm>
            <a:off x="5189758" y="2688618"/>
            <a:ext cx="1828864" cy="3034363"/>
          </a:xfrm>
          <a:prstGeom prst="rect">
            <a:avLst/>
          </a:prstGeom>
          <a:noFill/>
          <a:extLst>
            <a:ext uri="{909E8E84-426E-40DD-AFC4-6F175D3DCCD1}">
              <a14:hiddenFill xmlns:a14="http://schemas.microsoft.com/office/drawing/2010/main">
                <a:solidFill>
                  <a:srgbClr val="FFFFFF"/>
                </a:solidFill>
              </a14:hiddenFill>
            </a:ext>
          </a:extLst>
        </p:spPr>
      </p:pic>
      <p:sp>
        <p:nvSpPr>
          <p:cNvPr id="11" name="正方形/長方形 10"/>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ja-JP" sz="2000" dirty="0">
              <a:latin typeface="メイリオ" panose="020B0604030504040204" pitchFamily="50" charset="-128"/>
              <a:ea typeface="メイリオ" panose="020B0604030504040204" pitchFamily="50" charset="-128"/>
            </a:endParaRPr>
          </a:p>
        </p:txBody>
      </p:sp>
      <p:sp>
        <p:nvSpPr>
          <p:cNvPr id="12" name="右矢印 12">
            <a:extLst>
              <a:ext uri="{FF2B5EF4-FFF2-40B4-BE49-F238E27FC236}">
                <a16:creationId xmlns:a16="http://schemas.microsoft.com/office/drawing/2014/main" id="{A86FD958-2380-4062-9876-25F2DC560D69}"/>
              </a:ext>
            </a:extLst>
          </p:cNvPr>
          <p:cNvSpPr/>
          <p:nvPr/>
        </p:nvSpPr>
        <p:spPr>
          <a:xfrm>
            <a:off x="4418831" y="3122946"/>
            <a:ext cx="477430" cy="93034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33">
            <a:extLst>
              <a:ext uri="{FF2B5EF4-FFF2-40B4-BE49-F238E27FC236}">
                <a16:creationId xmlns:a16="http://schemas.microsoft.com/office/drawing/2014/main" id="{A2640921-A21A-493E-8190-0BC8B8A046BF}"/>
              </a:ext>
            </a:extLst>
          </p:cNvPr>
          <p:cNvSpPr/>
          <p:nvPr/>
        </p:nvSpPr>
        <p:spPr>
          <a:xfrm>
            <a:off x="5100553" y="3105679"/>
            <a:ext cx="2109027" cy="930346"/>
          </a:xfrm>
          <a:prstGeom prst="roundRect">
            <a:avLst/>
          </a:prstGeom>
          <a:noFill/>
          <a:ln w="57150">
            <a:solidFill>
              <a:srgbClr val="CE1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角丸四角形吹き出し 15">
            <a:extLst>
              <a:ext uri="{FF2B5EF4-FFF2-40B4-BE49-F238E27FC236}">
                <a16:creationId xmlns:a16="http://schemas.microsoft.com/office/drawing/2014/main" id="{EBAC0DB4-92F0-4F71-A03F-CA3C2BBC9C5F}"/>
              </a:ext>
            </a:extLst>
          </p:cNvPr>
          <p:cNvSpPr/>
          <p:nvPr/>
        </p:nvSpPr>
        <p:spPr>
          <a:xfrm>
            <a:off x="5365006" y="4312233"/>
            <a:ext cx="1572049" cy="758361"/>
          </a:xfrm>
          <a:prstGeom prst="wedgeRoundRectCallout">
            <a:avLst>
              <a:gd name="adj1" fmla="val 21291"/>
              <a:gd name="adj2" fmla="val -91848"/>
              <a:gd name="adj3" fmla="val 16667"/>
            </a:avLst>
          </a:prstGeom>
          <a:solidFill>
            <a:schemeClr val="bg1">
              <a:alpha val="83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メイリオ" panose="020B0604030504040204" pitchFamily="50" charset="-128"/>
                <a:ea typeface="メイリオ" panose="020B0604030504040204" pitchFamily="50" charset="-128"/>
              </a:rPr>
              <a:t>次の画像が</a:t>
            </a:r>
            <a:endParaRPr kumimoji="1" lang="en-US" altLang="ja-JP" sz="1200" b="1" dirty="0">
              <a:solidFill>
                <a:schemeClr val="tx1"/>
              </a:solidFill>
              <a:latin typeface="メイリオ" panose="020B0604030504040204" pitchFamily="50" charset="-128"/>
              <a:ea typeface="メイリオ" panose="020B0604030504040204" pitchFamily="50" charset="-128"/>
            </a:endParaRPr>
          </a:p>
          <a:p>
            <a:pPr algn="ctr"/>
            <a:r>
              <a:rPr kumimoji="1" lang="ja-JP" altLang="en-US" sz="1200" b="1" dirty="0">
                <a:solidFill>
                  <a:schemeClr val="tx1"/>
                </a:solidFill>
                <a:latin typeface="メイリオ" panose="020B0604030504040204" pitchFamily="50" charset="-128"/>
                <a:ea typeface="メイリオ" panose="020B0604030504040204" pitchFamily="50" charset="-128"/>
              </a:rPr>
              <a:t>表示される</a:t>
            </a:r>
            <a:endParaRPr kumimoji="1" lang="en-US" altLang="ja-JP" sz="1200" b="1" dirty="0">
              <a:solidFill>
                <a:schemeClr val="tx1"/>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3B02C349-FABB-4631-882F-A580D0E7DDCD}"/>
              </a:ext>
            </a:extLst>
          </p:cNvPr>
          <p:cNvSpPr/>
          <p:nvPr/>
        </p:nvSpPr>
        <p:spPr>
          <a:xfrm rot="20584545">
            <a:off x="4727615" y="2871588"/>
            <a:ext cx="648908" cy="26723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メイリオ" panose="020B0604030504040204" pitchFamily="50" charset="-128"/>
                <a:ea typeface="メイリオ" panose="020B0604030504040204" pitchFamily="50" charset="-128"/>
              </a:rPr>
              <a:t>２枚目</a:t>
            </a:r>
            <a:endParaRPr kumimoji="1" lang="ja-JP" altLang="en-US" sz="1200" b="1" dirty="0">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D75CA5F3-E9C3-4EA0-A949-E1D2DADF9C4B}"/>
              </a:ext>
            </a:extLst>
          </p:cNvPr>
          <p:cNvSpPr txBox="1"/>
          <p:nvPr/>
        </p:nvSpPr>
        <p:spPr>
          <a:xfrm>
            <a:off x="4063059" y="1763654"/>
            <a:ext cx="4258523" cy="369332"/>
          </a:xfrm>
          <a:prstGeom prst="rect">
            <a:avLst/>
          </a:prstGeom>
          <a:noFill/>
        </p:spPr>
        <p:txBody>
          <a:bodyPr wrap="square">
            <a:spAutoFit/>
          </a:bodyPr>
          <a:lstStyle/>
          <a:p>
            <a:pPr algn="ctr"/>
            <a:r>
              <a:rPr lang="ja-JP" altLang="en-US" b="1" dirty="0">
                <a:solidFill>
                  <a:srgbClr val="404040"/>
                </a:solidFill>
                <a:latin typeface="メイリオ" panose="020B0604030504040204" pitchFamily="50" charset="-128"/>
                <a:ea typeface="メイリオ" panose="020B0604030504040204" pitchFamily="50" charset="-128"/>
              </a:rPr>
              <a:t>掲載イメージ</a:t>
            </a:r>
          </a:p>
        </p:txBody>
      </p:sp>
      <p:sp>
        <p:nvSpPr>
          <p:cNvPr id="17" name="テキスト ボックス 16">
            <a:extLst>
              <a:ext uri="{FF2B5EF4-FFF2-40B4-BE49-F238E27FC236}">
                <a16:creationId xmlns:a16="http://schemas.microsoft.com/office/drawing/2014/main" id="{AD96178A-84EE-4C8A-AAD6-F9D91702C5EA}"/>
              </a:ext>
            </a:extLst>
          </p:cNvPr>
          <p:cNvSpPr txBox="1"/>
          <p:nvPr/>
        </p:nvSpPr>
        <p:spPr>
          <a:xfrm>
            <a:off x="2037199" y="5873690"/>
            <a:ext cx="5445023" cy="400110"/>
          </a:xfrm>
          <a:prstGeom prst="rect">
            <a:avLst/>
          </a:prstGeom>
          <a:noFill/>
        </p:spPr>
        <p:txBody>
          <a:bodyPr wrap="square" lIns="91440" tIns="45720" rIns="91440" bIns="45720" anchor="t">
            <a:spAutoFit/>
          </a:bodyPr>
          <a:lstStyle/>
          <a:p>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画像のみ掲載可能です（掲載可能枚数：</a:t>
            </a:r>
            <a:r>
              <a:rPr kumimoji="1" lang="en-US" altLang="ja-JP" sz="1000" dirty="0">
                <a:latin typeface="メイリオ" panose="020B0604030504040204" pitchFamily="50" charset="-128"/>
                <a:ea typeface="メイリオ" panose="020B0604030504040204" pitchFamily="50" charset="-128"/>
              </a:rPr>
              <a:t>3</a:t>
            </a:r>
            <a:r>
              <a:rPr kumimoji="1" lang="ja-JP" altLang="en-US" sz="1000" dirty="0">
                <a:latin typeface="メイリオ" panose="020B0604030504040204" pitchFamily="50" charset="-128"/>
                <a:ea typeface="メイリオ" panose="020B0604030504040204" pitchFamily="50" charset="-128"/>
              </a:rPr>
              <a:t>枚～</a:t>
            </a:r>
            <a:r>
              <a:rPr kumimoji="1" lang="en-US" altLang="ja-JP" sz="1000" dirty="0">
                <a:latin typeface="メイリオ" panose="020B0604030504040204" pitchFamily="50" charset="-128"/>
                <a:ea typeface="メイリオ" panose="020B0604030504040204" pitchFamily="50" charset="-128"/>
              </a:rPr>
              <a:t>10</a:t>
            </a:r>
            <a:r>
              <a:rPr kumimoji="1" lang="ja-JP" altLang="en-US" sz="1000" dirty="0">
                <a:latin typeface="メイリオ" panose="020B0604030504040204" pitchFamily="50" charset="-128"/>
                <a:ea typeface="メイリオ" panose="020B0604030504040204" pitchFamily="50" charset="-128"/>
              </a:rPr>
              <a:t>枚</a:t>
            </a:r>
            <a:r>
              <a:rPr lang="ja-JP" altLang="en-US" sz="1000" dirty="0">
                <a:latin typeface="メイリオ" panose="020B0604030504040204" pitchFamily="50" charset="-128"/>
                <a:ea typeface="メイリオ" panose="020B0604030504040204" pitchFamily="50" charset="-128"/>
              </a:rPr>
              <a:t>）</a:t>
            </a:r>
            <a:endParaRPr lang="en-US" altLang="ja-JP" sz="1000" dirty="0">
              <a:latin typeface="メイリオ" panose="020B0604030504040204" pitchFamily="50" charset="-128"/>
              <a:ea typeface="メイリオ" panose="020B0604030504040204" pitchFamily="50" charset="-128"/>
            </a:endParaRPr>
          </a:p>
          <a:p>
            <a:r>
              <a:rPr lang="en-US" altLang="ja-JP" sz="1000" dirty="0">
                <a:latin typeface="メイリオ"/>
                <a:ea typeface="メイリオ"/>
              </a:rPr>
              <a:t>※</a:t>
            </a:r>
            <a:r>
              <a:rPr lang="en-US" altLang="ja-JP" sz="1000" dirty="0" err="1">
                <a:latin typeface="メイリオ"/>
                <a:ea typeface="メイリオ"/>
              </a:rPr>
              <a:t>スマホWeb</a:t>
            </a:r>
            <a:r>
              <a:rPr lang="ja-JP" altLang="en-US" sz="1000" dirty="0">
                <a:latin typeface="メイリオ"/>
                <a:ea typeface="メイリオ"/>
              </a:rPr>
              <a:t>面限定商品です。</a:t>
            </a:r>
            <a:endParaRPr lang="en-US" altLang="ja-JP" sz="1000" dirty="0">
              <a:latin typeface="メイリオ"/>
              <a:ea typeface="メイリオ"/>
            </a:endParaRPr>
          </a:p>
        </p:txBody>
      </p:sp>
      <p:grpSp>
        <p:nvGrpSpPr>
          <p:cNvPr id="19" name="グループ化 18">
            <a:extLst>
              <a:ext uri="{FF2B5EF4-FFF2-40B4-BE49-F238E27FC236}">
                <a16:creationId xmlns:a16="http://schemas.microsoft.com/office/drawing/2014/main" id="{84B8BF29-5F66-4FC3-8464-7430D0A6A867}"/>
              </a:ext>
            </a:extLst>
          </p:cNvPr>
          <p:cNvGrpSpPr/>
          <p:nvPr/>
        </p:nvGrpSpPr>
        <p:grpSpPr>
          <a:xfrm>
            <a:off x="7650058" y="2172440"/>
            <a:ext cx="2433691" cy="3545097"/>
            <a:chOff x="6178937" y="2431668"/>
            <a:chExt cx="2433691" cy="3545097"/>
          </a:xfrm>
        </p:grpSpPr>
        <p:pic>
          <p:nvPicPr>
            <p:cNvPr id="20" name="図 19">
              <a:extLst>
                <a:ext uri="{FF2B5EF4-FFF2-40B4-BE49-F238E27FC236}">
                  <a16:creationId xmlns:a16="http://schemas.microsoft.com/office/drawing/2014/main" id="{C6BA400F-5D1F-4106-AE89-5713E2A9498B}"/>
                </a:ext>
              </a:extLst>
            </p:cNvPr>
            <p:cNvPicPr>
              <a:picLocks noChangeAspect="1"/>
            </p:cNvPicPr>
            <p:nvPr/>
          </p:nvPicPr>
          <p:blipFill>
            <a:blip r:embed="rId3"/>
            <a:stretch>
              <a:fillRect/>
            </a:stretch>
          </p:blipFill>
          <p:spPr>
            <a:xfrm>
              <a:off x="6426860" y="2431668"/>
              <a:ext cx="2185768" cy="3545097"/>
            </a:xfrm>
            <a:prstGeom prst="rect">
              <a:avLst/>
            </a:prstGeom>
          </p:spPr>
        </p:pic>
        <p:pic>
          <p:nvPicPr>
            <p:cNvPr id="21" name="Picture 4">
              <a:extLst>
                <a:ext uri="{FF2B5EF4-FFF2-40B4-BE49-F238E27FC236}">
                  <a16:creationId xmlns:a16="http://schemas.microsoft.com/office/drawing/2014/main" id="{18EBC245-C1AF-4A05-943A-A779CBB82F5C}"/>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7667"/>
            <a:stretch/>
          </p:blipFill>
          <p:spPr bwMode="auto">
            <a:xfrm>
              <a:off x="6607695" y="2947846"/>
              <a:ext cx="1828864" cy="3003281"/>
            </a:xfrm>
            <a:prstGeom prst="rect">
              <a:avLst/>
            </a:prstGeom>
            <a:noFill/>
            <a:extLst>
              <a:ext uri="{909E8E84-426E-40DD-AFC4-6F175D3DCCD1}">
                <a14:hiddenFill xmlns:a14="http://schemas.microsoft.com/office/drawing/2010/main">
                  <a:solidFill>
                    <a:srgbClr val="FFFFFF"/>
                  </a:solidFill>
                </a14:hiddenFill>
              </a:ext>
            </a:extLst>
          </p:spPr>
        </p:pic>
        <p:sp>
          <p:nvSpPr>
            <p:cNvPr id="22" name="四角形: 角を丸くする 49">
              <a:extLst>
                <a:ext uri="{FF2B5EF4-FFF2-40B4-BE49-F238E27FC236}">
                  <a16:creationId xmlns:a16="http://schemas.microsoft.com/office/drawing/2014/main" id="{3599A574-A763-4FC9-9EE2-1581E8C2F97D}"/>
                </a:ext>
              </a:extLst>
            </p:cNvPr>
            <p:cNvSpPr/>
            <p:nvPr/>
          </p:nvSpPr>
          <p:spPr>
            <a:xfrm>
              <a:off x="6492667" y="3350025"/>
              <a:ext cx="1990247" cy="920179"/>
            </a:xfrm>
            <a:prstGeom prst="roundRect">
              <a:avLst/>
            </a:prstGeom>
            <a:noFill/>
            <a:ln w="57150">
              <a:solidFill>
                <a:srgbClr val="CE1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 name="正方形/長方形 22">
              <a:extLst>
                <a:ext uri="{FF2B5EF4-FFF2-40B4-BE49-F238E27FC236}">
                  <a16:creationId xmlns:a16="http://schemas.microsoft.com/office/drawing/2014/main" id="{DA62BE18-6903-4555-9EEB-6BDDF93C5C1C}"/>
                </a:ext>
              </a:extLst>
            </p:cNvPr>
            <p:cNvSpPr/>
            <p:nvPr/>
          </p:nvSpPr>
          <p:spPr>
            <a:xfrm rot="20584545">
              <a:off x="6178937" y="3058943"/>
              <a:ext cx="648908" cy="28185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メイリオ" panose="020B0604030504040204" pitchFamily="50" charset="-128"/>
                  <a:ea typeface="メイリオ" panose="020B0604030504040204" pitchFamily="50" charset="-128"/>
                </a:rPr>
                <a:t>３枚目</a:t>
              </a:r>
              <a:endParaRPr kumimoji="1" lang="ja-JP" altLang="en-US" sz="1200" b="1" dirty="0">
                <a:latin typeface="メイリオ" panose="020B0604030504040204" pitchFamily="50" charset="-128"/>
                <a:ea typeface="メイリオ" panose="020B0604030504040204" pitchFamily="50" charset="-128"/>
              </a:endParaRPr>
            </a:p>
          </p:txBody>
        </p:sp>
        <p:sp>
          <p:nvSpPr>
            <p:cNvPr id="24" name="角丸四角形吹き出し 15">
              <a:extLst>
                <a:ext uri="{FF2B5EF4-FFF2-40B4-BE49-F238E27FC236}">
                  <a16:creationId xmlns:a16="http://schemas.microsoft.com/office/drawing/2014/main" id="{B08DE935-DF76-4476-BE80-9F9D419E6846}"/>
                </a:ext>
              </a:extLst>
            </p:cNvPr>
            <p:cNvSpPr/>
            <p:nvPr/>
          </p:nvSpPr>
          <p:spPr>
            <a:xfrm>
              <a:off x="6783170" y="4564403"/>
              <a:ext cx="1572049" cy="758361"/>
            </a:xfrm>
            <a:prstGeom prst="wedgeRoundRectCallout">
              <a:avLst>
                <a:gd name="adj1" fmla="val 21291"/>
                <a:gd name="adj2" fmla="val -91848"/>
                <a:gd name="adj3" fmla="val 16667"/>
              </a:avLst>
            </a:prstGeom>
            <a:solidFill>
              <a:schemeClr val="bg1">
                <a:alpha val="83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メイリオ" panose="020B0604030504040204" pitchFamily="50" charset="-128"/>
                  <a:ea typeface="メイリオ" panose="020B0604030504040204" pitchFamily="50" charset="-128"/>
                </a:rPr>
                <a:t>次の画像が</a:t>
              </a:r>
              <a:endParaRPr kumimoji="1" lang="en-US" altLang="ja-JP" sz="1200" b="1">
                <a:solidFill>
                  <a:schemeClr val="tx1"/>
                </a:solidFill>
                <a:latin typeface="メイリオ" panose="020B0604030504040204" pitchFamily="50" charset="-128"/>
                <a:ea typeface="メイリオ" panose="020B0604030504040204" pitchFamily="50" charset="-128"/>
              </a:endParaRPr>
            </a:p>
            <a:p>
              <a:pPr algn="ctr"/>
              <a:r>
                <a:rPr kumimoji="1" lang="ja-JP" altLang="en-US" sz="1200" b="1">
                  <a:solidFill>
                    <a:schemeClr val="tx1"/>
                  </a:solidFill>
                  <a:latin typeface="メイリオ" panose="020B0604030504040204" pitchFamily="50" charset="-128"/>
                  <a:ea typeface="メイリオ" panose="020B0604030504040204" pitchFamily="50" charset="-128"/>
                </a:rPr>
                <a:t>表示</a:t>
              </a:r>
              <a:r>
                <a:rPr kumimoji="1" lang="ja-JP" altLang="en-US" sz="1200" b="1" dirty="0">
                  <a:solidFill>
                    <a:schemeClr val="tx1"/>
                  </a:solidFill>
                  <a:latin typeface="メイリオ" panose="020B0604030504040204" pitchFamily="50" charset="-128"/>
                  <a:ea typeface="メイリオ" panose="020B0604030504040204" pitchFamily="50" charset="-128"/>
                </a:rPr>
                <a:t>される</a:t>
              </a:r>
              <a:endParaRPr kumimoji="1" lang="en-US" altLang="ja-JP" sz="1200" b="1" dirty="0">
                <a:solidFill>
                  <a:schemeClr val="tx1"/>
                </a:solidFill>
                <a:latin typeface="メイリオ" panose="020B0604030504040204" pitchFamily="50" charset="-128"/>
                <a:ea typeface="メイリオ" panose="020B0604030504040204" pitchFamily="50" charset="-128"/>
              </a:endParaRPr>
            </a:p>
          </p:txBody>
        </p:sp>
      </p:grpSp>
      <p:sp>
        <p:nvSpPr>
          <p:cNvPr id="25" name="正方形/長方形 24">
            <a:extLst>
              <a:ext uri="{FF2B5EF4-FFF2-40B4-BE49-F238E27FC236}">
                <a16:creationId xmlns:a16="http://schemas.microsoft.com/office/drawing/2014/main" id="{97829754-B007-417D-8DC7-8D2202DE7A79}"/>
              </a:ext>
            </a:extLst>
          </p:cNvPr>
          <p:cNvSpPr/>
          <p:nvPr/>
        </p:nvSpPr>
        <p:spPr>
          <a:xfrm rot="20584545">
            <a:off x="1847288" y="2859167"/>
            <a:ext cx="615418" cy="2403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1</a:t>
            </a:r>
            <a:r>
              <a:rPr kumimoji="1" lang="ja-JP" altLang="en-US" sz="1200" b="1" dirty="0">
                <a:latin typeface="メイリオ" panose="020B0604030504040204" pitchFamily="50" charset="-128"/>
                <a:ea typeface="メイリオ" panose="020B0604030504040204" pitchFamily="50" charset="-128"/>
              </a:rPr>
              <a:t>枚目</a:t>
            </a:r>
          </a:p>
        </p:txBody>
      </p:sp>
      <p:sp>
        <p:nvSpPr>
          <p:cNvPr id="26" name="四角形: 角を丸くする 42">
            <a:extLst>
              <a:ext uri="{FF2B5EF4-FFF2-40B4-BE49-F238E27FC236}">
                <a16:creationId xmlns:a16="http://schemas.microsoft.com/office/drawing/2014/main" id="{463998C4-9DA1-455B-A29B-E7C3B81CBA7C}"/>
              </a:ext>
            </a:extLst>
          </p:cNvPr>
          <p:cNvSpPr/>
          <p:nvPr/>
        </p:nvSpPr>
        <p:spPr>
          <a:xfrm>
            <a:off x="2132862" y="3109799"/>
            <a:ext cx="2109027" cy="930346"/>
          </a:xfrm>
          <a:prstGeom prst="roundRect">
            <a:avLst/>
          </a:prstGeom>
          <a:noFill/>
          <a:ln w="57150">
            <a:solidFill>
              <a:srgbClr val="CE1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右矢印 12">
            <a:extLst>
              <a:ext uri="{FF2B5EF4-FFF2-40B4-BE49-F238E27FC236}">
                <a16:creationId xmlns:a16="http://schemas.microsoft.com/office/drawing/2014/main" id="{A030820A-4889-4CB6-9CD4-E8EB70550959}"/>
              </a:ext>
            </a:extLst>
          </p:cNvPr>
          <p:cNvSpPr/>
          <p:nvPr/>
        </p:nvSpPr>
        <p:spPr>
          <a:xfrm>
            <a:off x="7357675" y="3122946"/>
            <a:ext cx="477430" cy="93034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27177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normAutofit/>
          </a:bodyPr>
          <a:lstStyle/>
          <a:p>
            <a:pPr algn="ctr"/>
            <a:r>
              <a:rPr lang="ja-JP" altLang="en-US" sz="1600" dirty="0">
                <a:solidFill>
                  <a:srgbClr val="404040"/>
                </a:solidFill>
                <a:latin typeface="+mn-ea"/>
              </a:rPr>
              <a:t>多くの情報量をユーザーに届けることができるため</a:t>
            </a:r>
            <a:r>
              <a:rPr lang="ja-JP" altLang="en-US" sz="1600" b="1" dirty="0">
                <a:solidFill>
                  <a:srgbClr val="C00000"/>
                </a:solidFill>
                <a:latin typeface="+mn-ea"/>
              </a:rPr>
              <a:t>“深い理解”</a:t>
            </a:r>
            <a:r>
              <a:rPr lang="ja-JP" altLang="en-US" sz="1600" dirty="0">
                <a:solidFill>
                  <a:srgbClr val="404040"/>
                </a:solidFill>
                <a:latin typeface="+mn-ea"/>
              </a:rPr>
              <a:t>を促すことが期待できる</a:t>
            </a:r>
          </a:p>
          <a:p>
            <a:pPr algn="ctr"/>
            <a:r>
              <a:rPr lang="ja-JP" altLang="en-US" sz="1600" dirty="0">
                <a:solidFill>
                  <a:srgbClr val="404040"/>
                </a:solidFill>
                <a:latin typeface="+mn-ea"/>
              </a:rPr>
              <a:t>スワイプをすることによって広告効果をさらに拡大することが期待できる</a:t>
            </a:r>
            <a:endParaRPr lang="en-US" altLang="ja-JP" sz="1600" dirty="0">
              <a:solidFill>
                <a:srgbClr val="404040"/>
              </a:solidFill>
              <a:latin typeface="+mn-ea"/>
            </a:endParaRPr>
          </a:p>
          <a:p>
            <a:pPr algn="ctr"/>
            <a:endParaRPr lang="ja-JP" altLang="en-US" sz="1600" dirty="0">
              <a:solidFill>
                <a:srgbClr val="404040"/>
              </a:solidFill>
              <a:latin typeface="+mn-ea"/>
            </a:endParaRPr>
          </a:p>
        </p:txBody>
      </p:sp>
      <p:sp>
        <p:nvSpPr>
          <p:cNvPr id="7" name="正方形/長方形 6"/>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ja-JP" sz="2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18F4EE9-34FE-4153-9190-0080EF13F75A}"/>
              </a:ext>
            </a:extLst>
          </p:cNvPr>
          <p:cNvSpPr txBox="1"/>
          <p:nvPr/>
        </p:nvSpPr>
        <p:spPr>
          <a:xfrm>
            <a:off x="2621323" y="4259955"/>
            <a:ext cx="922596" cy="600164"/>
          </a:xfrm>
          <a:prstGeom prst="rect">
            <a:avLst/>
          </a:prstGeom>
          <a:noFill/>
        </p:spPr>
        <p:txBody>
          <a:bodyPr wrap="square" rtlCol="0">
            <a:spAutoFit/>
          </a:bodyPr>
          <a:lstStyle/>
          <a:p>
            <a:pPr algn="ctr"/>
            <a:r>
              <a:rPr lang="en-US" altLang="ja-JP" sz="3300" dirty="0">
                <a:solidFill>
                  <a:schemeClr val="bg1">
                    <a:lumMod val="50000"/>
                  </a:schemeClr>
                </a:solidFill>
                <a:latin typeface="メイリオ" panose="020B0604030504040204" pitchFamily="50" charset="-128"/>
                <a:ea typeface="メイリオ" panose="020B0604030504040204" pitchFamily="50" charset="-128"/>
              </a:rPr>
              <a:t>VS</a:t>
            </a:r>
            <a:endParaRPr kumimoji="1" lang="ja-JP" altLang="en-US" sz="3300" dirty="0">
              <a:solidFill>
                <a:schemeClr val="bg1">
                  <a:lumMod val="50000"/>
                </a:schemeClr>
              </a:solidFill>
              <a:latin typeface="メイリオ" panose="020B0604030504040204" pitchFamily="50" charset="-128"/>
              <a:ea typeface="メイリオ" panose="020B0604030504040204" pitchFamily="50" charset="-128"/>
            </a:endParaRPr>
          </a:p>
        </p:txBody>
      </p:sp>
      <p:grpSp>
        <p:nvGrpSpPr>
          <p:cNvPr id="18" name="グループ化 17">
            <a:extLst>
              <a:ext uri="{FF2B5EF4-FFF2-40B4-BE49-F238E27FC236}">
                <a16:creationId xmlns:a16="http://schemas.microsoft.com/office/drawing/2014/main" id="{1D9F9DB8-5418-4281-907F-9029D3ED3F2F}"/>
              </a:ext>
            </a:extLst>
          </p:cNvPr>
          <p:cNvGrpSpPr/>
          <p:nvPr/>
        </p:nvGrpSpPr>
        <p:grpSpPr>
          <a:xfrm>
            <a:off x="3589848" y="3011541"/>
            <a:ext cx="1909486" cy="3096992"/>
            <a:chOff x="667621" y="2535059"/>
            <a:chExt cx="1909486" cy="3096992"/>
          </a:xfrm>
        </p:grpSpPr>
        <p:pic>
          <p:nvPicPr>
            <p:cNvPr id="19" name="図 18">
              <a:extLst>
                <a:ext uri="{FF2B5EF4-FFF2-40B4-BE49-F238E27FC236}">
                  <a16:creationId xmlns:a16="http://schemas.microsoft.com/office/drawing/2014/main" id="{7FA36422-8A63-48F7-9E34-F7F6DF7BA3D2}"/>
                </a:ext>
              </a:extLst>
            </p:cNvPr>
            <p:cNvPicPr>
              <a:picLocks noChangeAspect="1"/>
            </p:cNvPicPr>
            <p:nvPr/>
          </p:nvPicPr>
          <p:blipFill>
            <a:blip r:embed="rId3"/>
            <a:stretch>
              <a:fillRect/>
            </a:stretch>
          </p:blipFill>
          <p:spPr>
            <a:xfrm>
              <a:off x="667621" y="2535059"/>
              <a:ext cx="1909486" cy="3096992"/>
            </a:xfrm>
            <a:prstGeom prst="rect">
              <a:avLst/>
            </a:prstGeom>
          </p:spPr>
        </p:pic>
        <p:pic>
          <p:nvPicPr>
            <p:cNvPr id="20" name="図 19">
              <a:extLst>
                <a:ext uri="{FF2B5EF4-FFF2-40B4-BE49-F238E27FC236}">
                  <a16:creationId xmlns:a16="http://schemas.microsoft.com/office/drawing/2014/main" id="{1C4AEEE6-780F-41DC-86CB-E494829414BA}"/>
                </a:ext>
              </a:extLst>
            </p:cNvPr>
            <p:cNvPicPr>
              <a:picLocks noChangeAspect="1"/>
            </p:cNvPicPr>
            <p:nvPr/>
          </p:nvPicPr>
          <p:blipFill rotWithShape="1">
            <a:blip r:embed="rId4"/>
            <a:srcRect b="15038"/>
            <a:stretch/>
          </p:blipFill>
          <p:spPr>
            <a:xfrm>
              <a:off x="813594" y="2963613"/>
              <a:ext cx="1638279" cy="2641561"/>
            </a:xfrm>
            <a:prstGeom prst="rect">
              <a:avLst/>
            </a:prstGeom>
          </p:spPr>
        </p:pic>
        <p:pic>
          <p:nvPicPr>
            <p:cNvPr id="21" name="図 20">
              <a:extLst>
                <a:ext uri="{FF2B5EF4-FFF2-40B4-BE49-F238E27FC236}">
                  <a16:creationId xmlns:a16="http://schemas.microsoft.com/office/drawing/2014/main" id="{8B9864C7-81DF-4669-B7D5-FA72195ABE6B}"/>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t="74196" b="13513"/>
            <a:stretch/>
          </p:blipFill>
          <p:spPr>
            <a:xfrm>
              <a:off x="830159" y="5258706"/>
              <a:ext cx="1608292" cy="373345"/>
            </a:xfrm>
            <a:prstGeom prst="rect">
              <a:avLst/>
            </a:prstGeom>
          </p:spPr>
        </p:pic>
      </p:grpSp>
      <p:sp>
        <p:nvSpPr>
          <p:cNvPr id="22" name="テキスト ボックス 21">
            <a:extLst>
              <a:ext uri="{FF2B5EF4-FFF2-40B4-BE49-F238E27FC236}">
                <a16:creationId xmlns:a16="http://schemas.microsoft.com/office/drawing/2014/main" id="{952E000D-3F3F-434C-8521-F01328AD6F26}"/>
              </a:ext>
            </a:extLst>
          </p:cNvPr>
          <p:cNvSpPr txBox="1"/>
          <p:nvPr/>
        </p:nvSpPr>
        <p:spPr>
          <a:xfrm>
            <a:off x="6160887" y="6089134"/>
            <a:ext cx="5443738" cy="307777"/>
          </a:xfrm>
          <a:prstGeom prst="rect">
            <a:avLst/>
          </a:prstGeom>
          <a:noFill/>
        </p:spPr>
        <p:txBody>
          <a:bodyPr wrap="square">
            <a:spAutoFit/>
          </a:bodyPr>
          <a:lstStyle/>
          <a:p>
            <a:pPr algn="ctr"/>
            <a:r>
              <a:rPr lang="ja-JP" altLang="en-US" sz="1400" dirty="0">
                <a:solidFill>
                  <a:srgbClr val="404040"/>
                </a:solidFill>
                <a:latin typeface="メイリオ" panose="020B0604030504040204" pitchFamily="50" charset="-128"/>
                <a:ea typeface="メイリオ" panose="020B0604030504040204" pitchFamily="50" charset="-128"/>
              </a:rPr>
              <a:t>過去事例ではスワイプ有りの場合、サーチリフトが上昇</a:t>
            </a:r>
          </a:p>
        </p:txBody>
      </p:sp>
      <p:grpSp>
        <p:nvGrpSpPr>
          <p:cNvPr id="25" name="グループ化 24">
            <a:extLst>
              <a:ext uri="{FF2B5EF4-FFF2-40B4-BE49-F238E27FC236}">
                <a16:creationId xmlns:a16="http://schemas.microsoft.com/office/drawing/2014/main" id="{A3778A1E-14B0-4098-AA41-3D509AFCC677}"/>
              </a:ext>
            </a:extLst>
          </p:cNvPr>
          <p:cNvGrpSpPr/>
          <p:nvPr/>
        </p:nvGrpSpPr>
        <p:grpSpPr>
          <a:xfrm>
            <a:off x="425628" y="2586341"/>
            <a:ext cx="2502667" cy="3529964"/>
            <a:chOff x="966237" y="2085442"/>
            <a:chExt cx="2502667" cy="3529964"/>
          </a:xfrm>
        </p:grpSpPr>
        <p:sp>
          <p:nvSpPr>
            <p:cNvPr id="26" name="テキスト ボックス 25">
              <a:extLst>
                <a:ext uri="{FF2B5EF4-FFF2-40B4-BE49-F238E27FC236}">
                  <a16:creationId xmlns:a16="http://schemas.microsoft.com/office/drawing/2014/main" id="{354FE6D9-11D1-4595-8A98-0C29393941B6}"/>
                </a:ext>
              </a:extLst>
            </p:cNvPr>
            <p:cNvSpPr txBox="1"/>
            <p:nvPr/>
          </p:nvSpPr>
          <p:spPr>
            <a:xfrm>
              <a:off x="966237" y="2085442"/>
              <a:ext cx="2502667" cy="430887"/>
            </a:xfrm>
            <a:prstGeom prst="rect">
              <a:avLst/>
            </a:prstGeom>
            <a:noFill/>
          </p:spPr>
          <p:txBody>
            <a:bodyPr wrap="square" rtlCol="0">
              <a:spAutoFit/>
            </a:bodyPr>
            <a:lstStyle/>
            <a:p>
              <a:pPr algn="ctr"/>
              <a:r>
                <a:rPr kumimoji="1" lang="ja-JP" altLang="en-US" sz="1100" b="1" dirty="0">
                  <a:solidFill>
                    <a:srgbClr val="C00000"/>
                  </a:solidFill>
                  <a:latin typeface="メイリオ" panose="020B0604030504040204" pitchFamily="50" charset="-128"/>
                  <a:ea typeface="メイリオ" panose="020B0604030504040204" pitchFamily="50" charset="-128"/>
                </a:rPr>
                <a:t>ブランドパネル　スマートフォン　</a:t>
              </a:r>
              <a:endParaRPr kumimoji="1" lang="en-US" altLang="ja-JP" sz="1100" b="1" dirty="0">
                <a:solidFill>
                  <a:srgbClr val="C00000"/>
                </a:solidFill>
                <a:latin typeface="メイリオ" panose="020B0604030504040204" pitchFamily="50" charset="-128"/>
                <a:ea typeface="メイリオ" panose="020B0604030504040204" pitchFamily="50" charset="-128"/>
              </a:endParaRPr>
            </a:p>
            <a:p>
              <a:pPr algn="ctr"/>
              <a:r>
                <a:rPr kumimoji="1" lang="ja-JP" altLang="en-US" sz="1100" b="1" dirty="0">
                  <a:solidFill>
                    <a:srgbClr val="C00000"/>
                  </a:solidFill>
                  <a:latin typeface="メイリオ" panose="020B0604030504040204" pitchFamily="50" charset="-128"/>
                  <a:ea typeface="メイリオ" panose="020B0604030504040204" pitchFamily="50" charset="-128"/>
                </a:rPr>
                <a:t>カルーセル</a:t>
              </a:r>
            </a:p>
          </p:txBody>
        </p:sp>
        <p:grpSp>
          <p:nvGrpSpPr>
            <p:cNvPr id="27" name="グループ化 26">
              <a:extLst>
                <a:ext uri="{FF2B5EF4-FFF2-40B4-BE49-F238E27FC236}">
                  <a16:creationId xmlns:a16="http://schemas.microsoft.com/office/drawing/2014/main" id="{2606E5F9-6BF1-4561-8430-4A1F260071D8}"/>
                </a:ext>
              </a:extLst>
            </p:cNvPr>
            <p:cNvGrpSpPr/>
            <p:nvPr/>
          </p:nvGrpSpPr>
          <p:grpSpPr>
            <a:xfrm>
              <a:off x="1242875" y="2510642"/>
              <a:ext cx="1909486" cy="3104764"/>
              <a:chOff x="9746911" y="2527287"/>
              <a:chExt cx="1909486" cy="3104764"/>
            </a:xfrm>
          </p:grpSpPr>
          <p:pic>
            <p:nvPicPr>
              <p:cNvPr id="28" name="図 27">
                <a:extLst>
                  <a:ext uri="{FF2B5EF4-FFF2-40B4-BE49-F238E27FC236}">
                    <a16:creationId xmlns:a16="http://schemas.microsoft.com/office/drawing/2014/main" id="{512858E2-BF40-4533-BE9D-7492E70F0DC7}"/>
                  </a:ext>
                </a:extLst>
              </p:cNvPr>
              <p:cNvPicPr>
                <a:picLocks noChangeAspect="1"/>
              </p:cNvPicPr>
              <p:nvPr/>
            </p:nvPicPr>
            <p:blipFill>
              <a:blip r:embed="rId3"/>
              <a:stretch>
                <a:fillRect/>
              </a:stretch>
            </p:blipFill>
            <p:spPr>
              <a:xfrm>
                <a:off x="9746911" y="2527287"/>
                <a:ext cx="1909486" cy="3096992"/>
              </a:xfrm>
              <a:prstGeom prst="rect">
                <a:avLst/>
              </a:prstGeom>
            </p:spPr>
          </p:pic>
          <p:pic>
            <p:nvPicPr>
              <p:cNvPr id="29" name="図 28">
                <a:extLst>
                  <a:ext uri="{FF2B5EF4-FFF2-40B4-BE49-F238E27FC236}">
                    <a16:creationId xmlns:a16="http://schemas.microsoft.com/office/drawing/2014/main" id="{340CC176-93A7-4AB9-B353-0ED940C6EDC7}"/>
                  </a:ext>
                </a:extLst>
              </p:cNvPr>
              <p:cNvPicPr>
                <a:picLocks noChangeAspect="1"/>
              </p:cNvPicPr>
              <p:nvPr/>
            </p:nvPicPr>
            <p:blipFill rotWithShape="1">
              <a:blip r:embed="rId7"/>
              <a:srcRect b="15118"/>
              <a:stretch/>
            </p:blipFill>
            <p:spPr>
              <a:xfrm>
                <a:off x="9887300" y="2966084"/>
                <a:ext cx="1638279" cy="2639090"/>
              </a:xfrm>
              <a:prstGeom prst="rect">
                <a:avLst/>
              </a:prstGeom>
            </p:spPr>
          </p:pic>
          <p:pic>
            <p:nvPicPr>
              <p:cNvPr id="30" name="図 29">
                <a:extLst>
                  <a:ext uri="{FF2B5EF4-FFF2-40B4-BE49-F238E27FC236}">
                    <a16:creationId xmlns:a16="http://schemas.microsoft.com/office/drawing/2014/main" id="{A7F69C25-26C2-461B-AD8F-961F1BF2B1F8}"/>
                  </a:ext>
                </a:extLst>
              </p:cNvPr>
              <p:cNvPicPr>
                <a:picLocks noChangeAspect="1"/>
              </p:cNvPicPr>
              <p:nvPr/>
            </p:nvPicPr>
            <p:blipFill rotWithShape="1">
              <a:blip r:embed="rId5"/>
              <a:srcRect t="74196" b="13513"/>
              <a:stretch/>
            </p:blipFill>
            <p:spPr>
              <a:xfrm>
                <a:off x="9887300" y="5258706"/>
                <a:ext cx="1618500" cy="373345"/>
              </a:xfrm>
              <a:prstGeom prst="rect">
                <a:avLst/>
              </a:prstGeom>
            </p:spPr>
          </p:pic>
        </p:grpSp>
      </p:grpSp>
      <p:sp>
        <p:nvSpPr>
          <p:cNvPr id="32" name="テキスト ボックス 31">
            <a:extLst>
              <a:ext uri="{FF2B5EF4-FFF2-40B4-BE49-F238E27FC236}">
                <a16:creationId xmlns:a16="http://schemas.microsoft.com/office/drawing/2014/main" id="{C7B709AC-89F6-4BC5-8BCC-5EC3EDF7E0EB}"/>
              </a:ext>
            </a:extLst>
          </p:cNvPr>
          <p:cNvSpPr txBox="1"/>
          <p:nvPr/>
        </p:nvSpPr>
        <p:spPr>
          <a:xfrm>
            <a:off x="2764036" y="2570953"/>
            <a:ext cx="3561109" cy="4308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404040"/>
                </a:solidFill>
                <a:effectLst/>
                <a:uLnTx/>
                <a:uFillTx/>
              </a:rPr>
              <a:t>スマートフォン版ブランドパネル</a:t>
            </a:r>
            <a:endParaRPr kumimoji="0" lang="en-US" altLang="ja-JP" sz="1100" b="1" i="0" u="none" strike="noStrike" kern="0" cap="none" spc="0" normalizeH="0" baseline="0" noProof="0" dirty="0">
              <a:ln>
                <a:noFill/>
              </a:ln>
              <a:solidFill>
                <a:srgbClr val="40404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404040"/>
                </a:solidFill>
                <a:effectLst/>
                <a:uLnTx/>
                <a:uFillTx/>
              </a:rPr>
              <a:t>(</a:t>
            </a:r>
            <a:r>
              <a:rPr kumimoji="0" lang="ja-JP" altLang="en-US" sz="1100" b="1" i="0" u="none" strike="noStrike" kern="0" cap="none" spc="0" normalizeH="0" baseline="0" noProof="0" dirty="0">
                <a:ln>
                  <a:noFill/>
                </a:ln>
                <a:solidFill>
                  <a:srgbClr val="404040"/>
                </a:solidFill>
                <a:effectLst/>
                <a:uLnTx/>
                <a:uFillTx/>
              </a:rPr>
              <a:t>通常フォーマット</a:t>
            </a:r>
            <a:r>
              <a:rPr kumimoji="0" lang="en-US" altLang="ja-JP" sz="1100" b="1" i="0" u="none" strike="noStrike" kern="0" cap="none" spc="0" normalizeH="0" baseline="0" noProof="0" dirty="0">
                <a:ln>
                  <a:noFill/>
                </a:ln>
                <a:solidFill>
                  <a:srgbClr val="404040"/>
                </a:solidFill>
                <a:effectLst/>
                <a:uLnTx/>
                <a:uFillTx/>
              </a:rPr>
              <a:t>)</a:t>
            </a:r>
            <a:endParaRPr kumimoji="0" lang="ja-JP" altLang="en-US" sz="1100" b="1" i="0" u="none" strike="noStrike" kern="0" cap="none" spc="0" normalizeH="0" baseline="0" noProof="0" dirty="0">
              <a:ln>
                <a:noFill/>
              </a:ln>
              <a:solidFill>
                <a:srgbClr val="404040"/>
              </a:solidFill>
              <a:effectLst/>
              <a:uLnTx/>
              <a:uFillTx/>
            </a:endParaRPr>
          </a:p>
        </p:txBody>
      </p:sp>
      <p:sp>
        <p:nvSpPr>
          <p:cNvPr id="8" name="タイトル 7">
            <a:extLst>
              <a:ext uri="{FF2B5EF4-FFF2-40B4-BE49-F238E27FC236}">
                <a16:creationId xmlns:a16="http://schemas.microsoft.com/office/drawing/2014/main" id="{62C5F069-C1D7-05D5-4FEC-45EAD28795A6}"/>
              </a:ext>
            </a:extLst>
          </p:cNvPr>
          <p:cNvSpPr>
            <a:spLocks noGrp="1"/>
          </p:cNvSpPr>
          <p:nvPr>
            <p:ph type="ctrTitle"/>
          </p:nvPr>
        </p:nvSpPr>
        <p:spPr/>
        <p:txBody>
          <a:bodyPr/>
          <a:lstStyle/>
          <a:p>
            <a:r>
              <a:rPr lang="ja-JP" altLang="en-US" dirty="0"/>
              <a:t>ブランドパネル　スマートフォン　カルーセル</a:t>
            </a:r>
          </a:p>
        </p:txBody>
      </p:sp>
      <p:sp>
        <p:nvSpPr>
          <p:cNvPr id="16" name="角丸四角形 25">
            <a:extLst>
              <a:ext uri="{FF2B5EF4-FFF2-40B4-BE49-F238E27FC236}">
                <a16:creationId xmlns:a16="http://schemas.microsoft.com/office/drawing/2014/main" id="{DCAA0DBB-B28B-904C-2EE8-6204E5880359}"/>
              </a:ext>
            </a:extLst>
          </p:cNvPr>
          <p:cNvSpPr/>
          <p:nvPr/>
        </p:nvSpPr>
        <p:spPr>
          <a:xfrm>
            <a:off x="3720151" y="1985180"/>
            <a:ext cx="4751697"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rgbClr val="002060"/>
                </a:solidFill>
                <a:latin typeface="Meiryo" panose="020B0604030504040204" pitchFamily="34" charset="-128"/>
                <a:ea typeface="Meiryo" panose="020B0604030504040204" pitchFamily="34" charset="-128"/>
              </a:rPr>
              <a:t>事例：ビー・エム・ダブリュー株式会社様　</a:t>
            </a:r>
          </a:p>
        </p:txBody>
      </p:sp>
      <p:grpSp>
        <p:nvGrpSpPr>
          <p:cNvPr id="24" name="グループ化 23">
            <a:extLst>
              <a:ext uri="{FF2B5EF4-FFF2-40B4-BE49-F238E27FC236}">
                <a16:creationId xmlns:a16="http://schemas.microsoft.com/office/drawing/2014/main" id="{C96EE7D6-E7B0-38D0-F399-99A7CFD9F7AB}"/>
              </a:ext>
            </a:extLst>
          </p:cNvPr>
          <p:cNvGrpSpPr/>
          <p:nvPr/>
        </p:nvGrpSpPr>
        <p:grpSpPr>
          <a:xfrm>
            <a:off x="6323114" y="2974730"/>
            <a:ext cx="5166620" cy="3066586"/>
            <a:chOff x="6233776" y="2830638"/>
            <a:chExt cx="5166620" cy="3066586"/>
          </a:xfrm>
        </p:grpSpPr>
        <p:sp>
          <p:nvSpPr>
            <p:cNvPr id="9" name="テキスト ボックス 8">
              <a:extLst>
                <a:ext uri="{FF2B5EF4-FFF2-40B4-BE49-F238E27FC236}">
                  <a16:creationId xmlns:a16="http://schemas.microsoft.com/office/drawing/2014/main" id="{5ABB3CB7-BB9F-40F5-A64A-48BC8C44B5C4}"/>
                </a:ext>
              </a:extLst>
            </p:cNvPr>
            <p:cNvSpPr txBox="1"/>
            <p:nvPr/>
          </p:nvSpPr>
          <p:spPr>
            <a:xfrm>
              <a:off x="9012771" y="5527892"/>
              <a:ext cx="1529938" cy="369332"/>
            </a:xfrm>
            <a:prstGeom prst="rect">
              <a:avLst/>
            </a:prstGeom>
            <a:noFill/>
          </p:spPr>
          <p:txBody>
            <a:bodyPr wrap="square" rtlCol="0">
              <a:spAutoFit/>
            </a:bodyPr>
            <a:lstStyle/>
            <a:p>
              <a:pPr algn="ctr"/>
              <a:r>
                <a:rPr kumimoji="1" lang="en-US" altLang="ja-JP" dirty="0">
                  <a:solidFill>
                    <a:srgbClr val="404040"/>
                  </a:solidFill>
                  <a:latin typeface="メイリオ" panose="020B0604030504040204" pitchFamily="50" charset="-128"/>
                  <a:ea typeface="メイリオ" panose="020B0604030504040204" pitchFamily="50" charset="-128"/>
                </a:rPr>
                <a:t>114</a:t>
              </a:r>
              <a:r>
                <a:rPr kumimoji="1" lang="ja-JP" altLang="en-US" dirty="0">
                  <a:solidFill>
                    <a:srgbClr val="404040"/>
                  </a:solidFill>
                  <a:latin typeface="メイリオ" panose="020B0604030504040204" pitchFamily="50" charset="-128"/>
                  <a:ea typeface="メイリオ" panose="020B0604030504040204" pitchFamily="50" charset="-128"/>
                </a:rPr>
                <a:t>％</a:t>
              </a:r>
              <a:r>
                <a:rPr kumimoji="1" lang="en-US" altLang="ja-JP" dirty="0">
                  <a:solidFill>
                    <a:srgbClr val="404040"/>
                  </a:solidFill>
                  <a:latin typeface="メイリオ" panose="020B0604030504040204" pitchFamily="50" charset="-128"/>
                  <a:ea typeface="メイリオ" panose="020B0604030504040204" pitchFamily="50" charset="-128"/>
                </a:rPr>
                <a:t>UP</a:t>
              </a:r>
              <a:endParaRPr kumimoji="1" lang="ja-JP" altLang="en-US" dirty="0">
                <a:solidFill>
                  <a:srgbClr val="404040"/>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EBF8C4A-3723-42F6-9017-79F507D7B861}"/>
                </a:ext>
              </a:extLst>
            </p:cNvPr>
            <p:cNvSpPr txBox="1"/>
            <p:nvPr/>
          </p:nvSpPr>
          <p:spPr>
            <a:xfrm>
              <a:off x="8636128" y="4653020"/>
              <a:ext cx="2748418" cy="769441"/>
            </a:xfrm>
            <a:prstGeom prst="rect">
              <a:avLst/>
            </a:prstGeom>
            <a:noFill/>
          </p:spPr>
          <p:txBody>
            <a:bodyPr wrap="square" rtlCol="0">
              <a:spAutoFit/>
            </a:bodyPr>
            <a:lstStyle/>
            <a:p>
              <a:r>
                <a:rPr kumimoji="1" lang="en-US" altLang="ja-JP" sz="4400" b="1" dirty="0">
                  <a:solidFill>
                    <a:srgbClr val="C00000"/>
                  </a:solidFill>
                  <a:latin typeface="メイリオ" panose="020B0604030504040204" pitchFamily="50" charset="-128"/>
                  <a:ea typeface="メイリオ" panose="020B0604030504040204" pitchFamily="50" charset="-128"/>
                </a:rPr>
                <a:t>486%</a:t>
              </a:r>
              <a:r>
                <a:rPr kumimoji="1" lang="en-US" altLang="ja-JP" sz="2200" b="1" dirty="0">
                  <a:solidFill>
                    <a:srgbClr val="C00000"/>
                  </a:solidFill>
                  <a:latin typeface="メイリオ" panose="020B0604030504040204" pitchFamily="50" charset="-128"/>
                  <a:ea typeface="メイリオ" panose="020B0604030504040204" pitchFamily="50" charset="-128"/>
                </a:rPr>
                <a:t>UP</a:t>
              </a:r>
              <a:r>
                <a:rPr kumimoji="1" lang="ja-JP" altLang="en-US" sz="4400" b="1" dirty="0">
                  <a:solidFill>
                    <a:srgbClr val="C00000"/>
                  </a:solidFill>
                  <a:latin typeface="メイリオ" panose="020B0604030504040204" pitchFamily="50" charset="-128"/>
                  <a:ea typeface="メイリオ" panose="020B0604030504040204" pitchFamily="50" charset="-128"/>
                </a:rPr>
                <a:t>　</a:t>
              </a:r>
              <a:endParaRPr kumimoji="1" lang="ja-JP" altLang="en-US" b="1" dirty="0">
                <a:solidFill>
                  <a:srgbClr val="C00000"/>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B7F16E5B-58C5-4911-8049-404C48A520AC}"/>
                </a:ext>
              </a:extLst>
            </p:cNvPr>
            <p:cNvSpPr txBox="1"/>
            <p:nvPr/>
          </p:nvSpPr>
          <p:spPr>
            <a:xfrm>
              <a:off x="9314891" y="5307206"/>
              <a:ext cx="994855" cy="253916"/>
            </a:xfrm>
            <a:prstGeom prst="rect">
              <a:avLst/>
            </a:prstGeom>
            <a:noFill/>
          </p:spPr>
          <p:txBody>
            <a:bodyPr wrap="square" rtlCol="0">
              <a:spAutoFit/>
            </a:bodyPr>
            <a:lstStyle/>
            <a:p>
              <a:r>
                <a:rPr kumimoji="1" lang="ja-JP" altLang="en-US" sz="1050" b="1" dirty="0">
                  <a:solidFill>
                    <a:srgbClr val="404040"/>
                  </a:solidFill>
                  <a:latin typeface="メイリオ" panose="020B0604030504040204" pitchFamily="50" charset="-128"/>
                  <a:ea typeface="メイリオ" panose="020B0604030504040204" pitchFamily="50" charset="-128"/>
                </a:rPr>
                <a:t>スワイプ</a:t>
              </a:r>
              <a:r>
                <a:rPr lang="ja-JP" altLang="en-US" sz="1050" b="1" dirty="0">
                  <a:solidFill>
                    <a:srgbClr val="404040"/>
                  </a:solidFill>
                  <a:latin typeface="メイリオ" panose="020B0604030504040204" pitchFamily="50" charset="-128"/>
                  <a:ea typeface="メイリオ" panose="020B0604030504040204" pitchFamily="50" charset="-128"/>
                </a:rPr>
                <a:t>無し</a:t>
              </a:r>
              <a:endParaRPr kumimoji="1" lang="ja-JP" altLang="en-US" sz="1050" b="1" dirty="0">
                <a:solidFill>
                  <a:srgbClr val="404040"/>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AD2F84CB-87EA-4F99-9FB5-7499FB4D7673}"/>
                </a:ext>
              </a:extLst>
            </p:cNvPr>
            <p:cNvSpPr txBox="1"/>
            <p:nvPr/>
          </p:nvSpPr>
          <p:spPr>
            <a:xfrm>
              <a:off x="9136285" y="4437112"/>
              <a:ext cx="994855" cy="253916"/>
            </a:xfrm>
            <a:prstGeom prst="rect">
              <a:avLst/>
            </a:prstGeom>
            <a:noFill/>
          </p:spPr>
          <p:txBody>
            <a:bodyPr wrap="square" rtlCol="0">
              <a:spAutoFit/>
            </a:bodyPr>
            <a:lstStyle/>
            <a:p>
              <a:r>
                <a:rPr kumimoji="1" lang="ja-JP" altLang="en-US" sz="1050" b="1" dirty="0">
                  <a:solidFill>
                    <a:srgbClr val="C00000"/>
                  </a:solidFill>
                  <a:latin typeface="メイリオ" panose="020B0604030504040204" pitchFamily="50" charset="-128"/>
                  <a:ea typeface="メイリオ" panose="020B0604030504040204" pitchFamily="50" charset="-128"/>
                </a:rPr>
                <a:t>スワイプ</a:t>
              </a:r>
              <a:r>
                <a:rPr lang="ja-JP" altLang="en-US" sz="1050" b="1" dirty="0">
                  <a:solidFill>
                    <a:srgbClr val="C00000"/>
                  </a:solidFill>
                  <a:latin typeface="メイリオ" panose="020B0604030504040204" pitchFamily="50" charset="-128"/>
                  <a:ea typeface="メイリオ" panose="020B0604030504040204" pitchFamily="50" charset="-128"/>
                </a:rPr>
                <a:t>有り</a:t>
              </a:r>
              <a:endParaRPr kumimoji="1" lang="ja-JP" altLang="en-US" sz="1050" b="1" dirty="0">
                <a:solidFill>
                  <a:srgbClr val="C00000"/>
                </a:solidFill>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8A3371F9-5B07-40F1-902C-970A8DF9D5AD}"/>
                </a:ext>
              </a:extLst>
            </p:cNvPr>
            <p:cNvSpPr txBox="1"/>
            <p:nvPr/>
          </p:nvSpPr>
          <p:spPr>
            <a:xfrm>
              <a:off x="8231388" y="3444550"/>
              <a:ext cx="3169008" cy="769441"/>
            </a:xfrm>
            <a:prstGeom prst="rect">
              <a:avLst/>
            </a:prstGeom>
            <a:noFill/>
          </p:spPr>
          <p:txBody>
            <a:bodyPr wrap="square" rtlCol="0">
              <a:spAutoFit/>
            </a:bodyPr>
            <a:lstStyle/>
            <a:p>
              <a:pPr algn="ctr"/>
              <a:r>
                <a:rPr kumimoji="1" lang="en-US" altLang="ja-JP" sz="4400" b="1" dirty="0">
                  <a:solidFill>
                    <a:srgbClr val="C00000"/>
                  </a:solidFill>
                  <a:latin typeface="メイリオ" panose="020B0604030504040204" pitchFamily="50" charset="-128"/>
                  <a:ea typeface="メイリオ" panose="020B0604030504040204" pitchFamily="50" charset="-128"/>
                </a:rPr>
                <a:t>139</a:t>
              </a:r>
              <a:r>
                <a:rPr kumimoji="1" lang="ja-JP" altLang="en-US" sz="4400" b="1" dirty="0">
                  <a:solidFill>
                    <a:srgbClr val="C00000"/>
                  </a:solidFill>
                  <a:latin typeface="メイリオ" panose="020B0604030504040204" pitchFamily="50" charset="-128"/>
                  <a:ea typeface="メイリオ" panose="020B0604030504040204" pitchFamily="50" charset="-128"/>
                </a:rPr>
                <a:t>％</a:t>
              </a:r>
              <a:r>
                <a:rPr kumimoji="1" lang="en-US" altLang="ja-JP" sz="2200" b="1" dirty="0">
                  <a:solidFill>
                    <a:srgbClr val="C00000"/>
                  </a:solidFill>
                  <a:latin typeface="メイリオ" panose="020B0604030504040204" pitchFamily="50" charset="-128"/>
                  <a:ea typeface="メイリオ" panose="020B0604030504040204" pitchFamily="50" charset="-128"/>
                </a:rPr>
                <a:t>UP</a:t>
              </a:r>
              <a:endParaRPr kumimoji="1" lang="ja-JP" altLang="en-US" sz="2200" b="1" dirty="0">
                <a:solidFill>
                  <a:srgbClr val="C00000"/>
                </a:solidFill>
                <a:latin typeface="メイリオ" panose="020B0604030504040204" pitchFamily="50" charset="-128"/>
                <a:ea typeface="メイリオ" panose="020B0604030504040204" pitchFamily="50" charset="-128"/>
              </a:endParaRPr>
            </a:p>
          </p:txBody>
        </p:sp>
        <p:sp>
          <p:nvSpPr>
            <p:cNvPr id="15" name="四角形: 角を丸くする 2">
              <a:extLst>
                <a:ext uri="{FF2B5EF4-FFF2-40B4-BE49-F238E27FC236}">
                  <a16:creationId xmlns:a16="http://schemas.microsoft.com/office/drawing/2014/main" id="{45BE1193-8DA1-47CA-8A69-ABDC042E5E21}"/>
                </a:ext>
              </a:extLst>
            </p:cNvPr>
            <p:cNvSpPr/>
            <p:nvPr/>
          </p:nvSpPr>
          <p:spPr>
            <a:xfrm>
              <a:off x="6319991" y="3357505"/>
              <a:ext cx="1995637" cy="97410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404040"/>
                  </a:solidFill>
                  <a:latin typeface="メイリオ" panose="020B0604030504040204" pitchFamily="50" charset="-128"/>
                  <a:ea typeface="メイリオ" panose="020B0604030504040204" pitchFamily="50" charset="-128"/>
                </a:rPr>
                <a:t>ブランドリフト</a:t>
              </a:r>
              <a:endParaRPr lang="en-US" altLang="ja-JP" b="1" dirty="0">
                <a:solidFill>
                  <a:srgbClr val="404040"/>
                </a:solidFill>
                <a:latin typeface="メイリオ" panose="020B0604030504040204" pitchFamily="50" charset="-128"/>
                <a:ea typeface="メイリオ" panose="020B0604030504040204" pitchFamily="50" charset="-128"/>
              </a:endParaRPr>
            </a:p>
            <a:p>
              <a:pPr algn="ctr"/>
              <a:r>
                <a:rPr kumimoji="1" lang="ja-JP" altLang="en-US" b="1" dirty="0">
                  <a:solidFill>
                    <a:srgbClr val="404040"/>
                  </a:solidFill>
                  <a:latin typeface="メイリオ" panose="020B0604030504040204" pitchFamily="50" charset="-128"/>
                  <a:ea typeface="メイリオ" panose="020B0604030504040204" pitchFamily="50" charset="-128"/>
                </a:rPr>
                <a:t>メッセージ連想</a:t>
              </a:r>
            </a:p>
          </p:txBody>
        </p:sp>
        <p:sp>
          <p:nvSpPr>
            <p:cNvPr id="23" name="四角形: 角を丸くする 32">
              <a:extLst>
                <a:ext uri="{FF2B5EF4-FFF2-40B4-BE49-F238E27FC236}">
                  <a16:creationId xmlns:a16="http://schemas.microsoft.com/office/drawing/2014/main" id="{F942E5A9-5588-474A-A6F9-EEB919826B37}"/>
                </a:ext>
              </a:extLst>
            </p:cNvPr>
            <p:cNvSpPr/>
            <p:nvPr/>
          </p:nvSpPr>
          <p:spPr>
            <a:xfrm>
              <a:off x="6233776" y="4560037"/>
              <a:ext cx="1987513" cy="94253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404040"/>
                  </a:solidFill>
                  <a:latin typeface="メイリオ" panose="020B0604030504040204" pitchFamily="50" charset="-128"/>
                  <a:ea typeface="メイリオ" panose="020B0604030504040204" pitchFamily="50" charset="-128"/>
                </a:rPr>
                <a:t>サーチリフト</a:t>
              </a:r>
              <a:endParaRPr kumimoji="1" lang="ja-JP" altLang="en-US" b="1" dirty="0">
                <a:solidFill>
                  <a:srgbClr val="404040"/>
                </a:solidFill>
                <a:latin typeface="メイリオ" panose="020B0604030504040204" pitchFamily="50" charset="-128"/>
                <a:ea typeface="メイリオ" panose="020B0604030504040204" pitchFamily="50" charset="-128"/>
              </a:endParaRPr>
            </a:p>
          </p:txBody>
        </p:sp>
        <p:sp>
          <p:nvSpPr>
            <p:cNvPr id="17" name="四角形: 角を丸くする 16">
              <a:extLst>
                <a:ext uri="{FF2B5EF4-FFF2-40B4-BE49-F238E27FC236}">
                  <a16:creationId xmlns:a16="http://schemas.microsoft.com/office/drawing/2014/main" id="{294FB6F5-E91B-4CF5-1F82-4D97BADED8E5}"/>
                </a:ext>
              </a:extLst>
            </p:cNvPr>
            <p:cNvSpPr/>
            <p:nvPr/>
          </p:nvSpPr>
          <p:spPr>
            <a:xfrm>
              <a:off x="6477429" y="2830638"/>
              <a:ext cx="4403335" cy="382301"/>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u="sng">
                  <a:solidFill>
                    <a:srgbClr val="404040"/>
                  </a:solidFill>
                </a:rPr>
                <a:t>通常フォーマットとの比較結果</a:t>
              </a:r>
              <a:endParaRPr lang="ja-JP" altLang="en-US" b="1" u="sng" dirty="0">
                <a:solidFill>
                  <a:srgbClr val="404040"/>
                </a:solidFill>
              </a:endParaRPr>
            </a:p>
          </p:txBody>
        </p:sp>
      </p:grpSp>
    </p:spTree>
    <p:extLst>
      <p:ext uri="{BB962C8B-B14F-4D97-AF65-F5344CB8AC3E}">
        <p14:creationId xmlns:p14="http://schemas.microsoft.com/office/powerpoint/2010/main" val="573880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グループ化 22">
            <a:extLst>
              <a:ext uri="{FF2B5EF4-FFF2-40B4-BE49-F238E27FC236}">
                <a16:creationId xmlns:a16="http://schemas.microsoft.com/office/drawing/2014/main" id="{F76C4EF8-5700-1C32-4F5F-C88D5607F449}"/>
              </a:ext>
            </a:extLst>
          </p:cNvPr>
          <p:cNvGrpSpPr>
            <a:grpSpLocks noChangeAspect="1"/>
          </p:cNvGrpSpPr>
          <p:nvPr/>
        </p:nvGrpSpPr>
        <p:grpSpPr>
          <a:xfrm>
            <a:off x="1839853" y="2008803"/>
            <a:ext cx="2406327" cy="4292989"/>
            <a:chOff x="803604" y="3747839"/>
            <a:chExt cx="1695708" cy="3025215"/>
          </a:xfrm>
        </p:grpSpPr>
        <p:pic>
          <p:nvPicPr>
            <p:cNvPr id="24" name="図 23">
              <a:extLst>
                <a:ext uri="{FF2B5EF4-FFF2-40B4-BE49-F238E27FC236}">
                  <a16:creationId xmlns:a16="http://schemas.microsoft.com/office/drawing/2014/main" id="{22DC3DFC-8F27-2B0D-845D-1A0B0E9AB67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3604" y="3747839"/>
              <a:ext cx="1695708" cy="3025215"/>
            </a:xfrm>
            <a:prstGeom prst="roundRect">
              <a:avLst>
                <a:gd name="adj" fmla="val 5795"/>
              </a:avLst>
            </a:prstGeom>
            <a:ln w="57150">
              <a:solidFill>
                <a:srgbClr val="202020"/>
              </a:solidFill>
            </a:ln>
            <a:effectLst/>
          </p:spPr>
        </p:pic>
        <p:pic>
          <p:nvPicPr>
            <p:cNvPr id="25" name="図 24">
              <a:extLst>
                <a:ext uri="{FF2B5EF4-FFF2-40B4-BE49-F238E27FC236}">
                  <a16:creationId xmlns:a16="http://schemas.microsoft.com/office/drawing/2014/main" id="{4C938A1E-2A23-6ABB-12A8-01B2356D3D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7114" y="4208136"/>
              <a:ext cx="1692198" cy="949844"/>
            </a:xfrm>
            <a:prstGeom prst="rect">
              <a:avLst/>
            </a:prstGeom>
          </p:spPr>
        </p:pic>
      </p:grpSp>
      <p:pic>
        <p:nvPicPr>
          <p:cNvPr id="3" name="図 2">
            <a:extLst>
              <a:ext uri="{FF2B5EF4-FFF2-40B4-BE49-F238E27FC236}">
                <a16:creationId xmlns:a16="http://schemas.microsoft.com/office/drawing/2014/main" id="{A7AF5D61-51F4-449B-81A5-D073DEBA8873}"/>
              </a:ext>
            </a:extLst>
          </p:cNvPr>
          <p:cNvPicPr>
            <a:picLocks noChangeAspect="1"/>
          </p:cNvPicPr>
          <p:nvPr/>
        </p:nvPicPr>
        <p:blipFill>
          <a:blip r:embed="rId4"/>
          <a:stretch>
            <a:fillRect/>
          </a:stretch>
        </p:blipFill>
        <p:spPr>
          <a:xfrm>
            <a:off x="7085567" y="2659133"/>
            <a:ext cx="2401347" cy="1350757"/>
          </a:xfrm>
          <a:prstGeom prst="rect">
            <a:avLst/>
          </a:prstGeom>
        </p:spPr>
      </p:pic>
      <p:pic>
        <p:nvPicPr>
          <p:cNvPr id="4" name="図 3">
            <a:extLst>
              <a:ext uri="{FF2B5EF4-FFF2-40B4-BE49-F238E27FC236}">
                <a16:creationId xmlns:a16="http://schemas.microsoft.com/office/drawing/2014/main" id="{582CC575-C6FC-4E8A-848B-66C489A7F46F}"/>
              </a:ext>
            </a:extLst>
          </p:cNvPr>
          <p:cNvPicPr>
            <a:picLocks noChangeAspect="1"/>
          </p:cNvPicPr>
          <p:nvPr/>
        </p:nvPicPr>
        <p:blipFill>
          <a:blip r:embed="rId5"/>
          <a:stretch>
            <a:fillRect/>
          </a:stretch>
        </p:blipFill>
        <p:spPr>
          <a:xfrm>
            <a:off x="6213235" y="4215175"/>
            <a:ext cx="2401347" cy="1350759"/>
          </a:xfrm>
          <a:prstGeom prst="rect">
            <a:avLst/>
          </a:prstGeom>
        </p:spPr>
      </p:pic>
      <p:pic>
        <p:nvPicPr>
          <p:cNvPr id="6" name="図 5">
            <a:extLst>
              <a:ext uri="{FF2B5EF4-FFF2-40B4-BE49-F238E27FC236}">
                <a16:creationId xmlns:a16="http://schemas.microsoft.com/office/drawing/2014/main" id="{E9DB937F-5C20-4950-9F9E-6D921295C3DE}"/>
              </a:ext>
            </a:extLst>
          </p:cNvPr>
          <p:cNvPicPr>
            <a:picLocks noChangeAspect="1"/>
          </p:cNvPicPr>
          <p:nvPr/>
        </p:nvPicPr>
        <p:blipFill>
          <a:blip r:embed="rId6"/>
          <a:stretch>
            <a:fillRect/>
          </a:stretch>
        </p:blipFill>
        <p:spPr>
          <a:xfrm>
            <a:off x="8842711" y="4215175"/>
            <a:ext cx="2401347" cy="1350758"/>
          </a:xfrm>
          <a:prstGeom prst="rect">
            <a:avLst/>
          </a:prstGeom>
        </p:spPr>
      </p:pic>
      <p:sp>
        <p:nvSpPr>
          <p:cNvPr id="12" name="正方形/長方形 11"/>
          <p:cNvSpPr/>
          <p:nvPr/>
        </p:nvSpPr>
        <p:spPr>
          <a:xfrm>
            <a:off x="383771" y="119903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ja-JP" sz="2000" dirty="0">
              <a:latin typeface="メイリオ" panose="020B0604030504040204" pitchFamily="50" charset="-128"/>
              <a:ea typeface="メイリオ" panose="020B0604030504040204" pitchFamily="50" charset="-128"/>
            </a:endParaRPr>
          </a:p>
        </p:txBody>
      </p:sp>
      <p:pic>
        <p:nvPicPr>
          <p:cNvPr id="18" name="図 17">
            <a:extLst>
              <a:ext uri="{FF2B5EF4-FFF2-40B4-BE49-F238E27FC236}">
                <a16:creationId xmlns:a16="http://schemas.microsoft.com/office/drawing/2014/main" id="{76C6FA4C-EBF9-463F-BE62-AAA92F581E89}"/>
              </a:ext>
            </a:extLst>
          </p:cNvPr>
          <p:cNvPicPr>
            <a:picLocks noChangeAspect="1"/>
          </p:cNvPicPr>
          <p:nvPr/>
        </p:nvPicPr>
        <p:blipFill>
          <a:blip r:embed="rId7"/>
          <a:stretch>
            <a:fillRect/>
          </a:stretch>
        </p:blipFill>
        <p:spPr>
          <a:xfrm>
            <a:off x="1839853" y="2661996"/>
            <a:ext cx="2406327" cy="1353558"/>
          </a:xfrm>
          <a:prstGeom prst="rect">
            <a:avLst/>
          </a:prstGeom>
        </p:spPr>
      </p:pic>
      <p:pic>
        <p:nvPicPr>
          <p:cNvPr id="20" name="図 19">
            <a:extLst>
              <a:ext uri="{FF2B5EF4-FFF2-40B4-BE49-F238E27FC236}">
                <a16:creationId xmlns:a16="http://schemas.microsoft.com/office/drawing/2014/main" id="{9EFE2969-7643-4EBC-BEFE-0F084E5457F6}"/>
              </a:ext>
            </a:extLst>
          </p:cNvPr>
          <p:cNvPicPr>
            <a:picLocks noChangeAspect="1"/>
          </p:cNvPicPr>
          <p:nvPr/>
        </p:nvPicPr>
        <p:blipFill>
          <a:blip r:embed="rId8"/>
          <a:stretch>
            <a:fillRect/>
          </a:stretch>
        </p:blipFill>
        <p:spPr>
          <a:xfrm>
            <a:off x="4480919" y="2659133"/>
            <a:ext cx="2401347" cy="1350757"/>
          </a:xfrm>
          <a:prstGeom prst="rect">
            <a:avLst/>
          </a:prstGeom>
        </p:spPr>
      </p:pic>
      <p:sp>
        <p:nvSpPr>
          <p:cNvPr id="19" name="タイトル 7">
            <a:extLst>
              <a:ext uri="{FF2B5EF4-FFF2-40B4-BE49-F238E27FC236}">
                <a16:creationId xmlns:a16="http://schemas.microsoft.com/office/drawing/2014/main" id="{B6A9E730-F498-DF13-C491-4F48A8C1AAD3}"/>
              </a:ext>
            </a:extLst>
          </p:cNvPr>
          <p:cNvSpPr>
            <a:spLocks noGrp="1"/>
          </p:cNvSpPr>
          <p:nvPr>
            <p:ph type="ctrTitle"/>
          </p:nvPr>
        </p:nvSpPr>
        <p:spPr/>
        <p:txBody>
          <a:bodyPr/>
          <a:lstStyle/>
          <a:p>
            <a:r>
              <a:rPr lang="ja-JP" altLang="en-US" dirty="0"/>
              <a:t>ストーリー性を持たせた表現</a:t>
            </a:r>
          </a:p>
        </p:txBody>
      </p:sp>
      <p:sp>
        <p:nvSpPr>
          <p:cNvPr id="22" name="テキスト プレースホルダー 21">
            <a:extLst>
              <a:ext uri="{FF2B5EF4-FFF2-40B4-BE49-F238E27FC236}">
                <a16:creationId xmlns:a16="http://schemas.microsoft.com/office/drawing/2014/main" id="{ACAFB8E5-3B0B-C75A-1B60-654190069259}"/>
              </a:ext>
            </a:extLst>
          </p:cNvPr>
          <p:cNvSpPr>
            <a:spLocks noGrp="1"/>
          </p:cNvSpPr>
          <p:nvPr>
            <p:ph type="body" sz="quarter" idx="10"/>
          </p:nvPr>
        </p:nvSpPr>
        <p:spPr/>
        <p:txBody>
          <a:bodyPr/>
          <a:lstStyle/>
          <a:p>
            <a:pPr algn="ctr"/>
            <a:r>
              <a:rPr lang="ja-JP" altLang="en-US" sz="1800" dirty="0">
                <a:solidFill>
                  <a:srgbClr val="404040"/>
                </a:solidFill>
                <a:latin typeface="メイリオ" panose="020B0604030504040204" pitchFamily="50" charset="-128"/>
                <a:ea typeface="メイリオ" panose="020B0604030504040204" pitchFamily="50" charset="-128"/>
              </a:rPr>
              <a:t>動画の印象的なシーンを切り出して</a:t>
            </a:r>
            <a:r>
              <a:rPr lang="ja-JP" altLang="en-US" sz="1800" b="1" dirty="0">
                <a:solidFill>
                  <a:srgbClr val="C00000"/>
                </a:solidFill>
                <a:latin typeface="メイリオ" panose="020B0604030504040204" pitchFamily="50" charset="-128"/>
                <a:ea typeface="メイリオ" panose="020B0604030504040204" pitchFamily="50" charset="-128"/>
              </a:rPr>
              <a:t>ストーリー性を出すこと</a:t>
            </a:r>
            <a:r>
              <a:rPr lang="ja-JP" altLang="en-US" sz="1800" dirty="0">
                <a:solidFill>
                  <a:srgbClr val="404040"/>
                </a:solidFill>
                <a:latin typeface="メイリオ" panose="020B0604030504040204" pitchFamily="50" charset="-128"/>
                <a:ea typeface="メイリオ" panose="020B0604030504040204" pitchFamily="50" charset="-128"/>
              </a:rPr>
              <a:t>で、</a:t>
            </a:r>
            <a:endParaRPr lang="en-US" altLang="ja-JP" sz="1800" dirty="0">
              <a:solidFill>
                <a:srgbClr val="404040"/>
              </a:solidFill>
              <a:latin typeface="メイリオ" panose="020B0604030504040204" pitchFamily="50" charset="-128"/>
              <a:ea typeface="メイリオ" panose="020B0604030504040204" pitchFamily="50" charset="-128"/>
            </a:endParaRPr>
          </a:p>
          <a:p>
            <a:pPr algn="ctr"/>
            <a:r>
              <a:rPr lang="ja-JP" altLang="en-US" sz="1800" b="1" dirty="0">
                <a:solidFill>
                  <a:srgbClr val="C00000"/>
                </a:solidFill>
                <a:latin typeface="メイリオ" panose="020B0604030504040204" pitchFamily="50" charset="-128"/>
                <a:ea typeface="メイリオ" panose="020B0604030504040204" pitchFamily="50" charset="-128"/>
              </a:rPr>
              <a:t>バナーでは伝えきれない、動画では見てもらえないという弱点を克服</a:t>
            </a:r>
            <a:r>
              <a:rPr lang="ja-JP" altLang="en-US" sz="1800" dirty="0">
                <a:solidFill>
                  <a:srgbClr val="404040"/>
                </a:solidFill>
                <a:latin typeface="メイリオ" panose="020B0604030504040204" pitchFamily="50" charset="-128"/>
                <a:ea typeface="メイリオ" panose="020B0604030504040204" pitchFamily="50" charset="-128"/>
              </a:rPr>
              <a:t>する</a:t>
            </a:r>
            <a:endParaRPr lang="en-US" altLang="ja-JP" sz="1800" dirty="0">
              <a:solidFill>
                <a:srgbClr val="404040"/>
              </a:solidFill>
              <a:latin typeface="メイリオ" panose="020B0604030504040204" pitchFamily="50" charset="-128"/>
              <a:ea typeface="メイリオ" panose="020B0604030504040204" pitchFamily="50" charset="-128"/>
            </a:endParaRPr>
          </a:p>
          <a:p>
            <a:endParaRPr lang="ja-JP" altLang="en-US" sz="1800" dirty="0"/>
          </a:p>
        </p:txBody>
      </p:sp>
    </p:spTree>
    <p:extLst>
      <p:ext uri="{BB962C8B-B14F-4D97-AF65-F5344CB8AC3E}">
        <p14:creationId xmlns:p14="http://schemas.microsoft.com/office/powerpoint/2010/main" val="11015813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a:extLst>
              <a:ext uri="{FF2B5EF4-FFF2-40B4-BE49-F238E27FC236}">
                <a16:creationId xmlns:a16="http://schemas.microsoft.com/office/drawing/2014/main" id="{DE41FA83-088A-25A8-C0CE-48D716BF97C4}"/>
              </a:ext>
            </a:extLst>
          </p:cNvPr>
          <p:cNvSpPr>
            <a:spLocks noGrp="1"/>
          </p:cNvSpPr>
          <p:nvPr>
            <p:ph type="body" sz="quarter" idx="10"/>
          </p:nvPr>
        </p:nvSpPr>
        <p:spPr/>
        <p:txBody>
          <a:bodyPr/>
          <a:lstStyle/>
          <a:p>
            <a:pPr algn="ctr"/>
            <a:r>
              <a:rPr lang="ja-JP" altLang="en-US" sz="1800" b="1" dirty="0">
                <a:solidFill>
                  <a:srgbClr val="404040"/>
                </a:solidFill>
                <a:latin typeface="メイリオ" panose="020B0604030504040204" pitchFamily="50" charset="-128"/>
                <a:ea typeface="メイリオ" panose="020B0604030504040204" pitchFamily="50" charset="-128"/>
              </a:rPr>
              <a:t>続きを気にさせ、結論を見せない構成</a:t>
            </a:r>
            <a:r>
              <a:rPr lang="ja-JP" altLang="en-US" sz="1800" dirty="0">
                <a:solidFill>
                  <a:srgbClr val="404040"/>
                </a:solidFill>
                <a:latin typeface="メイリオ" panose="020B0604030504040204" pitchFamily="50" charset="-128"/>
                <a:ea typeface="メイリオ" panose="020B0604030504040204" pitchFamily="50" charset="-128"/>
              </a:rPr>
              <a:t>にして、没入してもらう</a:t>
            </a:r>
            <a:endParaRPr lang="en-US" altLang="ja-JP" sz="1800" dirty="0">
              <a:solidFill>
                <a:srgbClr val="404040"/>
              </a:solidFill>
              <a:latin typeface="メイリオ" panose="020B0604030504040204" pitchFamily="50" charset="-128"/>
              <a:ea typeface="メイリオ" panose="020B0604030504040204" pitchFamily="50" charset="-128"/>
            </a:endParaRPr>
          </a:p>
          <a:p>
            <a:pPr algn="ctr"/>
            <a:endParaRPr lang="ja-JP" altLang="en-US" sz="1800" dirty="0"/>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28</a:t>
            </a:fld>
            <a:endParaRPr lang="ja-JP" altLang="en-US"/>
          </a:p>
        </p:txBody>
      </p:sp>
      <p:sp>
        <p:nvSpPr>
          <p:cNvPr id="9" name="正方形/長方形 8"/>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ja-JP" sz="2000" dirty="0">
              <a:latin typeface="メイリオ" panose="020B0604030504040204" pitchFamily="50" charset="-128"/>
              <a:ea typeface="メイリオ" panose="020B0604030504040204" pitchFamily="50" charset="-128"/>
            </a:endParaRPr>
          </a:p>
        </p:txBody>
      </p:sp>
      <p:sp>
        <p:nvSpPr>
          <p:cNvPr id="10" name="正方形/長方形 9"/>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1" name="正方形/長方形 10"/>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5F88428D-E4D4-5449-A77A-A00628D35396}"/>
              </a:ext>
            </a:extLst>
          </p:cNvPr>
          <p:cNvPicPr>
            <a:picLocks noChangeAspect="1"/>
          </p:cNvPicPr>
          <p:nvPr/>
        </p:nvPicPr>
        <p:blipFill>
          <a:blip r:embed="rId2"/>
          <a:srcRect/>
          <a:stretch/>
        </p:blipFill>
        <p:spPr>
          <a:xfrm>
            <a:off x="6472060" y="2705143"/>
            <a:ext cx="2406327" cy="1353558"/>
          </a:xfrm>
          <a:prstGeom prst="rect">
            <a:avLst/>
          </a:prstGeom>
        </p:spPr>
      </p:pic>
      <p:pic>
        <p:nvPicPr>
          <p:cNvPr id="14" name="図 13">
            <a:extLst>
              <a:ext uri="{FF2B5EF4-FFF2-40B4-BE49-F238E27FC236}">
                <a16:creationId xmlns:a16="http://schemas.microsoft.com/office/drawing/2014/main" id="{89886551-AC8F-BE45-930A-39701D5C39E5}"/>
              </a:ext>
            </a:extLst>
          </p:cNvPr>
          <p:cNvPicPr>
            <a:picLocks noChangeAspect="1"/>
          </p:cNvPicPr>
          <p:nvPr/>
        </p:nvPicPr>
        <p:blipFill>
          <a:blip r:embed="rId3"/>
          <a:srcRect/>
          <a:stretch/>
        </p:blipFill>
        <p:spPr>
          <a:xfrm>
            <a:off x="3885097" y="2703743"/>
            <a:ext cx="2411308" cy="1356360"/>
          </a:xfrm>
          <a:prstGeom prst="rect">
            <a:avLst/>
          </a:prstGeom>
        </p:spPr>
      </p:pic>
      <p:pic>
        <p:nvPicPr>
          <p:cNvPr id="15" name="図 14" descr="テキスト&#10;&#10;自動的に生成された説明">
            <a:extLst>
              <a:ext uri="{FF2B5EF4-FFF2-40B4-BE49-F238E27FC236}">
                <a16:creationId xmlns:a16="http://schemas.microsoft.com/office/drawing/2014/main" id="{01F282DF-151B-D24A-AFDA-F81DBF0AC350}"/>
              </a:ext>
            </a:extLst>
          </p:cNvPr>
          <p:cNvPicPr>
            <a:picLocks noChangeAspect="1"/>
          </p:cNvPicPr>
          <p:nvPr/>
        </p:nvPicPr>
        <p:blipFill>
          <a:blip r:embed="rId4"/>
          <a:stretch>
            <a:fillRect/>
          </a:stretch>
        </p:blipFill>
        <p:spPr>
          <a:xfrm>
            <a:off x="9048481" y="2702340"/>
            <a:ext cx="2411308" cy="1356361"/>
          </a:xfrm>
          <a:prstGeom prst="rect">
            <a:avLst/>
          </a:prstGeom>
        </p:spPr>
      </p:pic>
      <p:grpSp>
        <p:nvGrpSpPr>
          <p:cNvPr id="7" name="グループ化 6">
            <a:extLst>
              <a:ext uri="{FF2B5EF4-FFF2-40B4-BE49-F238E27FC236}">
                <a16:creationId xmlns:a16="http://schemas.microsoft.com/office/drawing/2014/main" id="{6BB6A5B3-0716-AFE8-62E3-3CD8DF90F6CB}"/>
              </a:ext>
            </a:extLst>
          </p:cNvPr>
          <p:cNvGrpSpPr>
            <a:grpSpLocks noChangeAspect="1"/>
          </p:cNvGrpSpPr>
          <p:nvPr/>
        </p:nvGrpSpPr>
        <p:grpSpPr>
          <a:xfrm>
            <a:off x="1298134" y="2061974"/>
            <a:ext cx="2406327" cy="4292989"/>
            <a:chOff x="803604" y="3747839"/>
            <a:chExt cx="1695708" cy="3025215"/>
          </a:xfrm>
        </p:grpSpPr>
        <p:pic>
          <p:nvPicPr>
            <p:cNvPr id="8" name="図 7">
              <a:extLst>
                <a:ext uri="{FF2B5EF4-FFF2-40B4-BE49-F238E27FC236}">
                  <a16:creationId xmlns:a16="http://schemas.microsoft.com/office/drawing/2014/main" id="{3A2080D2-DEB3-8A93-3B10-A68C512A0F8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604" y="3747839"/>
              <a:ext cx="1695708" cy="3025215"/>
            </a:xfrm>
            <a:prstGeom prst="roundRect">
              <a:avLst>
                <a:gd name="adj" fmla="val 5795"/>
              </a:avLst>
            </a:prstGeom>
            <a:ln w="57150">
              <a:solidFill>
                <a:srgbClr val="202020"/>
              </a:solidFill>
            </a:ln>
            <a:effectLst/>
          </p:spPr>
        </p:pic>
        <p:pic>
          <p:nvPicPr>
            <p:cNvPr id="12" name="図 11">
              <a:extLst>
                <a:ext uri="{FF2B5EF4-FFF2-40B4-BE49-F238E27FC236}">
                  <a16:creationId xmlns:a16="http://schemas.microsoft.com/office/drawing/2014/main" id="{4F52C0AF-4A5F-AEB1-8AB3-16D3D5AA301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7114" y="4208136"/>
              <a:ext cx="1692198" cy="949844"/>
            </a:xfrm>
            <a:prstGeom prst="rect">
              <a:avLst/>
            </a:prstGeom>
          </p:spPr>
        </p:pic>
      </p:grpSp>
      <p:pic>
        <p:nvPicPr>
          <p:cNvPr id="19" name="図 18">
            <a:extLst>
              <a:ext uri="{FF2B5EF4-FFF2-40B4-BE49-F238E27FC236}">
                <a16:creationId xmlns:a16="http://schemas.microsoft.com/office/drawing/2014/main" id="{DB135CC9-EA62-466D-AA20-6BBEA6F45E2E}"/>
              </a:ext>
            </a:extLst>
          </p:cNvPr>
          <p:cNvPicPr>
            <a:picLocks noChangeAspect="1"/>
          </p:cNvPicPr>
          <p:nvPr/>
        </p:nvPicPr>
        <p:blipFill>
          <a:blip r:embed="rId7"/>
          <a:stretch>
            <a:fillRect/>
          </a:stretch>
        </p:blipFill>
        <p:spPr>
          <a:xfrm>
            <a:off x="1298134" y="2703742"/>
            <a:ext cx="2411308" cy="1356361"/>
          </a:xfrm>
          <a:prstGeom prst="rect">
            <a:avLst/>
          </a:prstGeom>
        </p:spPr>
      </p:pic>
      <p:sp>
        <p:nvSpPr>
          <p:cNvPr id="23" name="タイトル 7">
            <a:extLst>
              <a:ext uri="{FF2B5EF4-FFF2-40B4-BE49-F238E27FC236}">
                <a16:creationId xmlns:a16="http://schemas.microsoft.com/office/drawing/2014/main" id="{550A1D79-486C-B50B-6E2E-A41C962A223C}"/>
              </a:ext>
            </a:extLst>
          </p:cNvPr>
          <p:cNvSpPr>
            <a:spLocks noGrp="1"/>
          </p:cNvSpPr>
          <p:nvPr>
            <p:ph type="ctrTitle"/>
          </p:nvPr>
        </p:nvSpPr>
        <p:spPr>
          <a:xfrm>
            <a:off x="587376" y="583184"/>
            <a:ext cx="11014607" cy="564262"/>
          </a:xfrm>
        </p:spPr>
        <p:txBody>
          <a:bodyPr/>
          <a:lstStyle/>
          <a:p>
            <a:r>
              <a:rPr lang="ja-JP" altLang="en-US" dirty="0"/>
              <a:t>続きを気にさせる表現</a:t>
            </a:r>
          </a:p>
        </p:txBody>
      </p:sp>
    </p:spTree>
    <p:extLst>
      <p:ext uri="{BB962C8B-B14F-4D97-AF65-F5344CB8AC3E}">
        <p14:creationId xmlns:p14="http://schemas.microsoft.com/office/powerpoint/2010/main" val="22945083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lstStyle/>
          <a:p>
            <a:pPr algn="ctr"/>
            <a:r>
              <a:rPr lang="ja-JP" altLang="en-US" sz="1800" b="1" dirty="0">
                <a:solidFill>
                  <a:schemeClr val="tx1">
                    <a:lumMod val="75000"/>
                    <a:lumOff val="25000"/>
                  </a:schemeClr>
                </a:solidFill>
              </a:rPr>
              <a:t>続きを気にしてもらうため、画像を連結させ</a:t>
            </a:r>
            <a:r>
              <a:rPr lang="en-US" altLang="ja-JP" sz="1800" dirty="0">
                <a:solidFill>
                  <a:schemeClr val="tx1">
                    <a:lumMod val="75000"/>
                    <a:lumOff val="25000"/>
                  </a:schemeClr>
                </a:solidFill>
              </a:rPr>
              <a:t>1</a:t>
            </a:r>
            <a:r>
              <a:rPr lang="ja-JP" altLang="en-US" sz="1800" dirty="0">
                <a:solidFill>
                  <a:schemeClr val="tx1">
                    <a:lumMod val="75000"/>
                    <a:lumOff val="25000"/>
                  </a:schemeClr>
                </a:solidFill>
              </a:rPr>
              <a:t>枚絵にして</a:t>
            </a:r>
            <a:r>
              <a:rPr lang="ja-JP" altLang="en-US" sz="1800" b="1" dirty="0">
                <a:solidFill>
                  <a:schemeClr val="tx1">
                    <a:lumMod val="75000"/>
                    <a:lumOff val="25000"/>
                  </a:schemeClr>
                </a:solidFill>
              </a:rPr>
              <a:t>対象を大きく見せ、印象を深める。</a:t>
            </a:r>
            <a:endParaRPr lang="en-US" altLang="ja-JP" sz="1800" b="1" dirty="0">
              <a:solidFill>
                <a:schemeClr val="tx1">
                  <a:lumMod val="75000"/>
                  <a:lumOff val="25000"/>
                </a:schemeClr>
              </a:solidFill>
            </a:endParaRP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29</a:t>
            </a:fld>
            <a:endParaRPr lang="ja-JP" altLang="en-US"/>
          </a:p>
        </p:txBody>
      </p:sp>
      <p:sp>
        <p:nvSpPr>
          <p:cNvPr id="8" name="正方形/長方形 7"/>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2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9" name="正方形/長方形 8"/>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0" name="正方形/長方形 9"/>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1" name="Text Box 21"/>
          <p:cNvSpPr txBox="1">
            <a:spLocks noChangeArrowheads="1"/>
          </p:cNvSpPr>
          <p:nvPr/>
        </p:nvSpPr>
        <p:spPr bwMode="auto">
          <a:xfrm>
            <a:off x="470017" y="6328188"/>
            <a:ext cx="5063939" cy="210724"/>
          </a:xfrm>
          <a:prstGeom prst="rect">
            <a:avLst/>
          </a:prstGeom>
          <a:noFill/>
          <a:ln w="9525">
            <a:noFill/>
            <a:miter lim="800000"/>
            <a:headEnd/>
            <a:tailEnd/>
          </a:ln>
          <a:effectLst/>
        </p:spPr>
        <p:txBody>
          <a:bodyPr wrap="square" lIns="71526" tIns="35763" rIns="71526" bIns="35763">
            <a:spAutoFit/>
          </a:bodyPr>
          <a:lstStyle/>
          <a:p>
            <a:pPr marL="0" marR="0" lvl="0" indent="0" algn="l" defTabSz="714366" rtl="0" eaLnBrk="1" fontAlgn="auto" latinLnBrk="0" hangingPunct="1">
              <a:lnSpc>
                <a:spcPct val="100000"/>
              </a:lnSpc>
              <a:spcBef>
                <a:spcPts val="0"/>
              </a:spcBef>
              <a:spcAft>
                <a:spcPts val="0"/>
              </a:spcAft>
              <a:buClrTx/>
              <a:buSzTx/>
              <a:buFontTx/>
              <a:buNone/>
              <a:tabLst/>
              <a:defRPr/>
            </a:pPr>
            <a:r>
              <a:rPr kumimoji="0" lang="en-US" altLang="ja-JP" sz="9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rPr>
              <a:t>※</a:t>
            </a:r>
            <a:r>
              <a:rPr kumimoji="0" lang="ja-JP" altLang="en-US" sz="9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rPr>
              <a:t>　旅行カテゴリから地図アプリを除く乗換専用アプリをヤフーにて抽出し、利用者数を算出</a:t>
            </a:r>
            <a:endParaRPr kumimoji="0" lang="en-US" altLang="ja-JP" sz="9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pic>
        <p:nvPicPr>
          <p:cNvPr id="14" name="図 13">
            <a:extLst>
              <a:ext uri="{FF2B5EF4-FFF2-40B4-BE49-F238E27FC236}">
                <a16:creationId xmlns:a16="http://schemas.microsoft.com/office/drawing/2014/main" id="{BC9AAEEE-C377-2844-8E2A-5154B130920D}"/>
              </a:ext>
            </a:extLst>
          </p:cNvPr>
          <p:cNvPicPr>
            <a:picLocks noChangeAspect="1"/>
          </p:cNvPicPr>
          <p:nvPr/>
        </p:nvPicPr>
        <p:blipFill>
          <a:blip r:embed="rId2"/>
          <a:srcRect/>
          <a:stretch/>
        </p:blipFill>
        <p:spPr>
          <a:xfrm>
            <a:off x="3977144" y="2533715"/>
            <a:ext cx="2401346" cy="1350757"/>
          </a:xfrm>
          <a:prstGeom prst="rect">
            <a:avLst/>
          </a:prstGeom>
        </p:spPr>
      </p:pic>
      <p:pic>
        <p:nvPicPr>
          <p:cNvPr id="15" name="図 14">
            <a:extLst>
              <a:ext uri="{FF2B5EF4-FFF2-40B4-BE49-F238E27FC236}">
                <a16:creationId xmlns:a16="http://schemas.microsoft.com/office/drawing/2014/main" id="{0B0F10D4-50EB-D34A-AC82-F7191FB02BA7}"/>
              </a:ext>
            </a:extLst>
          </p:cNvPr>
          <p:cNvPicPr>
            <a:picLocks noChangeAspect="1"/>
          </p:cNvPicPr>
          <p:nvPr/>
        </p:nvPicPr>
        <p:blipFill>
          <a:blip r:embed="rId3"/>
          <a:srcRect/>
          <a:stretch/>
        </p:blipFill>
        <p:spPr>
          <a:xfrm>
            <a:off x="6481898" y="2533716"/>
            <a:ext cx="2401347" cy="1350758"/>
          </a:xfrm>
          <a:prstGeom prst="rect">
            <a:avLst/>
          </a:prstGeom>
        </p:spPr>
      </p:pic>
      <p:pic>
        <p:nvPicPr>
          <p:cNvPr id="16" name="図 15">
            <a:extLst>
              <a:ext uri="{FF2B5EF4-FFF2-40B4-BE49-F238E27FC236}">
                <a16:creationId xmlns:a16="http://schemas.microsoft.com/office/drawing/2014/main" id="{53D19D20-59AE-0A4B-9BD1-DEAB3FC154CC}"/>
              </a:ext>
            </a:extLst>
          </p:cNvPr>
          <p:cNvPicPr>
            <a:picLocks noChangeAspect="1"/>
          </p:cNvPicPr>
          <p:nvPr/>
        </p:nvPicPr>
        <p:blipFill>
          <a:blip r:embed="rId4"/>
          <a:srcRect/>
          <a:stretch/>
        </p:blipFill>
        <p:spPr>
          <a:xfrm>
            <a:off x="8986654" y="2543470"/>
            <a:ext cx="2384004" cy="1341002"/>
          </a:xfrm>
          <a:prstGeom prst="rect">
            <a:avLst/>
          </a:prstGeom>
        </p:spPr>
      </p:pic>
      <p:sp>
        <p:nvSpPr>
          <p:cNvPr id="3" name="タイトル 7">
            <a:extLst>
              <a:ext uri="{FF2B5EF4-FFF2-40B4-BE49-F238E27FC236}">
                <a16:creationId xmlns:a16="http://schemas.microsoft.com/office/drawing/2014/main" id="{3441B11D-B2C6-CAA9-9FBB-FCF088AD7499}"/>
              </a:ext>
            </a:extLst>
          </p:cNvPr>
          <p:cNvSpPr>
            <a:spLocks noGrp="1"/>
          </p:cNvSpPr>
          <p:nvPr>
            <p:ph type="ctrTitle"/>
          </p:nvPr>
        </p:nvSpPr>
        <p:spPr>
          <a:xfrm>
            <a:off x="587376" y="583184"/>
            <a:ext cx="11014607" cy="564262"/>
          </a:xfrm>
        </p:spPr>
        <p:txBody>
          <a:bodyPr/>
          <a:lstStyle/>
          <a:p>
            <a:r>
              <a:rPr lang="ja-JP" altLang="en-US" dirty="0"/>
              <a:t>続きを気にさせる表現</a:t>
            </a:r>
          </a:p>
        </p:txBody>
      </p:sp>
      <p:grpSp>
        <p:nvGrpSpPr>
          <p:cNvPr id="4" name="グループ化 3">
            <a:extLst>
              <a:ext uri="{FF2B5EF4-FFF2-40B4-BE49-F238E27FC236}">
                <a16:creationId xmlns:a16="http://schemas.microsoft.com/office/drawing/2014/main" id="{1642D8A9-FDBB-EF76-64AB-DF07BCFB341D}"/>
              </a:ext>
            </a:extLst>
          </p:cNvPr>
          <p:cNvGrpSpPr>
            <a:grpSpLocks noChangeAspect="1"/>
          </p:cNvGrpSpPr>
          <p:nvPr/>
        </p:nvGrpSpPr>
        <p:grpSpPr>
          <a:xfrm>
            <a:off x="1375342" y="1890277"/>
            <a:ext cx="2406327" cy="4292989"/>
            <a:chOff x="803604" y="3747839"/>
            <a:chExt cx="1695708" cy="3025215"/>
          </a:xfrm>
        </p:grpSpPr>
        <p:pic>
          <p:nvPicPr>
            <p:cNvPr id="6" name="図 5">
              <a:extLst>
                <a:ext uri="{FF2B5EF4-FFF2-40B4-BE49-F238E27FC236}">
                  <a16:creationId xmlns:a16="http://schemas.microsoft.com/office/drawing/2014/main" id="{BC233C65-0688-D9F5-4AD8-17FC12AF0DA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604" y="3747839"/>
              <a:ext cx="1695708" cy="3025215"/>
            </a:xfrm>
            <a:prstGeom prst="roundRect">
              <a:avLst>
                <a:gd name="adj" fmla="val 5795"/>
              </a:avLst>
            </a:prstGeom>
            <a:ln w="57150">
              <a:solidFill>
                <a:srgbClr val="202020"/>
              </a:solidFill>
            </a:ln>
            <a:effectLst/>
          </p:spPr>
        </p:pic>
        <p:pic>
          <p:nvPicPr>
            <p:cNvPr id="7" name="図 6">
              <a:extLst>
                <a:ext uri="{FF2B5EF4-FFF2-40B4-BE49-F238E27FC236}">
                  <a16:creationId xmlns:a16="http://schemas.microsoft.com/office/drawing/2014/main" id="{479C9E50-5CA9-70F5-8DC5-83ABF4A3BAF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7114" y="4208136"/>
              <a:ext cx="1692198" cy="949844"/>
            </a:xfrm>
            <a:prstGeom prst="rect">
              <a:avLst/>
            </a:prstGeom>
          </p:spPr>
        </p:pic>
      </p:grpSp>
      <p:pic>
        <p:nvPicPr>
          <p:cNvPr id="13" name="図 12">
            <a:extLst>
              <a:ext uri="{FF2B5EF4-FFF2-40B4-BE49-F238E27FC236}">
                <a16:creationId xmlns:a16="http://schemas.microsoft.com/office/drawing/2014/main" id="{46437F0A-62C3-A543-8B66-1D99ACC8B6F1}"/>
              </a:ext>
            </a:extLst>
          </p:cNvPr>
          <p:cNvPicPr>
            <a:picLocks noChangeAspect="1"/>
          </p:cNvPicPr>
          <p:nvPr/>
        </p:nvPicPr>
        <p:blipFill>
          <a:blip r:embed="rId7"/>
          <a:stretch>
            <a:fillRect/>
          </a:stretch>
        </p:blipFill>
        <p:spPr>
          <a:xfrm>
            <a:off x="1375343" y="2533715"/>
            <a:ext cx="2401346" cy="1350757"/>
          </a:xfrm>
          <a:prstGeom prst="rect">
            <a:avLst/>
          </a:prstGeom>
        </p:spPr>
      </p:pic>
    </p:spTree>
    <p:extLst>
      <p:ext uri="{BB962C8B-B14F-4D97-AF65-F5344CB8AC3E}">
        <p14:creationId xmlns:p14="http://schemas.microsoft.com/office/powerpoint/2010/main" val="284345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74BCCA0-2B74-97FE-E25F-268D9626B477}"/>
              </a:ext>
            </a:extLst>
          </p:cNvPr>
          <p:cNvSpPr>
            <a:spLocks noGrp="1"/>
          </p:cNvSpPr>
          <p:nvPr>
            <p:ph type="body" sz="quarter" idx="11"/>
          </p:nvPr>
        </p:nvSpPr>
        <p:spPr/>
        <p:txBody>
          <a:bodyPr/>
          <a:lstStyle/>
          <a:p>
            <a:r>
              <a:rPr lang="ja-JP" altLang="en-US" sz="3600" dirty="0">
                <a:solidFill>
                  <a:schemeClr val="tx1">
                    <a:lumMod val="75000"/>
                    <a:lumOff val="25000"/>
                  </a:schemeClr>
                </a:solidFill>
              </a:rPr>
              <a:t>ブランドパネル　</a:t>
            </a:r>
            <a:r>
              <a:rPr lang="en-US" altLang="ja-JP" sz="3600" dirty="0">
                <a:solidFill>
                  <a:schemeClr val="tx1">
                    <a:lumMod val="75000"/>
                    <a:lumOff val="25000"/>
                  </a:schemeClr>
                </a:solidFill>
              </a:rPr>
              <a:t>PC</a:t>
            </a:r>
            <a:r>
              <a:rPr lang="ja-JP" altLang="en-US" sz="3600" dirty="0">
                <a:solidFill>
                  <a:schemeClr val="tx1">
                    <a:lumMod val="75000"/>
                    <a:lumOff val="25000"/>
                  </a:schemeClr>
                </a:solidFill>
              </a:rPr>
              <a:t>　トップインパクト</a:t>
            </a:r>
            <a:endParaRPr lang="en-US" altLang="ja-JP" sz="3600" dirty="0">
              <a:solidFill>
                <a:schemeClr val="tx1">
                  <a:lumMod val="75000"/>
                  <a:lumOff val="25000"/>
                </a:schemeClr>
              </a:solidFill>
            </a:endParaRPr>
          </a:p>
          <a:p>
            <a:r>
              <a:rPr lang="en-US" altLang="ja-JP" sz="3600" dirty="0">
                <a:solidFill>
                  <a:schemeClr val="tx1">
                    <a:lumMod val="75000"/>
                    <a:lumOff val="25000"/>
                  </a:schemeClr>
                </a:solidFill>
              </a:rPr>
              <a:t>/</a:t>
            </a:r>
            <a:r>
              <a:rPr lang="ja-JP" altLang="en-US" sz="3600" dirty="0">
                <a:solidFill>
                  <a:schemeClr val="tx1">
                    <a:lumMod val="75000"/>
                    <a:lumOff val="25000"/>
                  </a:schemeClr>
                </a:solidFill>
              </a:rPr>
              <a:t>トップインパクトパノラマ</a:t>
            </a:r>
            <a:endParaRPr lang="en-US" altLang="ja-JP" sz="3600" dirty="0"/>
          </a:p>
        </p:txBody>
      </p:sp>
    </p:spTree>
    <p:extLst>
      <p:ext uri="{BB962C8B-B14F-4D97-AF65-F5344CB8AC3E}">
        <p14:creationId xmlns:p14="http://schemas.microsoft.com/office/powerpoint/2010/main" val="2640500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221DA5-D8FB-2B82-C84B-C0F6C3767BA7}"/>
              </a:ext>
            </a:extLst>
          </p:cNvPr>
          <p:cNvSpPr>
            <a:spLocks noGrp="1"/>
          </p:cNvSpPr>
          <p:nvPr>
            <p:ph type="ctrTitle"/>
          </p:nvPr>
        </p:nvSpPr>
        <p:spPr/>
        <p:txBody>
          <a:bodyPr/>
          <a:lstStyle/>
          <a:p>
            <a:r>
              <a:rPr lang="ja-JP" altLang="en-US" dirty="0"/>
              <a:t>漫画のコマ風の表現</a:t>
            </a:r>
          </a:p>
        </p:txBody>
      </p:sp>
      <p:sp>
        <p:nvSpPr>
          <p:cNvPr id="21" name="テキスト プレースホルダー 20">
            <a:extLst>
              <a:ext uri="{FF2B5EF4-FFF2-40B4-BE49-F238E27FC236}">
                <a16:creationId xmlns:a16="http://schemas.microsoft.com/office/drawing/2014/main" id="{C571A4C2-9CBA-FD26-5DB6-BD401952DCE4}"/>
              </a:ext>
            </a:extLst>
          </p:cNvPr>
          <p:cNvSpPr>
            <a:spLocks noGrp="1"/>
          </p:cNvSpPr>
          <p:nvPr>
            <p:ph type="body" sz="quarter" idx="10"/>
          </p:nvPr>
        </p:nvSpPr>
        <p:spPr/>
        <p:txBody>
          <a:bodyPr/>
          <a:lstStyle/>
          <a:p>
            <a:pPr algn="ctr"/>
            <a:r>
              <a:rPr lang="ja-JP" altLang="en-US" sz="1800" b="1" dirty="0">
                <a:solidFill>
                  <a:srgbClr val="404040"/>
                </a:solidFill>
                <a:latin typeface="メイリオ" panose="020B0604030504040204" pitchFamily="50" charset="-128"/>
                <a:ea typeface="メイリオ" panose="020B0604030504040204" pitchFamily="50" charset="-128"/>
              </a:rPr>
              <a:t>漫画のコマ</a:t>
            </a:r>
            <a:r>
              <a:rPr lang="ja-JP" altLang="en-US" sz="1800" dirty="0">
                <a:solidFill>
                  <a:srgbClr val="404040"/>
                </a:solidFill>
                <a:latin typeface="メイリオ" panose="020B0604030504040204" pitchFamily="50" charset="-128"/>
                <a:ea typeface="メイリオ" panose="020B0604030504040204" pitchFamily="50" charset="-128"/>
              </a:rPr>
              <a:t>のように見せることで、興味を喚起、わかりやすく内容の理解を深める</a:t>
            </a:r>
            <a:endParaRPr lang="en-US" altLang="ja-JP" sz="1800" dirty="0">
              <a:solidFill>
                <a:srgbClr val="404040"/>
              </a:solidFill>
              <a:latin typeface="メイリオ" panose="020B0604030504040204" pitchFamily="50" charset="-128"/>
              <a:ea typeface="メイリオ" panose="020B0604030504040204" pitchFamily="50" charset="-128"/>
            </a:endParaRPr>
          </a:p>
          <a:p>
            <a:endParaRPr lang="ja-JP" altLang="en-US" sz="1800" dirty="0"/>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30</a:t>
            </a:fld>
            <a:endParaRPr lang="ja-JP" altLang="en-US"/>
          </a:p>
        </p:txBody>
      </p:sp>
      <p:sp>
        <p:nvSpPr>
          <p:cNvPr id="9" name="正方形/長方形 8"/>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0" name="正方形/長方形 9"/>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1" name="Text Box 21"/>
          <p:cNvSpPr txBox="1">
            <a:spLocks noChangeArrowheads="1"/>
          </p:cNvSpPr>
          <p:nvPr/>
        </p:nvSpPr>
        <p:spPr bwMode="auto">
          <a:xfrm>
            <a:off x="470017" y="6328188"/>
            <a:ext cx="5063939" cy="210724"/>
          </a:xfrm>
          <a:prstGeom prst="rect">
            <a:avLst/>
          </a:prstGeom>
          <a:noFill/>
          <a:ln w="9525">
            <a:noFill/>
            <a:miter lim="800000"/>
            <a:headEnd/>
            <a:tailEnd/>
          </a:ln>
          <a:effectLst/>
        </p:spPr>
        <p:txBody>
          <a:bodyPr wrap="square" lIns="71526" tIns="35763" rIns="71526" bIns="35763">
            <a:spAutoFit/>
          </a:bodyPr>
          <a:lstStyle/>
          <a:p>
            <a:pPr marL="0" marR="0" lvl="0" indent="0" algn="l" defTabSz="714366" rtl="0" eaLnBrk="1" fontAlgn="auto" latinLnBrk="0" hangingPunct="1">
              <a:lnSpc>
                <a:spcPct val="100000"/>
              </a:lnSpc>
              <a:spcBef>
                <a:spcPts val="0"/>
              </a:spcBef>
              <a:spcAft>
                <a:spcPts val="0"/>
              </a:spcAft>
              <a:buClrTx/>
              <a:buSzTx/>
              <a:buFontTx/>
              <a:buNone/>
              <a:tabLst/>
              <a:defRPr/>
            </a:pPr>
            <a:r>
              <a:rPr kumimoji="0" lang="en-US" altLang="ja-JP" sz="9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rPr>
              <a:t>※</a:t>
            </a:r>
            <a:r>
              <a:rPr kumimoji="0" lang="ja-JP" altLang="en-US" sz="9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rPr>
              <a:t>　旅行カテゴリから地図アプリを除く乗換専用アプリをヤフーにて抽出し、利用者数を算出</a:t>
            </a:r>
            <a:endParaRPr kumimoji="0" lang="en-US" altLang="ja-JP" sz="9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pic>
        <p:nvPicPr>
          <p:cNvPr id="17" name="図 16">
            <a:extLst>
              <a:ext uri="{FF2B5EF4-FFF2-40B4-BE49-F238E27FC236}">
                <a16:creationId xmlns:a16="http://schemas.microsoft.com/office/drawing/2014/main" id="{D88BAB81-460E-8C46-9709-1F7C018A5515}"/>
              </a:ext>
            </a:extLst>
          </p:cNvPr>
          <p:cNvPicPr>
            <a:picLocks noChangeAspect="1"/>
          </p:cNvPicPr>
          <p:nvPr/>
        </p:nvPicPr>
        <p:blipFill>
          <a:blip r:embed="rId2"/>
          <a:stretch>
            <a:fillRect/>
          </a:stretch>
        </p:blipFill>
        <p:spPr>
          <a:xfrm>
            <a:off x="3814568" y="2505043"/>
            <a:ext cx="2401346" cy="1352871"/>
          </a:xfrm>
          <a:prstGeom prst="rect">
            <a:avLst/>
          </a:prstGeom>
        </p:spPr>
      </p:pic>
      <p:pic>
        <p:nvPicPr>
          <p:cNvPr id="18" name="図 17">
            <a:extLst>
              <a:ext uri="{FF2B5EF4-FFF2-40B4-BE49-F238E27FC236}">
                <a16:creationId xmlns:a16="http://schemas.microsoft.com/office/drawing/2014/main" id="{08A6DAB4-188F-9A4B-8227-EE46F64979E6}"/>
              </a:ext>
            </a:extLst>
          </p:cNvPr>
          <p:cNvPicPr>
            <a:picLocks noChangeAspect="1"/>
          </p:cNvPicPr>
          <p:nvPr/>
        </p:nvPicPr>
        <p:blipFill>
          <a:blip r:embed="rId3"/>
          <a:stretch>
            <a:fillRect/>
          </a:stretch>
        </p:blipFill>
        <p:spPr>
          <a:xfrm>
            <a:off x="6337833" y="2505043"/>
            <a:ext cx="2401346" cy="1361326"/>
          </a:xfrm>
          <a:prstGeom prst="rect">
            <a:avLst/>
          </a:prstGeom>
        </p:spPr>
      </p:pic>
      <p:pic>
        <p:nvPicPr>
          <p:cNvPr id="19" name="図 18">
            <a:extLst>
              <a:ext uri="{FF2B5EF4-FFF2-40B4-BE49-F238E27FC236}">
                <a16:creationId xmlns:a16="http://schemas.microsoft.com/office/drawing/2014/main" id="{57841D45-E0DB-424C-96FE-720CBDFC39E4}"/>
              </a:ext>
            </a:extLst>
          </p:cNvPr>
          <p:cNvPicPr>
            <a:picLocks noChangeAspect="1"/>
          </p:cNvPicPr>
          <p:nvPr/>
        </p:nvPicPr>
        <p:blipFill>
          <a:blip r:embed="rId4"/>
          <a:stretch>
            <a:fillRect/>
          </a:stretch>
        </p:blipFill>
        <p:spPr>
          <a:xfrm>
            <a:off x="8861098" y="2505043"/>
            <a:ext cx="2393416" cy="1360468"/>
          </a:xfrm>
          <a:prstGeom prst="rect">
            <a:avLst/>
          </a:prstGeom>
        </p:spPr>
      </p:pic>
      <p:grpSp>
        <p:nvGrpSpPr>
          <p:cNvPr id="6" name="グループ化 5">
            <a:extLst>
              <a:ext uri="{FF2B5EF4-FFF2-40B4-BE49-F238E27FC236}">
                <a16:creationId xmlns:a16="http://schemas.microsoft.com/office/drawing/2014/main" id="{C5EA81BA-3C98-45BE-1FE8-9B7A2443AA86}"/>
              </a:ext>
            </a:extLst>
          </p:cNvPr>
          <p:cNvGrpSpPr>
            <a:grpSpLocks noChangeAspect="1"/>
          </p:cNvGrpSpPr>
          <p:nvPr/>
        </p:nvGrpSpPr>
        <p:grpSpPr>
          <a:xfrm>
            <a:off x="1286322" y="1852638"/>
            <a:ext cx="2406327" cy="4292989"/>
            <a:chOff x="803604" y="3747839"/>
            <a:chExt cx="1695708" cy="3025215"/>
          </a:xfrm>
        </p:grpSpPr>
        <p:pic>
          <p:nvPicPr>
            <p:cNvPr id="7" name="図 6">
              <a:extLst>
                <a:ext uri="{FF2B5EF4-FFF2-40B4-BE49-F238E27FC236}">
                  <a16:creationId xmlns:a16="http://schemas.microsoft.com/office/drawing/2014/main" id="{734E12DE-970E-687B-5D56-2067D4FCD4E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3604" y="3747839"/>
              <a:ext cx="1695708" cy="3025215"/>
            </a:xfrm>
            <a:prstGeom prst="roundRect">
              <a:avLst>
                <a:gd name="adj" fmla="val 5795"/>
              </a:avLst>
            </a:prstGeom>
            <a:ln w="57150">
              <a:solidFill>
                <a:srgbClr val="202020"/>
              </a:solidFill>
            </a:ln>
            <a:effectLst/>
          </p:spPr>
        </p:pic>
        <p:pic>
          <p:nvPicPr>
            <p:cNvPr id="15" name="図 14">
              <a:extLst>
                <a:ext uri="{FF2B5EF4-FFF2-40B4-BE49-F238E27FC236}">
                  <a16:creationId xmlns:a16="http://schemas.microsoft.com/office/drawing/2014/main" id="{A9B92FB2-64AB-51D0-CC35-06EB052FA69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7114" y="4208136"/>
              <a:ext cx="1692198" cy="949844"/>
            </a:xfrm>
            <a:prstGeom prst="rect">
              <a:avLst/>
            </a:prstGeom>
          </p:spPr>
        </p:pic>
      </p:grpSp>
      <p:pic>
        <p:nvPicPr>
          <p:cNvPr id="16" name="図 15">
            <a:extLst>
              <a:ext uri="{FF2B5EF4-FFF2-40B4-BE49-F238E27FC236}">
                <a16:creationId xmlns:a16="http://schemas.microsoft.com/office/drawing/2014/main" id="{5873E74F-DD64-814B-B1CA-4FABDA67CEA8}"/>
              </a:ext>
            </a:extLst>
          </p:cNvPr>
          <p:cNvPicPr>
            <a:picLocks noChangeAspect="1"/>
          </p:cNvPicPr>
          <p:nvPr/>
        </p:nvPicPr>
        <p:blipFill>
          <a:blip r:embed="rId7"/>
          <a:stretch>
            <a:fillRect/>
          </a:stretch>
        </p:blipFill>
        <p:spPr>
          <a:xfrm>
            <a:off x="1286322" y="2505043"/>
            <a:ext cx="2406327" cy="1360468"/>
          </a:xfrm>
          <a:prstGeom prst="rect">
            <a:avLst/>
          </a:prstGeom>
        </p:spPr>
      </p:pic>
    </p:spTree>
    <p:extLst>
      <p:ext uri="{BB962C8B-B14F-4D97-AF65-F5344CB8AC3E}">
        <p14:creationId xmlns:p14="http://schemas.microsoft.com/office/powerpoint/2010/main" val="41249621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0719852-8CBA-EAF3-1207-424AD819337F}"/>
              </a:ext>
            </a:extLst>
          </p:cNvPr>
          <p:cNvSpPr>
            <a:spLocks noGrp="1"/>
          </p:cNvSpPr>
          <p:nvPr>
            <p:ph type="ctrTitle"/>
          </p:nvPr>
        </p:nvSpPr>
        <p:spPr/>
        <p:txBody>
          <a:bodyPr/>
          <a:lstStyle/>
          <a:p>
            <a:r>
              <a:rPr lang="ja-JP" altLang="en-US" dirty="0"/>
              <a:t>活用パターン　参考例</a:t>
            </a:r>
          </a:p>
        </p:txBody>
      </p:sp>
      <p:sp>
        <p:nvSpPr>
          <p:cNvPr id="5" name="テキスト プレースホルダー 4">
            <a:extLst>
              <a:ext uri="{FF2B5EF4-FFF2-40B4-BE49-F238E27FC236}">
                <a16:creationId xmlns:a16="http://schemas.microsoft.com/office/drawing/2014/main" id="{00D396BC-0937-2808-EAB9-A7EA405F5357}"/>
              </a:ext>
            </a:extLst>
          </p:cNvPr>
          <p:cNvSpPr>
            <a:spLocks noGrp="1"/>
          </p:cNvSpPr>
          <p:nvPr>
            <p:ph type="body" sz="quarter" idx="10"/>
          </p:nvPr>
        </p:nvSpPr>
        <p:spPr/>
        <p:txBody>
          <a:bodyPr/>
          <a:lstStyle/>
          <a:p>
            <a:pPr algn="ctr"/>
            <a:r>
              <a:rPr lang="ja-JP" altLang="en-US" sz="1800" dirty="0"/>
              <a:t>制作ポイント：</a:t>
            </a:r>
            <a:r>
              <a:rPr lang="en-US" altLang="ja-JP" sz="1800" dirty="0"/>
              <a:t>1</a:t>
            </a:r>
            <a:r>
              <a:rPr lang="ja-JP" altLang="en-US" sz="1800" dirty="0"/>
              <a:t>枚目に商品を見せてからバリエーションを展開する</a:t>
            </a:r>
          </a:p>
          <a:p>
            <a:pPr algn="ctr"/>
            <a:endParaRPr lang="ja-JP" altLang="en-US" sz="1800" dirty="0"/>
          </a:p>
        </p:txBody>
      </p:sp>
      <p:grpSp>
        <p:nvGrpSpPr>
          <p:cNvPr id="24" name="グループ化 23">
            <a:extLst>
              <a:ext uri="{FF2B5EF4-FFF2-40B4-BE49-F238E27FC236}">
                <a16:creationId xmlns:a16="http://schemas.microsoft.com/office/drawing/2014/main" id="{4671411A-66B9-44BA-E2A2-77BC5C49845E}"/>
              </a:ext>
            </a:extLst>
          </p:cNvPr>
          <p:cNvGrpSpPr/>
          <p:nvPr/>
        </p:nvGrpSpPr>
        <p:grpSpPr>
          <a:xfrm>
            <a:off x="2017524" y="1662451"/>
            <a:ext cx="9466096" cy="2482202"/>
            <a:chOff x="1646971" y="1906918"/>
            <a:chExt cx="9466096" cy="2482202"/>
          </a:xfrm>
        </p:grpSpPr>
        <p:pic>
          <p:nvPicPr>
            <p:cNvPr id="29" name="図 28">
              <a:extLst>
                <a:ext uri="{FF2B5EF4-FFF2-40B4-BE49-F238E27FC236}">
                  <a16:creationId xmlns:a16="http://schemas.microsoft.com/office/drawing/2014/main" id="{2550BDA8-A86F-4CAB-92FE-E07E165F7184}"/>
                </a:ext>
              </a:extLst>
            </p:cNvPr>
            <p:cNvPicPr>
              <a:picLocks noChangeAspect="1"/>
            </p:cNvPicPr>
            <p:nvPr/>
          </p:nvPicPr>
          <p:blipFill>
            <a:blip r:embed="rId2"/>
            <a:srcRect/>
            <a:stretch/>
          </p:blipFill>
          <p:spPr>
            <a:xfrm>
              <a:off x="8833883" y="2530578"/>
              <a:ext cx="2279184" cy="1282041"/>
            </a:xfrm>
            <a:prstGeom prst="rect">
              <a:avLst/>
            </a:prstGeom>
          </p:spPr>
        </p:pic>
        <p:pic>
          <p:nvPicPr>
            <p:cNvPr id="33" name="図 32">
              <a:extLst>
                <a:ext uri="{FF2B5EF4-FFF2-40B4-BE49-F238E27FC236}">
                  <a16:creationId xmlns:a16="http://schemas.microsoft.com/office/drawing/2014/main" id="{3655714B-520C-4D90-BD30-1475F5D825ED}"/>
                </a:ext>
              </a:extLst>
            </p:cNvPr>
            <p:cNvPicPr>
              <a:picLocks noChangeAspect="1"/>
            </p:cNvPicPr>
            <p:nvPr/>
          </p:nvPicPr>
          <p:blipFill>
            <a:blip r:embed="rId3"/>
            <a:stretch>
              <a:fillRect/>
            </a:stretch>
          </p:blipFill>
          <p:spPr>
            <a:xfrm>
              <a:off x="6512052" y="2530578"/>
              <a:ext cx="2279185" cy="1282042"/>
            </a:xfrm>
            <a:prstGeom prst="rect">
              <a:avLst/>
            </a:prstGeom>
          </p:spPr>
        </p:pic>
        <p:pic>
          <p:nvPicPr>
            <p:cNvPr id="34" name="図 33">
              <a:extLst>
                <a:ext uri="{FF2B5EF4-FFF2-40B4-BE49-F238E27FC236}">
                  <a16:creationId xmlns:a16="http://schemas.microsoft.com/office/drawing/2014/main" id="{833F58E8-64F2-41D0-A5BD-1942A67A3082}"/>
                </a:ext>
              </a:extLst>
            </p:cNvPr>
            <p:cNvPicPr>
              <a:picLocks noChangeAspect="1"/>
            </p:cNvPicPr>
            <p:nvPr/>
          </p:nvPicPr>
          <p:blipFill>
            <a:blip r:embed="rId4"/>
            <a:stretch>
              <a:fillRect/>
            </a:stretch>
          </p:blipFill>
          <p:spPr>
            <a:xfrm>
              <a:off x="4168088" y="2530578"/>
              <a:ext cx="2279184" cy="1282041"/>
            </a:xfrm>
            <a:prstGeom prst="rect">
              <a:avLst/>
            </a:prstGeom>
          </p:spPr>
        </p:pic>
        <p:grpSp>
          <p:nvGrpSpPr>
            <p:cNvPr id="14" name="グループ化 13">
              <a:extLst>
                <a:ext uri="{FF2B5EF4-FFF2-40B4-BE49-F238E27FC236}">
                  <a16:creationId xmlns:a16="http://schemas.microsoft.com/office/drawing/2014/main" id="{482F8D5E-2BD8-89A7-0BD5-E8599752DC41}"/>
                </a:ext>
              </a:extLst>
            </p:cNvPr>
            <p:cNvGrpSpPr/>
            <p:nvPr/>
          </p:nvGrpSpPr>
          <p:grpSpPr>
            <a:xfrm>
              <a:off x="1646971" y="1906918"/>
              <a:ext cx="2545905" cy="2482202"/>
              <a:chOff x="1686437" y="1598429"/>
              <a:chExt cx="2682363" cy="2599738"/>
            </a:xfrm>
          </p:grpSpPr>
          <p:grpSp>
            <p:nvGrpSpPr>
              <p:cNvPr id="10" name="グループ化 9">
                <a:extLst>
                  <a:ext uri="{FF2B5EF4-FFF2-40B4-BE49-F238E27FC236}">
                    <a16:creationId xmlns:a16="http://schemas.microsoft.com/office/drawing/2014/main" id="{23F03017-1A28-6768-4743-C718BF34AE7C}"/>
                  </a:ext>
                </a:extLst>
              </p:cNvPr>
              <p:cNvGrpSpPr>
                <a:grpSpLocks noChangeAspect="1"/>
              </p:cNvGrpSpPr>
              <p:nvPr/>
            </p:nvGrpSpPr>
            <p:grpSpPr>
              <a:xfrm>
                <a:off x="1824575" y="1598429"/>
                <a:ext cx="2406327" cy="2527827"/>
                <a:chOff x="803604" y="3747840"/>
                <a:chExt cx="1695708" cy="1781328"/>
              </a:xfrm>
            </p:grpSpPr>
            <p:pic>
              <p:nvPicPr>
                <p:cNvPr id="11" name="図 10">
                  <a:extLst>
                    <a:ext uri="{FF2B5EF4-FFF2-40B4-BE49-F238E27FC236}">
                      <a16:creationId xmlns:a16="http://schemas.microsoft.com/office/drawing/2014/main" id="{4FEE1E8B-D303-6B7E-067A-4832D096535F}"/>
                    </a:ext>
                  </a:extLst>
                </p:cNvPr>
                <p:cNvPicPr>
                  <a:picLocks noChangeAspect="1"/>
                </p:cNvPicPr>
                <p:nvPr/>
              </p:nvPicPr>
              <p:blipFill>
                <a:blip r:embed="rId5" cstate="print">
                  <a:extLst>
                    <a:ext uri="{28A0092B-C50C-407E-A947-70E740481C1C}">
                      <a14:useLocalDpi xmlns:a14="http://schemas.microsoft.com/office/drawing/2010/main"/>
                    </a:ext>
                  </a:extLst>
                </a:blip>
                <a:srcRect b="41118"/>
                <a:stretch>
                  <a:fillRect/>
                </a:stretch>
              </p:blipFill>
              <p:spPr>
                <a:xfrm>
                  <a:off x="803604" y="3747840"/>
                  <a:ext cx="1695708" cy="1781328"/>
                </a:xfrm>
                <a:prstGeom prst="roundRect">
                  <a:avLst>
                    <a:gd name="adj" fmla="val 5795"/>
                  </a:avLst>
                </a:prstGeom>
                <a:ln w="57150">
                  <a:solidFill>
                    <a:srgbClr val="202020"/>
                  </a:solidFill>
                </a:ln>
                <a:effectLst/>
              </p:spPr>
            </p:pic>
            <p:pic>
              <p:nvPicPr>
                <p:cNvPr id="12" name="図 11">
                  <a:extLst>
                    <a:ext uri="{FF2B5EF4-FFF2-40B4-BE49-F238E27FC236}">
                      <a16:creationId xmlns:a16="http://schemas.microsoft.com/office/drawing/2014/main" id="{6D920E2D-B846-B087-0723-89FE8BABD09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7114" y="4208136"/>
                  <a:ext cx="1692198" cy="949844"/>
                </a:xfrm>
                <a:prstGeom prst="rect">
                  <a:avLst/>
                </a:prstGeom>
              </p:spPr>
            </p:pic>
          </p:grpSp>
          <p:sp>
            <p:nvSpPr>
              <p:cNvPr id="13" name="正方形/長方形 12">
                <a:extLst>
                  <a:ext uri="{FF2B5EF4-FFF2-40B4-BE49-F238E27FC236}">
                    <a16:creationId xmlns:a16="http://schemas.microsoft.com/office/drawing/2014/main" id="{A3B6684D-9FB0-FEB3-D783-4C4F3B6BD581}"/>
                  </a:ext>
                </a:extLst>
              </p:cNvPr>
              <p:cNvSpPr/>
              <p:nvPr/>
            </p:nvSpPr>
            <p:spPr>
              <a:xfrm>
                <a:off x="1686437" y="3917764"/>
                <a:ext cx="2682363" cy="2804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5" name="図 34">
              <a:extLst>
                <a:ext uri="{FF2B5EF4-FFF2-40B4-BE49-F238E27FC236}">
                  <a16:creationId xmlns:a16="http://schemas.microsoft.com/office/drawing/2014/main" id="{FE311E94-C5E2-4AA2-8C71-589E19994251}"/>
                </a:ext>
              </a:extLst>
            </p:cNvPr>
            <p:cNvPicPr>
              <a:picLocks noChangeAspect="1"/>
            </p:cNvPicPr>
            <p:nvPr/>
          </p:nvPicPr>
          <p:blipFill>
            <a:blip r:embed="rId7"/>
            <a:stretch>
              <a:fillRect/>
            </a:stretch>
          </p:blipFill>
          <p:spPr>
            <a:xfrm>
              <a:off x="1754624" y="2496398"/>
              <a:ext cx="2348684" cy="1321135"/>
            </a:xfrm>
            <a:prstGeom prst="rect">
              <a:avLst/>
            </a:prstGeom>
          </p:spPr>
        </p:pic>
      </p:grpSp>
      <p:grpSp>
        <p:nvGrpSpPr>
          <p:cNvPr id="37" name="グループ化 36">
            <a:extLst>
              <a:ext uri="{FF2B5EF4-FFF2-40B4-BE49-F238E27FC236}">
                <a16:creationId xmlns:a16="http://schemas.microsoft.com/office/drawing/2014/main" id="{014367E1-A94D-DF7C-B4C0-128255B16FB6}"/>
              </a:ext>
            </a:extLst>
          </p:cNvPr>
          <p:cNvGrpSpPr/>
          <p:nvPr/>
        </p:nvGrpSpPr>
        <p:grpSpPr>
          <a:xfrm>
            <a:off x="2017524" y="4082954"/>
            <a:ext cx="9584459" cy="2482202"/>
            <a:chOff x="1668854" y="4337101"/>
            <a:chExt cx="9584459" cy="2482202"/>
          </a:xfrm>
        </p:grpSpPr>
        <p:grpSp>
          <p:nvGrpSpPr>
            <p:cNvPr id="15" name="グループ化 14">
              <a:extLst>
                <a:ext uri="{FF2B5EF4-FFF2-40B4-BE49-F238E27FC236}">
                  <a16:creationId xmlns:a16="http://schemas.microsoft.com/office/drawing/2014/main" id="{14008CDA-F9DF-46FC-F459-DC37AC5A6AC5}"/>
                </a:ext>
              </a:extLst>
            </p:cNvPr>
            <p:cNvGrpSpPr/>
            <p:nvPr/>
          </p:nvGrpSpPr>
          <p:grpSpPr>
            <a:xfrm>
              <a:off x="1668854" y="4337101"/>
              <a:ext cx="2545905" cy="2482202"/>
              <a:chOff x="1686437" y="1598429"/>
              <a:chExt cx="2682363" cy="2599738"/>
            </a:xfrm>
          </p:grpSpPr>
          <p:grpSp>
            <p:nvGrpSpPr>
              <p:cNvPr id="16" name="グループ化 15">
                <a:extLst>
                  <a:ext uri="{FF2B5EF4-FFF2-40B4-BE49-F238E27FC236}">
                    <a16:creationId xmlns:a16="http://schemas.microsoft.com/office/drawing/2014/main" id="{D2BC5903-CFC5-0A5D-6F1B-BBC23E1F1754}"/>
                  </a:ext>
                </a:extLst>
              </p:cNvPr>
              <p:cNvGrpSpPr>
                <a:grpSpLocks noChangeAspect="1"/>
              </p:cNvGrpSpPr>
              <p:nvPr/>
            </p:nvGrpSpPr>
            <p:grpSpPr>
              <a:xfrm>
                <a:off x="1824575" y="1598429"/>
                <a:ext cx="2406327" cy="2527827"/>
                <a:chOff x="803604" y="3747840"/>
                <a:chExt cx="1695708" cy="1781328"/>
              </a:xfrm>
            </p:grpSpPr>
            <p:pic>
              <p:nvPicPr>
                <p:cNvPr id="22" name="図 21">
                  <a:extLst>
                    <a:ext uri="{FF2B5EF4-FFF2-40B4-BE49-F238E27FC236}">
                      <a16:creationId xmlns:a16="http://schemas.microsoft.com/office/drawing/2014/main" id="{03B56C16-6284-6F21-2C64-6BB84D6C8682}"/>
                    </a:ext>
                  </a:extLst>
                </p:cNvPr>
                <p:cNvPicPr>
                  <a:picLocks noChangeAspect="1"/>
                </p:cNvPicPr>
                <p:nvPr/>
              </p:nvPicPr>
              <p:blipFill>
                <a:blip r:embed="rId5" cstate="print">
                  <a:extLst>
                    <a:ext uri="{28A0092B-C50C-407E-A947-70E740481C1C}">
                      <a14:useLocalDpi xmlns:a14="http://schemas.microsoft.com/office/drawing/2010/main"/>
                    </a:ext>
                  </a:extLst>
                </a:blip>
                <a:srcRect b="41118"/>
                <a:stretch>
                  <a:fillRect/>
                </a:stretch>
              </p:blipFill>
              <p:spPr>
                <a:xfrm>
                  <a:off x="803604" y="3747840"/>
                  <a:ext cx="1695708" cy="1781328"/>
                </a:xfrm>
                <a:prstGeom prst="roundRect">
                  <a:avLst>
                    <a:gd name="adj" fmla="val 5795"/>
                  </a:avLst>
                </a:prstGeom>
                <a:ln w="57150">
                  <a:solidFill>
                    <a:srgbClr val="202020"/>
                  </a:solidFill>
                </a:ln>
                <a:effectLst/>
              </p:spPr>
            </p:pic>
            <p:pic>
              <p:nvPicPr>
                <p:cNvPr id="23" name="図 22">
                  <a:extLst>
                    <a:ext uri="{FF2B5EF4-FFF2-40B4-BE49-F238E27FC236}">
                      <a16:creationId xmlns:a16="http://schemas.microsoft.com/office/drawing/2014/main" id="{942AE4D7-7F34-5A03-27F6-631E93FFCA2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7114" y="4208136"/>
                  <a:ext cx="1692198" cy="949844"/>
                </a:xfrm>
                <a:prstGeom prst="rect">
                  <a:avLst/>
                </a:prstGeom>
              </p:spPr>
            </p:pic>
          </p:grpSp>
          <p:sp>
            <p:nvSpPr>
              <p:cNvPr id="19" name="正方形/長方形 18">
                <a:extLst>
                  <a:ext uri="{FF2B5EF4-FFF2-40B4-BE49-F238E27FC236}">
                    <a16:creationId xmlns:a16="http://schemas.microsoft.com/office/drawing/2014/main" id="{C41E1CF5-6CFD-8701-7767-B1E19496563B}"/>
                  </a:ext>
                </a:extLst>
              </p:cNvPr>
              <p:cNvSpPr/>
              <p:nvPr/>
            </p:nvSpPr>
            <p:spPr>
              <a:xfrm>
                <a:off x="1686437" y="3917764"/>
                <a:ext cx="2682363" cy="2804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30" name="図 29">
              <a:extLst>
                <a:ext uri="{FF2B5EF4-FFF2-40B4-BE49-F238E27FC236}">
                  <a16:creationId xmlns:a16="http://schemas.microsoft.com/office/drawing/2014/main" id="{D4A132DA-A6CA-4A22-914A-8DADD2DE1DC5}"/>
                </a:ext>
              </a:extLst>
            </p:cNvPr>
            <p:cNvPicPr>
              <a:picLocks noChangeAspect="1"/>
            </p:cNvPicPr>
            <p:nvPr/>
          </p:nvPicPr>
          <p:blipFill>
            <a:blip r:embed="rId8"/>
            <a:srcRect/>
            <a:stretch/>
          </p:blipFill>
          <p:spPr>
            <a:xfrm>
              <a:off x="8974128" y="4960762"/>
              <a:ext cx="2279185" cy="1282042"/>
            </a:xfrm>
            <a:prstGeom prst="rect">
              <a:avLst/>
            </a:prstGeom>
          </p:spPr>
        </p:pic>
        <p:pic>
          <p:nvPicPr>
            <p:cNvPr id="31" name="図 30">
              <a:extLst>
                <a:ext uri="{FF2B5EF4-FFF2-40B4-BE49-F238E27FC236}">
                  <a16:creationId xmlns:a16="http://schemas.microsoft.com/office/drawing/2014/main" id="{06D45872-1395-408C-AADD-73846F230BC0}"/>
                </a:ext>
              </a:extLst>
            </p:cNvPr>
            <p:cNvPicPr>
              <a:picLocks noChangeAspect="1"/>
            </p:cNvPicPr>
            <p:nvPr/>
          </p:nvPicPr>
          <p:blipFill>
            <a:blip r:embed="rId9"/>
            <a:stretch>
              <a:fillRect/>
            </a:stretch>
          </p:blipFill>
          <p:spPr>
            <a:xfrm>
              <a:off x="4203387" y="4960761"/>
              <a:ext cx="2279184" cy="1282041"/>
            </a:xfrm>
            <a:prstGeom prst="rect">
              <a:avLst/>
            </a:prstGeom>
          </p:spPr>
        </p:pic>
        <p:pic>
          <p:nvPicPr>
            <p:cNvPr id="32" name="図 31">
              <a:extLst>
                <a:ext uri="{FF2B5EF4-FFF2-40B4-BE49-F238E27FC236}">
                  <a16:creationId xmlns:a16="http://schemas.microsoft.com/office/drawing/2014/main" id="{35BA2DBA-0F2E-4733-8AFF-CCE5C8556151}"/>
                </a:ext>
              </a:extLst>
            </p:cNvPr>
            <p:cNvPicPr>
              <a:picLocks noChangeAspect="1"/>
            </p:cNvPicPr>
            <p:nvPr/>
          </p:nvPicPr>
          <p:blipFill>
            <a:blip r:embed="rId10"/>
            <a:stretch>
              <a:fillRect/>
            </a:stretch>
          </p:blipFill>
          <p:spPr>
            <a:xfrm>
              <a:off x="6575434" y="4967724"/>
              <a:ext cx="2279184" cy="1282041"/>
            </a:xfrm>
            <a:prstGeom prst="rect">
              <a:avLst/>
            </a:prstGeom>
          </p:spPr>
        </p:pic>
        <p:pic>
          <p:nvPicPr>
            <p:cNvPr id="36" name="図 35">
              <a:extLst>
                <a:ext uri="{FF2B5EF4-FFF2-40B4-BE49-F238E27FC236}">
                  <a16:creationId xmlns:a16="http://schemas.microsoft.com/office/drawing/2014/main" id="{AE65220E-8E70-45F0-9223-845FAA86E76F}"/>
                </a:ext>
              </a:extLst>
            </p:cNvPr>
            <p:cNvPicPr>
              <a:picLocks noChangeAspect="1"/>
            </p:cNvPicPr>
            <p:nvPr/>
          </p:nvPicPr>
          <p:blipFill>
            <a:blip r:embed="rId11"/>
            <a:stretch>
              <a:fillRect/>
            </a:stretch>
          </p:blipFill>
          <p:spPr>
            <a:xfrm>
              <a:off x="1778082" y="4960762"/>
              <a:ext cx="2305795" cy="1297010"/>
            </a:xfrm>
            <a:prstGeom prst="rect">
              <a:avLst/>
            </a:prstGeom>
          </p:spPr>
        </p:pic>
      </p:grpSp>
      <p:sp>
        <p:nvSpPr>
          <p:cNvPr id="38" name="角丸四角形 25">
            <a:extLst>
              <a:ext uri="{FF2B5EF4-FFF2-40B4-BE49-F238E27FC236}">
                <a16:creationId xmlns:a16="http://schemas.microsoft.com/office/drawing/2014/main" id="{7EA71EE5-1F8E-A807-C808-23403A0480CF}"/>
              </a:ext>
            </a:extLst>
          </p:cNvPr>
          <p:cNvSpPr/>
          <p:nvPr/>
        </p:nvSpPr>
        <p:spPr>
          <a:xfrm>
            <a:off x="680883" y="2293789"/>
            <a:ext cx="125824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rgbClr val="002060"/>
                </a:solidFill>
                <a:latin typeface="Meiryo" panose="020B0604030504040204" pitchFamily="34" charset="-128"/>
                <a:ea typeface="Meiryo" panose="020B0604030504040204" pitchFamily="34" charset="-128"/>
              </a:rPr>
              <a:t>旅行</a:t>
            </a:r>
          </a:p>
        </p:txBody>
      </p:sp>
      <p:sp>
        <p:nvSpPr>
          <p:cNvPr id="39" name="角丸四角形 25">
            <a:extLst>
              <a:ext uri="{FF2B5EF4-FFF2-40B4-BE49-F238E27FC236}">
                <a16:creationId xmlns:a16="http://schemas.microsoft.com/office/drawing/2014/main" id="{5615D553-0170-9D0F-8C79-99414CF6171C}"/>
              </a:ext>
            </a:extLst>
          </p:cNvPr>
          <p:cNvSpPr/>
          <p:nvPr/>
        </p:nvSpPr>
        <p:spPr>
          <a:xfrm>
            <a:off x="680882" y="4982836"/>
            <a:ext cx="125824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rgbClr val="002060"/>
                </a:solidFill>
                <a:latin typeface="Meiryo" panose="020B0604030504040204" pitchFamily="34" charset="-128"/>
                <a:ea typeface="Meiryo" panose="020B0604030504040204" pitchFamily="34" charset="-128"/>
              </a:rPr>
              <a:t>総合通販</a:t>
            </a:r>
          </a:p>
        </p:txBody>
      </p:sp>
    </p:spTree>
    <p:extLst>
      <p:ext uri="{BB962C8B-B14F-4D97-AF65-F5344CB8AC3E}">
        <p14:creationId xmlns:p14="http://schemas.microsoft.com/office/powerpoint/2010/main" val="23504526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001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EF6CE7D1-4FF9-CA1F-43EA-21FD4808B823}"/>
              </a:ext>
            </a:extLst>
          </p:cNvPr>
          <p:cNvSpPr>
            <a:spLocks noGrp="1"/>
          </p:cNvSpPr>
          <p:nvPr>
            <p:ph type="ctrTitle"/>
          </p:nvPr>
        </p:nvSpPr>
        <p:spPr/>
        <p:txBody>
          <a:bodyPr/>
          <a:lstStyle/>
          <a:p>
            <a:r>
              <a:rPr lang="ja-JP" altLang="en-US" dirty="0">
                <a:solidFill>
                  <a:schemeClr val="tx1">
                    <a:lumMod val="75000"/>
                    <a:lumOff val="25000"/>
                  </a:schemeClr>
                </a:solidFill>
              </a:rPr>
              <a:t>ブランドパネル　</a:t>
            </a:r>
            <a:r>
              <a:rPr lang="en-US" altLang="ja-JP" dirty="0">
                <a:solidFill>
                  <a:schemeClr val="tx1">
                    <a:lumMod val="75000"/>
                    <a:lumOff val="25000"/>
                  </a:schemeClr>
                </a:solidFill>
              </a:rPr>
              <a:t>PC</a:t>
            </a:r>
            <a:r>
              <a:rPr lang="ja-JP" altLang="en-US" dirty="0">
                <a:solidFill>
                  <a:schemeClr val="tx1">
                    <a:lumMod val="75000"/>
                    <a:lumOff val="25000"/>
                  </a:schemeClr>
                </a:solidFill>
              </a:rPr>
              <a:t>　トップインパクト</a:t>
            </a:r>
            <a:r>
              <a:rPr lang="en-US" altLang="ja-JP" dirty="0">
                <a:solidFill>
                  <a:schemeClr val="tx1">
                    <a:lumMod val="75000"/>
                    <a:lumOff val="25000"/>
                  </a:schemeClr>
                </a:solidFill>
              </a:rPr>
              <a:t>/</a:t>
            </a:r>
            <a:r>
              <a:rPr lang="ja-JP" altLang="en-US" dirty="0">
                <a:solidFill>
                  <a:schemeClr val="tx1">
                    <a:lumMod val="75000"/>
                    <a:lumOff val="25000"/>
                  </a:schemeClr>
                </a:solidFill>
              </a:rPr>
              <a:t>トップインパクトパノラマ</a:t>
            </a:r>
            <a:endParaRPr lang="ja-JP" altLang="en-US" dirty="0"/>
          </a:p>
        </p:txBody>
      </p:sp>
      <p:grpSp>
        <p:nvGrpSpPr>
          <p:cNvPr id="8" name="グループ化 7"/>
          <p:cNvGrpSpPr/>
          <p:nvPr/>
        </p:nvGrpSpPr>
        <p:grpSpPr>
          <a:xfrm>
            <a:off x="551384" y="2529848"/>
            <a:ext cx="5328592" cy="3347424"/>
            <a:chOff x="2697098" y="2340234"/>
            <a:chExt cx="6711270" cy="4359016"/>
          </a:xfrm>
        </p:grpSpPr>
        <p:pic>
          <p:nvPicPr>
            <p:cNvPr id="9" name="図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97098" y="2340234"/>
              <a:ext cx="6711270" cy="4359016"/>
            </a:xfrm>
            <a:prstGeom prst="rect">
              <a:avLst/>
            </a:prstGeom>
          </p:spPr>
        </p:pic>
        <p:pic>
          <p:nvPicPr>
            <p:cNvPr id="10" name="図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1704" y="2719631"/>
              <a:ext cx="5184576" cy="3553783"/>
            </a:xfrm>
            <a:prstGeom prst="rect">
              <a:avLst/>
            </a:prstGeom>
            <a:effectLst>
              <a:outerShdw blurRad="50800" dist="38100" dir="2700000" algn="tl" rotWithShape="0">
                <a:prstClr val="black">
                  <a:alpha val="40000"/>
                </a:prstClr>
              </a:outerShdw>
            </a:effectLst>
          </p:spPr>
        </p:pic>
      </p:grpSp>
      <p:sp>
        <p:nvSpPr>
          <p:cNvPr id="4" name="正方形/長方形 3"/>
          <p:cNvSpPr/>
          <p:nvPr/>
        </p:nvSpPr>
        <p:spPr>
          <a:xfrm>
            <a:off x="1461766" y="2389182"/>
            <a:ext cx="3462188" cy="261610"/>
          </a:xfrm>
          <a:prstGeom prst="rect">
            <a:avLst/>
          </a:prstGeom>
        </p:spPr>
        <p:txBody>
          <a:bodyPr wrap="square">
            <a:spAutoFit/>
          </a:bodyPr>
          <a:lstStyle/>
          <a:p>
            <a:pPr algn="ctr"/>
            <a:r>
              <a:rPr lang="ja-JP" altLang="en-US" sz="1050" dirty="0">
                <a:latin typeface="メイリオ" panose="020B0604030504040204" pitchFamily="50" charset="-128"/>
                <a:ea typeface="メイリオ" panose="020B0604030504040204" pitchFamily="50" charset="-128"/>
              </a:rPr>
              <a:t>ブランドパネル　トップインパクト　パノラマ</a:t>
            </a:r>
          </a:p>
        </p:txBody>
      </p:sp>
      <p:sp>
        <p:nvSpPr>
          <p:cNvPr id="16" name="object 6"/>
          <p:cNvSpPr/>
          <p:nvPr/>
        </p:nvSpPr>
        <p:spPr>
          <a:xfrm>
            <a:off x="6115455" y="2824098"/>
            <a:ext cx="5486528"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dirty="0">
              <a:latin typeface="游ゴシック" panose="020B0400000000000000" pitchFamily="50" charset="-128"/>
              <a:ea typeface="游ゴシック" panose="020B0400000000000000" pitchFamily="50" charset="-128"/>
            </a:endParaRPr>
          </a:p>
        </p:txBody>
      </p:sp>
      <p:sp>
        <p:nvSpPr>
          <p:cNvPr id="2" name="テキスト ボックス 1"/>
          <p:cNvSpPr txBox="1"/>
          <p:nvPr/>
        </p:nvSpPr>
        <p:spPr>
          <a:xfrm>
            <a:off x="6157739" y="2993702"/>
            <a:ext cx="5502331" cy="369332"/>
          </a:xfrm>
          <a:prstGeom prst="rect">
            <a:avLst/>
          </a:prstGeom>
          <a:noFill/>
        </p:spPr>
        <p:txBody>
          <a:bodyPr wrap="square" rtlCol="0">
            <a:spAutoFit/>
          </a:bodyPr>
          <a:lstStyle/>
          <a:p>
            <a:r>
              <a:rPr lang="en-US" altLang="ja-JP" b="1" dirty="0">
                <a:solidFill>
                  <a:schemeClr val="tx1">
                    <a:lumMod val="75000"/>
                    <a:lumOff val="25000"/>
                  </a:schemeClr>
                </a:solidFill>
                <a:latin typeface="+mn-ea"/>
              </a:rPr>
              <a:t>Yahoo!</a:t>
            </a:r>
            <a:r>
              <a:rPr lang="ja-JP" altLang="en-US" b="1" dirty="0">
                <a:solidFill>
                  <a:schemeClr val="tx1">
                    <a:lumMod val="75000"/>
                    <a:lumOff val="25000"/>
                  </a:schemeClr>
                </a:solidFill>
                <a:latin typeface="+mn-ea"/>
              </a:rPr>
              <a:t>広告（</a:t>
            </a:r>
            <a:r>
              <a:rPr lang="ja-JP" altLang="en-US" b="1" dirty="0">
                <a:solidFill>
                  <a:schemeClr val="tx1">
                    <a:lumMod val="75000"/>
                    <a:lumOff val="25000"/>
                  </a:schemeClr>
                </a:solidFill>
              </a:rPr>
              <a:t>予約型）専用フォーマット</a:t>
            </a:r>
            <a:endParaRPr lang="en-US" altLang="ja-JP" b="1" dirty="0">
              <a:solidFill>
                <a:schemeClr val="tx1">
                  <a:lumMod val="75000"/>
                  <a:lumOff val="25000"/>
                </a:schemeClr>
              </a:solidFill>
            </a:endParaRPr>
          </a:p>
        </p:txBody>
      </p:sp>
      <p:sp>
        <p:nvSpPr>
          <p:cNvPr id="19" name="object 6"/>
          <p:cNvSpPr/>
          <p:nvPr/>
        </p:nvSpPr>
        <p:spPr>
          <a:xfrm>
            <a:off x="6115455" y="3544178"/>
            <a:ext cx="5486528"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0" name="テキスト ボックス 19"/>
          <p:cNvSpPr txBox="1"/>
          <p:nvPr/>
        </p:nvSpPr>
        <p:spPr>
          <a:xfrm>
            <a:off x="6157739" y="3713782"/>
            <a:ext cx="5502331" cy="369332"/>
          </a:xfrm>
          <a:prstGeom prst="rect">
            <a:avLst/>
          </a:prstGeom>
          <a:noFill/>
        </p:spPr>
        <p:txBody>
          <a:bodyPr wrap="square" rtlCol="0">
            <a:spAutoFit/>
          </a:bodyPr>
          <a:lstStyle/>
          <a:p>
            <a:r>
              <a:rPr lang="ja-JP" altLang="en-US" dirty="0">
                <a:solidFill>
                  <a:schemeClr val="tx1">
                    <a:lumMod val="75000"/>
                    <a:lumOff val="25000"/>
                  </a:schemeClr>
                </a:solidFill>
              </a:rPr>
              <a:t>広告掲載面積が広く、</a:t>
            </a:r>
            <a:r>
              <a:rPr lang="ja-JP" altLang="en-US" b="1" dirty="0">
                <a:solidFill>
                  <a:schemeClr val="tx1">
                    <a:lumMod val="75000"/>
                    <a:lumOff val="25000"/>
                  </a:schemeClr>
                </a:solidFill>
              </a:rPr>
              <a:t>高い認知効果</a:t>
            </a:r>
            <a:r>
              <a:rPr lang="ja-JP" altLang="en-US" dirty="0">
                <a:solidFill>
                  <a:schemeClr val="tx1">
                    <a:lumMod val="75000"/>
                    <a:lumOff val="25000"/>
                  </a:schemeClr>
                </a:solidFill>
              </a:rPr>
              <a:t>が期待できる</a:t>
            </a:r>
            <a:endParaRPr lang="en-US" altLang="ja-JP" dirty="0">
              <a:solidFill>
                <a:schemeClr val="tx1">
                  <a:lumMod val="75000"/>
                  <a:lumOff val="25000"/>
                </a:schemeClr>
              </a:solidFill>
            </a:endParaRPr>
          </a:p>
        </p:txBody>
      </p:sp>
      <p:sp>
        <p:nvSpPr>
          <p:cNvPr id="22" name="object 6"/>
          <p:cNvSpPr/>
          <p:nvPr/>
        </p:nvSpPr>
        <p:spPr>
          <a:xfrm>
            <a:off x="6110259" y="4276162"/>
            <a:ext cx="5486528"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5">
              <a:lumMod val="20000"/>
              <a:lumOff val="80000"/>
              <a:alpha val="40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3" name="テキスト ボックス 22"/>
          <p:cNvSpPr txBox="1"/>
          <p:nvPr/>
        </p:nvSpPr>
        <p:spPr>
          <a:xfrm>
            <a:off x="6152543" y="4305000"/>
            <a:ext cx="5502331" cy="646331"/>
          </a:xfrm>
          <a:prstGeom prst="rect">
            <a:avLst/>
          </a:prstGeom>
          <a:solidFill>
            <a:schemeClr val="bg1">
              <a:lumMod val="95000"/>
            </a:schemeClr>
          </a:solidFill>
        </p:spPr>
        <p:txBody>
          <a:bodyPr wrap="square" rtlCol="0">
            <a:spAutoFit/>
          </a:bodyPr>
          <a:lstStyle/>
          <a:p>
            <a:r>
              <a:rPr lang="ja-JP" altLang="en-US" dirty="0">
                <a:solidFill>
                  <a:schemeClr val="tx1">
                    <a:lumMod val="75000"/>
                    <a:lumOff val="25000"/>
                  </a:schemeClr>
                </a:solidFill>
              </a:rPr>
              <a:t>複数商品あり</a:t>
            </a:r>
            <a:r>
              <a:rPr lang="ja-JP" altLang="en-US" b="1" dirty="0">
                <a:solidFill>
                  <a:schemeClr val="tx1">
                    <a:lumMod val="75000"/>
                    <a:lumOff val="25000"/>
                  </a:schemeClr>
                </a:solidFill>
              </a:rPr>
              <a:t>訴求内容に合った世界観を表現する</a:t>
            </a:r>
            <a:endParaRPr lang="en-US" altLang="ja-JP" b="1" dirty="0">
              <a:solidFill>
                <a:schemeClr val="tx1">
                  <a:lumMod val="75000"/>
                  <a:lumOff val="25000"/>
                </a:schemeClr>
              </a:solidFill>
            </a:endParaRPr>
          </a:p>
          <a:p>
            <a:r>
              <a:rPr lang="ja-JP" altLang="en-US" b="1" dirty="0">
                <a:solidFill>
                  <a:schemeClr val="tx1">
                    <a:lumMod val="75000"/>
                    <a:lumOff val="25000"/>
                  </a:schemeClr>
                </a:solidFill>
              </a:rPr>
              <a:t>ことが可能</a:t>
            </a:r>
            <a:endParaRPr lang="en-US" altLang="ja-JP" b="1" dirty="0">
              <a:solidFill>
                <a:schemeClr val="tx1">
                  <a:lumMod val="75000"/>
                  <a:lumOff val="25000"/>
                </a:schemeClr>
              </a:solidFill>
            </a:endParaRPr>
          </a:p>
        </p:txBody>
      </p:sp>
      <p:sp>
        <p:nvSpPr>
          <p:cNvPr id="25" name="object 6"/>
          <p:cNvSpPr/>
          <p:nvPr/>
        </p:nvSpPr>
        <p:spPr>
          <a:xfrm>
            <a:off x="6096000" y="5013176"/>
            <a:ext cx="5500787"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bg1">
              <a:lumMod val="95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6" name="テキスト ボックス 25"/>
          <p:cNvSpPr txBox="1"/>
          <p:nvPr/>
        </p:nvSpPr>
        <p:spPr>
          <a:xfrm>
            <a:off x="6138284" y="5085184"/>
            <a:ext cx="5486528" cy="646331"/>
          </a:xfrm>
          <a:prstGeom prst="rect">
            <a:avLst/>
          </a:prstGeom>
          <a:noFill/>
        </p:spPr>
        <p:txBody>
          <a:bodyPr wrap="square" rtlCol="0">
            <a:spAutoFit/>
          </a:bodyPr>
          <a:lstStyle/>
          <a:p>
            <a:r>
              <a:rPr lang="ja-JP" altLang="en-US" b="1" dirty="0">
                <a:solidFill>
                  <a:schemeClr val="tx1">
                    <a:lumMod val="75000"/>
                    <a:lumOff val="25000"/>
                  </a:schemeClr>
                </a:solidFill>
              </a:rPr>
              <a:t>潜在層が反応</a:t>
            </a:r>
            <a:r>
              <a:rPr lang="ja-JP" altLang="en-US" dirty="0">
                <a:solidFill>
                  <a:schemeClr val="tx1">
                    <a:lumMod val="75000"/>
                    <a:lumOff val="25000"/>
                  </a:schemeClr>
                </a:solidFill>
              </a:rPr>
              <a:t>するため、認知獲得目的で大規模キャンペーンを行う際に特におすすめの広告メニュー</a:t>
            </a:r>
            <a:endParaRPr lang="en-US" altLang="ja-JP" dirty="0">
              <a:solidFill>
                <a:schemeClr val="tx1">
                  <a:lumMod val="75000"/>
                  <a:lumOff val="25000"/>
                </a:schemeClr>
              </a:solidFill>
            </a:endParaRPr>
          </a:p>
        </p:txBody>
      </p:sp>
      <p:sp>
        <p:nvSpPr>
          <p:cNvPr id="28" name="object 6"/>
          <p:cNvSpPr/>
          <p:nvPr/>
        </p:nvSpPr>
        <p:spPr>
          <a:xfrm>
            <a:off x="6096000" y="5776426"/>
            <a:ext cx="5500787"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5">
              <a:lumMod val="20000"/>
              <a:lumOff val="80000"/>
              <a:alpha val="40000"/>
            </a:scheme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9" name="テキスト ボックス 28"/>
          <p:cNvSpPr txBox="1"/>
          <p:nvPr/>
        </p:nvSpPr>
        <p:spPr>
          <a:xfrm>
            <a:off x="6138284" y="5805264"/>
            <a:ext cx="5502331" cy="646331"/>
          </a:xfrm>
          <a:prstGeom prst="rect">
            <a:avLst/>
          </a:prstGeom>
          <a:solidFill>
            <a:schemeClr val="bg1">
              <a:lumMod val="95000"/>
            </a:schemeClr>
          </a:solidFill>
        </p:spPr>
        <p:txBody>
          <a:bodyPr wrap="square" rtlCol="0">
            <a:spAutoFit/>
          </a:bodyPr>
          <a:lstStyle/>
          <a:p>
            <a:r>
              <a:rPr lang="ja-JP" altLang="en-US" b="1" dirty="0">
                <a:solidFill>
                  <a:schemeClr val="tx1">
                    <a:lumMod val="75000"/>
                    <a:lumOff val="25000"/>
                  </a:schemeClr>
                </a:solidFill>
              </a:rPr>
              <a:t>ユーザーにストレスを与えず</a:t>
            </a:r>
            <a:endParaRPr lang="en-US" altLang="ja-JP" b="1" dirty="0">
              <a:solidFill>
                <a:schemeClr val="tx1">
                  <a:lumMod val="75000"/>
                  <a:lumOff val="25000"/>
                </a:schemeClr>
              </a:solidFill>
            </a:endParaRPr>
          </a:p>
          <a:p>
            <a:r>
              <a:rPr lang="ja-JP" altLang="en-US" b="1" dirty="0">
                <a:solidFill>
                  <a:schemeClr val="tx1">
                    <a:lumMod val="75000"/>
                    <a:lumOff val="25000"/>
                  </a:schemeClr>
                </a:solidFill>
              </a:rPr>
              <a:t>適切にメッセージを届けられる</a:t>
            </a:r>
          </a:p>
        </p:txBody>
      </p:sp>
      <p:sp>
        <p:nvSpPr>
          <p:cNvPr id="31" name="object 10"/>
          <p:cNvSpPr/>
          <p:nvPr/>
        </p:nvSpPr>
        <p:spPr>
          <a:xfrm>
            <a:off x="6121401" y="1916832"/>
            <a:ext cx="903883" cy="783495"/>
          </a:xfrm>
          <a:custGeom>
            <a:avLst/>
            <a:gdLst/>
            <a:ahLst/>
            <a:cxnLst/>
            <a:rect l="l" t="t" r="r" b="b"/>
            <a:pathLst>
              <a:path w="1068704" h="951229">
                <a:moveTo>
                  <a:pt x="0" y="0"/>
                </a:moveTo>
                <a:lnTo>
                  <a:pt x="0" y="950976"/>
                </a:lnTo>
                <a:lnTo>
                  <a:pt x="1068324" y="950976"/>
                </a:lnTo>
                <a:lnTo>
                  <a:pt x="0" y="0"/>
                </a:lnTo>
                <a:close/>
              </a:path>
            </a:pathLst>
          </a:custGeom>
          <a:solidFill>
            <a:srgbClr val="002060">
              <a:alpha val="25000"/>
            </a:srgbClr>
          </a:solidFill>
        </p:spPr>
        <p:txBody>
          <a:bodyPr wrap="square" lIns="0" tIns="0" rIns="0" bIns="0" rtlCol="0"/>
          <a:lstStyle/>
          <a:p>
            <a:endParaRPr dirty="0">
              <a:latin typeface="+mn-ea"/>
            </a:endParaRPr>
          </a:p>
        </p:txBody>
      </p:sp>
      <p:sp>
        <p:nvSpPr>
          <p:cNvPr id="32" name="object 13"/>
          <p:cNvSpPr txBox="1"/>
          <p:nvPr/>
        </p:nvSpPr>
        <p:spPr>
          <a:xfrm>
            <a:off x="6405916" y="1937351"/>
            <a:ext cx="4207510" cy="859210"/>
          </a:xfrm>
          <a:prstGeom prst="rect">
            <a:avLst/>
          </a:prstGeom>
        </p:spPr>
        <p:txBody>
          <a:bodyPr vert="horz" wrap="square" lIns="0" tIns="12700" rIns="0" bIns="0" rtlCol="0" anchor="t">
            <a:spAutoFit/>
          </a:bodyPr>
          <a:lstStyle/>
          <a:p>
            <a:pPr marL="12700">
              <a:lnSpc>
                <a:spcPct val="100000"/>
              </a:lnSpc>
              <a:spcBef>
                <a:spcPts val="100"/>
              </a:spcBef>
            </a:pPr>
            <a:r>
              <a:rPr lang="en-US" altLang="ja-JP" sz="5500" b="1" spc="-5" dirty="0">
                <a:solidFill>
                  <a:srgbClr val="002060"/>
                </a:solidFill>
                <a:latin typeface="+mn-ea"/>
                <a:cs typeface="メイリオ"/>
              </a:rPr>
              <a:t>5</a:t>
            </a:r>
            <a:r>
              <a:rPr sz="3300" b="1" dirty="0">
                <a:solidFill>
                  <a:srgbClr val="002060"/>
                </a:solidFill>
                <a:latin typeface="+mn-ea"/>
                <a:cs typeface="メイリオ"/>
              </a:rPr>
              <a:t>つ</a:t>
            </a:r>
            <a:r>
              <a:rPr lang="ja-JP" altLang="en-US" sz="3300" b="1" dirty="0">
                <a:solidFill>
                  <a:srgbClr val="002060"/>
                </a:solidFill>
                <a:latin typeface="+mn-ea"/>
                <a:cs typeface="メイリオ"/>
              </a:rPr>
              <a:t>の特長</a:t>
            </a:r>
            <a:endParaRPr sz="3300" dirty="0">
              <a:solidFill>
                <a:srgbClr val="002060"/>
              </a:solidFill>
              <a:latin typeface="+mn-ea"/>
              <a:cs typeface="メイリオ"/>
            </a:endParaRPr>
          </a:p>
        </p:txBody>
      </p:sp>
      <p:sp>
        <p:nvSpPr>
          <p:cNvPr id="7" name="テキスト プレースホルダー 6">
            <a:extLst>
              <a:ext uri="{FF2B5EF4-FFF2-40B4-BE49-F238E27FC236}">
                <a16:creationId xmlns:a16="http://schemas.microsoft.com/office/drawing/2014/main" id="{0467A6ED-2351-3F27-7D76-C3E1EC6381BC}"/>
              </a:ext>
            </a:extLst>
          </p:cNvPr>
          <p:cNvSpPr>
            <a:spLocks noGrp="1"/>
          </p:cNvSpPr>
          <p:nvPr>
            <p:ph type="body" sz="quarter" idx="10"/>
          </p:nvPr>
        </p:nvSpPr>
        <p:spPr/>
        <p:txBody>
          <a:bodyPr/>
          <a:lstStyle/>
          <a:p>
            <a:pPr algn="ctr"/>
            <a:r>
              <a:rPr lang="en-US" altLang="ja-JP" sz="1800" dirty="0"/>
              <a:t>Yahoo! JAPAN</a:t>
            </a:r>
            <a:r>
              <a:rPr lang="ja-JP" altLang="en-US" sz="1800" dirty="0"/>
              <a:t>のトップページにおいて</a:t>
            </a:r>
          </a:p>
          <a:p>
            <a:pPr algn="ctr"/>
            <a:r>
              <a:rPr lang="ja-JP" altLang="en-US" sz="1800" dirty="0"/>
              <a:t>広い掲載面積で多彩な表現ができるため、認知獲得におすすめ</a:t>
            </a:r>
          </a:p>
          <a:p>
            <a:pPr algn="ctr"/>
            <a:endParaRPr lang="ja-JP" altLang="en-US" sz="1800" dirty="0"/>
          </a:p>
        </p:txBody>
      </p:sp>
    </p:spTree>
    <p:extLst>
      <p:ext uri="{BB962C8B-B14F-4D97-AF65-F5344CB8AC3E}">
        <p14:creationId xmlns:p14="http://schemas.microsoft.com/office/powerpoint/2010/main" val="421521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グラフ 12"/>
          <p:cNvGraphicFramePr>
            <a:graphicFrameLocks/>
          </p:cNvGraphicFramePr>
          <p:nvPr>
            <p:extLst>
              <p:ext uri="{D42A27DB-BD31-4B8C-83A1-F6EECF244321}">
                <p14:modId xmlns:p14="http://schemas.microsoft.com/office/powerpoint/2010/main" val="3432259613"/>
              </p:ext>
            </p:extLst>
          </p:nvPr>
        </p:nvGraphicFramePr>
        <p:xfrm>
          <a:off x="1055440" y="2889653"/>
          <a:ext cx="10153128" cy="33883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グラフ 10"/>
          <p:cNvGraphicFramePr/>
          <p:nvPr>
            <p:extLst>
              <p:ext uri="{D42A27DB-BD31-4B8C-83A1-F6EECF244321}">
                <p14:modId xmlns:p14="http://schemas.microsoft.com/office/powerpoint/2010/main" val="1014156287"/>
              </p:ext>
            </p:extLst>
          </p:nvPr>
        </p:nvGraphicFramePr>
        <p:xfrm>
          <a:off x="945192" y="1642641"/>
          <a:ext cx="10369152" cy="3733511"/>
        </p:xfrm>
        <a:graphic>
          <a:graphicData uri="http://schemas.openxmlformats.org/drawingml/2006/chart">
            <c:chart xmlns:c="http://schemas.openxmlformats.org/drawingml/2006/chart" xmlns:r="http://schemas.openxmlformats.org/officeDocument/2006/relationships" r:id="rId4"/>
          </a:graphicData>
        </a:graphic>
      </p:graphicFrame>
      <p:pic>
        <p:nvPicPr>
          <p:cNvPr id="12" name="図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408368" y="4863318"/>
            <a:ext cx="1322884" cy="939248"/>
          </a:xfrm>
          <a:prstGeom prst="rect">
            <a:avLst/>
          </a:prstGeom>
          <a:ln>
            <a:solidFill>
              <a:schemeClr val="bg2">
                <a:lumMod val="25000"/>
              </a:schemeClr>
            </a:solidFill>
          </a:ln>
        </p:spPr>
      </p:pic>
      <p:pic>
        <p:nvPicPr>
          <p:cNvPr id="17" name="図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499605" y="4863318"/>
            <a:ext cx="1286639" cy="939247"/>
          </a:xfrm>
          <a:prstGeom prst="rect">
            <a:avLst/>
          </a:prstGeom>
          <a:ln>
            <a:solidFill>
              <a:schemeClr val="bg2">
                <a:lumMod val="25000"/>
              </a:schemeClr>
            </a:solidFill>
          </a:ln>
        </p:spPr>
      </p:pic>
      <p:pic>
        <p:nvPicPr>
          <p:cNvPr id="18" name="図 1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42521" y="4863319"/>
            <a:ext cx="1286639" cy="939247"/>
          </a:xfrm>
          <a:prstGeom prst="rect">
            <a:avLst/>
          </a:prstGeom>
          <a:ln>
            <a:solidFill>
              <a:schemeClr val="bg2">
                <a:lumMod val="25000"/>
              </a:schemeClr>
            </a:solidFill>
          </a:ln>
        </p:spPr>
      </p:pic>
      <p:pic>
        <p:nvPicPr>
          <p:cNvPr id="20" name="図 1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00388" y="4746748"/>
            <a:ext cx="658761" cy="1172388"/>
          </a:xfrm>
          <a:prstGeom prst="rect">
            <a:avLst/>
          </a:prstGeom>
          <a:ln>
            <a:solidFill>
              <a:schemeClr val="bg2">
                <a:lumMod val="25000"/>
              </a:schemeClr>
            </a:solidFill>
          </a:ln>
        </p:spPr>
      </p:pic>
      <p:pic>
        <p:nvPicPr>
          <p:cNvPr id="21" name="図 2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857472" y="4746748"/>
            <a:ext cx="658761" cy="1172388"/>
          </a:xfrm>
          <a:prstGeom prst="rect">
            <a:avLst/>
          </a:prstGeom>
          <a:ln>
            <a:solidFill>
              <a:schemeClr val="bg2">
                <a:lumMod val="25000"/>
              </a:schemeClr>
            </a:solidFill>
          </a:ln>
        </p:spPr>
      </p:pic>
      <p:sp>
        <p:nvSpPr>
          <p:cNvPr id="22" name="テキスト ボックス 21"/>
          <p:cNvSpPr txBox="1"/>
          <p:nvPr/>
        </p:nvSpPr>
        <p:spPr>
          <a:xfrm>
            <a:off x="1914982" y="5997926"/>
            <a:ext cx="492443" cy="276999"/>
          </a:xfrm>
          <a:prstGeom prst="rect">
            <a:avLst/>
          </a:prstGeom>
          <a:noFill/>
        </p:spPr>
        <p:txBody>
          <a:bodyPr wrap="none" rtlCol="0">
            <a:spAutoFit/>
          </a:bodyPr>
          <a:lstStyle/>
          <a:p>
            <a:pPr algn="l"/>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動画</a:t>
            </a:r>
            <a:endPar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3" name="テキスト ボックス 22"/>
          <p:cNvSpPr txBox="1"/>
          <p:nvPr/>
        </p:nvSpPr>
        <p:spPr>
          <a:xfrm>
            <a:off x="7813970" y="5997926"/>
            <a:ext cx="492443" cy="276999"/>
          </a:xfrm>
          <a:prstGeom prst="rect">
            <a:avLst/>
          </a:prstGeom>
          <a:noFill/>
        </p:spPr>
        <p:txBody>
          <a:bodyPr wrap="none" rtlCol="0">
            <a:spAutoFit/>
          </a:bodyPr>
          <a:lstStyle/>
          <a:p>
            <a:pPr algn="l"/>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動画</a:t>
            </a:r>
            <a:endPar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4" name="テキスト ボックス 23"/>
          <p:cNvSpPr txBox="1"/>
          <p:nvPr/>
        </p:nvSpPr>
        <p:spPr>
          <a:xfrm>
            <a:off x="5766735" y="6001143"/>
            <a:ext cx="646331" cy="276999"/>
          </a:xfrm>
          <a:prstGeom prst="rect">
            <a:avLst/>
          </a:prstGeom>
          <a:noFill/>
        </p:spPr>
        <p:txBody>
          <a:bodyPr wrap="none" rtlCol="0">
            <a:spAutoFit/>
          </a:bodyPr>
          <a:lstStyle/>
          <a:p>
            <a:pPr algn="l"/>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静止画</a:t>
            </a:r>
            <a:endPar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3781286" y="5997926"/>
            <a:ext cx="646331" cy="276999"/>
          </a:xfrm>
          <a:prstGeom prst="rect">
            <a:avLst/>
          </a:prstGeom>
          <a:noFill/>
        </p:spPr>
        <p:txBody>
          <a:bodyPr wrap="none" rtlCol="0">
            <a:spAutoFit/>
          </a:bodyPr>
          <a:lstStyle/>
          <a:p>
            <a:pPr algn="l"/>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静止画</a:t>
            </a:r>
            <a:endPar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6" name="テキスト ボックス 25"/>
          <p:cNvSpPr txBox="1"/>
          <p:nvPr/>
        </p:nvSpPr>
        <p:spPr>
          <a:xfrm>
            <a:off x="9523330" y="5991573"/>
            <a:ext cx="954107" cy="276999"/>
          </a:xfrm>
          <a:prstGeom prst="rect">
            <a:avLst/>
          </a:prstGeom>
          <a:noFill/>
        </p:spPr>
        <p:txBody>
          <a:bodyPr wrap="none" rtlCol="0">
            <a:spAutoFit/>
          </a:bodyPr>
          <a:lstStyle/>
          <a:p>
            <a:pPr algn="l"/>
            <a:r>
              <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リッチ広告</a:t>
            </a:r>
            <a:endPar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7" name="テキスト ボックス 26"/>
          <p:cNvSpPr txBox="1"/>
          <p:nvPr/>
        </p:nvSpPr>
        <p:spPr>
          <a:xfrm>
            <a:off x="9584741" y="2721827"/>
            <a:ext cx="970137" cy="400110"/>
          </a:xfrm>
          <a:prstGeom prst="rect">
            <a:avLst/>
          </a:prstGeom>
          <a:noFill/>
        </p:spPr>
        <p:txBody>
          <a:bodyPr wrap="none" rtlCol="0">
            <a:spAutoFit/>
          </a:bodyPr>
          <a:lstStyle/>
          <a:p>
            <a:pPr algn="l"/>
            <a:r>
              <a:rPr kumimoji="1" lang="en-US" altLang="ja-JP" sz="2000" b="1" dirty="0">
                <a:solidFill>
                  <a:schemeClr val="bg1"/>
                </a:solidFill>
                <a:latin typeface="メイリオ" panose="020B0604030504040204" pitchFamily="50" charset="-128"/>
                <a:ea typeface="メイリオ" panose="020B0604030504040204" pitchFamily="50" charset="-128"/>
              </a:rPr>
              <a:t>15.5</a:t>
            </a:r>
            <a:r>
              <a:rPr kumimoji="1" lang="en-US" altLang="ja-JP" sz="1050" b="1" dirty="0">
                <a:solidFill>
                  <a:schemeClr val="bg1"/>
                </a:solidFill>
                <a:latin typeface="メイリオ" panose="020B0604030504040204" pitchFamily="50" charset="-128"/>
                <a:ea typeface="メイリオ" panose="020B0604030504040204" pitchFamily="50" charset="-128"/>
              </a:rPr>
              <a:t>%</a:t>
            </a:r>
            <a:endParaRPr kumimoji="1" lang="ja-JP" altLang="en-US" sz="1100" b="1" dirty="0">
              <a:solidFill>
                <a:schemeClr val="bg1"/>
              </a:solidFill>
              <a:latin typeface="メイリオ" panose="020B0604030504040204" pitchFamily="50" charset="-128"/>
              <a:ea typeface="メイリオ" panose="020B0604030504040204" pitchFamily="50" charset="-128"/>
            </a:endParaRPr>
          </a:p>
        </p:txBody>
      </p:sp>
      <p:sp>
        <p:nvSpPr>
          <p:cNvPr id="28" name="テキスト ボックス 27"/>
          <p:cNvSpPr txBox="1"/>
          <p:nvPr/>
        </p:nvSpPr>
        <p:spPr>
          <a:xfrm>
            <a:off x="7660883" y="3227921"/>
            <a:ext cx="849913" cy="338554"/>
          </a:xfrm>
          <a:prstGeom prst="rect">
            <a:avLst/>
          </a:prstGeom>
          <a:noFill/>
        </p:spPr>
        <p:txBody>
          <a:bodyPr wrap="none" rtlCol="0">
            <a:spAutoFit/>
          </a:bodyPr>
          <a:lstStyle/>
          <a:p>
            <a:pPr algn="l"/>
            <a:r>
              <a:rPr kumimoji="1"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11.4</a:t>
            </a:r>
            <a:r>
              <a:rPr kumimoji="1"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9" name="テキスト ボックス 28"/>
          <p:cNvSpPr txBox="1"/>
          <p:nvPr/>
        </p:nvSpPr>
        <p:spPr>
          <a:xfrm>
            <a:off x="5704811" y="3353789"/>
            <a:ext cx="849913" cy="338554"/>
          </a:xfrm>
          <a:prstGeom prst="rect">
            <a:avLst/>
          </a:prstGeom>
          <a:noFill/>
        </p:spPr>
        <p:txBody>
          <a:bodyPr wrap="none" rtlCol="0">
            <a:spAutoFit/>
          </a:bodyPr>
          <a:lstStyle/>
          <a:p>
            <a:pPr algn="l"/>
            <a:r>
              <a:rPr kumimoji="1"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1</a:t>
            </a:r>
            <a:r>
              <a:rPr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0</a:t>
            </a:r>
            <a:r>
              <a:rPr kumimoji="1"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.3</a:t>
            </a:r>
            <a:r>
              <a:rPr kumimoji="1"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30" name="テキスト ボックス 29"/>
          <p:cNvSpPr txBox="1"/>
          <p:nvPr/>
        </p:nvSpPr>
        <p:spPr>
          <a:xfrm>
            <a:off x="3888201" y="3452227"/>
            <a:ext cx="710451" cy="338554"/>
          </a:xfrm>
          <a:prstGeom prst="rect">
            <a:avLst/>
          </a:prstGeom>
          <a:noFill/>
        </p:spPr>
        <p:txBody>
          <a:bodyPr wrap="none" rtlCol="0">
            <a:spAutoFit/>
          </a:bodyPr>
          <a:lstStyle/>
          <a:p>
            <a:pPr algn="l"/>
            <a:r>
              <a:rPr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9</a:t>
            </a:r>
            <a:r>
              <a:rPr kumimoji="1"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31" name="テキスト ボックス 30"/>
          <p:cNvSpPr txBox="1"/>
          <p:nvPr/>
        </p:nvSpPr>
        <p:spPr>
          <a:xfrm>
            <a:off x="1877297" y="3527055"/>
            <a:ext cx="710451" cy="338554"/>
          </a:xfrm>
          <a:prstGeom prst="rect">
            <a:avLst/>
          </a:prstGeom>
          <a:noFill/>
        </p:spPr>
        <p:txBody>
          <a:bodyPr wrap="none" rtlCol="0">
            <a:spAutoFit/>
          </a:bodyPr>
          <a:lstStyle/>
          <a:p>
            <a:pPr algn="l"/>
            <a:r>
              <a:rPr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9</a:t>
            </a:r>
            <a:r>
              <a:rPr kumimoji="1"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rPr>
              <a:t>.0</a:t>
            </a:r>
            <a:r>
              <a:rPr kumimoji="1"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cxnSp>
        <p:nvCxnSpPr>
          <p:cNvPr id="32" name="直線コネクタ 31"/>
          <p:cNvCxnSpPr/>
          <p:nvPr/>
        </p:nvCxnSpPr>
        <p:spPr>
          <a:xfrm>
            <a:off x="1317777" y="4620880"/>
            <a:ext cx="1003480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7CC766FD-D4B5-5A3A-7C62-F0C69317EF00}"/>
              </a:ext>
            </a:extLst>
          </p:cNvPr>
          <p:cNvSpPr>
            <a:spLocks noGrp="1"/>
          </p:cNvSpPr>
          <p:nvPr>
            <p:ph type="ctrTitle"/>
          </p:nvPr>
        </p:nvSpPr>
        <p:spPr/>
        <p:txBody>
          <a:bodyPr/>
          <a:lstStyle/>
          <a:p>
            <a:r>
              <a:rPr lang="ja-JP" altLang="en-US" dirty="0">
                <a:solidFill>
                  <a:schemeClr val="tx1">
                    <a:lumMod val="75000"/>
                    <a:lumOff val="25000"/>
                  </a:schemeClr>
                </a:solidFill>
              </a:rPr>
              <a:t>広告認知の向上効果</a:t>
            </a:r>
            <a:endParaRPr lang="ja-JP" altLang="en-US" dirty="0"/>
          </a:p>
        </p:txBody>
      </p:sp>
      <p:sp>
        <p:nvSpPr>
          <p:cNvPr id="35"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normAutofit/>
          </a:bodyPr>
          <a:lstStyle/>
          <a:p>
            <a:pPr algn="ctr"/>
            <a:r>
              <a:rPr lang="ja-JP" altLang="en-US" sz="1800" dirty="0">
                <a:solidFill>
                  <a:srgbClr val="404040"/>
                </a:solidFill>
                <a:latin typeface="メイリオ" panose="020B0604030504040204" pitchFamily="50" charset="-128"/>
                <a:ea typeface="メイリオ" panose="020B0604030504040204" pitchFamily="50" charset="-128"/>
              </a:rPr>
              <a:t>視認性のあるポジション</a:t>
            </a:r>
            <a:r>
              <a:rPr lang="en-US" altLang="ja-JP" sz="1800" dirty="0">
                <a:solidFill>
                  <a:srgbClr val="404040"/>
                </a:solidFill>
                <a:latin typeface="メイリオ" panose="020B0604030504040204" pitchFamily="50" charset="-128"/>
                <a:ea typeface="メイリオ" panose="020B0604030504040204" pitchFamily="50" charset="-128"/>
              </a:rPr>
              <a:t>×</a:t>
            </a:r>
            <a:r>
              <a:rPr lang="ja-JP" altLang="en-US" sz="1800" dirty="0">
                <a:solidFill>
                  <a:srgbClr val="404040"/>
                </a:solidFill>
                <a:latin typeface="メイリオ" panose="020B0604030504040204" pitchFamily="50" charset="-128"/>
                <a:ea typeface="メイリオ" panose="020B0604030504040204" pitchFamily="50" charset="-128"/>
              </a:rPr>
              <a:t>占有面積の大きなリッチ広告は</a:t>
            </a:r>
            <a:endParaRPr lang="en-US" altLang="ja-JP" sz="1800" dirty="0">
              <a:solidFill>
                <a:srgbClr val="404040"/>
              </a:solidFill>
              <a:latin typeface="メイリオ" panose="020B0604030504040204" pitchFamily="50" charset="-128"/>
              <a:ea typeface="メイリオ" panose="020B0604030504040204" pitchFamily="50" charset="-128"/>
            </a:endParaRPr>
          </a:p>
          <a:p>
            <a:pPr algn="ctr"/>
            <a:r>
              <a:rPr lang="ja-JP" altLang="en-US" sz="1800" dirty="0">
                <a:solidFill>
                  <a:srgbClr val="404040"/>
                </a:solidFill>
                <a:latin typeface="メイリオ" panose="020B0604030504040204" pitchFamily="50" charset="-128"/>
                <a:ea typeface="メイリオ" panose="020B0604030504040204" pitchFamily="50" charset="-128"/>
              </a:rPr>
              <a:t>トップページに掲載される他商品と比べても特に広告認知率が高い傾向</a:t>
            </a:r>
            <a:endParaRPr lang="en-US" altLang="ja-JP" sz="1800" dirty="0">
              <a:solidFill>
                <a:srgbClr val="404040"/>
              </a:solidFill>
              <a:latin typeface="メイリオ" panose="020B0604030504040204" pitchFamily="50" charset="-128"/>
              <a:ea typeface="メイリオ" panose="020B0604030504040204" pitchFamily="50" charset="-128"/>
            </a:endParaRPr>
          </a:p>
        </p:txBody>
      </p:sp>
      <p:sp>
        <p:nvSpPr>
          <p:cNvPr id="36" name="テキスト ボックス 35"/>
          <p:cNvSpPr txBox="1"/>
          <p:nvPr/>
        </p:nvSpPr>
        <p:spPr>
          <a:xfrm>
            <a:off x="8008769" y="6430557"/>
            <a:ext cx="3595856" cy="215444"/>
          </a:xfrm>
          <a:prstGeom prst="rect">
            <a:avLst/>
          </a:prstGeom>
          <a:noFill/>
        </p:spPr>
        <p:txBody>
          <a:bodyPr wrap="none" rtlCol="0">
            <a:spAutoFit/>
          </a:bodyPr>
          <a:lstStyle/>
          <a:p>
            <a:r>
              <a:rPr kumimoji="1" lang="en-US" altLang="ja-JP" sz="800" dirty="0">
                <a:solidFill>
                  <a:schemeClr val="bg1">
                    <a:lumMod val="50000"/>
                  </a:schemeClr>
                </a:solidFill>
                <a:latin typeface="メイリオ" panose="020B0604030504040204" pitchFamily="50" charset="-128"/>
                <a:ea typeface="メイリオ" panose="020B0604030504040204" pitchFamily="50" charset="-128"/>
              </a:rPr>
              <a:t>※</a:t>
            </a:r>
            <a:r>
              <a:rPr lang="ja-JP" altLang="en-US" sz="800" dirty="0">
                <a:solidFill>
                  <a:schemeClr val="bg1">
                    <a:lumMod val="50000"/>
                  </a:schemeClr>
                </a:solidFill>
                <a:latin typeface="メイリオ" panose="020B0604030504040204" pitchFamily="50" charset="-128"/>
                <a:ea typeface="メイリオ" panose="020B0604030504040204" pitchFamily="50" charset="-128"/>
              </a:rPr>
              <a:t>ヤフー調べ　調査期間</a:t>
            </a:r>
            <a:r>
              <a:rPr lang="en-US" altLang="ja-JP" sz="800" dirty="0">
                <a:solidFill>
                  <a:schemeClr val="bg1">
                    <a:lumMod val="50000"/>
                  </a:schemeClr>
                </a:solidFill>
                <a:latin typeface="メイリオ" panose="020B0604030504040204" pitchFamily="50" charset="-128"/>
                <a:ea typeface="メイリオ" panose="020B0604030504040204" pitchFamily="50" charset="-128"/>
              </a:rPr>
              <a:t>2019</a:t>
            </a:r>
            <a:r>
              <a:rPr lang="ja-JP" altLang="en-US" sz="8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800" dirty="0">
                <a:solidFill>
                  <a:schemeClr val="bg1">
                    <a:lumMod val="50000"/>
                  </a:schemeClr>
                </a:solidFill>
                <a:latin typeface="メイリオ" panose="020B0604030504040204" pitchFamily="50" charset="-128"/>
                <a:ea typeface="メイリオ" panose="020B0604030504040204" pitchFamily="50" charset="-128"/>
              </a:rPr>
              <a:t>3</a:t>
            </a:r>
            <a:r>
              <a:rPr lang="ja-JP" altLang="en-US" sz="800" dirty="0">
                <a:solidFill>
                  <a:schemeClr val="bg1">
                    <a:lumMod val="50000"/>
                  </a:schemeClr>
                </a:solidFill>
                <a:latin typeface="メイリオ" panose="020B0604030504040204" pitchFamily="50" charset="-128"/>
                <a:ea typeface="メイリオ" panose="020B0604030504040204" pitchFamily="50" charset="-128"/>
              </a:rPr>
              <a:t>月～</a:t>
            </a:r>
            <a:r>
              <a:rPr lang="en-US" altLang="ja-JP" sz="8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8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800" dirty="0">
                <a:solidFill>
                  <a:schemeClr val="bg1">
                    <a:lumMod val="50000"/>
                  </a:schemeClr>
                </a:solidFill>
                <a:latin typeface="メイリオ" panose="020B0604030504040204" pitchFamily="50" charset="-128"/>
                <a:ea typeface="メイリオ" panose="020B0604030504040204" pitchFamily="50" charset="-128"/>
              </a:rPr>
              <a:t>3</a:t>
            </a:r>
            <a:r>
              <a:rPr lang="ja-JP" altLang="en-US" sz="800" dirty="0">
                <a:solidFill>
                  <a:schemeClr val="bg1">
                    <a:lumMod val="50000"/>
                  </a:schemeClr>
                </a:solidFill>
                <a:latin typeface="メイリオ" panose="020B0604030504040204" pitchFamily="50" charset="-128"/>
                <a:ea typeface="メイリオ" panose="020B0604030504040204" pitchFamily="50" charset="-128"/>
              </a:rPr>
              <a:t>月のフォーマット別平均値</a:t>
            </a:r>
          </a:p>
        </p:txBody>
      </p:sp>
      <p:sp>
        <p:nvSpPr>
          <p:cNvPr id="3" name="角丸四角形 25">
            <a:extLst>
              <a:ext uri="{FF2B5EF4-FFF2-40B4-BE49-F238E27FC236}">
                <a16:creationId xmlns:a16="http://schemas.microsoft.com/office/drawing/2014/main" id="{F93B479D-F715-4D7A-8BA7-1E6D0A997440}"/>
              </a:ext>
            </a:extLst>
          </p:cNvPr>
          <p:cNvSpPr/>
          <p:nvPr/>
        </p:nvSpPr>
        <p:spPr>
          <a:xfrm>
            <a:off x="3484677" y="2192655"/>
            <a:ext cx="5220001"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chemeClr val="accent1"/>
                </a:solidFill>
                <a:latin typeface="Meiryo" panose="020B0604030504040204" pitchFamily="34" charset="-128"/>
                <a:ea typeface="Meiryo" panose="020B0604030504040204" pitchFamily="34" charset="-128"/>
              </a:rPr>
              <a:t>ブランドリフト調査 広告想起上昇率</a:t>
            </a:r>
          </a:p>
        </p:txBody>
      </p:sp>
    </p:spTree>
    <p:extLst>
      <p:ext uri="{BB962C8B-B14F-4D97-AF65-F5344CB8AC3E}">
        <p14:creationId xmlns:p14="http://schemas.microsoft.com/office/powerpoint/2010/main" val="2410361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E0395F-DE6A-F86B-61BD-C95621F5B790}"/>
              </a:ext>
            </a:extLst>
          </p:cNvPr>
          <p:cNvSpPr>
            <a:spLocks noGrp="1"/>
          </p:cNvSpPr>
          <p:nvPr>
            <p:ph type="ctrTitle"/>
          </p:nvPr>
        </p:nvSpPr>
        <p:spPr/>
        <p:txBody>
          <a:bodyPr/>
          <a:lstStyle/>
          <a:p>
            <a:r>
              <a:rPr lang="ja-JP" altLang="en-US" dirty="0">
                <a:solidFill>
                  <a:schemeClr val="tx1">
                    <a:lumMod val="75000"/>
                    <a:lumOff val="25000"/>
                  </a:schemeClr>
                </a:solidFill>
              </a:rPr>
              <a:t>表現方法に合わせたフォーマットラインナップ</a:t>
            </a:r>
            <a:br>
              <a:rPr lang="en-US" altLang="ja-JP" dirty="0">
                <a:solidFill>
                  <a:schemeClr val="tx1">
                    <a:lumMod val="75000"/>
                    <a:lumOff val="25000"/>
                  </a:schemeClr>
                </a:solidFill>
              </a:rPr>
            </a:br>
            <a:endParaRPr lang="ja-JP" altLang="en-US" dirty="0"/>
          </a:p>
        </p:txBody>
      </p:sp>
      <p:sp>
        <p:nvSpPr>
          <p:cNvPr id="7"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lstStyle/>
          <a:p>
            <a:pPr algn="ctr"/>
            <a:r>
              <a:rPr lang="ja-JP" altLang="en-US" sz="1800" dirty="0">
                <a:solidFill>
                  <a:schemeClr val="tx1">
                    <a:lumMod val="75000"/>
                    <a:lumOff val="25000"/>
                  </a:schemeClr>
                </a:solidFill>
              </a:rPr>
              <a:t>基本フォーマットに加えて</a:t>
            </a:r>
          </a:p>
          <a:p>
            <a:pPr algn="ctr"/>
            <a:r>
              <a:rPr lang="ja-JP" altLang="en-US" sz="1800" dirty="0">
                <a:solidFill>
                  <a:schemeClr val="tx1">
                    <a:lumMod val="75000"/>
                    <a:lumOff val="25000"/>
                  </a:schemeClr>
                </a:solidFill>
              </a:rPr>
              <a:t>表現方法に合わせたフォーマットをご用意</a:t>
            </a:r>
          </a:p>
        </p:txBody>
      </p:sp>
      <p:sp>
        <p:nvSpPr>
          <p:cNvPr id="11" name="正方形/長方形 10">
            <a:extLst>
              <a:ext uri="{FF2B5EF4-FFF2-40B4-BE49-F238E27FC236}">
                <a16:creationId xmlns:a16="http://schemas.microsoft.com/office/drawing/2014/main" id="{14725685-1D74-AA7A-DB7E-49F2D38B5FB8}"/>
              </a:ext>
            </a:extLst>
          </p:cNvPr>
          <p:cNvSpPr/>
          <p:nvPr/>
        </p:nvSpPr>
        <p:spPr>
          <a:xfrm>
            <a:off x="1434479" y="4232285"/>
            <a:ext cx="6673202" cy="1398598"/>
          </a:xfrm>
          <a:prstGeom prst="rect">
            <a:avLst/>
          </a:prstGeom>
          <a:solidFill>
            <a:srgbClr val="FFFFFF">
              <a:lumMod val="95000"/>
            </a:srgbClr>
          </a:solidFill>
          <a:ln w="9525" cap="flat" cmpd="sng" algn="ctr">
            <a:solidFill>
              <a:srgbClr val="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8" name="正方形/長方形 17">
            <a:extLst>
              <a:ext uri="{FF2B5EF4-FFF2-40B4-BE49-F238E27FC236}">
                <a16:creationId xmlns:a16="http://schemas.microsoft.com/office/drawing/2014/main" id="{4C4C2876-C7EE-DB1E-C666-83494605347F}"/>
              </a:ext>
            </a:extLst>
          </p:cNvPr>
          <p:cNvSpPr/>
          <p:nvPr/>
        </p:nvSpPr>
        <p:spPr>
          <a:xfrm>
            <a:off x="1434479" y="2780931"/>
            <a:ext cx="6673202" cy="1385909"/>
          </a:xfrm>
          <a:prstGeom prst="rect">
            <a:avLst/>
          </a:prstGeom>
          <a:solidFill>
            <a:srgbClr val="FFFFFF">
              <a:lumMod val="95000"/>
            </a:srgbClr>
          </a:solidFill>
          <a:ln w="9525" cap="flat" cmpd="sng" algn="ctr">
            <a:solidFill>
              <a:srgbClr val="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24" name="図 23">
            <a:extLst>
              <a:ext uri="{FF2B5EF4-FFF2-40B4-BE49-F238E27FC236}">
                <a16:creationId xmlns:a16="http://schemas.microsoft.com/office/drawing/2014/main" id="{A7240272-1827-40E9-31AD-73660F4A6A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2646" y="2958116"/>
            <a:ext cx="1315252" cy="1037110"/>
          </a:xfrm>
          <a:prstGeom prst="rect">
            <a:avLst/>
          </a:prstGeom>
        </p:spPr>
      </p:pic>
      <p:pic>
        <p:nvPicPr>
          <p:cNvPr id="62" name="図 61">
            <a:extLst>
              <a:ext uri="{FF2B5EF4-FFF2-40B4-BE49-F238E27FC236}">
                <a16:creationId xmlns:a16="http://schemas.microsoft.com/office/drawing/2014/main" id="{B8E2E8C8-D8CF-23C8-B80D-805E986B8B24}"/>
              </a:ext>
            </a:extLst>
          </p:cNvPr>
          <p:cNvPicPr>
            <a:picLocks noChangeAspect="1"/>
          </p:cNvPicPr>
          <p:nvPr/>
        </p:nvPicPr>
        <p:blipFill>
          <a:blip r:embed="rId3"/>
          <a:stretch>
            <a:fillRect/>
          </a:stretch>
        </p:blipFill>
        <p:spPr>
          <a:xfrm>
            <a:off x="2947713" y="4396790"/>
            <a:ext cx="1343647" cy="1074515"/>
          </a:xfrm>
          <a:prstGeom prst="rect">
            <a:avLst/>
          </a:prstGeom>
        </p:spPr>
      </p:pic>
      <p:pic>
        <p:nvPicPr>
          <p:cNvPr id="63" name="図 62">
            <a:extLst>
              <a:ext uri="{FF2B5EF4-FFF2-40B4-BE49-F238E27FC236}">
                <a16:creationId xmlns:a16="http://schemas.microsoft.com/office/drawing/2014/main" id="{FC81AB1A-FD29-AEBF-CB27-5F03707574C0}"/>
              </a:ext>
            </a:extLst>
          </p:cNvPr>
          <p:cNvPicPr>
            <a:picLocks noChangeAspect="1"/>
          </p:cNvPicPr>
          <p:nvPr/>
        </p:nvPicPr>
        <p:blipFill>
          <a:blip r:embed="rId4"/>
          <a:stretch>
            <a:fillRect/>
          </a:stretch>
        </p:blipFill>
        <p:spPr>
          <a:xfrm>
            <a:off x="1540093" y="4382864"/>
            <a:ext cx="1343559" cy="1076852"/>
          </a:xfrm>
          <a:prstGeom prst="rect">
            <a:avLst/>
          </a:prstGeom>
        </p:spPr>
      </p:pic>
      <p:grpSp>
        <p:nvGrpSpPr>
          <p:cNvPr id="4" name="グループ化 3">
            <a:extLst>
              <a:ext uri="{FF2B5EF4-FFF2-40B4-BE49-F238E27FC236}">
                <a16:creationId xmlns:a16="http://schemas.microsoft.com/office/drawing/2014/main" id="{F7849B24-637A-7364-2430-2396799C10A0}"/>
              </a:ext>
            </a:extLst>
          </p:cNvPr>
          <p:cNvGrpSpPr/>
          <p:nvPr/>
        </p:nvGrpSpPr>
        <p:grpSpPr>
          <a:xfrm>
            <a:off x="4935554" y="2826395"/>
            <a:ext cx="2815785" cy="1240086"/>
            <a:chOff x="5647977" y="2784834"/>
            <a:chExt cx="2815785" cy="1240086"/>
          </a:xfrm>
        </p:grpSpPr>
        <p:sp>
          <p:nvSpPr>
            <p:cNvPr id="20" name="テキスト ボックス 60">
              <a:extLst>
                <a:ext uri="{FF2B5EF4-FFF2-40B4-BE49-F238E27FC236}">
                  <a16:creationId xmlns:a16="http://schemas.microsoft.com/office/drawing/2014/main" id="{687388E1-7805-77BA-8EC3-EC784C3566FB}"/>
                </a:ext>
              </a:extLst>
            </p:cNvPr>
            <p:cNvSpPr txBox="1"/>
            <p:nvPr/>
          </p:nvSpPr>
          <p:spPr>
            <a:xfrm>
              <a:off x="5879976" y="2784834"/>
              <a:ext cx="902811"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0000"/>
                  </a:solidFill>
                  <a:effectLst/>
                  <a:uLnTx/>
                  <a:uFillTx/>
                  <a:latin typeface="メイリオ"/>
                  <a:ea typeface="メイリオ"/>
                  <a:cs typeface="+mn-cs"/>
                </a:rPr>
                <a:t>サイドスイッチ</a:t>
              </a:r>
            </a:p>
          </p:txBody>
        </p:sp>
        <p:grpSp>
          <p:nvGrpSpPr>
            <p:cNvPr id="25" name="グループ化 24">
              <a:extLst>
                <a:ext uri="{FF2B5EF4-FFF2-40B4-BE49-F238E27FC236}">
                  <a16:creationId xmlns:a16="http://schemas.microsoft.com/office/drawing/2014/main" id="{3E0AA571-BE5E-0758-4DD8-B14FF60E02C6}"/>
                </a:ext>
              </a:extLst>
            </p:cNvPr>
            <p:cNvGrpSpPr/>
            <p:nvPr/>
          </p:nvGrpSpPr>
          <p:grpSpPr>
            <a:xfrm>
              <a:off x="7122734" y="2981725"/>
              <a:ext cx="1341028" cy="1037109"/>
              <a:chOff x="0" y="0"/>
              <a:chExt cx="996676" cy="778331"/>
            </a:xfrm>
          </p:grpSpPr>
          <p:pic>
            <p:nvPicPr>
              <p:cNvPr id="43" name="図 42">
                <a:extLst>
                  <a:ext uri="{FF2B5EF4-FFF2-40B4-BE49-F238E27FC236}">
                    <a16:creationId xmlns:a16="http://schemas.microsoft.com/office/drawing/2014/main" id="{CDBABEBA-EE39-804B-2AA9-E5BC7E970A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96676" cy="778331"/>
              </a:xfrm>
              <a:prstGeom prst="rect">
                <a:avLst/>
              </a:prstGeom>
            </p:spPr>
          </p:pic>
          <p:cxnSp>
            <p:nvCxnSpPr>
              <p:cNvPr id="47" name="直線コネクタ 46">
                <a:extLst>
                  <a:ext uri="{FF2B5EF4-FFF2-40B4-BE49-F238E27FC236}">
                    <a16:creationId xmlns:a16="http://schemas.microsoft.com/office/drawing/2014/main" id="{61733B9F-4158-327E-72D3-9E3035BADD2E}"/>
                  </a:ext>
                </a:extLst>
              </p:cNvPr>
              <p:cNvCxnSpPr/>
              <p:nvPr/>
            </p:nvCxnSpPr>
            <p:spPr>
              <a:xfrm>
                <a:off x="679710" y="187648"/>
                <a:ext cx="0" cy="1827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66996CCA-820D-315F-1318-5CB1935B939F}"/>
                  </a:ext>
                </a:extLst>
              </p:cNvPr>
              <p:cNvCxnSpPr/>
              <p:nvPr/>
            </p:nvCxnSpPr>
            <p:spPr>
              <a:xfrm>
                <a:off x="772637" y="187646"/>
                <a:ext cx="3097" cy="1858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B174C27D-6B20-41CD-DFD3-70B8932AC4BE}"/>
                  </a:ext>
                </a:extLst>
              </p:cNvPr>
              <p:cNvCxnSpPr/>
              <p:nvPr/>
            </p:nvCxnSpPr>
            <p:spPr>
              <a:xfrm flipV="1">
                <a:off x="679711" y="274379"/>
                <a:ext cx="18895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9" name="図 58">
              <a:extLst>
                <a:ext uri="{FF2B5EF4-FFF2-40B4-BE49-F238E27FC236}">
                  <a16:creationId xmlns:a16="http://schemas.microsoft.com/office/drawing/2014/main" id="{6089A46D-8779-4224-6285-7058BFED42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47977" y="2987810"/>
              <a:ext cx="1315252" cy="1037110"/>
            </a:xfrm>
            <a:prstGeom prst="rect">
              <a:avLst/>
            </a:prstGeom>
          </p:spPr>
        </p:pic>
        <p:sp>
          <p:nvSpPr>
            <p:cNvPr id="70" name="テキスト ボックス 65">
              <a:extLst>
                <a:ext uri="{FF2B5EF4-FFF2-40B4-BE49-F238E27FC236}">
                  <a16:creationId xmlns:a16="http://schemas.microsoft.com/office/drawing/2014/main" id="{E9CA264C-9467-06F7-48A1-05DF51B3F182}"/>
                </a:ext>
              </a:extLst>
            </p:cNvPr>
            <p:cNvSpPr txBox="1"/>
            <p:nvPr/>
          </p:nvSpPr>
          <p:spPr>
            <a:xfrm>
              <a:off x="7341843" y="2784834"/>
              <a:ext cx="902811"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0000"/>
                  </a:solidFill>
                  <a:effectLst/>
                  <a:uLnTx/>
                  <a:uFillTx/>
                  <a:latin typeface="メイリオ"/>
                  <a:ea typeface="メイリオ"/>
                  <a:cs typeface="+mn-cs"/>
                </a:rPr>
                <a:t>パネルスイッチ</a:t>
              </a:r>
            </a:p>
          </p:txBody>
        </p:sp>
      </p:grpSp>
      <p:sp>
        <p:nvSpPr>
          <p:cNvPr id="75" name="テキスト ボックス 74">
            <a:extLst>
              <a:ext uri="{FF2B5EF4-FFF2-40B4-BE49-F238E27FC236}">
                <a16:creationId xmlns:a16="http://schemas.microsoft.com/office/drawing/2014/main" id="{A382C0F1-93B4-C416-4CBB-7CCE7F0B5483}"/>
              </a:ext>
            </a:extLst>
          </p:cNvPr>
          <p:cNvSpPr txBox="1"/>
          <p:nvPr/>
        </p:nvSpPr>
        <p:spPr>
          <a:xfrm>
            <a:off x="804880" y="2780930"/>
            <a:ext cx="553998" cy="1385910"/>
          </a:xfrm>
          <a:prstGeom prst="rect">
            <a:avLst/>
          </a:prstGeom>
          <a:noFill/>
          <a:ln>
            <a:solidFill>
              <a:schemeClr val="bg1">
                <a:lumMod val="50000"/>
              </a:schemeClr>
            </a:solidFill>
          </a:ln>
        </p:spPr>
        <p:txBody>
          <a:bodyPr vert="eaVert" wrap="square" rtlCol="0">
            <a:spAutoFit/>
          </a:bodyPr>
          <a:lstStyle/>
          <a:p>
            <a:pPr algn="l"/>
            <a:r>
              <a:rPr lang="ja-JP" altLang="en-US" sz="1200" b="1" dirty="0">
                <a:solidFill>
                  <a:srgbClr val="404040"/>
                </a:solidFill>
              </a:rPr>
              <a:t>トップインパクト</a:t>
            </a:r>
            <a:endParaRPr lang="en-US" altLang="ja-JP" sz="1200" b="1" dirty="0">
              <a:solidFill>
                <a:srgbClr val="404040"/>
              </a:solidFill>
            </a:endParaRPr>
          </a:p>
          <a:p>
            <a:pPr algn="l"/>
            <a:r>
              <a:rPr kumimoji="1" lang="ja-JP" altLang="en-US" sz="1200" b="1" dirty="0">
                <a:solidFill>
                  <a:srgbClr val="404040"/>
                </a:solidFill>
              </a:rPr>
              <a:t>パノラマ</a:t>
            </a:r>
          </a:p>
        </p:txBody>
      </p:sp>
      <p:sp>
        <p:nvSpPr>
          <p:cNvPr id="76" name="正方形/長方形 75">
            <a:extLst>
              <a:ext uri="{FF2B5EF4-FFF2-40B4-BE49-F238E27FC236}">
                <a16:creationId xmlns:a16="http://schemas.microsoft.com/office/drawing/2014/main" id="{E2FC5E75-11A0-7E8C-CF26-A0373BD65021}"/>
              </a:ext>
            </a:extLst>
          </p:cNvPr>
          <p:cNvSpPr/>
          <p:nvPr/>
        </p:nvSpPr>
        <p:spPr>
          <a:xfrm>
            <a:off x="804218" y="4227843"/>
            <a:ext cx="554660" cy="1403040"/>
          </a:xfrm>
          <a:prstGeom prst="rect">
            <a:avLst/>
          </a:prstGeom>
          <a:no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77" name="テキスト ボックス 76">
            <a:extLst>
              <a:ext uri="{FF2B5EF4-FFF2-40B4-BE49-F238E27FC236}">
                <a16:creationId xmlns:a16="http://schemas.microsoft.com/office/drawing/2014/main" id="{FC91997A-767F-9F44-6681-A12AF070A377}"/>
              </a:ext>
            </a:extLst>
          </p:cNvPr>
          <p:cNvSpPr txBox="1"/>
          <p:nvPr/>
        </p:nvSpPr>
        <p:spPr>
          <a:xfrm>
            <a:off x="897349" y="4269055"/>
            <a:ext cx="369332" cy="1323439"/>
          </a:xfrm>
          <a:prstGeom prst="rect">
            <a:avLst/>
          </a:prstGeom>
          <a:noFill/>
        </p:spPr>
        <p:txBody>
          <a:bodyPr vert="eaVert" wrap="none" rtlCol="0">
            <a:spAutoFit/>
          </a:bodyPr>
          <a:lstStyle/>
          <a:p>
            <a:pPr algn="l"/>
            <a:r>
              <a:rPr kumimoji="1" lang="ja-JP" altLang="en-US" sz="1200" b="1" dirty="0">
                <a:solidFill>
                  <a:srgbClr val="404040"/>
                </a:solidFill>
              </a:rPr>
              <a:t>トップインパクト</a:t>
            </a:r>
          </a:p>
        </p:txBody>
      </p:sp>
      <p:sp>
        <p:nvSpPr>
          <p:cNvPr id="81" name="正方形/長方形 80">
            <a:extLst>
              <a:ext uri="{FF2B5EF4-FFF2-40B4-BE49-F238E27FC236}">
                <a16:creationId xmlns:a16="http://schemas.microsoft.com/office/drawing/2014/main" id="{9F0CD8DD-A776-3F54-6DFA-B11AACC850B5}"/>
              </a:ext>
            </a:extLst>
          </p:cNvPr>
          <p:cNvSpPr/>
          <p:nvPr/>
        </p:nvSpPr>
        <p:spPr>
          <a:xfrm>
            <a:off x="1434478" y="2515796"/>
            <a:ext cx="2871589" cy="247184"/>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2" name="テキスト ボックス 81">
            <a:extLst>
              <a:ext uri="{FF2B5EF4-FFF2-40B4-BE49-F238E27FC236}">
                <a16:creationId xmlns:a16="http://schemas.microsoft.com/office/drawing/2014/main" id="{E84678C9-4710-97EE-3063-84922C93F74C}"/>
              </a:ext>
            </a:extLst>
          </p:cNvPr>
          <p:cNvSpPr txBox="1"/>
          <p:nvPr/>
        </p:nvSpPr>
        <p:spPr>
          <a:xfrm>
            <a:off x="2107691" y="2501372"/>
            <a:ext cx="1415772" cy="276999"/>
          </a:xfrm>
          <a:prstGeom prst="rect">
            <a:avLst/>
          </a:prstGeom>
          <a:noFill/>
        </p:spPr>
        <p:txBody>
          <a:bodyPr wrap="none" rtlCol="0">
            <a:spAutoFit/>
          </a:bodyPr>
          <a:lstStyle/>
          <a:p>
            <a:pPr algn="l"/>
            <a:r>
              <a:rPr kumimoji="1" lang="ja-JP" altLang="en-US" sz="1200" b="1" dirty="0">
                <a:solidFill>
                  <a:srgbClr val="404040"/>
                </a:solidFill>
              </a:rPr>
              <a:t>基本フォーマット</a:t>
            </a:r>
          </a:p>
        </p:txBody>
      </p:sp>
      <p:sp>
        <p:nvSpPr>
          <p:cNvPr id="83" name="テキスト ボックス 82">
            <a:extLst>
              <a:ext uri="{FF2B5EF4-FFF2-40B4-BE49-F238E27FC236}">
                <a16:creationId xmlns:a16="http://schemas.microsoft.com/office/drawing/2014/main" id="{8DC85350-63C2-558E-11AF-B32A1CE683E4}"/>
              </a:ext>
            </a:extLst>
          </p:cNvPr>
          <p:cNvSpPr txBox="1"/>
          <p:nvPr/>
        </p:nvSpPr>
        <p:spPr>
          <a:xfrm>
            <a:off x="4979279" y="2520849"/>
            <a:ext cx="2492990" cy="276999"/>
          </a:xfrm>
          <a:prstGeom prst="rect">
            <a:avLst/>
          </a:prstGeom>
          <a:noFill/>
        </p:spPr>
        <p:txBody>
          <a:bodyPr wrap="none" rtlCol="0">
            <a:spAutoFit/>
          </a:bodyPr>
          <a:lstStyle/>
          <a:p>
            <a:pPr algn="l"/>
            <a:r>
              <a:rPr lang="ja-JP" altLang="en-US" sz="1200" b="1" dirty="0"/>
              <a:t>表現方法に合わせたフォーマット</a:t>
            </a:r>
            <a:endParaRPr kumimoji="1" lang="ja-JP" altLang="en-US" sz="1200" b="1" dirty="0"/>
          </a:p>
        </p:txBody>
      </p:sp>
      <p:sp>
        <p:nvSpPr>
          <p:cNvPr id="84" name="正方形/長方形 83">
            <a:extLst>
              <a:ext uri="{FF2B5EF4-FFF2-40B4-BE49-F238E27FC236}">
                <a16:creationId xmlns:a16="http://schemas.microsoft.com/office/drawing/2014/main" id="{36DCFAE6-D00D-39BF-BCAD-2FF01E50712E}"/>
              </a:ext>
            </a:extLst>
          </p:cNvPr>
          <p:cNvSpPr/>
          <p:nvPr/>
        </p:nvSpPr>
        <p:spPr>
          <a:xfrm>
            <a:off x="4481255" y="2510656"/>
            <a:ext cx="3626425" cy="250294"/>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 name="グループ化 5">
            <a:extLst>
              <a:ext uri="{FF2B5EF4-FFF2-40B4-BE49-F238E27FC236}">
                <a16:creationId xmlns:a16="http://schemas.microsoft.com/office/drawing/2014/main" id="{672852C5-6224-1589-75A2-512BE8D68BBE}"/>
              </a:ext>
            </a:extLst>
          </p:cNvPr>
          <p:cNvGrpSpPr/>
          <p:nvPr/>
        </p:nvGrpSpPr>
        <p:grpSpPr>
          <a:xfrm>
            <a:off x="8282868" y="2498677"/>
            <a:ext cx="3079889" cy="1644716"/>
            <a:chOff x="8747719" y="2498677"/>
            <a:chExt cx="3079889" cy="1644716"/>
          </a:xfrm>
        </p:grpSpPr>
        <p:sp>
          <p:nvSpPr>
            <p:cNvPr id="71" name="正方形/長方形 70">
              <a:extLst>
                <a:ext uri="{FF2B5EF4-FFF2-40B4-BE49-F238E27FC236}">
                  <a16:creationId xmlns:a16="http://schemas.microsoft.com/office/drawing/2014/main" id="{640C4F3D-5353-635E-EC92-999E7A234748}"/>
                </a:ext>
              </a:extLst>
            </p:cNvPr>
            <p:cNvSpPr/>
            <p:nvPr/>
          </p:nvSpPr>
          <p:spPr>
            <a:xfrm>
              <a:off x="9297143" y="2777435"/>
              <a:ext cx="2530465" cy="1356339"/>
            </a:xfrm>
            <a:prstGeom prst="rect">
              <a:avLst/>
            </a:prstGeom>
            <a:solidFill>
              <a:srgbClr val="FFFFFF">
                <a:lumMod val="95000"/>
              </a:srgbClr>
            </a:solidFill>
            <a:ln w="9525" cap="flat" cmpd="sng" algn="ctr">
              <a:solidFill>
                <a:srgbClr val="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72" name="図 71">
              <a:extLst>
                <a:ext uri="{FF2B5EF4-FFF2-40B4-BE49-F238E27FC236}">
                  <a16:creationId xmlns:a16="http://schemas.microsoft.com/office/drawing/2014/main" id="{3515F616-E8E4-1CF7-2A25-187EA2225C1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2330" y="3088543"/>
              <a:ext cx="881333" cy="805593"/>
            </a:xfrm>
            <a:prstGeom prst="rect">
              <a:avLst/>
            </a:prstGeom>
          </p:spPr>
        </p:pic>
        <p:pic>
          <p:nvPicPr>
            <p:cNvPr id="73" name="図 72">
              <a:extLst>
                <a:ext uri="{FF2B5EF4-FFF2-40B4-BE49-F238E27FC236}">
                  <a16:creationId xmlns:a16="http://schemas.microsoft.com/office/drawing/2014/main" id="{256A26D8-DB85-06BC-EBF5-FDF71FEE315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09691" y="3084013"/>
              <a:ext cx="420206" cy="792088"/>
            </a:xfrm>
            <a:prstGeom prst="rect">
              <a:avLst/>
            </a:prstGeom>
          </p:spPr>
        </p:pic>
        <p:sp>
          <p:nvSpPr>
            <p:cNvPr id="74" name="テキスト ボックス 65">
              <a:extLst>
                <a:ext uri="{FF2B5EF4-FFF2-40B4-BE49-F238E27FC236}">
                  <a16:creationId xmlns:a16="http://schemas.microsoft.com/office/drawing/2014/main" id="{C8118CD2-A383-1D4D-1F38-2D5D7532E053}"/>
                </a:ext>
              </a:extLst>
            </p:cNvPr>
            <p:cNvSpPr txBox="1"/>
            <p:nvPr/>
          </p:nvSpPr>
          <p:spPr>
            <a:xfrm>
              <a:off x="10870981" y="2833520"/>
              <a:ext cx="697627"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0000"/>
                  </a:solidFill>
                  <a:effectLst/>
                  <a:uLnTx/>
                  <a:uFillTx/>
                  <a:latin typeface="メイリオ"/>
                  <a:ea typeface="メイリオ"/>
                  <a:cs typeface="+mn-cs"/>
                </a:rPr>
                <a:t>カルーセル</a:t>
              </a:r>
            </a:p>
          </p:txBody>
        </p:sp>
        <p:sp>
          <p:nvSpPr>
            <p:cNvPr id="79" name="正方形/長方形 78">
              <a:extLst>
                <a:ext uri="{FF2B5EF4-FFF2-40B4-BE49-F238E27FC236}">
                  <a16:creationId xmlns:a16="http://schemas.microsoft.com/office/drawing/2014/main" id="{EF5EEA74-34D8-23BC-AC96-BDF5918B137A}"/>
                </a:ext>
              </a:extLst>
            </p:cNvPr>
            <p:cNvSpPr/>
            <p:nvPr/>
          </p:nvSpPr>
          <p:spPr>
            <a:xfrm>
              <a:off x="8747719" y="2740353"/>
              <a:ext cx="480929" cy="1403040"/>
            </a:xfrm>
            <a:prstGeom prst="rect">
              <a:avLst/>
            </a:prstGeom>
            <a:no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80" name="テキスト ボックス 79">
              <a:extLst>
                <a:ext uri="{FF2B5EF4-FFF2-40B4-BE49-F238E27FC236}">
                  <a16:creationId xmlns:a16="http://schemas.microsoft.com/office/drawing/2014/main" id="{3EC01780-58C9-FB71-FBA5-EC620AC05241}"/>
                </a:ext>
              </a:extLst>
            </p:cNvPr>
            <p:cNvSpPr txBox="1"/>
            <p:nvPr/>
          </p:nvSpPr>
          <p:spPr>
            <a:xfrm>
              <a:off x="8806343" y="2867835"/>
              <a:ext cx="369332" cy="1169551"/>
            </a:xfrm>
            <a:prstGeom prst="rect">
              <a:avLst/>
            </a:prstGeom>
            <a:noFill/>
          </p:spPr>
          <p:txBody>
            <a:bodyPr vert="eaVert" wrap="none" rtlCol="0">
              <a:spAutoFit/>
            </a:bodyPr>
            <a:lstStyle/>
            <a:p>
              <a:pPr algn="l"/>
              <a:r>
                <a:rPr kumimoji="1" lang="ja-JP" altLang="en-US" sz="1200" b="1" dirty="0">
                  <a:solidFill>
                    <a:srgbClr val="404040"/>
                  </a:solidFill>
                </a:rPr>
                <a:t>ブランドパネル</a:t>
              </a:r>
            </a:p>
          </p:txBody>
        </p:sp>
        <p:sp>
          <p:nvSpPr>
            <p:cNvPr id="85" name="正方形/長方形 84">
              <a:extLst>
                <a:ext uri="{FF2B5EF4-FFF2-40B4-BE49-F238E27FC236}">
                  <a16:creationId xmlns:a16="http://schemas.microsoft.com/office/drawing/2014/main" id="{8FBF8DC0-BB6F-27E0-7CE3-9AE9C423385A}"/>
                </a:ext>
              </a:extLst>
            </p:cNvPr>
            <p:cNvSpPr/>
            <p:nvPr/>
          </p:nvSpPr>
          <p:spPr>
            <a:xfrm>
              <a:off x="9297143" y="2502686"/>
              <a:ext cx="1191345" cy="228049"/>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6" name="テキスト ボックス 65">
              <a:extLst>
                <a:ext uri="{FF2B5EF4-FFF2-40B4-BE49-F238E27FC236}">
                  <a16:creationId xmlns:a16="http://schemas.microsoft.com/office/drawing/2014/main" id="{5577E466-0E0A-FF64-3B17-B03391C103B7}"/>
                </a:ext>
              </a:extLst>
            </p:cNvPr>
            <p:cNvSpPr txBox="1"/>
            <p:nvPr/>
          </p:nvSpPr>
          <p:spPr>
            <a:xfrm>
              <a:off x="9398107" y="2526286"/>
              <a:ext cx="1005403"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404040"/>
                  </a:solidFill>
                  <a:effectLst/>
                  <a:uLnTx/>
                  <a:uFillTx/>
                  <a:latin typeface="メイリオ"/>
                  <a:ea typeface="メイリオ"/>
                  <a:cs typeface="+mn-cs"/>
                </a:rPr>
                <a:t>基本フォーマット</a:t>
              </a:r>
            </a:p>
          </p:txBody>
        </p:sp>
        <p:sp>
          <p:nvSpPr>
            <p:cNvPr id="87" name="正方形/長方形 86">
              <a:extLst>
                <a:ext uri="{FF2B5EF4-FFF2-40B4-BE49-F238E27FC236}">
                  <a16:creationId xmlns:a16="http://schemas.microsoft.com/office/drawing/2014/main" id="{843D2085-4AED-57B8-8337-71749757B890}"/>
                </a:ext>
              </a:extLst>
            </p:cNvPr>
            <p:cNvSpPr/>
            <p:nvPr/>
          </p:nvSpPr>
          <p:spPr>
            <a:xfrm>
              <a:off x="10636263" y="2498677"/>
              <a:ext cx="1191345" cy="226528"/>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8" name="テキスト ボックス 65">
              <a:extLst>
                <a:ext uri="{FF2B5EF4-FFF2-40B4-BE49-F238E27FC236}">
                  <a16:creationId xmlns:a16="http://schemas.microsoft.com/office/drawing/2014/main" id="{82C781FF-B63B-2604-3844-C2EC5D19FE29}"/>
                </a:ext>
              </a:extLst>
            </p:cNvPr>
            <p:cNvSpPr txBox="1"/>
            <p:nvPr/>
          </p:nvSpPr>
          <p:spPr>
            <a:xfrm>
              <a:off x="10685347" y="2527241"/>
              <a:ext cx="1107996"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b="1" dirty="0">
                  <a:solidFill>
                    <a:srgbClr val="404040"/>
                  </a:solidFill>
                  <a:latin typeface="メイリオ"/>
                  <a:ea typeface="メイリオ"/>
                </a:rPr>
                <a:t>その他フォーマット</a:t>
              </a:r>
              <a:endParaRPr kumimoji="1" lang="ja-JP" altLang="en-US" sz="800" b="1" i="0" u="none" strike="noStrike" kern="1200" cap="none" spc="0" normalizeH="0" baseline="0" noProof="0" dirty="0">
                <a:ln>
                  <a:noFill/>
                </a:ln>
                <a:solidFill>
                  <a:srgbClr val="404040"/>
                </a:solidFill>
                <a:effectLst/>
                <a:uLnTx/>
                <a:uFillTx/>
                <a:latin typeface="メイリオ"/>
                <a:ea typeface="メイリオ"/>
              </a:endParaRPr>
            </a:p>
          </p:txBody>
        </p:sp>
      </p:grpSp>
      <p:sp>
        <p:nvSpPr>
          <p:cNvPr id="8" name="角丸四角形 25">
            <a:extLst>
              <a:ext uri="{FF2B5EF4-FFF2-40B4-BE49-F238E27FC236}">
                <a16:creationId xmlns:a16="http://schemas.microsoft.com/office/drawing/2014/main" id="{60152D88-9C6B-9503-CF1B-FE1F5B3B5F75}"/>
              </a:ext>
            </a:extLst>
          </p:cNvPr>
          <p:cNvSpPr/>
          <p:nvPr/>
        </p:nvSpPr>
        <p:spPr>
          <a:xfrm>
            <a:off x="1434478" y="2030129"/>
            <a:ext cx="6673202"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en-US" altLang="ja-JP" sz="1400" b="1" dirty="0">
                <a:solidFill>
                  <a:schemeClr val="accent1"/>
                </a:solidFill>
                <a:latin typeface="Meiryo" panose="020B0604030504040204" pitchFamily="34" charset="-128"/>
                <a:ea typeface="Meiryo" panose="020B0604030504040204" pitchFamily="34" charset="-128"/>
              </a:rPr>
              <a:t>PC</a:t>
            </a:r>
            <a:r>
              <a:rPr kumimoji="1" lang="ja-JP" altLang="en-US" sz="1400" b="1" dirty="0">
                <a:solidFill>
                  <a:schemeClr val="accent1"/>
                </a:solidFill>
                <a:latin typeface="Meiryo" panose="020B0604030504040204" pitchFamily="34" charset="-128"/>
                <a:ea typeface="Meiryo" panose="020B0604030504040204" pitchFamily="34" charset="-128"/>
              </a:rPr>
              <a:t>　広告フォーマット</a:t>
            </a:r>
          </a:p>
        </p:txBody>
      </p:sp>
      <p:sp>
        <p:nvSpPr>
          <p:cNvPr id="10" name="角丸四角形 25">
            <a:extLst>
              <a:ext uri="{FF2B5EF4-FFF2-40B4-BE49-F238E27FC236}">
                <a16:creationId xmlns:a16="http://schemas.microsoft.com/office/drawing/2014/main" id="{FFE324F3-02C6-CF05-E4E6-FE590A17025A}"/>
              </a:ext>
            </a:extLst>
          </p:cNvPr>
          <p:cNvSpPr/>
          <p:nvPr/>
        </p:nvSpPr>
        <p:spPr>
          <a:xfrm>
            <a:off x="8221054" y="2030129"/>
            <a:ext cx="3141703"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en-US" altLang="ja-JP" sz="1400" b="1" dirty="0">
                <a:solidFill>
                  <a:schemeClr val="accent1"/>
                </a:solidFill>
                <a:latin typeface="Meiryo" panose="020B0604030504040204" pitchFamily="34" charset="-128"/>
                <a:ea typeface="Meiryo" panose="020B0604030504040204" pitchFamily="34" charset="-128"/>
              </a:rPr>
              <a:t>SP</a:t>
            </a:r>
            <a:r>
              <a:rPr kumimoji="1" lang="ja-JP" altLang="en-US" sz="1400" b="1" dirty="0">
                <a:solidFill>
                  <a:schemeClr val="accent1"/>
                </a:solidFill>
                <a:latin typeface="Meiryo" panose="020B0604030504040204" pitchFamily="34" charset="-128"/>
                <a:ea typeface="Meiryo" panose="020B0604030504040204" pitchFamily="34" charset="-128"/>
              </a:rPr>
              <a:t>　広告フォーマット</a:t>
            </a:r>
          </a:p>
        </p:txBody>
      </p:sp>
    </p:spTree>
    <p:extLst>
      <p:ext uri="{BB962C8B-B14F-4D97-AF65-F5344CB8AC3E}">
        <p14:creationId xmlns:p14="http://schemas.microsoft.com/office/powerpoint/2010/main" val="1494906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E7920E-9EBC-BA54-C4DD-2491A6F2F980}"/>
              </a:ext>
            </a:extLst>
          </p:cNvPr>
          <p:cNvSpPr>
            <a:spLocks noGrp="1"/>
          </p:cNvSpPr>
          <p:nvPr>
            <p:ph type="ctrTitle"/>
          </p:nvPr>
        </p:nvSpPr>
        <p:spPr/>
        <p:txBody>
          <a:bodyPr/>
          <a:lstStyle/>
          <a:p>
            <a:r>
              <a:rPr lang="ja-JP" altLang="en-US" dirty="0">
                <a:solidFill>
                  <a:schemeClr val="tx1">
                    <a:lumMod val="75000"/>
                    <a:lumOff val="25000"/>
                  </a:schemeClr>
                </a:solidFill>
              </a:rPr>
              <a:t>潜在層の高い反応率</a:t>
            </a:r>
            <a:endParaRPr lang="ja-JP" altLang="en-US" dirty="0"/>
          </a:p>
        </p:txBody>
      </p:sp>
      <p:sp>
        <p:nvSpPr>
          <p:cNvPr id="12"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lstStyle/>
          <a:p>
            <a:pPr algn="ctr"/>
            <a:r>
              <a:rPr lang="ja-JP" altLang="en-US" sz="1800" dirty="0">
                <a:solidFill>
                  <a:schemeClr val="tx1">
                    <a:lumMod val="75000"/>
                    <a:lumOff val="25000"/>
                  </a:schemeClr>
                </a:solidFill>
              </a:rPr>
              <a:t>潜在層にメッセージを届け、振り向いてもらうためには</a:t>
            </a:r>
          </a:p>
          <a:p>
            <a:pPr algn="ctr"/>
            <a:r>
              <a:rPr lang="ja-JP" altLang="en-US" sz="1800" dirty="0">
                <a:solidFill>
                  <a:schemeClr val="tx1">
                    <a:lumMod val="75000"/>
                    <a:lumOff val="25000"/>
                  </a:schemeClr>
                </a:solidFill>
              </a:rPr>
              <a:t>視認性のあるポジション</a:t>
            </a:r>
            <a:r>
              <a:rPr lang="en-US" altLang="ja-JP" sz="1800" dirty="0">
                <a:solidFill>
                  <a:schemeClr val="tx1">
                    <a:lumMod val="75000"/>
                    <a:lumOff val="25000"/>
                  </a:schemeClr>
                </a:solidFill>
              </a:rPr>
              <a:t>×</a:t>
            </a:r>
            <a:r>
              <a:rPr lang="ja-JP" altLang="en-US" sz="1800" dirty="0">
                <a:solidFill>
                  <a:schemeClr val="tx1">
                    <a:lumMod val="75000"/>
                    <a:lumOff val="25000"/>
                  </a:schemeClr>
                </a:solidFill>
              </a:rPr>
              <a:t>占有面積の大きいリッチ広告が効果的</a:t>
            </a:r>
          </a:p>
        </p:txBody>
      </p:sp>
      <p:sp>
        <p:nvSpPr>
          <p:cNvPr id="30" name="スライド番号プレースホルダー 4"/>
          <p:cNvSpPr>
            <a:spLocks noGrp="1"/>
          </p:cNvSpPr>
          <p:nvPr>
            <p:ph type="sldNum" sz="quarter" idx="4294967295"/>
          </p:nvPr>
        </p:nvSpPr>
        <p:spPr>
          <a:xfrm>
            <a:off x="11158538" y="6524625"/>
            <a:ext cx="103346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7</a:t>
            </a:fld>
            <a:endParaRPr lang="ja-JP" altLang="en-US"/>
          </a:p>
        </p:txBody>
      </p:sp>
      <p:grpSp>
        <p:nvGrpSpPr>
          <p:cNvPr id="8" name="グループ化 7">
            <a:extLst>
              <a:ext uri="{FF2B5EF4-FFF2-40B4-BE49-F238E27FC236}">
                <a16:creationId xmlns:a16="http://schemas.microsoft.com/office/drawing/2014/main" id="{AAADA99C-7A84-536E-3CC8-0F06B6C6D426}"/>
              </a:ext>
            </a:extLst>
          </p:cNvPr>
          <p:cNvGrpSpPr/>
          <p:nvPr/>
        </p:nvGrpSpPr>
        <p:grpSpPr>
          <a:xfrm>
            <a:off x="738495" y="2761180"/>
            <a:ext cx="4754824" cy="2736892"/>
            <a:chOff x="6731530" y="2146949"/>
            <a:chExt cx="4754824" cy="2736892"/>
          </a:xfrm>
        </p:grpSpPr>
        <p:sp>
          <p:nvSpPr>
            <p:cNvPr id="45" name="正方形/長方形 44"/>
            <p:cNvSpPr/>
            <p:nvPr/>
          </p:nvSpPr>
          <p:spPr>
            <a:xfrm>
              <a:off x="6810683" y="2492896"/>
              <a:ext cx="4613105" cy="1354217"/>
            </a:xfrm>
            <a:prstGeom prst="rect">
              <a:avLst/>
            </a:prstGeom>
            <a:noFill/>
          </p:spPr>
          <p:txBody>
            <a:bodyPr wrap="square">
              <a:spAutoFit/>
            </a:bodyPr>
            <a:lstStyle/>
            <a:p>
              <a:r>
                <a:rPr lang="ja-JP" altLang="en-US" sz="1600" dirty="0">
                  <a:solidFill>
                    <a:schemeClr val="tx1">
                      <a:lumMod val="75000"/>
                      <a:lumOff val="25000"/>
                    </a:schemeClr>
                  </a:solidFill>
                  <a:latin typeface="+mn-ea"/>
                </a:rPr>
                <a:t>「リッチ広告」と「通常フォーマット」の</a:t>
              </a:r>
              <a:endParaRPr lang="en-US" altLang="ja-JP" sz="1600" dirty="0">
                <a:solidFill>
                  <a:schemeClr val="tx1">
                    <a:lumMod val="75000"/>
                    <a:lumOff val="25000"/>
                  </a:schemeClr>
                </a:solidFill>
                <a:latin typeface="+mn-ea"/>
              </a:endParaRPr>
            </a:p>
            <a:p>
              <a:r>
                <a:rPr lang="ja-JP" altLang="en-US" sz="1600" dirty="0">
                  <a:solidFill>
                    <a:schemeClr val="tx1">
                      <a:lumMod val="75000"/>
                      <a:lumOff val="25000"/>
                    </a:schemeClr>
                  </a:solidFill>
                  <a:latin typeface="+mn-ea"/>
                </a:rPr>
                <a:t>ブランドパネルで潜在層の反応率を比較検証。</a:t>
              </a:r>
              <a:endParaRPr lang="en-US" altLang="ja-JP" sz="1600" dirty="0">
                <a:solidFill>
                  <a:schemeClr val="tx1">
                    <a:lumMod val="75000"/>
                    <a:lumOff val="25000"/>
                  </a:schemeClr>
                </a:solidFill>
                <a:latin typeface="+mn-ea"/>
              </a:endParaRPr>
            </a:p>
            <a:p>
              <a:endParaRPr lang="en-US" altLang="ja-JP" sz="1600" dirty="0">
                <a:solidFill>
                  <a:schemeClr val="tx1">
                    <a:lumMod val="75000"/>
                    <a:lumOff val="25000"/>
                  </a:schemeClr>
                </a:solidFill>
                <a:latin typeface="+mn-ea"/>
              </a:endParaRPr>
            </a:p>
            <a:p>
              <a:r>
                <a:rPr lang="ja-JP" altLang="en-US" sz="1600" b="1" dirty="0">
                  <a:solidFill>
                    <a:srgbClr val="C00000"/>
                  </a:solidFill>
                  <a:latin typeface="+mn-ea"/>
                </a:rPr>
                <a:t>リッチ広告を閲覧した潜在層</a:t>
              </a:r>
              <a:r>
                <a:rPr lang="ja-JP" altLang="en-US" sz="1600" dirty="0">
                  <a:solidFill>
                    <a:schemeClr val="tx1">
                      <a:lumMod val="75000"/>
                      <a:lumOff val="25000"/>
                    </a:schemeClr>
                  </a:solidFill>
                  <a:latin typeface="+mn-ea"/>
                </a:rPr>
                <a:t>が</a:t>
              </a:r>
              <a:endParaRPr lang="en-US" altLang="ja-JP" sz="1600" dirty="0">
                <a:solidFill>
                  <a:schemeClr val="tx1">
                    <a:lumMod val="75000"/>
                    <a:lumOff val="25000"/>
                  </a:schemeClr>
                </a:solidFill>
                <a:latin typeface="+mn-ea"/>
              </a:endParaRPr>
            </a:p>
            <a:p>
              <a:r>
                <a:rPr lang="ja-JP" altLang="en-US" sz="1600" dirty="0">
                  <a:solidFill>
                    <a:schemeClr val="tx1">
                      <a:lumMod val="75000"/>
                      <a:lumOff val="25000"/>
                    </a:schemeClr>
                  </a:solidFill>
                  <a:latin typeface="+mn-ea"/>
                </a:rPr>
                <a:t>広告に対して</a:t>
              </a:r>
              <a:r>
                <a:rPr lang="ja-JP" altLang="en-US" sz="1600" b="1" dirty="0">
                  <a:solidFill>
                    <a:srgbClr val="C00000"/>
                  </a:solidFill>
                  <a:latin typeface="+mn-ea"/>
                </a:rPr>
                <a:t>多くの反応を示す</a:t>
              </a:r>
              <a:r>
                <a:rPr lang="ja-JP" altLang="en-US" sz="1600" dirty="0">
                  <a:solidFill>
                    <a:schemeClr val="tx1">
                      <a:lumMod val="75000"/>
                      <a:lumOff val="25000"/>
                    </a:schemeClr>
                  </a:solidFill>
                  <a:latin typeface="+mn-ea"/>
                </a:rPr>
                <a:t>結果に。</a:t>
              </a:r>
              <a:endParaRPr lang="en-US" altLang="ja-JP" sz="1600" dirty="0">
                <a:solidFill>
                  <a:schemeClr val="tx1">
                    <a:lumMod val="75000"/>
                    <a:lumOff val="25000"/>
                  </a:schemeClr>
                </a:solidFill>
                <a:latin typeface="+mn-ea"/>
              </a:endParaRPr>
            </a:p>
          </p:txBody>
        </p:sp>
        <p:sp>
          <p:nvSpPr>
            <p:cNvPr id="46" name="正方形/長方形 45"/>
            <p:cNvSpPr/>
            <p:nvPr/>
          </p:nvSpPr>
          <p:spPr>
            <a:xfrm>
              <a:off x="6731530" y="2146949"/>
              <a:ext cx="2448272" cy="338554"/>
            </a:xfrm>
            <a:prstGeom prst="rect">
              <a:avLst/>
            </a:prstGeom>
          </p:spPr>
          <p:txBody>
            <a:bodyPr wrap="square">
              <a:spAutoFit/>
            </a:bodyPr>
            <a:lstStyle/>
            <a:p>
              <a:pPr marL="285750" indent="-285750">
                <a:buFont typeface="Wingdings" panose="05000000000000000000" pitchFamily="2" charset="2"/>
                <a:buChar char="n"/>
              </a:pPr>
              <a:r>
                <a:rPr lang="ja-JP" altLang="en-US" sz="1600" b="1" dirty="0">
                  <a:solidFill>
                    <a:schemeClr val="tx1">
                      <a:lumMod val="75000"/>
                      <a:lumOff val="25000"/>
                    </a:schemeClr>
                  </a:solidFill>
                  <a:latin typeface="NotoSansJP"/>
                </a:rPr>
                <a:t>検証内容</a:t>
              </a:r>
              <a:endParaRPr lang="ja-JP" altLang="en-US" sz="1600" b="1" dirty="0"/>
            </a:p>
          </p:txBody>
        </p:sp>
        <p:sp>
          <p:nvSpPr>
            <p:cNvPr id="5" name="正方形/長方形 4"/>
            <p:cNvSpPr/>
            <p:nvPr/>
          </p:nvSpPr>
          <p:spPr>
            <a:xfrm>
              <a:off x="6873250" y="4283677"/>
              <a:ext cx="4613104" cy="600164"/>
            </a:xfrm>
            <a:prstGeom prst="rect">
              <a:avLst/>
            </a:prstGeom>
          </p:spPr>
          <p:txBody>
            <a:bodyPr wrap="square">
              <a:spAutoFit/>
            </a:bodyPr>
            <a:lstStyle/>
            <a:p>
              <a:r>
                <a:rPr lang="ja-JP" altLang="en-US" sz="1100" dirty="0">
                  <a:solidFill>
                    <a:srgbClr val="404040"/>
                  </a:solidFill>
                  <a:latin typeface="メイリオ" panose="020B0604030504040204" pitchFamily="50" charset="-128"/>
                  <a:ea typeface="メイリオ" panose="020B0604030504040204" pitchFamily="50" charset="-128"/>
                </a:rPr>
                <a:t>▼定義 </a:t>
              </a:r>
              <a:endParaRPr lang="en-US" altLang="ja-JP" sz="1100" dirty="0">
                <a:solidFill>
                  <a:srgbClr val="404040"/>
                </a:solidFill>
                <a:latin typeface="メイリオ" panose="020B0604030504040204" pitchFamily="50" charset="-128"/>
                <a:ea typeface="メイリオ" panose="020B0604030504040204" pitchFamily="50" charset="-128"/>
              </a:endParaRPr>
            </a:p>
            <a:p>
              <a:r>
                <a:rPr lang="ja-JP" altLang="en-US" sz="1100" dirty="0">
                  <a:solidFill>
                    <a:srgbClr val="404040"/>
                  </a:solidFill>
                  <a:latin typeface="メイリオ" panose="020B0604030504040204" pitchFamily="50" charset="-128"/>
                  <a:ea typeface="メイリオ" panose="020B0604030504040204" pitchFamily="50" charset="-128"/>
                </a:rPr>
                <a:t>①顕在層：関連業種の興味関心フラグが付いているユーザー</a:t>
              </a:r>
              <a:endParaRPr lang="en-US" altLang="ja-JP" sz="1100" dirty="0">
                <a:solidFill>
                  <a:srgbClr val="404040"/>
                </a:solidFill>
                <a:latin typeface="メイリオ" panose="020B0604030504040204" pitchFamily="50" charset="-128"/>
                <a:ea typeface="メイリオ" panose="020B0604030504040204" pitchFamily="50" charset="-128"/>
              </a:endParaRPr>
            </a:p>
            <a:p>
              <a:r>
                <a:rPr lang="ja-JP" altLang="en-US" sz="1100" dirty="0">
                  <a:solidFill>
                    <a:srgbClr val="404040"/>
                  </a:solidFill>
                  <a:latin typeface="メイリオ" panose="020B0604030504040204" pitchFamily="50" charset="-128"/>
                  <a:ea typeface="メイリオ" panose="020B0604030504040204" pitchFamily="50" charset="-128"/>
                </a:rPr>
                <a:t>②潜在層：関連業種の興味関心フラグが付いていないユーザー</a:t>
              </a:r>
            </a:p>
          </p:txBody>
        </p:sp>
      </p:grpSp>
      <p:grpSp>
        <p:nvGrpSpPr>
          <p:cNvPr id="33" name="グループ化 32"/>
          <p:cNvGrpSpPr/>
          <p:nvPr/>
        </p:nvGrpSpPr>
        <p:grpSpPr>
          <a:xfrm>
            <a:off x="5813376" y="2100943"/>
            <a:ext cx="6040473" cy="2671149"/>
            <a:chOff x="911424" y="2420888"/>
            <a:chExt cx="4104456" cy="3888432"/>
          </a:xfrm>
        </p:grpSpPr>
        <p:graphicFrame>
          <p:nvGraphicFramePr>
            <p:cNvPr id="23" name="グラフ 22"/>
            <p:cNvGraphicFramePr>
              <a:graphicFrameLocks/>
            </p:cNvGraphicFramePr>
            <p:nvPr>
              <p:extLst>
                <p:ext uri="{D42A27DB-BD31-4B8C-83A1-F6EECF244321}">
                  <p14:modId xmlns:p14="http://schemas.microsoft.com/office/powerpoint/2010/main" val="37352741"/>
                </p:ext>
              </p:extLst>
            </p:nvPr>
          </p:nvGraphicFramePr>
          <p:xfrm>
            <a:off x="911424" y="2420888"/>
            <a:ext cx="4104456" cy="3888432"/>
          </p:xfrm>
          <a:graphic>
            <a:graphicData uri="http://schemas.openxmlformats.org/drawingml/2006/chart">
              <c:chart xmlns:c="http://schemas.openxmlformats.org/drawingml/2006/chart" xmlns:r="http://schemas.openxmlformats.org/officeDocument/2006/relationships" r:id="rId2"/>
            </a:graphicData>
          </a:graphic>
        </p:graphicFrame>
        <p:sp>
          <p:nvSpPr>
            <p:cNvPr id="24" name="正方形/長方形 23"/>
            <p:cNvSpPr/>
            <p:nvPr/>
          </p:nvSpPr>
          <p:spPr>
            <a:xfrm>
              <a:off x="2567608" y="3645024"/>
              <a:ext cx="720080" cy="2304256"/>
            </a:xfrm>
            <a:prstGeom prst="rect">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b="1"/>
            </a:p>
          </p:txBody>
        </p:sp>
        <p:sp>
          <p:nvSpPr>
            <p:cNvPr id="25" name="正方形/長方形 24"/>
            <p:cNvSpPr/>
            <p:nvPr/>
          </p:nvSpPr>
          <p:spPr>
            <a:xfrm>
              <a:off x="1271464" y="4509120"/>
              <a:ext cx="720080" cy="1440159"/>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b="1"/>
            </a:p>
          </p:txBody>
        </p:sp>
        <p:cxnSp>
          <p:nvCxnSpPr>
            <p:cNvPr id="4" name="直線コネクタ 3"/>
            <p:cNvCxnSpPr/>
            <p:nvPr/>
          </p:nvCxnSpPr>
          <p:spPr>
            <a:xfrm>
              <a:off x="911424" y="5958203"/>
              <a:ext cx="410445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4" name="正方形/長方形 33"/>
          <p:cNvSpPr/>
          <p:nvPr/>
        </p:nvSpPr>
        <p:spPr>
          <a:xfrm>
            <a:off x="6063549" y="4584889"/>
            <a:ext cx="1619117" cy="48239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rPr>
              <a:t>通常フォーマット</a:t>
            </a:r>
            <a:endParaRPr kumimoji="1" lang="en-US" altLang="ja-JP" sz="900" dirty="0">
              <a:solidFill>
                <a:schemeClr val="tx1"/>
              </a:solidFill>
            </a:endParaRPr>
          </a:p>
          <a:p>
            <a:pPr algn="ctr"/>
            <a:r>
              <a:rPr kumimoji="1" lang="ja-JP" altLang="en-US" sz="900" dirty="0">
                <a:solidFill>
                  <a:schemeClr val="tx1"/>
                </a:solidFill>
              </a:rPr>
              <a:t>ブランドパネル</a:t>
            </a:r>
          </a:p>
        </p:txBody>
      </p:sp>
      <p:sp>
        <p:nvSpPr>
          <p:cNvPr id="35" name="正方形/長方形 34"/>
          <p:cNvSpPr/>
          <p:nvPr/>
        </p:nvSpPr>
        <p:spPr>
          <a:xfrm>
            <a:off x="7966501" y="4588439"/>
            <a:ext cx="1619117" cy="48239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rgbClr val="C00000"/>
                </a:solidFill>
                <a:latin typeface="メイリオ" panose="020B0604030504040204" pitchFamily="50" charset="-128"/>
                <a:ea typeface="メイリオ" panose="020B0604030504040204" pitchFamily="50" charset="-128"/>
              </a:rPr>
              <a:t>ブランドパネル</a:t>
            </a:r>
            <a:endParaRPr lang="en-US" altLang="ja-JP" sz="900" b="1" dirty="0">
              <a:solidFill>
                <a:srgbClr val="C00000"/>
              </a:solidFill>
              <a:latin typeface="メイリオ" panose="020B0604030504040204" pitchFamily="50" charset="-128"/>
              <a:ea typeface="メイリオ" panose="020B0604030504040204" pitchFamily="50" charset="-128"/>
            </a:endParaRPr>
          </a:p>
          <a:p>
            <a:pPr algn="ctr"/>
            <a:r>
              <a:rPr lang="ja-JP" altLang="en-US" sz="900" b="1" dirty="0">
                <a:solidFill>
                  <a:srgbClr val="C00000"/>
                </a:solidFill>
                <a:latin typeface="メイリオ" panose="020B0604030504040204" pitchFamily="50" charset="-128"/>
                <a:ea typeface="メイリオ" panose="020B0604030504040204" pitchFamily="50" charset="-128"/>
              </a:rPr>
              <a:t>トップインパクト</a:t>
            </a:r>
          </a:p>
        </p:txBody>
      </p:sp>
      <p:sp>
        <p:nvSpPr>
          <p:cNvPr id="36" name="正方形/長方形 35"/>
          <p:cNvSpPr/>
          <p:nvPr/>
        </p:nvSpPr>
        <p:spPr>
          <a:xfrm>
            <a:off x="9612031" y="4584889"/>
            <a:ext cx="2215634" cy="48239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rgbClr val="C00000"/>
                </a:solidFill>
                <a:latin typeface="メイリオ" panose="020B0604030504040204" pitchFamily="50" charset="-128"/>
                <a:ea typeface="メイリオ" panose="020B0604030504040204" pitchFamily="50" charset="-128"/>
              </a:rPr>
              <a:t>ブランドパネル</a:t>
            </a:r>
            <a:endParaRPr lang="en-US" altLang="ja-JP" sz="900" b="1" dirty="0">
              <a:solidFill>
                <a:srgbClr val="C00000"/>
              </a:solidFill>
              <a:latin typeface="メイリオ" panose="020B0604030504040204" pitchFamily="50" charset="-128"/>
              <a:ea typeface="メイリオ" panose="020B0604030504040204" pitchFamily="50" charset="-128"/>
            </a:endParaRPr>
          </a:p>
          <a:p>
            <a:pPr algn="ctr"/>
            <a:r>
              <a:rPr lang="ja-JP" altLang="en-US" sz="900" b="1" dirty="0">
                <a:solidFill>
                  <a:srgbClr val="C00000"/>
                </a:solidFill>
                <a:latin typeface="メイリオ" panose="020B0604030504040204" pitchFamily="50" charset="-128"/>
                <a:ea typeface="メイリオ" panose="020B0604030504040204" pitchFamily="50" charset="-128"/>
              </a:rPr>
              <a:t>トップインパクト</a:t>
            </a:r>
            <a:endParaRPr lang="en-US" altLang="ja-JP" sz="900" b="1" dirty="0">
              <a:solidFill>
                <a:srgbClr val="C00000"/>
              </a:solidFill>
              <a:latin typeface="メイリオ" panose="020B0604030504040204" pitchFamily="50" charset="-128"/>
              <a:ea typeface="メイリオ" panose="020B0604030504040204" pitchFamily="50" charset="-128"/>
            </a:endParaRPr>
          </a:p>
          <a:p>
            <a:pPr algn="ctr"/>
            <a:r>
              <a:rPr lang="ja-JP" altLang="en-US" sz="900" b="1" dirty="0">
                <a:solidFill>
                  <a:srgbClr val="C00000"/>
                </a:solidFill>
                <a:latin typeface="メイリオ" panose="020B0604030504040204" pitchFamily="50" charset="-128"/>
                <a:ea typeface="メイリオ" panose="020B0604030504040204" pitchFamily="50" charset="-128"/>
              </a:rPr>
              <a:t>パノラマ</a:t>
            </a:r>
          </a:p>
        </p:txBody>
      </p:sp>
      <p:sp>
        <p:nvSpPr>
          <p:cNvPr id="44" name="テキスト ボックス 43"/>
          <p:cNvSpPr txBox="1"/>
          <p:nvPr/>
        </p:nvSpPr>
        <p:spPr>
          <a:xfrm>
            <a:off x="8694980" y="6309181"/>
            <a:ext cx="3108543" cy="215444"/>
          </a:xfrm>
          <a:prstGeom prst="rect">
            <a:avLst/>
          </a:prstGeom>
          <a:noFill/>
        </p:spPr>
        <p:txBody>
          <a:bodyPr wrap="none" rtlCol="0">
            <a:spAutoFit/>
          </a:bodyPr>
          <a:lstStyle/>
          <a:p>
            <a:pPr algn="l"/>
            <a:r>
              <a:rPr kumimoji="1" lang="en-US" altLang="ja-JP" sz="800" dirty="0">
                <a:solidFill>
                  <a:schemeClr val="bg1">
                    <a:lumMod val="50000"/>
                  </a:schemeClr>
                </a:solidFill>
                <a:latin typeface="メイリオ" panose="020B0604030504040204" pitchFamily="50" charset="-128"/>
                <a:ea typeface="メイリオ" panose="020B0604030504040204" pitchFamily="50" charset="-128"/>
              </a:rPr>
              <a:t>※</a:t>
            </a:r>
            <a:r>
              <a:rPr kumimoji="1" lang="ja-JP" altLang="en-US" sz="800" dirty="0">
                <a:solidFill>
                  <a:schemeClr val="bg1">
                    <a:lumMod val="50000"/>
                  </a:schemeClr>
                </a:solidFill>
                <a:latin typeface="メイリオ" panose="020B0604030504040204" pitchFamily="50" charset="-128"/>
                <a:ea typeface="メイリオ" panose="020B0604030504040204" pitchFamily="50" charset="-128"/>
              </a:rPr>
              <a:t>ヤフー調べ　該当商品の複数出稿事例の</a:t>
            </a:r>
            <a:r>
              <a:rPr kumimoji="1" lang="en-US" altLang="ja-JP" sz="800" dirty="0">
                <a:solidFill>
                  <a:schemeClr val="bg1">
                    <a:lumMod val="50000"/>
                  </a:schemeClr>
                </a:solidFill>
                <a:latin typeface="メイリオ" panose="020B0604030504040204" pitchFamily="50" charset="-128"/>
                <a:ea typeface="メイリオ" panose="020B0604030504040204" pitchFamily="50" charset="-128"/>
              </a:rPr>
              <a:t>CTR</a:t>
            </a:r>
            <a:r>
              <a:rPr kumimoji="1" lang="ja-JP" altLang="en-US" sz="800" dirty="0">
                <a:solidFill>
                  <a:schemeClr val="bg1">
                    <a:lumMod val="50000"/>
                  </a:schemeClr>
                </a:solidFill>
                <a:latin typeface="メイリオ" panose="020B0604030504040204" pitchFamily="50" charset="-128"/>
                <a:ea typeface="メイリオ" panose="020B0604030504040204" pitchFamily="50" charset="-128"/>
              </a:rPr>
              <a:t>平均値　</a:t>
            </a:r>
            <a:r>
              <a:rPr kumimoji="1" lang="en-US" altLang="ja-JP" sz="800" dirty="0">
                <a:solidFill>
                  <a:schemeClr val="bg1">
                    <a:lumMod val="50000"/>
                  </a:schemeClr>
                </a:solidFill>
                <a:latin typeface="メイリオ" panose="020B0604030504040204" pitchFamily="50" charset="-128"/>
                <a:ea typeface="メイリオ" panose="020B0604030504040204" pitchFamily="50" charset="-128"/>
              </a:rPr>
              <a:t>2021</a:t>
            </a:r>
            <a:r>
              <a:rPr kumimoji="1" lang="ja-JP" altLang="en-US" sz="800" dirty="0">
                <a:solidFill>
                  <a:schemeClr val="bg1">
                    <a:lumMod val="50000"/>
                  </a:schemeClr>
                </a:solidFill>
                <a:latin typeface="メイリオ" panose="020B0604030504040204" pitchFamily="50" charset="-128"/>
                <a:ea typeface="メイリオ" panose="020B0604030504040204" pitchFamily="50" charset="-128"/>
              </a:rPr>
              <a:t>年</a:t>
            </a:r>
            <a:endParaRPr kumimoji="1" lang="en-US" altLang="ja-JP" sz="800" dirty="0">
              <a:solidFill>
                <a:schemeClr val="bg1">
                  <a:lumMod val="50000"/>
                </a:schemeClr>
              </a:solidFill>
              <a:latin typeface="メイリオ" panose="020B0604030504040204" pitchFamily="50" charset="-128"/>
              <a:ea typeface="メイリオ" panose="020B0604030504040204" pitchFamily="50" charset="-128"/>
            </a:endParaRPr>
          </a:p>
        </p:txBody>
      </p:sp>
      <p:pic>
        <p:nvPicPr>
          <p:cNvPr id="16" name="図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89496" y="5049918"/>
            <a:ext cx="1782260" cy="1211943"/>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9" name="図 1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03572" y="5043111"/>
            <a:ext cx="1840234" cy="1218750"/>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49" name="図 48">
            <a:extLst>
              <a:ext uri="{FF2B5EF4-FFF2-40B4-BE49-F238E27FC236}">
                <a16:creationId xmlns:a16="http://schemas.microsoft.com/office/drawing/2014/main" id="{14B43A7D-4DA9-A749-83C7-2C0AC8B0625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873604" y="5043111"/>
            <a:ext cx="1884076" cy="1218750"/>
          </a:xfrm>
          <a:prstGeom prst="rect">
            <a:avLst/>
          </a:prstGeom>
          <a:ln>
            <a:solidFill>
              <a:schemeClr val="bg1">
                <a:lumMod val="65000"/>
              </a:schemeClr>
            </a:solidFill>
          </a:ln>
        </p:spPr>
      </p:pic>
      <p:sp>
        <p:nvSpPr>
          <p:cNvPr id="3" name="テキスト ボックス 2"/>
          <p:cNvSpPr txBox="1"/>
          <p:nvPr/>
        </p:nvSpPr>
        <p:spPr>
          <a:xfrm>
            <a:off x="8341360" y="3035074"/>
            <a:ext cx="848193" cy="369332"/>
          </a:xfrm>
          <a:prstGeom prst="rect">
            <a:avLst/>
          </a:prstGeom>
          <a:noFill/>
        </p:spPr>
        <p:txBody>
          <a:bodyPr wrap="square" rtlCol="0">
            <a:spAutoFit/>
          </a:bodyPr>
          <a:lstStyle/>
          <a:p>
            <a:pPr algn="ctr"/>
            <a:r>
              <a:rPr kumimoji="1" lang="en-US" altLang="ja-JP" b="1" dirty="0">
                <a:solidFill>
                  <a:schemeClr val="bg1">
                    <a:lumMod val="50000"/>
                  </a:schemeClr>
                </a:solidFill>
                <a:latin typeface="+mn-ea"/>
              </a:rPr>
              <a:t>65</a:t>
            </a:r>
            <a:r>
              <a:rPr kumimoji="1" lang="ja-JP" altLang="en-US" sz="1400" b="1" dirty="0">
                <a:solidFill>
                  <a:schemeClr val="bg1">
                    <a:lumMod val="50000"/>
                  </a:schemeClr>
                </a:solidFill>
                <a:latin typeface="+mn-ea"/>
              </a:rPr>
              <a:t>％</a:t>
            </a:r>
            <a:endParaRPr kumimoji="1" lang="ja-JP" altLang="en-US" b="1" dirty="0">
              <a:solidFill>
                <a:schemeClr val="bg1">
                  <a:lumMod val="50000"/>
                </a:schemeClr>
              </a:solidFill>
              <a:latin typeface="+mn-ea"/>
            </a:endParaRPr>
          </a:p>
        </p:txBody>
      </p:sp>
      <p:sp>
        <p:nvSpPr>
          <p:cNvPr id="47" name="テキスト ボックス 46"/>
          <p:cNvSpPr txBox="1"/>
          <p:nvPr/>
        </p:nvSpPr>
        <p:spPr>
          <a:xfrm>
            <a:off x="6548682" y="3551711"/>
            <a:ext cx="696655" cy="369332"/>
          </a:xfrm>
          <a:prstGeom prst="rect">
            <a:avLst/>
          </a:prstGeom>
          <a:noFill/>
        </p:spPr>
        <p:txBody>
          <a:bodyPr wrap="square" rtlCol="0">
            <a:spAutoFit/>
          </a:bodyPr>
          <a:lstStyle/>
          <a:p>
            <a:pPr algn="l"/>
            <a:r>
              <a:rPr lang="en-US" altLang="ja-JP" b="1" dirty="0">
                <a:solidFill>
                  <a:schemeClr val="bg1"/>
                </a:solidFill>
                <a:latin typeface="+mn-ea"/>
              </a:rPr>
              <a:t>40</a:t>
            </a:r>
            <a:r>
              <a:rPr kumimoji="1" lang="ja-JP" altLang="en-US" sz="1400" b="1" dirty="0">
                <a:solidFill>
                  <a:schemeClr val="bg1"/>
                </a:solidFill>
                <a:latin typeface="+mn-ea"/>
              </a:rPr>
              <a:t>％</a:t>
            </a:r>
            <a:endParaRPr kumimoji="1" lang="ja-JP" altLang="en-US" b="1" dirty="0">
              <a:solidFill>
                <a:schemeClr val="bg1"/>
              </a:solidFill>
              <a:latin typeface="+mn-ea"/>
            </a:endParaRPr>
          </a:p>
        </p:txBody>
      </p:sp>
      <p:grpSp>
        <p:nvGrpSpPr>
          <p:cNvPr id="7" name="グループ化 6">
            <a:extLst>
              <a:ext uri="{FF2B5EF4-FFF2-40B4-BE49-F238E27FC236}">
                <a16:creationId xmlns:a16="http://schemas.microsoft.com/office/drawing/2014/main" id="{265E6E29-0BD4-AAD4-34C6-EB8BC9515264}"/>
              </a:ext>
            </a:extLst>
          </p:cNvPr>
          <p:cNvGrpSpPr/>
          <p:nvPr/>
        </p:nvGrpSpPr>
        <p:grpSpPr>
          <a:xfrm>
            <a:off x="2468881" y="1944272"/>
            <a:ext cx="7202875" cy="541298"/>
            <a:chOff x="-251154" y="2120991"/>
            <a:chExt cx="7202875" cy="541298"/>
          </a:xfrm>
        </p:grpSpPr>
        <p:sp>
          <p:nvSpPr>
            <p:cNvPr id="43" name="テキスト プレースホルダー 1">
              <a:extLst>
                <a:ext uri="{FF2B5EF4-FFF2-40B4-BE49-F238E27FC236}">
                  <a16:creationId xmlns:a16="http://schemas.microsoft.com/office/drawing/2014/main" id="{91ED3398-1E13-2D4F-82BF-E5399504668B}"/>
                </a:ext>
              </a:extLst>
            </p:cNvPr>
            <p:cNvSpPr txBox="1">
              <a:spLocks/>
            </p:cNvSpPr>
            <p:nvPr/>
          </p:nvSpPr>
          <p:spPr>
            <a:xfrm>
              <a:off x="1431749" y="2499951"/>
              <a:ext cx="3888431" cy="162338"/>
            </a:xfrm>
            <a:prstGeom prst="rect">
              <a:avLst/>
            </a:prstGeom>
            <a:noFill/>
          </p:spPr>
          <p:txBody>
            <a:bodyPr vert="horz" lIns="91440" tIns="45720" rIns="91440" bIns="45720" rtlCol="0">
              <a:noAutofit/>
            </a:bodyPr>
            <a:lstStyle>
              <a:lvl1pPr marL="0" indent="0" algn="l" defTabSz="914423" rtl="0" eaLnBrk="1" latinLnBrk="0" hangingPunct="1">
                <a:spcBef>
                  <a:spcPct val="20000"/>
                </a:spcBef>
                <a:buFont typeface="+mj-lt"/>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rPr>
                <a:t>（顕在層を</a:t>
              </a:r>
              <a:r>
                <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rPr>
                <a:t>1</a:t>
              </a: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rPr>
                <a:t>とした場合の値）</a:t>
              </a:r>
              <a:endPar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6" name="角丸四角形 25">
              <a:extLst>
                <a:ext uri="{FF2B5EF4-FFF2-40B4-BE49-F238E27FC236}">
                  <a16:creationId xmlns:a16="http://schemas.microsoft.com/office/drawing/2014/main" id="{0903F0CF-F80B-02B8-9B89-E1325C6358A2}"/>
                </a:ext>
              </a:extLst>
            </p:cNvPr>
            <p:cNvSpPr/>
            <p:nvPr/>
          </p:nvSpPr>
          <p:spPr>
            <a:xfrm>
              <a:off x="-251154" y="2120991"/>
              <a:ext cx="7202875"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chemeClr val="accent1"/>
                  </a:solidFill>
                  <a:latin typeface="Meiryo" panose="020B0604030504040204" pitchFamily="34" charset="-128"/>
                  <a:ea typeface="Meiryo" panose="020B0604030504040204" pitchFamily="34" charset="-128"/>
                </a:rPr>
                <a:t>潜在層の広告反応率比較</a:t>
              </a:r>
            </a:p>
          </p:txBody>
        </p:sp>
      </p:grpSp>
    </p:spTree>
    <p:extLst>
      <p:ext uri="{BB962C8B-B14F-4D97-AF65-F5344CB8AC3E}">
        <p14:creationId xmlns:p14="http://schemas.microsoft.com/office/powerpoint/2010/main" val="1631689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6FD7C7F-E605-2E66-259D-00E6AF7BEDB2}"/>
              </a:ext>
            </a:extLst>
          </p:cNvPr>
          <p:cNvSpPr>
            <a:spLocks noGrp="1"/>
          </p:cNvSpPr>
          <p:nvPr>
            <p:ph type="ctrTitle"/>
          </p:nvPr>
        </p:nvSpPr>
        <p:spPr/>
        <p:txBody>
          <a:bodyPr/>
          <a:lstStyle/>
          <a:p>
            <a:r>
              <a:rPr lang="ja-JP" altLang="en-US" dirty="0">
                <a:solidFill>
                  <a:schemeClr val="tx1">
                    <a:lumMod val="75000"/>
                    <a:lumOff val="25000"/>
                  </a:schemeClr>
                </a:solidFill>
              </a:rPr>
              <a:t>ユーザーにメッセージが伝わりやすい</a:t>
            </a:r>
            <a:endParaRPr lang="ja-JP" altLang="en-US" dirty="0"/>
          </a:p>
        </p:txBody>
      </p:sp>
      <p:sp>
        <p:nvSpPr>
          <p:cNvPr id="12" name="テキスト プレースホルダー 5">
            <a:extLst>
              <a:ext uri="{FF2B5EF4-FFF2-40B4-BE49-F238E27FC236}">
                <a16:creationId xmlns:a16="http://schemas.microsoft.com/office/drawing/2014/main" id="{D2F2FBC5-4572-704F-ACE2-B6C4CADD4F58}"/>
              </a:ext>
            </a:extLst>
          </p:cNvPr>
          <p:cNvSpPr>
            <a:spLocks noGrp="1"/>
          </p:cNvSpPr>
          <p:nvPr>
            <p:ph type="body" sz="quarter" idx="10"/>
          </p:nvPr>
        </p:nvSpPr>
        <p:spPr/>
        <p:txBody>
          <a:bodyPr/>
          <a:lstStyle/>
          <a:p>
            <a:pPr algn="ctr"/>
            <a:r>
              <a:rPr lang="en-US" altLang="ja-JP" sz="1800" dirty="0">
                <a:solidFill>
                  <a:schemeClr val="tx1">
                    <a:lumMod val="75000"/>
                    <a:lumOff val="25000"/>
                  </a:schemeClr>
                </a:solidFill>
              </a:rPr>
              <a:t>Yahoo!</a:t>
            </a:r>
            <a:r>
              <a:rPr lang="ja-JP" altLang="en-US" sz="1800" dirty="0">
                <a:solidFill>
                  <a:schemeClr val="tx1">
                    <a:lumMod val="75000"/>
                    <a:lumOff val="25000"/>
                  </a:schemeClr>
                </a:solidFill>
              </a:rPr>
              <a:t>広告はユーザーにストレスを与えず適切にメッセージを届けられる</a:t>
            </a:r>
          </a:p>
        </p:txBody>
      </p:sp>
      <p:sp>
        <p:nvSpPr>
          <p:cNvPr id="20" name="正方形/長方形 19">
            <a:extLst>
              <a:ext uri="{FF2B5EF4-FFF2-40B4-BE49-F238E27FC236}">
                <a16:creationId xmlns:a16="http://schemas.microsoft.com/office/drawing/2014/main" id="{A06B5D5B-BB79-6448-A802-4223F11B795E}"/>
              </a:ext>
            </a:extLst>
          </p:cNvPr>
          <p:cNvSpPr/>
          <p:nvPr/>
        </p:nvSpPr>
        <p:spPr>
          <a:xfrm>
            <a:off x="1404889" y="6007227"/>
            <a:ext cx="4691111" cy="609398"/>
          </a:xfrm>
          <a:prstGeom prst="rect">
            <a:avLst/>
          </a:prstGeom>
        </p:spPr>
        <p:txBody>
          <a:bodyPr wrap="square">
            <a:spAutoFit/>
          </a:bodyPr>
          <a:lstStyle/>
          <a:p>
            <a:pPr defTabSz="1131757">
              <a:lnSpc>
                <a:spcPct val="120000"/>
              </a:lnSpc>
              <a:defRPr/>
            </a:pPr>
            <a:r>
              <a:rPr lang="ja-JP" altLang="en-US" sz="700" dirty="0">
                <a:solidFill>
                  <a:schemeClr val="tx1">
                    <a:lumMod val="50000"/>
                    <a:lumOff val="50000"/>
                  </a:schemeClr>
                </a:solidFill>
                <a:latin typeface="+mn-ea"/>
              </a:rPr>
              <a:t>出典：</a:t>
            </a:r>
            <a:r>
              <a:rPr lang="en-US" altLang="ja-JP" sz="700" dirty="0">
                <a:solidFill>
                  <a:schemeClr val="tx1">
                    <a:lumMod val="50000"/>
                    <a:lumOff val="50000"/>
                  </a:schemeClr>
                </a:solidFill>
                <a:latin typeface="+mn-ea"/>
              </a:rPr>
              <a:t>Yahoo!</a:t>
            </a:r>
            <a:r>
              <a:rPr lang="ja-JP" altLang="en-US" sz="700" dirty="0">
                <a:solidFill>
                  <a:schemeClr val="tx1">
                    <a:lumMod val="50000"/>
                    <a:lumOff val="50000"/>
                  </a:schemeClr>
                </a:solidFill>
                <a:latin typeface="+mn-ea"/>
              </a:rPr>
              <a:t> </a:t>
            </a:r>
            <a:r>
              <a:rPr lang="en-US" altLang="ja-JP" sz="700" dirty="0">
                <a:solidFill>
                  <a:schemeClr val="tx1">
                    <a:lumMod val="50000"/>
                    <a:lumOff val="50000"/>
                  </a:schemeClr>
                </a:solidFill>
                <a:latin typeface="+mn-ea"/>
              </a:rPr>
              <a:t>JAPAN</a:t>
            </a:r>
            <a:r>
              <a:rPr lang="ja-JP" altLang="en-US" sz="700" dirty="0">
                <a:solidFill>
                  <a:schemeClr val="tx1">
                    <a:lumMod val="50000"/>
                    <a:lumOff val="50000"/>
                  </a:schemeClr>
                </a:solidFill>
                <a:latin typeface="+mn-ea"/>
              </a:rPr>
              <a:t> メディア利用実態調査　</a:t>
            </a:r>
            <a:r>
              <a:rPr lang="en-US" altLang="ja-JP" sz="700" dirty="0">
                <a:solidFill>
                  <a:schemeClr val="tx1">
                    <a:lumMod val="50000"/>
                    <a:lumOff val="50000"/>
                  </a:schemeClr>
                </a:solidFill>
                <a:latin typeface="+mn-ea"/>
              </a:rPr>
              <a:t>2022</a:t>
            </a:r>
            <a:r>
              <a:rPr lang="ja-JP" altLang="en-US" sz="700" dirty="0">
                <a:solidFill>
                  <a:schemeClr val="tx1">
                    <a:lumMod val="50000"/>
                    <a:lumOff val="50000"/>
                  </a:schemeClr>
                </a:solidFill>
                <a:latin typeface="+mn-ea"/>
              </a:rPr>
              <a:t>年</a:t>
            </a:r>
            <a:r>
              <a:rPr lang="en-US" altLang="ja-JP" sz="700" dirty="0">
                <a:solidFill>
                  <a:schemeClr val="tx1">
                    <a:lumMod val="50000"/>
                    <a:lumOff val="50000"/>
                  </a:schemeClr>
                </a:solidFill>
                <a:latin typeface="+mn-ea"/>
              </a:rPr>
              <a:t>1</a:t>
            </a:r>
            <a:r>
              <a:rPr lang="ja-JP" altLang="en-US" sz="700" dirty="0">
                <a:solidFill>
                  <a:schemeClr val="tx1">
                    <a:lumMod val="50000"/>
                    <a:lumOff val="50000"/>
                  </a:schemeClr>
                </a:solidFill>
                <a:latin typeface="+mn-ea"/>
              </a:rPr>
              <a:t>月</a:t>
            </a:r>
            <a:br>
              <a:rPr lang="en-US" altLang="ja-JP" sz="700" dirty="0">
                <a:solidFill>
                  <a:schemeClr val="tx1">
                    <a:lumMod val="50000"/>
                    <a:lumOff val="50000"/>
                  </a:schemeClr>
                </a:solidFill>
                <a:latin typeface="+mn-ea"/>
              </a:rPr>
            </a:br>
            <a:r>
              <a:rPr lang="ja-JP" altLang="en-US" sz="700" dirty="0">
                <a:solidFill>
                  <a:schemeClr val="tx1">
                    <a:lumMod val="50000"/>
                    <a:lumOff val="50000"/>
                  </a:schemeClr>
                </a:solidFill>
                <a:latin typeface="+mn-ea"/>
              </a:rPr>
              <a:t>　　　各サービス利用対象者全国の</a:t>
            </a:r>
            <a:r>
              <a:rPr lang="en-US" altLang="ja-JP" sz="700" dirty="0">
                <a:solidFill>
                  <a:schemeClr val="tx1">
                    <a:lumMod val="50000"/>
                    <a:lumOff val="50000"/>
                  </a:schemeClr>
                </a:solidFill>
                <a:latin typeface="+mn-ea"/>
              </a:rPr>
              <a:t>15</a:t>
            </a:r>
            <a:r>
              <a:rPr lang="ja-JP" altLang="en-US" sz="700" dirty="0">
                <a:solidFill>
                  <a:schemeClr val="tx1">
                    <a:lumMod val="50000"/>
                    <a:lumOff val="50000"/>
                  </a:schemeClr>
                </a:solidFill>
                <a:latin typeface="+mn-ea"/>
              </a:rPr>
              <a:t>歳～</a:t>
            </a:r>
            <a:r>
              <a:rPr lang="en-US" altLang="ja-JP" sz="700" dirty="0">
                <a:solidFill>
                  <a:schemeClr val="tx1">
                    <a:lumMod val="50000"/>
                    <a:lumOff val="50000"/>
                  </a:schemeClr>
                </a:solidFill>
                <a:latin typeface="+mn-ea"/>
              </a:rPr>
              <a:t>69</a:t>
            </a:r>
            <a:r>
              <a:rPr lang="ja-JP" altLang="en-US" sz="700" dirty="0">
                <a:solidFill>
                  <a:schemeClr val="tx1">
                    <a:lumMod val="50000"/>
                    <a:lumOff val="50000"/>
                  </a:schemeClr>
                </a:solidFill>
                <a:latin typeface="+mn-ea"/>
              </a:rPr>
              <a:t>歳の男女（</a:t>
            </a:r>
            <a:r>
              <a:rPr lang="en-US" altLang="ja-JP" sz="700" dirty="0">
                <a:solidFill>
                  <a:schemeClr val="tx1">
                    <a:lumMod val="50000"/>
                    <a:lumOff val="50000"/>
                  </a:schemeClr>
                </a:solidFill>
                <a:latin typeface="+mn-ea"/>
              </a:rPr>
              <a:t>n=4125</a:t>
            </a:r>
            <a:r>
              <a:rPr lang="ja-JP" altLang="en-US" sz="700" dirty="0">
                <a:solidFill>
                  <a:schemeClr val="tx1">
                    <a:lumMod val="50000"/>
                    <a:lumOff val="50000"/>
                  </a:schemeClr>
                </a:solidFill>
                <a:latin typeface="+mn-ea"/>
              </a:rPr>
              <a:t>名）</a:t>
            </a:r>
            <a:endParaRPr lang="en-US" altLang="ja-JP" sz="700" dirty="0">
              <a:solidFill>
                <a:schemeClr val="tx1">
                  <a:lumMod val="50000"/>
                  <a:lumOff val="50000"/>
                </a:schemeClr>
              </a:solidFill>
              <a:latin typeface="+mn-ea"/>
            </a:endParaRPr>
          </a:p>
          <a:p>
            <a:pPr defTabSz="1131757">
              <a:lnSpc>
                <a:spcPct val="120000"/>
              </a:lnSpc>
              <a:defRPr/>
            </a:pPr>
            <a:r>
              <a:rPr lang="ja-JP" altLang="en-US" sz="700" dirty="0">
                <a:solidFill>
                  <a:schemeClr val="tx1">
                    <a:lumMod val="50000"/>
                    <a:lumOff val="50000"/>
                  </a:schemeClr>
                </a:solidFill>
                <a:latin typeface="+mn-ea"/>
              </a:rPr>
              <a:t>　　　設問</a:t>
            </a:r>
            <a:r>
              <a:rPr lang="en-US" altLang="ja-JP" sz="700" dirty="0">
                <a:solidFill>
                  <a:schemeClr val="tx1">
                    <a:lumMod val="50000"/>
                    <a:lumOff val="50000"/>
                  </a:schemeClr>
                </a:solidFill>
                <a:latin typeface="+mn-ea"/>
              </a:rPr>
              <a:t>1</a:t>
            </a:r>
            <a:r>
              <a:rPr lang="ja-JP" altLang="en-US" sz="700" dirty="0">
                <a:solidFill>
                  <a:schemeClr val="tx1">
                    <a:lumMod val="50000"/>
                    <a:lumOff val="50000"/>
                  </a:schemeClr>
                </a:solidFill>
                <a:latin typeface="+mn-ea"/>
              </a:rPr>
              <a:t>： 広告によって見たい情報が見られず、ストレスを感じるメディア</a:t>
            </a:r>
            <a:endParaRPr lang="en-US" altLang="ja-JP" sz="700" dirty="0">
              <a:solidFill>
                <a:schemeClr val="tx1">
                  <a:lumMod val="50000"/>
                  <a:lumOff val="50000"/>
                </a:schemeClr>
              </a:solidFill>
              <a:latin typeface="+mn-ea"/>
            </a:endParaRPr>
          </a:p>
          <a:p>
            <a:pPr defTabSz="1131757">
              <a:lnSpc>
                <a:spcPct val="120000"/>
              </a:lnSpc>
              <a:defRPr/>
            </a:pPr>
            <a:r>
              <a:rPr lang="ja-JP" altLang="en-US" sz="700" dirty="0">
                <a:solidFill>
                  <a:schemeClr val="tx1">
                    <a:lumMod val="50000"/>
                    <a:lumOff val="50000"/>
                  </a:schemeClr>
                </a:solidFill>
                <a:latin typeface="+mn-ea"/>
              </a:rPr>
              <a:t>　　　設問</a:t>
            </a:r>
            <a:r>
              <a:rPr lang="en-US" altLang="ja-JP" sz="700" dirty="0">
                <a:solidFill>
                  <a:schemeClr val="tx1">
                    <a:lumMod val="50000"/>
                    <a:lumOff val="50000"/>
                  </a:schemeClr>
                </a:solidFill>
                <a:latin typeface="+mn-ea"/>
              </a:rPr>
              <a:t>2</a:t>
            </a:r>
            <a:r>
              <a:rPr lang="ja-JP" altLang="en-US" sz="700" dirty="0">
                <a:solidFill>
                  <a:schemeClr val="tx1">
                    <a:lumMod val="50000"/>
                    <a:lumOff val="50000"/>
                  </a:schemeClr>
                </a:solidFill>
                <a:latin typeface="+mn-ea"/>
              </a:rPr>
              <a:t>： あなたが、広告が印象に残りやすいと思うメディアを</a:t>
            </a:r>
            <a:r>
              <a:rPr lang="en-US" altLang="ja-JP" sz="700" dirty="0">
                <a:solidFill>
                  <a:schemeClr val="tx1">
                    <a:lumMod val="50000"/>
                    <a:lumOff val="50000"/>
                  </a:schemeClr>
                </a:solidFill>
                <a:latin typeface="+mn-ea"/>
              </a:rPr>
              <a:t>3</a:t>
            </a:r>
            <a:r>
              <a:rPr lang="ja-JP" altLang="en-US" sz="700" dirty="0">
                <a:solidFill>
                  <a:schemeClr val="tx1">
                    <a:lumMod val="50000"/>
                    <a:lumOff val="50000"/>
                  </a:schemeClr>
                </a:solidFill>
                <a:latin typeface="+mn-ea"/>
              </a:rPr>
              <a:t>位までお選びください　</a:t>
            </a:r>
            <a:r>
              <a:rPr lang="en-US" altLang="ja-JP" sz="700" dirty="0">
                <a:solidFill>
                  <a:schemeClr val="tx1">
                    <a:lumMod val="50000"/>
                    <a:lumOff val="50000"/>
                  </a:schemeClr>
                </a:solidFill>
                <a:latin typeface="+mn-ea"/>
              </a:rPr>
              <a:t>1</a:t>
            </a:r>
            <a:r>
              <a:rPr lang="ja-JP" altLang="en-US" sz="700" dirty="0">
                <a:solidFill>
                  <a:schemeClr val="tx1">
                    <a:lumMod val="50000"/>
                    <a:lumOff val="50000"/>
                  </a:schemeClr>
                </a:solidFill>
                <a:latin typeface="+mn-ea"/>
              </a:rPr>
              <a:t>位～</a:t>
            </a:r>
            <a:r>
              <a:rPr lang="en-US" altLang="ja-JP" sz="700" dirty="0">
                <a:solidFill>
                  <a:schemeClr val="tx1">
                    <a:lumMod val="50000"/>
                    <a:lumOff val="50000"/>
                  </a:schemeClr>
                </a:solidFill>
                <a:latin typeface="+mn-ea"/>
              </a:rPr>
              <a:t>3</a:t>
            </a:r>
            <a:r>
              <a:rPr lang="ja-JP" altLang="en-US" sz="700" dirty="0">
                <a:solidFill>
                  <a:schemeClr val="tx1">
                    <a:lumMod val="50000"/>
                    <a:lumOff val="50000"/>
                  </a:schemeClr>
                </a:solidFill>
                <a:latin typeface="+mn-ea"/>
              </a:rPr>
              <a:t>位合算</a:t>
            </a:r>
            <a:endParaRPr lang="en-US" altLang="ja-JP" sz="700" dirty="0">
              <a:solidFill>
                <a:schemeClr val="tx1">
                  <a:lumMod val="50000"/>
                  <a:lumOff val="50000"/>
                </a:schemeClr>
              </a:solidFill>
              <a:latin typeface="+mn-ea"/>
            </a:endParaRPr>
          </a:p>
        </p:txBody>
      </p:sp>
      <p:grpSp>
        <p:nvGrpSpPr>
          <p:cNvPr id="3" name="グループ化 2"/>
          <p:cNvGrpSpPr/>
          <p:nvPr/>
        </p:nvGrpSpPr>
        <p:grpSpPr>
          <a:xfrm>
            <a:off x="728978" y="2473066"/>
            <a:ext cx="4739329" cy="3326478"/>
            <a:chOff x="5965854" y="2843978"/>
            <a:chExt cx="5820473" cy="3625589"/>
          </a:xfrm>
        </p:grpSpPr>
        <p:sp>
          <p:nvSpPr>
            <p:cNvPr id="21" name="テキスト ボックス 20"/>
            <p:cNvSpPr txBox="1"/>
            <p:nvPr/>
          </p:nvSpPr>
          <p:spPr>
            <a:xfrm>
              <a:off x="7605189" y="6192568"/>
              <a:ext cx="2977941" cy="276999"/>
            </a:xfrm>
            <a:prstGeom prst="rect">
              <a:avLst/>
            </a:prstGeom>
            <a:noFill/>
          </p:spPr>
          <p:txBody>
            <a:bodyPr wrap="square" rtlCol="0">
              <a:spAutoFit/>
            </a:bodyPr>
            <a:lstStyle/>
            <a:p>
              <a:pPr algn="ctr"/>
              <a:r>
                <a:rPr kumimoji="1" lang="ja-JP" altLang="en-US" sz="1200" dirty="0"/>
                <a:t>広告の印象に残りやすさ</a:t>
              </a:r>
            </a:p>
          </p:txBody>
        </p:sp>
        <p:sp>
          <p:nvSpPr>
            <p:cNvPr id="26" name="テキスト ボックス 25"/>
            <p:cNvSpPr txBox="1"/>
            <p:nvPr/>
          </p:nvSpPr>
          <p:spPr>
            <a:xfrm>
              <a:off x="11138255" y="5877852"/>
              <a:ext cx="648072" cy="430887"/>
            </a:xfrm>
            <a:prstGeom prst="rect">
              <a:avLst/>
            </a:prstGeom>
            <a:noFill/>
          </p:spPr>
          <p:txBody>
            <a:bodyPr wrap="square" rtlCol="0">
              <a:spAutoFit/>
            </a:bodyPr>
            <a:lstStyle/>
            <a:p>
              <a:pPr algn="ctr"/>
              <a:r>
                <a:rPr lang="ja-JP" altLang="en-US" sz="2200" b="1" dirty="0"/>
                <a:t>大</a:t>
              </a:r>
              <a:endParaRPr kumimoji="1" lang="ja-JP" altLang="en-US" sz="2200" b="1" dirty="0"/>
            </a:p>
          </p:txBody>
        </p:sp>
        <p:sp>
          <p:nvSpPr>
            <p:cNvPr id="29" name="テキスト ボックス 28"/>
            <p:cNvSpPr txBox="1"/>
            <p:nvPr/>
          </p:nvSpPr>
          <p:spPr>
            <a:xfrm>
              <a:off x="6452309" y="5878404"/>
              <a:ext cx="648072" cy="430887"/>
            </a:xfrm>
            <a:prstGeom prst="rect">
              <a:avLst/>
            </a:prstGeom>
            <a:noFill/>
          </p:spPr>
          <p:txBody>
            <a:bodyPr wrap="square" rtlCol="0">
              <a:spAutoFit/>
            </a:bodyPr>
            <a:lstStyle/>
            <a:p>
              <a:pPr algn="ctr"/>
              <a:r>
                <a:rPr lang="ja-JP" altLang="en-US" sz="2200" b="1" dirty="0"/>
                <a:t>小</a:t>
              </a:r>
            </a:p>
          </p:txBody>
        </p:sp>
        <p:sp>
          <p:nvSpPr>
            <p:cNvPr id="30" name="テキスト ボックス 29"/>
            <p:cNvSpPr txBox="1"/>
            <p:nvPr/>
          </p:nvSpPr>
          <p:spPr>
            <a:xfrm>
              <a:off x="5987623" y="2843978"/>
              <a:ext cx="648072" cy="430887"/>
            </a:xfrm>
            <a:prstGeom prst="rect">
              <a:avLst/>
            </a:prstGeom>
            <a:noFill/>
          </p:spPr>
          <p:txBody>
            <a:bodyPr wrap="square" rtlCol="0">
              <a:spAutoFit/>
            </a:bodyPr>
            <a:lstStyle/>
            <a:p>
              <a:pPr algn="ctr"/>
              <a:r>
                <a:rPr lang="ja-JP" altLang="en-US" sz="2200" b="1" dirty="0"/>
                <a:t>大</a:t>
              </a:r>
              <a:endParaRPr kumimoji="1" lang="ja-JP" altLang="en-US" sz="2200" b="1" dirty="0"/>
            </a:p>
          </p:txBody>
        </p:sp>
        <p:sp>
          <p:nvSpPr>
            <p:cNvPr id="31" name="テキスト ボックス 30"/>
            <p:cNvSpPr txBox="1"/>
            <p:nvPr/>
          </p:nvSpPr>
          <p:spPr>
            <a:xfrm>
              <a:off x="5965854" y="5531494"/>
              <a:ext cx="648072" cy="430887"/>
            </a:xfrm>
            <a:prstGeom prst="rect">
              <a:avLst/>
            </a:prstGeom>
            <a:noFill/>
          </p:spPr>
          <p:txBody>
            <a:bodyPr wrap="square" rtlCol="0">
              <a:spAutoFit/>
            </a:bodyPr>
            <a:lstStyle/>
            <a:p>
              <a:pPr algn="ctr"/>
              <a:r>
                <a:rPr lang="ja-JP" altLang="en-US" sz="2200" b="1" dirty="0"/>
                <a:t>小</a:t>
              </a:r>
            </a:p>
          </p:txBody>
        </p:sp>
        <p:cxnSp>
          <p:nvCxnSpPr>
            <p:cNvPr id="32" name="直線矢印コネクタ 31"/>
            <p:cNvCxnSpPr>
              <a:stCxn id="29" idx="3"/>
              <a:endCxn id="26" idx="1"/>
            </p:cNvCxnSpPr>
            <p:nvPr/>
          </p:nvCxnSpPr>
          <p:spPr>
            <a:xfrm flipV="1">
              <a:off x="7100381" y="6093296"/>
              <a:ext cx="4037874" cy="552"/>
            </a:xfrm>
            <a:prstGeom prst="straightConnector1">
              <a:avLst/>
            </a:prstGeom>
            <a:ln w="28575">
              <a:solidFill>
                <a:schemeClr val="bg1">
                  <a:lumMod val="50000"/>
                </a:schemeClr>
              </a:solidFill>
              <a:tailEnd type="triangle"/>
            </a:ln>
          </p:spPr>
          <p:style>
            <a:lnRef idx="1">
              <a:schemeClr val="accent5"/>
            </a:lnRef>
            <a:fillRef idx="0">
              <a:schemeClr val="accent5"/>
            </a:fillRef>
            <a:effectRef idx="0">
              <a:schemeClr val="accent5"/>
            </a:effectRef>
            <a:fontRef idx="minor">
              <a:schemeClr val="tx1"/>
            </a:fontRef>
          </p:style>
        </p:cxnSp>
        <p:cxnSp>
          <p:nvCxnSpPr>
            <p:cNvPr id="37" name="直線矢印コネクタ 36"/>
            <p:cNvCxnSpPr>
              <a:endCxn id="30" idx="2"/>
            </p:cNvCxnSpPr>
            <p:nvPr/>
          </p:nvCxnSpPr>
          <p:spPr>
            <a:xfrm flipV="1">
              <a:off x="6311659" y="3274865"/>
              <a:ext cx="0" cy="2169778"/>
            </a:xfrm>
            <a:prstGeom prst="straightConnector1">
              <a:avLst/>
            </a:prstGeom>
            <a:ln w="28575">
              <a:solidFill>
                <a:schemeClr val="bg1">
                  <a:lumMod val="50000"/>
                </a:schemeClr>
              </a:solidFill>
              <a:tailEnd type="triangle"/>
            </a:ln>
          </p:spPr>
          <p:style>
            <a:lnRef idx="1">
              <a:schemeClr val="accent5"/>
            </a:lnRef>
            <a:fillRef idx="0">
              <a:schemeClr val="accent5"/>
            </a:fillRef>
            <a:effectRef idx="0">
              <a:schemeClr val="accent5"/>
            </a:effectRef>
            <a:fontRef idx="minor">
              <a:schemeClr val="tx1"/>
            </a:fontRef>
          </p:style>
        </p:cxnSp>
        <p:grpSp>
          <p:nvGrpSpPr>
            <p:cNvPr id="2" name="グループ化 1"/>
            <p:cNvGrpSpPr/>
            <p:nvPr/>
          </p:nvGrpSpPr>
          <p:grpSpPr>
            <a:xfrm>
              <a:off x="6527251" y="2852936"/>
              <a:ext cx="5041358" cy="3096343"/>
              <a:chOff x="6527251" y="2852936"/>
              <a:chExt cx="5041358" cy="3096343"/>
            </a:xfrm>
          </p:grpSpPr>
          <p:graphicFrame>
            <p:nvGraphicFramePr>
              <p:cNvPr id="49" name="グラフ 48"/>
              <p:cNvGraphicFramePr>
                <a:graphicFrameLocks/>
              </p:cNvGraphicFramePr>
              <p:nvPr/>
            </p:nvGraphicFramePr>
            <p:xfrm>
              <a:off x="6527251" y="2996952"/>
              <a:ext cx="5041358" cy="2952327"/>
            </p:xfrm>
            <a:graphic>
              <a:graphicData uri="http://schemas.openxmlformats.org/drawingml/2006/chart">
                <c:chart xmlns:c="http://schemas.openxmlformats.org/drawingml/2006/chart" xmlns:r="http://schemas.openxmlformats.org/officeDocument/2006/relationships" r:id="rId2"/>
              </a:graphicData>
            </a:graphic>
          </p:graphicFrame>
          <p:sp>
            <p:nvSpPr>
              <p:cNvPr id="50" name="楕円 49"/>
              <p:cNvSpPr/>
              <p:nvPr/>
            </p:nvSpPr>
            <p:spPr>
              <a:xfrm>
                <a:off x="10640156" y="5194286"/>
                <a:ext cx="247989" cy="231021"/>
              </a:xfrm>
              <a:prstGeom prst="ellipse">
                <a:avLst/>
              </a:prstGeom>
              <a:solidFill>
                <a:schemeClr val="accent3">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p>
            </p:txBody>
          </p:sp>
          <p:sp>
            <p:nvSpPr>
              <p:cNvPr id="52" name="テキスト ボックス 51">
                <a:extLst>
                  <a:ext uri="{FF2B5EF4-FFF2-40B4-BE49-F238E27FC236}">
                    <a16:creationId xmlns:a16="http://schemas.microsoft.com/office/drawing/2014/main" id="{C185F6C6-F46F-064E-9276-98DF4B2F3E48}"/>
                  </a:ext>
                </a:extLst>
              </p:cNvPr>
              <p:cNvSpPr txBox="1"/>
              <p:nvPr/>
            </p:nvSpPr>
            <p:spPr>
              <a:xfrm>
                <a:off x="10128448" y="2852936"/>
                <a:ext cx="796945" cy="294153"/>
              </a:xfrm>
              <a:prstGeom prst="rect">
                <a:avLst/>
              </a:prstGeom>
              <a:noFill/>
            </p:spPr>
            <p:txBody>
              <a:bodyPr wrap="none" tIns="108000"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動画配信サービス</a:t>
                </a:r>
              </a:p>
            </p:txBody>
          </p:sp>
          <p:sp>
            <p:nvSpPr>
              <p:cNvPr id="53" name="テキスト ボックス 52">
                <a:extLst>
                  <a:ext uri="{FF2B5EF4-FFF2-40B4-BE49-F238E27FC236}">
                    <a16:creationId xmlns:a16="http://schemas.microsoft.com/office/drawing/2014/main" id="{C185F6C6-F46F-064E-9276-98DF4B2F3E48}"/>
                  </a:ext>
                </a:extLst>
              </p:cNvPr>
              <p:cNvSpPr txBox="1"/>
              <p:nvPr/>
            </p:nvSpPr>
            <p:spPr>
              <a:xfrm>
                <a:off x="8593814" y="5272702"/>
                <a:ext cx="796945" cy="294153"/>
              </a:xfrm>
              <a:prstGeom prst="rect">
                <a:avLst/>
              </a:prstGeom>
              <a:noFill/>
            </p:spPr>
            <p:txBody>
              <a:bodyPr wrap="none" tIns="108000"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SNS</a:t>
                </a:r>
                <a:r>
                  <a:rPr lang="ja-JP" altLang="en-US" sz="900" b="1"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①</a:t>
                </a:r>
                <a:endParaRPr kumimoji="1" lang="ja-JP" altLang="en-US" sz="9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4" name="テキスト ボックス 53">
                <a:extLst>
                  <a:ext uri="{FF2B5EF4-FFF2-40B4-BE49-F238E27FC236}">
                    <a16:creationId xmlns:a16="http://schemas.microsoft.com/office/drawing/2014/main" id="{C185F6C6-F46F-064E-9276-98DF4B2F3E48}"/>
                  </a:ext>
                </a:extLst>
              </p:cNvPr>
              <p:cNvSpPr txBox="1"/>
              <p:nvPr/>
            </p:nvSpPr>
            <p:spPr>
              <a:xfrm>
                <a:off x="7975578" y="4997734"/>
                <a:ext cx="796945" cy="294153"/>
              </a:xfrm>
              <a:prstGeom prst="rect">
                <a:avLst/>
              </a:prstGeom>
              <a:noFill/>
            </p:spPr>
            <p:txBody>
              <a:bodyPr wrap="none" tIns="108000"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メッセンジャーサービス</a:t>
                </a:r>
              </a:p>
            </p:txBody>
          </p:sp>
          <p:sp>
            <p:nvSpPr>
              <p:cNvPr id="55" name="テキスト ボックス 54">
                <a:extLst>
                  <a:ext uri="{FF2B5EF4-FFF2-40B4-BE49-F238E27FC236}">
                    <a16:creationId xmlns:a16="http://schemas.microsoft.com/office/drawing/2014/main" id="{C185F6C6-F46F-064E-9276-98DF4B2F3E48}"/>
                  </a:ext>
                </a:extLst>
              </p:cNvPr>
              <p:cNvSpPr txBox="1"/>
              <p:nvPr/>
            </p:nvSpPr>
            <p:spPr>
              <a:xfrm>
                <a:off x="7841702" y="5455845"/>
                <a:ext cx="796945" cy="294153"/>
              </a:xfrm>
              <a:prstGeom prst="rect">
                <a:avLst/>
              </a:prstGeom>
              <a:noFill/>
            </p:spPr>
            <p:txBody>
              <a:bodyPr wrap="none" tIns="108000"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SNS</a:t>
                </a:r>
                <a:r>
                  <a:rPr kumimoji="1" lang="ja-JP" altLang="en-US" sz="9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②</a:t>
                </a:r>
              </a:p>
            </p:txBody>
          </p:sp>
          <p:sp>
            <p:nvSpPr>
              <p:cNvPr id="56" name="テキスト ボックス 55">
                <a:extLst>
                  <a:ext uri="{FF2B5EF4-FFF2-40B4-BE49-F238E27FC236}">
                    <a16:creationId xmlns:a16="http://schemas.microsoft.com/office/drawing/2014/main" id="{C185F6C6-F46F-064E-9276-98DF4B2F3E48}"/>
                  </a:ext>
                </a:extLst>
              </p:cNvPr>
              <p:cNvSpPr txBox="1"/>
              <p:nvPr/>
            </p:nvSpPr>
            <p:spPr>
              <a:xfrm>
                <a:off x="6795955" y="5172035"/>
                <a:ext cx="796945" cy="294153"/>
              </a:xfrm>
              <a:prstGeom prst="rect">
                <a:avLst/>
              </a:prstGeom>
              <a:noFill/>
            </p:spPr>
            <p:txBody>
              <a:bodyPr wrap="none" tIns="108000"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SNS</a:t>
                </a:r>
                <a:r>
                  <a:rPr kumimoji="1" lang="ja-JP" altLang="en-US" sz="9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③</a:t>
                </a:r>
              </a:p>
            </p:txBody>
          </p:sp>
        </p:grpSp>
      </p:grpSp>
      <p:sp>
        <p:nvSpPr>
          <p:cNvPr id="60" name="テキスト ボックス 59"/>
          <p:cNvSpPr txBox="1"/>
          <p:nvPr/>
        </p:nvSpPr>
        <p:spPr>
          <a:xfrm>
            <a:off x="580562" y="2824714"/>
            <a:ext cx="369332" cy="1971451"/>
          </a:xfrm>
          <a:prstGeom prst="rect">
            <a:avLst/>
          </a:prstGeom>
          <a:noFill/>
        </p:spPr>
        <p:txBody>
          <a:bodyPr vert="eaVert" wrap="square" rtlCol="0">
            <a:spAutoFit/>
          </a:bodyPr>
          <a:lstStyle/>
          <a:p>
            <a:pPr algn="ctr"/>
            <a:r>
              <a:rPr kumimoji="1" lang="ja-JP" altLang="en-US" sz="1200" dirty="0"/>
              <a:t>広告ストレス</a:t>
            </a:r>
          </a:p>
        </p:txBody>
      </p:sp>
      <p:graphicFrame>
        <p:nvGraphicFramePr>
          <p:cNvPr id="65" name="グラフ 64"/>
          <p:cNvGraphicFramePr>
            <a:graphicFrameLocks/>
          </p:cNvGraphicFramePr>
          <p:nvPr>
            <p:extLst>
              <p:ext uri="{D42A27DB-BD31-4B8C-83A1-F6EECF244321}">
                <p14:modId xmlns:p14="http://schemas.microsoft.com/office/powerpoint/2010/main" val="1322162167"/>
              </p:ext>
            </p:extLst>
          </p:nvPr>
        </p:nvGraphicFramePr>
        <p:xfrm>
          <a:off x="6411344" y="2473066"/>
          <a:ext cx="5146216" cy="3422502"/>
        </p:xfrm>
        <a:graphic>
          <a:graphicData uri="http://schemas.openxmlformats.org/drawingml/2006/chart">
            <c:chart xmlns:c="http://schemas.openxmlformats.org/drawingml/2006/chart" xmlns:r="http://schemas.openxmlformats.org/officeDocument/2006/relationships" r:id="rId3"/>
          </a:graphicData>
        </a:graphic>
      </p:graphicFrame>
      <p:sp>
        <p:nvSpPr>
          <p:cNvPr id="66" name="正方形/長方形 65">
            <a:extLst>
              <a:ext uri="{FF2B5EF4-FFF2-40B4-BE49-F238E27FC236}">
                <a16:creationId xmlns:a16="http://schemas.microsoft.com/office/drawing/2014/main" id="{A06B5D5B-BB79-6448-A802-4223F11B795E}"/>
              </a:ext>
            </a:extLst>
          </p:cNvPr>
          <p:cNvSpPr/>
          <p:nvPr/>
        </p:nvSpPr>
        <p:spPr>
          <a:xfrm>
            <a:off x="8276590" y="6034750"/>
            <a:ext cx="3351213" cy="480131"/>
          </a:xfrm>
          <a:prstGeom prst="rect">
            <a:avLst/>
          </a:prstGeom>
        </p:spPr>
        <p:txBody>
          <a:bodyPr wrap="square">
            <a:spAutoFit/>
          </a:bodyPr>
          <a:lstStyle/>
          <a:p>
            <a:pPr defTabSz="1131757">
              <a:lnSpc>
                <a:spcPct val="120000"/>
              </a:lnSpc>
              <a:defRPr/>
            </a:pPr>
            <a:r>
              <a:rPr lang="ja-JP" altLang="en-US" sz="700" dirty="0">
                <a:solidFill>
                  <a:schemeClr val="tx1">
                    <a:lumMod val="50000"/>
                    <a:lumOff val="50000"/>
                  </a:schemeClr>
                </a:solidFill>
                <a:latin typeface="+mn-ea"/>
              </a:rPr>
              <a:t>出典：</a:t>
            </a:r>
            <a:r>
              <a:rPr lang="en-US" altLang="ja-JP" sz="700" dirty="0">
                <a:solidFill>
                  <a:schemeClr val="tx1">
                    <a:lumMod val="50000"/>
                    <a:lumOff val="50000"/>
                  </a:schemeClr>
                </a:solidFill>
                <a:latin typeface="+mn-ea"/>
              </a:rPr>
              <a:t>Yahoo!</a:t>
            </a:r>
            <a:r>
              <a:rPr lang="ja-JP" altLang="en-US" sz="700" dirty="0">
                <a:solidFill>
                  <a:schemeClr val="tx1">
                    <a:lumMod val="50000"/>
                    <a:lumOff val="50000"/>
                  </a:schemeClr>
                </a:solidFill>
                <a:latin typeface="+mn-ea"/>
              </a:rPr>
              <a:t> </a:t>
            </a:r>
            <a:r>
              <a:rPr lang="en-US" altLang="ja-JP" sz="700" dirty="0">
                <a:solidFill>
                  <a:schemeClr val="tx1">
                    <a:lumMod val="50000"/>
                    <a:lumOff val="50000"/>
                  </a:schemeClr>
                </a:solidFill>
                <a:latin typeface="+mn-ea"/>
              </a:rPr>
              <a:t>JAPAN</a:t>
            </a:r>
            <a:r>
              <a:rPr lang="ja-JP" altLang="en-US" sz="700" dirty="0">
                <a:solidFill>
                  <a:schemeClr val="tx1">
                    <a:lumMod val="50000"/>
                    <a:lumOff val="50000"/>
                  </a:schemeClr>
                </a:solidFill>
                <a:latin typeface="+mn-ea"/>
              </a:rPr>
              <a:t> メディア利用実態調査　</a:t>
            </a:r>
            <a:r>
              <a:rPr lang="en-US" altLang="ja-JP" sz="700" dirty="0">
                <a:solidFill>
                  <a:schemeClr val="tx1">
                    <a:lumMod val="50000"/>
                    <a:lumOff val="50000"/>
                  </a:schemeClr>
                </a:solidFill>
                <a:latin typeface="+mn-ea"/>
              </a:rPr>
              <a:t>2022</a:t>
            </a:r>
            <a:r>
              <a:rPr lang="ja-JP" altLang="en-US" sz="700" dirty="0">
                <a:solidFill>
                  <a:schemeClr val="tx1">
                    <a:lumMod val="50000"/>
                    <a:lumOff val="50000"/>
                  </a:schemeClr>
                </a:solidFill>
                <a:latin typeface="+mn-ea"/>
              </a:rPr>
              <a:t>年</a:t>
            </a:r>
            <a:r>
              <a:rPr lang="en-US" altLang="ja-JP" sz="700" dirty="0">
                <a:solidFill>
                  <a:schemeClr val="tx1">
                    <a:lumMod val="50000"/>
                    <a:lumOff val="50000"/>
                  </a:schemeClr>
                </a:solidFill>
                <a:latin typeface="+mn-ea"/>
              </a:rPr>
              <a:t>1</a:t>
            </a:r>
            <a:r>
              <a:rPr lang="ja-JP" altLang="en-US" sz="700" dirty="0">
                <a:solidFill>
                  <a:schemeClr val="tx1">
                    <a:lumMod val="50000"/>
                    <a:lumOff val="50000"/>
                  </a:schemeClr>
                </a:solidFill>
                <a:latin typeface="+mn-ea"/>
              </a:rPr>
              <a:t>月</a:t>
            </a:r>
            <a:br>
              <a:rPr lang="en-US" altLang="ja-JP" sz="700" dirty="0">
                <a:solidFill>
                  <a:schemeClr val="tx1">
                    <a:lumMod val="50000"/>
                    <a:lumOff val="50000"/>
                  </a:schemeClr>
                </a:solidFill>
                <a:latin typeface="+mn-ea"/>
              </a:rPr>
            </a:br>
            <a:r>
              <a:rPr lang="ja-JP" altLang="en-US" sz="700" dirty="0">
                <a:solidFill>
                  <a:schemeClr val="tx1">
                    <a:lumMod val="50000"/>
                    <a:lumOff val="50000"/>
                  </a:schemeClr>
                </a:solidFill>
                <a:latin typeface="+mn-ea"/>
              </a:rPr>
              <a:t>　　　各サービス利用対象者全国の</a:t>
            </a:r>
            <a:r>
              <a:rPr lang="en-US" altLang="ja-JP" sz="700" dirty="0">
                <a:solidFill>
                  <a:schemeClr val="tx1">
                    <a:lumMod val="50000"/>
                    <a:lumOff val="50000"/>
                  </a:schemeClr>
                </a:solidFill>
                <a:latin typeface="+mn-ea"/>
              </a:rPr>
              <a:t>15</a:t>
            </a:r>
            <a:r>
              <a:rPr lang="ja-JP" altLang="en-US" sz="700" dirty="0">
                <a:solidFill>
                  <a:schemeClr val="tx1">
                    <a:lumMod val="50000"/>
                    <a:lumOff val="50000"/>
                  </a:schemeClr>
                </a:solidFill>
                <a:latin typeface="+mn-ea"/>
              </a:rPr>
              <a:t>歳～</a:t>
            </a:r>
            <a:r>
              <a:rPr lang="en-US" altLang="ja-JP" sz="700" dirty="0">
                <a:solidFill>
                  <a:schemeClr val="tx1">
                    <a:lumMod val="50000"/>
                    <a:lumOff val="50000"/>
                  </a:schemeClr>
                </a:solidFill>
                <a:latin typeface="+mn-ea"/>
              </a:rPr>
              <a:t>69</a:t>
            </a:r>
            <a:r>
              <a:rPr lang="ja-JP" altLang="en-US" sz="700" dirty="0">
                <a:solidFill>
                  <a:schemeClr val="tx1">
                    <a:lumMod val="50000"/>
                    <a:lumOff val="50000"/>
                  </a:schemeClr>
                </a:solidFill>
                <a:latin typeface="+mn-ea"/>
              </a:rPr>
              <a:t>歳の男女（</a:t>
            </a:r>
            <a:r>
              <a:rPr lang="en-US" altLang="ja-JP" sz="700" dirty="0">
                <a:solidFill>
                  <a:schemeClr val="tx1">
                    <a:lumMod val="50000"/>
                    <a:lumOff val="50000"/>
                  </a:schemeClr>
                </a:solidFill>
                <a:latin typeface="+mn-ea"/>
              </a:rPr>
              <a:t>n=4125</a:t>
            </a:r>
            <a:r>
              <a:rPr lang="ja-JP" altLang="en-US" sz="700" dirty="0">
                <a:solidFill>
                  <a:schemeClr val="tx1">
                    <a:lumMod val="50000"/>
                    <a:lumOff val="50000"/>
                  </a:schemeClr>
                </a:solidFill>
                <a:latin typeface="+mn-ea"/>
              </a:rPr>
              <a:t>名）</a:t>
            </a:r>
            <a:endParaRPr lang="en-US" altLang="ja-JP" sz="700" dirty="0">
              <a:solidFill>
                <a:schemeClr val="tx1">
                  <a:lumMod val="50000"/>
                  <a:lumOff val="50000"/>
                </a:schemeClr>
              </a:solidFill>
              <a:latin typeface="+mn-ea"/>
            </a:endParaRPr>
          </a:p>
          <a:p>
            <a:pPr defTabSz="1131757">
              <a:lnSpc>
                <a:spcPct val="120000"/>
              </a:lnSpc>
              <a:defRPr/>
            </a:pPr>
            <a:r>
              <a:rPr lang="ja-JP" altLang="en-US" sz="700" dirty="0">
                <a:solidFill>
                  <a:schemeClr val="tx1">
                    <a:lumMod val="50000"/>
                    <a:lumOff val="50000"/>
                  </a:schemeClr>
                </a:solidFill>
                <a:latin typeface="+mn-ea"/>
              </a:rPr>
              <a:t>　　　設問：あなたがストレスを感じる広告をすべてお選びください</a:t>
            </a:r>
            <a:endParaRPr lang="en-US" altLang="ja-JP" sz="700" dirty="0">
              <a:solidFill>
                <a:schemeClr val="tx1">
                  <a:lumMod val="50000"/>
                  <a:lumOff val="50000"/>
                </a:schemeClr>
              </a:solidFill>
              <a:latin typeface="+mn-ea"/>
            </a:endParaRPr>
          </a:p>
        </p:txBody>
      </p:sp>
      <p:sp>
        <p:nvSpPr>
          <p:cNvPr id="7" name="角丸四角形 25">
            <a:extLst>
              <a:ext uri="{FF2B5EF4-FFF2-40B4-BE49-F238E27FC236}">
                <a16:creationId xmlns:a16="http://schemas.microsoft.com/office/drawing/2014/main" id="{E9A61CCC-2AEE-8FF8-5221-7770D97D4123}"/>
              </a:ext>
            </a:extLst>
          </p:cNvPr>
          <p:cNvSpPr/>
          <p:nvPr/>
        </p:nvSpPr>
        <p:spPr>
          <a:xfrm>
            <a:off x="817406" y="1805386"/>
            <a:ext cx="4751697"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chemeClr val="accent1"/>
                </a:solidFill>
                <a:latin typeface="Meiryo" panose="020B0604030504040204" pitchFamily="34" charset="-128"/>
                <a:ea typeface="Meiryo" panose="020B0604030504040204" pitchFamily="34" charset="-128"/>
              </a:rPr>
              <a:t>広告のストレス と 広告の印象の残りやすさ</a:t>
            </a:r>
          </a:p>
        </p:txBody>
      </p:sp>
      <p:sp>
        <p:nvSpPr>
          <p:cNvPr id="9" name="角丸四角形 25">
            <a:extLst>
              <a:ext uri="{FF2B5EF4-FFF2-40B4-BE49-F238E27FC236}">
                <a16:creationId xmlns:a16="http://schemas.microsoft.com/office/drawing/2014/main" id="{064309A9-AACB-3FCC-A919-08E8CAF5DADE}"/>
              </a:ext>
            </a:extLst>
          </p:cNvPr>
          <p:cNvSpPr/>
          <p:nvPr/>
        </p:nvSpPr>
        <p:spPr>
          <a:xfrm>
            <a:off x="6608603" y="1782213"/>
            <a:ext cx="4751697"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400" b="1" dirty="0">
                <a:solidFill>
                  <a:schemeClr val="accent1"/>
                </a:solidFill>
                <a:latin typeface="Meiryo" panose="020B0604030504040204" pitchFamily="34" charset="-128"/>
                <a:ea typeface="Meiryo" panose="020B0604030504040204" pitchFamily="34" charset="-128"/>
              </a:rPr>
              <a:t>ストレスを感じる広告フォーマット</a:t>
            </a:r>
          </a:p>
        </p:txBody>
      </p:sp>
      <p:sp>
        <p:nvSpPr>
          <p:cNvPr id="10" name="吹き出し: 角を丸めた四角形 9">
            <a:extLst>
              <a:ext uri="{FF2B5EF4-FFF2-40B4-BE49-F238E27FC236}">
                <a16:creationId xmlns:a16="http://schemas.microsoft.com/office/drawing/2014/main" id="{E2DBDDE3-66AD-7410-3CB7-F574C0613EA5}"/>
              </a:ext>
            </a:extLst>
          </p:cNvPr>
          <p:cNvSpPr/>
          <p:nvPr/>
        </p:nvSpPr>
        <p:spPr>
          <a:xfrm>
            <a:off x="4021463" y="3712396"/>
            <a:ext cx="2065378" cy="688987"/>
          </a:xfrm>
          <a:prstGeom prst="wedgeRoundRectCallout">
            <a:avLst>
              <a:gd name="adj1" fmla="val -20047"/>
              <a:gd name="adj2" fmla="val 68702"/>
              <a:gd name="adj3" fmla="val 16667"/>
            </a:avLst>
          </a:prstGeom>
          <a:solidFill>
            <a:schemeClr val="bg1"/>
          </a:solidFill>
          <a:ln w="952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B9417838-E27C-219F-9EF9-B22CED84BB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01652" y="3776028"/>
            <a:ext cx="1905000" cy="600075"/>
          </a:xfrm>
          <a:prstGeom prst="rect">
            <a:avLst/>
          </a:prstGeom>
          <a:ln>
            <a:noFill/>
          </a:ln>
        </p:spPr>
      </p:pic>
      <p:grpSp>
        <p:nvGrpSpPr>
          <p:cNvPr id="16" name="グループ化 15">
            <a:extLst>
              <a:ext uri="{FF2B5EF4-FFF2-40B4-BE49-F238E27FC236}">
                <a16:creationId xmlns:a16="http://schemas.microsoft.com/office/drawing/2014/main" id="{99D1FD58-BEB6-1A73-2FDF-7D26F0B6406C}"/>
              </a:ext>
            </a:extLst>
          </p:cNvPr>
          <p:cNvGrpSpPr/>
          <p:nvPr/>
        </p:nvGrpSpPr>
        <p:grpSpPr>
          <a:xfrm>
            <a:off x="10233763" y="5222642"/>
            <a:ext cx="1666324" cy="688987"/>
            <a:chOff x="10233763" y="5222642"/>
            <a:chExt cx="1666324" cy="688987"/>
          </a:xfrm>
        </p:grpSpPr>
        <p:sp>
          <p:nvSpPr>
            <p:cNvPr id="14" name="吹き出し: 角を丸めた四角形 13">
              <a:extLst>
                <a:ext uri="{FF2B5EF4-FFF2-40B4-BE49-F238E27FC236}">
                  <a16:creationId xmlns:a16="http://schemas.microsoft.com/office/drawing/2014/main" id="{C1108019-F307-F827-E35E-7AFCE3501DAF}"/>
                </a:ext>
              </a:extLst>
            </p:cNvPr>
            <p:cNvSpPr/>
            <p:nvPr/>
          </p:nvSpPr>
          <p:spPr>
            <a:xfrm>
              <a:off x="10233763" y="5222642"/>
              <a:ext cx="1666324" cy="688987"/>
            </a:xfrm>
            <a:prstGeom prst="wedgeRoundRectCallout">
              <a:avLst>
                <a:gd name="adj1" fmla="val -54389"/>
                <a:gd name="adj2" fmla="val 1723"/>
                <a:gd name="adj3" fmla="val 16667"/>
              </a:avLst>
            </a:prstGeom>
            <a:solidFill>
              <a:schemeClr val="bg1"/>
            </a:solidFill>
            <a:ln w="952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10435983" y="5243969"/>
              <a:ext cx="1261884" cy="646331"/>
            </a:xfrm>
            <a:prstGeom prst="rect">
              <a:avLst/>
            </a:prstGeom>
            <a:solidFill>
              <a:schemeClr val="bg1">
                <a:alpha val="69804"/>
              </a:schemeClr>
            </a:solidFill>
            <a:ln>
              <a:noFill/>
            </a:ln>
          </p:spPr>
          <p:txBody>
            <a:bodyPr wrap="none">
              <a:spAutoFit/>
            </a:bodyPr>
            <a:lstStyle/>
            <a:p>
              <a:pPr algn="ctr"/>
              <a:r>
                <a:rPr lang="ja-JP" altLang="en-US" sz="1200" b="1" dirty="0">
                  <a:solidFill>
                    <a:srgbClr val="C00000"/>
                  </a:solidFill>
                  <a:latin typeface="+mn-ea"/>
                </a:rPr>
                <a:t>リッチ広告の</a:t>
              </a:r>
              <a:endParaRPr lang="en-US" altLang="ja-JP" sz="1200" b="1" dirty="0">
                <a:solidFill>
                  <a:srgbClr val="C00000"/>
                </a:solidFill>
                <a:latin typeface="+mn-ea"/>
              </a:endParaRPr>
            </a:p>
            <a:p>
              <a:pPr algn="ctr"/>
              <a:r>
                <a:rPr lang="ja-JP" altLang="en-US" sz="1200" b="1" dirty="0">
                  <a:solidFill>
                    <a:srgbClr val="C00000"/>
                  </a:solidFill>
                  <a:latin typeface="+mn-ea"/>
                </a:rPr>
                <a:t>フォーマットは</a:t>
              </a:r>
              <a:endParaRPr lang="en-US" altLang="ja-JP" sz="1200" b="1" dirty="0">
                <a:solidFill>
                  <a:srgbClr val="C00000"/>
                </a:solidFill>
                <a:latin typeface="+mn-ea"/>
              </a:endParaRPr>
            </a:p>
            <a:p>
              <a:pPr algn="ctr"/>
              <a:r>
                <a:rPr lang="ja-JP" altLang="en-US" sz="1200" b="1" dirty="0">
                  <a:solidFill>
                    <a:srgbClr val="C00000"/>
                  </a:solidFill>
                  <a:latin typeface="+mn-ea"/>
                </a:rPr>
                <a:t>低ストレス</a:t>
              </a:r>
              <a:endParaRPr lang="ja-JP" altLang="en-US" sz="1200" b="1" dirty="0">
                <a:solidFill>
                  <a:srgbClr val="C00000"/>
                </a:solidFill>
              </a:endParaRPr>
            </a:p>
          </p:txBody>
        </p:sp>
      </p:grpSp>
    </p:spTree>
    <p:extLst>
      <p:ext uri="{BB962C8B-B14F-4D97-AF65-F5344CB8AC3E}">
        <p14:creationId xmlns:p14="http://schemas.microsoft.com/office/powerpoint/2010/main" val="492396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A51915A1-475D-1783-BAB0-12FED358ABAC}"/>
              </a:ext>
            </a:extLst>
          </p:cNvPr>
          <p:cNvSpPr>
            <a:spLocks noGrp="1"/>
          </p:cNvSpPr>
          <p:nvPr>
            <p:ph type="body" sz="quarter" idx="11"/>
          </p:nvPr>
        </p:nvSpPr>
        <p:spPr/>
        <p:txBody>
          <a:bodyPr/>
          <a:lstStyle/>
          <a:p>
            <a:r>
              <a:rPr lang="ja-JP" altLang="en-US" sz="3600" dirty="0">
                <a:solidFill>
                  <a:schemeClr val="tx1">
                    <a:lumMod val="75000"/>
                    <a:lumOff val="25000"/>
                  </a:schemeClr>
                </a:solidFill>
              </a:rPr>
              <a:t>ブランドパネル　</a:t>
            </a:r>
            <a:r>
              <a:rPr lang="en-US" altLang="ja-JP" sz="3600" dirty="0">
                <a:solidFill>
                  <a:schemeClr val="tx1">
                    <a:lumMod val="75000"/>
                    <a:lumOff val="25000"/>
                  </a:schemeClr>
                </a:solidFill>
              </a:rPr>
              <a:t>PC</a:t>
            </a:r>
            <a:r>
              <a:rPr lang="ja-JP" altLang="en-US" sz="3600" dirty="0">
                <a:solidFill>
                  <a:schemeClr val="tx1">
                    <a:lumMod val="75000"/>
                    <a:lumOff val="25000"/>
                  </a:schemeClr>
                </a:solidFill>
              </a:rPr>
              <a:t>　トップインパクト</a:t>
            </a:r>
            <a:endParaRPr lang="en-US" altLang="ja-JP" sz="3600" dirty="0">
              <a:solidFill>
                <a:schemeClr val="tx1">
                  <a:lumMod val="75000"/>
                  <a:lumOff val="25000"/>
                </a:schemeClr>
              </a:solidFill>
            </a:endParaRPr>
          </a:p>
          <a:p>
            <a:r>
              <a:rPr lang="en-US" altLang="ja-JP" sz="3600" dirty="0">
                <a:solidFill>
                  <a:schemeClr val="tx1">
                    <a:lumMod val="75000"/>
                    <a:lumOff val="25000"/>
                  </a:schemeClr>
                </a:solidFill>
              </a:rPr>
              <a:t>/</a:t>
            </a:r>
            <a:r>
              <a:rPr lang="ja-JP" altLang="en-US" sz="3600" dirty="0">
                <a:solidFill>
                  <a:schemeClr val="tx1">
                    <a:lumMod val="75000"/>
                    <a:lumOff val="25000"/>
                  </a:schemeClr>
                </a:solidFill>
              </a:rPr>
              <a:t>トップインパクトパノラマ</a:t>
            </a:r>
            <a:endParaRPr lang="en-US" altLang="ja-JP" sz="3600" dirty="0">
              <a:solidFill>
                <a:schemeClr val="tx1">
                  <a:lumMod val="75000"/>
                  <a:lumOff val="25000"/>
                </a:schemeClr>
              </a:solidFill>
            </a:endParaRPr>
          </a:p>
          <a:p>
            <a:r>
              <a:rPr lang="ja-JP" altLang="en-US" sz="3600" dirty="0"/>
              <a:t>表現方法別の推奨フォーマットと推奨クリエイティブ</a:t>
            </a:r>
          </a:p>
          <a:p>
            <a:endParaRPr lang="ja-JP" altLang="en-US" sz="3600" dirty="0"/>
          </a:p>
        </p:txBody>
      </p:sp>
    </p:spTree>
    <p:extLst>
      <p:ext uri="{BB962C8B-B14F-4D97-AF65-F5344CB8AC3E}">
        <p14:creationId xmlns:p14="http://schemas.microsoft.com/office/powerpoint/2010/main" val="27312911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社外秘）">
  <a:themeElements>
    <a:clrScheme name="MSCフォーマット">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1822</TotalTime>
  <Words>1918</Words>
  <Application>Microsoft Office PowerPoint</Application>
  <PresentationFormat>ワイド画面</PresentationFormat>
  <Paragraphs>330</Paragraphs>
  <Slides>32</Slides>
  <Notes>6</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32</vt:i4>
      </vt:variant>
    </vt:vector>
  </HeadingPairs>
  <TitlesOfParts>
    <vt:vector size="45" baseType="lpstr">
      <vt:lpstr>Hiragino Kaku Gothic Pro</vt:lpstr>
      <vt:lpstr>LINE Seed JP_OTF Regular</vt:lpstr>
      <vt:lpstr>NotoSansJP</vt:lpstr>
      <vt:lpstr>メイリオ</vt:lpstr>
      <vt:lpstr>メイリオ</vt:lpstr>
      <vt:lpstr>游ゴシック</vt:lpstr>
      <vt:lpstr>Arial</vt:lpstr>
      <vt:lpstr>Segoe UI</vt:lpstr>
      <vt:lpstr>Wingdings</vt:lpstr>
      <vt:lpstr>CBCレイアウト</vt:lpstr>
      <vt:lpstr>CBCレイアウト（広告主・代理店限定）</vt:lpstr>
      <vt:lpstr>CBCレイアウト（社外秘）</vt:lpstr>
      <vt:lpstr>think-cellスライド</vt:lpstr>
      <vt:lpstr>PowerPoint プレゼンテーション</vt:lpstr>
      <vt:lpstr>目次</vt:lpstr>
      <vt:lpstr>PowerPoint プレゼンテーション</vt:lpstr>
      <vt:lpstr>ブランドパネル　PC　トップインパクト/トップインパクトパノラマ</vt:lpstr>
      <vt:lpstr>広告認知の向上効果</vt:lpstr>
      <vt:lpstr>表現方法に合わせたフォーマットラインナップ </vt:lpstr>
      <vt:lpstr>潜在層の高い反応率</vt:lpstr>
      <vt:lpstr>ユーザーにメッセージが伝わりやすい</vt:lpstr>
      <vt:lpstr>PowerPoint プレゼンテーション</vt:lpstr>
      <vt:lpstr>表現方法に合わせたフォーマットラインナップ</vt:lpstr>
      <vt:lpstr>表現方法別の推奨フォーマットと推奨クリエイティブ </vt:lpstr>
      <vt:lpstr>トップインパクト　パノラマ　パネルスイッチ</vt:lpstr>
      <vt:lpstr>カテゴリー別の複数商材</vt:lpstr>
      <vt:lpstr>ユーザー属性別の複数商材</vt:lpstr>
      <vt:lpstr>1つの商品を複数の切り口で</vt:lpstr>
      <vt:lpstr>インタラクティブ性を活用</vt:lpstr>
      <vt:lpstr>トップインパクト パノラマ サイドスイッチ</vt:lpstr>
      <vt:lpstr>変化を活かしたクリエイティブ表現</vt:lpstr>
      <vt:lpstr>PowerPoint プレゼンテーション</vt:lpstr>
      <vt:lpstr>ブランドパネル　スマートフォン</vt:lpstr>
      <vt:lpstr>ブランドパネル　スマートフォン</vt:lpstr>
      <vt:lpstr>目的に合わせた広告挙動</vt:lpstr>
      <vt:lpstr>PowerPoint プレゼンテーション</vt:lpstr>
      <vt:lpstr>表現方法別の推奨フォーマットと推奨クリエイティブ</vt:lpstr>
      <vt:lpstr>ブランドパネル　スマートフォン　カルーセル  </vt:lpstr>
      <vt:lpstr>ブランドパネル　スマートフォン　カルーセル</vt:lpstr>
      <vt:lpstr>ストーリー性を持たせた表現</vt:lpstr>
      <vt:lpstr>続きを気にさせる表現</vt:lpstr>
      <vt:lpstr>続きを気にさせる表現</vt:lpstr>
      <vt:lpstr>漫画のコマ風の表現</vt:lpstr>
      <vt:lpstr>活用パターン　参考例</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松本 恵実</cp:lastModifiedBy>
  <cp:revision>118</cp:revision>
  <dcterms:created xsi:type="dcterms:W3CDTF">2024-07-26T04:17:15Z</dcterms:created>
  <dcterms:modified xsi:type="dcterms:W3CDTF">2025-07-09T02:08:19Z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