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0"/>
  </p:notesMasterIdLst>
  <p:handoutMasterIdLst>
    <p:handoutMasterId r:id="rId11"/>
  </p:handoutMasterIdLst>
  <p:sldIdLst>
    <p:sldId id="678" r:id="rId2"/>
    <p:sldId id="728" r:id="rId3"/>
    <p:sldId id="731" r:id="rId4"/>
    <p:sldId id="727" r:id="rId5"/>
    <p:sldId id="730" r:id="rId6"/>
    <p:sldId id="735" r:id="rId7"/>
    <p:sldId id="733" r:id="rId8"/>
    <p:sldId id="734" r:id="rId9"/>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9EA"/>
    <a:srgbClr val="F5F5F9"/>
    <a:srgbClr val="E4E4EC"/>
    <a:srgbClr val="FFCCD1"/>
    <a:srgbClr val="7F7F7F"/>
    <a:srgbClr val="003399"/>
    <a:srgbClr val="FAFAFB"/>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89" autoAdjust="0"/>
    <p:restoredTop sz="93080" autoAdjust="0"/>
  </p:normalViewPr>
  <p:slideViewPr>
    <p:cSldViewPr>
      <p:cViewPr>
        <p:scale>
          <a:sx n="100" d="100"/>
          <a:sy n="100" d="100"/>
        </p:scale>
        <p:origin x="72" y="132"/>
      </p:cViewPr>
      <p:guideLst>
        <p:guide orient="horz" pos="845"/>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2021/5/18</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2021/5/18</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72695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58709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566450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188011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2021/5/18</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smtClean="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特集</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広告セールスシート</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smtClean="0">
                <a:solidFill>
                  <a:srgbClr val="454958"/>
                </a:solidFill>
                <a:latin typeface="メイリオ" pitchFamily="50" charset="-128"/>
                <a:ea typeface="メイリオ" pitchFamily="50" charset="-128"/>
                <a:cs typeface="メイリオ" pitchFamily="50" charset="-128"/>
              </a:rPr>
              <a:t>更新日：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3</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3</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a:bodyPr>
          <a:lstStyle/>
          <a:p>
            <a:r>
              <a:rPr lang="ja-JP" altLang="en-US" sz="2200" dirty="0" smtClean="0"/>
              <a:t>お申し込み方法</a:t>
            </a:r>
            <a:endParaRPr kumimoji="1" lang="ja-JP" altLang="en-US" sz="2200" dirty="0"/>
          </a:p>
        </p:txBody>
      </p:sp>
      <p:sp>
        <p:nvSpPr>
          <p:cNvPr id="11" name="タイトル 2"/>
          <p:cNvSpPr txBox="1">
            <a:spLocks/>
          </p:cNvSpPr>
          <p:nvPr/>
        </p:nvSpPr>
        <p:spPr>
          <a:xfrm>
            <a:off x="313967" y="3218076"/>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ヤフー</a:t>
            </a:r>
            <a:endParaRPr lang="ja-JP" altLang="en-US" sz="1400" dirty="0">
              <a:solidFill>
                <a:schemeClr val="tx1">
                  <a:lumMod val="65000"/>
                  <a:lumOff val="35000"/>
                </a:schemeClr>
              </a:solidFill>
              <a:latin typeface="+mj-lt"/>
            </a:endParaRPr>
          </a:p>
        </p:txBody>
      </p:sp>
      <p:cxnSp>
        <p:nvCxnSpPr>
          <p:cNvPr id="13" name="直線コネクタ 12"/>
          <p:cNvCxnSpPr/>
          <p:nvPr/>
        </p:nvCxnSpPr>
        <p:spPr>
          <a:xfrm flipH="1">
            <a:off x="6136911" y="2923011"/>
            <a:ext cx="1" cy="2871194"/>
          </a:xfrm>
          <a:prstGeom prst="line">
            <a:avLst/>
          </a:prstGeom>
          <a:noFill/>
          <a:ln w="34925" cap="flat" cmpd="sng" algn="ctr">
            <a:solidFill>
              <a:schemeClr val="accent5">
                <a:lumMod val="60000"/>
                <a:lumOff val="40000"/>
              </a:schemeClr>
            </a:solidFill>
            <a:prstDash val="sysDash"/>
          </a:ln>
          <a:effectLst/>
        </p:spPr>
      </p:cxnSp>
      <p:sp>
        <p:nvSpPr>
          <p:cNvPr id="15" name="タイトル 2"/>
          <p:cNvSpPr txBox="1">
            <a:spLocks/>
          </p:cNvSpPr>
          <p:nvPr/>
        </p:nvSpPr>
        <p:spPr>
          <a:xfrm>
            <a:off x="241959" y="4455767"/>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代理店様</a:t>
            </a:r>
            <a:endParaRPr lang="ja-JP" altLang="en-US" sz="1400" dirty="0">
              <a:solidFill>
                <a:schemeClr val="tx1">
                  <a:lumMod val="65000"/>
                  <a:lumOff val="35000"/>
                </a:schemeClr>
              </a:solidFill>
              <a:latin typeface="+mj-lt"/>
            </a:endParaRPr>
          </a:p>
        </p:txBody>
      </p:sp>
      <p:sp>
        <p:nvSpPr>
          <p:cNvPr id="16" name="ホームベース 15"/>
          <p:cNvSpPr/>
          <p:nvPr/>
        </p:nvSpPr>
        <p:spPr bwMode="auto">
          <a:xfrm>
            <a:off x="1465437" y="306896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ご</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連絡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17" name="ホームベース 16"/>
          <p:cNvSpPr/>
          <p:nvPr/>
        </p:nvSpPr>
        <p:spPr bwMode="auto">
          <a:xfrm>
            <a:off x="2545556" y="4341483"/>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確認</a:t>
            </a:r>
            <a:r>
              <a:rPr kumimoji="0" lang="ja-JP" altLang="en-US" sz="1200" kern="0" noProof="0" dirty="0">
                <a:solidFill>
                  <a:schemeClr val="tx1">
                    <a:lumMod val="65000"/>
                    <a:lumOff val="35000"/>
                  </a:schemeClr>
                </a:solidFill>
                <a:latin typeface="+mn-ea"/>
                <a:cs typeface="Verdana" pitchFamily="34" charset="0"/>
              </a:rPr>
              <a:t>・</a:t>
            </a: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申し込み</a:t>
            </a:r>
          </a:p>
        </p:txBody>
      </p:sp>
      <p:sp>
        <p:nvSpPr>
          <p:cNvPr id="18" name="ホームベース 17"/>
          <p:cNvSpPr/>
          <p:nvPr/>
        </p:nvSpPr>
        <p:spPr bwMode="auto">
          <a:xfrm>
            <a:off x="3731911" y="306896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a:t>
            </a:r>
            <a:r>
              <a:rPr kumimoji="0" lang="ja-JP" altLang="en-US" sz="1200" kern="0" dirty="0" smtClean="0">
                <a:solidFill>
                  <a:schemeClr val="tx1">
                    <a:lumMod val="65000"/>
                    <a:lumOff val="35000"/>
                  </a:schemeClr>
                </a:solidFill>
                <a:latin typeface="+mn-ea"/>
                <a:cs typeface="Verdana" pitchFamily="34" charset="0"/>
              </a:rPr>
              <a:t>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smtClean="0">
                <a:solidFill>
                  <a:schemeClr val="tx1">
                    <a:lumMod val="65000"/>
                    <a:lumOff val="35000"/>
                  </a:schemeClr>
                </a:solidFill>
                <a:latin typeface="+mn-ea"/>
                <a:cs typeface="Verdana" pitchFamily="34" charset="0"/>
              </a:rPr>
              <a:t>確認・承認</a:t>
            </a:r>
            <a:endParaRPr kumimoji="0" lang="ja-JP" altLang="en-US" sz="1200" kern="0" dirty="0">
              <a:solidFill>
                <a:schemeClr val="tx1">
                  <a:lumMod val="65000"/>
                  <a:lumOff val="35000"/>
                </a:schemeClr>
              </a:solidFill>
              <a:latin typeface="+mn-ea"/>
              <a:cs typeface="Verdana" pitchFamily="34" charset="0"/>
            </a:endParaRPr>
          </a:p>
        </p:txBody>
      </p:sp>
      <p:sp>
        <p:nvSpPr>
          <p:cNvPr id="19" name="山形 18"/>
          <p:cNvSpPr/>
          <p:nvPr/>
        </p:nvSpPr>
        <p:spPr bwMode="auto">
          <a:xfrm>
            <a:off x="5182815" y="3055270"/>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20" name="山形 19"/>
          <p:cNvSpPr/>
          <p:nvPr/>
        </p:nvSpPr>
        <p:spPr bwMode="auto">
          <a:xfrm>
            <a:off x="5182815" y="4334454"/>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21" name="タイトル 2"/>
          <p:cNvSpPr txBox="1">
            <a:spLocks/>
          </p:cNvSpPr>
          <p:nvPr/>
        </p:nvSpPr>
        <p:spPr>
          <a:xfrm>
            <a:off x="4997471" y="5794204"/>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latin typeface="+mj-lt"/>
              </a:rPr>
              <a:t>※</a:t>
            </a:r>
            <a:r>
              <a:rPr lang="ja-JP" altLang="en-US" sz="1100" dirty="0" smtClean="0">
                <a:latin typeface="+mj-lt"/>
              </a:rPr>
              <a:t>これ以降のキャンセルは</a:t>
            </a:r>
            <a:endParaRPr lang="en-US" altLang="ja-JP" sz="1100" dirty="0" smtClean="0">
              <a:latin typeface="+mj-lt"/>
            </a:endParaRPr>
          </a:p>
          <a:p>
            <a:pPr lvl="0"/>
            <a:r>
              <a:rPr lang="ja-JP" altLang="en-US" sz="1100" dirty="0" smtClean="0">
                <a:latin typeface="+mj-lt"/>
              </a:rPr>
              <a:t>不可となります</a:t>
            </a:r>
            <a:endParaRPr lang="ja-JP" altLang="en-US" sz="1100" dirty="0">
              <a:latin typeface="+mj-lt"/>
            </a:endParaRPr>
          </a:p>
        </p:txBody>
      </p:sp>
      <p:sp>
        <p:nvSpPr>
          <p:cNvPr id="22" name="テキスト ボックス 21"/>
          <p:cNvSpPr txBox="1"/>
          <p:nvPr/>
        </p:nvSpPr>
        <p:spPr>
          <a:xfrm>
            <a:off x="5025008" y="5424873"/>
            <a:ext cx="1107996" cy="369332"/>
          </a:xfrm>
          <a:prstGeom prst="rect">
            <a:avLst/>
          </a:prstGeom>
          <a:solidFill>
            <a:schemeClr val="accent5">
              <a:lumMod val="60000"/>
              <a:lumOff val="40000"/>
            </a:schemeClr>
          </a:solidFill>
        </p:spPr>
        <p:txBody>
          <a:bodyPr wrap="none" rtlCol="0">
            <a:spAutoFit/>
          </a:bodyPr>
          <a:lstStyle/>
          <a:p>
            <a:r>
              <a:rPr kumimoji="1" lang="ja-JP" altLang="en-US" b="1" dirty="0" smtClean="0">
                <a:solidFill>
                  <a:schemeClr val="bg1"/>
                </a:solidFill>
              </a:rPr>
              <a:t>契約成立</a:t>
            </a:r>
            <a:endParaRPr kumimoji="1" lang="ja-JP" altLang="en-US" b="1" dirty="0">
              <a:solidFill>
                <a:schemeClr val="bg1"/>
              </a:solidFill>
            </a:endParaRPr>
          </a:p>
        </p:txBody>
      </p:sp>
      <p:sp>
        <p:nvSpPr>
          <p:cNvPr id="23" name="ホームベース 22"/>
          <p:cNvSpPr/>
          <p:nvPr/>
        </p:nvSpPr>
        <p:spPr bwMode="auto">
          <a:xfrm>
            <a:off x="6157832" y="306896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制作・掲載準備</a:t>
            </a:r>
            <a:endParaRPr kumimoji="0" lang="ja-JP" altLang="en-US" sz="1200" kern="0" dirty="0">
              <a:solidFill>
                <a:schemeClr val="tx1">
                  <a:lumMod val="65000"/>
                  <a:lumOff val="35000"/>
                </a:schemeClr>
              </a:solidFill>
              <a:latin typeface="+mn-ea"/>
              <a:cs typeface="Verdana" pitchFamily="34" charset="0"/>
            </a:endParaRPr>
          </a:p>
        </p:txBody>
      </p:sp>
      <p:sp>
        <p:nvSpPr>
          <p:cNvPr id="24" name="ホームベース 23"/>
          <p:cNvSpPr/>
          <p:nvPr/>
        </p:nvSpPr>
        <p:spPr bwMode="auto">
          <a:xfrm>
            <a:off x="7665777" y="3068960"/>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納品・掲載</a:t>
            </a:r>
            <a:endParaRPr kumimoji="0" lang="ja-JP" altLang="en-US" sz="1200" kern="0" dirty="0">
              <a:solidFill>
                <a:schemeClr val="tx1">
                  <a:lumMod val="65000"/>
                  <a:lumOff val="35000"/>
                </a:schemeClr>
              </a:solidFill>
              <a:latin typeface="+mn-ea"/>
              <a:cs typeface="Verdana" pitchFamily="34" charset="0"/>
            </a:endParaRPr>
          </a:p>
        </p:txBody>
      </p:sp>
      <p:sp>
        <p:nvSpPr>
          <p:cNvPr id="25" name="ホームベース 24"/>
          <p:cNvSpPr/>
          <p:nvPr/>
        </p:nvSpPr>
        <p:spPr bwMode="auto">
          <a:xfrm>
            <a:off x="8620840" y="3068960"/>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請求書</a:t>
            </a:r>
            <a:endParaRPr kumimoji="0" lang="en-US" altLang="ja-JP" sz="1200" kern="0" dirty="0" smtClean="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26" name="ホームベース 25"/>
          <p:cNvSpPr/>
          <p:nvPr/>
        </p:nvSpPr>
        <p:spPr bwMode="auto">
          <a:xfrm>
            <a:off x="6157831" y="4341483"/>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27" name="ホームベース 26"/>
          <p:cNvSpPr/>
          <p:nvPr/>
        </p:nvSpPr>
        <p:spPr bwMode="auto">
          <a:xfrm>
            <a:off x="8955962" y="4341483"/>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28" name="タイトル 2"/>
          <p:cNvSpPr txBox="1">
            <a:spLocks/>
          </p:cNvSpPr>
          <p:nvPr/>
        </p:nvSpPr>
        <p:spPr>
          <a:xfrm>
            <a:off x="2526899" y="5040412"/>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solidFill>
                  <a:schemeClr val="tx1">
                    <a:lumMod val="65000"/>
                    <a:lumOff val="35000"/>
                  </a:schemeClr>
                </a:solidFill>
                <a:latin typeface="+mj-lt"/>
              </a:rPr>
              <a:t>※</a:t>
            </a:r>
            <a:r>
              <a:rPr lang="ja-JP" altLang="en-US" sz="1100" dirty="0" smtClean="0">
                <a:solidFill>
                  <a:schemeClr val="tx1">
                    <a:lumMod val="65000"/>
                    <a:lumOff val="35000"/>
                  </a:schemeClr>
                </a:solidFill>
                <a:latin typeface="+mj-lt"/>
              </a:rPr>
              <a:t>以下をセットで確認</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いただきます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・フォームに記載の</a:t>
            </a:r>
            <a:endParaRPr lang="en-US" altLang="ja-JP" sz="1100" dirty="0" smtClean="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a:t>
            </a:r>
            <a:r>
              <a:rPr lang="ja-JP" altLang="en-US" sz="1100" dirty="0" smtClean="0">
                <a:solidFill>
                  <a:schemeClr val="tx1">
                    <a:lumMod val="65000"/>
                    <a:lumOff val="35000"/>
                  </a:schemeClr>
                </a:solidFill>
                <a:latin typeface="+mj-lt"/>
              </a:rPr>
              <a:t>申し込み内容</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・商品資料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・該当する約款</a:t>
            </a:r>
            <a:endParaRPr lang="ja-JP" altLang="en-US" sz="1100" dirty="0">
              <a:solidFill>
                <a:schemeClr val="tx1">
                  <a:lumMod val="65000"/>
                  <a:lumOff val="35000"/>
                </a:schemeClr>
              </a:solidFill>
              <a:latin typeface="+mj-lt"/>
            </a:endParaRPr>
          </a:p>
        </p:txBody>
      </p:sp>
      <p:cxnSp>
        <p:nvCxnSpPr>
          <p:cNvPr id="29" name="直線コネクタ 28"/>
          <p:cNvCxnSpPr/>
          <p:nvPr/>
        </p:nvCxnSpPr>
        <p:spPr>
          <a:xfrm>
            <a:off x="1208584" y="3068960"/>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208584" y="4348144"/>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タイトル 2"/>
          <p:cNvSpPr txBox="1">
            <a:spLocks/>
          </p:cNvSpPr>
          <p:nvPr/>
        </p:nvSpPr>
        <p:spPr>
          <a:xfrm>
            <a:off x="407624" y="1364022"/>
            <a:ext cx="9090752"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a:solidFill>
                  <a:schemeClr val="tx1">
                    <a:lumMod val="65000"/>
                    <a:lumOff val="35000"/>
                  </a:schemeClr>
                </a:solidFill>
              </a:rPr>
              <a:t>特集・タイアップ広告</a:t>
            </a:r>
            <a:r>
              <a:rPr lang="ja-JP" altLang="en-US" sz="1400" dirty="0" smtClean="0">
                <a:solidFill>
                  <a:schemeClr val="tx1">
                    <a:lumMod val="65000"/>
                    <a:lumOff val="35000"/>
                  </a:schemeClr>
                </a:solidFill>
              </a:rPr>
              <a:t>のうち、広告</a:t>
            </a:r>
            <a:r>
              <a:rPr lang="ja-JP" altLang="en-US" sz="1400" dirty="0">
                <a:solidFill>
                  <a:schemeClr val="tx1">
                    <a:lumMod val="65000"/>
                    <a:lumOff val="35000"/>
                  </a:schemeClr>
                </a:solidFill>
              </a:rPr>
              <a:t>配信を</a:t>
            </a:r>
            <a:r>
              <a:rPr lang="ja-JP" altLang="en-US" sz="1400" dirty="0" smtClean="0">
                <a:solidFill>
                  <a:schemeClr val="tx1">
                    <a:lumMod val="65000"/>
                    <a:lumOff val="35000"/>
                  </a:schemeClr>
                </a:solidFill>
              </a:rPr>
              <a:t>伴わない商品や協賛スペック（タイアップページの制作・掲載など）につきましては、広告管理ツールからは予約購入いただけません。専用のフォームでお申し込みいただきます。</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latin typeface="+mj-lt"/>
              </a:rPr>
              <a:t>以下がお申し込みのフローとなり、</a:t>
            </a:r>
            <a:r>
              <a:rPr lang="ja-JP" altLang="en-US" sz="1400" dirty="0" smtClean="0">
                <a:solidFill>
                  <a:schemeClr val="tx1">
                    <a:lumMod val="65000"/>
                    <a:lumOff val="35000"/>
                  </a:schemeClr>
                </a:solidFill>
              </a:rPr>
              <a:t>商品ごとに定める支払条件にしたがってお支払いいただきます。</a:t>
            </a:r>
            <a:endParaRPr lang="en-US" altLang="ja-JP" sz="1400" dirty="0" smtClean="0">
              <a:solidFill>
                <a:schemeClr val="tx1">
                  <a:lumMod val="65000"/>
                  <a:lumOff val="35000"/>
                </a:schemeClr>
              </a:solidFill>
            </a:endParaRPr>
          </a:p>
          <a:p>
            <a:r>
              <a:rPr lang="ja-JP" altLang="en-US" sz="1400" dirty="0">
                <a:solidFill>
                  <a:schemeClr val="tx1">
                    <a:lumMod val="65000"/>
                    <a:lumOff val="35000"/>
                  </a:schemeClr>
                </a:solidFill>
                <a:latin typeface="+mj-lt"/>
              </a:rPr>
              <a:t>詳細は</a:t>
            </a:r>
            <a:r>
              <a:rPr lang="ja-JP" altLang="en-US" sz="1400" dirty="0" smtClean="0">
                <a:solidFill>
                  <a:schemeClr val="tx1">
                    <a:lumMod val="65000"/>
                    <a:lumOff val="35000"/>
                  </a:schemeClr>
                </a:solidFill>
                <a:latin typeface="+mj-lt"/>
              </a:rPr>
              <a:t>、お申し込みのマニュアル資料「</a:t>
            </a:r>
            <a:r>
              <a:rPr lang="en-US" altLang="ja-JP" sz="1400" dirty="0">
                <a:solidFill>
                  <a:schemeClr val="tx1">
                    <a:lumMod val="65000"/>
                    <a:lumOff val="35000"/>
                  </a:schemeClr>
                </a:solidFill>
                <a:latin typeface="+mj-lt"/>
              </a:rPr>
              <a:t>Yahoo!</a:t>
            </a:r>
            <a:r>
              <a:rPr lang="ja-JP" altLang="en-US" sz="1400" dirty="0">
                <a:solidFill>
                  <a:schemeClr val="tx1">
                    <a:lumMod val="65000"/>
                    <a:lumOff val="35000"/>
                  </a:schemeClr>
                </a:solidFill>
                <a:latin typeface="+mj-lt"/>
              </a:rPr>
              <a:t>広告ディスプレイ広告（予約型）広告関連サービスのお申込について」</a:t>
            </a:r>
            <a:r>
              <a:rPr lang="ja-JP" altLang="en-US" sz="1400" dirty="0" smtClean="0">
                <a:solidFill>
                  <a:schemeClr val="tx1">
                    <a:lumMod val="65000"/>
                    <a:lumOff val="35000"/>
                  </a:schemeClr>
                </a:solidFill>
                <a:latin typeface="+mj-lt"/>
              </a:rPr>
              <a:t>をご参照ください。</a:t>
            </a:r>
            <a:endParaRPr lang="ja-JP" altLang="en-US" sz="1200" dirty="0">
              <a:solidFill>
                <a:srgbClr val="FF0000"/>
              </a:solidFill>
              <a:latin typeface="+mj-lt"/>
            </a:endParaRPr>
          </a:p>
        </p:txBody>
      </p:sp>
    </p:spTree>
    <p:extLst>
      <p:ext uri="{BB962C8B-B14F-4D97-AF65-F5344CB8AC3E}">
        <p14:creationId xmlns:p14="http://schemas.microsoft.com/office/powerpoint/2010/main" val="4091829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a:bodyPr>
          <a:lstStyle/>
          <a:p>
            <a:r>
              <a:rPr kumimoji="1" lang="ja-JP" altLang="en-US" sz="2200" dirty="0" smtClean="0"/>
              <a:t>事前提案可否</a:t>
            </a:r>
            <a:endParaRPr kumimoji="1" lang="ja-JP" altLang="en-US" sz="2200" dirty="0"/>
          </a:p>
        </p:txBody>
      </p:sp>
      <p:sp>
        <p:nvSpPr>
          <p:cNvPr id="7" name="正方形/長方形 6"/>
          <p:cNvSpPr/>
          <p:nvPr/>
        </p:nvSpPr>
        <p:spPr>
          <a:xfrm>
            <a:off x="486795" y="1070136"/>
            <a:ext cx="9219376" cy="1631216"/>
          </a:xfrm>
          <a:prstGeom prst="rect">
            <a:avLst/>
          </a:prstGeom>
        </p:spPr>
        <p:txBody>
          <a:bodyPr wrap="square" lIns="91440" tIns="45720" rIns="91440" bIns="45720" anchor="t">
            <a:spAutoFit/>
          </a:bodyPr>
          <a:lstStyle/>
          <a:p>
            <a:r>
              <a:rPr lang="ja-JP" altLang="en-US" sz="2000" u="sng" dirty="0" smtClean="0">
                <a:solidFill>
                  <a:schemeClr val="tx1">
                    <a:lumMod val="65000"/>
                    <a:lumOff val="35000"/>
                  </a:schemeClr>
                </a:solidFill>
              </a:rPr>
              <a:t>特集・タイアップ広告</a:t>
            </a:r>
            <a:r>
              <a:rPr lang="ja-JP" altLang="en-US" sz="2000" dirty="0" smtClean="0">
                <a:solidFill>
                  <a:schemeClr val="tx1">
                    <a:lumMod val="65000"/>
                    <a:lumOff val="35000"/>
                  </a:schemeClr>
                </a:solidFill>
              </a:rPr>
              <a:t>へ</a:t>
            </a:r>
            <a:r>
              <a:rPr lang="ja-JP" altLang="en-US" sz="2000" dirty="0">
                <a:solidFill>
                  <a:schemeClr val="tx1">
                    <a:lumMod val="65000"/>
                    <a:lumOff val="35000"/>
                  </a:schemeClr>
                </a:solidFill>
              </a:rPr>
              <a:t>の掲載をご希望の場合は、</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以下の項目をご連絡ください。回答まで最大5営業日いただきます。</a:t>
            </a:r>
            <a:endParaRPr lang="en-US" altLang="ja-JP" sz="2000" dirty="0">
              <a:solidFill>
                <a:schemeClr val="tx1">
                  <a:lumMod val="65000"/>
                  <a:lumOff val="35000"/>
                </a:schemeClr>
              </a:solidFill>
            </a:endParaRPr>
          </a:p>
          <a:p>
            <a:pPr algn="ctr"/>
            <a:endParaRPr lang="ja-JP" altLang="en-US" sz="2000" b="1" dirty="0">
              <a:solidFill>
                <a:schemeClr val="tx1">
                  <a:lumMod val="65000"/>
                  <a:lumOff val="35000"/>
                </a:schemeClr>
              </a:solidFill>
            </a:endParaRPr>
          </a:p>
          <a:p>
            <a:endParaRPr lang="ja-JP" altLang="en-US" sz="2000" dirty="0">
              <a:solidFill>
                <a:schemeClr val="tx1">
                  <a:lumMod val="65000"/>
                  <a:lumOff val="35000"/>
                </a:schemeClr>
              </a:solidFill>
            </a:endParaRPr>
          </a:p>
        </p:txBody>
      </p:sp>
      <p:sp>
        <p:nvSpPr>
          <p:cNvPr id="8" name="正方形/長方形 7"/>
          <p:cNvSpPr/>
          <p:nvPr/>
        </p:nvSpPr>
        <p:spPr>
          <a:xfrm>
            <a:off x="632520" y="2348880"/>
            <a:ext cx="8712968" cy="3539430"/>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広告</a:t>
            </a:r>
            <a:r>
              <a:rPr lang="ja-JP" altLang="en-US" sz="1400" dirty="0" smtClean="0">
                <a:solidFill>
                  <a:schemeClr val="tx1">
                    <a:lumMod val="65000"/>
                    <a:lumOff val="35000"/>
                  </a:schemeClr>
                </a:solidFill>
              </a:rPr>
              <a:t>商品：</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広告主</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プロモーション商品・内容</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予算</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特集</a:t>
            </a:r>
            <a:r>
              <a:rPr lang="ja-JP" altLang="en-US" sz="1400" dirty="0">
                <a:solidFill>
                  <a:schemeClr val="tx1">
                    <a:lumMod val="65000"/>
                    <a:lumOff val="35000"/>
                  </a:schemeClr>
                </a:solidFill>
              </a:rPr>
              <a:t>・タイアップ広告で実現したいこと（コンテンツイメージなど</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懸念点</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備考</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p:txBody>
      </p:sp>
    </p:spTree>
    <p:extLst>
      <p:ext uri="{BB962C8B-B14F-4D97-AF65-F5344CB8AC3E}">
        <p14:creationId xmlns:p14="http://schemas.microsoft.com/office/powerpoint/2010/main" val="23961885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kumimoji="1" lang="ja-JP" altLang="en-US" sz="2200" dirty="0" smtClean="0"/>
              <a:t>特集・タイアップ広告の概要</a:t>
            </a:r>
            <a:endParaRPr kumimoji="1" lang="ja-JP" altLang="en-US" sz="2200" dirty="0"/>
          </a:p>
        </p:txBody>
      </p:sp>
      <p:sp>
        <p:nvSpPr>
          <p:cNvPr id="13"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15" name="テキスト ボックス 14"/>
          <p:cNvSpPr txBox="1"/>
          <p:nvPr/>
        </p:nvSpPr>
        <p:spPr>
          <a:xfrm>
            <a:off x="830300" y="1968948"/>
            <a:ext cx="8245399" cy="3293209"/>
          </a:xfrm>
          <a:prstGeom prst="rect">
            <a:avLst/>
          </a:prstGeom>
          <a:noFill/>
        </p:spPr>
        <p:txBody>
          <a:bodyPr wrap="square" rtlCol="0">
            <a:spAutoFit/>
          </a:bodyPr>
          <a:lstStyle/>
          <a:p>
            <a:r>
              <a:rPr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■特集</a:t>
            </a:r>
            <a:endParaRPr lang="ja-JP" altLang="pl-PL"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天気や</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GYAO!</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などヤフーの各種サービスが主体となり、</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季節性、話題性のあるテーマでコンテンツを企画、制作</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し期間限定の特集として配信。各サービスのユーザーを中心に集客を図ります。</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協賛タイプとして、社数を</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社に限定した</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単独協賛型</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複数社による</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連合協賛型</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があります。</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特集内への</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広告主様の広告やプロモーション情報の掲載</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などの形態で協賛いただきます。</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000" u="sng" dirty="0" smtClean="0">
                <a:latin typeface="メイリオ" panose="020B0604030504040204" pitchFamily="50" charset="-128"/>
                <a:ea typeface="メイリオ" panose="020B0604030504040204" pitchFamily="50" charset="-128"/>
                <a:cs typeface="メイリオ" panose="020B0604030504040204" pitchFamily="50" charset="-128"/>
              </a:rPr>
              <a:t>■タイアップ広告</a:t>
            </a:r>
            <a:endParaRPr lang="ja-JP" altLang="pl-PL" sz="2000" u="sng"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特定の</a:t>
            </a:r>
            <a:r>
              <a:rPr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広告主様やその商品・サービスへの認知や理解、関心を高める</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ことを目的に、ヤフーがコンテンツを企画、制作します。</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lvl="0"/>
            <a:r>
              <a:rPr lang="ja-JP" altLang="en-US" sz="1400" dirty="0" smtClean="0">
                <a:solidFill>
                  <a:srgbClr val="000000"/>
                </a:solidFill>
              </a:rPr>
              <a:t>ヤフーの各種サービスにおけるタイアップ広告では、</a:t>
            </a:r>
            <a:r>
              <a:rPr lang="ja-JP" altLang="en-US" sz="1400" dirty="0">
                <a:solidFill>
                  <a:srgbClr val="000000"/>
                </a:solidFill>
              </a:rPr>
              <a:t>当該</a:t>
            </a:r>
            <a:r>
              <a:rPr lang="ja-JP" altLang="en-US" sz="1400" dirty="0" smtClean="0">
                <a:solidFill>
                  <a:srgbClr val="000000"/>
                </a:solidFill>
              </a:rPr>
              <a:t>サービス</a:t>
            </a:r>
            <a:r>
              <a:rPr lang="ja-JP" altLang="en-US" sz="1400" b="1" dirty="0">
                <a:solidFill>
                  <a:srgbClr val="000000"/>
                </a:solidFill>
              </a:rPr>
              <a:t>独自</a:t>
            </a:r>
            <a:r>
              <a:rPr lang="ja-JP" altLang="en-US" sz="1400" b="1" dirty="0" smtClean="0">
                <a:solidFill>
                  <a:srgbClr val="000000"/>
                </a:solidFill>
              </a:rPr>
              <a:t>の</a:t>
            </a:r>
            <a:r>
              <a:rPr lang="ja-JP" altLang="en-US" sz="1400" b="1" dirty="0">
                <a:solidFill>
                  <a:srgbClr val="000000"/>
                </a:solidFill>
              </a:rPr>
              <a:t>編集・デザインスタイル</a:t>
            </a:r>
            <a:r>
              <a:rPr lang="ja-JP" altLang="en-US" sz="1400" dirty="0">
                <a:solidFill>
                  <a:srgbClr val="000000"/>
                </a:solidFill>
              </a:rPr>
              <a:t>で</a:t>
            </a:r>
            <a:r>
              <a:rPr lang="ja-JP" altLang="en-US" sz="1400" dirty="0" smtClean="0">
                <a:solidFill>
                  <a:srgbClr val="000000"/>
                </a:solidFill>
              </a:rPr>
              <a:t>、</a:t>
            </a:r>
            <a:endParaRPr lang="en-US" altLang="ja-JP" sz="1400" dirty="0" smtClean="0">
              <a:solidFill>
                <a:srgbClr val="000000"/>
              </a:solidFill>
            </a:endParaRPr>
          </a:p>
          <a:p>
            <a:pPr lvl="0"/>
            <a:r>
              <a:rPr lang="ja-JP" altLang="en-US" sz="1400" b="1" dirty="0" smtClean="0">
                <a:solidFill>
                  <a:srgbClr val="000000"/>
                </a:solidFill>
              </a:rPr>
              <a:t>ユーザーに対して訴求力のあるコンテンツ</a:t>
            </a:r>
            <a:r>
              <a:rPr lang="ja-JP" altLang="en-US" sz="1400" dirty="0" smtClean="0">
                <a:solidFill>
                  <a:srgbClr val="000000"/>
                </a:solidFill>
              </a:rPr>
              <a:t>を設計します。</a:t>
            </a:r>
            <a:endParaRPr lang="en-US" altLang="ja-JP" sz="1400" dirty="0" smtClean="0">
              <a:solidFill>
                <a:srgbClr val="000000"/>
              </a:solidFill>
            </a:endParaRPr>
          </a:p>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誘導は各サービス内</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専用枠やヤフー</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の広告</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商品など、タイアップ商品ごとに定めておりま</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す</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400" dirty="0">
              <a:solidFill>
                <a:srgbClr val="000000"/>
              </a:solidFill>
            </a:endParaRPr>
          </a:p>
        </p:txBody>
      </p:sp>
    </p:spTree>
    <p:extLst>
      <p:ext uri="{BB962C8B-B14F-4D97-AF65-F5344CB8AC3E}">
        <p14:creationId xmlns:p14="http://schemas.microsoft.com/office/powerpoint/2010/main" val="1655965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lang="ja-JP" altLang="en-US" sz="2200" dirty="0"/>
              <a:t>商品一覧　</a:t>
            </a:r>
            <a:r>
              <a:rPr lang="ja-JP" altLang="en-US" sz="2200" dirty="0" smtClean="0"/>
              <a:t>タイアップ広告</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graphicFrame>
        <p:nvGraphicFramePr>
          <p:cNvPr id="9" name="表 8">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481110558"/>
              </p:ext>
            </p:extLst>
          </p:nvPr>
        </p:nvGraphicFramePr>
        <p:xfrm>
          <a:off x="272478" y="1313282"/>
          <a:ext cx="9361043" cy="4911512"/>
        </p:xfrm>
        <a:graphic>
          <a:graphicData uri="http://schemas.openxmlformats.org/drawingml/2006/table">
            <a:tbl>
              <a:tblPr firstCol="1" bandRow="1">
                <a:tableStyleId>{21E4AEA4-8DFA-4A89-87EB-49C32662AFE0}</a:tableStyleId>
              </a:tblPr>
              <a:tblGrid>
                <a:gridCol w="1593299">
                  <a:extLst>
                    <a:ext uri="{9D8B030D-6E8A-4147-A177-3AD203B41FA5}">
                      <a16:colId xmlns:a16="http://schemas.microsoft.com/office/drawing/2014/main" val="792911817"/>
                    </a:ext>
                  </a:extLst>
                </a:gridCol>
                <a:gridCol w="2498878">
                  <a:extLst>
                    <a:ext uri="{9D8B030D-6E8A-4147-A177-3AD203B41FA5}">
                      <a16:colId xmlns:a16="http://schemas.microsoft.com/office/drawing/2014/main" val="4241731950"/>
                    </a:ext>
                  </a:extLst>
                </a:gridCol>
                <a:gridCol w="2634433">
                  <a:extLst>
                    <a:ext uri="{9D8B030D-6E8A-4147-A177-3AD203B41FA5}">
                      <a16:colId xmlns:a16="http://schemas.microsoft.com/office/drawing/2014/main" val="1598988926"/>
                    </a:ext>
                  </a:extLst>
                </a:gridCol>
                <a:gridCol w="2634433">
                  <a:extLst>
                    <a:ext uri="{9D8B030D-6E8A-4147-A177-3AD203B41FA5}">
                      <a16:colId xmlns:a16="http://schemas.microsoft.com/office/drawing/2014/main" val="4142634156"/>
                    </a:ext>
                  </a:extLst>
                </a:gridCol>
              </a:tblGrid>
              <a:tr h="596665">
                <a:tc>
                  <a:txBody>
                    <a:bodyPr/>
                    <a:lstStyle/>
                    <a:p>
                      <a:pPr algn="ctr"/>
                      <a:r>
                        <a:rPr kumimoji="1" lang="ja-JP" altLang="en-US" sz="800" b="1" dirty="0">
                          <a:solidFill>
                            <a:schemeClr val="bg1"/>
                          </a:solidFill>
                          <a:latin typeface="+mj-lt"/>
                          <a:ea typeface="+mj-ea"/>
                        </a:rPr>
                        <a:t>商品名</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特別企画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タイアップ</a:t>
                      </a:r>
                      <a:endParaRPr kumimoji="1" lang="ja-JP" altLang="en-US" sz="800" b="1"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ja-JP" altLang="en-US" sz="800" b="1" kern="1200" dirty="0" smtClean="0">
                          <a:solidFill>
                            <a:schemeClr val="tx1">
                              <a:lumMod val="65000"/>
                              <a:lumOff val="35000"/>
                            </a:schemeClr>
                          </a:solidFill>
                          <a:latin typeface="+mn-lt"/>
                          <a:ea typeface="+mn-ea"/>
                          <a:cs typeface="+mn-cs"/>
                        </a:rPr>
                        <a:t>スポーツナビ　</a:t>
                      </a:r>
                      <a:endParaRPr kumimoji="1" lang="en-US" altLang="ja-JP" sz="800" b="1" kern="1200" dirty="0" smtClean="0">
                        <a:solidFill>
                          <a:schemeClr val="tx1">
                            <a:lumMod val="65000"/>
                            <a:lumOff val="35000"/>
                          </a:schemeClr>
                        </a:solidFill>
                        <a:latin typeface="+mn-lt"/>
                        <a:ea typeface="+mn-ea"/>
                        <a:cs typeface="+mn-cs"/>
                      </a:endParaRPr>
                    </a:p>
                    <a:p>
                      <a:pPr algn="ctr"/>
                      <a:r>
                        <a:rPr kumimoji="1" lang="ja-JP" altLang="en-US" sz="800" b="1" kern="1200" dirty="0" smtClean="0">
                          <a:solidFill>
                            <a:schemeClr val="tx1">
                              <a:lumMod val="65000"/>
                              <a:lumOff val="35000"/>
                            </a:schemeClr>
                          </a:solidFill>
                          <a:latin typeface="+mn-lt"/>
                          <a:ea typeface="+mn-ea"/>
                          <a:cs typeface="+mn-cs"/>
                        </a:rPr>
                        <a:t>タイアップ</a:t>
                      </a:r>
                      <a:endParaRPr kumimoji="1" lang="ja-JP" altLang="en-US" sz="6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kern="1200" dirty="0" err="1" smtClean="0">
                          <a:solidFill>
                            <a:schemeClr val="tx1">
                              <a:lumMod val="65000"/>
                              <a:lumOff val="35000"/>
                            </a:schemeClr>
                          </a:solidFill>
                          <a:latin typeface="+mj-lt"/>
                          <a:ea typeface="+mn-ea"/>
                          <a:cs typeface="+mn-cs"/>
                        </a:rPr>
                        <a:t>carview</a:t>
                      </a:r>
                      <a:r>
                        <a:rPr kumimoji="1" lang="en-US" altLang="ja-JP" sz="800" b="1" kern="1200" dirty="0" smtClean="0">
                          <a:solidFill>
                            <a:schemeClr val="tx1">
                              <a:lumMod val="65000"/>
                              <a:lumOff val="35000"/>
                            </a:schemeClr>
                          </a:solidFill>
                          <a:latin typeface="+mj-lt"/>
                          <a:ea typeface="+mn-ea"/>
                          <a:cs typeface="+mn-cs"/>
                        </a:rPr>
                        <a:t>!</a:t>
                      </a:r>
                      <a:r>
                        <a:rPr kumimoji="1" lang="ja-JP" altLang="en-US" sz="800" b="1" kern="1200" dirty="0" smtClean="0">
                          <a:solidFill>
                            <a:schemeClr val="tx1">
                              <a:lumMod val="65000"/>
                              <a:lumOff val="35000"/>
                            </a:schemeClr>
                          </a:solidFill>
                          <a:latin typeface="+mj-lt"/>
                          <a:ea typeface="+mn-ea"/>
                          <a:cs typeface="+mn-cs"/>
                        </a:rPr>
                        <a:t>　</a:t>
                      </a:r>
                      <a:endParaRPr kumimoji="1" lang="en-US" altLang="ja-JP" sz="800" b="1" kern="1200" dirty="0" smtClean="0">
                        <a:solidFill>
                          <a:schemeClr val="tx1">
                            <a:lumMod val="65000"/>
                            <a:lumOff val="35000"/>
                          </a:schemeClr>
                        </a:solidFill>
                        <a:latin typeface="+mj-lt"/>
                        <a:ea typeface="+mn-ea"/>
                        <a:cs typeface="+mn-cs"/>
                      </a:endParaRPr>
                    </a:p>
                    <a:p>
                      <a:pPr algn="ctr"/>
                      <a:r>
                        <a:rPr kumimoji="1" lang="ja-JP" altLang="en-US" sz="800" b="1" kern="1200" dirty="0" smtClean="0">
                          <a:solidFill>
                            <a:schemeClr val="tx1">
                              <a:lumMod val="65000"/>
                              <a:lumOff val="35000"/>
                            </a:schemeClr>
                          </a:solidFill>
                          <a:latin typeface="+mj-lt"/>
                          <a:ea typeface="+mn-ea"/>
                          <a:cs typeface="+mn-cs"/>
                        </a:rPr>
                        <a:t>タイアップ</a:t>
                      </a:r>
                      <a:endParaRPr kumimoji="1" lang="ja-JP" altLang="en-US" sz="800" b="1" kern="1200" dirty="0">
                        <a:solidFill>
                          <a:schemeClr val="tx1">
                            <a:lumMod val="65000"/>
                            <a:lumOff val="35000"/>
                          </a:schemeClr>
                        </a:solidFill>
                        <a:latin typeface="+mj-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6743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bg1"/>
                          </a:solidFill>
                          <a:latin typeface="+mn-lt"/>
                          <a:ea typeface="+mn-ea"/>
                          <a:cs typeface="+mn-cs"/>
                        </a:rPr>
                        <a:t>申し込み開始日</a:t>
                      </a:r>
                      <a:endParaRPr kumimoji="1" lang="en-US" altLang="ja-JP" sz="800" b="1" kern="1200" dirty="0" smtClean="0">
                        <a:solidFill>
                          <a:schemeClr val="bg1"/>
                        </a:solidFill>
                        <a:latin typeface="+mn-lt"/>
                        <a:ea typeface="+mn-ea"/>
                        <a:cs typeface="+mn-cs"/>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17</a:t>
                      </a:r>
                      <a:r>
                        <a:rPr kumimoji="1" lang="ja-JP" altLang="en-US" sz="800" kern="1200" dirty="0" smtClean="0">
                          <a:solidFill>
                            <a:schemeClr val="tx1">
                              <a:lumMod val="65000"/>
                              <a:lumOff val="35000"/>
                            </a:schemeClr>
                          </a:solidFill>
                          <a:latin typeface="+mn-lt"/>
                          <a:ea typeface="+mn-ea"/>
                          <a:cs typeface="+mn-cs"/>
                        </a:rPr>
                        <a:t>日（水）</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51451937"/>
                  </a:ext>
                </a:extLst>
              </a:tr>
              <a:tr h="387526">
                <a:tc>
                  <a:txBody>
                    <a:bodyPr/>
                    <a:lstStyle/>
                    <a:p>
                      <a:pPr algn="ctr"/>
                      <a:r>
                        <a:rPr kumimoji="1" lang="ja-JP" altLang="en-US" sz="800" b="1" dirty="0" smtClean="0">
                          <a:solidFill>
                            <a:schemeClr val="bg1"/>
                          </a:solidFill>
                          <a:latin typeface="+mj-lt"/>
                          <a:ea typeface="+mj-ea"/>
                        </a:rPr>
                        <a:t>タイアップへの誘導枠</a:t>
                      </a: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b="0" i="0" u="none" strike="noStrike" dirty="0" smtClean="0">
                          <a:solidFill>
                            <a:schemeClr val="tx1">
                              <a:lumMod val="65000"/>
                              <a:lumOff val="35000"/>
                            </a:schemeClr>
                          </a:solidFill>
                          <a:latin typeface="+mn-lt"/>
                          <a:ea typeface="+mn-ea"/>
                          <a:cs typeface="Meiryo UI" pitchFamily="50" charset="-128"/>
                        </a:rPr>
                        <a:t>Yahoo!</a:t>
                      </a:r>
                      <a:r>
                        <a:rPr lang="ja-JP" altLang="en-US" sz="800" b="0" i="0" u="none" strike="noStrike" dirty="0" smtClean="0">
                          <a:solidFill>
                            <a:schemeClr val="tx1">
                              <a:lumMod val="65000"/>
                              <a:lumOff val="35000"/>
                            </a:schemeClr>
                          </a:solidFill>
                          <a:latin typeface="+mn-lt"/>
                          <a:ea typeface="+mn-ea"/>
                          <a:cs typeface="Meiryo UI" pitchFamily="50" charset="-128"/>
                        </a:rPr>
                        <a:t>ディスプレイ広告</a:t>
                      </a:r>
                      <a:endParaRPr lang="en-US" altLang="ja-JP" sz="800" b="0" i="0" u="none" strike="noStrike" dirty="0" smtClean="0">
                        <a:solidFill>
                          <a:schemeClr val="tx1">
                            <a:lumMod val="65000"/>
                            <a:lumOff val="35000"/>
                          </a:schemeClr>
                        </a:solidFill>
                        <a:latin typeface="+mn-lt"/>
                        <a:ea typeface="+mn-ea"/>
                        <a:cs typeface="Meiryo UI"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b="0" i="0" u="none" strike="noStrike" dirty="0" smtClean="0">
                          <a:solidFill>
                            <a:schemeClr val="tx1">
                              <a:lumMod val="65000"/>
                              <a:lumOff val="35000"/>
                            </a:schemeClr>
                          </a:solidFill>
                          <a:latin typeface="+mn-lt"/>
                          <a:ea typeface="+mn-ea"/>
                          <a:cs typeface="Meiryo UI" pitchFamily="50" charset="-128"/>
                        </a:rPr>
                        <a:t>（予約型／運用型）から自由選択</a:t>
                      </a:r>
                      <a:endParaRPr lang="en-US" altLang="ja-JP" sz="800" b="0" i="0" u="none" strike="noStrike" dirty="0" smtClean="0">
                        <a:solidFill>
                          <a:schemeClr val="tx1">
                            <a:lumMod val="65000"/>
                            <a:lumOff val="35000"/>
                          </a:schemeClr>
                        </a:solidFill>
                        <a:latin typeface="+mn-lt"/>
                        <a:ea typeface="+mn-ea"/>
                        <a:cs typeface="Meiryo UI" pitchFamily="50" charset="-128"/>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スポーツナビの各誘導枠</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b="0" i="0" u="none" strike="noStrike" kern="1200" cap="none" spc="0" normalizeH="0" baseline="0" noProof="0" dirty="0" err="1" smtClean="0">
                          <a:ln>
                            <a:noFill/>
                          </a:ln>
                          <a:solidFill>
                            <a:schemeClr val="tx1">
                              <a:lumMod val="65000"/>
                              <a:lumOff val="35000"/>
                            </a:schemeClr>
                          </a:solidFill>
                          <a:effectLst/>
                          <a:uLnTx/>
                          <a:uFillTx/>
                          <a:latin typeface="+mn-lt"/>
                          <a:ea typeface="+mn-ea"/>
                          <a:cs typeface="+mn-cs"/>
                        </a:rPr>
                        <a:t>carview</a:t>
                      </a:r>
                      <a:r>
                        <a:rPr kumimoji="1" lang="en-US" altLang="ja-JP"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a:t>
                      </a:r>
                      <a:r>
                        <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　新着記事枠・ピックアップ枠</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916342">
                <a:tc>
                  <a:txBody>
                    <a:bodyPr/>
                    <a:lstStyle/>
                    <a:p>
                      <a:pPr algn="ctr"/>
                      <a:r>
                        <a:rPr kumimoji="1" lang="ja-JP" altLang="en-US" sz="800" b="1" dirty="0" smtClean="0">
                          <a:solidFill>
                            <a:schemeClr val="bg1"/>
                          </a:solidFill>
                          <a:latin typeface="+mj-lt"/>
                          <a:ea typeface="+mj-ea"/>
                        </a:rPr>
                        <a:t>タイアップページの</a:t>
                      </a:r>
                      <a:endParaRPr kumimoji="1" lang="en-US" altLang="ja-JP" sz="800" b="1" dirty="0" smtClean="0">
                        <a:solidFill>
                          <a:schemeClr val="bg1"/>
                        </a:solidFill>
                        <a:latin typeface="+mj-lt"/>
                        <a:ea typeface="+mj-ea"/>
                      </a:endParaRPr>
                    </a:p>
                    <a:p>
                      <a:pPr algn="ctr"/>
                      <a:r>
                        <a:rPr kumimoji="1" lang="ja-JP" altLang="en-US" sz="800" b="1" dirty="0" smtClean="0">
                          <a:solidFill>
                            <a:schemeClr val="bg1"/>
                          </a:solidFill>
                          <a:latin typeface="+mj-lt"/>
                          <a:ea typeface="+mj-ea"/>
                        </a:rPr>
                        <a:t>概要・仕様</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smtClean="0">
                          <a:solidFill>
                            <a:schemeClr val="tx1">
                              <a:lumMod val="65000"/>
                              <a:lumOff val="35000"/>
                            </a:schemeClr>
                          </a:solidFill>
                          <a:latin typeface="+mn-lt"/>
                          <a:ea typeface="+mn-ea"/>
                          <a:cs typeface="メイリオ" panose="020B0604030504040204" pitchFamily="50" charset="-128"/>
                        </a:rPr>
                        <a:t>Yahoo!</a:t>
                      </a:r>
                      <a:r>
                        <a:rPr lang="ja-JP" altLang="en-US" sz="800" dirty="0" smtClean="0">
                          <a:solidFill>
                            <a:schemeClr val="tx1">
                              <a:lumMod val="65000"/>
                              <a:lumOff val="35000"/>
                            </a:schemeClr>
                          </a:solidFill>
                          <a:latin typeface="+mn-lt"/>
                          <a:ea typeface="+mn-ea"/>
                          <a:cs typeface="メイリオ" panose="020B0604030504040204" pitchFamily="50" charset="-128"/>
                        </a:rPr>
                        <a:t>特別企画 広告主様専用ページ</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・ページ数：</a:t>
                      </a:r>
                      <a:r>
                        <a:rPr lang="en-US" altLang="ja-JP" sz="800" dirty="0" smtClean="0">
                          <a:solidFill>
                            <a:schemeClr val="tx1">
                              <a:lumMod val="65000"/>
                              <a:lumOff val="35000"/>
                            </a:schemeClr>
                          </a:solidFill>
                          <a:latin typeface="+mn-lt"/>
                          <a:ea typeface="+mn-ea"/>
                          <a:cs typeface="メイリオ" panose="020B0604030504040204" pitchFamily="50" charset="-128"/>
                        </a:rPr>
                        <a:t>1</a:t>
                      </a:r>
                      <a:r>
                        <a:rPr lang="ja-JP" altLang="en-US" sz="800" dirty="0" smtClean="0">
                          <a:solidFill>
                            <a:schemeClr val="tx1">
                              <a:lumMod val="65000"/>
                              <a:lumOff val="35000"/>
                            </a:schemeClr>
                          </a:solidFill>
                          <a:latin typeface="+mn-lt"/>
                          <a:ea typeface="+mn-ea"/>
                          <a:cs typeface="メイリオ" panose="020B0604030504040204" pitchFamily="50" charset="-128"/>
                        </a:rPr>
                        <a:t>ページ</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メイリオ" panose="020B0604030504040204" pitchFamily="50" charset="-128"/>
                        </a:rPr>
                        <a:t>・文字数：</a:t>
                      </a:r>
                      <a:r>
                        <a:rPr lang="en-US" altLang="ja-JP" sz="800" dirty="0" smtClean="0">
                          <a:solidFill>
                            <a:schemeClr val="tx1">
                              <a:lumMod val="65000"/>
                              <a:lumOff val="35000"/>
                            </a:schemeClr>
                          </a:solidFill>
                          <a:latin typeface="+mn-lt"/>
                          <a:ea typeface="+mn-ea"/>
                          <a:cs typeface="メイリオ" panose="020B0604030504040204" pitchFamily="50" charset="-128"/>
                        </a:rPr>
                        <a:t>3,000</a:t>
                      </a:r>
                      <a:r>
                        <a:rPr lang="ja-JP" altLang="en-US" sz="800" dirty="0" smtClean="0">
                          <a:solidFill>
                            <a:schemeClr val="tx1">
                              <a:lumMod val="65000"/>
                              <a:lumOff val="35000"/>
                            </a:schemeClr>
                          </a:solidFill>
                          <a:latin typeface="+mn-lt"/>
                          <a:ea typeface="+mn-ea"/>
                          <a:cs typeface="メイリオ" panose="020B0604030504040204" pitchFamily="50" charset="-128"/>
                        </a:rPr>
                        <a:t>文字程度</a:t>
                      </a:r>
                      <a:endParaRPr lang="en-US" altLang="ja-JP" sz="8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・掲載場所：スポーツナビ内</a:t>
                      </a:r>
                      <a:r>
                        <a:rPr kumimoji="1" lang="ja-JP" altLang="en-US" sz="800" kern="1200" baseline="0" dirty="0" smtClean="0">
                          <a:solidFill>
                            <a:schemeClr val="tx1">
                              <a:lumMod val="65000"/>
                              <a:lumOff val="35000"/>
                            </a:schemeClr>
                          </a:solidFill>
                          <a:latin typeface="+mn-lt"/>
                          <a:ea typeface="+mn-ea"/>
                          <a:cs typeface="メイリオ" panose="020B0604030504040204" pitchFamily="50" charset="-128"/>
                        </a:rPr>
                        <a:t> </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特設ページ</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・デバイス：</a:t>
                      </a:r>
                      <a:r>
                        <a:rPr kumimoji="1" lang="en-US" altLang="ja-JP" sz="800" kern="1200" dirty="0" smtClean="0">
                          <a:solidFill>
                            <a:schemeClr val="tx1">
                              <a:lumMod val="65000"/>
                              <a:lumOff val="35000"/>
                            </a:schemeClr>
                          </a:solidFill>
                          <a:latin typeface="+mn-lt"/>
                          <a:ea typeface="+mn-ea"/>
                          <a:cs typeface="メイリオ" panose="020B0604030504040204" pitchFamily="50" charset="-128"/>
                        </a:rPr>
                        <a:t>PC</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・ページ数：</a:t>
                      </a:r>
                      <a:r>
                        <a:rPr kumimoji="1" lang="en-US" altLang="ja-JP" sz="800" kern="1200" dirty="0" smtClean="0">
                          <a:solidFill>
                            <a:schemeClr val="tx1">
                              <a:lumMod val="65000"/>
                              <a:lumOff val="35000"/>
                            </a:schemeClr>
                          </a:solidFill>
                          <a:latin typeface="+mn-lt"/>
                          <a:ea typeface="+mn-ea"/>
                          <a:cs typeface="メイリオ" panose="020B0604030504040204" pitchFamily="50" charset="-128"/>
                        </a:rPr>
                        <a:t>5</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ページ程度</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・ページ内の広告枠：</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　－</a:t>
                      </a:r>
                      <a:r>
                        <a:rPr kumimoji="1" lang="en-US" altLang="ja-JP" sz="800" kern="1200" dirty="0" smtClean="0">
                          <a:solidFill>
                            <a:schemeClr val="tx1">
                              <a:lumMod val="65000"/>
                              <a:lumOff val="35000"/>
                            </a:schemeClr>
                          </a:solidFill>
                          <a:latin typeface="+mn-lt"/>
                          <a:ea typeface="+mn-ea"/>
                          <a:cs typeface="メイリオ" panose="020B0604030504040204" pitchFamily="50" charset="-128"/>
                        </a:rPr>
                        <a:t>PC</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：プライムディスプレイ</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p>
                      <a:pPr marL="0" indent="0">
                        <a:buNone/>
                      </a:pPr>
                      <a:r>
                        <a:rPr kumimoji="1" lang="ja-JP" altLang="en-US" sz="800" kern="1200" dirty="0" smtClean="0">
                          <a:solidFill>
                            <a:schemeClr val="tx1">
                              <a:lumMod val="65000"/>
                              <a:lumOff val="35000"/>
                            </a:schemeClr>
                          </a:solidFill>
                          <a:latin typeface="+mn-lt"/>
                          <a:ea typeface="+mn-ea"/>
                          <a:cs typeface="メイリオ" panose="020B0604030504040204" pitchFamily="50" charset="-128"/>
                        </a:rPr>
                        <a:t>　－</a:t>
                      </a:r>
                      <a:r>
                        <a:rPr kumimoji="1" lang="en-US" altLang="ja-JP" sz="800" kern="1200" dirty="0" smtClean="0">
                          <a:solidFill>
                            <a:schemeClr val="tx1">
                              <a:lumMod val="65000"/>
                              <a:lumOff val="35000"/>
                            </a:schemeClr>
                          </a:solidFill>
                          <a:latin typeface="+mn-lt"/>
                          <a:ea typeface="+mn-ea"/>
                          <a:cs typeface="メイリオ" panose="020B0604030504040204" pitchFamily="50" charset="-128"/>
                        </a:rPr>
                        <a:t>SP</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：スマートディスプレイ</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err="1" smtClean="0">
                          <a:solidFill>
                            <a:schemeClr val="tx1">
                              <a:lumMod val="65000"/>
                              <a:lumOff val="35000"/>
                            </a:schemeClr>
                          </a:solidFill>
                          <a:latin typeface="+mn-lt"/>
                          <a:ea typeface="+mn-ea"/>
                          <a:cs typeface="メイリオ" panose="020B0604030504040204" pitchFamily="50" charset="-128"/>
                        </a:rPr>
                        <a:t>carview</a:t>
                      </a:r>
                      <a:r>
                        <a:rPr lang="en-US" altLang="ja-JP" sz="800" dirty="0" smtClean="0">
                          <a:solidFill>
                            <a:schemeClr val="tx1">
                              <a:lumMod val="65000"/>
                              <a:lumOff val="35000"/>
                            </a:schemeClr>
                          </a:solidFill>
                          <a:latin typeface="+mn-lt"/>
                          <a:ea typeface="+mn-ea"/>
                          <a:cs typeface="メイリオ" panose="020B0604030504040204" pitchFamily="50" charset="-128"/>
                        </a:rPr>
                        <a:t>!</a:t>
                      </a:r>
                      <a:r>
                        <a:rPr lang="ja-JP" altLang="en-US" sz="800" dirty="0" smtClean="0">
                          <a:solidFill>
                            <a:schemeClr val="tx1">
                              <a:lumMod val="65000"/>
                              <a:lumOff val="35000"/>
                            </a:schemeClr>
                          </a:solidFill>
                          <a:latin typeface="+mn-lt"/>
                          <a:ea typeface="+mn-ea"/>
                          <a:cs typeface="メイリオ" panose="020B0604030504040204" pitchFamily="50" charset="-128"/>
                        </a:rPr>
                        <a:t>内 特設ページ</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メイリオ" panose="020B0604030504040204" pitchFamily="50" charset="-128"/>
                        </a:rPr>
                        <a:t>・ページ数：</a:t>
                      </a:r>
                      <a:r>
                        <a:rPr lang="en-US" altLang="ja-JP" sz="800" dirty="0" smtClean="0">
                          <a:solidFill>
                            <a:schemeClr val="accent3">
                              <a:lumMod val="75000"/>
                            </a:schemeClr>
                          </a:solidFill>
                          <a:latin typeface="+mn-lt"/>
                          <a:ea typeface="+mn-ea"/>
                          <a:cs typeface="メイリオ" panose="020B0604030504040204" pitchFamily="50" charset="-128"/>
                        </a:rPr>
                        <a:t>1</a:t>
                      </a:r>
                      <a:r>
                        <a:rPr lang="ja-JP" altLang="en-US" sz="800" dirty="0" smtClean="0">
                          <a:solidFill>
                            <a:schemeClr val="accent3">
                              <a:lumMod val="75000"/>
                            </a:schemeClr>
                          </a:solidFill>
                          <a:latin typeface="+mn-lt"/>
                          <a:ea typeface="+mn-ea"/>
                          <a:cs typeface="メイリオ" panose="020B0604030504040204" pitchFamily="50" charset="-128"/>
                        </a:rPr>
                        <a:t>ページ</a:t>
                      </a:r>
                      <a:endParaRPr lang="en-US" altLang="ja-JP" sz="800" dirty="0" smtClean="0">
                        <a:solidFill>
                          <a:schemeClr val="accent3">
                            <a:lumMod val="7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658556097"/>
                  </a:ext>
                </a:extLst>
              </a:tr>
              <a:tr h="351028">
                <a:tc>
                  <a:txBody>
                    <a:bodyPr/>
                    <a:lstStyle/>
                    <a:p>
                      <a:pPr algn="ctr"/>
                      <a:r>
                        <a:rPr kumimoji="1" lang="ja-JP" altLang="en-US" sz="800" b="1" dirty="0" smtClean="0">
                          <a:solidFill>
                            <a:schemeClr val="bg1"/>
                          </a:solidFill>
                          <a:latin typeface="+mj-lt"/>
                          <a:ea typeface="+mj-ea"/>
                        </a:rPr>
                        <a:t>掲載期間</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Meiryo UI" panose="020B0604030504040204" pitchFamily="50" charset="-128"/>
                        </a:rPr>
                        <a:t>～</a:t>
                      </a:r>
                      <a:r>
                        <a:rPr lang="en-US" altLang="ja-JP" sz="800" dirty="0" smtClean="0">
                          <a:solidFill>
                            <a:schemeClr val="tx1">
                              <a:lumMod val="65000"/>
                              <a:lumOff val="35000"/>
                            </a:schemeClr>
                          </a:solidFill>
                          <a:latin typeface="+mn-lt"/>
                          <a:ea typeface="+mn-ea"/>
                          <a:cs typeface="Meiryo UI" panose="020B0604030504040204" pitchFamily="50" charset="-128"/>
                        </a:rPr>
                        <a:t>1</a:t>
                      </a:r>
                      <a:r>
                        <a:rPr lang="ja-JP" altLang="en-US" sz="800" dirty="0" smtClean="0">
                          <a:solidFill>
                            <a:schemeClr val="tx1">
                              <a:lumMod val="65000"/>
                              <a:lumOff val="35000"/>
                            </a:schemeClr>
                          </a:solidFill>
                          <a:latin typeface="+mn-lt"/>
                          <a:ea typeface="+mn-ea"/>
                          <a:cs typeface="Meiryo UI" panose="020B0604030504040204" pitchFamily="50" charset="-128"/>
                        </a:rPr>
                        <a:t>か月間（平日掲載開始）</a:t>
                      </a:r>
                      <a:endPar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1036886">
                <a:tc>
                  <a:txBody>
                    <a:bodyPr/>
                    <a:lstStyle/>
                    <a:p>
                      <a:pPr algn="ctr"/>
                      <a:r>
                        <a:rPr kumimoji="1" lang="ja-JP" altLang="en-US" sz="800" b="1" dirty="0" smtClean="0">
                          <a:solidFill>
                            <a:schemeClr val="bg1"/>
                          </a:solidFill>
                          <a:latin typeface="+mj-lt"/>
                          <a:ea typeface="+mj-ea"/>
                        </a:rPr>
                        <a:t>料金</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・誘導広告：</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400</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万円～（ネット） </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　</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a:t>
                      </a:r>
                      <a:r>
                        <a:rPr kumimoji="1" lang="ja-JP" altLang="en-US"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予約型の場合、</a:t>
                      </a:r>
                      <a:r>
                        <a:rPr kumimoji="1" lang="en-US" altLang="ja-JP"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500</a:t>
                      </a:r>
                      <a:r>
                        <a:rPr kumimoji="1" lang="ja-JP" altLang="en-US" sz="700" b="0" i="0" u="none" strike="noStrike" kern="1200" cap="none" spc="0" normalizeH="0" baseline="0" noProof="0" dirty="0" smtClean="0">
                          <a:ln>
                            <a:noFill/>
                          </a:ln>
                          <a:solidFill>
                            <a:schemeClr val="tx1">
                              <a:lumMod val="65000"/>
                              <a:lumOff val="35000"/>
                            </a:schemeClr>
                          </a:solidFill>
                          <a:effectLst/>
                          <a:uLnTx/>
                          <a:uFillTx/>
                          <a:latin typeface="+mn-lt"/>
                          <a:ea typeface="+mn-ea"/>
                          <a:cs typeface="メイリオ" panose="020B0604030504040204" pitchFamily="50" charset="-128"/>
                        </a:rPr>
                        <a:t>万円～（グロス）</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・タイアップページの制作・掲載：</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80</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万円～（ネット）</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7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1,000</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万円（グロス）</a:t>
                      </a:r>
                      <a:endParaRPr kumimoji="1" lang="en-US" altLang="ja-JP" sz="800" kern="1200" noProof="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7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300</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企画内容によって、別途費用が発生する場合があります</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402743">
                <a:tc>
                  <a:txBody>
                    <a:bodyPr/>
                    <a:lstStyle/>
                    <a:p>
                      <a:pPr algn="ctr"/>
                      <a:r>
                        <a:rPr kumimoji="1" lang="ja-JP" altLang="en-US" sz="800" b="1" dirty="0" smtClean="0">
                          <a:solidFill>
                            <a:schemeClr val="bg1"/>
                          </a:solidFill>
                          <a:latin typeface="+mj-lt"/>
                          <a:ea typeface="+mj-ea"/>
                        </a:rPr>
                        <a:t>お申し込み期限</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掲載開始の</a:t>
                      </a: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2</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か月半前</a:t>
                      </a:r>
                      <a:endParaRPr kumimoji="1" lang="ja-JP" altLang="en-US"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402743">
                <a:tc>
                  <a:txBody>
                    <a:bodyPr/>
                    <a:lstStyle/>
                    <a:p>
                      <a:pPr algn="ctr"/>
                      <a:r>
                        <a:rPr kumimoji="1" lang="ja-JP" altLang="en-US" sz="800" b="1" dirty="0" smtClean="0">
                          <a:solidFill>
                            <a:schemeClr val="bg1"/>
                          </a:solidFill>
                          <a:latin typeface="+mj-lt"/>
                          <a:ea typeface="+mj-ea"/>
                        </a:rPr>
                        <a:t>レポート項目</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smtClean="0">
                          <a:solidFill>
                            <a:schemeClr val="tx1">
                              <a:lumMod val="65000"/>
                              <a:lumOff val="35000"/>
                            </a:schemeClr>
                          </a:solidFill>
                          <a:latin typeface="+mn-lt"/>
                          <a:ea typeface="+mn-ea"/>
                          <a:cs typeface="Verdana" pitchFamily="34" charset="0"/>
                        </a:rPr>
                        <a:t>PV</a:t>
                      </a:r>
                      <a:r>
                        <a:rPr lang="ja-JP" altLang="en-US" sz="800" dirty="0" smtClean="0">
                          <a:solidFill>
                            <a:schemeClr val="tx1">
                              <a:lumMod val="65000"/>
                              <a:lumOff val="35000"/>
                            </a:schemeClr>
                          </a:solidFill>
                          <a:latin typeface="+mn-lt"/>
                          <a:ea typeface="+mn-ea"/>
                          <a:cs typeface="Verdana" pitchFamily="34" charset="0"/>
                        </a:rPr>
                        <a:t>・</a:t>
                      </a:r>
                      <a:r>
                        <a:rPr lang="en-US" altLang="ja-JP" sz="800" dirty="0" smtClean="0">
                          <a:solidFill>
                            <a:schemeClr val="tx1">
                              <a:lumMod val="65000"/>
                              <a:lumOff val="35000"/>
                            </a:schemeClr>
                          </a:solidFill>
                          <a:latin typeface="+mn-lt"/>
                          <a:ea typeface="+mn-ea"/>
                          <a:cs typeface="Verdana" pitchFamily="34" charset="0"/>
                        </a:rPr>
                        <a:t>UB</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・ページ内リンクのクリック数</a:t>
                      </a:r>
                      <a:endParaRPr lang="en-US" altLang="ja-JP" sz="800" dirty="0" smtClean="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PV</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UB</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smtClean="0">
                          <a:solidFill>
                            <a:schemeClr val="tx1">
                              <a:lumMod val="65000"/>
                              <a:lumOff val="35000"/>
                            </a:schemeClr>
                          </a:solidFill>
                          <a:latin typeface="+mn-lt"/>
                          <a:ea typeface="+mn-ea"/>
                          <a:cs typeface="Verdana" pitchFamily="34" charset="0"/>
                        </a:rPr>
                        <a:t>PV</a:t>
                      </a:r>
                      <a:r>
                        <a:rPr lang="ja-JP" altLang="en-US" sz="800" dirty="0" smtClean="0">
                          <a:solidFill>
                            <a:schemeClr val="tx1">
                              <a:lumMod val="65000"/>
                              <a:lumOff val="35000"/>
                            </a:schemeClr>
                          </a:solidFill>
                          <a:latin typeface="+mn-lt"/>
                          <a:ea typeface="+mn-ea"/>
                          <a:cs typeface="Verdana" pitchFamily="34" charset="0"/>
                        </a:rPr>
                        <a:t>・</a:t>
                      </a:r>
                      <a:r>
                        <a:rPr lang="en-US" altLang="ja-JP" sz="800" dirty="0" smtClean="0">
                          <a:solidFill>
                            <a:schemeClr val="tx1">
                              <a:lumMod val="65000"/>
                              <a:lumOff val="35000"/>
                            </a:schemeClr>
                          </a:solidFill>
                          <a:latin typeface="+mn-lt"/>
                          <a:ea typeface="+mn-ea"/>
                          <a:cs typeface="Verdana" pitchFamily="34" charset="0"/>
                        </a:rPr>
                        <a:t>UB</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・ページ内リンクのクリック数</a:t>
                      </a:r>
                      <a:endParaRPr lang="en-US" altLang="ja-JP" sz="800" dirty="0" smtClean="0">
                        <a:solidFill>
                          <a:schemeClr val="tx1">
                            <a:lumMod val="65000"/>
                            <a:lumOff val="35000"/>
                          </a:schemeClr>
                        </a:solidFill>
                        <a:latin typeface="+mn-lt"/>
                        <a:ea typeface="+mn-ea"/>
                        <a:cs typeface="Verdana" pitchFamily="34" charset="0"/>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550148">
                <a:tc>
                  <a:txBody>
                    <a:bodyPr/>
                    <a:lstStyle/>
                    <a:p>
                      <a:pPr algn="ctr"/>
                      <a:r>
                        <a:rPr kumimoji="1" lang="ja-JP" altLang="en-US" sz="800" b="1" dirty="0" smtClean="0">
                          <a:solidFill>
                            <a:schemeClr val="bg1"/>
                          </a:solidFill>
                          <a:latin typeface="+mj-lt"/>
                          <a:ea typeface="+mj-ea"/>
                        </a:rPr>
                        <a:t>備考</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smtClean="0">
                          <a:solidFill>
                            <a:schemeClr val="tx1">
                              <a:lumMod val="65000"/>
                              <a:lumOff val="35000"/>
                            </a:schemeClr>
                          </a:solidFill>
                          <a:latin typeface="+mn-lt"/>
                          <a:ea typeface="+mn-ea"/>
                          <a:cs typeface="Meiryo UI" panose="020B0604030504040204" pitchFamily="50" charset="-128"/>
                        </a:rPr>
                        <a:t>4</a:t>
                      </a:r>
                      <a:r>
                        <a:rPr lang="ja-JP" altLang="en-US" sz="800" dirty="0" smtClean="0">
                          <a:solidFill>
                            <a:schemeClr val="tx1">
                              <a:lumMod val="65000"/>
                              <a:lumOff val="35000"/>
                            </a:schemeClr>
                          </a:solidFill>
                          <a:latin typeface="+mn-lt"/>
                          <a:ea typeface="+mn-ea"/>
                          <a:cs typeface="Meiryo UI" panose="020B0604030504040204" pitchFamily="50" charset="-128"/>
                        </a:rPr>
                        <a:t>本以上を同時にお申し込みいただくと、タイアップ読者に対するアンケートを無償で実施することが可能です</a:t>
                      </a:r>
                      <a:endParaRPr lang="en-US" altLang="ja-JP" sz="800" dirty="0" smtClean="0">
                        <a:solidFill>
                          <a:schemeClr val="tx1">
                            <a:lumMod val="65000"/>
                            <a:lumOff val="35000"/>
                          </a:schemeClr>
                        </a:solidFill>
                        <a:latin typeface="+mn-lt"/>
                        <a:ea typeface="+mn-ea"/>
                        <a:cs typeface="Meiryo UI" panose="020B0604030504040204" pitchFamily="50" charset="-128"/>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endParaRPr kumimoji="1" lang="ja-JP" altLang="en-US" sz="6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err="1" smtClean="0">
                          <a:solidFill>
                            <a:schemeClr val="accent3">
                              <a:lumMod val="75000"/>
                            </a:schemeClr>
                          </a:solidFill>
                          <a:latin typeface="+mn-lt"/>
                          <a:ea typeface="+mn-ea"/>
                          <a:cs typeface="Verdana"/>
                        </a:rPr>
                        <a:t>carview</a:t>
                      </a:r>
                      <a:r>
                        <a:rPr lang="en-US" altLang="ja-JP" sz="800" dirty="0" smtClean="0">
                          <a:solidFill>
                            <a:schemeClr val="accent3">
                              <a:lumMod val="75000"/>
                            </a:schemeClr>
                          </a:solidFill>
                          <a:latin typeface="+mn-lt"/>
                          <a:ea typeface="+mn-ea"/>
                          <a:cs typeface="Verdana"/>
                        </a:rPr>
                        <a:t>! </a:t>
                      </a:r>
                      <a:r>
                        <a:rPr lang="ja-JP" altLang="en-US" sz="800" dirty="0" smtClean="0">
                          <a:solidFill>
                            <a:schemeClr val="accent3">
                              <a:lumMod val="75000"/>
                            </a:schemeClr>
                          </a:solidFill>
                          <a:latin typeface="+mn-lt"/>
                          <a:ea typeface="+mn-ea"/>
                          <a:cs typeface="Verdana"/>
                        </a:rPr>
                        <a:t>の編成方針と合致しないものについてはお断りさせていただく場合があります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881610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a:bodyPr>
          <a:lstStyle/>
          <a:p>
            <a:r>
              <a:rPr lang="ja-JP" altLang="en-US" sz="2200" dirty="0"/>
              <a:t>商品一覧　</a:t>
            </a:r>
            <a:r>
              <a:rPr lang="ja-JP" altLang="en-US" sz="2200" dirty="0" smtClean="0"/>
              <a:t>タイアップ広告</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graphicFrame>
        <p:nvGraphicFramePr>
          <p:cNvPr id="9" name="表 8">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2468462554"/>
              </p:ext>
            </p:extLst>
          </p:nvPr>
        </p:nvGraphicFramePr>
        <p:xfrm>
          <a:off x="272478" y="1313282"/>
          <a:ext cx="9361043" cy="5191371"/>
        </p:xfrm>
        <a:graphic>
          <a:graphicData uri="http://schemas.openxmlformats.org/drawingml/2006/table">
            <a:tbl>
              <a:tblPr firstCol="1" bandRow="1">
                <a:tableStyleId>{21E4AEA4-8DFA-4A89-87EB-49C32662AFE0}</a:tableStyleId>
              </a:tblPr>
              <a:tblGrid>
                <a:gridCol w="1243380">
                  <a:extLst>
                    <a:ext uri="{9D8B030D-6E8A-4147-A177-3AD203B41FA5}">
                      <a16:colId xmlns:a16="http://schemas.microsoft.com/office/drawing/2014/main" val="792911817"/>
                    </a:ext>
                  </a:extLst>
                </a:gridCol>
                <a:gridCol w="1950077">
                  <a:extLst>
                    <a:ext uri="{9D8B030D-6E8A-4147-A177-3AD203B41FA5}">
                      <a16:colId xmlns:a16="http://schemas.microsoft.com/office/drawing/2014/main" val="4241731950"/>
                    </a:ext>
                  </a:extLst>
                </a:gridCol>
                <a:gridCol w="2055862">
                  <a:extLst>
                    <a:ext uri="{9D8B030D-6E8A-4147-A177-3AD203B41FA5}">
                      <a16:colId xmlns:a16="http://schemas.microsoft.com/office/drawing/2014/main" val="1598988926"/>
                    </a:ext>
                  </a:extLst>
                </a:gridCol>
                <a:gridCol w="2055862">
                  <a:extLst>
                    <a:ext uri="{9D8B030D-6E8A-4147-A177-3AD203B41FA5}">
                      <a16:colId xmlns:a16="http://schemas.microsoft.com/office/drawing/2014/main" val="4142634156"/>
                    </a:ext>
                  </a:extLst>
                </a:gridCol>
                <a:gridCol w="2055862">
                  <a:extLst>
                    <a:ext uri="{9D8B030D-6E8A-4147-A177-3AD203B41FA5}">
                      <a16:colId xmlns:a16="http://schemas.microsoft.com/office/drawing/2014/main" val="3811228860"/>
                    </a:ext>
                  </a:extLst>
                </a:gridCol>
              </a:tblGrid>
              <a:tr h="315518">
                <a:tc rowSpan="2">
                  <a:txBody>
                    <a:bodyPr/>
                    <a:lstStyle/>
                    <a:p>
                      <a:pPr algn="ctr"/>
                      <a:r>
                        <a:rPr kumimoji="1" lang="ja-JP" altLang="en-US" sz="800" b="1" dirty="0">
                          <a:solidFill>
                            <a:schemeClr val="bg1"/>
                          </a:solidFill>
                          <a:latin typeface="+mj-lt"/>
                          <a:ea typeface="+mj-ea"/>
                        </a:rPr>
                        <a:t>商品名</a:t>
                      </a: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algn="ctr"/>
                      <a:r>
                        <a:rPr kumimoji="1" lang="en-US" altLang="ja-JP" sz="800" b="1" dirty="0" smtClean="0">
                          <a:solidFill>
                            <a:schemeClr val="tx1">
                              <a:lumMod val="65000"/>
                              <a:lumOff val="35000"/>
                            </a:schemeClr>
                          </a:solidFill>
                          <a:latin typeface="+mj-lt"/>
                          <a:ea typeface="+mj-ea"/>
                        </a:rPr>
                        <a:t>GYAO!</a:t>
                      </a:r>
                      <a:r>
                        <a:rPr kumimoji="1" lang="ja-JP" altLang="en-US" sz="800" b="1" dirty="0" smtClean="0">
                          <a:solidFill>
                            <a:schemeClr val="tx1">
                              <a:lumMod val="65000"/>
                              <a:lumOff val="35000"/>
                            </a:schemeClr>
                          </a:solidFill>
                          <a:latin typeface="+mj-lt"/>
                          <a:ea typeface="+mj-ea"/>
                        </a:rPr>
                        <a:t>　タイアップ</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ja-JP" altLang="en-US" sz="600" b="1"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ja-JP" altLang="en-US" sz="800" b="1" kern="1200" dirty="0">
                        <a:solidFill>
                          <a:schemeClr val="tx1">
                            <a:lumMod val="65000"/>
                            <a:lumOff val="35000"/>
                          </a:schemeClr>
                        </a:solidFill>
                        <a:latin typeface="+mj-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tc hMerge="1">
                  <a:txBody>
                    <a:bodyPr/>
                    <a:lstStyle/>
                    <a:p>
                      <a:pPr algn="ctr"/>
                      <a:endParaRPr kumimoji="1" lang="ja-JP" altLang="en-US" sz="800" b="1" kern="1200" dirty="0">
                        <a:solidFill>
                          <a:schemeClr val="tx1">
                            <a:lumMod val="65000"/>
                            <a:lumOff val="35000"/>
                          </a:schemeClr>
                        </a:solidFill>
                        <a:latin typeface="+mj-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16024">
                <a:tc vMerge="1">
                  <a:txBody>
                    <a:bodyPr/>
                    <a:lstStyle/>
                    <a:p>
                      <a:pPr algn="ct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1" dirty="0" smtClean="0">
                          <a:solidFill>
                            <a:schemeClr val="tx1">
                              <a:lumMod val="65000"/>
                              <a:lumOff val="35000"/>
                            </a:schemeClr>
                          </a:solidFill>
                          <a:latin typeface="+mj-lt"/>
                          <a:ea typeface="+mj-ea"/>
                        </a:rPr>
                        <a:t>コンテンツ指定配信</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ja-JP" altLang="en-US" sz="800" b="1" kern="1200" dirty="0" smtClean="0">
                          <a:solidFill>
                            <a:schemeClr val="tx1">
                              <a:lumMod val="65000"/>
                              <a:lumOff val="35000"/>
                            </a:schemeClr>
                          </a:solidFill>
                          <a:latin typeface="+mj-lt"/>
                          <a:ea typeface="+mn-ea"/>
                          <a:cs typeface="+mn-cs"/>
                        </a:rPr>
                        <a:t>コンテンツ指定配信</a:t>
                      </a:r>
                      <a:endParaRPr kumimoji="1" lang="en-US" altLang="ja-JP" sz="800" b="1" kern="1200" dirty="0" smtClean="0">
                        <a:solidFill>
                          <a:schemeClr val="tx1">
                            <a:lumMod val="65000"/>
                            <a:lumOff val="35000"/>
                          </a:schemeClr>
                        </a:solidFill>
                        <a:latin typeface="+mj-lt"/>
                        <a:ea typeface="+mn-ea"/>
                        <a:cs typeface="+mn-cs"/>
                      </a:endParaRPr>
                    </a:p>
                    <a:p>
                      <a:pPr algn="ctr"/>
                      <a:r>
                        <a:rPr kumimoji="1" lang="ja-JP" altLang="en-US" sz="800" b="1" kern="1200" dirty="0" smtClean="0">
                          <a:solidFill>
                            <a:schemeClr val="tx1">
                              <a:lumMod val="65000"/>
                              <a:lumOff val="35000"/>
                            </a:schemeClr>
                          </a:solidFill>
                          <a:latin typeface="+mj-lt"/>
                          <a:ea typeface="+mn-ea"/>
                          <a:cs typeface="+mn-cs"/>
                        </a:rPr>
                        <a:t>（タイアップページあり）</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kern="0" dirty="0" smtClean="0">
                          <a:solidFill>
                            <a:schemeClr val="tx1">
                              <a:lumMod val="65000"/>
                              <a:lumOff val="35000"/>
                            </a:schemeClr>
                          </a:solidFill>
                          <a:latin typeface="+mj-lt"/>
                          <a:cs typeface="Verdana" pitchFamily="34" charset="0"/>
                        </a:rPr>
                        <a:t>映像持込企画（タイアップページあり）</a:t>
                      </a:r>
                      <a:endParaRPr kumimoji="0" lang="ja-JP" altLang="en-US" sz="800" b="1" i="0" u="none" strike="noStrike" kern="0" cap="none" spc="0" normalizeH="0" baseline="0" noProof="0" dirty="0" smtClean="0">
                        <a:ln>
                          <a:noFill/>
                        </a:ln>
                        <a:solidFill>
                          <a:schemeClr val="tx1">
                            <a:lumMod val="65000"/>
                            <a:lumOff val="35000"/>
                          </a:schemeClr>
                        </a:solidFill>
                        <a:effectLst/>
                        <a:uLnTx/>
                        <a:uFillTx/>
                        <a:latin typeface="+mj-lt"/>
                        <a:cs typeface="Verdana" pitchFamily="34" charset="0"/>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1" kern="0" dirty="0" smtClean="0">
                          <a:solidFill>
                            <a:schemeClr val="tx1">
                              <a:lumMod val="65000"/>
                              <a:lumOff val="35000"/>
                            </a:schemeClr>
                          </a:solidFill>
                          <a:latin typeface="+mj-lt"/>
                          <a:cs typeface="Verdana" pitchFamily="34" charset="0"/>
                        </a:rPr>
                        <a:t>映像制作企画（タイアップページあり）</a:t>
                      </a:r>
                      <a:endParaRPr kumimoji="0" lang="ja-JP" altLang="en-US" sz="800" b="1" i="0" u="none" strike="noStrike" kern="0" cap="none" spc="0" normalizeH="0" baseline="0" noProof="0" dirty="0" smtClean="0">
                        <a:ln>
                          <a:noFill/>
                        </a:ln>
                        <a:solidFill>
                          <a:schemeClr val="tx1">
                            <a:lumMod val="65000"/>
                            <a:lumOff val="35000"/>
                          </a:schemeClr>
                        </a:solidFill>
                        <a:effectLst/>
                        <a:uLnTx/>
                        <a:uFillTx/>
                        <a:latin typeface="+mj-lt"/>
                        <a:cs typeface="Verdana" pitchFamily="34" charset="0"/>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258752167"/>
                  </a:ext>
                </a:extLst>
              </a:tr>
              <a:tr h="26743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bg1"/>
                          </a:solidFill>
                          <a:latin typeface="+mn-lt"/>
                          <a:ea typeface="+mn-ea"/>
                          <a:cs typeface="+mn-cs"/>
                        </a:rPr>
                        <a:t>申し込み開始日</a:t>
                      </a:r>
                      <a:endParaRPr kumimoji="1" lang="en-US" altLang="ja-JP" sz="800" b="1" kern="1200" dirty="0" smtClean="0">
                        <a:solidFill>
                          <a:schemeClr val="bg1"/>
                        </a:solidFill>
                        <a:latin typeface="+mn-lt"/>
                        <a:ea typeface="+mn-ea"/>
                        <a:cs typeface="+mn-cs"/>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日（水）</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smtClean="0">
                        <a:solidFill>
                          <a:schemeClr val="tx1">
                            <a:lumMod val="65000"/>
                            <a:lumOff val="35000"/>
                          </a:schemeClr>
                        </a:solidFill>
                        <a:latin typeface="+mn-lt"/>
                        <a:ea typeface="+mn-ea"/>
                        <a:cs typeface="+mn-cs"/>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51451937"/>
                  </a:ext>
                </a:extLst>
              </a:tr>
              <a:tr h="387526">
                <a:tc>
                  <a:txBody>
                    <a:bodyPr/>
                    <a:lstStyle/>
                    <a:p>
                      <a:pPr algn="ctr"/>
                      <a:r>
                        <a:rPr kumimoji="1" lang="ja-JP" altLang="en-US" sz="800" b="1" dirty="0" smtClean="0">
                          <a:solidFill>
                            <a:schemeClr val="bg1"/>
                          </a:solidFill>
                          <a:latin typeface="+mj-lt"/>
                          <a:ea typeface="+mj-ea"/>
                        </a:rPr>
                        <a:t>タイアップへの誘導枠</a:t>
                      </a:r>
                      <a:endParaRPr kumimoji="1" lang="en-US" altLang="ja-JP"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800" b="0" i="0" u="none" strike="noStrike" dirty="0" smtClean="0">
                          <a:solidFill>
                            <a:schemeClr val="tx1">
                              <a:lumMod val="65000"/>
                              <a:lumOff val="35000"/>
                            </a:schemeClr>
                          </a:solidFill>
                          <a:latin typeface="+mn-lt"/>
                          <a:ea typeface="+mn-ea"/>
                          <a:cs typeface="Meiryo UI" pitchFamily="50" charset="-128"/>
                        </a:rPr>
                        <a:t>GYAO!</a:t>
                      </a:r>
                      <a:r>
                        <a:rPr lang="zh-TW" altLang="en-US" sz="800" b="0" i="0" u="none" strike="noStrike" dirty="0" smtClean="0">
                          <a:solidFill>
                            <a:schemeClr val="tx1">
                              <a:lumMod val="65000"/>
                              <a:lumOff val="35000"/>
                            </a:schemeClr>
                          </a:solidFill>
                          <a:latin typeface="+mn-lt"/>
                          <a:ea typeface="+mn-ea"/>
                          <a:cs typeface="Meiryo UI" pitchFamily="50" charset="-128"/>
                        </a:rPr>
                        <a:t>内各種誘導枠</a:t>
                      </a:r>
                      <a:endParaRPr lang="en-US" altLang="ja-JP" sz="800" b="0" i="0" u="none" strike="noStrike" dirty="0" smtClean="0">
                        <a:solidFill>
                          <a:schemeClr val="tx1">
                            <a:lumMod val="65000"/>
                            <a:lumOff val="35000"/>
                          </a:schemeClr>
                        </a:solidFill>
                        <a:latin typeface="+mn-lt"/>
                        <a:ea typeface="+mn-ea"/>
                        <a:cs typeface="Meiryo UI" pitchFamily="50" charset="-128"/>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zh-TW" sz="800" kern="1200" dirty="0" smtClean="0">
                          <a:solidFill>
                            <a:schemeClr val="tx1">
                              <a:lumMod val="65000"/>
                              <a:lumOff val="35000"/>
                            </a:schemeClr>
                          </a:solidFill>
                          <a:latin typeface="+mn-lt"/>
                          <a:ea typeface="+mn-ea"/>
                          <a:cs typeface="メイリオ" panose="020B0604030504040204" pitchFamily="50" charset="-128"/>
                        </a:rPr>
                        <a:t>GYAO!</a:t>
                      </a:r>
                      <a:r>
                        <a:rPr kumimoji="1" lang="zh-TW" altLang="en-US" sz="800" kern="1200" dirty="0" smtClean="0">
                          <a:solidFill>
                            <a:schemeClr val="tx1">
                              <a:lumMod val="65000"/>
                              <a:lumOff val="35000"/>
                            </a:schemeClr>
                          </a:solidFill>
                          <a:latin typeface="+mn-lt"/>
                          <a:ea typeface="+mn-ea"/>
                          <a:cs typeface="メイリオ" panose="020B0604030504040204" pitchFamily="50" charset="-128"/>
                        </a:rPr>
                        <a:t>内各種誘導枠</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179388" indent="-179388" algn="l" fontAlgn="ctr">
                        <a:buClr>
                          <a:srgbClr val="687080"/>
                        </a:buClr>
                        <a:buFont typeface="Wingdings" pitchFamily="2" charset="2"/>
                        <a:buNone/>
                      </a:pPr>
                      <a:r>
                        <a:rPr lang="ja-JP" altLang="en-US" sz="800" b="0" i="0" u="none" strike="noStrike" dirty="0" smtClean="0">
                          <a:solidFill>
                            <a:schemeClr val="tx1">
                              <a:lumMod val="65000"/>
                              <a:lumOff val="35000"/>
                            </a:schemeClr>
                          </a:solidFill>
                          <a:latin typeface="+mn-lt"/>
                          <a:ea typeface="+mn-ea"/>
                          <a:cs typeface="Meiryo UI" pitchFamily="50" charset="-128"/>
                        </a:rPr>
                        <a:t>・</a:t>
                      </a:r>
                      <a:r>
                        <a:rPr lang="en-US" altLang="ja-JP" sz="800" b="0" i="0" u="none" strike="noStrike" dirty="0" smtClean="0">
                          <a:solidFill>
                            <a:schemeClr val="tx1">
                              <a:lumMod val="65000"/>
                              <a:lumOff val="35000"/>
                            </a:schemeClr>
                          </a:solidFill>
                          <a:latin typeface="+mn-lt"/>
                          <a:ea typeface="+mn-ea"/>
                          <a:cs typeface="Meiryo UI" pitchFamily="50" charset="-128"/>
                        </a:rPr>
                        <a:t>GYAO!</a:t>
                      </a:r>
                      <a:r>
                        <a:rPr lang="ja-JP" altLang="en-US" sz="800" b="0" i="0" u="none" strike="noStrike" dirty="0" smtClean="0">
                          <a:solidFill>
                            <a:schemeClr val="tx1">
                              <a:lumMod val="65000"/>
                              <a:lumOff val="35000"/>
                            </a:schemeClr>
                          </a:solidFill>
                          <a:latin typeface="+mn-lt"/>
                          <a:ea typeface="+mn-ea"/>
                          <a:cs typeface="Meiryo UI" pitchFamily="50" charset="-128"/>
                        </a:rPr>
                        <a:t>内各種誘導枠</a:t>
                      </a:r>
                      <a:r>
                        <a:rPr lang="ja-JP" altLang="en-US" sz="800" b="0" i="0" u="none" strike="noStrike" baseline="0" dirty="0" smtClean="0">
                          <a:solidFill>
                            <a:schemeClr val="tx1">
                              <a:lumMod val="65000"/>
                              <a:lumOff val="35000"/>
                            </a:schemeClr>
                          </a:solidFill>
                          <a:latin typeface="+mn-lt"/>
                          <a:ea typeface="+mn-ea"/>
                          <a:cs typeface="Meiryo UI" pitchFamily="50" charset="-128"/>
                        </a:rPr>
                        <a:t>　</a:t>
                      </a:r>
                      <a:endParaRPr lang="en-US" altLang="ja-JP" sz="800" b="0" i="0" u="none" strike="noStrike" baseline="0" dirty="0" smtClean="0">
                        <a:solidFill>
                          <a:schemeClr val="tx1">
                            <a:lumMod val="65000"/>
                            <a:lumOff val="35000"/>
                          </a:schemeClr>
                        </a:solidFill>
                        <a:latin typeface="+mn-lt"/>
                        <a:ea typeface="+mn-ea"/>
                        <a:cs typeface="Meiryo UI" pitchFamily="50" charset="-128"/>
                      </a:endParaRPr>
                    </a:p>
                    <a:p>
                      <a:pPr marL="179388" indent="-179388" algn="l" fontAlgn="ctr">
                        <a:buClr>
                          <a:srgbClr val="687080"/>
                        </a:buClr>
                        <a:buFont typeface="Wingdings" pitchFamily="2" charset="2"/>
                        <a:buNone/>
                      </a:pPr>
                      <a:r>
                        <a:rPr lang="ja-JP" altLang="en-US" sz="800" b="0" i="0" u="none" strike="noStrike" dirty="0" smtClean="0">
                          <a:solidFill>
                            <a:schemeClr val="tx1">
                              <a:lumMod val="65000"/>
                              <a:lumOff val="35000"/>
                            </a:schemeClr>
                          </a:solidFill>
                          <a:latin typeface="+mn-lt"/>
                          <a:ea typeface="+mn-ea"/>
                          <a:cs typeface="Meiryo UI" pitchFamily="50" charset="-128"/>
                        </a:rPr>
                        <a:t>・広告誘導（</a:t>
                      </a:r>
                      <a:r>
                        <a:rPr lang="en-US" altLang="ja-JP" sz="800" b="0" i="0" u="none" strike="noStrike" dirty="0" smtClean="0">
                          <a:solidFill>
                            <a:schemeClr val="tx1">
                              <a:lumMod val="65000"/>
                              <a:lumOff val="35000"/>
                            </a:schemeClr>
                          </a:solidFill>
                          <a:latin typeface="+mn-lt"/>
                          <a:ea typeface="+mn-ea"/>
                          <a:cs typeface="Meiryo UI" pitchFamily="50" charset="-128"/>
                        </a:rPr>
                        <a:t>250</a:t>
                      </a:r>
                      <a:r>
                        <a:rPr lang="ja-JP" altLang="en-US" sz="800" b="0" i="0" u="none" strike="noStrike" dirty="0" smtClean="0">
                          <a:solidFill>
                            <a:schemeClr val="tx1">
                              <a:lumMod val="65000"/>
                              <a:lumOff val="35000"/>
                            </a:schemeClr>
                          </a:solidFill>
                          <a:latin typeface="+mn-lt"/>
                          <a:ea typeface="+mn-ea"/>
                          <a:cs typeface="Meiryo UI" pitchFamily="50" charset="-128"/>
                        </a:rPr>
                        <a:t>万円分～）</a:t>
                      </a:r>
                      <a:r>
                        <a:rPr lang="ja-JP" altLang="en-US" sz="800" b="0" i="0" u="none" strike="noStrike" baseline="0" dirty="0" smtClean="0">
                          <a:solidFill>
                            <a:schemeClr val="tx1">
                              <a:lumMod val="65000"/>
                              <a:lumOff val="35000"/>
                            </a:schemeClr>
                          </a:solidFill>
                          <a:latin typeface="+mn-lt"/>
                          <a:ea typeface="+mn-ea"/>
                          <a:cs typeface="Meiryo UI" pitchFamily="50" charset="-128"/>
                        </a:rPr>
                        <a:t>　</a:t>
                      </a:r>
                      <a:endParaRPr lang="en-US" altLang="ja-JP" sz="800" b="0" i="0" u="none" strike="noStrike" baseline="0" dirty="0" smtClean="0">
                        <a:solidFill>
                          <a:schemeClr val="tx1">
                            <a:lumMod val="65000"/>
                            <a:lumOff val="35000"/>
                          </a:schemeClr>
                        </a:solidFill>
                        <a:latin typeface="+mn-lt"/>
                        <a:ea typeface="+mn-ea"/>
                        <a:cs typeface="Meiryo UI" pitchFamily="50" charset="-128"/>
                      </a:endParaRPr>
                    </a:p>
                    <a:p>
                      <a:pPr marL="179388" indent="-179388" algn="l" fontAlgn="ctr">
                        <a:buClr>
                          <a:srgbClr val="687080"/>
                        </a:buClr>
                        <a:buFont typeface="Wingdings" pitchFamily="2" charset="2"/>
                        <a:buNone/>
                      </a:pPr>
                      <a:r>
                        <a:rPr lang="ja-JP" altLang="en-US" sz="800" b="0" i="0" u="none" strike="noStrike" baseline="0" dirty="0" smtClean="0">
                          <a:solidFill>
                            <a:schemeClr val="tx1">
                              <a:lumMod val="65000"/>
                              <a:lumOff val="35000"/>
                            </a:schemeClr>
                          </a:solidFill>
                          <a:latin typeface="+mn-lt"/>
                          <a:ea typeface="+mn-ea"/>
                          <a:cs typeface="Meiryo UI" pitchFamily="50" charset="-128"/>
                        </a:rPr>
                        <a:t>　</a:t>
                      </a:r>
                      <a:r>
                        <a:rPr lang="en-US" altLang="ja-JP" sz="700" b="0" i="0" u="none" strike="noStrike" baseline="0" dirty="0" smtClean="0">
                          <a:solidFill>
                            <a:schemeClr val="tx1">
                              <a:lumMod val="65000"/>
                              <a:lumOff val="35000"/>
                            </a:schemeClr>
                          </a:solidFill>
                          <a:latin typeface="+mn-lt"/>
                          <a:ea typeface="+mn-ea"/>
                          <a:cs typeface="Meiryo UI" pitchFamily="50" charset="-128"/>
                        </a:rPr>
                        <a:t>※GYAO!</a:t>
                      </a:r>
                      <a:r>
                        <a:rPr lang="ja-JP" altLang="en-US" sz="700" b="0" i="0" u="none" strike="noStrike" baseline="0" dirty="0" smtClean="0">
                          <a:solidFill>
                            <a:schemeClr val="tx1">
                              <a:lumMod val="65000"/>
                              <a:lumOff val="35000"/>
                            </a:schemeClr>
                          </a:solidFill>
                          <a:latin typeface="+mn-lt"/>
                          <a:ea typeface="+mn-ea"/>
                          <a:cs typeface="Meiryo UI" pitchFamily="50" charset="-128"/>
                        </a:rPr>
                        <a:t>関連広告商品に限ります</a:t>
                      </a:r>
                      <a:endParaRPr lang="en-US" altLang="ja-JP" sz="700" b="0" i="0" u="none" strike="noStrike" baseline="0" dirty="0" smtClean="0">
                        <a:solidFill>
                          <a:schemeClr val="tx1">
                            <a:lumMod val="65000"/>
                            <a:lumOff val="35000"/>
                          </a:schemeClr>
                        </a:solidFill>
                        <a:latin typeface="+mn-lt"/>
                        <a:ea typeface="+mn-ea"/>
                        <a:cs typeface="Meiryo UI"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lang="en-US" altLang="ja-JP" sz="800" b="0" i="0" u="none" strike="noStrike" dirty="0" smtClean="0">
                          <a:solidFill>
                            <a:schemeClr val="tx1">
                              <a:lumMod val="65000"/>
                              <a:lumOff val="35000"/>
                            </a:schemeClr>
                          </a:solidFill>
                          <a:latin typeface="+mn-lt"/>
                          <a:ea typeface="+mn-ea"/>
                          <a:cs typeface="Meiryo UI" pitchFamily="50" charset="-128"/>
                        </a:rPr>
                        <a:t>GYAO!</a:t>
                      </a:r>
                      <a:r>
                        <a:rPr lang="ja-JP" altLang="en-US" sz="800" b="0" i="0" u="none" strike="noStrike" dirty="0" smtClean="0">
                          <a:solidFill>
                            <a:schemeClr val="tx1">
                              <a:lumMod val="65000"/>
                              <a:lumOff val="35000"/>
                            </a:schemeClr>
                          </a:solidFill>
                          <a:latin typeface="+mn-lt"/>
                          <a:ea typeface="+mn-ea"/>
                          <a:cs typeface="Meiryo UI" pitchFamily="50" charset="-128"/>
                        </a:rPr>
                        <a:t>内各種誘導枠</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956313">
                <a:tc>
                  <a:txBody>
                    <a:bodyPr/>
                    <a:lstStyle/>
                    <a:p>
                      <a:pPr algn="ctr"/>
                      <a:r>
                        <a:rPr kumimoji="1" lang="ja-JP" altLang="en-US" sz="800" b="1" dirty="0" smtClean="0">
                          <a:solidFill>
                            <a:schemeClr val="bg1"/>
                          </a:solidFill>
                          <a:latin typeface="+mj-lt"/>
                          <a:ea typeface="+mj-ea"/>
                        </a:rPr>
                        <a:t>タイアップページの</a:t>
                      </a:r>
                      <a:endParaRPr kumimoji="1" lang="en-US" altLang="ja-JP" sz="800" b="1" dirty="0" smtClean="0">
                        <a:solidFill>
                          <a:schemeClr val="bg1"/>
                        </a:solidFill>
                        <a:latin typeface="+mj-lt"/>
                        <a:ea typeface="+mj-ea"/>
                      </a:endParaRPr>
                    </a:p>
                    <a:p>
                      <a:pPr algn="ctr"/>
                      <a:r>
                        <a:rPr kumimoji="1" lang="ja-JP" altLang="en-US" sz="800" b="1" dirty="0" smtClean="0">
                          <a:solidFill>
                            <a:schemeClr val="bg1"/>
                          </a:solidFill>
                          <a:latin typeface="+mj-lt"/>
                          <a:ea typeface="+mj-ea"/>
                        </a:rPr>
                        <a:t>概要・仕様</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smtClean="0">
                          <a:solidFill>
                            <a:schemeClr val="tx1">
                              <a:lumMod val="65000"/>
                              <a:lumOff val="35000"/>
                            </a:schemeClr>
                          </a:solidFill>
                          <a:latin typeface="+mn-lt"/>
                          <a:ea typeface="+mn-ea"/>
                          <a:cs typeface="メイリオ" panose="020B0604030504040204" pitchFamily="50" charset="-128"/>
                        </a:rPr>
                        <a:t>GYAO!</a:t>
                      </a:r>
                      <a:r>
                        <a:rPr lang="ja-JP" altLang="en-US" sz="800" dirty="0" smtClean="0">
                          <a:solidFill>
                            <a:schemeClr val="tx1">
                              <a:lumMod val="65000"/>
                              <a:lumOff val="35000"/>
                            </a:schemeClr>
                          </a:solidFill>
                          <a:latin typeface="+mn-lt"/>
                          <a:ea typeface="+mn-ea"/>
                          <a:cs typeface="メイリオ" panose="020B0604030504040204" pitchFamily="50" charset="-128"/>
                        </a:rPr>
                        <a:t>内視聴ページ</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err="1" smtClean="0">
                          <a:solidFill>
                            <a:schemeClr val="tx1">
                              <a:lumMod val="65000"/>
                              <a:lumOff val="35000"/>
                            </a:schemeClr>
                          </a:solidFill>
                          <a:latin typeface="+mn-lt"/>
                          <a:ea typeface="+mn-ea"/>
                          <a:cs typeface="メイリオ" panose="020B0604030504040204" pitchFamily="50" charset="-128"/>
                        </a:rPr>
                        <a:t>、</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・ページ数：コンテンツによって変動</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・ページ内の広告枠：インストリーム（マルチデバイス、最大</a:t>
                      </a:r>
                      <a:r>
                        <a:rPr lang="en-US" altLang="ja-JP" sz="800" dirty="0" smtClean="0">
                          <a:solidFill>
                            <a:schemeClr val="tx1">
                              <a:lumMod val="65000"/>
                              <a:lumOff val="35000"/>
                            </a:schemeClr>
                          </a:solidFill>
                          <a:latin typeface="+mn-lt"/>
                          <a:ea typeface="+mn-ea"/>
                          <a:cs typeface="メイリオ" panose="020B0604030504040204" pitchFamily="50" charset="-128"/>
                        </a:rPr>
                        <a:t>30</a:t>
                      </a:r>
                      <a:r>
                        <a:rPr lang="ja-JP" altLang="en-US" sz="800" dirty="0" smtClean="0">
                          <a:solidFill>
                            <a:schemeClr val="tx1">
                              <a:lumMod val="65000"/>
                              <a:lumOff val="35000"/>
                            </a:schemeClr>
                          </a:solidFill>
                          <a:latin typeface="+mn-lt"/>
                          <a:ea typeface="+mn-ea"/>
                          <a:cs typeface="メイリオ" panose="020B0604030504040204" pitchFamily="50" charset="-128"/>
                        </a:rPr>
                        <a:t>秒）</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smtClean="0">
                          <a:solidFill>
                            <a:schemeClr val="tx1">
                              <a:lumMod val="65000"/>
                              <a:lumOff val="35000"/>
                            </a:schemeClr>
                          </a:solidFill>
                          <a:latin typeface="+mn-lt"/>
                          <a:ea typeface="+mn-ea"/>
                          <a:cs typeface="メイリオ" panose="020B0604030504040204" pitchFamily="50" charset="-128"/>
                        </a:rPr>
                        <a:t>GYAO!</a:t>
                      </a:r>
                      <a:r>
                        <a:rPr lang="ja-JP" altLang="en-US" sz="800" dirty="0" smtClean="0">
                          <a:solidFill>
                            <a:schemeClr val="tx1">
                              <a:lumMod val="65000"/>
                              <a:lumOff val="35000"/>
                            </a:schemeClr>
                          </a:solidFill>
                          <a:latin typeface="+mn-lt"/>
                          <a:ea typeface="+mn-ea"/>
                          <a:cs typeface="メイリオ" panose="020B0604030504040204" pitchFamily="50" charset="-128"/>
                        </a:rPr>
                        <a:t>内視聴ページ</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err="1" smtClean="0">
                          <a:solidFill>
                            <a:schemeClr val="tx1">
                              <a:lumMod val="65000"/>
                              <a:lumOff val="35000"/>
                            </a:schemeClr>
                          </a:solidFill>
                          <a:latin typeface="+mn-lt"/>
                          <a:ea typeface="+mn-ea"/>
                          <a:cs typeface="メイリオ" panose="020B0604030504040204" pitchFamily="50" charset="-128"/>
                        </a:rPr>
                        <a:t>、</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・ページ数：特集ページは</a:t>
                      </a:r>
                      <a:r>
                        <a:rPr lang="en-US" altLang="ja-JP" sz="800" dirty="0" smtClean="0">
                          <a:solidFill>
                            <a:schemeClr val="tx1">
                              <a:lumMod val="65000"/>
                              <a:lumOff val="35000"/>
                            </a:schemeClr>
                          </a:solidFill>
                          <a:latin typeface="+mn-lt"/>
                          <a:ea typeface="+mn-ea"/>
                          <a:cs typeface="メイリオ" panose="020B0604030504040204" pitchFamily="50" charset="-128"/>
                        </a:rPr>
                        <a:t>1</a:t>
                      </a:r>
                      <a:r>
                        <a:rPr lang="ja-JP" altLang="en-US" sz="800" dirty="0" smtClean="0">
                          <a:solidFill>
                            <a:schemeClr val="tx1">
                              <a:lumMod val="65000"/>
                              <a:lumOff val="35000"/>
                            </a:schemeClr>
                          </a:solidFill>
                          <a:latin typeface="+mn-lt"/>
                          <a:ea typeface="+mn-ea"/>
                          <a:cs typeface="メイリオ" panose="020B0604030504040204" pitchFamily="50" charset="-128"/>
                        </a:rPr>
                        <a:t>ページ、視聴ページはコンテンツによって変動</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メイリオ" panose="020B0604030504040204" pitchFamily="50" charset="-128"/>
                        </a:rPr>
                        <a:t>・ページ内の広告枠：インストリーム（マルチデバイス、最大</a:t>
                      </a:r>
                      <a:r>
                        <a:rPr lang="en-US" altLang="ja-JP" sz="800" dirty="0" smtClean="0">
                          <a:solidFill>
                            <a:schemeClr val="tx1">
                              <a:lumMod val="65000"/>
                              <a:lumOff val="35000"/>
                            </a:schemeClr>
                          </a:solidFill>
                          <a:latin typeface="+mn-lt"/>
                          <a:ea typeface="+mn-ea"/>
                          <a:cs typeface="メイリオ" panose="020B0604030504040204" pitchFamily="50" charset="-128"/>
                        </a:rPr>
                        <a:t>30</a:t>
                      </a:r>
                      <a:r>
                        <a:rPr lang="ja-JP" altLang="en-US" sz="800" dirty="0" smtClean="0">
                          <a:solidFill>
                            <a:schemeClr val="tx1">
                              <a:lumMod val="65000"/>
                              <a:lumOff val="35000"/>
                            </a:schemeClr>
                          </a:solidFill>
                          <a:latin typeface="+mn-lt"/>
                          <a:ea typeface="+mn-ea"/>
                          <a:cs typeface="メイリオ" panose="020B0604030504040204" pitchFamily="50" charset="-128"/>
                        </a:rPr>
                        <a:t>秒）</a:t>
                      </a:r>
                      <a:endParaRPr lang="en-US" altLang="ja-JP" sz="8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smtClean="0">
                          <a:solidFill>
                            <a:schemeClr val="tx1">
                              <a:lumMod val="65000"/>
                              <a:lumOff val="35000"/>
                            </a:schemeClr>
                          </a:solidFill>
                          <a:latin typeface="+mn-lt"/>
                          <a:ea typeface="+mn-ea"/>
                          <a:cs typeface="メイリオ" panose="020B0604030504040204" pitchFamily="50" charset="-128"/>
                        </a:rPr>
                        <a:t>GYAO!</a:t>
                      </a:r>
                      <a:r>
                        <a:rPr lang="ja-JP" altLang="en-US" sz="800" dirty="0" smtClean="0">
                          <a:solidFill>
                            <a:schemeClr val="tx1">
                              <a:lumMod val="65000"/>
                              <a:lumOff val="35000"/>
                            </a:schemeClr>
                          </a:solidFill>
                          <a:latin typeface="+mn-lt"/>
                          <a:ea typeface="+mn-ea"/>
                          <a:cs typeface="メイリオ" panose="020B0604030504040204" pitchFamily="50" charset="-128"/>
                        </a:rPr>
                        <a:t>内視聴ページ、特設ページ</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・ページ数：特集ページは</a:t>
                      </a:r>
                      <a:r>
                        <a:rPr lang="en-US" altLang="ja-JP" sz="800" dirty="0" smtClean="0">
                          <a:solidFill>
                            <a:schemeClr val="tx1">
                              <a:lumMod val="65000"/>
                              <a:lumOff val="35000"/>
                            </a:schemeClr>
                          </a:solidFill>
                          <a:latin typeface="+mn-lt"/>
                          <a:ea typeface="+mn-ea"/>
                          <a:cs typeface="メイリオ" panose="020B0604030504040204" pitchFamily="50" charset="-128"/>
                        </a:rPr>
                        <a:t>1</a:t>
                      </a:r>
                      <a:r>
                        <a:rPr lang="ja-JP" altLang="en-US" sz="800" dirty="0" smtClean="0">
                          <a:solidFill>
                            <a:schemeClr val="tx1">
                              <a:lumMod val="65000"/>
                              <a:lumOff val="35000"/>
                            </a:schemeClr>
                          </a:solidFill>
                          <a:latin typeface="+mn-lt"/>
                          <a:ea typeface="+mn-ea"/>
                          <a:cs typeface="メイリオ" panose="020B0604030504040204" pitchFamily="50" charset="-128"/>
                        </a:rPr>
                        <a:t>ページ、視聴ページはコンテンツによって変動</a:t>
                      </a: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・ページ内の広告枠：インストリーム（マルチデバイス、最大</a:t>
                      </a:r>
                      <a:r>
                        <a:rPr lang="en-US" altLang="ja-JP" sz="800" dirty="0" smtClean="0">
                          <a:solidFill>
                            <a:schemeClr val="tx1">
                              <a:lumMod val="65000"/>
                              <a:lumOff val="35000"/>
                            </a:schemeClr>
                          </a:solidFill>
                          <a:latin typeface="+mn-lt"/>
                          <a:ea typeface="+mn-ea"/>
                          <a:cs typeface="メイリオ" panose="020B0604030504040204" pitchFamily="50" charset="-128"/>
                        </a:rPr>
                        <a:t>30</a:t>
                      </a:r>
                      <a:r>
                        <a:rPr lang="ja-JP" altLang="en-US" sz="800" dirty="0" smtClean="0">
                          <a:solidFill>
                            <a:schemeClr val="tx1">
                              <a:lumMod val="65000"/>
                              <a:lumOff val="35000"/>
                            </a:schemeClr>
                          </a:solidFill>
                          <a:latin typeface="+mn-lt"/>
                          <a:ea typeface="+mn-ea"/>
                          <a:cs typeface="メイリオ" panose="020B0604030504040204" pitchFamily="50" charset="-128"/>
                        </a:rPr>
                        <a:t>秒）</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・掲載場所：</a:t>
                      </a:r>
                      <a:r>
                        <a:rPr lang="en-US" altLang="ja-JP" sz="800" dirty="0" smtClean="0">
                          <a:solidFill>
                            <a:schemeClr val="tx1">
                              <a:lumMod val="65000"/>
                              <a:lumOff val="35000"/>
                            </a:schemeClr>
                          </a:solidFill>
                          <a:latin typeface="+mn-lt"/>
                          <a:ea typeface="+mn-ea"/>
                          <a:cs typeface="メイリオ" panose="020B0604030504040204" pitchFamily="50" charset="-128"/>
                        </a:rPr>
                        <a:t>GYAO!</a:t>
                      </a:r>
                      <a:r>
                        <a:rPr lang="ja-JP" altLang="en-US" sz="800" dirty="0" smtClean="0">
                          <a:solidFill>
                            <a:schemeClr val="tx1">
                              <a:lumMod val="65000"/>
                              <a:lumOff val="35000"/>
                            </a:schemeClr>
                          </a:solidFill>
                          <a:latin typeface="+mn-lt"/>
                          <a:ea typeface="+mn-ea"/>
                          <a:cs typeface="メイリオ" panose="020B0604030504040204" pitchFamily="50" charset="-128"/>
                        </a:rPr>
                        <a:t>内視聴ページ、特設ページ</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・デバイス：</a:t>
                      </a:r>
                      <a:r>
                        <a:rPr lang="en-US" altLang="ja-JP" sz="800" dirty="0" smtClean="0">
                          <a:solidFill>
                            <a:schemeClr val="tx1">
                              <a:lumMod val="65000"/>
                              <a:lumOff val="35000"/>
                            </a:schemeClr>
                          </a:solidFill>
                          <a:latin typeface="+mn-lt"/>
                          <a:ea typeface="+mn-ea"/>
                          <a:cs typeface="メイリオ" panose="020B0604030504040204" pitchFamily="50" charset="-128"/>
                        </a:rPr>
                        <a:t>PC,</a:t>
                      </a:r>
                      <a:r>
                        <a:rPr lang="ja-JP" altLang="en-US" sz="800" dirty="0" smtClean="0">
                          <a:solidFill>
                            <a:schemeClr val="tx1">
                              <a:lumMod val="65000"/>
                              <a:lumOff val="35000"/>
                            </a:schemeClr>
                          </a:solidFill>
                          <a:latin typeface="+mn-lt"/>
                          <a:ea typeface="+mn-ea"/>
                          <a:cs typeface="メイリオ" panose="020B0604030504040204" pitchFamily="50" charset="-128"/>
                        </a:rPr>
                        <a:t>スマートフォン</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indent="0">
                        <a:buNone/>
                      </a:pPr>
                      <a:r>
                        <a:rPr lang="ja-JP" altLang="en-US" sz="800" dirty="0" smtClean="0">
                          <a:solidFill>
                            <a:schemeClr val="tx1">
                              <a:lumMod val="65000"/>
                              <a:lumOff val="35000"/>
                            </a:schemeClr>
                          </a:solidFill>
                          <a:latin typeface="+mn-lt"/>
                          <a:ea typeface="+mn-ea"/>
                          <a:cs typeface="メイリオ" panose="020B0604030504040204" pitchFamily="50" charset="-128"/>
                        </a:rPr>
                        <a:t>・ページ数：特集ページを作成する場合は</a:t>
                      </a:r>
                      <a:r>
                        <a:rPr lang="en-US" altLang="ja-JP" sz="800" dirty="0" smtClean="0">
                          <a:solidFill>
                            <a:schemeClr val="tx1">
                              <a:lumMod val="65000"/>
                              <a:lumOff val="35000"/>
                            </a:schemeClr>
                          </a:solidFill>
                          <a:latin typeface="+mn-lt"/>
                          <a:ea typeface="+mn-ea"/>
                          <a:cs typeface="メイリオ" panose="020B0604030504040204" pitchFamily="50" charset="-128"/>
                        </a:rPr>
                        <a:t>1</a:t>
                      </a:r>
                      <a:r>
                        <a:rPr lang="ja-JP" altLang="en-US" sz="800" dirty="0" smtClean="0">
                          <a:solidFill>
                            <a:schemeClr val="tx1">
                              <a:lumMod val="65000"/>
                              <a:lumOff val="35000"/>
                            </a:schemeClr>
                          </a:solidFill>
                          <a:latin typeface="+mn-lt"/>
                          <a:ea typeface="+mn-ea"/>
                          <a:cs typeface="メイリオ" panose="020B0604030504040204" pitchFamily="50" charset="-128"/>
                        </a:rPr>
                        <a:t>ページ、視聴ページはコンテンツによって変動</a:t>
                      </a:r>
                      <a:endParaRPr lang="en-US" altLang="ja-JP" sz="8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メイリオ" panose="020B0604030504040204" pitchFamily="50" charset="-128"/>
                        </a:rPr>
                        <a:t>・ページ内の広告枠：インストリーム（マルチデバイス、最大</a:t>
                      </a:r>
                      <a:r>
                        <a:rPr lang="en-US" altLang="ja-JP" sz="800" dirty="0" smtClean="0">
                          <a:solidFill>
                            <a:schemeClr val="tx1">
                              <a:lumMod val="65000"/>
                              <a:lumOff val="35000"/>
                            </a:schemeClr>
                          </a:solidFill>
                          <a:latin typeface="+mn-lt"/>
                          <a:ea typeface="+mn-ea"/>
                          <a:cs typeface="メイリオ" panose="020B0604030504040204" pitchFamily="50" charset="-128"/>
                        </a:rPr>
                        <a:t>30</a:t>
                      </a:r>
                      <a:r>
                        <a:rPr lang="ja-JP" altLang="en-US" sz="800" dirty="0" smtClean="0">
                          <a:solidFill>
                            <a:schemeClr val="tx1">
                              <a:lumMod val="65000"/>
                              <a:lumOff val="35000"/>
                            </a:schemeClr>
                          </a:solidFill>
                          <a:latin typeface="+mn-lt"/>
                          <a:ea typeface="+mn-ea"/>
                          <a:cs typeface="メイリオ" panose="020B0604030504040204" pitchFamily="50" charset="-128"/>
                        </a:rPr>
                        <a:t>秒）</a:t>
                      </a:r>
                      <a:endParaRPr lang="en-US" altLang="ja-JP" sz="8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658556097"/>
                  </a:ext>
                </a:extLst>
              </a:tr>
              <a:tr h="321561">
                <a:tc>
                  <a:txBody>
                    <a:bodyPr/>
                    <a:lstStyle/>
                    <a:p>
                      <a:pPr algn="ctr"/>
                      <a:r>
                        <a:rPr kumimoji="1" lang="ja-JP" altLang="en-US" sz="800" b="1" dirty="0" smtClean="0">
                          <a:solidFill>
                            <a:schemeClr val="bg1"/>
                          </a:solidFill>
                          <a:latin typeface="+mj-lt"/>
                          <a:ea typeface="+mj-ea"/>
                        </a:rPr>
                        <a:t>掲載期間</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smtClean="0">
                          <a:solidFill>
                            <a:schemeClr val="tx1">
                              <a:lumMod val="65000"/>
                              <a:lumOff val="35000"/>
                            </a:schemeClr>
                          </a:solidFill>
                          <a:latin typeface="+mn-lt"/>
                          <a:ea typeface="+mn-ea"/>
                          <a:cs typeface="Meiryo UI" panose="020B0604030504040204" pitchFamily="50" charset="-128"/>
                        </a:rPr>
                        <a:t>1</a:t>
                      </a:r>
                      <a:r>
                        <a:rPr lang="ja-JP" altLang="en-US" sz="800" dirty="0" smtClean="0">
                          <a:solidFill>
                            <a:schemeClr val="tx1">
                              <a:lumMod val="65000"/>
                              <a:lumOff val="35000"/>
                            </a:schemeClr>
                          </a:solidFill>
                          <a:latin typeface="+mn-lt"/>
                          <a:ea typeface="+mn-ea"/>
                          <a:cs typeface="Meiryo UI" panose="020B0604030504040204" pitchFamily="50" charset="-128"/>
                        </a:rPr>
                        <a:t>か月間（平日掲載開始）</a:t>
                      </a: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メイリオ" panose="020B0604030504040204" pitchFamily="50" charset="-128"/>
                        </a:rPr>
                        <a:t>1</a:t>
                      </a:r>
                      <a:r>
                        <a:rPr kumimoji="1" lang="ja-JP" altLang="en-US" sz="800" kern="1200" dirty="0" smtClean="0">
                          <a:solidFill>
                            <a:schemeClr val="tx1">
                              <a:lumMod val="65000"/>
                              <a:lumOff val="35000"/>
                            </a:schemeClr>
                          </a:solidFill>
                          <a:latin typeface="+mn-lt"/>
                          <a:ea typeface="+mn-ea"/>
                          <a:cs typeface="メイリオ" panose="020B0604030504040204" pitchFamily="50" charset="-128"/>
                        </a:rPr>
                        <a:t>か月間（平日掲載開始）</a:t>
                      </a:r>
                      <a:endParaRPr kumimoji="1" lang="en-US" altLang="ja-JP" sz="800" kern="1200" dirty="0" smtClean="0">
                        <a:solidFill>
                          <a:schemeClr val="tx1">
                            <a:lumMod val="65000"/>
                            <a:lumOff val="35000"/>
                          </a:schemeClr>
                        </a:solidFill>
                        <a:latin typeface="+mn-lt"/>
                        <a:ea typeface="+mn-ea"/>
                        <a:cs typeface="メイリオ" panose="020B0604030504040204" pitchFamily="50" charset="-128"/>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546597">
                <a:tc>
                  <a:txBody>
                    <a:bodyPr/>
                    <a:lstStyle/>
                    <a:p>
                      <a:pPr algn="ctr"/>
                      <a:r>
                        <a:rPr kumimoji="1" lang="ja-JP" altLang="en-US" sz="800" b="1" dirty="0" smtClean="0">
                          <a:solidFill>
                            <a:schemeClr val="bg1"/>
                          </a:solidFill>
                          <a:latin typeface="+mj-lt"/>
                          <a:ea typeface="+mj-ea"/>
                        </a:rPr>
                        <a:t>料金</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都度見積（グロス）</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都度見積（グロス）</a:t>
                      </a:r>
                      <a:endParaRPr kumimoji="1" lang="en-US" altLang="ja-JP" sz="7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300</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a:t>
                      </a:r>
                      <a:endPar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企画内容によって、別途費用が発生する場合があります</a:t>
                      </a:r>
                      <a:endPar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都度見積（グロス）</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288032">
                <a:tc>
                  <a:txBody>
                    <a:bodyPr/>
                    <a:lstStyle/>
                    <a:p>
                      <a:pPr algn="ctr"/>
                      <a:r>
                        <a:rPr kumimoji="1" lang="ja-JP" altLang="en-US" sz="800" b="1" dirty="0" smtClean="0">
                          <a:solidFill>
                            <a:schemeClr val="bg1"/>
                          </a:solidFill>
                          <a:latin typeface="+mj-lt"/>
                          <a:ea typeface="+mj-ea"/>
                        </a:rPr>
                        <a:t>お申し込み期限</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掲載開始の</a:t>
                      </a:r>
                      <a:r>
                        <a:rPr kumimoji="1" lang="en-US" altLang="ja-JP" sz="800" b="0" u="none" strike="noStrike" kern="1200" cap="none" spc="0" normalizeH="0" baseline="0" noProof="0" dirty="0" smtClean="0">
                          <a:ln>
                            <a:noFill/>
                          </a:ln>
                          <a:solidFill>
                            <a:schemeClr val="tx1">
                              <a:lumMod val="65000"/>
                              <a:lumOff val="35000"/>
                            </a:schemeClr>
                          </a:solidFill>
                          <a:effectLst/>
                          <a:uLnTx/>
                          <a:uFillTx/>
                          <a:latin typeface="+mn-lt"/>
                          <a:ea typeface="+mn-ea"/>
                        </a:rPr>
                        <a:t>2</a:t>
                      </a:r>
                      <a:r>
                        <a:rPr kumimoji="1" lang="ja-JP" altLang="en-US" sz="800" b="0" u="none" strike="noStrike" kern="1200" cap="none" spc="0" normalizeH="0" baseline="0" noProof="0" dirty="0" smtClean="0">
                          <a:ln>
                            <a:noFill/>
                          </a:ln>
                          <a:solidFill>
                            <a:schemeClr val="tx1">
                              <a:lumMod val="65000"/>
                              <a:lumOff val="35000"/>
                            </a:schemeClr>
                          </a:solidFill>
                          <a:effectLst/>
                          <a:uLnTx/>
                          <a:uFillTx/>
                          <a:latin typeface="+mn-lt"/>
                          <a:ea typeface="+mn-ea"/>
                        </a:rPr>
                        <a:t>か月前</a:t>
                      </a:r>
                      <a:endParaRPr kumimoji="1" lang="ja-JP" altLang="en-US" sz="800" dirty="0">
                        <a:solidFill>
                          <a:schemeClr val="tx1">
                            <a:lumMod val="65000"/>
                            <a:lumOff val="35000"/>
                          </a:schemeClr>
                        </a:solidFill>
                        <a:latin typeface="+mj-lt"/>
                        <a:ea typeface="+mj-ea"/>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8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掲載開始の</a:t>
                      </a:r>
                      <a:r>
                        <a:rPr kumimoji="1" lang="en-US" altLang="ja-JP" sz="800" kern="1200" noProof="0" dirty="0" smtClean="0">
                          <a:solidFill>
                            <a:schemeClr val="tx1">
                              <a:lumMod val="65000"/>
                              <a:lumOff val="35000"/>
                            </a:schemeClr>
                          </a:solidFill>
                          <a:latin typeface="+mn-lt"/>
                          <a:ea typeface="+mn-ea"/>
                          <a:cs typeface="メイリオ" panose="020B0604030504040204" pitchFamily="50" charset="-128"/>
                        </a:rPr>
                        <a:t>2</a:t>
                      </a:r>
                      <a:r>
                        <a:rPr kumimoji="1" lang="ja-JP" altLang="en-US" sz="800" kern="1200" noProof="0" dirty="0" smtClean="0">
                          <a:solidFill>
                            <a:schemeClr val="tx1">
                              <a:lumMod val="65000"/>
                              <a:lumOff val="35000"/>
                            </a:schemeClr>
                          </a:solidFill>
                          <a:latin typeface="+mn-lt"/>
                          <a:ea typeface="+mn-ea"/>
                          <a:cs typeface="メイリオ" panose="020B0604030504040204" pitchFamily="50" charset="-128"/>
                        </a:rPr>
                        <a:t>か月前</a:t>
                      </a:r>
                      <a:endParaRPr kumimoji="1" lang="ja-JP" altLang="en-US" sz="8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648072">
                <a:tc>
                  <a:txBody>
                    <a:bodyPr/>
                    <a:lstStyle/>
                    <a:p>
                      <a:pPr algn="ctr"/>
                      <a:r>
                        <a:rPr kumimoji="1" lang="ja-JP" altLang="en-US" sz="800" b="1" dirty="0" smtClean="0">
                          <a:solidFill>
                            <a:schemeClr val="bg1"/>
                          </a:solidFill>
                          <a:latin typeface="+mj-lt"/>
                          <a:ea typeface="+mj-ea"/>
                        </a:rPr>
                        <a:t>レポート項目</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広告管理ツールよりインストリーム掲載</a:t>
                      </a:r>
                      <a:r>
                        <a:rPr lang="en-US" altLang="ja-JP" sz="800" dirty="0" smtClean="0">
                          <a:solidFill>
                            <a:schemeClr val="tx1">
                              <a:lumMod val="65000"/>
                              <a:lumOff val="35000"/>
                            </a:schemeClr>
                          </a:solidFill>
                          <a:latin typeface="+mn-lt"/>
                          <a:ea typeface="+mn-ea"/>
                          <a:cs typeface="Verdana" pitchFamily="34" charset="0"/>
                        </a:rPr>
                        <a:t>imps</a:t>
                      </a:r>
                      <a:r>
                        <a:rPr lang="ja-JP" altLang="en-US" sz="800" dirty="0" smtClean="0">
                          <a:solidFill>
                            <a:schemeClr val="tx1">
                              <a:lumMod val="65000"/>
                              <a:lumOff val="35000"/>
                            </a:schemeClr>
                          </a:solidFill>
                          <a:latin typeface="+mn-lt"/>
                          <a:ea typeface="+mn-ea"/>
                          <a:cs typeface="Verdana" pitchFamily="34" charset="0"/>
                        </a:rPr>
                        <a:t>をご確認ください</a:t>
                      </a:r>
                      <a:endParaRPr lang="en-US" altLang="ja-JP" sz="800" dirty="0" smtClean="0">
                        <a:solidFill>
                          <a:schemeClr val="tx1">
                            <a:lumMod val="65000"/>
                            <a:lumOff val="35000"/>
                          </a:schemeClr>
                        </a:solidFill>
                        <a:latin typeface="+mn-lt"/>
                        <a:ea typeface="+mn-ea"/>
                        <a:cs typeface="Verdana" pitchFamily="34" charset="0"/>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タイアップページ</a:t>
                      </a:r>
                      <a:r>
                        <a:rPr lang="en-US" altLang="ja-JP" sz="800" dirty="0" smtClean="0">
                          <a:solidFill>
                            <a:schemeClr val="tx1">
                              <a:lumMod val="65000"/>
                              <a:lumOff val="35000"/>
                            </a:schemeClr>
                          </a:solidFill>
                          <a:latin typeface="+mn-lt"/>
                          <a:ea typeface="+mn-ea"/>
                          <a:cs typeface="Verdana" pitchFamily="34" charset="0"/>
                        </a:rPr>
                        <a:t>PV</a:t>
                      </a:r>
                      <a:r>
                        <a:rPr lang="ja-JP" altLang="en-US" sz="800" dirty="0" smtClean="0">
                          <a:solidFill>
                            <a:schemeClr val="tx1">
                              <a:lumMod val="65000"/>
                              <a:lumOff val="35000"/>
                            </a:schemeClr>
                          </a:solidFill>
                          <a:latin typeface="+mn-lt"/>
                          <a:ea typeface="+mn-ea"/>
                          <a:cs typeface="Verdana" pitchFamily="34" charset="0"/>
                        </a:rPr>
                        <a:t>・</a:t>
                      </a:r>
                      <a:r>
                        <a:rPr lang="en-US" altLang="ja-JP" sz="800" dirty="0" smtClean="0">
                          <a:solidFill>
                            <a:schemeClr val="tx1">
                              <a:lumMod val="65000"/>
                              <a:lumOff val="35000"/>
                            </a:schemeClr>
                          </a:solidFill>
                          <a:latin typeface="+mn-lt"/>
                          <a:ea typeface="+mn-ea"/>
                          <a:cs typeface="Verdana" pitchFamily="34" charset="0"/>
                        </a:rPr>
                        <a:t>UB</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・ページ内リンクのクリック数</a:t>
                      </a:r>
                      <a:endParaRPr lang="en-US" altLang="ja-JP" sz="800" dirty="0" smtClean="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dirty="0" smtClean="0">
                          <a:solidFill>
                            <a:schemeClr val="tx1">
                              <a:lumMod val="65000"/>
                              <a:lumOff val="35000"/>
                            </a:schemeClr>
                          </a:solidFill>
                          <a:latin typeface="+mn-lt"/>
                          <a:ea typeface="+mn-ea"/>
                          <a:cs typeface="Verdana" pitchFamily="34" charset="0"/>
                        </a:rPr>
                        <a:t>※</a:t>
                      </a:r>
                      <a:r>
                        <a:rPr lang="ja-JP" altLang="en-US" sz="700" dirty="0" smtClean="0">
                          <a:solidFill>
                            <a:schemeClr val="tx1">
                              <a:lumMod val="65000"/>
                              <a:lumOff val="35000"/>
                            </a:schemeClr>
                          </a:solidFill>
                          <a:latin typeface="+mn-lt"/>
                          <a:ea typeface="+mn-ea"/>
                          <a:cs typeface="Verdana" pitchFamily="34" charset="0"/>
                        </a:rPr>
                        <a:t>インストリーム掲載</a:t>
                      </a:r>
                      <a:r>
                        <a:rPr lang="en-US" altLang="ja-JP" sz="700" dirty="0" smtClean="0">
                          <a:solidFill>
                            <a:schemeClr val="tx1">
                              <a:lumMod val="65000"/>
                              <a:lumOff val="35000"/>
                            </a:schemeClr>
                          </a:solidFill>
                          <a:latin typeface="+mn-lt"/>
                          <a:ea typeface="+mn-ea"/>
                          <a:cs typeface="Verdana" pitchFamily="34" charset="0"/>
                        </a:rPr>
                        <a:t>imps</a:t>
                      </a:r>
                      <a:r>
                        <a:rPr lang="ja-JP" altLang="en-US" sz="700" dirty="0" smtClean="0">
                          <a:solidFill>
                            <a:schemeClr val="tx1">
                              <a:lumMod val="65000"/>
                              <a:lumOff val="35000"/>
                            </a:schemeClr>
                          </a:solidFill>
                          <a:latin typeface="+mn-lt"/>
                          <a:ea typeface="+mn-ea"/>
                          <a:cs typeface="Verdana" pitchFamily="34" charset="0"/>
                        </a:rPr>
                        <a:t>は広告管理ツールよりご確認ください。</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映像再生数・タイアップページ</a:t>
                      </a:r>
                      <a:r>
                        <a:rPr lang="en-US" altLang="ja-JP" sz="800" dirty="0" smtClean="0">
                          <a:solidFill>
                            <a:schemeClr val="tx1">
                              <a:lumMod val="65000"/>
                              <a:lumOff val="35000"/>
                            </a:schemeClr>
                          </a:solidFill>
                          <a:latin typeface="+mn-lt"/>
                          <a:ea typeface="+mn-ea"/>
                          <a:cs typeface="Verdana" pitchFamily="34" charset="0"/>
                        </a:rPr>
                        <a:t>PV</a:t>
                      </a:r>
                      <a:r>
                        <a:rPr lang="ja-JP" altLang="en-US" sz="800" dirty="0" smtClean="0">
                          <a:solidFill>
                            <a:schemeClr val="tx1">
                              <a:lumMod val="65000"/>
                              <a:lumOff val="35000"/>
                            </a:schemeClr>
                          </a:solidFill>
                          <a:latin typeface="+mn-lt"/>
                          <a:ea typeface="+mn-ea"/>
                          <a:cs typeface="Verdana" pitchFamily="34" charset="0"/>
                        </a:rPr>
                        <a:t>・</a:t>
                      </a:r>
                      <a:r>
                        <a:rPr lang="en-US" altLang="ja-JP" sz="800" dirty="0" smtClean="0">
                          <a:solidFill>
                            <a:schemeClr val="tx1">
                              <a:lumMod val="65000"/>
                              <a:lumOff val="35000"/>
                            </a:schemeClr>
                          </a:solidFill>
                          <a:latin typeface="+mn-lt"/>
                          <a:ea typeface="+mn-ea"/>
                          <a:cs typeface="Verdana" pitchFamily="34" charset="0"/>
                        </a:rPr>
                        <a:t>UB</a:t>
                      </a: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Verdana" pitchFamily="34" charset="0"/>
                        </a:rPr>
                        <a:t>・ページ内リンクのクリック数</a:t>
                      </a:r>
                      <a:endParaRPr lang="en-US" altLang="ja-JP" sz="800" dirty="0" smtClean="0">
                        <a:solidFill>
                          <a:schemeClr val="tx1">
                            <a:lumMod val="65000"/>
                            <a:lumOff val="35000"/>
                          </a:schemeClr>
                        </a:solidFill>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インストリーム掲載</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は広告管理ツールよりご確認ください。</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映像再生数・タイアップページ</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PV</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UB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・ページ内リンクのクリック数</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インストリーム掲載</a:t>
                      </a:r>
                      <a:r>
                        <a:rPr kumimoji="1" lang="en-US" altLang="ja-JP"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imps</a:t>
                      </a:r>
                      <a:r>
                        <a:rPr kumimoji="1" lang="ja-JP" altLang="en-US" sz="700" b="0" i="0" u="none" strike="noStrike" kern="1200" cap="none" spc="0" normalizeH="0" baseline="0" noProof="0" dirty="0" smtClean="0">
                          <a:ln>
                            <a:noFill/>
                          </a:ln>
                          <a:solidFill>
                            <a:prstClr val="black">
                              <a:lumMod val="65000"/>
                              <a:lumOff val="35000"/>
                            </a:prstClr>
                          </a:solidFill>
                          <a:effectLst/>
                          <a:uLnTx/>
                          <a:uFillTx/>
                          <a:latin typeface="+mn-lt"/>
                          <a:ea typeface="+mn-ea"/>
                          <a:cs typeface="Verdana" pitchFamily="34" charset="0"/>
                        </a:rPr>
                        <a:t>は広告管理ツールよりご確認ください。</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550148">
                <a:tc>
                  <a:txBody>
                    <a:bodyPr/>
                    <a:lstStyle/>
                    <a:p>
                      <a:pPr algn="ctr"/>
                      <a:r>
                        <a:rPr kumimoji="1" lang="ja-JP" altLang="en-US" sz="800" b="1" dirty="0" smtClean="0">
                          <a:solidFill>
                            <a:schemeClr val="bg1"/>
                          </a:solidFill>
                          <a:latin typeface="+mj-lt"/>
                          <a:ea typeface="+mj-ea"/>
                        </a:rPr>
                        <a:t>備考</a:t>
                      </a:r>
                      <a:endParaRPr kumimoji="1" lang="ja-JP" altLang="en-US" sz="800" b="1" dirty="0">
                        <a:solidFill>
                          <a:schemeClr val="bg1"/>
                        </a:solidFill>
                        <a:latin typeface="+mj-lt"/>
                        <a:ea typeface="+mj-ea"/>
                      </a:endParaRPr>
                    </a:p>
                  </a:txBody>
                  <a:tcPr anchor="ctr">
                    <a:lnL w="12700" cmpd="sng">
                      <a:noFill/>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latin typeface="+mn-lt"/>
                          <a:ea typeface="+mn-ea"/>
                          <a:cs typeface="Meiryo UI" panose="020B0604030504040204" pitchFamily="50" charset="-128"/>
                        </a:rPr>
                        <a:t>ヤフー</a:t>
                      </a:r>
                      <a:r>
                        <a:rPr lang="en-US" altLang="ja-JP" sz="800" dirty="0" smtClean="0">
                          <a:solidFill>
                            <a:schemeClr val="tx1">
                              <a:lumMod val="65000"/>
                              <a:lumOff val="35000"/>
                            </a:schemeClr>
                          </a:solidFill>
                          <a:latin typeface="+mn-lt"/>
                          <a:ea typeface="+mn-ea"/>
                          <a:cs typeface="Meiryo UI" panose="020B0604030504040204" pitchFamily="50" charset="-128"/>
                        </a:rPr>
                        <a:t>TOP</a:t>
                      </a:r>
                      <a:r>
                        <a:rPr lang="ja-JP" altLang="en-US" sz="800" dirty="0" smtClean="0">
                          <a:solidFill>
                            <a:schemeClr val="tx1">
                              <a:lumMod val="65000"/>
                              <a:lumOff val="35000"/>
                            </a:schemeClr>
                          </a:solidFill>
                          <a:latin typeface="+mn-lt"/>
                          <a:ea typeface="+mn-ea"/>
                          <a:cs typeface="Meiryo UI" panose="020B0604030504040204" pitchFamily="50" charset="-128"/>
                        </a:rPr>
                        <a:t>タイムラインや</a:t>
                      </a:r>
                      <a:r>
                        <a:rPr lang="en-US" altLang="ja-JP" sz="800" dirty="0" smtClean="0">
                          <a:solidFill>
                            <a:schemeClr val="tx1">
                              <a:lumMod val="65000"/>
                              <a:lumOff val="35000"/>
                            </a:schemeClr>
                          </a:solidFill>
                          <a:latin typeface="+mn-lt"/>
                          <a:ea typeface="+mn-ea"/>
                          <a:cs typeface="Meiryo UI" panose="020B0604030504040204" pitchFamily="50" charset="-128"/>
                        </a:rPr>
                        <a:t>GYAO!</a:t>
                      </a:r>
                      <a:r>
                        <a:rPr lang="ja-JP" altLang="en-US" sz="8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アプリ内タイムライン枠でなど広告が掲載されない面でコンテンツが再生された場合、テレビデバイスでの視聴時はインストリームは掲載されません</a:t>
                      </a:r>
                      <a:endParaRPr lang="en-US" altLang="ja-JP" sz="800" dirty="0" smtClean="0">
                        <a:solidFill>
                          <a:schemeClr val="tx1">
                            <a:lumMod val="65000"/>
                            <a:lumOff val="35000"/>
                          </a:schemeClr>
                        </a:solidFill>
                        <a:latin typeface="+mn-lt"/>
                        <a:ea typeface="+mn-ea"/>
                        <a:cs typeface="Meiryo UI" panose="020B0604030504040204" pitchFamily="50" charset="-128"/>
                      </a:endParaRPr>
                    </a:p>
                  </a:txBody>
                  <a:tcPr anchor="ctr">
                    <a:lnL w="6350" cap="flat" cmpd="sng" algn="ctr">
                      <a:no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l"/>
                      <a:r>
                        <a:rPr kumimoji="1" lang="ja-JP" altLang="en-US" sz="800" dirty="0" smtClean="0">
                          <a:solidFill>
                            <a:schemeClr val="tx1">
                              <a:lumMod val="65000"/>
                              <a:lumOff val="35000"/>
                            </a:schemeClr>
                          </a:solidFill>
                          <a:latin typeface="+mj-lt"/>
                          <a:ea typeface="+mj-ea"/>
                        </a:rPr>
                        <a:t>・</a:t>
                      </a:r>
                      <a:r>
                        <a:rPr kumimoji="1" lang="en-US" altLang="ja-JP" sz="800" dirty="0" smtClean="0">
                          <a:solidFill>
                            <a:schemeClr val="tx1">
                              <a:lumMod val="65000"/>
                              <a:lumOff val="35000"/>
                            </a:schemeClr>
                          </a:solidFill>
                          <a:latin typeface="+mj-lt"/>
                          <a:ea typeface="+mj-ea"/>
                        </a:rPr>
                        <a:t>1</a:t>
                      </a:r>
                      <a:r>
                        <a:rPr kumimoji="1" lang="ja-JP" altLang="en-US" sz="800" dirty="0" smtClean="0">
                          <a:solidFill>
                            <a:schemeClr val="tx1">
                              <a:lumMod val="65000"/>
                              <a:lumOff val="35000"/>
                            </a:schemeClr>
                          </a:solidFill>
                          <a:latin typeface="+mj-lt"/>
                          <a:ea typeface="+mj-ea"/>
                        </a:rPr>
                        <a:t>か月以上の掲載をご希望の場合は、延長費</a:t>
                      </a:r>
                      <a:r>
                        <a:rPr kumimoji="1" lang="en-US" altLang="ja-JP" sz="800" dirty="0" smtClean="0">
                          <a:solidFill>
                            <a:schemeClr val="tx1">
                              <a:lumMod val="65000"/>
                              <a:lumOff val="35000"/>
                            </a:schemeClr>
                          </a:solidFill>
                          <a:latin typeface="+mj-lt"/>
                          <a:ea typeface="+mj-ea"/>
                        </a:rPr>
                        <a:t>3000</a:t>
                      </a:r>
                      <a:r>
                        <a:rPr kumimoji="1" lang="ja-JP" altLang="en-US" sz="800" dirty="0" smtClean="0">
                          <a:solidFill>
                            <a:schemeClr val="tx1">
                              <a:lumMod val="65000"/>
                              <a:lumOff val="35000"/>
                            </a:schemeClr>
                          </a:solidFill>
                          <a:latin typeface="+mj-lt"/>
                          <a:ea typeface="+mj-ea"/>
                        </a:rPr>
                        <a:t>円</a:t>
                      </a:r>
                      <a:r>
                        <a:rPr kumimoji="1" lang="en-US" altLang="ja-JP" sz="800" dirty="0" smtClean="0">
                          <a:solidFill>
                            <a:schemeClr val="tx1">
                              <a:lumMod val="65000"/>
                              <a:lumOff val="35000"/>
                            </a:schemeClr>
                          </a:solidFill>
                          <a:latin typeface="+mj-lt"/>
                          <a:ea typeface="+mj-ea"/>
                        </a:rPr>
                        <a:t>/</a:t>
                      </a:r>
                      <a:r>
                        <a:rPr kumimoji="1" lang="ja-JP" altLang="en-US" sz="800" dirty="0" smtClean="0">
                          <a:solidFill>
                            <a:schemeClr val="tx1">
                              <a:lumMod val="65000"/>
                              <a:lumOff val="35000"/>
                            </a:schemeClr>
                          </a:solidFill>
                          <a:latin typeface="+mj-lt"/>
                          <a:ea typeface="+mj-ea"/>
                        </a:rPr>
                        <a:t>日を頂戴いたします</a:t>
                      </a:r>
                    </a:p>
                    <a:p>
                      <a:pPr algn="l"/>
                      <a:r>
                        <a:rPr kumimoji="1" lang="ja-JP" altLang="en-US" sz="800" dirty="0" smtClean="0">
                          <a:solidFill>
                            <a:schemeClr val="tx1">
                              <a:lumMod val="65000"/>
                              <a:lumOff val="35000"/>
                            </a:schemeClr>
                          </a:solidFill>
                          <a:latin typeface="+mj-lt"/>
                          <a:ea typeface="+mj-ea"/>
                        </a:rPr>
                        <a:t>・ヤフー</a:t>
                      </a:r>
                      <a:r>
                        <a:rPr kumimoji="1" lang="en-US" altLang="ja-JP" sz="800" dirty="0" smtClean="0">
                          <a:solidFill>
                            <a:schemeClr val="tx1">
                              <a:lumMod val="65000"/>
                              <a:lumOff val="35000"/>
                            </a:schemeClr>
                          </a:solidFill>
                          <a:latin typeface="+mj-lt"/>
                          <a:ea typeface="+mj-ea"/>
                        </a:rPr>
                        <a:t>TOP</a:t>
                      </a:r>
                      <a:r>
                        <a:rPr kumimoji="1" lang="ja-JP" altLang="en-US" sz="800" dirty="0" smtClean="0">
                          <a:solidFill>
                            <a:schemeClr val="tx1">
                              <a:lumMod val="65000"/>
                              <a:lumOff val="35000"/>
                            </a:schemeClr>
                          </a:solidFill>
                          <a:latin typeface="+mj-lt"/>
                          <a:ea typeface="+mj-ea"/>
                        </a:rPr>
                        <a:t>タイムラインや</a:t>
                      </a:r>
                      <a:r>
                        <a:rPr kumimoji="1" lang="en-US" altLang="ja-JP" sz="800" dirty="0" smtClean="0">
                          <a:solidFill>
                            <a:schemeClr val="tx1">
                              <a:lumMod val="65000"/>
                              <a:lumOff val="35000"/>
                            </a:schemeClr>
                          </a:solidFill>
                          <a:latin typeface="+mj-lt"/>
                          <a:ea typeface="+mj-ea"/>
                        </a:rPr>
                        <a:t>GYAO!</a:t>
                      </a:r>
                      <a:r>
                        <a:rPr kumimoji="1" lang="ja-JP" altLang="en-US" sz="800" dirty="0" smtClean="0">
                          <a:solidFill>
                            <a:schemeClr val="tx1">
                              <a:lumMod val="65000"/>
                              <a:lumOff val="35000"/>
                            </a:schemeClr>
                          </a:solidFill>
                          <a:latin typeface="+mj-lt"/>
                          <a:ea typeface="+mj-ea"/>
                        </a:rPr>
                        <a:t>アプリ内タイムライン枠でなど広告が掲載されない面でコンテンツが再生された場合、</a:t>
                      </a:r>
                    </a:p>
                    <a:p>
                      <a:pPr algn="l"/>
                      <a:r>
                        <a:rPr kumimoji="1" lang="ja-JP" altLang="en-US" sz="800" dirty="0" smtClean="0">
                          <a:solidFill>
                            <a:schemeClr val="tx1">
                              <a:lumMod val="65000"/>
                              <a:lumOff val="35000"/>
                            </a:schemeClr>
                          </a:solidFill>
                          <a:latin typeface="+mj-lt"/>
                          <a:ea typeface="+mj-ea"/>
                        </a:rPr>
                        <a:t>テレビデバイスでの視聴時はインストリームは掲載されません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1</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か月以上の掲載をご希望の場合は、延長費</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3000</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円</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日を頂戴いたします</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・ヤフー</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TOP</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タイムラインや</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GYAO!</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アプリ内タイムライン枠でなど広告が掲載されない面でコンテンツが再生された場合、</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n-cs"/>
                        </a:rPr>
                        <a:t>テレビデバイスでの視聴時はインストリームは掲載されません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rPr>
                        <a:t>ヤフー</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rPr>
                        <a:t>TOP</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rPr>
                        <a:t>タイムラインや</a:t>
                      </a:r>
                      <a:r>
                        <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rPr>
                        <a:t>GYAO!</a:t>
                      </a:r>
                      <a:r>
                        <a:rPr kumimoji="1" lang="ja-JP" altLang="en-US"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rPr>
                        <a:t>アプリ内タイムライン枠でなど広告が掲載されない面でコンテンツが再生された場合、テレビデバイスでの視聴時はインストリームは掲載されません</a:t>
                      </a:r>
                      <a:endParaRPr kumimoji="1" lang="en-US" altLang="ja-JP" sz="800" b="0" i="0" u="none" strike="noStrike" kern="1200" cap="none" spc="0" normalizeH="0" baseline="0" noProof="0" dirty="0" smtClean="0">
                        <a:ln>
                          <a:noFill/>
                        </a:ln>
                        <a:solidFill>
                          <a:prstClr val="black">
                            <a:lumMod val="65000"/>
                            <a:lumOff val="35000"/>
                          </a:prstClr>
                        </a:solidFill>
                        <a:effectLst/>
                        <a:uLnTx/>
                        <a:uFillTx/>
                        <a:latin typeface="+mn-lt"/>
                        <a:ea typeface="+mn-ea"/>
                        <a:cs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ja-JP" altLang="en-US" sz="800" dirty="0" smtClean="0">
                        <a:solidFill>
                          <a:schemeClr val="accent3">
                            <a:lumMod val="75000"/>
                          </a:schemeClr>
                        </a:solidFill>
                        <a:latin typeface="+mn-lt"/>
                        <a:ea typeface="+mn-ea"/>
                        <a:cs typeface="Verdan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4014462905"/>
                  </a:ext>
                </a:extLst>
              </a:tr>
            </a:tbl>
          </a:graphicData>
        </a:graphic>
      </p:graphicFrame>
    </p:spTree>
    <p:extLst>
      <p:ext uri="{BB962C8B-B14F-4D97-AF65-F5344CB8AC3E}">
        <p14:creationId xmlns:p14="http://schemas.microsoft.com/office/powerpoint/2010/main" val="32584493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注意</a:t>
            </a:r>
            <a:r>
              <a:rPr kumimoji="1" lang="ja-JP" altLang="en-US" sz="2200" dirty="0"/>
              <a:t>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は広告主様とヤフーと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全ての権利処理が完了していること、情報の正確性に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・ページ上に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提供：○○」の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スポンサークレジットの掲載が</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・ヤフーが定めるサポート環境（</a:t>
            </a:r>
            <a:r>
              <a:rPr lang="en-US" altLang="ja-JP" sz="1200" dirty="0">
                <a:solidFill>
                  <a:schemeClr val="tx1">
                    <a:lumMod val="65000"/>
                    <a:lumOff val="35000"/>
                  </a:schemeClr>
                </a:solidFill>
                <a:latin typeface="メイリオ"/>
                <a:ea typeface="メイリオ"/>
              </a:rPr>
              <a:t>OS/</a:t>
            </a:r>
            <a:r>
              <a:rPr lang="ja-JP" altLang="en-US" sz="1200" dirty="0">
                <a:solidFill>
                  <a:schemeClr val="tx1">
                    <a:lumMod val="65000"/>
                    <a:lumOff val="35000"/>
                  </a:schemeClr>
                </a:solidFill>
                <a:latin typeface="メイリオ"/>
                <a:ea typeface="メイリオ"/>
              </a:rPr>
              <a:t>ブラウザー）に準じ、それ以外で</a:t>
            </a:r>
            <a:r>
              <a:rPr lang="ja-JP" altLang="en-US" sz="1200" dirty="0" smtClean="0">
                <a:solidFill>
                  <a:schemeClr val="tx1">
                    <a:lumMod val="65000"/>
                    <a:lumOff val="35000"/>
                  </a:schemeClr>
                </a:solidFill>
                <a:latin typeface="メイリオ"/>
                <a:ea typeface="メイリオ"/>
              </a:rPr>
              <a:t>はページ</a:t>
            </a:r>
            <a:r>
              <a:rPr lang="ja-JP" altLang="en-US" sz="1200" dirty="0">
                <a:solidFill>
                  <a:schemeClr val="tx1">
                    <a:lumMod val="65000"/>
                    <a:lumOff val="35000"/>
                  </a:schemeClr>
                </a:solidFill>
                <a:latin typeface="メイリオ"/>
                <a:ea typeface="メイリオ"/>
              </a:rPr>
              <a:t>の非表示や表示崩れを起こす場合があります。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・ページからクライアント</a:t>
            </a:r>
            <a:r>
              <a:rPr lang="ja-JP" altLang="en-US" sz="1200" dirty="0">
                <a:solidFill>
                  <a:schemeClr val="tx1">
                    <a:lumMod val="65000"/>
                    <a:lumOff val="35000"/>
                  </a:schemeClr>
                </a:solidFill>
                <a:latin typeface="メイリオ"/>
                <a:ea typeface="メイリオ"/>
              </a:rPr>
              <a:t>様サイトへ誘導するバナーやテキストリンクに、効果計測用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a:t>
            </a:r>
            <a:r>
              <a:rPr lang="ja-JP" altLang="en-US" sz="1200" dirty="0" smtClean="0">
                <a:solidFill>
                  <a:schemeClr val="tx1">
                    <a:lumMod val="65000"/>
                    <a:lumOff val="35000"/>
                  </a:schemeClr>
                </a:solidFill>
                <a:latin typeface="メイリオ"/>
                <a:ea typeface="メイリオ"/>
              </a:rPr>
              <a:t>ことは</a:t>
            </a:r>
            <a:r>
              <a:rPr lang="ja-JP" altLang="en-US" sz="1200" dirty="0">
                <a:solidFill>
                  <a:schemeClr val="tx1">
                    <a:lumMod val="65000"/>
                    <a:lumOff val="35000"/>
                  </a:schemeClr>
                </a:solidFill>
                <a:latin typeface="メイリオ"/>
                <a:ea typeface="メイリオ"/>
              </a:rPr>
              <a:t>不可</a:t>
            </a:r>
            <a:r>
              <a:rPr lang="ja-JP" altLang="en-US" sz="1200" dirty="0" smtClean="0">
                <a:solidFill>
                  <a:schemeClr val="tx1">
                    <a:lumMod val="65000"/>
                    <a:lumOff val="35000"/>
                  </a:schemeClr>
                </a:solidFill>
                <a:latin typeface="メイリオ"/>
                <a:ea typeface="メイリオ"/>
              </a:rPr>
              <a:t>となります。</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特集・タイアップ広告ページに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おきましても、ページ上部に災害情報告知モジュールの掲載を行います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・誘導広告を代理店様・広告主様で制作する場合、ガイドラインを共有いたしますのでこちらを遵守願います。</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・リンク先への効果計測用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の設定は不可</a:t>
            </a:r>
            <a:r>
              <a:rPr lang="ja-JP" altLang="en-US" sz="1200" dirty="0" smtClean="0">
                <a:solidFill>
                  <a:schemeClr val="tx1">
                    <a:lumMod val="65000"/>
                    <a:lumOff val="35000"/>
                  </a:schemeClr>
                </a:solidFill>
                <a:latin typeface="メイリオ"/>
                <a:ea typeface="メイリオ"/>
              </a:rPr>
              <a:t>となります。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含まれる場合があります。</a:t>
            </a:r>
            <a:r>
              <a:rPr lang="ja-JP" altLang="en-US" sz="1200" dirty="0">
                <a:solidFill>
                  <a:schemeClr val="tx1">
                    <a:lumMod val="65000"/>
                    <a:lumOff val="35000"/>
                  </a:schemeClr>
                </a:solidFill>
                <a:latin typeface="メイリオ"/>
                <a:ea typeface="メイリオ"/>
              </a:rPr>
              <a:t>個人情報の保護に関する法律その他の関係法令・ガイドラインを遵守するとともに、善良な管理者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
        <p:nvSpPr>
          <p:cNvPr id="4" name="正方形/長方形 3"/>
          <p:cNvSpPr/>
          <p:nvPr/>
        </p:nvSpPr>
        <p:spPr>
          <a:xfrm>
            <a:off x="350754" y="6260713"/>
            <a:ext cx="6863791" cy="246221"/>
          </a:xfrm>
          <a:prstGeom prst="rect">
            <a:avLst/>
          </a:prstGeom>
        </p:spPr>
        <p:txBody>
          <a:bodyPr wrap="square">
            <a:spAutoFit/>
          </a:bodyPr>
          <a:lstStyle/>
          <a:p>
            <a:pPr lvl="0">
              <a:spcBef>
                <a:spcPct val="0"/>
              </a:spcBef>
            </a:pPr>
            <a:r>
              <a:rPr lang="en-US" altLang="ja-JP" sz="1000" dirty="0" smtClean="0">
                <a:solidFill>
                  <a:prstClr val="black">
                    <a:lumMod val="65000"/>
                    <a:lumOff val="35000"/>
                  </a:prstClr>
                </a:solidFill>
              </a:rPr>
              <a:t>*</a:t>
            </a:r>
            <a:r>
              <a:rPr lang="ja-JP" altLang="en-US" sz="1000" dirty="0" smtClean="0">
                <a:solidFill>
                  <a:prstClr val="black">
                    <a:lumMod val="65000"/>
                    <a:lumOff val="35000"/>
                  </a:prstClr>
                </a:solidFill>
              </a:rPr>
              <a:t>商品ごとに定める注意事項は、個別の商品資料でご確認ください</a:t>
            </a:r>
            <a:endParaRPr lang="en-US" altLang="ja-JP" sz="1000" dirty="0">
              <a:solidFill>
                <a:prstClr val="black">
                  <a:lumMod val="65000"/>
                  <a:lumOff val="35000"/>
                </a:prstClr>
              </a:solidFill>
            </a:endParaRPr>
          </a:p>
        </p:txBody>
      </p:sp>
    </p:spTree>
    <p:extLst>
      <p:ext uri="{BB962C8B-B14F-4D97-AF65-F5344CB8AC3E}">
        <p14:creationId xmlns:p14="http://schemas.microsoft.com/office/powerpoint/2010/main" val="37050157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免責事項</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mn-ea"/>
                <a:ea typeface="+mn-ea"/>
              </a:rPr>
              <a:t>■ 免責事項</a:t>
            </a:r>
            <a:endParaRPr lang="ja-JP" altLang="en-US" sz="16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・申込者</a:t>
            </a:r>
            <a:r>
              <a:rPr lang="ja-JP" altLang="en-US" sz="1200" dirty="0">
                <a:solidFill>
                  <a:schemeClr val="tx1">
                    <a:lumMod val="65000"/>
                    <a:lumOff val="35000"/>
                  </a:schemeClr>
                </a:solidFill>
                <a:latin typeface="+mn-ea"/>
                <a:ea typeface="+mn-ea"/>
              </a:rPr>
              <a:t>の故意または過失に</a:t>
            </a:r>
            <a:r>
              <a:rPr lang="ja-JP" altLang="en-US" sz="1200" dirty="0" smtClean="0">
                <a:solidFill>
                  <a:schemeClr val="tx1">
                    <a:lumMod val="65000"/>
                    <a:lumOff val="35000"/>
                  </a:schemeClr>
                </a:solidFill>
                <a:latin typeface="+mn-ea"/>
                <a:ea typeface="+mn-ea"/>
              </a:rPr>
              <a:t>よって、</a:t>
            </a:r>
            <a:r>
              <a:rPr lang="ja-JP" altLang="en-US" sz="1200" dirty="0">
                <a:solidFill>
                  <a:schemeClr val="tx1">
                    <a:lumMod val="65000"/>
                    <a:lumOff val="35000"/>
                  </a:schemeClr>
                </a:solidFill>
                <a:latin typeface="+mn-ea"/>
                <a:ea typeface="+mn-ea"/>
              </a:rPr>
              <a:t>期日まで</a:t>
            </a:r>
            <a:r>
              <a:rPr lang="ja-JP" altLang="en-US" sz="1200" dirty="0" smtClean="0">
                <a:solidFill>
                  <a:schemeClr val="tx1">
                    <a:lumMod val="65000"/>
                    <a:lumOff val="35000"/>
                  </a:schemeClr>
                </a:solidFill>
                <a:latin typeface="+mn-ea"/>
                <a:ea typeface="+mn-ea"/>
              </a:rPr>
              <a:t>に特集・タイアップ広告ページの</a:t>
            </a:r>
            <a:r>
              <a:rPr lang="ja-JP" altLang="en-US" sz="1200" dirty="0">
                <a:solidFill>
                  <a:schemeClr val="tx1">
                    <a:lumMod val="65000"/>
                    <a:lumOff val="35000"/>
                  </a:schemeClr>
                </a:solidFill>
                <a:latin typeface="+mn-ea"/>
                <a:ea typeface="+mn-ea"/>
              </a:rPr>
              <a:t>掲載を開始できなかった場合</a:t>
            </a:r>
            <a:r>
              <a:rPr lang="ja-JP" altLang="en-US" sz="1200" dirty="0" smtClean="0">
                <a:solidFill>
                  <a:schemeClr val="tx1">
                    <a:lumMod val="65000"/>
                    <a:lumOff val="35000"/>
                  </a:schemeClr>
                </a:solidFill>
                <a:latin typeface="+mn-ea"/>
                <a:ea typeface="+mn-ea"/>
              </a:rPr>
              <a:t>、ヤフーは広告掲載</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契約</a:t>
            </a:r>
            <a:r>
              <a:rPr lang="ja-JP" altLang="en-US" sz="1200" dirty="0">
                <a:solidFill>
                  <a:schemeClr val="tx1">
                    <a:lumMod val="65000"/>
                    <a:lumOff val="35000"/>
                  </a:schemeClr>
                </a:solidFill>
                <a:latin typeface="+mn-ea"/>
                <a:ea typeface="+mn-ea"/>
              </a:rPr>
              <a:t>に基づく</a:t>
            </a:r>
            <a:r>
              <a:rPr lang="ja-JP" altLang="en-US" sz="1200" dirty="0" smtClean="0">
                <a:solidFill>
                  <a:schemeClr val="tx1">
                    <a:lumMod val="65000"/>
                    <a:lumOff val="35000"/>
                  </a:schemeClr>
                </a:solidFill>
                <a:latin typeface="+mn-ea"/>
                <a:ea typeface="+mn-ea"/>
              </a:rPr>
              <a:t>誘導枠およびページ掲載の</a:t>
            </a:r>
            <a:r>
              <a:rPr lang="ja-JP" altLang="en-US" sz="1200" dirty="0">
                <a:solidFill>
                  <a:schemeClr val="tx1">
                    <a:lumMod val="65000"/>
                    <a:lumOff val="35000"/>
                  </a:schemeClr>
                </a:solidFill>
                <a:latin typeface="+mn-ea"/>
                <a:ea typeface="+mn-ea"/>
              </a:rPr>
              <a:t>債務を履行する義務を免れるものとします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ただし、ヤフー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掲載を行うことができなかった期間</a:t>
            </a:r>
            <a:r>
              <a:rPr lang="ja-JP" altLang="en-US" sz="1200" dirty="0" smtClean="0">
                <a:solidFill>
                  <a:schemeClr val="tx1">
                    <a:lumMod val="65000"/>
                    <a:lumOff val="35000"/>
                  </a:schemeClr>
                </a:solidFill>
                <a:latin typeface="+mn-ea"/>
                <a:ea typeface="+mn-ea"/>
              </a:rPr>
              <a:t>の協賛料金を申込者に対して</a:t>
            </a:r>
            <a:r>
              <a:rPr lang="ja-JP" altLang="en-US" sz="1200" dirty="0">
                <a:solidFill>
                  <a:schemeClr val="tx1">
                    <a:lumMod val="65000"/>
                    <a:lumOff val="35000"/>
                  </a:schemeClr>
                </a:solidFill>
                <a:latin typeface="+mn-ea"/>
                <a:ea typeface="+mn-ea"/>
              </a:rPr>
              <a:t>請求</a:t>
            </a:r>
            <a:r>
              <a:rPr lang="ja-JP" altLang="en-US" sz="1200" dirty="0" smtClean="0">
                <a:solidFill>
                  <a:schemeClr val="tx1">
                    <a:lumMod val="65000"/>
                    <a:lumOff val="35000"/>
                  </a:schemeClr>
                </a:solidFill>
                <a:latin typeface="+mn-ea"/>
                <a:ea typeface="+mn-ea"/>
              </a:rPr>
              <a:t>する</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こと</a:t>
            </a:r>
            <a:r>
              <a:rPr lang="ja-JP" altLang="en-US" sz="1200" dirty="0">
                <a:solidFill>
                  <a:schemeClr val="tx1">
                    <a:lumMod val="65000"/>
                    <a:lumOff val="35000"/>
                  </a:schemeClr>
                </a:solidFill>
                <a:latin typeface="+mn-ea"/>
                <a:ea typeface="+mn-ea"/>
              </a:rPr>
              <a:t>が</a:t>
            </a:r>
            <a:r>
              <a:rPr lang="ja-JP" altLang="en-US" sz="1200" dirty="0" smtClean="0">
                <a:solidFill>
                  <a:schemeClr val="tx1">
                    <a:lumMod val="65000"/>
                    <a:lumOff val="35000"/>
                  </a:schemeClr>
                </a:solidFill>
                <a:latin typeface="+mn-ea"/>
                <a:ea typeface="+mn-ea"/>
              </a:rPr>
              <a:t>できる</a:t>
            </a:r>
            <a:r>
              <a:rPr lang="ja-JP" altLang="en-US" sz="1200" dirty="0">
                <a:solidFill>
                  <a:schemeClr val="tx1">
                    <a:lumMod val="65000"/>
                    <a:lumOff val="35000"/>
                  </a:schemeClr>
                </a:solidFill>
                <a:latin typeface="+mn-ea"/>
                <a:ea typeface="+mn-ea"/>
              </a:rPr>
              <a:t>もの</a:t>
            </a:r>
            <a:r>
              <a:rPr lang="ja-JP" altLang="en-US" sz="1200" dirty="0" smtClean="0">
                <a:solidFill>
                  <a:schemeClr val="tx1">
                    <a:lumMod val="65000"/>
                    <a:lumOff val="35000"/>
                  </a:schemeClr>
                </a:solidFill>
                <a:latin typeface="+mn-ea"/>
                <a:ea typeface="+mn-ea"/>
              </a:rPr>
              <a:t>とします</a:t>
            </a:r>
            <a:r>
              <a:rPr lang="ja-JP" altLang="en-US" sz="1200" dirty="0">
                <a:solidFill>
                  <a:schemeClr val="tx1">
                    <a:lumMod val="65000"/>
                    <a:lumOff val="35000"/>
                  </a:schemeClr>
                </a:solidFill>
                <a:latin typeface="+mn-ea"/>
                <a:ea typeface="+mn-ea"/>
              </a:rPr>
              <a:t>。</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などヤフーの</a:t>
            </a:r>
            <a:r>
              <a:rPr lang="ja-JP" altLang="en-US" sz="1200" dirty="0">
                <a:solidFill>
                  <a:schemeClr val="tx1">
                    <a:lumMod val="65000"/>
                    <a:lumOff val="35000"/>
                  </a:schemeClr>
                </a:solidFill>
                <a:latin typeface="+mn-ea"/>
                <a:ea typeface="+mn-ea"/>
              </a:rPr>
              <a:t>責に帰すべき事由以外の原因により、特集・タイアップ広告ページ</a:t>
            </a:r>
            <a:r>
              <a:rPr lang="ja-JP" altLang="en-US" sz="1200" dirty="0" smtClean="0">
                <a:solidFill>
                  <a:schemeClr val="tx1">
                    <a:lumMod val="65000"/>
                    <a:lumOff val="35000"/>
                  </a:schemeClr>
                </a:solidFill>
                <a:latin typeface="+mn-ea"/>
                <a:ea typeface="+mn-ea"/>
              </a:rPr>
              <a:t>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掲載できなかった場合、ヤフーは</a:t>
            </a:r>
            <a:r>
              <a:rPr lang="ja-JP" altLang="en-US" sz="1200" dirty="0">
                <a:solidFill>
                  <a:schemeClr val="tx1">
                    <a:lumMod val="65000"/>
                    <a:lumOff val="35000"/>
                  </a:schemeClr>
                </a:solidFill>
                <a:latin typeface="+mn-ea"/>
                <a:ea typeface="+mn-ea"/>
              </a:rPr>
              <a:t>その責を問われないものとし、当該履行に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ではありません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・特集・タイアップ広告ページ</a:t>
            </a:r>
            <a:r>
              <a:rPr lang="ja-JP" altLang="en-US" sz="1200" dirty="0" smtClean="0">
                <a:solidFill>
                  <a:schemeClr val="tx1">
                    <a:lumMod val="65000"/>
                    <a:lumOff val="35000"/>
                  </a:schemeClr>
                </a:solidFill>
                <a:latin typeface="+mn-ea"/>
                <a:ea typeface="+mn-ea"/>
              </a:rPr>
              <a:t>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掲載を停止することができるものとし、この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ヤフーは特集</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タイアップ</a:t>
            </a:r>
            <a:r>
              <a:rPr lang="ja-JP" altLang="en-US" sz="1200" dirty="0">
                <a:solidFill>
                  <a:schemeClr val="tx1">
                    <a:lumMod val="65000"/>
                    <a:lumOff val="35000"/>
                  </a:schemeClr>
                </a:solidFill>
                <a:latin typeface="+mn-ea"/>
                <a:ea typeface="+mn-ea"/>
              </a:rPr>
              <a:t>広告ページ</a:t>
            </a:r>
            <a:r>
              <a:rPr lang="ja-JP" altLang="en-US" sz="1200" dirty="0" smtClean="0">
                <a:solidFill>
                  <a:schemeClr val="tx1">
                    <a:lumMod val="65000"/>
                    <a:lumOff val="35000"/>
                  </a:schemeClr>
                </a:solidFill>
                <a:latin typeface="+mn-ea"/>
                <a:ea typeface="+mn-ea"/>
              </a:rPr>
              <a:t>不掲載</a:t>
            </a:r>
            <a:r>
              <a:rPr lang="ja-JP" altLang="en-US" sz="1200" dirty="0">
                <a:solidFill>
                  <a:schemeClr val="tx1">
                    <a:lumMod val="65000"/>
                    <a:lumOff val="35000"/>
                  </a:schemeClr>
                </a:solidFill>
                <a:latin typeface="+mn-ea"/>
                <a:ea typeface="+mn-ea"/>
              </a:rPr>
              <a:t>の責を負わないものとします。</a:t>
            </a: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eaLnBrk="1" hangingPunct="1">
              <a:spcBef>
                <a:spcPct val="0"/>
              </a:spcBef>
              <a:buFontTx/>
              <a:buNone/>
            </a:pPr>
            <a:r>
              <a:rPr lang="ja-JP" altLang="en-US" sz="1600" dirty="0" smtClean="0">
                <a:solidFill>
                  <a:schemeClr val="tx1">
                    <a:lumMod val="65000"/>
                    <a:lumOff val="35000"/>
                  </a:schemeClr>
                </a:solidFill>
                <a:latin typeface="+mn-ea"/>
                <a:ea typeface="+mn-ea"/>
              </a:rPr>
              <a:t>■ 免責期間</a:t>
            </a: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本商品につきましては、以下①～③を特集・タイアップ</a:t>
            </a:r>
            <a:r>
              <a:rPr lang="ja-JP" altLang="en-US" sz="1200" dirty="0" smtClean="0">
                <a:solidFill>
                  <a:schemeClr val="tx1">
                    <a:lumMod val="65000"/>
                    <a:lumOff val="35000"/>
                  </a:schemeClr>
                </a:solidFill>
                <a:latin typeface="メイリオ"/>
                <a:ea typeface="メイリオ"/>
              </a:rPr>
              <a:t>広告ページの掲載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①特集・タイアップ</a:t>
            </a:r>
            <a:r>
              <a:rPr lang="ja-JP" altLang="en-US" sz="1200" dirty="0" smtClean="0">
                <a:solidFill>
                  <a:schemeClr val="tx1">
                    <a:lumMod val="65000"/>
                    <a:lumOff val="35000"/>
                  </a:schemeClr>
                </a:solidFill>
                <a:latin typeface="メイリオ"/>
                <a:ea typeface="メイリオ"/>
              </a:rPr>
              <a:t>広告ページ掲載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、および特集・タイアップ広告ページの内容が変更もしくは</a:t>
            </a:r>
            <a:r>
              <a:rPr lang="ja-JP" altLang="en-US" sz="1200" dirty="0" smtClean="0">
                <a:solidFill>
                  <a:schemeClr val="tx1">
                    <a:lumMod val="65000"/>
                    <a:lumOff val="35000"/>
                  </a:schemeClr>
                </a:solidFill>
                <a:latin typeface="メイリオ"/>
                <a:ea typeface="メイリオ"/>
              </a:rPr>
              <a:t>追加</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②特集・タイアップ広告ページの掲載開始日が営業日以外の場合における、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③特集・タイアップ広告ページの総掲載予定時間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
        <p:nvSpPr>
          <p:cNvPr id="6" name="正方形/長方形 5"/>
          <p:cNvSpPr/>
          <p:nvPr/>
        </p:nvSpPr>
        <p:spPr>
          <a:xfrm>
            <a:off x="350754" y="6260713"/>
            <a:ext cx="6863791" cy="246221"/>
          </a:xfrm>
          <a:prstGeom prst="rect">
            <a:avLst/>
          </a:prstGeom>
        </p:spPr>
        <p:txBody>
          <a:bodyPr wrap="square">
            <a:spAutoFit/>
          </a:bodyPr>
          <a:lstStyle/>
          <a:p>
            <a:pPr lvl="0">
              <a:spcBef>
                <a:spcPct val="0"/>
              </a:spcBef>
            </a:pPr>
            <a:r>
              <a:rPr lang="en-US" altLang="ja-JP" sz="1000" dirty="0" smtClean="0">
                <a:solidFill>
                  <a:prstClr val="black">
                    <a:lumMod val="65000"/>
                    <a:lumOff val="35000"/>
                  </a:prstClr>
                </a:solidFill>
              </a:rPr>
              <a:t>*</a:t>
            </a:r>
            <a:r>
              <a:rPr lang="ja-JP" altLang="en-US" sz="1000" dirty="0" smtClean="0">
                <a:solidFill>
                  <a:prstClr val="black">
                    <a:lumMod val="65000"/>
                    <a:lumOff val="35000"/>
                  </a:prstClr>
                </a:solidFill>
              </a:rPr>
              <a:t>商品ごとに定める免責事項は、個別</a:t>
            </a:r>
            <a:r>
              <a:rPr lang="ja-JP" altLang="en-US" sz="1000" dirty="0">
                <a:solidFill>
                  <a:prstClr val="black">
                    <a:lumMod val="65000"/>
                    <a:lumOff val="35000"/>
                  </a:prstClr>
                </a:solidFill>
              </a:rPr>
              <a:t>の商品資料でご確認ください</a:t>
            </a:r>
            <a:endParaRPr lang="en-US" altLang="ja-JP" sz="1000" dirty="0">
              <a:solidFill>
                <a:prstClr val="black">
                  <a:lumMod val="65000"/>
                  <a:lumOff val="35000"/>
                </a:prstClr>
              </a:solidFill>
            </a:endParaRPr>
          </a:p>
        </p:txBody>
      </p:sp>
    </p:spTree>
    <p:extLst>
      <p:ext uri="{BB962C8B-B14F-4D97-AF65-F5344CB8AC3E}">
        <p14:creationId xmlns:p14="http://schemas.microsoft.com/office/powerpoint/2010/main" val="243829789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63659</TotalTime>
  <Words>2545</Words>
  <Application>Microsoft Office PowerPoint</Application>
  <PresentationFormat>A4 210 x 297 mm</PresentationFormat>
  <Paragraphs>255</Paragraphs>
  <Slides>8</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8</vt:i4>
      </vt:variant>
    </vt:vector>
  </HeadingPairs>
  <TitlesOfParts>
    <vt:vector size="16" baseType="lpstr">
      <vt:lpstr>Meiryo UI</vt:lpstr>
      <vt:lpstr>ＭＳ Ｐゴシック</vt:lpstr>
      <vt:lpstr>メイリオ</vt:lpstr>
      <vt:lpstr>Arial</vt:lpstr>
      <vt:lpstr>Calibri</vt:lpstr>
      <vt:lpstr>Verdana</vt:lpstr>
      <vt:lpstr>Wingdings</vt:lpstr>
      <vt:lpstr>2_【社外秘】MSCテンプレート_2013</vt:lpstr>
      <vt:lpstr>PowerPoint プレゼンテーション</vt:lpstr>
      <vt:lpstr>お申し込み方法</vt:lpstr>
      <vt:lpstr>事前提案可否</vt:lpstr>
      <vt:lpstr>特集・タイアップ広告の概要</vt:lpstr>
      <vt:lpstr>商品一覧　タイアップ広告</vt:lpstr>
      <vt:lpstr>商品一覧　タイアップ広告</vt:lpstr>
      <vt:lpstr>注意事項</vt:lpstr>
      <vt:lpstr>免責事項</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平野 武</cp:lastModifiedBy>
  <cp:revision>993</cp:revision>
  <dcterms:created xsi:type="dcterms:W3CDTF">2013-09-17T05:48:50Z</dcterms:created>
  <dcterms:modified xsi:type="dcterms:W3CDTF">2021-05-18T05:52:33Z</dcterms:modified>
</cp:coreProperties>
</file>