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531" r:id="rId2"/>
    <p:sldId id="534" r:id="rId3"/>
    <p:sldId id="535" r:id="rId4"/>
    <p:sldId id="604" r:id="rId5"/>
    <p:sldId id="586" r:id="rId6"/>
    <p:sldId id="584" r:id="rId7"/>
    <p:sldId id="606" r:id="rId8"/>
    <p:sldId id="587" r:id="rId9"/>
    <p:sldId id="588" r:id="rId10"/>
    <p:sldId id="607" r:id="rId11"/>
    <p:sldId id="590" r:id="rId12"/>
    <p:sldId id="591" r:id="rId13"/>
    <p:sldId id="592" r:id="rId14"/>
    <p:sldId id="593" r:id="rId15"/>
    <p:sldId id="582" r:id="rId16"/>
    <p:sldId id="594" r:id="rId17"/>
    <p:sldId id="596" r:id="rId18"/>
    <p:sldId id="597" r:id="rId19"/>
    <p:sldId id="609" r:id="rId20"/>
    <p:sldId id="608" r:id="rId21"/>
    <p:sldId id="536"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99999"/>
    <a:srgbClr val="E9E9E9"/>
    <a:srgbClr val="ECECEC"/>
    <a:srgbClr val="DC5976"/>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6" autoAdjust="0"/>
    <p:restoredTop sz="96327" autoAdjust="0"/>
  </p:normalViewPr>
  <p:slideViewPr>
    <p:cSldViewPr snapToGrid="0">
      <p:cViewPr varScale="1">
        <p:scale>
          <a:sx n="111" d="100"/>
          <a:sy n="111" d="100"/>
        </p:scale>
        <p:origin x="708" y="96"/>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2023/1/23</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005155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r>
              <a:rPr lang="en-US" altLang="ja-JP" sz="1200" dirty="0">
                <a:solidFill>
                  <a:schemeClr val="bg1"/>
                </a:solidFill>
                <a:latin typeface="Meiryo" panose="020B0604030504040204" pitchFamily="34" charset="-128"/>
                <a:ea typeface="Meiryo" panose="020B0604030504040204" pitchFamily="34" charset="-128"/>
              </a:rPr>
              <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r>
              <a:rPr kumimoji="1" lang="en-US" altLang="ja-JP" dirty="0"/>
              <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r>
              <a:rPr lang="en-US" altLang="ja-JP" sz="1200" dirty="0">
                <a:solidFill>
                  <a:schemeClr val="bg1"/>
                </a:solidFill>
                <a:latin typeface="Meiryo" panose="020B0604030504040204" pitchFamily="34" charset="-128"/>
                <a:ea typeface="Meiryo" panose="020B0604030504040204" pitchFamily="34" charset="-128"/>
              </a:rPr>
              <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smtClean="0">
                <a:solidFill>
                  <a:schemeClr val="bg1"/>
                </a:solidFill>
                <a:latin typeface="Segoe UI" panose="020B0502040204020203" pitchFamily="34" charset="0"/>
                <a:ea typeface="Yu Gothic" panose="020B0400000000000000" pitchFamily="34" charset="-128"/>
                <a:cs typeface="Segoe UI" panose="020B0502040204020203" pitchFamily="34" charset="0"/>
              </a:rPr>
              <a:t>2023/1/25</a:t>
            </a: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Yahoo!</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特別企画　タイアップ</a:t>
            </a:r>
            <a:endPar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r>
              <a:rPr kumimoji="1" lang="en-US" altLang="ja-JP" dirty="0"/>
              <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471431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smtClean="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7" hasCustomPrompt="1"/>
          </p:nvPr>
        </p:nvSpPr>
        <p:spPr>
          <a:xfrm>
            <a:off x="1905536" y="48471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7" name="直線コネクタ 16">
            <a:extLst>
              <a:ext uri="{FF2B5EF4-FFF2-40B4-BE49-F238E27FC236}">
                <a16:creationId xmlns:a16="http://schemas.microsoft.com/office/drawing/2014/main" id="{487775CD-1830-B703-E4AF-05FD7E809186}"/>
              </a:ext>
            </a:extLst>
          </p:cNvPr>
          <p:cNvCxnSpPr/>
          <p:nvPr userDrawn="1"/>
        </p:nvCxnSpPr>
        <p:spPr>
          <a:xfrm>
            <a:off x="1289496" y="43444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jpeg"/><Relationship Id="rId12" Type="http://schemas.openxmlformats.org/officeDocument/2006/relationships/image" Target="../media/image39.sv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image" Target="../media/image18.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41.sv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s.yimg.jp/dl/displayads-guarantee/displayads-guarantee_salessheet_Specialfeature_2023H1.zip" TargetMode="External"/><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4.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r>
              <a:rPr kumimoji="1" lang="en-US" altLang="ja-JP" sz="2800" dirty="0"/>
              <a:t/>
            </a:r>
            <a:br>
              <a:rPr kumimoji="1" lang="en-US" altLang="ja-JP" sz="2800" dirty="0"/>
            </a:br>
            <a:r>
              <a:rPr lang="ja-JP" altLang="en-US" sz="2800" dirty="0" smtClean="0"/>
              <a:t>セールスシート</a:t>
            </a:r>
            <a:endParaRPr kumimoji="1" lang="ja-JP" altLang="en-US" sz="2800" dirty="0"/>
          </a:p>
        </p:txBody>
      </p:sp>
    </p:spTree>
    <p:extLst>
      <p:ext uri="{BB962C8B-B14F-4D97-AF65-F5344CB8AC3E}">
        <p14:creationId xmlns:p14="http://schemas.microsoft.com/office/powerpoint/2010/main" val="635715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a:t>
            </a:r>
            <a:r>
              <a:rPr lang="ja-JP" altLang="en-US" dirty="0" smtClean="0"/>
              <a:t>詳細（プラン共通）</a:t>
            </a:r>
            <a:endParaRPr lang="ja-JP" altLang="en-US" dirty="0"/>
          </a:p>
        </p:txBody>
      </p:sp>
      <p:pic>
        <p:nvPicPr>
          <p:cNvPr id="10" name="図プレースホルダー 9" descr="アイコン&#10;&#10;自動的に生成された説明">
            <a:extLst>
              <a:ext uri="{FF2B5EF4-FFF2-40B4-BE49-F238E27FC236}">
                <a16:creationId xmlns:a16="http://schemas.microsoft.com/office/drawing/2014/main" id="{4F41EB74-6EF5-B39A-8855-A7139F535B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7" name="表 6"/>
          <p:cNvGraphicFramePr>
            <a:graphicFrameLocks noGrp="1"/>
          </p:cNvGraphicFramePr>
          <p:nvPr>
            <p:extLst>
              <p:ext uri="{D42A27DB-BD31-4B8C-83A1-F6EECF244321}">
                <p14:modId xmlns:p14="http://schemas.microsoft.com/office/powerpoint/2010/main" val="333842792"/>
              </p:ext>
            </p:extLst>
          </p:nvPr>
        </p:nvGraphicFramePr>
        <p:xfrm>
          <a:off x="479425" y="1089025"/>
          <a:ext cx="11011849" cy="2687020"/>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85191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smtClean="0">
                          <a:solidFill>
                            <a:schemeClr val="bg1"/>
                          </a:solidFill>
                          <a:latin typeface="メイリオ"/>
                          <a:ea typeface="メイリオ"/>
                          <a:cs typeface="Meiryo UI" pitchFamily="50" charset="-128"/>
                        </a:rPr>
                        <a:t>お申し込み期限</a:t>
                      </a:r>
                      <a:endParaRPr kumimoji="1" lang="ja-JP" altLang="en-US" sz="1200" b="0" i="0" dirty="0">
                        <a:solidFill>
                          <a:schemeClr val="bg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メイリオ"/>
                          <a:ea typeface="メイリオ"/>
                        </a:rPr>
                        <a:t>原則として、掲載開始の</a:t>
                      </a:r>
                      <a:r>
                        <a:rPr kumimoji="1" lang="en-US" altLang="ja-JP" sz="1050" b="0" u="none" strike="noStrike" kern="1200" cap="none" spc="0" normalizeH="0" baseline="0" noProof="0" dirty="0" smtClean="0">
                          <a:ln>
                            <a:noFill/>
                          </a:ln>
                          <a:solidFill>
                            <a:schemeClr val="accent3"/>
                          </a:solidFill>
                          <a:effectLst/>
                          <a:uLnTx/>
                          <a:uFillTx/>
                          <a:latin typeface="メイリオ"/>
                          <a:ea typeface="メイリオ"/>
                        </a:rPr>
                        <a:t>2</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か</a:t>
                      </a:r>
                      <a:r>
                        <a:rPr kumimoji="1" lang="ja-JP" altLang="en-US" sz="1050" b="0" u="none" strike="noStrike" kern="1200" cap="none" spc="0" normalizeH="0" baseline="0" noProof="0" dirty="0" smtClean="0">
                          <a:ln>
                            <a:noFill/>
                          </a:ln>
                          <a:solidFill>
                            <a:schemeClr val="accent3"/>
                          </a:solidFill>
                          <a:effectLst/>
                          <a:uLnTx/>
                          <a:uFillTx/>
                          <a:latin typeface="メイリオ"/>
                          <a:ea typeface="メイリオ"/>
                        </a:rPr>
                        <a:t>月半前</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までにお申し込み</a:t>
                      </a:r>
                      <a:r>
                        <a:rPr kumimoji="1" lang="ja-JP" altLang="en-US" sz="1050" b="0" u="none" strike="noStrike" kern="1200" cap="none" spc="0" normalizeH="0" baseline="0" noProof="0" dirty="0" smtClean="0">
                          <a:ln>
                            <a:noFill/>
                          </a:ln>
                          <a:solidFill>
                            <a:schemeClr val="accent3"/>
                          </a:solidFill>
                          <a:effectLst/>
                          <a:uLnTx/>
                          <a:uFillTx/>
                          <a:latin typeface="メイリオ"/>
                          <a:ea typeface="メイリオ"/>
                        </a:rPr>
                        <a:t>ください</a:t>
                      </a:r>
                      <a:endParaRPr kumimoji="1" lang="en-US" altLang="ja-JP" sz="1050" b="0" u="none" strike="noStrike" kern="1200" cap="none" spc="0" normalizeH="0" baseline="0" noProof="0" dirty="0" smtClean="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i="0" kern="1200" dirty="0" smtClean="0">
                          <a:solidFill>
                            <a:schemeClr val="accent3"/>
                          </a:solidFill>
                          <a:effectLst/>
                          <a:latin typeface="+mn-lt"/>
                          <a:ea typeface="+mn-ea"/>
                          <a:cs typeface="+mn-cs"/>
                        </a:rPr>
                        <a:t>※</a:t>
                      </a:r>
                      <a:r>
                        <a:rPr kumimoji="1" lang="ja-JP" altLang="en-US" sz="1050" b="0" i="0" kern="1200" dirty="0" smtClean="0">
                          <a:solidFill>
                            <a:schemeClr val="accent3"/>
                          </a:solidFill>
                          <a:effectLst/>
                          <a:latin typeface="+mn-lt"/>
                          <a:ea typeface="+mn-ea"/>
                          <a:cs typeface="+mn-cs"/>
                        </a:rPr>
                        <a:t>主にカスタマイズ型において、内容によって上記期限以前にお申し込みが必要となる場合があります</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所定の方法によるお申し込み契約の成立後はキャンセルは不可となります</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お申し込み時に掲載期間が未決定の場合は、別途、掲載開始日の</a:t>
                      </a:r>
                      <a:r>
                        <a:rPr kumimoji="1" lang="en-US" altLang="ja-JP" sz="1050" b="0" u="none" strike="noStrike" kern="1200" cap="none" spc="0" normalizeH="0" baseline="0" noProof="0" dirty="0">
                          <a:ln>
                            <a:noFill/>
                          </a:ln>
                          <a:solidFill>
                            <a:schemeClr val="accent3"/>
                          </a:solidFill>
                          <a:effectLst/>
                          <a:uLnTx/>
                          <a:uFillTx/>
                          <a:latin typeface="メイリオ"/>
                          <a:ea typeface="メイリオ"/>
                        </a:rPr>
                        <a:t>5</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営業日前までに掲載期間のご連絡をメールでいただきます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48694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mn-lt"/>
                          <a:ea typeface="+mn-ea"/>
                        </a:rPr>
                        <a:t>有効期限</a:t>
                      </a:r>
                      <a:endParaRPr kumimoji="1" lang="ja-JP" altLang="en-US" sz="1200" b="0" i="0" dirty="0">
                        <a:solidFill>
                          <a:schemeClr val="bg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accent3"/>
                          </a:solidFill>
                          <a:latin typeface="メイリオ"/>
                          <a:ea typeface="メイリオ"/>
                          <a:cs typeface="Meiryo UI" panose="020B0604030504040204" pitchFamily="50" charset="-128"/>
                        </a:rPr>
                        <a:t>2023</a:t>
                      </a:r>
                      <a:r>
                        <a:rPr lang="ja-JP" altLang="en-US" sz="1050" dirty="0" smtClean="0">
                          <a:solidFill>
                            <a:schemeClr val="accent3"/>
                          </a:solidFill>
                          <a:latin typeface="メイリオ"/>
                          <a:ea typeface="メイリオ"/>
                          <a:cs typeface="Meiryo UI" panose="020B0604030504040204" pitchFamily="50" charset="-128"/>
                        </a:rPr>
                        <a:t>年</a:t>
                      </a:r>
                      <a:r>
                        <a:rPr lang="en-US" altLang="ja-JP" sz="1050" dirty="0" smtClean="0">
                          <a:solidFill>
                            <a:schemeClr val="accent3"/>
                          </a:solidFill>
                          <a:latin typeface="メイリオ"/>
                          <a:ea typeface="メイリオ"/>
                          <a:cs typeface="Meiryo UI" panose="020B0604030504040204" pitchFamily="50" charset="-128"/>
                        </a:rPr>
                        <a:t>9</a:t>
                      </a:r>
                      <a:r>
                        <a:rPr lang="ja-JP" altLang="en-US" sz="1050" dirty="0" smtClean="0">
                          <a:solidFill>
                            <a:schemeClr val="accent3"/>
                          </a:solidFill>
                          <a:latin typeface="メイリオ"/>
                          <a:ea typeface="メイリオ"/>
                          <a:cs typeface="Meiryo UI" panose="020B0604030504040204" pitchFamily="50" charset="-128"/>
                        </a:rPr>
                        <a:t>月</a:t>
                      </a:r>
                      <a:r>
                        <a:rPr lang="en-US" altLang="ja-JP" sz="1050" dirty="0" smtClean="0">
                          <a:solidFill>
                            <a:schemeClr val="accent3"/>
                          </a:solidFill>
                          <a:latin typeface="メイリオ"/>
                          <a:ea typeface="メイリオ"/>
                          <a:cs typeface="Meiryo UI" panose="020B0604030504040204" pitchFamily="50" charset="-128"/>
                        </a:rPr>
                        <a:t>30</a:t>
                      </a:r>
                      <a:r>
                        <a:rPr lang="ja-JP" altLang="en-US" sz="1050" dirty="0" smtClean="0">
                          <a:solidFill>
                            <a:schemeClr val="accent3"/>
                          </a:solidFill>
                          <a:latin typeface="メイリオ"/>
                          <a:ea typeface="メイリオ"/>
                          <a:cs typeface="Meiryo UI" panose="020B0604030504040204" pitchFamily="50" charset="-128"/>
                        </a:rPr>
                        <a:t>日掲載</a:t>
                      </a:r>
                      <a:r>
                        <a:rPr lang="ja-JP" altLang="en-US" sz="1050" dirty="0">
                          <a:solidFill>
                            <a:schemeClr val="accent3"/>
                          </a:solidFill>
                          <a:latin typeface="メイリオ"/>
                          <a:ea typeface="メイリオ"/>
                          <a:cs typeface="Meiryo UI" panose="020B0604030504040204" pitchFamily="50" charset="-128"/>
                        </a:rPr>
                        <a:t>終了分</a:t>
                      </a:r>
                      <a:endParaRPr lang="ja-JP" altLang="en-US" sz="1050" dirty="0">
                        <a:solidFill>
                          <a:schemeClr val="accent3"/>
                        </a:solidFill>
                        <a:latin typeface="メイリオ"/>
                        <a:ea typeface="メイリオ"/>
                        <a:cs typeface="Verdana" pitchFamily="34" charset="0"/>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53926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レポート項目</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accent3"/>
                          </a:solidFill>
                          <a:latin typeface="メイリオ"/>
                          <a:ea typeface="メイリオ"/>
                          <a:cs typeface="Verdana" pitchFamily="34" charset="0"/>
                        </a:rPr>
                        <a:t>PV</a:t>
                      </a:r>
                      <a:r>
                        <a:rPr lang="ja-JP" altLang="en-US" sz="1050" dirty="0" err="1" smtClean="0">
                          <a:solidFill>
                            <a:schemeClr val="accent3"/>
                          </a:solidFill>
                          <a:latin typeface="メイリオ"/>
                          <a:ea typeface="メイリオ"/>
                          <a:cs typeface="Verdana" pitchFamily="34" charset="0"/>
                        </a:rPr>
                        <a:t>、</a:t>
                      </a:r>
                      <a:r>
                        <a:rPr lang="en-US" altLang="ja-JP" sz="1050" dirty="0" smtClean="0">
                          <a:solidFill>
                            <a:schemeClr val="accent3"/>
                          </a:solidFill>
                          <a:latin typeface="メイリオ"/>
                          <a:ea typeface="メイリオ"/>
                          <a:cs typeface="Verdana" pitchFamily="34" charset="0"/>
                        </a:rPr>
                        <a:t>UB</a:t>
                      </a:r>
                      <a:r>
                        <a:rPr lang="ja-JP" altLang="en-US" sz="1050" dirty="0" err="1" smtClean="0">
                          <a:solidFill>
                            <a:schemeClr val="accent3"/>
                          </a:solidFill>
                          <a:latin typeface="メイリオ"/>
                          <a:ea typeface="メイリオ"/>
                          <a:cs typeface="Verdana" pitchFamily="34" charset="0"/>
                        </a:rPr>
                        <a:t>、</a:t>
                      </a:r>
                      <a:r>
                        <a:rPr lang="ja-JP" altLang="en-US" sz="1050" dirty="0" smtClean="0">
                          <a:solidFill>
                            <a:schemeClr val="accent3"/>
                          </a:solidFill>
                          <a:latin typeface="メイリオ"/>
                          <a:ea typeface="メイリオ"/>
                          <a:cs typeface="Verdana" pitchFamily="34" charset="0"/>
                        </a:rPr>
                        <a:t>ページ内</a:t>
                      </a:r>
                      <a:r>
                        <a:rPr lang="ja-JP" altLang="en-US" sz="1050" dirty="0">
                          <a:solidFill>
                            <a:schemeClr val="accent3"/>
                          </a:solidFill>
                          <a:latin typeface="メイリオ"/>
                          <a:ea typeface="メイリオ"/>
                          <a:cs typeface="Verdana" pitchFamily="34" charset="0"/>
                        </a:rPr>
                        <a:t>リンクの</a:t>
                      </a:r>
                      <a:r>
                        <a:rPr lang="ja-JP" altLang="en-US" sz="1050" dirty="0" smtClean="0">
                          <a:solidFill>
                            <a:schemeClr val="accent3"/>
                          </a:solidFill>
                          <a:latin typeface="メイリオ"/>
                          <a:ea typeface="メイリオ"/>
                          <a:cs typeface="Verdana" pitchFamily="34" charset="0"/>
                        </a:rPr>
                        <a:t>クリック数、訪問者の性別・性別</a:t>
                      </a:r>
                      <a:r>
                        <a:rPr lang="en-US" altLang="ja-JP" sz="1050" dirty="0" smtClean="0">
                          <a:solidFill>
                            <a:schemeClr val="accent3"/>
                          </a:solidFill>
                          <a:latin typeface="メイリオ"/>
                          <a:ea typeface="メイリオ"/>
                          <a:cs typeface="Verdana" pitchFamily="34" charset="0"/>
                        </a:rPr>
                        <a:t>×</a:t>
                      </a:r>
                      <a:r>
                        <a:rPr lang="ja-JP" altLang="en-US" sz="1050" dirty="0" smtClean="0">
                          <a:solidFill>
                            <a:schemeClr val="accent3"/>
                          </a:solidFill>
                          <a:latin typeface="メイリオ"/>
                          <a:ea typeface="メイリオ"/>
                          <a:cs typeface="Verdana" pitchFamily="34" charset="0"/>
                        </a:rPr>
                        <a:t>年代の比率、読了率、アンケート結果</a:t>
                      </a:r>
                      <a:endParaRPr lang="en-US" altLang="ja-JP" sz="1050" dirty="0">
                        <a:solidFill>
                          <a:schemeClr val="accent3"/>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accent3"/>
                          </a:solidFill>
                          <a:latin typeface="メイリオ"/>
                          <a:ea typeface="メイリオ"/>
                          <a:cs typeface="Verdana" pitchFamily="34" charset="0"/>
                        </a:rPr>
                        <a:t>※</a:t>
                      </a:r>
                      <a:r>
                        <a:rPr lang="ja-JP" altLang="en-US" sz="1050" dirty="0">
                          <a:solidFill>
                            <a:schemeClr val="accent3"/>
                          </a:solidFill>
                          <a:latin typeface="メイリオ"/>
                          <a:ea typeface="メイリオ"/>
                          <a:cs typeface="Verdana" pitchFamily="34" charset="0"/>
                        </a:rPr>
                        <a:t>掲載終了から</a:t>
                      </a:r>
                      <a:r>
                        <a:rPr lang="en-US" altLang="ja-JP" sz="1050" dirty="0">
                          <a:solidFill>
                            <a:schemeClr val="accent3"/>
                          </a:solidFill>
                          <a:latin typeface="メイリオ"/>
                          <a:ea typeface="メイリオ"/>
                          <a:cs typeface="Verdana" pitchFamily="34" charset="0"/>
                        </a:rPr>
                        <a:t>2</a:t>
                      </a:r>
                      <a:r>
                        <a:rPr lang="ja-JP" altLang="en-US" sz="1050" dirty="0">
                          <a:solidFill>
                            <a:schemeClr val="accent3"/>
                          </a:solidFill>
                          <a:latin typeface="メイリオ"/>
                          <a:ea typeface="メイリオ"/>
                          <a:cs typeface="Verdana" pitchFamily="34" charset="0"/>
                        </a:rPr>
                        <a:t>週間程度でご提出いたします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80889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備考</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メイリオ"/>
                          <a:ea typeface="メイリオ"/>
                          <a:cs typeface="Meiryo UI" panose="020B0604030504040204" pitchFamily="50" charset="-128"/>
                        </a:rPr>
                        <a:t>・タイアップ</a:t>
                      </a:r>
                      <a:r>
                        <a:rPr lang="ja-JP" altLang="en-US" sz="1050" dirty="0">
                          <a:solidFill>
                            <a:schemeClr val="accent3"/>
                          </a:solidFill>
                          <a:latin typeface="メイリオ"/>
                          <a:ea typeface="メイリオ"/>
                          <a:cs typeface="Meiryo UI" panose="020B0604030504040204" pitchFamily="50" charset="-128"/>
                        </a:rPr>
                        <a:t>読者に対する</a:t>
                      </a:r>
                      <a:r>
                        <a:rPr lang="ja-JP" altLang="en-US" sz="1050" dirty="0">
                          <a:solidFill>
                            <a:schemeClr val="accent3"/>
                          </a:solidFill>
                          <a:latin typeface="+mn-lt"/>
                          <a:ea typeface="+mn-ea"/>
                          <a:cs typeface="Meiryo UI" panose="020B0604030504040204" pitchFamily="50" charset="-128"/>
                        </a:rPr>
                        <a:t>アンケートを無償で実施することが可能です。</a:t>
                      </a:r>
                      <a:endParaRPr lang="en-US" altLang="ja-JP" sz="1050" dirty="0">
                        <a:solidFill>
                          <a:schemeClr val="accent3"/>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a:t>
                      </a:r>
                      <a:r>
                        <a:rPr kumimoji="1" lang="ja-JP" altLang="en-US" sz="1050" b="0" u="none" strike="noStrike" kern="1200" cap="none" spc="0" normalizeH="0" baseline="0" noProof="0" dirty="0">
                          <a:ln>
                            <a:noFill/>
                          </a:ln>
                          <a:solidFill>
                            <a:schemeClr val="accent3"/>
                          </a:solidFill>
                          <a:effectLst/>
                          <a:uLnTx/>
                          <a:uFillTx/>
                          <a:latin typeface="+mn-lt"/>
                          <a:ea typeface="+mn-ea"/>
                        </a:rPr>
                        <a:t>定型のアンケートのため、設問をカスタマイズすることは</a:t>
                      </a:r>
                      <a:r>
                        <a:rPr kumimoji="1" lang="ja-JP" altLang="en-US" sz="1050" b="0" u="none" strike="noStrike" kern="1200" cap="none" spc="0" normalizeH="0" baseline="0" noProof="0" dirty="0" smtClean="0">
                          <a:ln>
                            <a:noFill/>
                          </a:ln>
                          <a:solidFill>
                            <a:schemeClr val="accent3"/>
                          </a:solidFill>
                          <a:effectLst/>
                          <a:uLnTx/>
                          <a:uFillTx/>
                          <a:latin typeface="+mn-lt"/>
                          <a:ea typeface="+mn-ea"/>
                        </a:rPr>
                        <a:t>不可</a:t>
                      </a:r>
                      <a:endParaRPr kumimoji="1" lang="en-US" altLang="ja-JP" sz="1050" b="0" u="none" strike="noStrike" kern="1200" cap="none" spc="0" normalizeH="0" baseline="0" noProof="0" dirty="0" smtClean="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kern="1200" dirty="0" smtClean="0">
                          <a:solidFill>
                            <a:schemeClr val="accent3"/>
                          </a:solidFill>
                          <a:effectLst/>
                          <a:latin typeface="+mn-lt"/>
                          <a:ea typeface="+mn-ea"/>
                          <a:cs typeface="+mn-cs"/>
                        </a:rPr>
                        <a:t>・原則として、</a:t>
                      </a:r>
                      <a:r>
                        <a:rPr kumimoji="1" lang="en-US" altLang="ja-JP" sz="1050" b="0" i="0" kern="1200" dirty="0" smtClean="0">
                          <a:solidFill>
                            <a:schemeClr val="accent3"/>
                          </a:solidFill>
                          <a:effectLst/>
                          <a:latin typeface="+mn-lt"/>
                          <a:ea typeface="+mn-ea"/>
                          <a:cs typeface="+mn-cs"/>
                        </a:rPr>
                        <a:t>1</a:t>
                      </a:r>
                      <a:r>
                        <a:rPr kumimoji="1" lang="ja-JP" altLang="en-US" sz="1050" b="0" i="0" kern="1200" dirty="0" smtClean="0">
                          <a:solidFill>
                            <a:schemeClr val="accent3"/>
                          </a:solidFill>
                          <a:effectLst/>
                          <a:latin typeface="+mn-lt"/>
                          <a:ea typeface="+mn-ea"/>
                          <a:cs typeface="+mn-cs"/>
                        </a:rPr>
                        <a:t>社単独でのご協賛に限り、複数社による連合協賛形式は不可となります。</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51372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ホームベース 22">
            <a:extLst>
              <a:ext uri="{FF2B5EF4-FFF2-40B4-BE49-F238E27FC236}">
                <a16:creationId xmlns:a16="http://schemas.microsoft.com/office/drawing/2014/main" id="{281A1451-9B05-E524-43BA-CB566D0E6F41}"/>
              </a:ext>
            </a:extLst>
          </p:cNvPr>
          <p:cNvSpPr/>
          <p:nvPr/>
        </p:nvSpPr>
        <p:spPr>
          <a:xfrm>
            <a:off x="9589638" y="138046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掲載開始</a:t>
            </a: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3" name="テキスト ボックス 2">
            <a:extLst>
              <a:ext uri="{FF2B5EF4-FFF2-40B4-BE49-F238E27FC236}">
                <a16:creationId xmlns:a16="http://schemas.microsoft.com/office/drawing/2014/main" id="{21A94964-7225-0CFF-58C2-600679348FDB}"/>
              </a:ext>
            </a:extLst>
          </p:cNvPr>
          <p:cNvSpPr txBox="1"/>
          <p:nvPr/>
        </p:nvSpPr>
        <p:spPr>
          <a:xfrm>
            <a:off x="1260675" y="5785541"/>
            <a:ext cx="9358279" cy="775597"/>
          </a:xfrm>
          <a:prstGeom prst="rect">
            <a:avLst/>
          </a:prstGeom>
          <a:noFill/>
        </p:spPr>
        <p:txBody>
          <a:bodyPr wrap="square" lIns="0" tIns="0" rIns="0" bIns="0">
            <a:spAutoFit/>
          </a:bodyPr>
          <a:lstStyle/>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工程で弊社内確認を行います。社内指摘事項は、広告主様側で特別な理由がない限り修正いたします。 </a:t>
            </a:r>
            <a:endParaRPr kumimoji="0" lang="en-US" altLang="ja-JP" sz="105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endParaRPr kumimoji="0" lang="en-US" altLang="ja-JP" sz="105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kern="0" dirty="0">
              <a:solidFill>
                <a:srgbClr val="545454"/>
              </a:solidFill>
              <a:latin typeface="Meiryo" panose="020B0604030504040204" pitchFamily="34" charset="-128"/>
              <a:ea typeface="Meiryo" panose="020B0604030504040204" pitchFamily="34" charset="-128"/>
            </a:endParaRPr>
          </a:p>
        </p:txBody>
      </p:sp>
      <p:sp>
        <p:nvSpPr>
          <p:cNvPr id="7" name="テキスト ボックス 6">
            <a:extLst>
              <a:ext uri="{FF2B5EF4-FFF2-40B4-BE49-F238E27FC236}">
                <a16:creationId xmlns:a16="http://schemas.microsoft.com/office/drawing/2014/main" id="{E2368E9B-574C-5860-B843-889AA716EBE8}"/>
              </a:ext>
            </a:extLst>
          </p:cNvPr>
          <p:cNvSpPr txBox="1"/>
          <p:nvPr/>
        </p:nvSpPr>
        <p:spPr>
          <a:xfrm>
            <a:off x="1192741" y="2263676"/>
            <a:ext cx="8733560" cy="3462486"/>
          </a:xfrm>
          <a:prstGeom prst="rect">
            <a:avLst/>
          </a:prstGeom>
          <a:noFill/>
        </p:spPr>
        <p:txBody>
          <a:bodyPr wrap="square" anchor="t">
            <a:spAutoFit/>
          </a:bodyPr>
          <a:lstStyle/>
          <a:p>
            <a:pPr lvl="0">
              <a:defRPr/>
            </a:pPr>
            <a:r>
              <a:rPr kumimoji="0" lang="ja-JP" altLang="en-US" sz="1400" b="1" kern="0" dirty="0" smtClean="0">
                <a:solidFill>
                  <a:schemeClr val="accent3"/>
                </a:solidFill>
                <a:latin typeface="メイリオ"/>
                <a:ea typeface="メイリオ"/>
              </a:rPr>
              <a:t>①</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オリエンテーション実施</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事前にヒアリングシートを記入いただいた上でオリエンテーションを実施。</a:t>
            </a:r>
            <a:r>
              <a:rPr kumimoji="0" lang="ja-JP" altLang="en-US" sz="1050" b="1" kern="0" dirty="0">
                <a:solidFill>
                  <a:schemeClr val="accent3"/>
                </a:solidFill>
                <a:latin typeface="メイリオ"/>
                <a:ea typeface="メイリオ"/>
              </a:rPr>
              <a:t>ターゲットや訴求ポイントなど企画目的を明確に</a:t>
            </a:r>
            <a:r>
              <a:rPr kumimoji="0" lang="ja-JP" altLang="en-US" sz="1050" kern="0" dirty="0">
                <a:solidFill>
                  <a:schemeClr val="accent3"/>
                </a:solidFill>
                <a:latin typeface="メイリオ"/>
                <a:ea typeface="メイリオ"/>
              </a:rPr>
              <a:t>します。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smtClean="0">
                <a:solidFill>
                  <a:schemeClr val="accent3"/>
                </a:solidFill>
                <a:latin typeface="メイリオ"/>
                <a:ea typeface="メイリオ"/>
              </a:rPr>
              <a:t>※</a:t>
            </a:r>
            <a:r>
              <a:rPr kumimoji="0" lang="ja-JP" altLang="en-US" sz="1050" kern="0" dirty="0">
                <a:solidFill>
                  <a:schemeClr val="accent3"/>
                </a:solidFill>
                <a:latin typeface="メイリオ"/>
                <a:ea typeface="メイリオ"/>
              </a:rPr>
              <a:t>制作・掲載内容が固まり次第、代理店様より、所定の手続きにて正式にお申し込みいただきます。</a:t>
            </a:r>
          </a:p>
          <a:p>
            <a:pPr lvl="0">
              <a:defRPr/>
            </a:pPr>
            <a:endParaRPr kumimoji="0" lang="ja-JP" altLang="en-US" sz="600" kern="0" dirty="0" smtClean="0">
              <a:solidFill>
                <a:schemeClr val="accent3"/>
              </a:solidFill>
              <a:latin typeface="メイリオ"/>
              <a:ea typeface="メイリオ"/>
            </a:endParaRPr>
          </a:p>
          <a:p>
            <a:pPr lvl="0">
              <a:defRPr/>
            </a:pPr>
            <a:r>
              <a:rPr kumimoji="0" lang="ja-JP" altLang="en-US" sz="1400" b="1" kern="0" dirty="0" smtClean="0">
                <a:solidFill>
                  <a:schemeClr val="accent3"/>
                </a:solidFill>
                <a:latin typeface="メイリオ"/>
                <a:ea typeface="メイリオ"/>
              </a:rPr>
              <a:t>②</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企画案のご提出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①をもとに企画案をご提出し、広告主様と協議の上、企画の方向性を確定させます。</a:t>
            </a: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smtClean="0">
                <a:solidFill>
                  <a:schemeClr val="accent3"/>
                </a:solidFill>
                <a:latin typeface="メイリオ"/>
                <a:ea typeface="メイリオ"/>
              </a:rPr>
              <a:t>③ </a:t>
            </a:r>
            <a:r>
              <a:rPr kumimoji="0" lang="ja-JP" altLang="en-US" sz="1400" b="1" kern="0" dirty="0">
                <a:solidFill>
                  <a:schemeClr val="accent3"/>
                </a:solidFill>
                <a:latin typeface="メイリオ"/>
                <a:ea typeface="メイリオ"/>
              </a:rPr>
              <a:t>構成案のご提出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②で確定した方向性にしたがって、コンテンツ概要とページ体裁をご提出し、全体構成を確定させます。</a:t>
            </a:r>
          </a:p>
          <a:p>
            <a:pPr lvl="0">
              <a:defRPr/>
            </a:pPr>
            <a:endParaRPr kumimoji="0" lang="en-US" altLang="ja-JP" sz="600" b="1" kern="0" dirty="0">
              <a:solidFill>
                <a:schemeClr val="accent3"/>
              </a:solidFill>
              <a:latin typeface="メイリオ"/>
              <a:ea typeface="メイリオ"/>
            </a:endParaRPr>
          </a:p>
          <a:p>
            <a:pPr lvl="0">
              <a:defRPr/>
            </a:pPr>
            <a:r>
              <a:rPr kumimoji="0" lang="ja-JP" altLang="en-US" sz="1400" b="1" kern="0" dirty="0" smtClean="0">
                <a:solidFill>
                  <a:schemeClr val="accent3"/>
                </a:solidFill>
                <a:latin typeface="メイリオ"/>
                <a:ea typeface="メイリオ"/>
              </a:rPr>
              <a:t>④</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テキスト原稿・デザインのご提出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　</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テンプレート型ではデザインのご提出はございません</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テキスト原稿およびデザインの制作を行います。広告主様に確認いただき、適宜修正を加えながら確定させます。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ご確認は初校、再校の</a:t>
            </a:r>
            <a:r>
              <a:rPr kumimoji="0" lang="en-US" altLang="ja-JP" sz="1050" kern="0" dirty="0">
                <a:solidFill>
                  <a:schemeClr val="accent3"/>
                </a:solidFill>
                <a:latin typeface="メイリオ"/>
                <a:ea typeface="メイリオ"/>
              </a:rPr>
              <a:t>2</a:t>
            </a:r>
            <a:r>
              <a:rPr kumimoji="0" lang="ja-JP" altLang="en-US" sz="1050" kern="0" dirty="0">
                <a:solidFill>
                  <a:schemeClr val="accent3"/>
                </a:solidFill>
                <a:latin typeface="メイリオ"/>
                <a:ea typeface="メイリオ"/>
              </a:rPr>
              <a:t>回となります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再校の段階では初校でのご指摘事項の反映確認のみとなります。</a:t>
            </a:r>
            <a:endParaRPr kumimoji="0" lang="en-US" altLang="ja-JP" sz="1050" kern="0" dirty="0">
              <a:solidFill>
                <a:schemeClr val="accent3"/>
              </a:solidFill>
              <a:latin typeface="メイリオ"/>
              <a:ea typeface="メイリオ"/>
            </a:endParaRP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smtClean="0">
                <a:solidFill>
                  <a:schemeClr val="accent3"/>
                </a:solidFill>
                <a:latin typeface="メイリオ"/>
                <a:ea typeface="メイリオ"/>
              </a:rPr>
              <a:t>⑤</a:t>
            </a:r>
            <a:r>
              <a:rPr kumimoji="0" lang="ja-JP" altLang="en-US" sz="600" b="1" kern="0" dirty="0">
                <a:solidFill>
                  <a:schemeClr val="accent3"/>
                </a:solidFill>
                <a:latin typeface="メイリオ"/>
                <a:ea typeface="メイリオ"/>
              </a:rPr>
              <a:t>　</a:t>
            </a:r>
            <a:r>
              <a:rPr kumimoji="0" lang="en-US" altLang="ja-JP" sz="1400" b="1" kern="0" dirty="0">
                <a:solidFill>
                  <a:schemeClr val="accent3"/>
                </a:solidFill>
                <a:latin typeface="メイリオ"/>
                <a:ea typeface="メイリオ"/>
              </a:rPr>
              <a:t>HTML</a:t>
            </a:r>
            <a:r>
              <a:rPr kumimoji="0" lang="ja-JP" altLang="en-US" sz="1400" b="1" kern="0" dirty="0" err="1">
                <a:solidFill>
                  <a:schemeClr val="accent3"/>
                </a:solidFill>
                <a:latin typeface="メイリオ"/>
                <a:ea typeface="メイリオ"/>
              </a:rPr>
              <a:t>での</a:t>
            </a:r>
            <a:r>
              <a:rPr kumimoji="0" lang="ja-JP" altLang="en-US" sz="1400" b="1" kern="0" dirty="0">
                <a:solidFill>
                  <a:schemeClr val="accent3"/>
                </a:solidFill>
                <a:latin typeface="メイリオ"/>
                <a:ea typeface="メイリオ"/>
              </a:rPr>
              <a:t>動作確認</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校了</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テストサーバー上もしくは</a:t>
            </a:r>
            <a:r>
              <a:rPr kumimoji="0" lang="en-US" altLang="ja-JP" sz="1050" kern="0" dirty="0">
                <a:solidFill>
                  <a:schemeClr val="accent3"/>
                </a:solidFill>
                <a:latin typeface="メイリオ"/>
                <a:ea typeface="メイリオ"/>
              </a:rPr>
              <a:t>HTML</a:t>
            </a:r>
            <a:r>
              <a:rPr kumimoji="0" lang="ja-JP" altLang="en-US" sz="1050" kern="0" dirty="0">
                <a:solidFill>
                  <a:schemeClr val="accent3"/>
                </a:solidFill>
                <a:latin typeface="メイリオ"/>
                <a:ea typeface="メイリオ"/>
              </a:rPr>
              <a:t>ファイルにて、ページの動作確認を行っていただき校了となります。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原則として、この段階での修正はお受けできません。</a:t>
            </a: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smtClean="0">
                <a:solidFill>
                  <a:schemeClr val="accent3"/>
                </a:solidFill>
                <a:latin typeface="メイリオ"/>
                <a:ea typeface="メイリオ"/>
              </a:rPr>
              <a:t>⑥</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弊社内チェック</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本番環境へのファイルアップ</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弊社において最終確認を行った上で、本番公開を行います。</a:t>
            </a:r>
            <a:endParaRPr kumimoji="0" lang="en-US" altLang="ja-JP" sz="1050" kern="0" dirty="0">
              <a:solidFill>
                <a:schemeClr val="accent3"/>
              </a:solidFill>
              <a:latin typeface="メイリオ"/>
              <a:ea typeface="メイリオ"/>
            </a:endParaRPr>
          </a:p>
        </p:txBody>
      </p:sp>
      <p:sp>
        <p:nvSpPr>
          <p:cNvPr id="8" name="ホームベース 22">
            <a:extLst>
              <a:ext uri="{FF2B5EF4-FFF2-40B4-BE49-F238E27FC236}">
                <a16:creationId xmlns:a16="http://schemas.microsoft.com/office/drawing/2014/main" id="{281A1451-9B05-E524-43BA-CB566D0E6F41}"/>
              </a:ext>
            </a:extLst>
          </p:cNvPr>
          <p:cNvSpPr/>
          <p:nvPr/>
        </p:nvSpPr>
        <p:spPr>
          <a:xfrm>
            <a:off x="8078283" y="138046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smtClean="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9" name="ホームベース 23">
            <a:extLst>
              <a:ext uri="{FF2B5EF4-FFF2-40B4-BE49-F238E27FC236}">
                <a16:creationId xmlns:a16="http://schemas.microsoft.com/office/drawing/2014/main" id="{98E23F60-2E8D-BDC7-BDE6-617EB011650F}"/>
              </a:ext>
            </a:extLst>
          </p:cNvPr>
          <p:cNvSpPr/>
          <p:nvPr/>
        </p:nvSpPr>
        <p:spPr>
          <a:xfrm>
            <a:off x="6565429" y="1380463"/>
            <a:ext cx="213466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smtClean="0">
                <a:solidFill>
                  <a:srgbClr val="FFFFFF"/>
                </a:solidFill>
                <a:latin typeface="Meiryo" panose="020B0604030504040204" pitchFamily="34" charset="-128"/>
                <a:ea typeface="Meiryo" panose="020B0604030504040204" pitchFamily="34" charset="-128"/>
              </a:rPr>
              <a:t>テストアップ</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0" name="ホームベース 25">
            <a:extLst>
              <a:ext uri="{FF2B5EF4-FFF2-40B4-BE49-F238E27FC236}">
                <a16:creationId xmlns:a16="http://schemas.microsoft.com/office/drawing/2014/main" id="{6B4DB4FA-DDC8-AE86-8263-9FB8C54CC2B7}"/>
              </a:ext>
            </a:extLst>
          </p:cNvPr>
          <p:cNvSpPr/>
          <p:nvPr/>
        </p:nvSpPr>
        <p:spPr>
          <a:xfrm>
            <a:off x="5076022" y="1380463"/>
            <a:ext cx="213466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smtClean="0">
                <a:solidFill>
                  <a:srgbClr val="FFFFFF"/>
                </a:solidFill>
                <a:latin typeface="Meiryo" panose="020B0604030504040204" pitchFamily="34" charset="-128"/>
                <a:ea typeface="Meiryo" panose="020B0604030504040204" pitchFamily="34" charset="-128"/>
              </a:rPr>
              <a:t>デザイン・原稿</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1" name="円/楕円 26">
            <a:extLst>
              <a:ext uri="{FF2B5EF4-FFF2-40B4-BE49-F238E27FC236}">
                <a16:creationId xmlns:a16="http://schemas.microsoft.com/office/drawing/2014/main" id="{65D821BA-CF26-0815-5392-63E89E96180A}"/>
              </a:ext>
            </a:extLst>
          </p:cNvPr>
          <p:cNvSpPr>
            <a:spLocks noChangeAspect="1"/>
          </p:cNvSpPr>
          <p:nvPr/>
        </p:nvSpPr>
        <p:spPr>
          <a:xfrm>
            <a:off x="5521148" y="107437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smtClean="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2" name="ホームベース 27">
            <a:extLst>
              <a:ext uri="{FF2B5EF4-FFF2-40B4-BE49-F238E27FC236}">
                <a16:creationId xmlns:a16="http://schemas.microsoft.com/office/drawing/2014/main" id="{6AE5AC72-E03D-8BB0-60DA-41EF27333136}"/>
              </a:ext>
            </a:extLst>
          </p:cNvPr>
          <p:cNvSpPr/>
          <p:nvPr/>
        </p:nvSpPr>
        <p:spPr>
          <a:xfrm>
            <a:off x="3586616" y="1380463"/>
            <a:ext cx="213466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smtClean="0">
                <a:solidFill>
                  <a:srgbClr val="FFFFFF"/>
                </a:solidFill>
                <a:latin typeface="Meiryo" panose="020B0604030504040204" pitchFamily="34" charset="-128"/>
                <a:ea typeface="Meiryo" panose="020B0604030504040204" pitchFamily="34" charset="-128"/>
              </a:rPr>
              <a:t>構成案</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3" name="円/楕円 28">
            <a:extLst>
              <a:ext uri="{FF2B5EF4-FFF2-40B4-BE49-F238E27FC236}">
                <a16:creationId xmlns:a16="http://schemas.microsoft.com/office/drawing/2014/main" id="{6418F3B2-D0C9-22F1-41D8-60A59A5A8F96}"/>
              </a:ext>
            </a:extLst>
          </p:cNvPr>
          <p:cNvSpPr>
            <a:spLocks noChangeAspect="1"/>
          </p:cNvSpPr>
          <p:nvPr/>
        </p:nvSpPr>
        <p:spPr>
          <a:xfrm>
            <a:off x="3994462"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9">
            <a:extLst>
              <a:ext uri="{FF2B5EF4-FFF2-40B4-BE49-F238E27FC236}">
                <a16:creationId xmlns:a16="http://schemas.microsoft.com/office/drawing/2014/main" id="{D0A66BE6-8B4B-F0F9-02B8-B723ED62B0B2}"/>
              </a:ext>
            </a:extLst>
          </p:cNvPr>
          <p:cNvSpPr/>
          <p:nvPr/>
        </p:nvSpPr>
        <p:spPr>
          <a:xfrm>
            <a:off x="2085487" y="1380463"/>
            <a:ext cx="213466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smtClean="0">
                <a:solidFill>
                  <a:srgbClr val="000000"/>
                </a:solidFill>
                <a:latin typeface="Meiryo" panose="020B0604030504040204" pitchFamily="34" charset="-128"/>
                <a:ea typeface="Meiryo" panose="020B0604030504040204" pitchFamily="34" charset="-128"/>
              </a:rPr>
              <a:t>企画案</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15" name="円/楕円 30">
            <a:extLst>
              <a:ext uri="{FF2B5EF4-FFF2-40B4-BE49-F238E27FC236}">
                <a16:creationId xmlns:a16="http://schemas.microsoft.com/office/drawing/2014/main" id="{FA4B4420-879D-BDC0-46DB-7DD688B48774}"/>
              </a:ext>
            </a:extLst>
          </p:cNvPr>
          <p:cNvSpPr>
            <a:spLocks noChangeAspect="1"/>
          </p:cNvSpPr>
          <p:nvPr/>
        </p:nvSpPr>
        <p:spPr>
          <a:xfrm>
            <a:off x="2384087"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smtClean="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円/楕円 40">
            <a:extLst>
              <a:ext uri="{FF2B5EF4-FFF2-40B4-BE49-F238E27FC236}">
                <a16:creationId xmlns:a16="http://schemas.microsoft.com/office/drawing/2014/main" id="{3DC8B879-84E1-138E-4862-7739BB054796}"/>
              </a:ext>
            </a:extLst>
          </p:cNvPr>
          <p:cNvSpPr>
            <a:spLocks noChangeAspect="1"/>
          </p:cNvSpPr>
          <p:nvPr/>
        </p:nvSpPr>
        <p:spPr>
          <a:xfrm>
            <a:off x="7008302"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smtClean="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1" name="ホームベース 29">
            <a:extLst>
              <a:ext uri="{FF2B5EF4-FFF2-40B4-BE49-F238E27FC236}">
                <a16:creationId xmlns:a16="http://schemas.microsoft.com/office/drawing/2014/main" id="{D0A66BE6-8B4B-F0F9-02B8-B723ED62B0B2}"/>
              </a:ext>
            </a:extLst>
          </p:cNvPr>
          <p:cNvSpPr/>
          <p:nvPr/>
        </p:nvSpPr>
        <p:spPr>
          <a:xfrm>
            <a:off x="491148" y="1380463"/>
            <a:ext cx="2134660" cy="756000"/>
          </a:xfrm>
          <a:prstGeom prst="homePlate">
            <a:avLst/>
          </a:prstGeom>
          <a:solidFill>
            <a:schemeClr val="bg1">
              <a:lumMod val="95000"/>
            </a:scheme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a:t>
            </a:r>
          </a:p>
          <a:p>
            <a:pPr>
              <a:defRPr/>
            </a:pPr>
            <a:r>
              <a:rPr kumimoji="0" lang="ja-JP" altLang="en-US" sz="1100" b="1" kern="0" spc="100" dirty="0" smtClean="0">
                <a:solidFill>
                  <a:srgbClr val="000000"/>
                </a:solidFill>
                <a:latin typeface="Meiryo" panose="020B0604030504040204" pitchFamily="34" charset="-128"/>
                <a:ea typeface="Meiryo" panose="020B0604030504040204" pitchFamily="34" charset="-128"/>
              </a:rPr>
              <a:t>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2" name="円/楕円 30">
            <a:extLst>
              <a:ext uri="{FF2B5EF4-FFF2-40B4-BE49-F238E27FC236}">
                <a16:creationId xmlns:a16="http://schemas.microsoft.com/office/drawing/2014/main" id="{FA4B4420-879D-BDC0-46DB-7DD688B48774}"/>
              </a:ext>
            </a:extLst>
          </p:cNvPr>
          <p:cNvSpPr>
            <a:spLocks noChangeAspect="1"/>
          </p:cNvSpPr>
          <p:nvPr/>
        </p:nvSpPr>
        <p:spPr>
          <a:xfrm>
            <a:off x="789748"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1</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5" name="円/楕円 40">
            <a:extLst>
              <a:ext uri="{FF2B5EF4-FFF2-40B4-BE49-F238E27FC236}">
                <a16:creationId xmlns:a16="http://schemas.microsoft.com/office/drawing/2014/main" id="{3DC8B879-84E1-138E-4862-7739BB054796}"/>
              </a:ext>
            </a:extLst>
          </p:cNvPr>
          <p:cNvSpPr>
            <a:spLocks noChangeAspect="1"/>
          </p:cNvSpPr>
          <p:nvPr/>
        </p:nvSpPr>
        <p:spPr>
          <a:xfrm>
            <a:off x="8473687"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6</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70897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効果検証レポート</a:t>
            </a:r>
          </a:p>
        </p:txBody>
      </p:sp>
      <p:sp>
        <p:nvSpPr>
          <p:cNvPr id="3" name="正方形/長方形 2">
            <a:extLst>
              <a:ext uri="{FF2B5EF4-FFF2-40B4-BE49-F238E27FC236}">
                <a16:creationId xmlns:a16="http://schemas.microsoft.com/office/drawing/2014/main" id="{3C92C6CD-3024-0B9D-1E30-3626A434770F}"/>
              </a:ext>
            </a:extLst>
          </p:cNvPr>
          <p:cNvSpPr/>
          <p:nvPr/>
        </p:nvSpPr>
        <p:spPr>
          <a:xfrm>
            <a:off x="518837" y="1268413"/>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定量・定性両面から、施策の実績を集計、分析し、タイアップ実施効果のレポーティングを行います。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7" name="グループ化 6">
            <a:extLst>
              <a:ext uri="{FF2B5EF4-FFF2-40B4-BE49-F238E27FC236}">
                <a16:creationId xmlns:a16="http://schemas.microsoft.com/office/drawing/2014/main" id="{0D25A092-68EE-B7DC-84CC-65BA38500B42}"/>
              </a:ext>
            </a:extLst>
          </p:cNvPr>
          <p:cNvGrpSpPr/>
          <p:nvPr/>
        </p:nvGrpSpPr>
        <p:grpSpPr>
          <a:xfrm>
            <a:off x="479425" y="1689474"/>
            <a:ext cx="5870524" cy="2156266"/>
            <a:chOff x="479425" y="1607413"/>
            <a:chExt cx="5870524" cy="2156266"/>
          </a:xfrm>
        </p:grpSpPr>
        <p:sp>
          <p:nvSpPr>
            <p:cNvPr id="8" name="角丸四角形 59">
              <a:extLst>
                <a:ext uri="{FF2B5EF4-FFF2-40B4-BE49-F238E27FC236}">
                  <a16:creationId xmlns:a16="http://schemas.microsoft.com/office/drawing/2014/main" id="{333D0C9D-2913-B826-A645-4B0AB673F51E}"/>
                </a:ext>
              </a:extLst>
            </p:cNvPr>
            <p:cNvSpPr/>
            <p:nvPr/>
          </p:nvSpPr>
          <p:spPr>
            <a:xfrm>
              <a:off x="1258812" y="2221718"/>
              <a:ext cx="5091137" cy="1541961"/>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タイアップページ</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r>
                <a:rPr kumimoji="0" lang="ja-JP" altLang="en" sz="1200" kern="0" dirty="0">
                  <a:solidFill>
                    <a:schemeClr val="accent3"/>
                  </a:solidFill>
                  <a:latin typeface="Meiryo" panose="020B0604030504040204" pitchFamily="34" charset="-128"/>
                  <a:ea typeface="Meiryo" panose="020B0604030504040204" pitchFamily="34" charset="-128"/>
                </a:rPr>
                <a:t>・</a:t>
              </a:r>
              <a:r>
                <a:rPr kumimoji="0" lang="en" altLang="ja-JP" sz="1200" kern="0" dirty="0">
                  <a:solidFill>
                    <a:schemeClr val="accent3"/>
                  </a:solidFill>
                  <a:latin typeface="Meiryo" panose="020B0604030504040204" pitchFamily="34" charset="-128"/>
                  <a:ea typeface="Meiryo" panose="020B0604030504040204" pitchFamily="34" charset="-128"/>
                </a:rPr>
                <a:t>UB</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タイアップ内の広告主様ページへの誘導枠クリック数・率</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タイアップ訪問者の性別・性別</a:t>
              </a:r>
              <a:r>
                <a:rPr kumimoji="0" lang="en-US" altLang="ja-JP" sz="1200" kern="0" dirty="0">
                  <a:solidFill>
                    <a:schemeClr val="accent3"/>
                  </a:solidFill>
                  <a:latin typeface="Meiryo" panose="020B0604030504040204" pitchFamily="34" charset="-128"/>
                  <a:ea typeface="Meiryo" panose="020B0604030504040204" pitchFamily="34" charset="-128"/>
                </a:rPr>
                <a:t>×</a:t>
              </a:r>
              <a:r>
                <a:rPr kumimoji="0" lang="ja-JP" altLang="en-US" sz="1200" kern="0" dirty="0">
                  <a:solidFill>
                    <a:schemeClr val="accent3"/>
                  </a:solidFill>
                  <a:latin typeface="Meiryo" panose="020B0604030504040204" pitchFamily="34" charset="-128"/>
                  <a:ea typeface="Meiryo" panose="020B0604030504040204" pitchFamily="34" charset="-128"/>
                </a:rPr>
                <a:t>年齢層比率</a:t>
              </a:r>
              <a:endParaRPr kumimoji="0" lang="en-US" altLang="ja-JP" sz="1200" kern="0" dirty="0">
                <a:solidFill>
                  <a:schemeClr val="accent3"/>
                </a:solidFill>
                <a:latin typeface="Meiryo" panose="020B0604030504040204" pitchFamily="34" charset="-128"/>
                <a:ea typeface="Meiryo" panose="020B0604030504040204" pitchFamily="34" charset="-128"/>
              </a:endParaRPr>
            </a:p>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編集誘導枠</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クリック数・率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9" name="角丸四角形 60">
              <a:extLst>
                <a:ext uri="{FF2B5EF4-FFF2-40B4-BE49-F238E27FC236}">
                  <a16:creationId xmlns:a16="http://schemas.microsoft.com/office/drawing/2014/main" id="{E3C7E1B2-8F14-5B84-E005-B3C2C109FC7F}"/>
                </a:ext>
              </a:extLst>
            </p:cNvPr>
            <p:cNvSpPr/>
            <p:nvPr/>
          </p:nvSpPr>
          <p:spPr>
            <a:xfrm>
              <a:off x="803425" y="1661413"/>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集客数・属性広告主様ページへの送客数</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07AEEF9A-F19C-D9B2-F5F5-CE9AE47716AF}"/>
                </a:ext>
              </a:extLst>
            </p:cNvPr>
            <p:cNvGrpSpPr>
              <a:grpSpLocks noChangeAspect="1"/>
            </p:cNvGrpSpPr>
            <p:nvPr/>
          </p:nvGrpSpPr>
          <p:grpSpPr>
            <a:xfrm>
              <a:off x="479425" y="1607413"/>
              <a:ext cx="576000" cy="576000"/>
              <a:chOff x="2435103" y="2081892"/>
              <a:chExt cx="792088" cy="792088"/>
            </a:xfrm>
          </p:grpSpPr>
          <p:sp>
            <p:nvSpPr>
              <p:cNvPr id="11" name="円/楕円 63">
                <a:extLst>
                  <a:ext uri="{FF2B5EF4-FFF2-40B4-BE49-F238E27FC236}">
                    <a16:creationId xmlns:a16="http://schemas.microsoft.com/office/drawing/2014/main" id="{228F4C21-ED67-5B7A-F60D-629A8DCEC4EC}"/>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2" name="グラフィックス 11" descr="棒グラフ (上昇) 単色塗りつぶし">
                <a:extLst>
                  <a:ext uri="{FF2B5EF4-FFF2-40B4-BE49-F238E27FC236}">
                    <a16:creationId xmlns:a16="http://schemas.microsoft.com/office/drawing/2014/main" id="{32A3FA69-E59D-6D25-C32C-15AD12B5C9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600963" y="2247752"/>
                <a:ext cx="460368" cy="460368"/>
              </a:xfrm>
              <a:prstGeom prst="rect">
                <a:avLst/>
              </a:prstGeom>
            </p:spPr>
          </p:pic>
        </p:grpSp>
      </p:grpSp>
      <p:pic>
        <p:nvPicPr>
          <p:cNvPr id="13" name="図 12">
            <a:extLst>
              <a:ext uri="{FF2B5EF4-FFF2-40B4-BE49-F238E27FC236}">
                <a16:creationId xmlns:a16="http://schemas.microsoft.com/office/drawing/2014/main" id="{A83FA8B4-B03E-C564-9640-420C8C68EC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9716" y="1971399"/>
            <a:ext cx="2802407" cy="1478333"/>
          </a:xfrm>
          <a:prstGeom prst="rect">
            <a:avLst/>
          </a:prstGeom>
          <a:ln w="6350">
            <a:solidFill>
              <a:schemeClr val="accent3"/>
            </a:solidFill>
          </a:ln>
          <a:effectLst>
            <a:outerShdw dist="38100" dir="2700000" algn="tl" rotWithShape="0">
              <a:schemeClr val="accent3">
                <a:alpha val="40000"/>
              </a:schemeClr>
            </a:outerShdw>
          </a:effectLst>
        </p:spPr>
      </p:pic>
      <p:pic>
        <p:nvPicPr>
          <p:cNvPr id="14" name="図 13">
            <a:extLst>
              <a:ext uri="{FF2B5EF4-FFF2-40B4-BE49-F238E27FC236}">
                <a16:creationId xmlns:a16="http://schemas.microsoft.com/office/drawing/2014/main" id="{7AB6F626-5C70-FF69-C6C2-092D88C1C403}"/>
              </a:ext>
            </a:extLst>
          </p:cNvPr>
          <p:cNvPicPr>
            <a:picLocks noChangeAspect="1"/>
          </p:cNvPicPr>
          <p:nvPr/>
        </p:nvPicPr>
        <p:blipFill>
          <a:blip r:embed="rId6"/>
          <a:stretch>
            <a:fillRect/>
          </a:stretch>
        </p:blipFill>
        <p:spPr>
          <a:xfrm>
            <a:off x="8907023" y="2180418"/>
            <a:ext cx="2770146" cy="1564979"/>
          </a:xfrm>
          <a:prstGeom prst="rect">
            <a:avLst/>
          </a:prstGeom>
          <a:ln w="6350">
            <a:solidFill>
              <a:schemeClr val="accent3"/>
            </a:solidFill>
          </a:ln>
          <a:effectLst>
            <a:outerShdw dist="38100" dir="2700000" algn="tl" rotWithShape="0">
              <a:schemeClr val="accent3">
                <a:alpha val="40000"/>
              </a:schemeClr>
            </a:outerShdw>
          </a:effectLst>
        </p:spPr>
      </p:pic>
      <p:sp>
        <p:nvSpPr>
          <p:cNvPr id="15" name="角丸四角形 68">
            <a:extLst>
              <a:ext uri="{FF2B5EF4-FFF2-40B4-BE49-F238E27FC236}">
                <a16:creationId xmlns:a16="http://schemas.microsoft.com/office/drawing/2014/main" id="{DCDE5755-4F35-A62C-8624-E5FDFB69CB7D}"/>
              </a:ext>
            </a:extLst>
          </p:cNvPr>
          <p:cNvSpPr/>
          <p:nvPr/>
        </p:nvSpPr>
        <p:spPr>
          <a:xfrm>
            <a:off x="9148115" y="4969631"/>
            <a:ext cx="2564459" cy="1323439"/>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アンケート回答数の保証はいたしかねます。</a:t>
            </a:r>
            <a:r>
              <a:rPr kumimoji="0" lang="en-US" altLang="ja-JP" sz="800" kern="0" dirty="0">
                <a:solidFill>
                  <a:srgbClr val="545454"/>
                </a:solidFill>
                <a:latin typeface="Meiryo" panose="020B0604030504040204" pitchFamily="34" charset="-128"/>
                <a:ea typeface="Meiryo" panose="020B0604030504040204" pitchFamily="34" charset="-128"/>
              </a:rPr>
              <a:t/>
            </a:r>
            <a:br>
              <a:rPr kumimoji="0" lang="en-US" altLang="ja-JP" sz="800" kern="0" dirty="0">
                <a:solidFill>
                  <a:srgbClr val="545454"/>
                </a:solidFill>
                <a:latin typeface="Meiryo" panose="020B0604030504040204" pitchFamily="34" charset="-128"/>
                <a:ea typeface="Meiryo" panose="020B0604030504040204" pitchFamily="34" charset="-128"/>
              </a:rPr>
            </a:br>
            <a:r>
              <a:rPr kumimoji="0" lang="ja-JP" altLang="en-US" sz="800" kern="0" dirty="0">
                <a:solidFill>
                  <a:srgbClr val="545454"/>
                </a:solidFill>
                <a:latin typeface="Meiryo" panose="020B0604030504040204" pitchFamily="34" charset="-128"/>
                <a:ea typeface="Meiryo" panose="020B0604030504040204" pitchFamily="34" charset="-128"/>
              </a:rPr>
              <a:t>また、回答数は</a:t>
            </a:r>
            <a:r>
              <a:rPr kumimoji="0" lang="en-US" altLang="ja-JP" sz="800" kern="0" dirty="0">
                <a:solidFill>
                  <a:srgbClr val="545454"/>
                </a:solidFill>
                <a:latin typeface="Meiryo" panose="020B0604030504040204" pitchFamily="34" charset="-128"/>
                <a:ea typeface="Meiryo" panose="020B0604030504040204" pitchFamily="34" charset="-128"/>
              </a:rPr>
              <a:t>500</a:t>
            </a:r>
            <a:r>
              <a:rPr kumimoji="0" lang="ja-JP" altLang="en-US" sz="800" kern="0" dirty="0">
                <a:solidFill>
                  <a:srgbClr val="545454"/>
                </a:solidFill>
                <a:latin typeface="Meiryo" panose="020B0604030504040204" pitchFamily="34" charset="-128"/>
                <a:ea typeface="Meiryo" panose="020B0604030504040204" pitchFamily="34" charset="-128"/>
              </a:rPr>
              <a:t>件を上限とし、これを超えた場合、掲載途中でもアンケートを終了させていただきます。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一部データは、非正規の参考値としてのご提出となります。</a:t>
            </a:r>
          </a:p>
        </p:txBody>
      </p:sp>
      <p:pic>
        <p:nvPicPr>
          <p:cNvPr id="16" name="図 15">
            <a:extLst>
              <a:ext uri="{FF2B5EF4-FFF2-40B4-BE49-F238E27FC236}">
                <a16:creationId xmlns:a16="http://schemas.microsoft.com/office/drawing/2014/main" id="{4EC7AADE-0FD3-2E43-85EB-14C712BF03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505" y="3988732"/>
            <a:ext cx="2258417" cy="1835599"/>
          </a:xfrm>
          <a:prstGeom prst="rect">
            <a:avLst/>
          </a:prstGeom>
          <a:ln w="6350">
            <a:solidFill>
              <a:schemeClr val="accent3"/>
            </a:solidFill>
          </a:ln>
          <a:effectLst>
            <a:outerShdw dist="38100" dir="2700000" algn="tl" rotWithShape="0">
              <a:schemeClr val="accent3">
                <a:alpha val="40000"/>
              </a:schemeClr>
            </a:outerShdw>
          </a:effectLst>
        </p:spPr>
      </p:pic>
      <p:pic>
        <p:nvPicPr>
          <p:cNvPr id="17" name="Picture 2" descr="B1D2497D-1EBE-4057-8CE8-D155B6774F92-L0-001">
            <a:extLst>
              <a:ext uri="{FF2B5EF4-FFF2-40B4-BE49-F238E27FC236}">
                <a16:creationId xmlns:a16="http://schemas.microsoft.com/office/drawing/2014/main" id="{FB3D9FF6-E62F-FBCA-0046-5AE669F370E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420"/>
          <a:stretch/>
        </p:blipFill>
        <p:spPr bwMode="auto">
          <a:xfrm>
            <a:off x="7835412" y="4366385"/>
            <a:ext cx="1160427" cy="1931500"/>
          </a:xfrm>
          <a:prstGeom prst="rect">
            <a:avLst/>
          </a:prstGeom>
          <a:noFill/>
          <a:ln w="6350">
            <a:solidFill>
              <a:schemeClr val="accent3"/>
            </a:solidFill>
            <a:miter lim="800000"/>
            <a:headEnd/>
            <a:tailEnd/>
          </a:ln>
          <a:effectLst>
            <a:outerShdw dist="38100" dir="2700000" algn="tl" rotWithShape="0">
              <a:schemeClr val="accent3">
                <a:alpha val="40000"/>
              </a:schemeClr>
            </a:outerShdw>
          </a:effectLst>
          <a:extLst>
            <a:ext uri="{909E8E84-426E-40DD-AFC4-6F175D3DCCD1}">
              <a14:hiddenFill xmlns:a14="http://schemas.microsoft.com/office/drawing/2010/main">
                <a:solidFill>
                  <a:srgbClr val="FFFFFF"/>
                </a:solidFill>
              </a14:hiddenFill>
            </a:ext>
          </a:extLst>
        </p:spPr>
      </p:pic>
      <p:sp>
        <p:nvSpPr>
          <p:cNvPr id="18" name="角丸四角形 77">
            <a:extLst>
              <a:ext uri="{FF2B5EF4-FFF2-40B4-BE49-F238E27FC236}">
                <a16:creationId xmlns:a16="http://schemas.microsoft.com/office/drawing/2014/main" id="{917F67F5-4BF2-F3D3-81E0-F6945FB5D14C}"/>
              </a:ext>
            </a:extLst>
          </p:cNvPr>
          <p:cNvSpPr/>
          <p:nvPr/>
        </p:nvSpPr>
        <p:spPr>
          <a:xfrm>
            <a:off x="8153370" y="1751947"/>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レポートサンプル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sp>
        <p:nvSpPr>
          <p:cNvPr id="19" name="角丸四角形 78">
            <a:extLst>
              <a:ext uri="{FF2B5EF4-FFF2-40B4-BE49-F238E27FC236}">
                <a16:creationId xmlns:a16="http://schemas.microsoft.com/office/drawing/2014/main" id="{D68DA698-EAC4-09E7-BF57-0387C43F4D20}"/>
              </a:ext>
            </a:extLst>
          </p:cNvPr>
          <p:cNvSpPr/>
          <p:nvPr/>
        </p:nvSpPr>
        <p:spPr>
          <a:xfrm>
            <a:off x="7108480" y="3780947"/>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grpSp>
        <p:nvGrpSpPr>
          <p:cNvPr id="20" name="グループ化 19">
            <a:extLst>
              <a:ext uri="{FF2B5EF4-FFF2-40B4-BE49-F238E27FC236}">
                <a16:creationId xmlns:a16="http://schemas.microsoft.com/office/drawing/2014/main" id="{CA97E301-D82C-30A0-6B14-ADA5CDA3AB7C}"/>
              </a:ext>
            </a:extLst>
          </p:cNvPr>
          <p:cNvGrpSpPr/>
          <p:nvPr/>
        </p:nvGrpSpPr>
        <p:grpSpPr>
          <a:xfrm>
            <a:off x="479425" y="3933191"/>
            <a:ext cx="5870523" cy="905304"/>
            <a:chOff x="479425" y="3844167"/>
            <a:chExt cx="5870523" cy="905304"/>
          </a:xfrm>
        </p:grpSpPr>
        <p:sp>
          <p:nvSpPr>
            <p:cNvPr id="21" name="角丸四角形 21">
              <a:extLst>
                <a:ext uri="{FF2B5EF4-FFF2-40B4-BE49-F238E27FC236}">
                  <a16:creationId xmlns:a16="http://schemas.microsoft.com/office/drawing/2014/main" id="{382DBA1C-396D-DA92-2CB6-3F2A35C4EBBD}"/>
                </a:ext>
              </a:extLst>
            </p:cNvPr>
            <p:cNvSpPr/>
            <p:nvPr/>
          </p:nvSpPr>
          <p:spPr>
            <a:xfrm>
              <a:off x="1258812" y="4537105"/>
              <a:ext cx="5091136" cy="212366"/>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200" dirty="0">
                  <a:solidFill>
                    <a:schemeClr val="accent3"/>
                  </a:solidFill>
                  <a:latin typeface="Meiryo" panose="020B0604030504040204" pitchFamily="34" charset="-128"/>
                  <a:ea typeface="Meiryo" panose="020B0604030504040204" pitchFamily="34" charset="-128"/>
                </a:rPr>
                <a:t>読了率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22" name="角丸四角形 22">
              <a:extLst>
                <a:ext uri="{FF2B5EF4-FFF2-40B4-BE49-F238E27FC236}">
                  <a16:creationId xmlns:a16="http://schemas.microsoft.com/office/drawing/2014/main" id="{385F1742-52F6-FFCC-0B0E-6E547666A731}"/>
                </a:ext>
              </a:extLst>
            </p:cNvPr>
            <p:cNvSpPr/>
            <p:nvPr/>
          </p:nvSpPr>
          <p:spPr>
            <a:xfrm>
              <a:off x="803425" y="3898167"/>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記事閲覧態度</a:t>
              </a:r>
            </a:p>
          </p:txBody>
        </p:sp>
        <p:grpSp>
          <p:nvGrpSpPr>
            <p:cNvPr id="23" name="グループ化 22">
              <a:extLst>
                <a:ext uri="{FF2B5EF4-FFF2-40B4-BE49-F238E27FC236}">
                  <a16:creationId xmlns:a16="http://schemas.microsoft.com/office/drawing/2014/main" id="{5CFFC9D8-1972-A554-99A6-03B3FE800CD8}"/>
                </a:ext>
              </a:extLst>
            </p:cNvPr>
            <p:cNvGrpSpPr>
              <a:grpSpLocks noChangeAspect="1"/>
            </p:cNvGrpSpPr>
            <p:nvPr/>
          </p:nvGrpSpPr>
          <p:grpSpPr>
            <a:xfrm>
              <a:off x="479425" y="3844167"/>
              <a:ext cx="576000" cy="576000"/>
              <a:chOff x="2435103" y="2081892"/>
              <a:chExt cx="792088" cy="792088"/>
            </a:xfrm>
          </p:grpSpPr>
          <p:sp>
            <p:nvSpPr>
              <p:cNvPr id="24" name="円/楕円 24">
                <a:extLst>
                  <a:ext uri="{FF2B5EF4-FFF2-40B4-BE49-F238E27FC236}">
                    <a16:creationId xmlns:a16="http://schemas.microsoft.com/office/drawing/2014/main" id="{7A62E9C9-4641-F180-CD83-95B0278AF5C0}"/>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5" name="グラフィックス 24">
                <a:extLst>
                  <a:ext uri="{FF2B5EF4-FFF2-40B4-BE49-F238E27FC236}">
                    <a16:creationId xmlns:a16="http://schemas.microsoft.com/office/drawing/2014/main" id="{05C2EC55-8DF7-0CB0-DA7B-E0010E96189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rcRect/>
              <a:stretch/>
            </p:blipFill>
            <p:spPr>
              <a:xfrm>
                <a:off x="2600964" y="2247753"/>
                <a:ext cx="460368" cy="460368"/>
              </a:xfrm>
              <a:prstGeom prst="rect">
                <a:avLst/>
              </a:prstGeom>
            </p:spPr>
          </p:pic>
        </p:grpSp>
      </p:grpSp>
      <p:grpSp>
        <p:nvGrpSpPr>
          <p:cNvPr id="26" name="グループ化 25">
            <a:extLst>
              <a:ext uri="{FF2B5EF4-FFF2-40B4-BE49-F238E27FC236}">
                <a16:creationId xmlns:a16="http://schemas.microsoft.com/office/drawing/2014/main" id="{00FACD8E-4834-746A-D6A6-0B3E1170A7FE}"/>
              </a:ext>
            </a:extLst>
          </p:cNvPr>
          <p:cNvGrpSpPr/>
          <p:nvPr/>
        </p:nvGrpSpPr>
        <p:grpSpPr>
          <a:xfrm>
            <a:off x="479425" y="5012039"/>
            <a:ext cx="5847077" cy="1136879"/>
            <a:chOff x="479425" y="4775746"/>
            <a:chExt cx="5847077" cy="1136879"/>
          </a:xfrm>
        </p:grpSpPr>
        <p:sp>
          <p:nvSpPr>
            <p:cNvPr id="27" name="角丸四角形 26">
              <a:extLst>
                <a:ext uri="{FF2B5EF4-FFF2-40B4-BE49-F238E27FC236}">
                  <a16:creationId xmlns:a16="http://schemas.microsoft.com/office/drawing/2014/main" id="{BC273039-515B-6227-600C-964D87DFACFF}"/>
                </a:ext>
              </a:extLst>
            </p:cNvPr>
            <p:cNvSpPr/>
            <p:nvPr/>
          </p:nvSpPr>
          <p:spPr>
            <a:xfrm>
              <a:off x="1235366" y="5441727"/>
              <a:ext cx="5091136" cy="470898"/>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400" b="1" dirty="0">
                  <a:solidFill>
                    <a:schemeClr val="accent3"/>
                  </a:solidFill>
                  <a:latin typeface="Meiryo" panose="020B0604030504040204" pitchFamily="34" charset="-128"/>
                  <a:ea typeface="Meiryo" panose="020B0604030504040204" pitchFamily="34" charset="-128"/>
                </a:rPr>
                <a:t>タイアップ読者に対するアンケートを無償でご提供します。</a:t>
              </a:r>
              <a:r>
                <a:rPr lang="en-US" altLang="ja-JP" sz="1400" b="1" dirty="0">
                  <a:solidFill>
                    <a:schemeClr val="accent3"/>
                  </a:solidFill>
                  <a:latin typeface="Meiryo" panose="020B0604030504040204" pitchFamily="34" charset="-128"/>
                  <a:ea typeface="Meiryo" panose="020B0604030504040204" pitchFamily="34" charset="-128"/>
                </a:rPr>
                <a:t/>
              </a:r>
              <a:br>
                <a:rPr lang="en-US" altLang="ja-JP" sz="1400" b="1" dirty="0">
                  <a:solidFill>
                    <a:schemeClr val="accent3"/>
                  </a:solidFill>
                  <a:latin typeface="Meiryo" panose="020B0604030504040204" pitchFamily="34" charset="-128"/>
                  <a:ea typeface="Meiryo" panose="020B0604030504040204" pitchFamily="34" charset="-128"/>
                </a:rPr>
              </a:br>
              <a:r>
                <a:rPr lang="ja-JP" altLang="en-US" sz="1200" dirty="0">
                  <a:solidFill>
                    <a:schemeClr val="accent3"/>
                  </a:solidFill>
                  <a:latin typeface="Meiryo" panose="020B0604030504040204" pitchFamily="34" charset="-128"/>
                  <a:ea typeface="Meiryo" panose="020B0604030504040204" pitchFamily="34" charset="-128"/>
                </a:rPr>
                <a:t>タイアップ記事への評価、読了後の態度変容を問うアンケートです。</a:t>
              </a:r>
            </a:p>
          </p:txBody>
        </p:sp>
        <p:sp>
          <p:nvSpPr>
            <p:cNvPr id="28" name="角丸四角形 27">
              <a:extLst>
                <a:ext uri="{FF2B5EF4-FFF2-40B4-BE49-F238E27FC236}">
                  <a16:creationId xmlns:a16="http://schemas.microsoft.com/office/drawing/2014/main" id="{EC9DD535-D805-D307-F93A-A8E2EEA86436}"/>
                </a:ext>
              </a:extLst>
            </p:cNvPr>
            <p:cNvSpPr/>
            <p:nvPr/>
          </p:nvSpPr>
          <p:spPr>
            <a:xfrm>
              <a:off x="803425" y="4829746"/>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態度変容効果</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29" name="グループ化 28">
              <a:extLst>
                <a:ext uri="{FF2B5EF4-FFF2-40B4-BE49-F238E27FC236}">
                  <a16:creationId xmlns:a16="http://schemas.microsoft.com/office/drawing/2014/main" id="{9B7DFAFF-17BC-EF1E-224A-7A81864C687C}"/>
                </a:ext>
              </a:extLst>
            </p:cNvPr>
            <p:cNvGrpSpPr>
              <a:grpSpLocks noChangeAspect="1"/>
            </p:cNvGrpSpPr>
            <p:nvPr/>
          </p:nvGrpSpPr>
          <p:grpSpPr>
            <a:xfrm>
              <a:off x="479425" y="4775746"/>
              <a:ext cx="576000" cy="576000"/>
              <a:chOff x="2435103" y="2081892"/>
              <a:chExt cx="792088" cy="792088"/>
            </a:xfrm>
          </p:grpSpPr>
          <p:sp>
            <p:nvSpPr>
              <p:cNvPr id="30" name="円/楕円 29">
                <a:extLst>
                  <a:ext uri="{FF2B5EF4-FFF2-40B4-BE49-F238E27FC236}">
                    <a16:creationId xmlns:a16="http://schemas.microsoft.com/office/drawing/2014/main" id="{9A9E9D1A-6F06-5713-C1B4-24EF53CDF723}"/>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31" name="グラフィックス 30">
                <a:extLst>
                  <a:ext uri="{FF2B5EF4-FFF2-40B4-BE49-F238E27FC236}">
                    <a16:creationId xmlns:a16="http://schemas.microsoft.com/office/drawing/2014/main" id="{067CC31B-1924-4A1C-AF27-6AF69EAB5CA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46638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a:t>
            </a:r>
          </a:p>
        </p:txBody>
      </p:sp>
      <p:sp>
        <p:nvSpPr>
          <p:cNvPr id="3" name="Text Box 1031">
            <a:extLst>
              <a:ext uri="{FF2B5EF4-FFF2-40B4-BE49-F238E27FC236}">
                <a16:creationId xmlns:a16="http://schemas.microsoft.com/office/drawing/2014/main" id="{5FFC76A2-8D6B-18E8-98CC-CB65E48F9810}"/>
              </a:ext>
            </a:extLst>
          </p:cNvPr>
          <p:cNvSpPr txBox="1">
            <a:spLocks noChangeArrowheads="1"/>
          </p:cNvSpPr>
          <p:nvPr/>
        </p:nvSpPr>
        <p:spPr bwMode="auto">
          <a:xfrm>
            <a:off x="479425" y="1233244"/>
            <a:ext cx="11233150" cy="523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050" dirty="0">
                <a:solidFill>
                  <a:srgbClr val="545454"/>
                </a:solidFill>
                <a:latin typeface="Meiryo" panose="020B0604030504040204" pitchFamily="34" charset="-128"/>
                <a:ea typeface="Meiryo" panose="020B0604030504040204" pitchFamily="34" charset="-128"/>
              </a:rPr>
              <a:t>Yahoo!</a:t>
            </a:r>
            <a:r>
              <a:rPr lang="ja-JP" altLang="en-US" sz="1050" dirty="0">
                <a:solidFill>
                  <a:srgbClr val="545454"/>
                </a:solidFill>
                <a:latin typeface="Meiryo" panose="020B0604030504040204" pitchFamily="34" charset="-128"/>
                <a:ea typeface="Meiryo" panose="020B0604030504040204" pitchFamily="34" charset="-128"/>
              </a:rPr>
              <a:t>特別企画の実施は原則不可となります。</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ただし、以下に該当しない業種やサービスでも、プロモーション内容や取り上げるテーマ等によっては、</a:t>
            </a:r>
            <a:r>
              <a:rPr lang="en-US" altLang="ja-JP" sz="1050" dirty="0">
                <a:solidFill>
                  <a:srgbClr val="545454"/>
                </a:solidFill>
                <a:latin typeface="Meiryo" panose="020B0604030504040204" pitchFamily="34" charset="-128"/>
                <a:ea typeface="Meiryo" panose="020B0604030504040204" pitchFamily="34" charset="-128"/>
              </a:rPr>
              <a:t>Yahoo!</a:t>
            </a:r>
            <a:r>
              <a:rPr lang="ja-JP" altLang="en-US" sz="1050" dirty="0">
                <a:solidFill>
                  <a:srgbClr val="545454"/>
                </a:solidFill>
                <a:latin typeface="Meiryo" panose="020B0604030504040204" pitchFamily="34" charset="-128"/>
                <a:ea typeface="Meiryo" panose="020B0604030504040204" pitchFamily="34" charset="-128"/>
              </a:rPr>
              <a:t>特別企画を実施いただけない場合がありますので、</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必ず事前に掲載可否を弊社にお問い合わせください。また、広告主様のサイトが弊社の広告掲載基準を満たすことが、</a:t>
            </a:r>
            <a:r>
              <a:rPr lang="en-US" altLang="ja-JP" sz="1050" dirty="0">
                <a:solidFill>
                  <a:srgbClr val="545454"/>
                </a:solidFill>
                <a:latin typeface="Meiryo" panose="020B0604030504040204" pitchFamily="34" charset="-128"/>
                <a:ea typeface="Meiryo" panose="020B0604030504040204" pitchFamily="34" charset="-128"/>
              </a:rPr>
              <a:t>Yahoo!</a:t>
            </a:r>
            <a:r>
              <a:rPr lang="ja-JP" altLang="en-US" sz="1050" dirty="0">
                <a:solidFill>
                  <a:srgbClr val="545454"/>
                </a:solidFill>
                <a:latin typeface="Meiryo" panose="020B0604030504040204" pitchFamily="34" charset="-128"/>
                <a:ea typeface="Meiryo" panose="020B0604030504040204" pitchFamily="34" charset="-128"/>
              </a:rPr>
              <a:t>特別企画実施の条件となります。</a:t>
            </a:r>
          </a:p>
          <a:p>
            <a:pPr>
              <a:lnSpc>
                <a:spcPct val="120000"/>
              </a:lnSpc>
              <a:spcBef>
                <a:spcPct val="0"/>
              </a:spcBef>
              <a:defRPr/>
            </a:pPr>
            <a:endParaRPr lang="ja-JP" altLang="en-US" sz="105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・医療機関による保険外治療</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・美容エステティックサロン</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・あん摩業、マッサージ業、指圧業、はり業、きゅう業等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・不妊治療</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・治験</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a:t>
            </a:r>
            <a:r>
              <a:rPr lang="en-US" altLang="ja-JP" sz="1050" dirty="0">
                <a:solidFill>
                  <a:srgbClr val="545454"/>
                </a:solidFill>
                <a:latin typeface="Meiryo" panose="020B0604030504040204" pitchFamily="34" charset="-128"/>
                <a:ea typeface="Meiryo" panose="020B0604030504040204" pitchFamily="34" charset="-128"/>
              </a:rPr>
              <a:t>ED</a:t>
            </a:r>
            <a:r>
              <a:rPr lang="ja-JP" altLang="en-US" sz="1050" dirty="0">
                <a:solidFill>
                  <a:srgbClr val="545454"/>
                </a:solidFill>
                <a:latin typeface="Meiryo" panose="020B0604030504040204" pitchFamily="34" charset="-128"/>
                <a:ea typeface="Meiryo" panose="020B0604030504040204" pitchFamily="34" charset="-128"/>
              </a:rPr>
              <a:t>（治療、医薬品、情報、啓蒙サイト等）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・性的機能強化、改善を期待させる経口物</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・健康・美容食品、健康器具、健康雑貨その他商品やサービス</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・能力開発関連商品</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・占い</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・法務、税務</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・探偵業</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・団体による意見広告</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・宗教団体、活動</a:t>
            </a:r>
          </a:p>
        </p:txBody>
      </p:sp>
    </p:spTree>
    <p:extLst>
      <p:ext uri="{BB962C8B-B14F-4D97-AF65-F5344CB8AC3E}">
        <p14:creationId xmlns:p14="http://schemas.microsoft.com/office/powerpoint/2010/main" val="2780789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p:cNvSpPr>
            <a:spLocks noChangeArrowheads="1"/>
          </p:cNvSpPr>
          <p:nvPr/>
        </p:nvSpPr>
        <p:spPr bwMode="auto">
          <a:xfrm>
            <a:off x="381724" y="1209798"/>
            <a:ext cx="11342574"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smtClean="0">
                <a:solidFill>
                  <a:schemeClr val="accent3"/>
                </a:solidFill>
                <a:latin typeface="メイリオ"/>
                <a:ea typeface="メイリオ"/>
              </a:rPr>
              <a:t>■編集・制作</a:t>
            </a:r>
            <a:endParaRPr lang="en-US" altLang="ja-JP" sz="1400" dirty="0" smtClean="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・企画内容</a:t>
            </a:r>
            <a:r>
              <a:rPr lang="ja-JP" altLang="en-US" sz="1050" dirty="0" smtClean="0">
                <a:solidFill>
                  <a:schemeClr val="accent3"/>
                </a:solidFill>
                <a:latin typeface="メイリオ" panose="020B0604030504040204" pitchFamily="50" charset="-128"/>
                <a:ea typeface="メイリオ" panose="020B0604030504040204" pitchFamily="50" charset="-128"/>
              </a:rPr>
              <a:t>は</a:t>
            </a:r>
            <a:r>
              <a:rPr lang="ja-JP" altLang="en-US" sz="1050" dirty="0">
                <a:solidFill>
                  <a:schemeClr val="accent3"/>
                </a:solidFill>
                <a:latin typeface="メイリオ" panose="020B0604030504040204" pitchFamily="50" charset="-128"/>
                <a:ea typeface="メイリオ" panose="020B0604030504040204" pitchFamily="50" charset="-128"/>
              </a:rPr>
              <a:t>申込者・広告</a:t>
            </a:r>
            <a:r>
              <a:rPr lang="ja-JP" altLang="en-US" sz="1050" dirty="0" smtClean="0">
                <a:solidFill>
                  <a:schemeClr val="accent3"/>
                </a:solidFill>
                <a:latin typeface="メイリオ" panose="020B0604030504040204" pitchFamily="50" charset="-128"/>
                <a:ea typeface="メイリオ" panose="020B0604030504040204" pitchFamily="50" charset="-128"/>
              </a:rPr>
              <a:t>主様とヤフーと</a:t>
            </a:r>
            <a:r>
              <a:rPr lang="ja-JP" altLang="en-US" sz="1050" dirty="0">
                <a:solidFill>
                  <a:schemeClr val="accent3"/>
                </a:solidFill>
                <a:latin typeface="メイリオ" panose="020B0604030504040204" pitchFamily="50" charset="-128"/>
                <a:ea typeface="メイリオ" panose="020B0604030504040204" pitchFamily="50" charset="-128"/>
              </a:rPr>
              <a:t>の間で協議の上決定し、最終的な編集権</a:t>
            </a:r>
            <a:r>
              <a:rPr lang="ja-JP" altLang="en-US" sz="1050" dirty="0" smtClean="0">
                <a:solidFill>
                  <a:schemeClr val="accent3"/>
                </a:solidFill>
                <a:latin typeface="メイリオ" panose="020B0604030504040204" pitchFamily="50" charset="-128"/>
                <a:ea typeface="メイリオ" panose="020B0604030504040204" pitchFamily="50" charset="-128"/>
              </a:rPr>
              <a:t>はヤフーに</a:t>
            </a:r>
            <a:r>
              <a:rPr lang="ja-JP" altLang="en-US" sz="1050" dirty="0">
                <a:solidFill>
                  <a:schemeClr val="accent3"/>
                </a:solidFill>
                <a:latin typeface="メイリオ" panose="020B0604030504040204" pitchFamily="50" charset="-128"/>
                <a:ea typeface="メイリオ" panose="020B0604030504040204" pitchFamily="50" charset="-128"/>
              </a:rPr>
              <a:t>帰属します。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a:t>
            </a:r>
            <a:r>
              <a:rPr lang="ja-JP" altLang="en-US" sz="1050" dirty="0">
                <a:solidFill>
                  <a:schemeClr val="accent3"/>
                </a:solidFill>
                <a:latin typeface="メイリオ" panose="020B0604030504040204" pitchFamily="50" charset="-128"/>
                <a:ea typeface="メイリオ" panose="020B0604030504040204" pitchFamily="50" charset="-128"/>
              </a:rPr>
              <a:t>申込者・広告</a:t>
            </a:r>
            <a:r>
              <a:rPr lang="ja-JP" altLang="en-US" sz="1050" dirty="0" smtClean="0">
                <a:solidFill>
                  <a:schemeClr val="accent3"/>
                </a:solidFill>
                <a:latin typeface="メイリオ" panose="020B0604030504040204" pitchFamily="50" charset="-128"/>
                <a:ea typeface="メイリオ" panose="020B0604030504040204" pitchFamily="50" charset="-128"/>
              </a:rPr>
              <a:t>主様より提供</a:t>
            </a:r>
            <a:r>
              <a:rPr lang="ja-JP" altLang="en-US" sz="1050" dirty="0">
                <a:solidFill>
                  <a:schemeClr val="accent3"/>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050" dirty="0" smtClean="0">
                <a:solidFill>
                  <a:schemeClr val="accent3"/>
                </a:solidFill>
                <a:latin typeface="メイリオ" panose="020B0604030504040204" pitchFamily="50" charset="-128"/>
                <a:ea typeface="メイリオ" panose="020B0604030504040204" pitchFamily="50" charset="-128"/>
              </a:rPr>
              <a:t>に係わる財産権</a:t>
            </a:r>
            <a:r>
              <a:rPr lang="ja-JP" altLang="en-US" sz="1050" dirty="0">
                <a:solidFill>
                  <a:schemeClr val="accent3"/>
                </a:solidFill>
                <a:latin typeface="メイリオ" panose="020B0604030504040204" pitchFamily="50" charset="-128"/>
                <a:ea typeface="メイリオ" panose="020B0604030504040204" pitchFamily="50" charset="-128"/>
              </a:rPr>
              <a:t>全ての権利処理が</a:t>
            </a:r>
            <a:r>
              <a:rPr lang="ja-JP" altLang="en-US" sz="1050" dirty="0" smtClean="0">
                <a:solidFill>
                  <a:schemeClr val="accent3"/>
                </a:solidFill>
                <a:latin typeface="メイリオ" panose="020B0604030504040204" pitchFamily="50" charset="-128"/>
                <a:ea typeface="メイリオ" panose="020B0604030504040204" pitchFamily="50" charset="-128"/>
              </a:rPr>
              <a:t>完了</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して</a:t>
            </a:r>
            <a:r>
              <a:rPr lang="ja-JP" altLang="en-US" sz="1050" dirty="0">
                <a:solidFill>
                  <a:schemeClr val="accent3"/>
                </a:solidFill>
                <a:latin typeface="メイリオ" panose="020B0604030504040204" pitchFamily="50" charset="-128"/>
                <a:ea typeface="メイリオ" panose="020B0604030504040204" pitchFamily="50" charset="-128"/>
              </a:rPr>
              <a:t>いること、情報の正確性に</a:t>
            </a:r>
            <a:r>
              <a:rPr lang="ja-JP" altLang="en-US" sz="1050" dirty="0" smtClean="0">
                <a:solidFill>
                  <a:schemeClr val="accent3"/>
                </a:solidFill>
                <a:latin typeface="メイリオ" panose="020B0604030504040204" pitchFamily="50" charset="-128"/>
                <a:ea typeface="メイリオ" panose="020B0604030504040204" pitchFamily="50" charset="-128"/>
              </a:rPr>
              <a:t>ついてヤフーに</a:t>
            </a:r>
            <a:r>
              <a:rPr lang="ja-JP" altLang="en-US" sz="1050" dirty="0">
                <a:solidFill>
                  <a:schemeClr val="accent3"/>
                </a:solidFill>
                <a:latin typeface="メイリオ" panose="020B0604030504040204" pitchFamily="50" charset="-128"/>
                <a:ea typeface="メイリオ" panose="020B0604030504040204" pitchFamily="50" charset="-128"/>
              </a:rPr>
              <a:t>対して保証いただくものとします。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・企画ページ上</a:t>
            </a:r>
            <a:r>
              <a:rPr lang="ja-JP" altLang="en-US" sz="1050" dirty="0">
                <a:solidFill>
                  <a:schemeClr val="accent3"/>
                </a:solidFill>
                <a:latin typeface="メイリオ" panose="020B0604030504040204" pitchFamily="50" charset="-128"/>
                <a:ea typeface="メイリオ" panose="020B0604030504040204" pitchFamily="50" charset="-128"/>
              </a:rPr>
              <a:t>に</a:t>
            </a:r>
            <a:r>
              <a:rPr lang="ja-JP" altLang="en-US" sz="1050" dirty="0" smtClean="0">
                <a:solidFill>
                  <a:schemeClr val="accent3"/>
                </a:solidFill>
                <a:latin typeface="メイリオ" panose="020B0604030504040204" pitchFamily="50" charset="-128"/>
                <a:ea typeface="メイリオ" panose="020B0604030504040204" pitchFamily="50" charset="-128"/>
              </a:rPr>
              <a:t>は「</a:t>
            </a:r>
            <a:r>
              <a:rPr lang="ja-JP" altLang="en-US" sz="1050" dirty="0">
                <a:solidFill>
                  <a:schemeClr val="accent3"/>
                </a:solidFill>
                <a:latin typeface="メイリオ" panose="020B0604030504040204" pitchFamily="50" charset="-128"/>
                <a:ea typeface="メイリオ" panose="020B0604030504040204" pitchFamily="50" charset="-128"/>
              </a:rPr>
              <a:t>提供：○○」の</a:t>
            </a:r>
            <a:r>
              <a:rPr lang="ja-JP" altLang="en-US" sz="1050" dirty="0" smtClean="0">
                <a:solidFill>
                  <a:schemeClr val="accent3"/>
                </a:solidFill>
                <a:latin typeface="メイリオ" panose="020B0604030504040204" pitchFamily="50" charset="-128"/>
                <a:ea typeface="メイリオ" panose="020B0604030504040204" pitchFamily="50" charset="-128"/>
              </a:rPr>
              <a:t>スポンサークレジットの掲載が</a:t>
            </a:r>
            <a:r>
              <a:rPr lang="ja-JP" altLang="en-US" sz="1050" dirty="0">
                <a:solidFill>
                  <a:schemeClr val="accent3"/>
                </a:solidFill>
                <a:latin typeface="メイリオ" panose="020B0604030504040204" pitchFamily="50" charset="-128"/>
                <a:ea typeface="メイリオ" panose="020B0604030504040204" pitchFamily="50" charset="-128"/>
              </a:rPr>
              <a:t>必須となります。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smtClean="0">
                <a:solidFill>
                  <a:schemeClr val="accent3"/>
                </a:solidFill>
                <a:latin typeface="メイリオ"/>
                <a:ea typeface="メイリオ"/>
              </a:rPr>
              <a:t>　・原則として掲載終了後はアーカイブ保存せず、企画ページは削除いたします。</a:t>
            </a:r>
            <a:endParaRPr lang="en-US" altLang="ja-JP" sz="1050" dirty="0" smtClean="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smtClean="0">
                <a:solidFill>
                  <a:schemeClr val="accent3"/>
                </a:solidFill>
                <a:latin typeface="メイリオ"/>
                <a:ea typeface="メイリオ"/>
              </a:rPr>
              <a:t>■災害</a:t>
            </a:r>
            <a:r>
              <a:rPr lang="ja-JP" altLang="en-US" sz="1400" dirty="0">
                <a:solidFill>
                  <a:schemeClr val="accent3"/>
                </a:solidFill>
                <a:latin typeface="メイリオ"/>
                <a:ea typeface="メイリオ"/>
              </a:rPr>
              <a:t>情報告知モジュールの掲載</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・地震、津波、その他有事が発生した際</a:t>
            </a:r>
            <a:r>
              <a:rPr lang="ja-JP" altLang="en-US" sz="1050" dirty="0" smtClean="0">
                <a:solidFill>
                  <a:schemeClr val="accent3"/>
                </a:solidFill>
                <a:latin typeface="メイリオ" panose="020B0604030504040204" pitchFamily="50" charset="-128"/>
                <a:ea typeface="メイリオ" panose="020B0604030504040204" pitchFamily="50" charset="-128"/>
              </a:rPr>
              <a:t>、ヤフーを</a:t>
            </a:r>
            <a:r>
              <a:rPr lang="ja-JP" altLang="en-US" sz="1050" dirty="0">
                <a:solidFill>
                  <a:schemeClr val="accent3"/>
                </a:solidFill>
                <a:latin typeface="メイリオ" panose="020B0604030504040204" pitchFamily="50" charset="-128"/>
                <a:ea typeface="メイリオ" panose="020B0604030504040204" pitchFamily="50" charset="-128"/>
              </a:rPr>
              <a:t>利用するお客様に対して速やかに災害情報をお伝えするために</a:t>
            </a:r>
            <a:r>
              <a:rPr lang="ja-JP" altLang="en-US" sz="1050" dirty="0" smtClean="0">
                <a:solidFill>
                  <a:schemeClr val="accent3"/>
                </a:solidFill>
                <a:latin typeface="メイリオ" panose="020B0604030504040204" pitchFamily="50" charset="-128"/>
                <a:ea typeface="メイリオ" panose="020B0604030504040204" pitchFamily="50" charset="-128"/>
              </a:rPr>
              <a:t>、企画ページについても</a:t>
            </a:r>
            <a:r>
              <a:rPr lang="ja-JP" altLang="en-US" sz="1050" dirty="0">
                <a:solidFill>
                  <a:schemeClr val="accent3"/>
                </a:solidFill>
                <a:latin typeface="メイリオ" panose="020B0604030504040204" pitchFamily="50" charset="-128"/>
                <a:ea typeface="メイリオ" panose="020B0604030504040204" pitchFamily="50" charset="-128"/>
              </a:rPr>
              <a:t>、ページ上部に災害</a:t>
            </a:r>
            <a:r>
              <a:rPr lang="ja-JP" altLang="en-US" sz="1050" dirty="0" smtClean="0">
                <a:solidFill>
                  <a:schemeClr val="accent3"/>
                </a:solidFill>
                <a:latin typeface="メイリオ" panose="020B0604030504040204" pitchFamily="50" charset="-128"/>
                <a:ea typeface="メイリオ" panose="020B0604030504040204" pitchFamily="50" charset="-128"/>
              </a:rPr>
              <a:t>情報</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告知</a:t>
            </a:r>
            <a:r>
              <a:rPr lang="ja-JP" altLang="en-US" sz="1050" dirty="0">
                <a:solidFill>
                  <a:schemeClr val="accent3"/>
                </a:solidFill>
                <a:latin typeface="メイリオ" panose="020B0604030504040204" pitchFamily="50" charset="-128"/>
                <a:ea typeface="メイリオ" panose="020B0604030504040204" pitchFamily="50" charset="-128"/>
              </a:rPr>
              <a:t>モジュールの掲載を行います</a:t>
            </a:r>
            <a:r>
              <a:rPr lang="ja-JP" altLang="en-US" sz="1050" dirty="0" smtClean="0">
                <a:solidFill>
                  <a:schemeClr val="accent3"/>
                </a:solidFill>
                <a:latin typeface="メイリオ" panose="020B0604030504040204" pitchFamily="50" charset="-128"/>
                <a:ea typeface="メイリオ" panose="020B0604030504040204" pitchFamily="50" charset="-128"/>
              </a:rPr>
              <a:t>。</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a:t>
            </a:r>
            <a:r>
              <a:rPr lang="ja-JP" altLang="en-US" sz="1050" dirty="0">
                <a:solidFill>
                  <a:schemeClr val="accent3"/>
                </a:solidFill>
                <a:latin typeface="メイリオ"/>
                <a:ea typeface="メイリオ"/>
              </a:rPr>
              <a:t>掲載方法（場所、内容、タイミングと期間など）は</a:t>
            </a:r>
            <a:r>
              <a:rPr lang="ja-JP" altLang="en-US" sz="1050" dirty="0" smtClean="0">
                <a:solidFill>
                  <a:schemeClr val="accent3"/>
                </a:solidFill>
                <a:latin typeface="メイリオ"/>
                <a:ea typeface="メイリオ"/>
              </a:rPr>
              <a:t>、ヤフーの</a:t>
            </a:r>
            <a:r>
              <a:rPr lang="ja-JP" altLang="en-US" sz="1050" dirty="0">
                <a:solidFill>
                  <a:schemeClr val="accent3"/>
                </a:solidFill>
                <a:latin typeface="メイリオ"/>
                <a:ea typeface="メイリオ"/>
              </a:rPr>
              <a:t>統一運用ルール</a:t>
            </a:r>
            <a:r>
              <a:rPr lang="ja-JP" altLang="en-US" sz="1050" dirty="0" smtClean="0">
                <a:solidFill>
                  <a:schemeClr val="accent3"/>
                </a:solidFill>
                <a:latin typeface="メイリオ"/>
                <a:ea typeface="メイリオ"/>
              </a:rPr>
              <a:t>にしたがいます。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smtClean="0">
                <a:solidFill>
                  <a:schemeClr val="accent3"/>
                </a:solidFill>
                <a:latin typeface="メイリオ"/>
                <a:ea typeface="メイリオ"/>
              </a:rPr>
              <a:t>■誘導</a:t>
            </a:r>
            <a:r>
              <a:rPr lang="ja-JP" altLang="en-US" sz="1400" dirty="0">
                <a:solidFill>
                  <a:schemeClr val="accent3"/>
                </a:solidFill>
                <a:latin typeface="メイリオ"/>
                <a:ea typeface="メイリオ"/>
              </a:rPr>
              <a:t>広告</a:t>
            </a: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・誘導広告を申込者・広告主様で制作</a:t>
            </a:r>
            <a:r>
              <a:rPr lang="ja-JP" altLang="en-US" sz="1050" dirty="0" smtClean="0">
                <a:solidFill>
                  <a:schemeClr val="accent3"/>
                </a:solidFill>
                <a:latin typeface="メイリオ" panose="020B0604030504040204" pitchFamily="50" charset="-128"/>
                <a:ea typeface="メイリオ" panose="020B0604030504040204" pitchFamily="50" charset="-128"/>
              </a:rPr>
              <a:t>いただく場合、</a:t>
            </a:r>
            <a:r>
              <a:rPr lang="ja-JP" altLang="en-US" sz="1050" dirty="0">
                <a:solidFill>
                  <a:schemeClr val="accent3"/>
                </a:solidFill>
                <a:latin typeface="メイリオ" panose="020B0604030504040204" pitchFamily="50" charset="-128"/>
                <a:ea typeface="メイリオ" panose="020B0604030504040204" pitchFamily="50" charset="-128"/>
              </a:rPr>
              <a:t>別紙「</a:t>
            </a:r>
            <a:r>
              <a:rPr lang="ja-JP" altLang="en-US" sz="1050" u="sng" dirty="0">
                <a:solidFill>
                  <a:schemeClr val="accent3"/>
                </a:solidFill>
                <a:latin typeface="メイリオ" panose="020B0604030504040204" pitchFamily="50" charset="-128"/>
                <a:ea typeface="メイリオ" panose="020B0604030504040204" pitchFamily="50" charset="-128"/>
                <a:hlinkClick r:id="rId3"/>
              </a:rPr>
              <a:t>タイアップ広告</a:t>
            </a:r>
            <a:r>
              <a:rPr lang="ja-JP" altLang="en-US" sz="1050" u="sng" dirty="0" smtClean="0">
                <a:solidFill>
                  <a:schemeClr val="accent3"/>
                </a:solidFill>
                <a:latin typeface="メイリオ" panose="020B0604030504040204" pitchFamily="50" charset="-128"/>
                <a:ea typeface="メイリオ" panose="020B0604030504040204" pitchFamily="50" charset="-128"/>
                <a:hlinkClick r:id="rId3"/>
              </a:rPr>
              <a:t>セールスシート</a:t>
            </a:r>
            <a:r>
              <a:rPr lang="ja-JP" altLang="en-US" sz="1050" dirty="0">
                <a:solidFill>
                  <a:schemeClr val="accent3"/>
                </a:solidFill>
                <a:latin typeface="メイリオ" panose="020B0604030504040204" pitchFamily="50" charset="-128"/>
                <a:ea typeface="メイリオ" panose="020B0604030504040204" pitchFamily="50" charset="-128"/>
              </a:rPr>
              <a:t>」の</a:t>
            </a:r>
            <a:r>
              <a:rPr lang="en-US" altLang="ja-JP" sz="1050" dirty="0" smtClean="0">
                <a:solidFill>
                  <a:schemeClr val="accent3"/>
                </a:solidFill>
                <a:latin typeface="メイリオ" panose="020B0604030504040204" pitchFamily="50" charset="-128"/>
                <a:ea typeface="メイリオ" panose="020B0604030504040204" pitchFamily="50" charset="-128"/>
              </a:rPr>
              <a:t>P15</a:t>
            </a:r>
            <a:r>
              <a:rPr lang="ja-JP" altLang="en-US" sz="1050" dirty="0" smtClean="0">
                <a:solidFill>
                  <a:schemeClr val="accent3"/>
                </a:solidFill>
                <a:latin typeface="メイリオ" panose="020B0604030504040204" pitchFamily="50" charset="-128"/>
                <a:ea typeface="メイリオ" panose="020B0604030504040204" pitchFamily="50" charset="-128"/>
              </a:rPr>
              <a:t>～</a:t>
            </a:r>
            <a:r>
              <a:rPr lang="en-US" altLang="ja-JP" sz="1050" dirty="0" smtClean="0">
                <a:solidFill>
                  <a:schemeClr val="accent3"/>
                </a:solidFill>
                <a:latin typeface="メイリオ" panose="020B0604030504040204" pitchFamily="50" charset="-128"/>
                <a:ea typeface="メイリオ" panose="020B0604030504040204" pitchFamily="50" charset="-128"/>
              </a:rPr>
              <a:t>22</a:t>
            </a:r>
            <a:r>
              <a:rPr lang="ja-JP" altLang="en-US" sz="1050" dirty="0" smtClean="0">
                <a:solidFill>
                  <a:schemeClr val="accent3"/>
                </a:solidFill>
                <a:latin typeface="メイリオ" panose="020B0604030504040204" pitchFamily="50" charset="-128"/>
                <a:ea typeface="メイリオ" panose="020B0604030504040204" pitchFamily="50" charset="-128"/>
              </a:rPr>
              <a:t>の</a:t>
            </a:r>
            <a:r>
              <a:rPr lang="ja-JP" altLang="en-US" sz="1050" dirty="0">
                <a:solidFill>
                  <a:schemeClr val="accent3"/>
                </a:solidFill>
                <a:latin typeface="メイリオ" panose="020B0604030504040204" pitchFamily="50" charset="-128"/>
                <a:ea typeface="メイリオ" panose="020B0604030504040204" pitchFamily="50" charset="-128"/>
              </a:rPr>
              <a:t>ガイドラインを遵守して</a:t>
            </a:r>
            <a:r>
              <a:rPr lang="ja-JP" altLang="en-US" sz="1050" dirty="0" smtClean="0">
                <a:solidFill>
                  <a:schemeClr val="accent3"/>
                </a:solidFill>
                <a:latin typeface="メイリオ" panose="020B0604030504040204" pitchFamily="50" charset="-128"/>
                <a:ea typeface="メイリオ" panose="020B0604030504040204" pitchFamily="50" charset="-128"/>
              </a:rPr>
              <a:t>ください</a:t>
            </a:r>
            <a:r>
              <a:rPr lang="ja-JP" altLang="en-US" sz="1050" dirty="0">
                <a:solidFill>
                  <a:schemeClr val="accent3"/>
                </a:solidFill>
                <a:latin typeface="メイリオ" panose="020B0604030504040204" pitchFamily="50" charset="-128"/>
                <a:ea typeface="メイリオ" panose="020B0604030504040204" pitchFamily="50" charset="-128"/>
              </a:rPr>
              <a:t>。</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ま</a:t>
            </a:r>
            <a:r>
              <a:rPr lang="ja-JP" altLang="en-US" sz="1050" dirty="0">
                <a:solidFill>
                  <a:schemeClr val="accent3"/>
                </a:solidFill>
                <a:latin typeface="メイリオ" panose="020B0604030504040204" pitchFamily="50" charset="-128"/>
                <a:ea typeface="メイリオ" panose="020B0604030504040204" pitchFamily="50" charset="-128"/>
              </a:rPr>
              <a:t>た</a:t>
            </a:r>
            <a:r>
              <a:rPr lang="ja-JP" altLang="en-US" sz="1050" dirty="0" smtClean="0">
                <a:solidFill>
                  <a:schemeClr val="accent3"/>
                </a:solidFill>
                <a:latin typeface="メイリオ" panose="020B0604030504040204" pitchFamily="50" charset="-128"/>
                <a:ea typeface="メイリオ" panose="020B0604030504040204" pitchFamily="50" charset="-128"/>
              </a:rPr>
              <a:t>原則</a:t>
            </a:r>
            <a:r>
              <a:rPr lang="ja-JP" altLang="en-US" sz="1050" dirty="0">
                <a:solidFill>
                  <a:schemeClr val="accent3"/>
                </a:solidFill>
                <a:latin typeface="メイリオ" panose="020B0604030504040204" pitchFamily="50" charset="-128"/>
                <a:ea typeface="メイリオ" panose="020B0604030504040204" pitchFamily="50" charset="-128"/>
              </a:rPr>
              <a:t>として、タイアップを実施するヤフーサービスのロゴやテキストの掲載が必須と</a:t>
            </a:r>
            <a:r>
              <a:rPr lang="ja-JP" altLang="en-US" sz="1050" dirty="0" smtClean="0">
                <a:solidFill>
                  <a:schemeClr val="accent3"/>
                </a:solidFill>
                <a:latin typeface="メイリオ" panose="020B0604030504040204" pitchFamily="50" charset="-128"/>
                <a:ea typeface="メイリオ" panose="020B0604030504040204" pitchFamily="50" charset="-128"/>
              </a:rPr>
              <a:t>なります。そのため、通常の審査とは別にサービス部門でのブランド</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smtClean="0">
              <a:solidFill>
                <a:schemeClr val="accent3"/>
              </a:solidFill>
              <a:latin typeface="メイリオ"/>
              <a:ea typeface="メイリオ"/>
            </a:endParaRPr>
          </a:p>
          <a:p>
            <a:pPr marL="0" lvl="0" indent="0" eaLnBrk="1" hangingPunct="1">
              <a:spcBef>
                <a:spcPct val="0"/>
              </a:spcBef>
              <a:buNone/>
            </a:pPr>
            <a:r>
              <a:rPr lang="ja-JP" altLang="en-US" sz="1400" dirty="0" smtClean="0">
                <a:solidFill>
                  <a:schemeClr val="accent3"/>
                </a:solidFill>
                <a:latin typeface="メイリオ"/>
                <a:ea typeface="メイリオ"/>
              </a:rPr>
              <a:t>■効果計測用</a:t>
            </a:r>
            <a:r>
              <a:rPr lang="en-US" altLang="ja-JP" sz="1400" dirty="0" smtClean="0">
                <a:solidFill>
                  <a:schemeClr val="accent3"/>
                </a:solidFill>
                <a:latin typeface="メイリオ"/>
                <a:ea typeface="メイリオ"/>
              </a:rPr>
              <a:t>URL</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・セキュリティ等の観点から、下記いずれの場合もリンク先への効果計測用</a:t>
            </a:r>
            <a:r>
              <a:rPr lang="ja-JP" altLang="en-US" sz="1050" dirty="0">
                <a:solidFill>
                  <a:schemeClr val="accent3"/>
                </a:solidFill>
                <a:latin typeface="メイリオ" panose="020B0604030504040204" pitchFamily="50" charset="-128"/>
                <a:ea typeface="メイリオ" panose="020B0604030504040204" pitchFamily="50" charset="-128"/>
              </a:rPr>
              <a:t>の</a:t>
            </a:r>
            <a:r>
              <a:rPr lang="ja-JP" altLang="en-US" sz="1050" dirty="0" smtClean="0">
                <a:solidFill>
                  <a:schemeClr val="accent3"/>
                </a:solidFill>
                <a:latin typeface="メイリオ" panose="020B0604030504040204" pitchFamily="50" charset="-128"/>
                <a:ea typeface="メイリオ" panose="020B0604030504040204" pitchFamily="50" charset="-128"/>
              </a:rPr>
              <a:t>パラメータ付き</a:t>
            </a:r>
            <a:r>
              <a:rPr lang="en-US" altLang="ja-JP" sz="1050" dirty="0" smtClean="0">
                <a:solidFill>
                  <a:schemeClr val="accent3"/>
                </a:solidFill>
                <a:latin typeface="メイリオ" panose="020B0604030504040204" pitchFamily="50" charset="-128"/>
                <a:ea typeface="メイリオ" panose="020B0604030504040204" pitchFamily="50" charset="-128"/>
              </a:rPr>
              <a:t>URL</a:t>
            </a:r>
            <a:r>
              <a:rPr lang="ja-JP" altLang="en-US" sz="1050" dirty="0" smtClean="0">
                <a:solidFill>
                  <a:schemeClr val="accent3"/>
                </a:solidFill>
                <a:latin typeface="メイリオ" panose="020B0604030504040204" pitchFamily="50" charset="-128"/>
                <a:ea typeface="メイリオ" panose="020B0604030504040204" pitchFamily="50" charset="-128"/>
              </a:rPr>
              <a:t>の設定は不可となります</a:t>
            </a:r>
            <a:r>
              <a:rPr lang="ja-JP" altLang="en-US" sz="1050" dirty="0">
                <a:solidFill>
                  <a:schemeClr val="accent3"/>
                </a:solidFill>
                <a:latin typeface="メイリオ" panose="020B0604030504040204" pitchFamily="50" charset="-128"/>
                <a:ea typeface="メイリオ" panose="020B0604030504040204" pitchFamily="50" charset="-128"/>
              </a:rPr>
              <a:t>。ただし、一部効果計測ベンダー</a:t>
            </a:r>
            <a:r>
              <a:rPr lang="ja-JP" altLang="en-US" sz="1050" dirty="0" smtClean="0">
                <a:solidFill>
                  <a:schemeClr val="accent3"/>
                </a:solidFill>
                <a:latin typeface="メイリオ" panose="020B0604030504040204" pitchFamily="50" charset="-128"/>
                <a:ea typeface="メイリオ" panose="020B0604030504040204" pitchFamily="50" charset="-128"/>
              </a:rPr>
              <a:t>に</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おいては効果</a:t>
            </a:r>
            <a:r>
              <a:rPr lang="ja-JP" altLang="en-US" sz="1050" dirty="0">
                <a:solidFill>
                  <a:schemeClr val="accent3"/>
                </a:solidFill>
                <a:latin typeface="メイリオ" panose="020B0604030504040204" pitchFamily="50" charset="-128"/>
                <a:ea typeface="メイリオ" panose="020B0604030504040204" pitchFamily="50" charset="-128"/>
              </a:rPr>
              <a:t>測定データ取扱約款の確認・同意</a:t>
            </a:r>
            <a:r>
              <a:rPr lang="ja-JP" altLang="en-US" sz="1050" dirty="0" smtClean="0">
                <a:solidFill>
                  <a:schemeClr val="accent3"/>
                </a:solidFill>
                <a:latin typeface="メイリオ" panose="020B0604030504040204" pitchFamily="50" charset="-128"/>
                <a:ea typeface="メイリオ" panose="020B0604030504040204" pitchFamily="50" charset="-128"/>
              </a:rPr>
              <a:t>をいただいた上で</a:t>
            </a:r>
            <a:r>
              <a:rPr lang="ja-JP" altLang="en-US" sz="1050" dirty="0">
                <a:solidFill>
                  <a:schemeClr val="accent3"/>
                </a:solidFill>
                <a:latin typeface="メイリオ" panose="020B0604030504040204" pitchFamily="50" charset="-128"/>
                <a:ea typeface="メイリオ" panose="020B0604030504040204" pitchFamily="50" charset="-128"/>
              </a:rPr>
              <a:t>設定することが可能です。弊社担当営業までご相談</a:t>
            </a:r>
            <a:r>
              <a:rPr lang="ja-JP" altLang="en-US" sz="1050" dirty="0" smtClean="0">
                <a:solidFill>
                  <a:schemeClr val="accent3"/>
                </a:solidFill>
                <a:latin typeface="メイリオ" panose="020B0604030504040204" pitchFamily="50" charset="-128"/>
                <a:ea typeface="メイリオ" panose="020B0604030504040204" pitchFamily="50" charset="-128"/>
              </a:rPr>
              <a:t>ください。</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誘導広告→</a:t>
            </a:r>
            <a:r>
              <a:rPr lang="ja-JP" altLang="en-US" sz="1050" dirty="0">
                <a:solidFill>
                  <a:schemeClr val="accent3"/>
                </a:solidFill>
                <a:latin typeface="メイリオ" panose="020B0604030504040204" pitchFamily="50" charset="-128"/>
                <a:ea typeface="メイリオ" panose="020B0604030504040204" pitchFamily="50" charset="-128"/>
              </a:rPr>
              <a:t>企画</a:t>
            </a:r>
            <a:r>
              <a:rPr lang="ja-JP" altLang="en-US" sz="1050" dirty="0" smtClean="0">
                <a:solidFill>
                  <a:schemeClr val="accent3"/>
                </a:solidFill>
                <a:latin typeface="メイリオ" panose="020B0604030504040204" pitchFamily="50" charset="-128"/>
                <a:ea typeface="メイリオ" panose="020B0604030504040204" pitchFamily="50" charset="-128"/>
              </a:rPr>
              <a:t>ページ ｜ 企画ページ→広告</a:t>
            </a:r>
            <a:r>
              <a:rPr lang="ja-JP" altLang="en-US" sz="1050" dirty="0">
                <a:solidFill>
                  <a:schemeClr val="accent3"/>
                </a:solidFill>
                <a:latin typeface="メイリオ" panose="020B0604030504040204" pitchFamily="50" charset="-128"/>
                <a:ea typeface="メイリオ" panose="020B0604030504040204" pitchFamily="50" charset="-128"/>
              </a:rPr>
              <a:t>主様</a:t>
            </a:r>
            <a:r>
              <a:rPr lang="ja-JP" altLang="en-US" sz="1050" dirty="0" smtClean="0">
                <a:solidFill>
                  <a:schemeClr val="accent3"/>
                </a:solidFill>
                <a:latin typeface="メイリオ" panose="020B0604030504040204" pitchFamily="50" charset="-128"/>
                <a:ea typeface="メイリオ" panose="020B0604030504040204" pitchFamily="50" charset="-128"/>
              </a:rPr>
              <a:t>サイト</a:t>
            </a:r>
            <a:endParaRPr lang="en-US" altLang="ja-JP" sz="1050" dirty="0">
              <a:solidFill>
                <a:schemeClr val="accent3"/>
              </a:solidFill>
              <a:latin typeface="メイリオ"/>
              <a:ea typeface="メイリオ"/>
            </a:endParaRPr>
          </a:p>
          <a:p>
            <a:pPr marL="0" lvl="0" indent="0" eaLnBrk="1" hangingPunct="1">
              <a:spcBef>
                <a:spcPct val="0"/>
              </a:spcBef>
              <a:buNone/>
            </a:pPr>
            <a:endParaRPr lang="en-US" altLang="ja-JP" sz="1600" dirty="0" smtClean="0">
              <a:solidFill>
                <a:schemeClr val="accent3"/>
              </a:solidFill>
              <a:latin typeface="メイリオ"/>
              <a:ea typeface="メイリオ"/>
            </a:endParaRPr>
          </a:p>
          <a:p>
            <a:pPr marL="0" lvl="0" indent="0" eaLnBrk="1" hangingPunct="1">
              <a:spcBef>
                <a:spcPct val="0"/>
              </a:spcBef>
              <a:buNone/>
            </a:pPr>
            <a:r>
              <a:rPr lang="ja-JP" altLang="en-US" sz="1400" dirty="0" smtClean="0">
                <a:solidFill>
                  <a:schemeClr val="accent3"/>
                </a:solidFill>
                <a:latin typeface="メイリオ"/>
                <a:ea typeface="メイリオ"/>
              </a:rPr>
              <a:t>■効果</a:t>
            </a:r>
            <a:r>
              <a:rPr lang="ja-JP" altLang="en-US" sz="1400" dirty="0">
                <a:solidFill>
                  <a:schemeClr val="accent3"/>
                </a:solidFill>
                <a:latin typeface="メイリオ"/>
                <a:ea typeface="メイリオ"/>
              </a:rPr>
              <a:t>検証レポート</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・レポートには、ヤフーの管理するお客様の個人情報</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（個人情報の保護に関する法律に定める個人情報。以下同じ。）</a:t>
            </a:r>
            <a:r>
              <a:rPr lang="ja-JP" altLang="en-US" sz="1050" dirty="0" smtClean="0">
                <a:solidFill>
                  <a:schemeClr val="accent3"/>
                </a:solidFill>
                <a:latin typeface="メイリオ"/>
                <a:ea typeface="メイリオ"/>
              </a:rPr>
              <a:t>が含まれる場合があります。</a:t>
            </a:r>
            <a:r>
              <a:rPr lang="ja-JP" altLang="en-US" sz="1050" dirty="0">
                <a:solidFill>
                  <a:schemeClr val="accent3"/>
                </a:solidFill>
                <a:latin typeface="メイリオ"/>
                <a:ea typeface="メイリオ"/>
              </a:rPr>
              <a:t>個人情報の</a:t>
            </a:r>
            <a:r>
              <a:rPr lang="ja-JP" altLang="en-US" sz="1050" dirty="0" smtClean="0">
                <a:solidFill>
                  <a:schemeClr val="accent3"/>
                </a:solidFill>
                <a:latin typeface="メイリオ"/>
                <a:ea typeface="メイリオ"/>
              </a:rPr>
              <a:t>保護</a:t>
            </a:r>
            <a:endParaRPr lang="en-US" altLang="ja-JP" sz="1050" dirty="0" smtClean="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a:t>
            </a:r>
            <a:r>
              <a:rPr lang="ja-JP" altLang="en-US" sz="1050" dirty="0" smtClean="0">
                <a:solidFill>
                  <a:schemeClr val="accent3"/>
                </a:solidFill>
                <a:latin typeface="メイリオ"/>
                <a:ea typeface="メイリオ"/>
              </a:rPr>
              <a:t>　に</a:t>
            </a:r>
            <a:r>
              <a:rPr lang="ja-JP" altLang="en-US" sz="1050" dirty="0">
                <a:solidFill>
                  <a:schemeClr val="accent3"/>
                </a:solidFill>
                <a:latin typeface="メイリオ"/>
                <a:ea typeface="メイリオ"/>
              </a:rPr>
              <a:t>関する法律その他の関係法令・ガイドラインを遵守するとともに、善良な管理者</a:t>
            </a:r>
            <a:r>
              <a:rPr lang="ja-JP" altLang="en-US" sz="1050" dirty="0" smtClean="0">
                <a:solidFill>
                  <a:schemeClr val="accent3"/>
                </a:solidFill>
                <a:latin typeface="メイリオ"/>
                <a:ea typeface="メイリオ"/>
              </a:rPr>
              <a:t>の注意をもって</a:t>
            </a:r>
            <a:r>
              <a:rPr lang="ja-JP" altLang="en-US" sz="1050" dirty="0">
                <a:solidFill>
                  <a:schemeClr val="accent3"/>
                </a:solidFill>
                <a:latin typeface="メイリオ"/>
                <a:ea typeface="メイリオ"/>
              </a:rPr>
              <a:t>適切に取り扱い、不正アクセスおよび不正利用の防止に努めて</a:t>
            </a:r>
            <a:r>
              <a:rPr lang="ja-JP" altLang="en-US" sz="1050" dirty="0" err="1" smtClean="0">
                <a:solidFill>
                  <a:schemeClr val="accent3"/>
                </a:solidFill>
                <a:latin typeface="メイリオ"/>
                <a:ea typeface="メイリオ"/>
              </a:rPr>
              <a:t>い</a:t>
            </a:r>
            <a:r>
              <a:rPr lang="ja-JP" altLang="en-US" sz="1050" dirty="0" smtClean="0">
                <a:solidFill>
                  <a:schemeClr val="accent3"/>
                </a:solidFill>
                <a:latin typeface="メイリオ"/>
                <a:ea typeface="メイリオ"/>
              </a:rPr>
              <a:t>　　</a:t>
            </a:r>
            <a:endParaRPr lang="en-US" altLang="ja-JP" sz="1050" dirty="0" smtClean="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a:t>
            </a:r>
            <a:r>
              <a:rPr lang="ja-JP" altLang="en-US" sz="1050" dirty="0" smtClean="0">
                <a:solidFill>
                  <a:schemeClr val="accent3"/>
                </a:solidFill>
                <a:latin typeface="メイリオ"/>
                <a:ea typeface="メイリオ"/>
              </a:rPr>
              <a:t>　ただ</a:t>
            </a:r>
            <a:r>
              <a:rPr lang="ja-JP" altLang="en-US" sz="1050" dirty="0">
                <a:solidFill>
                  <a:schemeClr val="accent3"/>
                </a:solidFill>
                <a:latin typeface="メイリオ"/>
                <a:ea typeface="メイリオ"/>
              </a:rPr>
              <a:t>くようにお願いいたします。</a:t>
            </a:r>
            <a:br>
              <a:rPr lang="ja-JP" altLang="en-US" sz="1050" dirty="0">
                <a:solidFill>
                  <a:schemeClr val="accent3"/>
                </a:solidFill>
                <a:latin typeface="メイリオ"/>
                <a:ea typeface="メイリオ"/>
              </a:rPr>
            </a:b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*1</a:t>
            </a:r>
            <a:r>
              <a:rPr lang="en-US" altLang="ja-JP" sz="1050" dirty="0" smtClean="0">
                <a:solidFill>
                  <a:schemeClr val="accent3"/>
                </a:solidFill>
                <a:latin typeface="メイリオ"/>
                <a:ea typeface="メイリオ"/>
              </a:rPr>
              <a:t>.</a:t>
            </a:r>
            <a:r>
              <a:rPr lang="ja-JP" altLang="en-US" sz="1050" dirty="0" smtClean="0">
                <a:solidFill>
                  <a:schemeClr val="accent3"/>
                </a:solidFill>
                <a:latin typeface="メイリオ"/>
                <a:ea typeface="メイリオ"/>
              </a:rPr>
              <a:t>例：ユーザーアンケートを実施し自由回答を含む場合、ヤフー</a:t>
            </a:r>
            <a:r>
              <a:rPr lang="ja-JP" altLang="en-US" sz="1050" dirty="0">
                <a:solidFill>
                  <a:schemeClr val="accent3"/>
                </a:solidFill>
                <a:latin typeface="メイリオ"/>
                <a:ea typeface="メイリオ"/>
              </a:rPr>
              <a:t>において特定の個人を識別することができる情報に</a:t>
            </a:r>
            <a:r>
              <a:rPr lang="ja-JP" altLang="en-US" sz="1050" dirty="0" smtClean="0">
                <a:solidFill>
                  <a:schemeClr val="accent3"/>
                </a:solidFill>
                <a:latin typeface="メイリオ"/>
                <a:ea typeface="メイリオ"/>
              </a:rPr>
              <a:t>該当</a:t>
            </a:r>
            <a:endParaRPr lang="en-US" altLang="ja-JP" sz="1050" dirty="0">
              <a:solidFill>
                <a:schemeClr val="accent3"/>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免責事項</a:t>
            </a:r>
            <a:endParaRPr lang="en-US" altLang="ja-JP" sz="14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a:t>
            </a:r>
            <a:r>
              <a:rPr lang="ja-JP" altLang="en-US" sz="1050" kern="0" dirty="0" smtClean="0">
                <a:solidFill>
                  <a:srgbClr val="545454"/>
                </a:solidFill>
                <a:latin typeface="メイリオ"/>
                <a:ea typeface="メイリオ"/>
              </a:rPr>
              <a:t>できなかった期間</a:t>
            </a:r>
            <a:r>
              <a:rPr lang="ja-JP" altLang="en-US" sz="1050" kern="0" dirty="0">
                <a:solidFill>
                  <a:srgbClr val="545454"/>
                </a:solidFill>
                <a:latin typeface="メイリオ"/>
                <a:ea typeface="メイリオ"/>
              </a:rPr>
              <a:t>の広告料金（広告掲載費、制作費その他広告掲載契約に基づき申込者およびヤフー間で事前に合意した金額をいいます）は何ら減免されません。</a:t>
            </a:r>
            <a:endParaRPr lang="en-US" altLang="ja-JP" sz="105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ヤフーが定めるサポート環境（</a:t>
            </a:r>
            <a:r>
              <a:rPr lang="en-US" altLang="ja-JP" sz="1050" kern="0" dirty="0">
                <a:solidFill>
                  <a:srgbClr val="545454"/>
                </a:solidFill>
                <a:latin typeface="メイリオ"/>
                <a:ea typeface="メイリオ"/>
              </a:rPr>
              <a:t>OS/</a:t>
            </a:r>
            <a:r>
              <a:rPr lang="ja-JP" altLang="en-US" sz="105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r>
              <a:rPr lang="ja-JP" altLang="en-US" sz="1050" kern="0" dirty="0" smtClean="0">
                <a:solidFill>
                  <a:srgbClr val="545454"/>
                </a:solidFill>
                <a:latin typeface="メイリオ"/>
                <a:ea typeface="メイリオ"/>
              </a:rPr>
              <a:t>、緊急</a:t>
            </a:r>
            <a:r>
              <a:rPr lang="ja-JP" altLang="en-US" sz="1050" kern="0" dirty="0">
                <a:solidFill>
                  <a:srgbClr val="545454"/>
                </a:solidFill>
                <a:latin typeface="メイリオ"/>
                <a:ea typeface="メイリオ"/>
              </a:rPr>
              <a:t>メンテナンスの発生などヤフーの責に帰すべき事由以外の原因により、企画ページの全部または一部を掲載できなかった場合</a:t>
            </a:r>
            <a:r>
              <a:rPr lang="ja-JP" altLang="en-US" sz="1050" kern="0" dirty="0" smtClean="0">
                <a:solidFill>
                  <a:srgbClr val="545454"/>
                </a:solidFill>
                <a:latin typeface="メイリオ"/>
                <a:ea typeface="メイリオ"/>
              </a:rPr>
              <a:t>、ヤフー</a:t>
            </a:r>
            <a:r>
              <a:rPr lang="ja-JP" altLang="en-US" sz="1050" kern="0" dirty="0">
                <a:solidFill>
                  <a:srgbClr val="545454"/>
                </a:solidFill>
                <a:latin typeface="メイリオ"/>
                <a:ea typeface="メイリオ"/>
              </a:rPr>
              <a:t>はその責を問われないものとし、当該履行については、当該原因の影響とみなされる範囲まで義務を免除されるものとします。</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ただし、ヤフーの故意または重過失による場合はこの限りではありません。</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ja-JP" altLang="en-US" sz="1050" kern="0" dirty="0" smtClean="0">
                <a:solidFill>
                  <a:srgbClr val="545454"/>
                </a:solidFill>
                <a:latin typeface="メイリオ"/>
                <a:ea typeface="メイリオ"/>
              </a:rPr>
              <a:t>、ヤフー</a:t>
            </a:r>
            <a:r>
              <a:rPr lang="ja-JP" altLang="en-US" sz="1050" kern="0" dirty="0">
                <a:solidFill>
                  <a:srgbClr val="545454"/>
                </a:solidFill>
                <a:latin typeface="メイリオ"/>
                <a:ea typeface="メイリオ"/>
              </a:rPr>
              <a:t>は当該企画ページの掲載を停止することができるものとし、この場合、ヤフーは企画ページ不掲載の責を負わないものとします。</a:t>
            </a:r>
            <a:endParaRPr lang="en-US" altLang="ja-JP" sz="105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免責期間</a:t>
            </a:r>
            <a:endParaRPr lang="en-US" altLang="ja-JP" sz="14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rgbClr val="545454"/>
                </a:solidFill>
                <a:latin typeface="メイリオ"/>
                <a:ea typeface="メイリオ"/>
              </a:rPr>
              <a:t>本商品につきましては、以下①～③を企画ページの掲載調整時間とし、ヤフーは当該掲載調整時間内の不具合、不完全掲載または未掲載に</a:t>
            </a:r>
            <a:r>
              <a:rPr lang="ja-JP" altLang="en-US" sz="1050" kern="0" dirty="0" smtClean="0">
                <a:solidFill>
                  <a:srgbClr val="545454"/>
                </a:solidFill>
                <a:latin typeface="メイリオ"/>
                <a:ea typeface="メイリオ"/>
              </a:rPr>
              <a:t>ついて免責</a:t>
            </a:r>
            <a:r>
              <a:rPr lang="ja-JP" altLang="en-US" sz="1050" kern="0" dirty="0">
                <a:solidFill>
                  <a:srgbClr val="545454"/>
                </a:solidFill>
                <a:latin typeface="メイリオ"/>
                <a:ea typeface="メイリオ"/>
              </a:rPr>
              <a:t>されるものとします。</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①企画ページ掲載の初日の午前</a:t>
            </a:r>
            <a:r>
              <a:rPr lang="en-US" altLang="ja-JP" sz="1050" kern="0" dirty="0">
                <a:solidFill>
                  <a:srgbClr val="545454"/>
                </a:solidFill>
                <a:latin typeface="メイリオ"/>
                <a:ea typeface="メイリオ"/>
              </a:rPr>
              <a:t>0</a:t>
            </a:r>
            <a:r>
              <a:rPr lang="ja-JP" altLang="en-US" sz="1050" kern="0" dirty="0">
                <a:solidFill>
                  <a:srgbClr val="545454"/>
                </a:solidFill>
                <a:latin typeface="メイリオ"/>
                <a:ea typeface="メイリオ"/>
              </a:rPr>
              <a:t>時から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②企画ページの掲載開始日が営業日以外の場合における、当該掲載開始時間から翌営業日正午まで</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③企画ページの総掲載予定時間が</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時間未満の場合における、総掲載予定時間の</a:t>
            </a:r>
            <a:r>
              <a:rPr lang="en-US" altLang="ja-JP" sz="1050" kern="0" dirty="0">
                <a:solidFill>
                  <a:srgbClr val="545454"/>
                </a:solidFill>
                <a:latin typeface="メイリオ"/>
                <a:ea typeface="メイリオ"/>
              </a:rPr>
              <a:t>10%</a:t>
            </a:r>
            <a:r>
              <a:rPr lang="ja-JP" altLang="en-US" sz="105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a:solidFill>
                  <a:srgbClr val="C00000"/>
                </a:solidFill>
                <a:latin typeface="メイリオ"/>
              </a:rPr>
              <a:t>タイアップ広告</a:t>
            </a:r>
            <a:r>
              <a:rPr kumimoji="0" lang="ja-JP" altLang="en-US" kern="0">
                <a:solidFill>
                  <a:srgbClr val="545454"/>
                </a:solidFill>
                <a:latin typeface="メイリオ"/>
              </a:rPr>
              <a:t>へ</a:t>
            </a:r>
            <a:r>
              <a:rPr kumimoji="0" lang="ja-JP" altLang="en-US" kern="0" dirty="0">
                <a:solidFill>
                  <a:srgbClr val="545454"/>
                </a:solidFill>
                <a:latin typeface="メイリオ"/>
              </a:rPr>
              <a:t>の掲載をご希望の場合</a:t>
            </a:r>
            <a:r>
              <a:rPr kumimoji="0" lang="ja-JP" altLang="en-US" kern="0">
                <a:solidFill>
                  <a:srgbClr val="545454"/>
                </a:solidFill>
                <a:latin typeface="メイリオ"/>
              </a:rPr>
              <a:t>は、弊社</a:t>
            </a:r>
            <a:r>
              <a:rPr kumimoji="0" lang="ja-JP" altLang="en-US" kern="0" dirty="0">
                <a:solidFill>
                  <a:srgbClr val="545454"/>
                </a:solidFill>
                <a:latin typeface="メイリオ"/>
              </a:rPr>
              <a:t>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a:t>
            </a:r>
            <a:r>
              <a:rPr kumimoji="0" lang="ja-JP" altLang="en-US" kern="0">
                <a:solidFill>
                  <a:srgbClr val="545454"/>
                </a:solidFill>
                <a:latin typeface="メイリオ"/>
              </a:rPr>
              <a:t>パートナーサポート宛に</a:t>
            </a:r>
            <a:r>
              <a:rPr kumimoji="0" lang="en-US" altLang="ja-JP" kern="0" dirty="0">
                <a:solidFill>
                  <a:srgbClr val="545454"/>
                </a:solidFill>
                <a:latin typeface="メイリオ"/>
              </a:rPr>
              <a:t/>
            </a:r>
            <a:br>
              <a:rPr kumimoji="0" lang="en-US" altLang="ja-JP" kern="0" dirty="0">
                <a:solidFill>
                  <a:srgbClr val="545454"/>
                </a:solidFill>
                <a:latin typeface="メイリオ"/>
              </a:rPr>
            </a:br>
            <a:r>
              <a:rPr kumimoji="0" lang="ja-JP" altLang="en-US" kern="0">
                <a:solidFill>
                  <a:srgbClr val="545454"/>
                </a:solidFill>
                <a:latin typeface="メイリオ"/>
              </a:rPr>
              <a:t>以下</a:t>
            </a:r>
            <a:r>
              <a:rPr kumimoji="0" lang="ja-JP" altLang="en-US" kern="0" dirty="0">
                <a:solidFill>
                  <a:srgbClr val="545454"/>
                </a:solidFill>
                <a:latin typeface="メイリオ"/>
              </a:rPr>
              <a:t>の項目をご連絡ください。回答まで最大5営業日</a:t>
            </a:r>
            <a:r>
              <a:rPr kumimoji="0" lang="ja-JP" altLang="en-US" kern="0">
                <a:solidFill>
                  <a:srgbClr val="545454"/>
                </a:solidFill>
                <a:latin typeface="メイリオ"/>
              </a:rPr>
              <a:t>いただきます。</a:t>
            </a:r>
            <a:endParaRPr kumimoji="0" lang="ja-JP" altLang="en-US" kern="0" dirty="0">
              <a:solidFill>
                <a:srgbClr val="545454"/>
              </a:solidFill>
              <a:latin typeface="メイリオ"/>
            </a:endParaRP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4076420883"/>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 altLang="ja-JP" sz="1400" b="0" i="0" dirty="0" smtClean="0">
                          <a:solidFill>
                            <a:schemeClr val="accent3"/>
                          </a:solidFill>
                          <a:latin typeface="Meiryo" panose="020B0604030504040204" pitchFamily="34" charset="-128"/>
                          <a:ea typeface="Meiryo" panose="020B0604030504040204" pitchFamily="34" charset="-128"/>
                        </a:rPr>
                        <a:t>Yahoo!</a:t>
                      </a:r>
                      <a:r>
                        <a:rPr kumimoji="1" lang="ja-JP" altLang="en-US" sz="1400" b="0" i="0" dirty="0" smtClean="0">
                          <a:solidFill>
                            <a:schemeClr val="accent3"/>
                          </a:solidFill>
                          <a:latin typeface="Meiryo" panose="020B0604030504040204" pitchFamily="34" charset="-128"/>
                          <a:ea typeface="Meiryo" panose="020B0604030504040204" pitchFamily="34" charset="-128"/>
                        </a:rPr>
                        <a:t>特別企画</a:t>
                      </a:r>
                      <a:r>
                        <a:rPr kumimoji="1" lang="en-US" altLang="ja-JP" sz="1400" b="0" i="0" dirty="0" smtClean="0">
                          <a:solidFill>
                            <a:schemeClr val="accent3"/>
                          </a:solidFill>
                          <a:latin typeface="Meiryo" panose="020B0604030504040204" pitchFamily="34" charset="-128"/>
                          <a:ea typeface="Meiryo" panose="020B0604030504040204" pitchFamily="34" charset="-128"/>
                        </a:rPr>
                        <a:t>  </a:t>
                      </a:r>
                      <a:r>
                        <a:rPr kumimoji="1" lang="ja-JP" altLang="en-US" sz="1400" b="0" i="0" dirty="0">
                          <a:solidFill>
                            <a:schemeClr val="accent3"/>
                          </a:solidFill>
                          <a:latin typeface="Meiryo" panose="020B0604030504040204" pitchFamily="34" charset="-128"/>
                          <a:ea typeface="Meiryo" panose="020B0604030504040204" pitchFamily="34" charset="-128"/>
                        </a:rPr>
                        <a:t>タイアップ</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smtClean="0"/>
              <a:t>04</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en-US" altLang="ja-JP" dirty="0">
                <a:latin typeface="+mn-ea"/>
              </a:rPr>
              <a:t>Appendix</a:t>
            </a:r>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1707093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smtClean="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
        <p:nvSpPr>
          <p:cNvPr id="9"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4846747"/>
            <a:ext cx="5414600" cy="360040"/>
          </a:xfrm>
          <a:prstGeom prst="rect">
            <a:avLst/>
          </a:prstGeom>
        </p:spPr>
        <p:txBody>
          <a:bodyPr anchor="ctr">
            <a:normAutofit lnSpcReduction="10000"/>
          </a:bodyPr>
          <a:lstStyle/>
          <a:p>
            <a:r>
              <a:rPr lang="en-US" altLang="ja-JP" dirty="0" smtClean="0">
                <a:latin typeface="+mn-ea"/>
              </a:rPr>
              <a:t>Appendix</a:t>
            </a:r>
            <a:endParaRPr lang="ja-JP" altLang="en-US" dirty="0">
              <a:latin typeface="+mn-ea"/>
            </a:endParaRPr>
          </a:p>
        </p:txBody>
      </p:sp>
    </p:spTree>
    <p:extLst>
      <p:ext uri="{BB962C8B-B14F-4D97-AF65-F5344CB8AC3E}">
        <p14:creationId xmlns:p14="http://schemas.microsoft.com/office/powerpoint/2010/main" val="839962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2340" y="4984246"/>
            <a:ext cx="2096767" cy="1397504"/>
          </a:xfrm>
          <a:prstGeom prst="rect">
            <a:avLst/>
          </a:prstGeom>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カスタマイズ型のコンテンツフォーマット例</a:t>
            </a:r>
            <a:endParaRPr kumimoji="1" lang="ja-JP" altLang="en-US" sz="1600" dirty="0"/>
          </a:p>
        </p:txBody>
      </p:sp>
      <p:sp>
        <p:nvSpPr>
          <p:cNvPr id="10" name="正方形/長方形 9"/>
          <p:cNvSpPr/>
          <p:nvPr/>
        </p:nvSpPr>
        <p:spPr>
          <a:xfrm>
            <a:off x="504492" y="1277103"/>
            <a:ext cx="2308110" cy="1145099"/>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イラスト化</a:t>
            </a:r>
          </a:p>
        </p:txBody>
      </p:sp>
      <p:sp>
        <p:nvSpPr>
          <p:cNvPr id="11" name="正方形/長方形 10"/>
          <p:cNvSpPr/>
          <p:nvPr/>
        </p:nvSpPr>
        <p:spPr>
          <a:xfrm>
            <a:off x="500638" y="2569832"/>
            <a:ext cx="2308110" cy="1146155"/>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漫画化</a:t>
            </a:r>
          </a:p>
        </p:txBody>
      </p:sp>
      <p:sp>
        <p:nvSpPr>
          <p:cNvPr id="12" name="正方形/長方形 11"/>
          <p:cNvSpPr/>
          <p:nvPr/>
        </p:nvSpPr>
        <p:spPr>
          <a:xfrm>
            <a:off x="500638" y="3847674"/>
            <a:ext cx="2308110" cy="1145078"/>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専門家への</a:t>
            </a:r>
            <a:endParaRPr lang="en-US" altLang="ja-JP" b="1" dirty="0">
              <a:solidFill>
                <a:schemeClr val="bg1"/>
              </a:solidFill>
              <a:latin typeface="+mn-ea"/>
            </a:endParaRPr>
          </a:p>
          <a:p>
            <a:pPr algn="ctr"/>
            <a:r>
              <a:rPr lang="ja-JP" altLang="en-US" b="1" dirty="0">
                <a:solidFill>
                  <a:schemeClr val="bg1"/>
                </a:solidFill>
                <a:latin typeface="+mn-ea"/>
              </a:rPr>
              <a:t>取材</a:t>
            </a:r>
          </a:p>
        </p:txBody>
      </p:sp>
      <p:sp>
        <p:nvSpPr>
          <p:cNvPr id="13" name="正方形/長方形 12"/>
          <p:cNvSpPr/>
          <p:nvPr/>
        </p:nvSpPr>
        <p:spPr>
          <a:xfrm>
            <a:off x="2956618" y="1277103"/>
            <a:ext cx="4680520" cy="1145099"/>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4" name="テキスト ボックス 13"/>
          <p:cNvSpPr txBox="1"/>
          <p:nvPr/>
        </p:nvSpPr>
        <p:spPr>
          <a:xfrm>
            <a:off x="3069866" y="1252652"/>
            <a:ext cx="4624373" cy="1169551"/>
          </a:xfrm>
          <a:prstGeom prst="rect">
            <a:avLst/>
          </a:prstGeom>
          <a:noFill/>
        </p:spPr>
        <p:txBody>
          <a:bodyPr wrap="square" rtlCol="0">
            <a:spAutoFit/>
          </a:bodyPr>
          <a:lstStyle/>
          <a:p>
            <a:r>
              <a:rPr lang="ja-JP" altLang="en-US" sz="1400" dirty="0"/>
              <a:t>文章では伝わりにくいことをイラスト化し</a:t>
            </a:r>
            <a:endParaRPr lang="en-US" altLang="ja-JP" sz="1400" dirty="0"/>
          </a:p>
          <a:p>
            <a:r>
              <a:rPr lang="ja-JP" altLang="en-US" sz="1400" dirty="0"/>
              <a:t>ビジュアルで訴求するパターン。</a:t>
            </a:r>
            <a:endParaRPr lang="en-US" altLang="ja-JP" sz="1400" dirty="0"/>
          </a:p>
          <a:p>
            <a:endParaRPr lang="en-US" altLang="ja-JP" sz="1400" dirty="0"/>
          </a:p>
          <a:p>
            <a:r>
              <a:rPr lang="ja-JP" altLang="en-US" sz="1400" dirty="0"/>
              <a:t>記事・商品のテイストに合ったイラストレーターを</a:t>
            </a:r>
            <a:endParaRPr lang="en-US" altLang="ja-JP" sz="1400" dirty="0"/>
          </a:p>
          <a:p>
            <a:r>
              <a:rPr lang="ja-JP" altLang="en-US" sz="1400" dirty="0"/>
              <a:t>アサインします。</a:t>
            </a:r>
            <a:endParaRPr lang="en-US" altLang="ja-JP" sz="1400" dirty="0"/>
          </a:p>
        </p:txBody>
      </p:sp>
      <p:sp>
        <p:nvSpPr>
          <p:cNvPr id="15" name="正方形/長方形 14"/>
          <p:cNvSpPr/>
          <p:nvPr/>
        </p:nvSpPr>
        <p:spPr>
          <a:xfrm>
            <a:off x="2961588" y="2594699"/>
            <a:ext cx="4693333" cy="112128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6" name="テキスト ボックス 15"/>
          <p:cNvSpPr txBox="1"/>
          <p:nvPr/>
        </p:nvSpPr>
        <p:spPr>
          <a:xfrm>
            <a:off x="3084774" y="2779883"/>
            <a:ext cx="4624373" cy="738664"/>
          </a:xfrm>
          <a:prstGeom prst="rect">
            <a:avLst/>
          </a:prstGeom>
          <a:noFill/>
        </p:spPr>
        <p:txBody>
          <a:bodyPr wrap="square" rtlCol="0">
            <a:spAutoFit/>
          </a:bodyPr>
          <a:lstStyle/>
          <a:p>
            <a:r>
              <a:rPr lang="ja-JP" altLang="en-US" sz="1400" dirty="0"/>
              <a:t>漫画風にイラストとセリフで訴求。</a:t>
            </a:r>
            <a:endParaRPr lang="en-US" altLang="ja-JP" sz="1400" dirty="0"/>
          </a:p>
          <a:p>
            <a:endParaRPr lang="en-US" altLang="ja-JP" sz="1400" dirty="0"/>
          </a:p>
          <a:p>
            <a:r>
              <a:rPr lang="ja-JP" altLang="en-US" sz="1400" dirty="0"/>
              <a:t>ストーリー仕立てでサービス・活動の紹介をします。</a:t>
            </a:r>
            <a:endParaRPr lang="en-US" altLang="ja-JP" sz="1400" dirty="0"/>
          </a:p>
        </p:txBody>
      </p:sp>
      <p:sp>
        <p:nvSpPr>
          <p:cNvPr id="17" name="正方形/長方形 16"/>
          <p:cNvSpPr/>
          <p:nvPr/>
        </p:nvSpPr>
        <p:spPr>
          <a:xfrm>
            <a:off x="2959930" y="3847674"/>
            <a:ext cx="4694990" cy="114507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8" name="テキスト ボックス 17"/>
          <p:cNvSpPr txBox="1"/>
          <p:nvPr/>
        </p:nvSpPr>
        <p:spPr>
          <a:xfrm>
            <a:off x="3100635" y="4050331"/>
            <a:ext cx="4624373" cy="684803"/>
          </a:xfrm>
          <a:prstGeom prst="rect">
            <a:avLst/>
          </a:prstGeom>
          <a:noFill/>
        </p:spPr>
        <p:txBody>
          <a:bodyPr wrap="square" rtlCol="0">
            <a:spAutoFit/>
          </a:bodyPr>
          <a:lstStyle/>
          <a:p>
            <a:r>
              <a:rPr lang="ja-JP" altLang="en-US" sz="1400" dirty="0"/>
              <a:t>専門家へ取材し、インタビュー内容や</a:t>
            </a:r>
            <a:r>
              <a:rPr lang="en-US" altLang="ja-JP" sz="1400" dirty="0"/>
              <a:t>Q&amp;A</a:t>
            </a:r>
            <a:r>
              <a:rPr lang="ja-JP" altLang="en-US" sz="1400" dirty="0" smtClean="0"/>
              <a:t>を記事に。</a:t>
            </a:r>
            <a:endParaRPr lang="en-US" altLang="ja-JP" sz="1400" dirty="0"/>
          </a:p>
          <a:p>
            <a:r>
              <a:rPr lang="ja-JP" altLang="en-US" sz="1400" dirty="0" smtClean="0"/>
              <a:t>第三者</a:t>
            </a:r>
            <a:r>
              <a:rPr lang="ja-JP" altLang="en-US" sz="1400" dirty="0"/>
              <a:t>の解説</a:t>
            </a:r>
            <a:r>
              <a:rPr lang="ja-JP" altLang="en-US" sz="1400" dirty="0" smtClean="0"/>
              <a:t>で記事の信ぴょう性を高めます。</a:t>
            </a:r>
            <a:endParaRPr lang="en-US" altLang="ja-JP" sz="1400" dirty="0" smtClean="0"/>
          </a:p>
          <a:p>
            <a:r>
              <a:rPr lang="en-US" altLang="ja-JP" sz="1050" dirty="0" smtClean="0"/>
              <a:t>※</a:t>
            </a:r>
            <a:r>
              <a:rPr lang="ja-JP" altLang="en-US" sz="1050" dirty="0" smtClean="0"/>
              <a:t>専門家のアサインは原則として広告</a:t>
            </a:r>
            <a:r>
              <a:rPr lang="ja-JP" altLang="en-US" sz="1050" dirty="0"/>
              <a:t>主</a:t>
            </a:r>
            <a:r>
              <a:rPr lang="ja-JP" altLang="en-US" sz="1050" dirty="0" smtClean="0"/>
              <a:t>様・代理店様で対応いただきます</a:t>
            </a:r>
            <a:endParaRPr lang="en-US" altLang="ja-JP" sz="1050" dirty="0"/>
          </a:p>
        </p:txBody>
      </p:sp>
      <p:pic>
        <p:nvPicPr>
          <p:cNvPr id="19" name="図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24392" y="4125105"/>
            <a:ext cx="2043239" cy="1031668"/>
          </a:xfrm>
          <a:prstGeom prst="rect">
            <a:avLst/>
          </a:prstGeom>
          <a:ln>
            <a:solidFill>
              <a:schemeClr val="bg1">
                <a:lumMod val="50000"/>
              </a:schemeClr>
            </a:solidFill>
          </a:ln>
        </p:spPr>
      </p:pic>
      <p:sp>
        <p:nvSpPr>
          <p:cNvPr id="20" name="正方形/長方形 19"/>
          <p:cNvSpPr/>
          <p:nvPr/>
        </p:nvSpPr>
        <p:spPr>
          <a:xfrm>
            <a:off x="9048901" y="4747719"/>
            <a:ext cx="394628" cy="779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21" name="正方形/長方形 20"/>
          <p:cNvSpPr/>
          <p:nvPr/>
        </p:nvSpPr>
        <p:spPr>
          <a:xfrm>
            <a:off x="504492" y="5122985"/>
            <a:ext cx="2308110" cy="1145078"/>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smtClean="0">
                <a:solidFill>
                  <a:schemeClr val="bg1"/>
                </a:solidFill>
                <a:latin typeface="+mn-ea"/>
              </a:rPr>
              <a:t>アンケート</a:t>
            </a:r>
            <a:endParaRPr lang="en-US" altLang="ja-JP" b="1" dirty="0">
              <a:solidFill>
                <a:schemeClr val="bg1"/>
              </a:solidFill>
              <a:latin typeface="+mn-ea"/>
            </a:endParaRPr>
          </a:p>
        </p:txBody>
      </p:sp>
      <p:sp>
        <p:nvSpPr>
          <p:cNvPr id="22" name="正方形/長方形 21"/>
          <p:cNvSpPr/>
          <p:nvPr/>
        </p:nvSpPr>
        <p:spPr>
          <a:xfrm>
            <a:off x="2963784" y="5122985"/>
            <a:ext cx="4694990" cy="114507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23" name="テキスト ボックス 22"/>
          <p:cNvSpPr txBox="1"/>
          <p:nvPr/>
        </p:nvSpPr>
        <p:spPr>
          <a:xfrm>
            <a:off x="3104489" y="5230752"/>
            <a:ext cx="4624373" cy="954107"/>
          </a:xfrm>
          <a:prstGeom prst="rect">
            <a:avLst/>
          </a:prstGeom>
          <a:noFill/>
        </p:spPr>
        <p:txBody>
          <a:bodyPr wrap="square" rtlCol="0">
            <a:spAutoFit/>
          </a:bodyPr>
          <a:lstStyle/>
          <a:p>
            <a:r>
              <a:rPr lang="ja-JP" altLang="en-US" sz="1400" dirty="0"/>
              <a:t>一般ユーザーにアンケートを実施し</a:t>
            </a:r>
            <a:r>
              <a:rPr lang="ja-JP" altLang="en-US" sz="1400" dirty="0" smtClean="0"/>
              <a:t>、結果</a:t>
            </a:r>
            <a:r>
              <a:rPr lang="ja-JP" altLang="en-US" sz="1400" dirty="0"/>
              <a:t>を</a:t>
            </a:r>
            <a:r>
              <a:rPr lang="ja-JP" altLang="en-US" sz="1400" dirty="0" smtClean="0"/>
              <a:t>ビジュアライズ。アンケート（</a:t>
            </a:r>
            <a:r>
              <a:rPr lang="en-US" altLang="ja-JP" sz="1400" dirty="0" smtClean="0"/>
              <a:t>※</a:t>
            </a:r>
            <a:r>
              <a:rPr lang="ja-JP" altLang="en-US" sz="1400" dirty="0" smtClean="0"/>
              <a:t>）を</a:t>
            </a:r>
            <a:r>
              <a:rPr lang="ja-JP" altLang="en-US" sz="1400" dirty="0"/>
              <a:t>もとに問題提起し</a:t>
            </a:r>
            <a:r>
              <a:rPr lang="ja-JP" altLang="en-US" sz="1400" dirty="0" smtClean="0"/>
              <a:t>、</a:t>
            </a:r>
            <a:endParaRPr lang="en-US" altLang="ja-JP" sz="1400" dirty="0" smtClean="0"/>
          </a:p>
          <a:p>
            <a:r>
              <a:rPr lang="ja-JP" altLang="en-US" sz="1400" dirty="0" smtClean="0"/>
              <a:t>解決方法を</a:t>
            </a:r>
            <a:r>
              <a:rPr lang="ja-JP" altLang="en-US" sz="1400" dirty="0"/>
              <a:t>提示</a:t>
            </a:r>
            <a:r>
              <a:rPr lang="ja-JP" altLang="en-US" sz="1400" dirty="0" smtClean="0"/>
              <a:t>するといった形態。</a:t>
            </a:r>
            <a:endParaRPr lang="en-US" altLang="ja-JP" sz="1400" dirty="0" smtClean="0"/>
          </a:p>
          <a:p>
            <a:r>
              <a:rPr lang="en-US" altLang="ja-JP" sz="1400" dirty="0" smtClean="0"/>
              <a:t>※Yahoo!</a:t>
            </a:r>
            <a:r>
              <a:rPr lang="ja-JP" altLang="en-US" sz="1400" dirty="0" smtClean="0"/>
              <a:t>クラウドソーシングによるアンケート</a:t>
            </a:r>
            <a:endParaRPr lang="en-US" altLang="ja-JP" sz="1400" dirty="0"/>
          </a:p>
        </p:txBody>
      </p:sp>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1138" y="2441353"/>
            <a:ext cx="2019299" cy="1527397"/>
          </a:xfrm>
          <a:prstGeom prst="rect">
            <a:avLst/>
          </a:prstGeom>
        </p:spPr>
      </p:pic>
      <p:sp>
        <p:nvSpPr>
          <p:cNvPr id="25" name="正方形/長方形 24"/>
          <p:cNvSpPr/>
          <p:nvPr/>
        </p:nvSpPr>
        <p:spPr>
          <a:xfrm>
            <a:off x="9688549" y="4620956"/>
            <a:ext cx="620754" cy="453129"/>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pic>
        <p:nvPicPr>
          <p:cNvPr id="26" name="図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22249" y="4760621"/>
            <a:ext cx="342263" cy="342263"/>
          </a:xfrm>
          <a:prstGeom prst="rect">
            <a:avLst/>
          </a:prstGeom>
        </p:spPr>
      </p:pic>
      <p:pic>
        <p:nvPicPr>
          <p:cNvPr id="27" name="図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67201" y="1405548"/>
            <a:ext cx="1728143" cy="1276545"/>
          </a:xfrm>
          <a:prstGeom prst="rect">
            <a:avLst/>
          </a:prstGeom>
        </p:spPr>
      </p:pic>
      <p:sp>
        <p:nvSpPr>
          <p:cNvPr id="28" name="正方形/長方形 27"/>
          <p:cNvSpPr/>
          <p:nvPr/>
        </p:nvSpPr>
        <p:spPr>
          <a:xfrm>
            <a:off x="10410153" y="4695674"/>
            <a:ext cx="389329" cy="9653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30"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a:xfrm>
            <a:off x="595671" y="81412"/>
            <a:ext cx="866756" cy="410840"/>
          </a:xfrm>
        </p:spPr>
        <p:txBody>
          <a:bodyPr/>
          <a:lstStyle/>
          <a:p>
            <a:r>
              <a:rPr kumimoji="1" lang="en-US" altLang="ja-JP" dirty="0" smtClean="0"/>
              <a:t>Appendix</a:t>
            </a:r>
            <a:endParaRPr kumimoji="1" lang="ja-JP" altLang="en-US" dirty="0"/>
          </a:p>
        </p:txBody>
      </p:sp>
      <p:pic>
        <p:nvPicPr>
          <p:cNvPr id="3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1700520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en-US" altLang="ja-JP" sz="2000" dirty="0">
                <a:latin typeface="Meiryo" panose="020B0604030504040204" pitchFamily="34" charset="-128"/>
                <a:ea typeface="Meiryo" panose="020B0604030504040204" pitchFamily="34" charset="-128"/>
              </a:rPr>
              <a:t>Yahoo</a:t>
            </a:r>
            <a:r>
              <a:rPr kumimoji="1" lang="en-US" altLang="ja-JP" sz="2000" dirty="0" smtClean="0">
                <a:latin typeface="Meiryo" panose="020B0604030504040204" pitchFamily="34" charset="-128"/>
                <a:ea typeface="Meiryo" panose="020B0604030504040204" pitchFamily="34" charset="-128"/>
              </a:rPr>
              <a:t>!</a:t>
            </a:r>
            <a:r>
              <a:rPr kumimoji="1" lang="ja-JP" altLang="en-US" sz="2000" dirty="0" smtClean="0">
                <a:latin typeface="Meiryo" panose="020B0604030504040204" pitchFamily="34" charset="-128"/>
                <a:ea typeface="Meiryo" panose="020B0604030504040204" pitchFamily="34" charset="-128"/>
              </a:rPr>
              <a:t>特別企画</a:t>
            </a:r>
            <a:r>
              <a:rPr kumimoji="1" lang="ja-JP" altLang="en-US" sz="2000" dirty="0">
                <a:latin typeface="Meiryo" panose="020B0604030504040204" pitchFamily="34" charset="-128"/>
                <a:ea typeface="Meiryo" panose="020B0604030504040204" pitchFamily="34" charset="-128"/>
              </a:rPr>
              <a:t>　タイアップ</a:t>
            </a:r>
            <a:endParaRPr kumimoji="1" lang="en-US" altLang="ja-JP" sz="2000" dirty="0">
              <a:latin typeface="Meiryo" panose="020B0604030504040204" pitchFamily="34" charset="-128"/>
              <a:ea typeface="Meiryo" panose="020B0604030504040204" pitchFamily="34" charset="-128"/>
            </a:endParaRPr>
          </a:p>
          <a:p>
            <a:r>
              <a:rPr kumimoji="1" lang="en-US" altLang="ja-JP" sz="2000" dirty="0">
                <a:latin typeface="Meiryo" panose="020B0604030504040204" pitchFamily="34" charset="-128"/>
                <a:ea typeface="Meiryo" panose="020B0604030504040204" pitchFamily="34" charset="-128"/>
              </a:rPr>
              <a:t>2023</a:t>
            </a:r>
            <a:r>
              <a:rPr kumimoji="1" lang="ja-JP" altLang="en-US" sz="2000" dirty="0">
                <a:latin typeface="Meiryo" panose="020B0604030504040204" pitchFamily="34" charset="-128"/>
                <a:ea typeface="Meiryo" panose="020B0604030504040204" pitchFamily="34" charset="-128"/>
              </a:rPr>
              <a:t>年</a:t>
            </a:r>
            <a:r>
              <a:rPr lang="en-US" altLang="ja-JP" sz="2000" dirty="0"/>
              <a:t>4</a:t>
            </a:r>
            <a:r>
              <a:rPr kumimoji="1" lang="ja-JP" altLang="en-US" sz="2000" dirty="0">
                <a:latin typeface="Meiryo" panose="020B0604030504040204" pitchFamily="34" charset="-128"/>
                <a:ea typeface="Meiryo" panose="020B0604030504040204" pitchFamily="34" charset="-128"/>
              </a:rPr>
              <a:t>月</a:t>
            </a:r>
            <a:r>
              <a:rPr kumimoji="1" lang="en-US" altLang="ja-JP" sz="2000" dirty="0">
                <a:latin typeface="Meiryo" panose="020B0604030504040204" pitchFamily="34" charset="-128"/>
                <a:ea typeface="Meiryo" panose="020B0604030504040204" pitchFamily="34" charset="-128"/>
              </a:rPr>
              <a:t>~9</a:t>
            </a:r>
            <a:r>
              <a:rPr kumimoji="1" lang="ja-JP" altLang="en-US" sz="2000" dirty="0">
                <a:latin typeface="Meiryo" panose="020B0604030504040204" pitchFamily="34" charset="-128"/>
                <a:ea typeface="Meiryo" panose="020B0604030504040204" pitchFamily="34" charset="-128"/>
              </a:rPr>
              <a:t>月商品 変更点</a:t>
            </a:r>
          </a:p>
        </p:txBody>
      </p:sp>
      <p:sp>
        <p:nvSpPr>
          <p:cNvPr id="54" name="テキスト ボックス 53">
            <a:extLst>
              <a:ext uri="{FF2B5EF4-FFF2-40B4-BE49-F238E27FC236}">
                <a16:creationId xmlns:a16="http://schemas.microsoft.com/office/drawing/2014/main" id="{24B59F1B-6995-5894-7276-B5BD236704B6}"/>
              </a:ext>
            </a:extLst>
          </p:cNvPr>
          <p:cNvSpPr txBox="1"/>
          <p:nvPr/>
        </p:nvSpPr>
        <p:spPr>
          <a:xfrm>
            <a:off x="7416801" y="267164"/>
            <a:ext cx="2482614" cy="304699"/>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smtClean="0">
                <a:ln>
                  <a:noFill/>
                </a:ln>
                <a:solidFill>
                  <a:srgbClr val="000000"/>
                </a:solidFill>
                <a:effectLst/>
                <a:uLnTx/>
                <a:uFillTx/>
                <a:latin typeface="Meiryo" panose="020B0604030504040204" pitchFamily="34" charset="-128"/>
                <a:ea typeface="Meiryo" panose="020B0604030504040204" pitchFamily="34" charset="-128"/>
              </a:rPr>
              <a:t>Yahoo!</a:t>
            </a:r>
            <a:r>
              <a:rPr kumimoji="1" lang="ja-JP" altLang="en-US" sz="900" b="0" i="0" u="none" strike="noStrike" kern="1200" cap="none" spc="0" normalizeH="0" baseline="0" noProof="0" dirty="0" smtClean="0">
                <a:ln>
                  <a:noFill/>
                </a:ln>
                <a:solidFill>
                  <a:srgbClr val="000000"/>
                </a:solidFill>
                <a:effectLst/>
                <a:uLnTx/>
                <a:uFillTx/>
                <a:latin typeface="Meiryo" panose="020B0604030504040204" pitchFamily="34" charset="-128"/>
                <a:ea typeface="Meiryo" panose="020B0604030504040204" pitchFamily="34" charset="-128"/>
              </a:rPr>
              <a:t>特別企画　タイアップ</a:t>
            </a:r>
            <a:endPar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2022</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9</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2023</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年</a:t>
            </a:r>
            <a:r>
              <a:rPr lang="en-US" altLang="ja-JP" sz="900" dirty="0">
                <a:solidFill>
                  <a:srgbClr val="000000"/>
                </a:solidFill>
                <a:latin typeface="Meiryo" panose="020B0604030504040204" pitchFamily="34" charset="-128"/>
                <a:ea typeface="Meiryo" panose="020B0604030504040204" pitchFamily="34" charset="-128"/>
              </a:rPr>
              <a:t>3</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月）からの変更点</a:t>
            </a:r>
          </a:p>
        </p:txBody>
      </p:sp>
      <p:sp>
        <p:nvSpPr>
          <p:cNvPr id="8" name="正方形/長方形 7">
            <a:extLst>
              <a:ext uri="{FF2B5EF4-FFF2-40B4-BE49-F238E27FC236}">
                <a16:creationId xmlns:a16="http://schemas.microsoft.com/office/drawing/2014/main" id="{C5D341E2-0906-0B3F-15BB-8526ECCABCC3}"/>
              </a:ext>
            </a:extLst>
          </p:cNvPr>
          <p:cNvSpPr/>
          <p:nvPr/>
        </p:nvSpPr>
        <p:spPr>
          <a:xfrm>
            <a:off x="479425" y="1268412"/>
            <a:ext cx="8312883" cy="2700337"/>
          </a:xfrm>
          <a:prstGeom prst="rect">
            <a:avLst/>
          </a:prstGeom>
          <a:solidFill>
            <a:schemeClr val="accent1"/>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a:lnSpc>
                <a:spcPct val="150000"/>
              </a:lnSpc>
            </a:pPr>
            <a:r>
              <a:rPr lang="ja-JP" altLang="en-US" sz="1600" b="1" dirty="0">
                <a:solidFill>
                  <a:schemeClr val="accent3"/>
                </a:solidFill>
                <a:latin typeface="Meiryo" panose="020B0604030504040204" pitchFamily="34" charset="-128"/>
                <a:ea typeface="Meiryo" panose="020B0604030504040204" pitchFamily="34" charset="-128"/>
              </a:rPr>
              <a:t>誘導広告のクリエイティブについて、</a:t>
            </a:r>
            <a:r>
              <a:rPr lang="ja-JP" altLang="en-US" sz="1600" b="1" dirty="0" smtClean="0">
                <a:solidFill>
                  <a:schemeClr val="accent3"/>
                </a:solidFill>
                <a:latin typeface="Meiryo" panose="020B0604030504040204" pitchFamily="34" charset="-128"/>
                <a:ea typeface="Meiryo" panose="020B0604030504040204" pitchFamily="34" charset="-128"/>
              </a:rPr>
              <a:t>ヤフーで</a:t>
            </a:r>
            <a:r>
              <a:rPr lang="ja-JP" altLang="en-US" sz="1600" b="1" dirty="0">
                <a:solidFill>
                  <a:schemeClr val="accent3"/>
                </a:solidFill>
                <a:latin typeface="Meiryo" panose="020B0604030504040204" pitchFamily="34" charset="-128"/>
                <a:ea typeface="Meiryo" panose="020B0604030504040204" pitchFamily="34" charset="-128"/>
              </a:rPr>
              <a:t>の制作も可能と</a:t>
            </a:r>
            <a:r>
              <a:rPr lang="ja-JP" altLang="en-US" sz="1600" b="1" dirty="0" smtClean="0">
                <a:solidFill>
                  <a:schemeClr val="accent3"/>
                </a:solidFill>
                <a:latin typeface="Meiryo" panose="020B0604030504040204" pitchFamily="34" charset="-128"/>
                <a:ea typeface="Meiryo" panose="020B0604030504040204" pitchFamily="34" charset="-128"/>
              </a:rPr>
              <a:t>なります。</a:t>
            </a:r>
            <a:endParaRPr lang="ja-JP" altLang="en-US" sz="1600" b="1" dirty="0">
              <a:solidFill>
                <a:schemeClr val="accent3"/>
              </a:solidFill>
              <a:latin typeface="Meiryo" panose="020B0604030504040204" pitchFamily="34" charset="-128"/>
              <a:ea typeface="Meiryo" panose="020B0604030504040204" pitchFamily="34" charset="-128"/>
            </a:endParaRPr>
          </a:p>
          <a:p>
            <a:pPr>
              <a:lnSpc>
                <a:spcPct val="150000"/>
              </a:lnSpc>
            </a:pPr>
            <a:r>
              <a:rPr lang="en-US" altLang="ja-JP" sz="1600" dirty="0" smtClean="0">
                <a:solidFill>
                  <a:schemeClr val="accent3"/>
                </a:solidFill>
                <a:latin typeface="Meiryo" panose="020B0604030504040204" pitchFamily="34" charset="-128"/>
                <a:ea typeface="Meiryo" panose="020B0604030504040204" pitchFamily="34" charset="-128"/>
              </a:rPr>
              <a:t>【</a:t>
            </a:r>
            <a:r>
              <a:rPr lang="ja-JP" altLang="en-US" sz="1600" dirty="0" smtClean="0">
                <a:solidFill>
                  <a:schemeClr val="accent3"/>
                </a:solidFill>
                <a:latin typeface="Meiryo" panose="020B0604030504040204" pitchFamily="34" charset="-128"/>
                <a:ea typeface="Meiryo" panose="020B0604030504040204" pitchFamily="34" charset="-128"/>
              </a:rPr>
              <a:t>条件</a:t>
            </a:r>
            <a:r>
              <a:rPr lang="en-US" altLang="ja-JP" sz="1600" dirty="0" smtClean="0">
                <a:solidFill>
                  <a:schemeClr val="accent3"/>
                </a:solidFill>
                <a:latin typeface="Meiryo" panose="020B0604030504040204" pitchFamily="34" charset="-128"/>
                <a:ea typeface="Meiryo" panose="020B0604030504040204" pitchFamily="34" charset="-128"/>
              </a:rPr>
              <a:t>】</a:t>
            </a:r>
          </a:p>
          <a:p>
            <a:pPr marL="628669" indent="-342900">
              <a:buFont typeface="Arial" pitchFamily="34" charset="0"/>
              <a:buChar char="•"/>
            </a:pPr>
            <a:r>
              <a:rPr lang="ja-JP" altLang="en-US" sz="1600" dirty="0">
                <a:solidFill>
                  <a:srgbClr val="000000"/>
                </a:solidFill>
                <a:latin typeface="+mn-ea"/>
              </a:rPr>
              <a:t>静止画に限定</a:t>
            </a:r>
            <a:endParaRPr lang="en-US" altLang="ja-JP" sz="1600" dirty="0">
              <a:solidFill>
                <a:srgbClr val="000000"/>
              </a:solidFill>
              <a:latin typeface="+mn-ea"/>
            </a:endParaRPr>
          </a:p>
          <a:p>
            <a:pPr marL="628669" indent="-342900">
              <a:buFont typeface="Arial" pitchFamily="34" charset="0"/>
              <a:buChar char="•"/>
            </a:pPr>
            <a:r>
              <a:rPr lang="ja-JP" altLang="en-US" sz="1600" dirty="0">
                <a:solidFill>
                  <a:srgbClr val="000000"/>
                </a:solidFill>
                <a:latin typeface="+mn-ea"/>
              </a:rPr>
              <a:t>最大</a:t>
            </a:r>
            <a:r>
              <a:rPr lang="ja-JP" altLang="en-US" sz="1600" dirty="0" smtClean="0">
                <a:solidFill>
                  <a:srgbClr val="000000"/>
                </a:solidFill>
                <a:latin typeface="+mn-ea"/>
              </a:rPr>
              <a:t>で</a:t>
            </a:r>
            <a:r>
              <a:rPr lang="en-US" altLang="ja-JP" sz="1600" dirty="0">
                <a:solidFill>
                  <a:srgbClr val="000000"/>
                </a:solidFill>
                <a:latin typeface="+mn-ea"/>
              </a:rPr>
              <a:t>6</a:t>
            </a:r>
            <a:r>
              <a:rPr lang="ja-JP" altLang="en-US" sz="1600" dirty="0" smtClean="0">
                <a:solidFill>
                  <a:srgbClr val="000000"/>
                </a:solidFill>
                <a:latin typeface="+mn-ea"/>
              </a:rPr>
              <a:t>本（</a:t>
            </a:r>
            <a:r>
              <a:rPr lang="en-US" altLang="ja-JP" sz="1600" dirty="0" smtClean="0">
                <a:solidFill>
                  <a:srgbClr val="000000"/>
                </a:solidFill>
                <a:latin typeface="+mn-ea"/>
              </a:rPr>
              <a:t>2</a:t>
            </a:r>
            <a:r>
              <a:rPr lang="ja-JP" altLang="en-US" sz="1600" dirty="0">
                <a:solidFill>
                  <a:srgbClr val="000000"/>
                </a:solidFill>
                <a:latin typeface="+mn-ea"/>
              </a:rPr>
              <a:t>バリエーション</a:t>
            </a:r>
            <a:r>
              <a:rPr lang="en-US" altLang="ja-JP" sz="1600" dirty="0">
                <a:solidFill>
                  <a:srgbClr val="000000"/>
                </a:solidFill>
                <a:latin typeface="+mn-ea"/>
              </a:rPr>
              <a:t>×3</a:t>
            </a:r>
            <a:r>
              <a:rPr lang="ja-JP" altLang="en-US" sz="1600" dirty="0" smtClean="0">
                <a:solidFill>
                  <a:srgbClr val="000000"/>
                </a:solidFill>
                <a:latin typeface="+mn-ea"/>
              </a:rPr>
              <a:t>サイズ）までは無償</a:t>
            </a:r>
            <a:endParaRPr lang="en-US" altLang="ja-JP" sz="1600" dirty="0" smtClean="0">
              <a:solidFill>
                <a:srgbClr val="000000"/>
              </a:solidFill>
              <a:latin typeface="+mn-ea"/>
            </a:endParaRPr>
          </a:p>
          <a:p>
            <a:pPr marL="628669" indent="-342900">
              <a:buFont typeface="Arial" pitchFamily="34" charset="0"/>
              <a:buChar char="•"/>
            </a:pPr>
            <a:r>
              <a:rPr lang="ja-JP" altLang="en-US" sz="1600" dirty="0" smtClean="0">
                <a:solidFill>
                  <a:srgbClr val="000000"/>
                </a:solidFill>
                <a:latin typeface="+mn-ea"/>
              </a:rPr>
              <a:t>上記</a:t>
            </a:r>
            <a:r>
              <a:rPr lang="ja-JP" altLang="en-US" sz="1600" dirty="0">
                <a:solidFill>
                  <a:srgbClr val="000000"/>
                </a:solidFill>
                <a:latin typeface="+mn-ea"/>
              </a:rPr>
              <a:t>を超える本数</a:t>
            </a:r>
            <a:r>
              <a:rPr lang="ja-JP" altLang="en-US" sz="1600" dirty="0" smtClean="0">
                <a:solidFill>
                  <a:srgbClr val="000000"/>
                </a:solidFill>
                <a:latin typeface="+mn-ea"/>
              </a:rPr>
              <a:t>の制作可否、および費用は都度</a:t>
            </a:r>
            <a:r>
              <a:rPr lang="ja-JP" altLang="en-US" sz="1600" dirty="0">
                <a:solidFill>
                  <a:srgbClr val="000000"/>
                </a:solidFill>
                <a:latin typeface="+mn-ea"/>
              </a:rPr>
              <a:t>確認</a:t>
            </a:r>
            <a:r>
              <a:rPr lang="ja-JP" altLang="en-US" sz="1600" dirty="0" smtClean="0">
                <a:solidFill>
                  <a:srgbClr val="000000"/>
                </a:solidFill>
                <a:latin typeface="+mn-ea"/>
              </a:rPr>
              <a:t>とさせていただきます</a:t>
            </a:r>
            <a:endParaRPr lang="en-US" altLang="ja-JP" sz="1600" dirty="0" smtClean="0">
              <a:solidFill>
                <a:srgbClr val="000000"/>
              </a:solidFill>
              <a:latin typeface="+mn-ea"/>
            </a:endParaRP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全体構造</a:t>
            </a:r>
            <a:endParaRPr kumimoji="1" lang="ja-JP" altLang="en-US" sz="1600" dirty="0"/>
          </a:p>
        </p:txBody>
      </p:sp>
      <p:sp>
        <p:nvSpPr>
          <p:cNvPr id="3" name="正方形/長方形 2">
            <a:extLst>
              <a:ext uri="{FF2B5EF4-FFF2-40B4-BE49-F238E27FC236}">
                <a16:creationId xmlns:a16="http://schemas.microsoft.com/office/drawing/2014/main" id="{9911411D-3904-3FAF-8502-A5F676212056}"/>
              </a:ext>
            </a:extLst>
          </p:cNvPr>
          <p:cNvSpPr/>
          <p:nvPr/>
        </p:nvSpPr>
        <p:spPr>
          <a:xfrm>
            <a:off x="825413" y="2145326"/>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8890727" y="1630003"/>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7" name="ホームベース 13">
            <a:extLst>
              <a:ext uri="{FF2B5EF4-FFF2-40B4-BE49-F238E27FC236}">
                <a16:creationId xmlns:a16="http://schemas.microsoft.com/office/drawing/2014/main" id="{218BA01D-2594-51EB-FE53-AE88C2D5AB87}"/>
              </a:ext>
            </a:extLst>
          </p:cNvPr>
          <p:cNvSpPr/>
          <p:nvPr/>
        </p:nvSpPr>
        <p:spPr>
          <a:xfrm>
            <a:off x="6279811" y="1630003"/>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464235" y="1630003"/>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sp>
        <p:nvSpPr>
          <p:cNvPr id="47" name="object 4">
            <a:extLst>
              <a:ext uri="{FF2B5EF4-FFF2-40B4-BE49-F238E27FC236}">
                <a16:creationId xmlns:a16="http://schemas.microsoft.com/office/drawing/2014/main" id="{F1659362-ACAF-CCF2-8A2B-D05F12BF2ABD}"/>
              </a:ext>
            </a:extLst>
          </p:cNvPr>
          <p:cNvSpPr txBox="1"/>
          <p:nvPr/>
        </p:nvSpPr>
        <p:spPr>
          <a:xfrm>
            <a:off x="508061" y="1280136"/>
            <a:ext cx="10980738" cy="320088"/>
          </a:xfrm>
          <a:prstGeom prst="rect">
            <a:avLst/>
          </a:prstGeom>
          <a:noFill/>
        </p:spPr>
        <p:txBody>
          <a:bodyPr vert="horz" wrap="square" lIns="0" tIns="0" rIns="0" bIns="0" rtlCol="0">
            <a:spAutoFit/>
          </a:bodyPr>
          <a:lstStyle/>
          <a:p>
            <a:pPr>
              <a:lnSpc>
                <a:spcPct val="130000"/>
              </a:lnSpc>
            </a:pPr>
            <a:r>
              <a:rPr lang="ja-JP" altLang="en-US" sz="1600" spc="-5" dirty="0" smtClean="0">
                <a:solidFill>
                  <a:schemeClr val="accent3"/>
                </a:solidFill>
                <a:latin typeface="メイリオ"/>
                <a:cs typeface="メイリオ"/>
              </a:rPr>
              <a:t>広告主様のプロモーション目的に合わせて、ヤフーがターゲットの設定～コンテンツ企画・制作を行い、掲載します</a:t>
            </a:r>
            <a:r>
              <a:rPr lang="ja-JP" altLang="en-US" sz="1600" spc="-5" dirty="0">
                <a:solidFill>
                  <a:schemeClr val="accent3"/>
                </a:solidFill>
                <a:latin typeface="メイリオ"/>
                <a:cs typeface="メイリオ"/>
              </a:rPr>
              <a:t>。</a:t>
            </a:r>
          </a:p>
        </p:txBody>
      </p:sp>
      <p:sp>
        <p:nvSpPr>
          <p:cNvPr id="116" name="正方形/長方形 115"/>
          <p:cNvSpPr/>
          <p:nvPr/>
        </p:nvSpPr>
        <p:spPr bwMode="auto">
          <a:xfrm>
            <a:off x="9376911" y="2345437"/>
            <a:ext cx="1733909" cy="2523317"/>
          </a:xfrm>
          <a:prstGeom prst="rect">
            <a:avLst/>
          </a:prstGeom>
          <a:solidFill>
            <a:schemeClr val="bg1"/>
          </a:solidFill>
          <a:ln w="6350" algn="ctr">
            <a:solidFill>
              <a:srgbClr val="FFFFFF">
                <a:lumMod val="50000"/>
              </a:srgbClr>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smtClean="0">
              <a:ln>
                <a:noFill/>
              </a:ln>
              <a:solidFill>
                <a:srgbClr val="FFFFFF"/>
              </a:solidFill>
              <a:effectLst/>
              <a:uLnTx/>
              <a:uFillTx/>
              <a:cs typeface="Verdana" pitchFamily="34" charset="0"/>
            </a:endParaRPr>
          </a:p>
        </p:txBody>
      </p:sp>
      <p:sp>
        <p:nvSpPr>
          <p:cNvPr id="117" name="テキスト ボックス 116"/>
          <p:cNvSpPr txBox="1"/>
          <p:nvPr/>
        </p:nvSpPr>
        <p:spPr>
          <a:xfrm>
            <a:off x="9222726" y="3209638"/>
            <a:ext cx="2081672"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chemeClr val="accent3"/>
                </a:solidFill>
                <a:effectLst/>
                <a:uLnTx/>
                <a:uFillTx/>
              </a:rPr>
              <a:t>広告主様</a:t>
            </a:r>
            <a:endParaRPr kumimoji="0" lang="en-US" altLang="ja-JP" sz="1600" b="0" i="0" u="none" strike="noStrike" kern="0" cap="none" spc="0" normalizeH="0" baseline="0" noProof="0" dirty="0" smtClean="0">
              <a:ln>
                <a:noFill/>
              </a:ln>
              <a:solidFill>
                <a:schemeClr val="accent3"/>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chemeClr val="accent3"/>
                </a:solidFill>
                <a:effectLst/>
                <a:uLnTx/>
                <a:uFillTx/>
              </a:rPr>
              <a:t>ページ</a:t>
            </a:r>
            <a:endParaRPr kumimoji="0" lang="en-US" altLang="ja-JP" sz="1600" b="0" i="0" u="none" strike="noStrike" kern="0" cap="none" spc="0" normalizeH="0" baseline="0" noProof="0" dirty="0" smtClean="0">
              <a:ln>
                <a:noFill/>
              </a:ln>
              <a:solidFill>
                <a:schemeClr val="accent3"/>
              </a:solidFill>
              <a:effectLst/>
              <a:uLnTx/>
              <a:uFillTx/>
            </a:endParaRPr>
          </a:p>
        </p:txBody>
      </p:sp>
      <p:pic>
        <p:nvPicPr>
          <p:cNvPr id="118" name="図 1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05984" y="2793137"/>
            <a:ext cx="3350717" cy="2296759"/>
          </a:xfrm>
          <a:prstGeom prst="rect">
            <a:avLst/>
          </a:prstGeom>
          <a:effectLst>
            <a:outerShdw blurRad="50800" dist="38100" dir="2700000" algn="tl" rotWithShape="0">
              <a:prstClr val="black">
                <a:alpha val="40000"/>
              </a:prstClr>
            </a:outerShdw>
          </a:effectLst>
        </p:spPr>
      </p:pic>
      <p:pic>
        <p:nvPicPr>
          <p:cNvPr id="119" name="図 1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57004" y="2333168"/>
            <a:ext cx="1576953" cy="2804858"/>
          </a:xfrm>
          <a:prstGeom prst="rect">
            <a:avLst/>
          </a:prstGeom>
          <a:ln>
            <a:solidFill>
              <a:srgbClr val="FFFFFF">
                <a:lumMod val="95000"/>
              </a:srgbClr>
            </a:solidFill>
          </a:ln>
          <a:effectLst>
            <a:outerShdw blurRad="50800" dist="38100" dir="2700000" algn="tl" rotWithShape="0">
              <a:prstClr val="black">
                <a:alpha val="40000"/>
              </a:prstClr>
            </a:outerShdw>
          </a:effectLst>
        </p:spPr>
      </p:pic>
      <p:sp>
        <p:nvSpPr>
          <p:cNvPr id="120" name="テキスト ボックス 119">
            <a:extLst>
              <a:ext uri="{FF2B5EF4-FFF2-40B4-BE49-F238E27FC236}">
                <a16:creationId xmlns:a16="http://schemas.microsoft.com/office/drawing/2014/main" id="{89B25188-5DC4-4E84-9D8D-249C0059942D}"/>
              </a:ext>
            </a:extLst>
          </p:cNvPr>
          <p:cNvSpPr txBox="1"/>
          <p:nvPr/>
        </p:nvSpPr>
        <p:spPr>
          <a:xfrm>
            <a:off x="1406994" y="5230469"/>
            <a:ext cx="4730859" cy="369332"/>
          </a:xfrm>
          <a:prstGeom prst="rect">
            <a:avLst/>
          </a:prstGeom>
          <a:noFill/>
        </p:spPr>
        <p:txBody>
          <a:bodyPr wrap="square" rtlCol="0">
            <a:spAutoFit/>
          </a:bodyPr>
          <a:lstStyle/>
          <a:p>
            <a:r>
              <a:rPr lang="en-US" altLang="ja-JP" sz="900" dirty="0" smtClean="0">
                <a:solidFill>
                  <a:schemeClr val="accent3"/>
                </a:solidFill>
                <a:latin typeface="+mn-ea"/>
                <a:cs typeface="Meiryo UI" pitchFamily="50" charset="-128"/>
              </a:rPr>
              <a:t>※Yahoo</a:t>
            </a:r>
            <a:r>
              <a:rPr lang="en-US" altLang="ja-JP" sz="900" dirty="0">
                <a:solidFill>
                  <a:schemeClr val="accent3"/>
                </a:solidFill>
                <a:latin typeface="+mn-ea"/>
                <a:cs typeface="Meiryo UI" pitchFamily="50" charset="-128"/>
              </a:rPr>
              <a:t>!</a:t>
            </a:r>
            <a:r>
              <a:rPr lang="ja-JP" altLang="en-US" sz="900" dirty="0">
                <a:solidFill>
                  <a:schemeClr val="accent3"/>
                </a:solidFill>
                <a:latin typeface="+mn-ea"/>
                <a:cs typeface="Meiryo UI" pitchFamily="50" charset="-128"/>
              </a:rPr>
              <a:t>ディスプレイ広告（予約型／運用型）から自由</a:t>
            </a:r>
            <a:r>
              <a:rPr lang="ja-JP" altLang="en-US" sz="900" dirty="0" smtClean="0">
                <a:solidFill>
                  <a:schemeClr val="accent3"/>
                </a:solidFill>
                <a:latin typeface="+mn-ea"/>
                <a:cs typeface="Meiryo UI" pitchFamily="50" charset="-128"/>
              </a:rPr>
              <a:t>選択</a:t>
            </a:r>
            <a:endParaRPr lang="en-US" altLang="ja-JP" sz="900" dirty="0" smtClean="0">
              <a:solidFill>
                <a:schemeClr val="accent3"/>
              </a:solidFill>
              <a:latin typeface="+mn-ea"/>
              <a:cs typeface="Meiryo UI" pitchFamily="50" charset="-128"/>
            </a:endParaRPr>
          </a:p>
          <a:p>
            <a:r>
              <a:rPr lang="en-US" altLang="ja-JP" sz="900" dirty="0" smtClean="0">
                <a:solidFill>
                  <a:schemeClr val="accent3"/>
                </a:solidFill>
                <a:latin typeface="+mn-ea"/>
                <a:cs typeface="Meiryo UI" pitchFamily="50" charset="-128"/>
              </a:rPr>
              <a:t>※</a:t>
            </a:r>
            <a:r>
              <a:rPr lang="ja-JP" altLang="en-US" sz="900" dirty="0" smtClean="0">
                <a:solidFill>
                  <a:schemeClr val="accent3"/>
                </a:solidFill>
                <a:latin typeface="+mn-ea"/>
                <a:cs typeface="Meiryo UI" pitchFamily="50" charset="-128"/>
              </a:rPr>
              <a:t>編集</a:t>
            </a:r>
            <a:r>
              <a:rPr lang="ja-JP" altLang="en-US" sz="900" dirty="0">
                <a:solidFill>
                  <a:schemeClr val="accent3"/>
                </a:solidFill>
                <a:latin typeface="+mn-ea"/>
                <a:cs typeface="Meiryo UI" pitchFamily="50" charset="-128"/>
              </a:rPr>
              <a:t>誘導</a:t>
            </a:r>
            <a:r>
              <a:rPr lang="ja-JP" altLang="en-US" sz="900" dirty="0" smtClean="0">
                <a:solidFill>
                  <a:schemeClr val="accent3"/>
                </a:solidFill>
                <a:latin typeface="+mn-ea"/>
                <a:cs typeface="Meiryo UI" pitchFamily="50" charset="-128"/>
              </a:rPr>
              <a:t>はございませ</a:t>
            </a:r>
            <a:r>
              <a:rPr lang="ja-JP" altLang="en-US" sz="900" dirty="0">
                <a:solidFill>
                  <a:schemeClr val="accent3"/>
                </a:solidFill>
                <a:latin typeface="+mn-ea"/>
                <a:cs typeface="Meiryo UI" pitchFamily="50" charset="-128"/>
              </a:rPr>
              <a:t>ん</a:t>
            </a:r>
            <a:endParaRPr lang="en-US" altLang="ja-JP" sz="900" dirty="0">
              <a:solidFill>
                <a:schemeClr val="accent3"/>
              </a:solidFill>
              <a:latin typeface="+mn-ea"/>
              <a:cs typeface="Meiryo UI" pitchFamily="50" charset="-128"/>
            </a:endParaRPr>
          </a:p>
        </p:txBody>
      </p:sp>
      <p:sp>
        <p:nvSpPr>
          <p:cNvPr id="128" name="テキスト ボックス 127">
            <a:extLst>
              <a:ext uri="{FF2B5EF4-FFF2-40B4-BE49-F238E27FC236}">
                <a16:creationId xmlns:a16="http://schemas.microsoft.com/office/drawing/2014/main" id="{89B25188-5DC4-4E84-9D8D-249C0059942D}"/>
              </a:ext>
            </a:extLst>
          </p:cNvPr>
          <p:cNvSpPr txBox="1"/>
          <p:nvPr/>
        </p:nvSpPr>
        <p:spPr>
          <a:xfrm>
            <a:off x="6801600" y="5971531"/>
            <a:ext cx="1462504" cy="230832"/>
          </a:xfrm>
          <a:prstGeom prst="rect">
            <a:avLst/>
          </a:prstGeom>
          <a:noFill/>
        </p:spPr>
        <p:txBody>
          <a:bodyPr wrap="square" rtlCol="0">
            <a:spAutoFit/>
          </a:bodyPr>
          <a:lstStyle/>
          <a:p>
            <a:r>
              <a:rPr lang="en-US" altLang="ja-JP" sz="900" dirty="0" smtClean="0">
                <a:latin typeface="+mn-ea"/>
              </a:rPr>
              <a:t>※</a:t>
            </a:r>
            <a:r>
              <a:rPr lang="ja-JP" altLang="en-US" sz="900" dirty="0" smtClean="0">
                <a:latin typeface="+mn-ea"/>
              </a:rPr>
              <a:t>上記はイメージです</a:t>
            </a:r>
            <a:endParaRPr lang="en-US" altLang="ja-JP" sz="900" dirty="0" smtClean="0">
              <a:latin typeface="+mn-ea"/>
            </a:endParaRPr>
          </a:p>
        </p:txBody>
      </p:sp>
      <p:pic>
        <p:nvPicPr>
          <p:cNvPr id="7" name="図 6"/>
          <p:cNvPicPr>
            <a:picLocks noChangeAspect="1"/>
          </p:cNvPicPr>
          <p:nvPr/>
        </p:nvPicPr>
        <p:blipFill>
          <a:blip r:embed="rId6"/>
          <a:stretch>
            <a:fillRect/>
          </a:stretch>
        </p:blipFill>
        <p:spPr>
          <a:xfrm>
            <a:off x="6824499" y="2324230"/>
            <a:ext cx="1850457" cy="3655643"/>
          </a:xfrm>
          <a:prstGeom prst="rect">
            <a:avLst/>
          </a:prstGeom>
        </p:spPr>
      </p:pic>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プラン概要</a:t>
            </a:r>
            <a:endParaRPr kumimoji="1" lang="ja-JP" altLang="en-US" sz="1600" dirty="0"/>
          </a:p>
        </p:txBody>
      </p:sp>
      <p:graphicFrame>
        <p:nvGraphicFramePr>
          <p:cNvPr id="38" name="コンテンツ プレースホルダー 5"/>
          <p:cNvGraphicFramePr>
            <a:graphicFrameLocks/>
          </p:cNvGraphicFramePr>
          <p:nvPr>
            <p:extLst>
              <p:ext uri="{D42A27DB-BD31-4B8C-83A1-F6EECF244321}">
                <p14:modId xmlns:p14="http://schemas.microsoft.com/office/powerpoint/2010/main" val="2584455566"/>
              </p:ext>
            </p:extLst>
          </p:nvPr>
        </p:nvGraphicFramePr>
        <p:xfrm>
          <a:off x="479425" y="1089025"/>
          <a:ext cx="11233150" cy="2275498"/>
        </p:xfrm>
        <a:graphic>
          <a:graphicData uri="http://schemas.openxmlformats.org/drawingml/2006/table">
            <a:tbl>
              <a:tblPr firstRow="1" bandRow="1">
                <a:tableStyleId>{5940675A-B579-460E-94D1-54222C63F5DA}</a:tableStyleId>
              </a:tblPr>
              <a:tblGrid>
                <a:gridCol w="1691439">
                  <a:extLst>
                    <a:ext uri="{9D8B030D-6E8A-4147-A177-3AD203B41FA5}">
                      <a16:colId xmlns:a16="http://schemas.microsoft.com/office/drawing/2014/main" val="20000"/>
                    </a:ext>
                  </a:extLst>
                </a:gridCol>
                <a:gridCol w="2547098">
                  <a:extLst>
                    <a:ext uri="{9D8B030D-6E8A-4147-A177-3AD203B41FA5}">
                      <a16:colId xmlns:a16="http://schemas.microsoft.com/office/drawing/2014/main" val="20001"/>
                    </a:ext>
                  </a:extLst>
                </a:gridCol>
                <a:gridCol w="2603966">
                  <a:extLst>
                    <a:ext uri="{9D8B030D-6E8A-4147-A177-3AD203B41FA5}">
                      <a16:colId xmlns:a16="http://schemas.microsoft.com/office/drawing/2014/main" val="20002"/>
                    </a:ext>
                  </a:extLst>
                </a:gridCol>
                <a:gridCol w="1410825">
                  <a:extLst>
                    <a:ext uri="{9D8B030D-6E8A-4147-A177-3AD203B41FA5}">
                      <a16:colId xmlns:a16="http://schemas.microsoft.com/office/drawing/2014/main" val="20003"/>
                    </a:ext>
                  </a:extLst>
                </a:gridCol>
                <a:gridCol w="2979822">
                  <a:extLst>
                    <a:ext uri="{9D8B030D-6E8A-4147-A177-3AD203B41FA5}">
                      <a16:colId xmlns:a16="http://schemas.microsoft.com/office/drawing/2014/main" val="20004"/>
                    </a:ext>
                  </a:extLst>
                </a:gridCol>
              </a:tblGrid>
              <a:tr h="420305">
                <a:tc>
                  <a:txBody>
                    <a:bodyPr/>
                    <a:lstStyle/>
                    <a:p>
                      <a:pPr algn="ctr"/>
                      <a:r>
                        <a:rPr kumimoji="1" lang="ja-JP" altLang="en-US" sz="1400" b="1" dirty="0" smtClean="0">
                          <a:solidFill>
                            <a:schemeClr val="bg1"/>
                          </a:solidFill>
                          <a:latin typeface="メイリオ" panose="020B0604030504040204" pitchFamily="50" charset="-128"/>
                          <a:ea typeface="メイリオ" panose="020B0604030504040204" pitchFamily="50" charset="-128"/>
                        </a:rPr>
                        <a:t>プラン</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smtClean="0">
                          <a:solidFill>
                            <a:schemeClr val="bg1"/>
                          </a:solidFill>
                          <a:latin typeface="メイリオ" panose="020B0604030504040204" pitchFamily="50" charset="-128"/>
                          <a:ea typeface="メイリオ" panose="020B0604030504040204" pitchFamily="50" charset="-128"/>
                        </a:rPr>
                        <a:t>料金</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誘導広告</a:t>
                      </a: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smtClean="0">
                          <a:solidFill>
                            <a:schemeClr val="bg1"/>
                          </a:solidFill>
                          <a:latin typeface="メイリオ" panose="020B0604030504040204" pitchFamily="50" charset="-128"/>
                          <a:ea typeface="メイリオ" panose="020B0604030504040204" pitchFamily="50" charset="-128"/>
                        </a:rPr>
                        <a:t>掲載期間</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smtClean="0">
                          <a:solidFill>
                            <a:schemeClr val="bg1"/>
                          </a:solidFill>
                          <a:latin typeface="メイリオ" panose="020B0604030504040204" pitchFamily="50" charset="-128"/>
                          <a:ea typeface="メイリオ" panose="020B0604030504040204" pitchFamily="50" charset="-128"/>
                        </a:rPr>
                        <a:t>記事内容</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952516">
                <a:tc>
                  <a:txBody>
                    <a:bodyPr/>
                    <a:lstStyle/>
                    <a:p>
                      <a:pPr algn="ctr"/>
                      <a:r>
                        <a:rPr kumimoji="1" lang="ja-JP" altLang="en-US" sz="1400" b="1" dirty="0" smtClean="0">
                          <a:solidFill>
                            <a:schemeClr val="accent6"/>
                          </a:solidFill>
                          <a:latin typeface="メイリオ" panose="020B0604030504040204" pitchFamily="50" charset="-128"/>
                          <a:ea typeface="メイリオ" panose="020B0604030504040204" pitchFamily="50" charset="-128"/>
                        </a:rPr>
                        <a:t>カスタマイズ型 </a:t>
                      </a:r>
                      <a:endParaRPr kumimoji="1" lang="ja-JP" altLang="en-US" sz="1400" b="1" dirty="0">
                        <a:solidFill>
                          <a:schemeClr val="accent6"/>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en-US" altLang="ja-JP" sz="1400" b="1" dirty="0" smtClean="0">
                          <a:solidFill>
                            <a:schemeClr val="accent3"/>
                          </a:solidFill>
                          <a:latin typeface="メイリオ" panose="020B0604030504040204" pitchFamily="50" charset="-128"/>
                          <a:ea typeface="メイリオ" panose="020B0604030504040204" pitchFamily="50" charset="-128"/>
                        </a:rPr>
                        <a:t>1,500</a:t>
                      </a:r>
                      <a:r>
                        <a:rPr kumimoji="1" lang="ja-JP" altLang="en-US" sz="1400" b="1" dirty="0" smtClean="0">
                          <a:solidFill>
                            <a:schemeClr val="accent3"/>
                          </a:solidFill>
                          <a:latin typeface="メイリオ" panose="020B0604030504040204" pitchFamily="50" charset="-128"/>
                          <a:ea typeface="メイリオ" panose="020B0604030504040204" pitchFamily="50" charset="-128"/>
                        </a:rPr>
                        <a:t>万円～</a:t>
                      </a:r>
                      <a:endParaRPr kumimoji="1" lang="en-US" altLang="ja-JP" sz="1400" b="1" dirty="0">
                        <a:solidFill>
                          <a:schemeClr val="accent3"/>
                        </a:solidFill>
                        <a:latin typeface="メイリオ" panose="020B0604030504040204" pitchFamily="50" charset="-128"/>
                        <a:ea typeface="メイリオ" panose="020B0604030504040204" pitchFamily="50" charset="-128"/>
                      </a:endParaRPr>
                    </a:p>
                    <a:p>
                      <a:r>
                        <a:rPr kumimoji="1" lang="ja-JP" altLang="en-US" sz="1100" dirty="0">
                          <a:solidFill>
                            <a:schemeClr val="accent3"/>
                          </a:solidFill>
                          <a:latin typeface="メイリオ" panose="020B0604030504040204" pitchFamily="50" charset="-128"/>
                          <a:ea typeface="メイリオ" panose="020B0604030504040204" pitchFamily="50" charset="-128"/>
                        </a:rPr>
                        <a:t>（</a:t>
                      </a:r>
                      <a:r>
                        <a:rPr kumimoji="1" lang="ja-JP" altLang="en-US" sz="1100" dirty="0" smtClean="0">
                          <a:solidFill>
                            <a:schemeClr val="accent3"/>
                          </a:solidFill>
                          <a:latin typeface="メイリオ" panose="020B0604030504040204" pitchFamily="50" charset="-128"/>
                          <a:ea typeface="メイリオ" panose="020B0604030504040204" pitchFamily="50" charset="-128"/>
                        </a:rPr>
                        <a:t>制作費目安：</a:t>
                      </a:r>
                      <a:r>
                        <a:rPr kumimoji="1" lang="en-US" altLang="ja-JP" sz="1100" dirty="0" smtClean="0">
                          <a:solidFill>
                            <a:schemeClr val="accent3"/>
                          </a:solidFill>
                          <a:latin typeface="メイリオ" panose="020B0604030504040204" pitchFamily="50" charset="-128"/>
                          <a:ea typeface="メイリオ" panose="020B0604030504040204" pitchFamily="50" charset="-128"/>
                        </a:rPr>
                        <a:t>200</a:t>
                      </a:r>
                      <a:r>
                        <a:rPr kumimoji="1" lang="ja-JP" altLang="en-US" sz="1100" dirty="0" smtClean="0">
                          <a:solidFill>
                            <a:schemeClr val="accent3"/>
                          </a:solidFill>
                          <a:latin typeface="メイリオ" panose="020B0604030504040204" pitchFamily="50" charset="-128"/>
                          <a:ea typeface="メイリオ" panose="020B0604030504040204" pitchFamily="50" charset="-128"/>
                        </a:rPr>
                        <a:t>万～</a:t>
                      </a:r>
                      <a:r>
                        <a:rPr kumimoji="1" lang="en-US" altLang="ja-JP" sz="1100" dirty="0" smtClean="0">
                          <a:solidFill>
                            <a:schemeClr val="accent3"/>
                          </a:solidFill>
                          <a:latin typeface="メイリオ" panose="020B0604030504040204" pitchFamily="50" charset="-128"/>
                          <a:ea typeface="メイリオ" panose="020B0604030504040204" pitchFamily="50" charset="-128"/>
                        </a:rPr>
                        <a:t>300</a:t>
                      </a:r>
                      <a:r>
                        <a:rPr kumimoji="1" lang="ja-JP" altLang="en-US" sz="1100" dirty="0" smtClean="0">
                          <a:solidFill>
                            <a:schemeClr val="accent3"/>
                          </a:solidFill>
                          <a:latin typeface="メイリオ" panose="020B0604030504040204" pitchFamily="50" charset="-128"/>
                          <a:ea typeface="メイリオ" panose="020B0604030504040204" pitchFamily="50" charset="-128"/>
                        </a:rPr>
                        <a:t>万円）</a:t>
                      </a:r>
                      <a:endParaRPr kumimoji="1" lang="en-US" altLang="ja-JP" sz="10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ja-JP" altLang="en-US" sz="1200" b="0" dirty="0" smtClean="0">
                          <a:solidFill>
                            <a:schemeClr val="accent3"/>
                          </a:solidFill>
                          <a:latin typeface="メイリオ" panose="020B0604030504040204" pitchFamily="50" charset="-128"/>
                          <a:ea typeface="メイリオ" panose="020B0604030504040204" pitchFamily="50" charset="-128"/>
                        </a:rPr>
                        <a:t>・</a:t>
                      </a:r>
                      <a:r>
                        <a:rPr kumimoji="1" lang="en-US" altLang="ja-JP" sz="1200" b="0" dirty="0" smtClean="0">
                          <a:solidFill>
                            <a:schemeClr val="accent3"/>
                          </a:solidFill>
                          <a:latin typeface="メイリオ" panose="020B0604030504040204" pitchFamily="50" charset="-128"/>
                          <a:ea typeface="メイリオ" panose="020B0604030504040204" pitchFamily="50" charset="-128"/>
                        </a:rPr>
                        <a:t>Yahoo!</a:t>
                      </a:r>
                      <a:r>
                        <a:rPr kumimoji="1" lang="ja-JP" altLang="en-US" sz="1200" b="0" dirty="0" smtClean="0">
                          <a:solidFill>
                            <a:schemeClr val="accent3"/>
                          </a:solidFill>
                          <a:latin typeface="メイリオ" panose="020B0604030504040204" pitchFamily="50" charset="-128"/>
                          <a:ea typeface="メイリオ" panose="020B0604030504040204" pitchFamily="50" charset="-128"/>
                        </a:rPr>
                        <a:t>ディスプレイ広告 予約型</a:t>
                      </a:r>
                      <a:endParaRPr kumimoji="1" lang="en-US" altLang="ja-JP" sz="1200" b="0" dirty="0" smtClean="0">
                        <a:solidFill>
                          <a:schemeClr val="accent3"/>
                        </a:solidFill>
                        <a:latin typeface="メイリオ" panose="020B0604030504040204" pitchFamily="50" charset="-128"/>
                        <a:ea typeface="メイリオ" panose="020B0604030504040204" pitchFamily="50" charset="-128"/>
                      </a:endParaRPr>
                    </a:p>
                    <a:p>
                      <a:r>
                        <a:rPr kumimoji="1" lang="ja-JP" altLang="en-US" sz="1200" b="0" dirty="0" smtClean="0">
                          <a:solidFill>
                            <a:schemeClr val="accent3"/>
                          </a:solidFill>
                          <a:latin typeface="メイリオ" panose="020B0604030504040204" pitchFamily="50" charset="-128"/>
                          <a:ea typeface="メイリオ" panose="020B0604030504040204" pitchFamily="50" charset="-128"/>
                        </a:rPr>
                        <a:t>・</a:t>
                      </a:r>
                      <a:r>
                        <a:rPr kumimoji="1" lang="en-US" altLang="ja-JP" sz="1200" b="0" dirty="0" smtClean="0">
                          <a:solidFill>
                            <a:schemeClr val="accent3"/>
                          </a:solidFill>
                          <a:latin typeface="メイリオ" panose="020B0604030504040204" pitchFamily="50" charset="-128"/>
                          <a:ea typeface="メイリオ" panose="020B0604030504040204" pitchFamily="50" charset="-128"/>
                        </a:rPr>
                        <a:t>Yahoo!</a:t>
                      </a:r>
                      <a:r>
                        <a:rPr kumimoji="1" lang="ja-JP" altLang="en-US" sz="1200" b="0" dirty="0" smtClean="0">
                          <a:solidFill>
                            <a:schemeClr val="accent3"/>
                          </a:solidFill>
                          <a:latin typeface="メイリオ" panose="020B0604030504040204" pitchFamily="50" charset="-128"/>
                          <a:ea typeface="メイリオ" panose="020B0604030504040204" pitchFamily="50" charset="-128"/>
                        </a:rPr>
                        <a:t>ディスプレイ広告 運用型</a:t>
                      </a:r>
                      <a:endParaRPr kumimoji="1" lang="en-US" altLang="ja-JP" sz="1200" b="0" dirty="0" smtClean="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kumimoji="1" lang="ja-JP" altLang="en-US" sz="1200" dirty="0" smtClean="0">
                          <a:solidFill>
                            <a:schemeClr val="accent3"/>
                          </a:solidFill>
                          <a:latin typeface="メイリオ" panose="020B0604030504040204" pitchFamily="50" charset="-128"/>
                          <a:ea typeface="メイリオ" panose="020B0604030504040204" pitchFamily="50" charset="-128"/>
                        </a:rPr>
                        <a:t>～</a:t>
                      </a:r>
                      <a:r>
                        <a:rPr kumimoji="1" lang="en-US" altLang="ja-JP" sz="1200" dirty="0" smtClean="0">
                          <a:solidFill>
                            <a:schemeClr val="accent3"/>
                          </a:solidFill>
                          <a:latin typeface="メイリオ" panose="020B0604030504040204" pitchFamily="50" charset="-128"/>
                          <a:ea typeface="メイリオ" panose="020B0604030504040204" pitchFamily="50" charset="-128"/>
                        </a:rPr>
                        <a:t>3</a:t>
                      </a:r>
                      <a:r>
                        <a:rPr kumimoji="1" lang="ja-JP" altLang="en-US" sz="1200" dirty="0" smtClean="0">
                          <a:solidFill>
                            <a:schemeClr val="accent3"/>
                          </a:solidFill>
                          <a:latin typeface="メイリオ" panose="020B0604030504040204" pitchFamily="50" charset="-128"/>
                          <a:ea typeface="メイリオ" panose="020B0604030504040204" pitchFamily="50" charset="-128"/>
                        </a:rPr>
                        <a:t>か月間</a:t>
                      </a:r>
                      <a:endParaRPr kumimoji="1" lang="ja-JP" altLang="en-US" sz="12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ja-JP" altLang="en-US" sz="1200" dirty="0" smtClean="0">
                          <a:solidFill>
                            <a:schemeClr val="accent3"/>
                          </a:solidFill>
                          <a:latin typeface="メイリオ" panose="020B0604030504040204" pitchFamily="50" charset="-128"/>
                          <a:ea typeface="メイリオ" panose="020B0604030504040204" pitchFamily="50" charset="-128"/>
                        </a:rPr>
                        <a:t>コンテンツを特集仕立てにしたり、デザインを広告主様サイトのトンマナに合せたりなど柔軟な対応が可能。</a:t>
                      </a:r>
                      <a:endParaRPr kumimoji="1" lang="en-US" altLang="ja-JP" sz="1200" dirty="0" smtClean="0">
                        <a:solidFill>
                          <a:schemeClr val="accent3"/>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accent3"/>
                          </a:solidFill>
                          <a:latin typeface="メイリオ" panose="020B0604030504040204" pitchFamily="50" charset="-128"/>
                          <a:ea typeface="メイリオ" panose="020B0604030504040204" pitchFamily="50" charset="-128"/>
                        </a:rPr>
                        <a:t>複数コンテンツの制作もできます。</a:t>
                      </a:r>
                      <a:endParaRPr kumimoji="1" lang="en-US" altLang="ja-JP" sz="1200" dirty="0" smtClean="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1"/>
                  </a:ext>
                </a:extLst>
              </a:tr>
              <a:tr h="902677">
                <a:tc>
                  <a:txBody>
                    <a:bodyPr/>
                    <a:lstStyle/>
                    <a:p>
                      <a:pPr algn="ctr"/>
                      <a:r>
                        <a:rPr kumimoji="1" lang="ja-JP" altLang="en-US" sz="1400" b="1" dirty="0" smtClean="0">
                          <a:solidFill>
                            <a:srgbClr val="C00000"/>
                          </a:solidFill>
                          <a:latin typeface="メイリオ" panose="020B0604030504040204" pitchFamily="50" charset="-128"/>
                          <a:ea typeface="メイリオ" panose="020B0604030504040204" pitchFamily="50" charset="-128"/>
                        </a:rPr>
                        <a:t>テンプレート型</a:t>
                      </a:r>
                      <a:endParaRPr kumimoji="1" lang="ja-JP" altLang="en-US" sz="1400" b="1" dirty="0">
                        <a:solidFill>
                          <a:srgbClr val="C00000"/>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en-US" altLang="ja-JP" sz="1400" b="1" dirty="0" smtClean="0">
                          <a:solidFill>
                            <a:schemeClr val="accent3"/>
                          </a:solidFill>
                          <a:latin typeface="メイリオ" panose="020B0604030504040204" pitchFamily="50" charset="-128"/>
                          <a:ea typeface="メイリオ" panose="020B0604030504040204" pitchFamily="50" charset="-128"/>
                        </a:rPr>
                        <a:t>480</a:t>
                      </a:r>
                      <a:r>
                        <a:rPr kumimoji="1" lang="ja-JP" altLang="en-US" sz="1400" b="1" dirty="0" smtClean="0">
                          <a:solidFill>
                            <a:schemeClr val="accent3"/>
                          </a:solidFill>
                          <a:latin typeface="メイリオ" panose="020B0604030504040204" pitchFamily="50" charset="-128"/>
                          <a:ea typeface="メイリオ" panose="020B0604030504040204" pitchFamily="50" charset="-128"/>
                        </a:rPr>
                        <a:t>万円～</a:t>
                      </a:r>
                      <a:endParaRPr kumimoji="1" lang="en-US" altLang="ja-JP" sz="1400" b="1" dirty="0" smtClean="0">
                        <a:solidFill>
                          <a:schemeClr val="accent3"/>
                        </a:solidFill>
                        <a:latin typeface="メイリオ" panose="020B0604030504040204" pitchFamily="50" charset="-128"/>
                        <a:ea typeface="メイリオ" panose="020B0604030504040204" pitchFamily="50" charset="-128"/>
                      </a:endParaRPr>
                    </a:p>
                    <a:p>
                      <a:r>
                        <a:rPr kumimoji="1" lang="ja-JP" altLang="en-US" sz="1100" dirty="0" smtClean="0">
                          <a:solidFill>
                            <a:schemeClr val="accent3"/>
                          </a:solidFill>
                          <a:latin typeface="メイリオ" panose="020B0604030504040204" pitchFamily="50" charset="-128"/>
                          <a:ea typeface="メイリオ" panose="020B0604030504040204" pitchFamily="50" charset="-128"/>
                        </a:rPr>
                        <a:t>（</a:t>
                      </a:r>
                      <a:r>
                        <a:rPr kumimoji="1" lang="en-US" altLang="ja-JP" sz="1100" dirty="0" smtClean="0">
                          <a:solidFill>
                            <a:schemeClr val="accent3"/>
                          </a:solidFill>
                          <a:latin typeface="メイリオ" panose="020B0604030504040204" pitchFamily="50" charset="-128"/>
                          <a:ea typeface="メイリオ" panose="020B0604030504040204" pitchFamily="50" charset="-128"/>
                        </a:rPr>
                        <a:t>80</a:t>
                      </a:r>
                      <a:r>
                        <a:rPr kumimoji="1" lang="ja-JP" altLang="en-US" sz="1100" dirty="0" smtClean="0">
                          <a:solidFill>
                            <a:schemeClr val="accent3"/>
                          </a:solidFill>
                          <a:latin typeface="メイリオ" panose="020B0604030504040204" pitchFamily="50" charset="-128"/>
                          <a:ea typeface="メイリオ" panose="020B0604030504040204" pitchFamily="50" charset="-128"/>
                        </a:rPr>
                        <a:t>万円～）</a:t>
                      </a:r>
                      <a:endParaRPr kumimoji="1" lang="en-US" altLang="ja-JP" sz="10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ja-JP" altLang="en-US" sz="1200" b="0" dirty="0" smtClean="0">
                          <a:solidFill>
                            <a:schemeClr val="accent3"/>
                          </a:solidFill>
                          <a:latin typeface="メイリオ" panose="020B0604030504040204" pitchFamily="50" charset="-128"/>
                          <a:ea typeface="メイリオ" panose="020B0604030504040204" pitchFamily="50" charset="-128"/>
                        </a:rPr>
                        <a:t>・</a:t>
                      </a:r>
                      <a:r>
                        <a:rPr kumimoji="1" lang="en-US" altLang="ja-JP" sz="1200" b="0" dirty="0" smtClean="0">
                          <a:solidFill>
                            <a:schemeClr val="accent3"/>
                          </a:solidFill>
                          <a:latin typeface="メイリオ" panose="020B0604030504040204" pitchFamily="50" charset="-128"/>
                          <a:ea typeface="メイリオ" panose="020B0604030504040204" pitchFamily="50" charset="-128"/>
                        </a:rPr>
                        <a:t>Yahoo!</a:t>
                      </a:r>
                      <a:r>
                        <a:rPr kumimoji="1" lang="ja-JP" altLang="en-US" sz="1200" b="0" dirty="0" smtClean="0">
                          <a:solidFill>
                            <a:schemeClr val="accent3"/>
                          </a:solidFill>
                          <a:latin typeface="メイリオ" panose="020B0604030504040204" pitchFamily="50" charset="-128"/>
                          <a:ea typeface="メイリオ" panose="020B0604030504040204" pitchFamily="50" charset="-128"/>
                        </a:rPr>
                        <a:t>ディスプレイ広告 予約型</a:t>
                      </a:r>
                      <a:endParaRPr kumimoji="1" lang="en-US" altLang="ja-JP" sz="1200" b="0" dirty="0" smtClean="0">
                        <a:solidFill>
                          <a:schemeClr val="accent3"/>
                        </a:solidFill>
                        <a:latin typeface="メイリオ" panose="020B0604030504040204" pitchFamily="50" charset="-128"/>
                        <a:ea typeface="メイリオ" panose="020B0604030504040204" pitchFamily="50" charset="-128"/>
                      </a:endParaRPr>
                    </a:p>
                    <a:p>
                      <a:r>
                        <a:rPr kumimoji="1" lang="ja-JP" altLang="en-US" sz="1200" b="0" dirty="0" smtClean="0">
                          <a:solidFill>
                            <a:schemeClr val="accent3"/>
                          </a:solidFill>
                          <a:latin typeface="メイリオ" panose="020B0604030504040204" pitchFamily="50" charset="-128"/>
                          <a:ea typeface="メイリオ" panose="020B0604030504040204" pitchFamily="50" charset="-128"/>
                        </a:rPr>
                        <a:t>・</a:t>
                      </a:r>
                      <a:r>
                        <a:rPr kumimoji="1" lang="en-US" altLang="ja-JP" sz="1200" b="0" dirty="0" smtClean="0">
                          <a:solidFill>
                            <a:schemeClr val="accent3"/>
                          </a:solidFill>
                          <a:latin typeface="メイリオ" panose="020B0604030504040204" pitchFamily="50" charset="-128"/>
                          <a:ea typeface="メイリオ" panose="020B0604030504040204" pitchFamily="50" charset="-128"/>
                        </a:rPr>
                        <a:t>Yahoo!</a:t>
                      </a:r>
                      <a:r>
                        <a:rPr kumimoji="1" lang="ja-JP" altLang="en-US" sz="1200" b="0" dirty="0" smtClean="0">
                          <a:solidFill>
                            <a:schemeClr val="accent3"/>
                          </a:solidFill>
                          <a:latin typeface="メイリオ" panose="020B0604030504040204" pitchFamily="50" charset="-128"/>
                          <a:ea typeface="メイリオ" panose="020B0604030504040204" pitchFamily="50" charset="-128"/>
                        </a:rPr>
                        <a:t>ディスプレイ広告 運用型</a:t>
                      </a:r>
                      <a:endParaRPr kumimoji="1" lang="en-US" altLang="ja-JP" sz="1200" b="0" dirty="0" smtClean="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accent3"/>
                          </a:solidFill>
                          <a:latin typeface="メイリオ" panose="020B0604030504040204" pitchFamily="50" charset="-128"/>
                          <a:ea typeface="メイリオ" panose="020B0604030504040204" pitchFamily="50" charset="-128"/>
                        </a:rPr>
                        <a:t>～</a:t>
                      </a:r>
                      <a:r>
                        <a:rPr kumimoji="1" lang="en-US" altLang="ja-JP" sz="1200" dirty="0" smtClean="0">
                          <a:solidFill>
                            <a:schemeClr val="accent3"/>
                          </a:solidFill>
                          <a:latin typeface="メイリオ" panose="020B0604030504040204" pitchFamily="50" charset="-128"/>
                          <a:ea typeface="メイリオ" panose="020B0604030504040204" pitchFamily="50" charset="-128"/>
                        </a:rPr>
                        <a:t>1</a:t>
                      </a:r>
                      <a:r>
                        <a:rPr kumimoji="1" lang="ja-JP" altLang="en-US" sz="1200" dirty="0" smtClean="0">
                          <a:solidFill>
                            <a:schemeClr val="accent3"/>
                          </a:solidFill>
                          <a:latin typeface="メイリオ" panose="020B0604030504040204" pitchFamily="50" charset="-128"/>
                          <a:ea typeface="メイリオ" panose="020B0604030504040204" pitchFamily="50" charset="-128"/>
                        </a:rPr>
                        <a:t>か月間</a:t>
                      </a:r>
                      <a:endParaRPr kumimoji="1" lang="ja-JP" altLang="en-US" sz="12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ja-JP" altLang="en-US" sz="1200" dirty="0" smtClean="0">
                          <a:solidFill>
                            <a:schemeClr val="accent3"/>
                          </a:solidFill>
                          <a:latin typeface="メイリオ" panose="020B0604030504040204" pitchFamily="50" charset="-128"/>
                          <a:ea typeface="メイリオ" panose="020B0604030504040204" pitchFamily="50" charset="-128"/>
                        </a:rPr>
                        <a:t>共通の記事テンプレートにて</a:t>
                      </a:r>
                      <a:r>
                        <a:rPr kumimoji="1" lang="en-US" altLang="ja-JP" sz="1200" dirty="0" smtClean="0">
                          <a:solidFill>
                            <a:schemeClr val="accent3"/>
                          </a:solidFill>
                          <a:latin typeface="メイリオ" panose="020B0604030504040204" pitchFamily="50" charset="-128"/>
                          <a:ea typeface="メイリオ" panose="020B0604030504040204" pitchFamily="50" charset="-128"/>
                        </a:rPr>
                        <a:t>1</a:t>
                      </a:r>
                      <a:r>
                        <a:rPr kumimoji="1" lang="ja-JP" altLang="en-US" sz="1200" dirty="0" smtClean="0">
                          <a:solidFill>
                            <a:schemeClr val="accent3"/>
                          </a:solidFill>
                          <a:latin typeface="メイリオ" panose="020B0604030504040204" pitchFamily="50" charset="-128"/>
                          <a:ea typeface="メイリオ" panose="020B0604030504040204" pitchFamily="50" charset="-128"/>
                        </a:rPr>
                        <a:t>ページで構成。ターゲットの興味を引く切り口で記事を組み立てます。</a:t>
                      </a:r>
                      <a:endParaRPr kumimoji="1" lang="en-US" altLang="ja-JP" sz="1200" dirty="0" smtClean="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bl>
          </a:graphicData>
        </a:graphic>
      </p:graphicFrame>
      <p:sp>
        <p:nvSpPr>
          <p:cNvPr id="39" name="テキスト ボックス 38">
            <a:extLst>
              <a:ext uri="{FF2B5EF4-FFF2-40B4-BE49-F238E27FC236}">
                <a16:creationId xmlns:a16="http://schemas.microsoft.com/office/drawing/2014/main" id="{89B25188-5DC4-4E84-9D8D-249C0059942D}"/>
              </a:ext>
            </a:extLst>
          </p:cNvPr>
          <p:cNvSpPr txBox="1"/>
          <p:nvPr/>
        </p:nvSpPr>
        <p:spPr>
          <a:xfrm>
            <a:off x="9187996" y="3450581"/>
            <a:ext cx="2524579" cy="230832"/>
          </a:xfrm>
          <a:prstGeom prst="rect">
            <a:avLst/>
          </a:prstGeom>
          <a:noFill/>
        </p:spPr>
        <p:txBody>
          <a:bodyPr wrap="square" rtlCol="0">
            <a:spAutoFit/>
          </a:bodyPr>
          <a:lstStyle/>
          <a:p>
            <a:r>
              <a:rPr lang="en-US" altLang="ja-JP" sz="900" dirty="0" smtClean="0">
                <a:solidFill>
                  <a:schemeClr val="accent3"/>
                </a:solidFill>
                <a:cs typeface="Meiryo UI" pitchFamily="50" charset="-128"/>
              </a:rPr>
              <a:t>※</a:t>
            </a:r>
            <a:r>
              <a:rPr lang="ja-JP" altLang="en-US" sz="900" dirty="0" smtClean="0">
                <a:solidFill>
                  <a:schemeClr val="accent3"/>
                </a:solidFill>
                <a:cs typeface="Meiryo UI" pitchFamily="50" charset="-128"/>
              </a:rPr>
              <a:t>スペック</a:t>
            </a:r>
            <a:r>
              <a:rPr lang="ja-JP" altLang="en-US" sz="900" dirty="0">
                <a:solidFill>
                  <a:schemeClr val="accent3"/>
                </a:solidFill>
                <a:cs typeface="Meiryo UI" pitchFamily="50" charset="-128"/>
              </a:rPr>
              <a:t>詳細</a:t>
            </a:r>
            <a:r>
              <a:rPr lang="ja-JP" altLang="en-US" sz="900" dirty="0" smtClean="0">
                <a:solidFill>
                  <a:schemeClr val="accent3"/>
                </a:solidFill>
                <a:cs typeface="Meiryo UI" pitchFamily="50" charset="-128"/>
              </a:rPr>
              <a:t>は次</a:t>
            </a:r>
            <a:r>
              <a:rPr lang="ja-JP" altLang="en-US" sz="900" dirty="0">
                <a:solidFill>
                  <a:schemeClr val="accent3"/>
                </a:solidFill>
                <a:cs typeface="Meiryo UI" pitchFamily="50" charset="-128"/>
              </a:rPr>
              <a:t>ページ</a:t>
            </a:r>
            <a:r>
              <a:rPr lang="ja-JP" altLang="en-US" sz="900" dirty="0" smtClean="0">
                <a:solidFill>
                  <a:schemeClr val="accent3"/>
                </a:solidFill>
                <a:cs typeface="Meiryo UI" pitchFamily="50" charset="-128"/>
              </a:rPr>
              <a:t>をご確認ください。</a:t>
            </a:r>
            <a:endParaRPr lang="en-US" altLang="ja-JP" sz="900" dirty="0">
              <a:solidFill>
                <a:schemeClr val="accent3"/>
              </a:solidFill>
              <a:cs typeface="Meiryo UI" pitchFamily="50" charset="-128"/>
            </a:endParaRPr>
          </a:p>
        </p:txBody>
      </p:sp>
      <p:pic>
        <p:nvPicPr>
          <p:cNvPr id="9" name="図 8"/>
          <p:cNvPicPr>
            <a:picLocks noChangeAspect="1"/>
          </p:cNvPicPr>
          <p:nvPr/>
        </p:nvPicPr>
        <p:blipFill>
          <a:blip r:embed="rId4"/>
          <a:stretch>
            <a:fillRect/>
          </a:stretch>
        </p:blipFill>
        <p:spPr>
          <a:xfrm>
            <a:off x="2506085" y="3681413"/>
            <a:ext cx="3196522" cy="2699919"/>
          </a:xfrm>
          <a:prstGeom prst="rect">
            <a:avLst/>
          </a:prstGeom>
        </p:spPr>
      </p:pic>
      <p:pic>
        <p:nvPicPr>
          <p:cNvPr id="62" name="図 61"/>
          <p:cNvPicPr>
            <a:picLocks noChangeAspect="1"/>
          </p:cNvPicPr>
          <p:nvPr/>
        </p:nvPicPr>
        <p:blipFill rotWithShape="1">
          <a:blip r:embed="rId5"/>
          <a:srcRect b="24306"/>
          <a:stretch/>
        </p:blipFill>
        <p:spPr>
          <a:xfrm>
            <a:off x="6413970" y="3681413"/>
            <a:ext cx="1850457" cy="2767123"/>
          </a:xfrm>
          <a:prstGeom prst="rect">
            <a:avLst/>
          </a:prstGeom>
        </p:spPr>
      </p:pic>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a:t>
            </a:r>
            <a:r>
              <a:rPr lang="ja-JP" altLang="en-US" dirty="0" smtClean="0"/>
              <a:t>詳細（カスタマイズ型）</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415942183"/>
              </p:ext>
            </p:extLst>
          </p:nvPr>
        </p:nvGraphicFramePr>
        <p:xfrm>
          <a:off x="491148" y="1089025"/>
          <a:ext cx="11011849" cy="5353169"/>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7920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タイアップへの</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誘導枠</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Yahoo!</a:t>
                      </a:r>
                      <a:r>
                        <a:rPr lang="ja-JP" altLang="en-US" sz="1050" b="0" i="0" u="none" strike="noStrike" dirty="0" smtClean="0">
                          <a:solidFill>
                            <a:schemeClr val="accent3"/>
                          </a:solidFill>
                          <a:latin typeface="+mn-ea"/>
                          <a:ea typeface="+mn-ea"/>
                          <a:cs typeface="Meiryo UI" pitchFamily="50" charset="-128"/>
                        </a:rPr>
                        <a:t>ディスプレイ広告（予約型／運用型）から自由選択</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a:t>
                      </a:r>
                      <a:r>
                        <a:rPr lang="ja-JP" altLang="en-US" sz="1050" b="0" i="0" u="none" strike="noStrike" dirty="0" smtClean="0">
                          <a:solidFill>
                            <a:schemeClr val="accent3"/>
                          </a:solidFill>
                          <a:latin typeface="+mn-ea"/>
                          <a:ea typeface="+mn-ea"/>
                          <a:cs typeface="Meiryo UI" pitchFamily="50" charset="-128"/>
                        </a:rPr>
                        <a:t>クリエイティブの制作は、代理店様・広告主様、またはヤフーにて行います</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ja-JP" altLang="en-US" sz="1050" b="0" i="0" u="none" strike="noStrike" dirty="0" smtClean="0">
                          <a:solidFill>
                            <a:schemeClr val="accent3"/>
                          </a:solidFill>
                          <a:latin typeface="+mn-ea"/>
                          <a:ea typeface="+mn-ea"/>
                          <a:cs typeface="Meiryo UI" pitchFamily="50" charset="-128"/>
                        </a:rPr>
                        <a:t>　ヤフーで制作の場合、静止画限定で最大</a:t>
                      </a:r>
                      <a:r>
                        <a:rPr lang="en-US" altLang="ja-JP" sz="1050" b="0" i="0" u="none" strike="noStrike" dirty="0" smtClean="0">
                          <a:solidFill>
                            <a:schemeClr val="accent3"/>
                          </a:solidFill>
                          <a:latin typeface="+mn-ea"/>
                          <a:ea typeface="+mn-ea"/>
                          <a:cs typeface="Meiryo UI" pitchFamily="50" charset="-128"/>
                        </a:rPr>
                        <a:t>6</a:t>
                      </a:r>
                      <a:r>
                        <a:rPr lang="ja-JP" altLang="en-US" sz="1050" b="0" i="0" u="none" strike="noStrike" dirty="0" smtClean="0">
                          <a:solidFill>
                            <a:schemeClr val="accent3"/>
                          </a:solidFill>
                          <a:latin typeface="+mn-ea"/>
                          <a:ea typeface="+mn-ea"/>
                          <a:cs typeface="Meiryo UI" pitchFamily="50" charset="-128"/>
                        </a:rPr>
                        <a:t>本（</a:t>
                      </a:r>
                      <a:r>
                        <a:rPr lang="en-US" altLang="ja-JP" sz="1050" b="0" i="0" u="none" strike="noStrike" dirty="0" smtClean="0">
                          <a:solidFill>
                            <a:schemeClr val="accent3"/>
                          </a:solidFill>
                          <a:latin typeface="+mn-ea"/>
                          <a:ea typeface="+mn-ea"/>
                          <a:cs typeface="Meiryo UI" pitchFamily="50" charset="-128"/>
                        </a:rPr>
                        <a:t>2</a:t>
                      </a:r>
                      <a:r>
                        <a:rPr lang="ja-JP" altLang="en-US" sz="1050" b="0" i="0" u="none" strike="noStrike" dirty="0" smtClean="0">
                          <a:solidFill>
                            <a:schemeClr val="accent3"/>
                          </a:solidFill>
                          <a:latin typeface="+mn-ea"/>
                          <a:ea typeface="+mn-ea"/>
                          <a:cs typeface="Meiryo UI" pitchFamily="50" charset="-128"/>
                        </a:rPr>
                        <a:t>バリエーション</a:t>
                      </a:r>
                      <a:r>
                        <a:rPr lang="en-US" altLang="ja-JP" sz="1050" b="0" i="0" u="none" strike="noStrike" dirty="0" smtClean="0">
                          <a:solidFill>
                            <a:schemeClr val="accent3"/>
                          </a:solidFill>
                          <a:latin typeface="+mn-ea"/>
                          <a:ea typeface="+mn-ea"/>
                          <a:cs typeface="Meiryo UI" pitchFamily="50" charset="-128"/>
                        </a:rPr>
                        <a:t>×3</a:t>
                      </a:r>
                      <a:r>
                        <a:rPr lang="ja-JP" altLang="en-US" sz="1050" b="0" i="0" u="none" strike="noStrike" dirty="0" smtClean="0">
                          <a:solidFill>
                            <a:schemeClr val="accent3"/>
                          </a:solidFill>
                          <a:latin typeface="+mn-ea"/>
                          <a:ea typeface="+mn-ea"/>
                          <a:cs typeface="Meiryo UI" pitchFamily="50" charset="-128"/>
                        </a:rPr>
                        <a:t>サイズの組み合わせ）までとさせていただきます</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a:t>
                      </a:r>
                      <a:r>
                        <a:rPr lang="ja-JP" altLang="en-US" sz="1050" b="0" i="0" u="none" strike="noStrike" dirty="0" smtClean="0">
                          <a:solidFill>
                            <a:schemeClr val="accent3"/>
                          </a:solidFill>
                          <a:latin typeface="+mn-ea"/>
                          <a:ea typeface="+mn-ea"/>
                          <a:cs typeface="Meiryo UI" pitchFamily="50" charset="-128"/>
                        </a:rPr>
                        <a:t>入稿、運用は代理店様・広告主様で行っていただきます</a:t>
                      </a:r>
                      <a:endParaRPr lang="en-US" altLang="ja-JP" sz="1050" b="0" i="0" u="none" strike="noStrike" dirty="0">
                        <a:solidFill>
                          <a:schemeClr val="accent3"/>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87760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ページ</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50" dirty="0">
                          <a:solidFill>
                            <a:schemeClr val="accent3"/>
                          </a:solidFill>
                          <a:latin typeface="+mn-ea"/>
                          <a:ea typeface="+mn-ea"/>
                          <a:cs typeface="メイリオ" panose="020B0604030504040204" pitchFamily="50" charset="-128"/>
                        </a:rPr>
                        <a:t>・掲載場所：</a:t>
                      </a:r>
                      <a:r>
                        <a:rPr lang="en-US" altLang="ja-JP" sz="1050" dirty="0">
                          <a:solidFill>
                            <a:schemeClr val="accent3"/>
                          </a:solidFill>
                          <a:latin typeface="+mn-ea"/>
                          <a:ea typeface="+mn-ea"/>
                          <a:cs typeface="メイリオ" panose="020B0604030504040204" pitchFamily="50" charset="-128"/>
                        </a:rPr>
                        <a:t>Yahoo!</a:t>
                      </a:r>
                      <a:r>
                        <a:rPr lang="ja-JP" altLang="en-US" sz="1050" dirty="0">
                          <a:solidFill>
                            <a:schemeClr val="accent3"/>
                          </a:solidFill>
                          <a:latin typeface="+mn-ea"/>
                          <a:ea typeface="+mn-ea"/>
                          <a:cs typeface="メイリオ" panose="020B0604030504040204" pitchFamily="50" charset="-128"/>
                        </a:rPr>
                        <a:t>特別企画 </a:t>
                      </a:r>
                      <a:r>
                        <a:rPr lang="ja-JP" altLang="en-US" sz="1050" dirty="0" smtClean="0">
                          <a:solidFill>
                            <a:schemeClr val="accent3"/>
                          </a:solidFill>
                          <a:latin typeface="+mn-ea"/>
                          <a:ea typeface="+mn-ea"/>
                          <a:cs typeface="メイリオ" panose="020B0604030504040204" pitchFamily="50" charset="-128"/>
                        </a:rPr>
                        <a:t>広告主様</a:t>
                      </a:r>
                      <a:r>
                        <a:rPr lang="ja-JP" altLang="en-US" sz="1050" dirty="0">
                          <a:solidFill>
                            <a:schemeClr val="accent3"/>
                          </a:solidFill>
                          <a:latin typeface="+mn-ea"/>
                          <a:ea typeface="+mn-ea"/>
                          <a:cs typeface="メイリオ" panose="020B0604030504040204" pitchFamily="50" charset="-128"/>
                        </a:rPr>
                        <a:t>専用のページ</a:t>
                      </a:r>
                      <a:endParaRPr lang="en-US" altLang="ja-JP" sz="1050" dirty="0">
                        <a:solidFill>
                          <a:schemeClr val="accent3"/>
                        </a:solidFill>
                        <a:latin typeface="+mn-ea"/>
                        <a:ea typeface="+mn-ea"/>
                        <a:cs typeface="メイリオ" panose="020B0604030504040204" pitchFamily="50" charset="-128"/>
                      </a:endParaRPr>
                    </a:p>
                    <a:p>
                      <a:pPr marL="0" indent="0">
                        <a:buNone/>
                      </a:pPr>
                      <a:r>
                        <a:rPr lang="ja-JP" altLang="en-US" sz="1050" dirty="0">
                          <a:solidFill>
                            <a:schemeClr val="accent3"/>
                          </a:solidFill>
                          <a:latin typeface="+mn-ea"/>
                          <a:ea typeface="+mn-ea"/>
                          <a:cs typeface="メイリオ" panose="020B0604030504040204" pitchFamily="50" charset="-128"/>
                        </a:rPr>
                        <a:t>・デバイス：</a:t>
                      </a:r>
                      <a:r>
                        <a:rPr lang="en-US" altLang="ja-JP" sz="1050" dirty="0">
                          <a:solidFill>
                            <a:schemeClr val="accent3"/>
                          </a:solidFill>
                          <a:latin typeface="+mn-ea"/>
                          <a:ea typeface="+mn-ea"/>
                          <a:cs typeface="メイリオ" panose="020B0604030504040204" pitchFamily="50" charset="-128"/>
                        </a:rPr>
                        <a:t>PC</a:t>
                      </a:r>
                      <a:r>
                        <a:rPr lang="ja-JP" altLang="en-US" sz="1050" dirty="0">
                          <a:solidFill>
                            <a:schemeClr val="accent3"/>
                          </a:solidFill>
                          <a:latin typeface="+mn-ea"/>
                          <a:ea typeface="+mn-ea"/>
                          <a:cs typeface="メイリオ" panose="020B0604030504040204" pitchFamily="50" charset="-128"/>
                        </a:rPr>
                        <a:t>・スマートフォン</a:t>
                      </a:r>
                      <a:endParaRPr lang="en-US" altLang="ja-JP" sz="1050" dirty="0">
                        <a:solidFill>
                          <a:schemeClr val="accent3"/>
                        </a:solidFill>
                        <a:latin typeface="+mn-ea"/>
                        <a:ea typeface="+mn-ea"/>
                        <a:cs typeface="メイリオ" panose="020B0604030504040204" pitchFamily="50" charset="-128"/>
                      </a:endParaRPr>
                    </a:p>
                    <a:p>
                      <a:pPr marL="0" indent="0">
                        <a:buNone/>
                      </a:pPr>
                      <a:r>
                        <a:rPr lang="ja-JP" altLang="en-US" sz="1050" dirty="0">
                          <a:solidFill>
                            <a:schemeClr val="accent3"/>
                          </a:solidFill>
                          <a:latin typeface="+mn-ea"/>
                          <a:ea typeface="+mn-ea"/>
                          <a:cs typeface="メイリオ" panose="020B0604030504040204" pitchFamily="50" charset="-128"/>
                        </a:rPr>
                        <a:t>・ページ数</a:t>
                      </a:r>
                      <a:r>
                        <a:rPr lang="ja-JP" altLang="en-US" sz="1050" dirty="0" smtClean="0">
                          <a:solidFill>
                            <a:schemeClr val="accent3"/>
                          </a:solidFill>
                          <a:latin typeface="+mn-ea"/>
                          <a:ea typeface="+mn-ea"/>
                          <a:cs typeface="メイリオ" panose="020B0604030504040204" pitchFamily="50" charset="-128"/>
                        </a:rPr>
                        <a:t>：</a:t>
                      </a:r>
                      <a:r>
                        <a:rPr lang="en-US" altLang="ja-JP" sz="1050" dirty="0" smtClean="0">
                          <a:solidFill>
                            <a:schemeClr val="accent3"/>
                          </a:solidFill>
                          <a:latin typeface="+mn-ea"/>
                          <a:ea typeface="+mn-ea"/>
                          <a:cs typeface="メイリオ" panose="020B0604030504040204" pitchFamily="50" charset="-128"/>
                        </a:rPr>
                        <a:t>1</a:t>
                      </a:r>
                      <a:r>
                        <a:rPr lang="ja-JP" altLang="en-US" sz="1050" dirty="0" smtClean="0">
                          <a:solidFill>
                            <a:schemeClr val="accent3"/>
                          </a:solidFill>
                          <a:latin typeface="+mn-ea"/>
                          <a:ea typeface="+mn-ea"/>
                          <a:cs typeface="メイリオ" panose="020B0604030504040204" pitchFamily="50" charset="-128"/>
                        </a:rPr>
                        <a:t>ページ～</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更新：内容や回数などにより可否を判断させていただきます。また、別途費用が発生します。</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・二次利用：</a:t>
                      </a:r>
                      <a:r>
                        <a:rPr lang="ja-JP" altLang="en-US" sz="1050" dirty="0" smtClean="0">
                          <a:solidFill>
                            <a:schemeClr val="accent3"/>
                          </a:solidFill>
                          <a:latin typeface="+mn-ea"/>
                          <a:ea typeface="+mn-ea"/>
                          <a:cs typeface="メイリオ" panose="020B0604030504040204" pitchFamily="50" charset="-128"/>
                        </a:rPr>
                        <a:t>可　</a:t>
                      </a:r>
                      <a:r>
                        <a:rPr lang="en-US" altLang="ja-JP" sz="1050" dirty="0" smtClean="0">
                          <a:solidFill>
                            <a:schemeClr val="accent3"/>
                          </a:solidFill>
                          <a:latin typeface="+mn-ea"/>
                          <a:ea typeface="+mn-ea"/>
                          <a:cs typeface="メイリオ" panose="020B0604030504040204" pitchFamily="50" charset="-128"/>
                        </a:rPr>
                        <a:t>※</a:t>
                      </a:r>
                      <a:r>
                        <a:rPr lang="ja-JP" altLang="en-US" sz="1050" dirty="0" smtClean="0">
                          <a:solidFill>
                            <a:schemeClr val="accent3"/>
                          </a:solidFill>
                          <a:latin typeface="+mn-ea"/>
                          <a:ea typeface="+mn-ea"/>
                          <a:cs typeface="メイリオ" panose="020B0604030504040204" pitchFamily="50" charset="-128"/>
                        </a:rPr>
                        <a:t>内容によっては不可とさせていただく場合があります。利用費や条件を定めた契約を締結させていただきます</a:t>
                      </a:r>
                      <a:endParaRPr lang="en-US" altLang="ja-JP" sz="1050" dirty="0">
                        <a:solidFill>
                          <a:schemeClr val="accent3"/>
                        </a:solidFill>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142335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契約分類</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dirty="0">
                          <a:solidFill>
                            <a:schemeClr val="bg1"/>
                          </a:solidFill>
                          <a:latin typeface="+mn-ea"/>
                          <a:ea typeface="+mn-ea"/>
                          <a:cs typeface="Meiryo UI" pitchFamily="50" charset="-128"/>
                        </a:rPr>
                        <a:t>お申し込み時に選択</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mn-ea"/>
                          <a:ea typeface="+mn-ea"/>
                          <a:cs typeface="メイリオ" panose="020B0604030504040204" pitchFamily="50" charset="-128"/>
                        </a:rPr>
                        <a:t>■タイアップページの制作・掲載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①契約分類：制作＋掲載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②契約サービス：</a:t>
                      </a:r>
                      <a:r>
                        <a:rPr lang="en-US" altLang="ja-JP" sz="1050" dirty="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制作＋掲載</a:t>
                      </a:r>
                      <a:r>
                        <a:rPr lang="en-US" altLang="ja-JP" sz="1050" dirty="0">
                          <a:solidFill>
                            <a:schemeClr val="accent3"/>
                          </a:solidFill>
                          <a:latin typeface="+mn-ea"/>
                          <a:ea typeface="+mn-ea"/>
                          <a:cs typeface="メイリオ" panose="020B0604030504040204" pitchFamily="50" charset="-128"/>
                        </a:rPr>
                        <a:t>】Yahoo!</a:t>
                      </a:r>
                      <a:r>
                        <a:rPr lang="ja-JP" altLang="en-US" sz="1050" dirty="0">
                          <a:solidFill>
                            <a:schemeClr val="accent3"/>
                          </a:solidFill>
                          <a:latin typeface="+mn-ea"/>
                          <a:ea typeface="+mn-ea"/>
                          <a:cs typeface="メイリオ" panose="020B0604030504040204" pitchFamily="50" charset="-128"/>
                        </a:rPr>
                        <a:t>特別企画　</a:t>
                      </a:r>
                      <a:r>
                        <a:rPr lang="ja-JP" altLang="en-US" sz="1050" dirty="0" smtClean="0">
                          <a:solidFill>
                            <a:schemeClr val="accent3"/>
                          </a:solidFill>
                          <a:latin typeface="+mn-ea"/>
                          <a:ea typeface="+mn-ea"/>
                          <a:cs typeface="メイリオ" panose="020B0604030504040204" pitchFamily="50" charset="-128"/>
                        </a:rPr>
                        <a:t>タイアップ</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③契約サービス詳細：</a:t>
                      </a:r>
                      <a:r>
                        <a:rPr lang="en-US" altLang="ja-JP" sz="1050" dirty="0">
                          <a:solidFill>
                            <a:schemeClr val="accent3"/>
                          </a:solidFill>
                          <a:latin typeface="+mn-ea"/>
                          <a:ea typeface="+mn-ea"/>
                          <a:cs typeface="メイリオ" panose="020B0604030504040204" pitchFamily="50" charset="-128"/>
                        </a:rPr>
                        <a:t>Yahoo!</a:t>
                      </a:r>
                      <a:r>
                        <a:rPr lang="ja-JP" altLang="en-US" sz="1050" dirty="0">
                          <a:solidFill>
                            <a:schemeClr val="accent3"/>
                          </a:solidFill>
                          <a:latin typeface="+mn-ea"/>
                          <a:ea typeface="+mn-ea"/>
                          <a:cs typeface="メイリオ" panose="020B0604030504040204" pitchFamily="50" charset="-128"/>
                        </a:rPr>
                        <a:t>特別企画　</a:t>
                      </a:r>
                      <a:r>
                        <a:rPr lang="ja-JP" altLang="en-US" sz="1050" dirty="0" smtClean="0">
                          <a:solidFill>
                            <a:schemeClr val="accent3"/>
                          </a:solidFill>
                          <a:latin typeface="+mn-ea"/>
                          <a:ea typeface="+mn-ea"/>
                          <a:cs typeface="メイリオ" panose="020B0604030504040204" pitchFamily="50" charset="-128"/>
                        </a:rPr>
                        <a:t>タイアップ　カスタマイズ型</a:t>
                      </a:r>
                      <a:r>
                        <a:rPr lang="ja-JP" altLang="en-US" sz="1050" dirty="0">
                          <a:solidFill>
                            <a:schemeClr val="accent3"/>
                          </a:solidFill>
                          <a:latin typeface="+mn-ea"/>
                          <a:ea typeface="+mn-ea"/>
                          <a:cs typeface="メイリオ" panose="020B0604030504040204" pitchFamily="50" charset="-128"/>
                        </a:rPr>
                        <a:t>　</a:t>
                      </a:r>
                      <a:r>
                        <a:rPr lang="ja-JP" altLang="en-US" sz="1050" dirty="0" smtClean="0">
                          <a:solidFill>
                            <a:schemeClr val="accent3"/>
                          </a:solidFill>
                          <a:latin typeface="+mn-ea"/>
                          <a:ea typeface="+mn-ea"/>
                          <a:cs typeface="メイリオ" panose="020B0604030504040204" pitchFamily="50" charset="-128"/>
                        </a:rPr>
                        <a:t>制作</a:t>
                      </a:r>
                      <a:r>
                        <a:rPr lang="ja-JP" altLang="en-US" sz="1050" dirty="0">
                          <a:solidFill>
                            <a:schemeClr val="accent3"/>
                          </a:solidFill>
                          <a:latin typeface="+mn-ea"/>
                          <a:ea typeface="+mn-ea"/>
                          <a:cs typeface="メイリオ" panose="020B0604030504040204" pitchFamily="50" charset="-128"/>
                        </a:rPr>
                        <a:t>・</a:t>
                      </a:r>
                      <a:r>
                        <a:rPr lang="ja-JP" altLang="en-US" sz="1050" dirty="0" smtClean="0">
                          <a:solidFill>
                            <a:schemeClr val="accent3"/>
                          </a:solidFill>
                          <a:latin typeface="+mn-ea"/>
                          <a:ea typeface="+mn-ea"/>
                          <a:cs typeface="メイリオ" panose="020B0604030504040204" pitchFamily="50" charset="-128"/>
                        </a:rPr>
                        <a:t>掲載費</a:t>
                      </a:r>
                      <a:endParaRPr lang="en-US" altLang="ja-JP" sz="1050" dirty="0" smtClean="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mn-ea"/>
                          <a:ea typeface="+mn-ea"/>
                          <a:cs typeface="メイリオ" panose="020B0604030504040204" pitchFamily="50" charset="-128"/>
                        </a:rPr>
                        <a:t>■</a:t>
                      </a:r>
                      <a:r>
                        <a:rPr lang="en-US" altLang="ja-JP" sz="1050" dirty="0" smtClean="0">
                          <a:solidFill>
                            <a:schemeClr val="accent3"/>
                          </a:solidFill>
                          <a:latin typeface="+mn-ea"/>
                          <a:ea typeface="+mn-ea"/>
                          <a:cs typeface="メイリオ" panose="020B0604030504040204" pitchFamily="50" charset="-128"/>
                        </a:rPr>
                        <a:t>3</a:t>
                      </a:r>
                      <a:r>
                        <a:rPr lang="ja-JP" altLang="en-US" sz="1050" dirty="0" err="1" smtClean="0">
                          <a:solidFill>
                            <a:schemeClr val="accent3"/>
                          </a:solidFill>
                          <a:latin typeface="+mn-ea"/>
                          <a:ea typeface="+mn-ea"/>
                          <a:cs typeface="メイリオ" panose="020B0604030504040204" pitchFamily="50" charset="-128"/>
                        </a:rPr>
                        <a:t>か月</a:t>
                      </a:r>
                      <a:r>
                        <a:rPr lang="ja-JP" altLang="en-US" sz="1050" dirty="0" err="1">
                          <a:solidFill>
                            <a:schemeClr val="accent3"/>
                          </a:solidFill>
                          <a:latin typeface="+mn-ea"/>
                          <a:ea typeface="+mn-ea"/>
                          <a:cs typeface="メイリオ" panose="020B0604030504040204" pitchFamily="50" charset="-128"/>
                        </a:rPr>
                        <a:t>超</a:t>
                      </a:r>
                      <a:r>
                        <a:rPr lang="ja-JP" altLang="en-US" sz="1050" dirty="0" err="1" smtClean="0">
                          <a:solidFill>
                            <a:schemeClr val="accent3"/>
                          </a:solidFill>
                          <a:latin typeface="+mn-ea"/>
                          <a:ea typeface="+mn-ea"/>
                          <a:cs typeface="メイリオ" panose="020B0604030504040204" pitchFamily="50" charset="-128"/>
                        </a:rPr>
                        <a:t>の</a:t>
                      </a:r>
                      <a:r>
                        <a:rPr lang="ja-JP" altLang="en-US" sz="1050" dirty="0" smtClean="0">
                          <a:solidFill>
                            <a:schemeClr val="accent3"/>
                          </a:solidFill>
                          <a:latin typeface="+mn-ea"/>
                          <a:ea typeface="+mn-ea"/>
                          <a:cs typeface="メイリオ" panose="020B0604030504040204" pitchFamily="50" charset="-128"/>
                        </a:rPr>
                        <a:t>期間での掲載延長</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①契約分類：掲載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②契約サービス：</a:t>
                      </a:r>
                      <a:r>
                        <a:rPr lang="en-US" altLang="ja-JP" sz="1050" dirty="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掲載</a:t>
                      </a:r>
                      <a:r>
                        <a:rPr lang="en-US" altLang="ja-JP" sz="1050" dirty="0">
                          <a:solidFill>
                            <a:schemeClr val="accent3"/>
                          </a:solidFill>
                          <a:latin typeface="+mn-ea"/>
                          <a:ea typeface="+mn-ea"/>
                          <a:cs typeface="メイリオ" panose="020B0604030504040204" pitchFamily="50" charset="-128"/>
                        </a:rPr>
                        <a:t>】Yahoo!</a:t>
                      </a:r>
                      <a:r>
                        <a:rPr lang="ja-JP" altLang="en-US" sz="1050" dirty="0">
                          <a:solidFill>
                            <a:schemeClr val="accent3"/>
                          </a:solidFill>
                          <a:latin typeface="+mn-ea"/>
                          <a:ea typeface="+mn-ea"/>
                          <a:cs typeface="メイリオ" panose="020B0604030504040204" pitchFamily="50" charset="-128"/>
                        </a:rPr>
                        <a:t>特別企画　タイアップ</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③契約サービス詳細：</a:t>
                      </a:r>
                      <a:r>
                        <a:rPr lang="en-US" altLang="ja-JP" sz="1050" dirty="0">
                          <a:solidFill>
                            <a:schemeClr val="accent3"/>
                          </a:solidFill>
                          <a:latin typeface="+mn-ea"/>
                          <a:ea typeface="+mn-ea"/>
                          <a:cs typeface="メイリオ" panose="020B0604030504040204" pitchFamily="50" charset="-128"/>
                        </a:rPr>
                        <a:t>Yahoo!</a:t>
                      </a:r>
                      <a:r>
                        <a:rPr lang="ja-JP" altLang="en-US" sz="1050" dirty="0">
                          <a:solidFill>
                            <a:schemeClr val="accent3"/>
                          </a:solidFill>
                          <a:latin typeface="+mn-ea"/>
                          <a:ea typeface="+mn-ea"/>
                          <a:cs typeface="メイリオ" panose="020B0604030504040204" pitchFamily="50" charset="-128"/>
                        </a:rPr>
                        <a:t>特別企画　タイアップ　掲載延長</a:t>
                      </a:r>
                      <a:r>
                        <a:rPr lang="ja-JP" altLang="en-US" sz="1050" dirty="0" smtClean="0">
                          <a:solidFill>
                            <a:schemeClr val="accent3"/>
                          </a:solidFill>
                          <a:latin typeface="+mn-ea"/>
                          <a:ea typeface="+mn-ea"/>
                          <a:cs typeface="メイリオ" panose="020B0604030504040204" pitchFamily="50" charset="-128"/>
                        </a:rPr>
                        <a:t>費用</a:t>
                      </a:r>
                      <a:endParaRPr lang="en-US" altLang="ja-JP" sz="1050" dirty="0">
                        <a:solidFill>
                          <a:schemeClr val="accent3"/>
                        </a:solidFill>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4000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n-ea"/>
                          <a:ea typeface="+mn-ea"/>
                        </a:rPr>
                        <a:t>掲載期間</a:t>
                      </a:r>
                      <a:endParaRPr kumimoji="1" lang="ja-JP" altLang="en-US"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050" dirty="0" smtClean="0">
                          <a:solidFill>
                            <a:schemeClr val="accent3"/>
                          </a:solidFill>
                          <a:latin typeface="+mn-ea"/>
                          <a:ea typeface="+mn-ea"/>
                          <a:cs typeface="Meiryo UI" panose="020B0604030504040204" pitchFamily="50" charset="-128"/>
                        </a:rPr>
                        <a:t>～</a:t>
                      </a:r>
                      <a:r>
                        <a:rPr lang="en-US" altLang="ja-JP" sz="1050" dirty="0" smtClean="0">
                          <a:solidFill>
                            <a:schemeClr val="accent3"/>
                          </a:solidFill>
                          <a:latin typeface="+mn-ea"/>
                          <a:ea typeface="+mn-ea"/>
                          <a:cs typeface="Meiryo UI" panose="020B0604030504040204" pitchFamily="50" charset="-128"/>
                        </a:rPr>
                        <a:t>3</a:t>
                      </a:r>
                      <a:r>
                        <a:rPr lang="ja-JP" altLang="en-US" sz="1050" dirty="0" smtClean="0">
                          <a:solidFill>
                            <a:schemeClr val="accent3"/>
                          </a:solidFill>
                          <a:latin typeface="+mn-ea"/>
                          <a:ea typeface="+mn-ea"/>
                          <a:cs typeface="Meiryo UI" panose="020B0604030504040204" pitchFamily="50" charset="-128"/>
                        </a:rPr>
                        <a:t>か月間</a:t>
                      </a:r>
                      <a:r>
                        <a:rPr lang="ja-JP" altLang="en-US" sz="1050" dirty="0">
                          <a:solidFill>
                            <a:schemeClr val="accent3"/>
                          </a:solidFill>
                          <a:latin typeface="+mn-ea"/>
                          <a:ea typeface="+mn-ea"/>
                          <a:cs typeface="Meiryo UI" panose="020B0604030504040204" pitchFamily="50" charset="-128"/>
                        </a:rPr>
                        <a:t>（平日掲載開始）</a:t>
                      </a:r>
                      <a:endParaRPr lang="en-US" altLang="ja-JP" sz="1050" dirty="0">
                        <a:solidFill>
                          <a:schemeClr val="accent3"/>
                        </a:solidFill>
                        <a:latin typeface="+mn-ea"/>
                        <a:ea typeface="+mn-ea"/>
                        <a:cs typeface="Meiryo UI" panose="020B0604030504040204" pitchFamily="50" charset="-128"/>
                      </a:endParaRPr>
                    </a:p>
                    <a:p>
                      <a:r>
                        <a:rPr lang="en-US" altLang="ja-JP" sz="1050" dirty="0">
                          <a:solidFill>
                            <a:schemeClr val="accent3"/>
                          </a:solidFill>
                          <a:latin typeface="+mn-ea"/>
                          <a:ea typeface="+mn-ea"/>
                          <a:cs typeface="Meiryo UI" panose="020B0604030504040204" pitchFamily="50" charset="-128"/>
                        </a:rPr>
                        <a:t>※</a:t>
                      </a:r>
                      <a:r>
                        <a:rPr lang="ja-JP" altLang="en-US" sz="1050" dirty="0">
                          <a:solidFill>
                            <a:schemeClr val="accent3"/>
                          </a:solidFill>
                          <a:latin typeface="+mn-ea"/>
                          <a:ea typeface="+mn-ea"/>
                          <a:cs typeface="Meiryo UI" panose="020B0604030504040204" pitchFamily="50" charset="-128"/>
                        </a:rPr>
                        <a:t>タイアップページは、掲載開始日の前営業日まで</a:t>
                      </a:r>
                      <a:r>
                        <a:rPr lang="ja-JP" altLang="en-US" sz="1050" dirty="0" smtClean="0">
                          <a:solidFill>
                            <a:schemeClr val="accent3"/>
                          </a:solidFill>
                          <a:latin typeface="+mn-ea"/>
                          <a:ea typeface="+mn-ea"/>
                          <a:cs typeface="Meiryo UI" panose="020B0604030504040204" pitchFamily="50" charset="-128"/>
                        </a:rPr>
                        <a:t>にアップします</a:t>
                      </a:r>
                      <a:endParaRPr lang="ja-JP" altLang="en-US" sz="1050" dirty="0">
                        <a:solidFill>
                          <a:schemeClr val="accent3"/>
                        </a:solidFill>
                        <a:latin typeface="+mn-ea"/>
                        <a:ea typeface="+mn-ea"/>
                        <a:cs typeface="Meiryo UI"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18600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料金</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rPr>
                        <a:t>■誘導</a:t>
                      </a:r>
                      <a:r>
                        <a:rPr kumimoji="1" lang="ja-JP" altLang="en-US" sz="1050" b="0" u="none" strike="noStrike" kern="1200" cap="none" spc="0" normalizeH="0" baseline="0" noProof="0" dirty="0" smtClean="0">
                          <a:ln>
                            <a:noFill/>
                          </a:ln>
                          <a:solidFill>
                            <a:schemeClr val="accent3"/>
                          </a:solidFill>
                          <a:effectLst/>
                          <a:uLnTx/>
                          <a:uFillTx/>
                          <a:latin typeface="+mn-ea"/>
                          <a:ea typeface="+mn-ea"/>
                        </a:rPr>
                        <a:t>広告・</a:t>
                      </a:r>
                      <a:r>
                        <a:rPr kumimoji="1" lang="ja-JP" altLang="en-US" sz="1050" b="0" u="none" strike="noStrike" kern="1200" cap="none" spc="0" normalizeH="0" baseline="0" noProof="0" dirty="0" smtClean="0">
                          <a:ln>
                            <a:noFill/>
                          </a:ln>
                          <a:solidFill>
                            <a:schemeClr val="accent3"/>
                          </a:solidFill>
                          <a:effectLst/>
                          <a:uLnTx/>
                          <a:uFillTx/>
                          <a:latin typeface="+mn-ea"/>
                          <a:ea typeface="+mn-ea"/>
                          <a:cs typeface="+mn-cs"/>
                        </a:rPr>
                        <a:t>タイアップページの制作・掲載</a:t>
                      </a:r>
                      <a:endParaRPr kumimoji="1" lang="en-US" altLang="ja-JP" sz="1050" b="0" u="none" strike="noStrike" kern="1200" cap="none" spc="0" normalizeH="0" baseline="0" noProof="0" dirty="0" smtClean="0">
                        <a:ln>
                          <a:noFill/>
                        </a:ln>
                        <a:solidFill>
                          <a:schemeClr val="accent3"/>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smtClean="0">
                          <a:ln>
                            <a:noFill/>
                          </a:ln>
                          <a:solidFill>
                            <a:schemeClr val="accent3"/>
                          </a:solidFill>
                          <a:effectLst/>
                          <a:uLnTx/>
                          <a:uFillTx/>
                          <a:latin typeface="+mn-ea"/>
                          <a:ea typeface="+mn-ea"/>
                          <a:cs typeface="+mn-cs"/>
                        </a:rPr>
                        <a:t>総額：</a:t>
                      </a:r>
                      <a:r>
                        <a:rPr kumimoji="1" lang="en-US" altLang="ja-JP" sz="1050" b="0" u="none" strike="noStrike" kern="1200" cap="none" spc="0" normalizeH="0" baseline="0" noProof="0" dirty="0" smtClean="0">
                          <a:ln>
                            <a:noFill/>
                          </a:ln>
                          <a:solidFill>
                            <a:schemeClr val="accent3"/>
                          </a:solidFill>
                          <a:effectLst/>
                          <a:uLnTx/>
                          <a:uFillTx/>
                          <a:latin typeface="+mn-ea"/>
                          <a:ea typeface="+mn-ea"/>
                          <a:cs typeface="+mn-cs"/>
                        </a:rPr>
                        <a:t>1,500</a:t>
                      </a:r>
                      <a:r>
                        <a:rPr kumimoji="1" lang="ja-JP" altLang="en-US" sz="1050" b="0" u="none" strike="noStrike" kern="1200" cap="none" spc="0" normalizeH="0" baseline="0" noProof="0" dirty="0" smtClean="0">
                          <a:ln>
                            <a:noFill/>
                          </a:ln>
                          <a:solidFill>
                            <a:schemeClr val="accent3"/>
                          </a:solidFill>
                          <a:effectLst/>
                          <a:uLnTx/>
                          <a:uFillTx/>
                          <a:latin typeface="+mn-ea"/>
                          <a:ea typeface="+mn-ea"/>
                          <a:cs typeface="+mn-cs"/>
                        </a:rPr>
                        <a:t>万円～（ネット）</a:t>
                      </a:r>
                      <a:endParaRPr kumimoji="1" lang="en-US" altLang="ja-JP" sz="1050" b="0" u="none" strike="noStrike" kern="1200" cap="none" spc="0" normalizeH="0" baseline="0" noProof="0" dirty="0" smtClean="0">
                        <a:ln>
                          <a:noFill/>
                        </a:ln>
                        <a:solidFill>
                          <a:schemeClr val="accent3"/>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smtClean="0">
                          <a:ln>
                            <a:noFill/>
                          </a:ln>
                          <a:solidFill>
                            <a:schemeClr val="accent3"/>
                          </a:solidFill>
                          <a:effectLst/>
                          <a:uLnTx/>
                          <a:uFillTx/>
                          <a:latin typeface="+mn-ea"/>
                          <a:ea typeface="+mn-ea"/>
                        </a:rPr>
                        <a:t>＜料金内訳目安＞</a:t>
                      </a:r>
                      <a:endParaRPr kumimoji="1" lang="en-US" altLang="ja-JP" sz="1050" b="0" u="none" strike="noStrike" kern="1200" cap="none" spc="0" normalizeH="0" baseline="0" noProof="0" dirty="0" smtClean="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smtClean="0">
                          <a:ln>
                            <a:noFill/>
                          </a:ln>
                          <a:solidFill>
                            <a:schemeClr val="accent3"/>
                          </a:solidFill>
                          <a:effectLst/>
                          <a:uLnTx/>
                          <a:uFillTx/>
                          <a:latin typeface="+mn-ea"/>
                          <a:ea typeface="+mn-ea"/>
                          <a:cs typeface="+mn-cs"/>
                        </a:rPr>
                        <a:t>・誘導広告</a:t>
                      </a:r>
                      <a:r>
                        <a:rPr kumimoji="1" lang="ja-JP" altLang="en-US" sz="1050" b="0" u="none" strike="noStrike" kern="1200" cap="none" spc="0" normalizeH="0" baseline="0" noProof="0" dirty="0">
                          <a:ln>
                            <a:noFill/>
                          </a:ln>
                          <a:solidFill>
                            <a:schemeClr val="accent3"/>
                          </a:solidFill>
                          <a:effectLst/>
                          <a:uLnTx/>
                          <a:uFillTx/>
                          <a:latin typeface="+mn-ea"/>
                          <a:ea typeface="+mn-ea"/>
                          <a:cs typeface="+mn-cs"/>
                        </a:rPr>
                        <a:t>：</a:t>
                      </a:r>
                      <a:r>
                        <a:rPr kumimoji="1" lang="en-US" altLang="ja-JP" sz="1050" b="0" u="none" strike="noStrike" kern="1200" cap="none" spc="0" normalizeH="0" baseline="0" noProof="0" dirty="0" smtClean="0">
                          <a:ln>
                            <a:noFill/>
                          </a:ln>
                          <a:solidFill>
                            <a:schemeClr val="accent3"/>
                          </a:solidFill>
                          <a:effectLst/>
                          <a:uLnTx/>
                          <a:uFillTx/>
                          <a:latin typeface="+mn-ea"/>
                          <a:ea typeface="+mn-ea"/>
                        </a:rPr>
                        <a:t>1,200</a:t>
                      </a:r>
                      <a:r>
                        <a:rPr kumimoji="1" lang="ja-JP" altLang="en-US" sz="1050" b="0" u="none" strike="noStrike" kern="1200" cap="none" spc="0" normalizeH="0" baseline="0" noProof="0" dirty="0" smtClean="0">
                          <a:ln>
                            <a:noFill/>
                          </a:ln>
                          <a:solidFill>
                            <a:schemeClr val="accent3"/>
                          </a:solidFill>
                          <a:effectLst/>
                          <a:uLnTx/>
                          <a:uFillTx/>
                          <a:latin typeface="+mn-ea"/>
                          <a:ea typeface="+mn-ea"/>
                        </a:rPr>
                        <a:t>万～</a:t>
                      </a:r>
                      <a:r>
                        <a:rPr kumimoji="1" lang="en-US" altLang="ja-JP" sz="1050" b="0" u="none" strike="noStrike" kern="1200" cap="none" spc="0" normalizeH="0" baseline="0" noProof="0" dirty="0" smtClean="0">
                          <a:ln>
                            <a:noFill/>
                          </a:ln>
                          <a:solidFill>
                            <a:schemeClr val="accent3"/>
                          </a:solidFill>
                          <a:effectLst/>
                          <a:uLnTx/>
                          <a:uFillTx/>
                          <a:latin typeface="+mn-ea"/>
                          <a:ea typeface="+mn-ea"/>
                        </a:rPr>
                        <a:t>1,300</a:t>
                      </a:r>
                      <a:r>
                        <a:rPr kumimoji="1" lang="ja-JP" altLang="en-US" sz="1050" b="0" u="none" strike="noStrike" kern="1200" cap="none" spc="0" normalizeH="0" baseline="0" noProof="0" dirty="0" smtClean="0">
                          <a:ln>
                            <a:noFill/>
                          </a:ln>
                          <a:solidFill>
                            <a:schemeClr val="accent3"/>
                          </a:solidFill>
                          <a:effectLst/>
                          <a:uLnTx/>
                          <a:uFillTx/>
                          <a:latin typeface="+mn-ea"/>
                          <a:ea typeface="+mn-ea"/>
                        </a:rPr>
                        <a:t>万円（ネット</a:t>
                      </a:r>
                      <a:r>
                        <a:rPr kumimoji="1" lang="ja-JP" altLang="en-US" sz="1050" b="0" u="none" strike="noStrike" kern="1200" cap="none" spc="0" normalizeH="0" baseline="0" noProof="0" dirty="0">
                          <a:ln>
                            <a:noFill/>
                          </a:ln>
                          <a:solidFill>
                            <a:schemeClr val="accent3"/>
                          </a:solidFill>
                          <a:effectLst/>
                          <a:uLnTx/>
                          <a:uFillTx/>
                          <a:latin typeface="+mn-ea"/>
                          <a:ea typeface="+mn-ea"/>
                        </a:rPr>
                        <a:t>） </a:t>
                      </a:r>
                      <a:r>
                        <a:rPr kumimoji="1" lang="ja-JP" altLang="en-US" sz="1050" b="0" u="none" strike="noStrike" kern="1200" cap="none" spc="0" normalizeH="0" baseline="0" noProof="0" dirty="0" smtClean="0">
                          <a:ln>
                            <a:noFill/>
                          </a:ln>
                          <a:solidFill>
                            <a:schemeClr val="accent3"/>
                          </a:solidFill>
                          <a:effectLst/>
                          <a:uLnTx/>
                          <a:uFillTx/>
                          <a:latin typeface="+mn-ea"/>
                          <a:ea typeface="+mn-ea"/>
                        </a:rPr>
                        <a:t>／</a:t>
                      </a:r>
                      <a:r>
                        <a:rPr kumimoji="1" lang="en-US" altLang="ja-JP" sz="1050" b="0" u="none" strike="noStrike" kern="1200" cap="none" spc="0" normalizeH="0" baseline="0" noProof="0" dirty="0" smtClean="0">
                          <a:ln>
                            <a:noFill/>
                          </a:ln>
                          <a:solidFill>
                            <a:schemeClr val="accent3"/>
                          </a:solidFill>
                          <a:effectLst/>
                          <a:uLnTx/>
                          <a:uFillTx/>
                          <a:latin typeface="+mn-ea"/>
                          <a:ea typeface="+mn-ea"/>
                        </a:rPr>
                        <a:t>Yahoo!</a:t>
                      </a:r>
                      <a:r>
                        <a:rPr kumimoji="1" lang="ja-JP" altLang="en-US" sz="1050" b="0" u="none" strike="noStrike" kern="1200" cap="none" spc="0" normalizeH="0" baseline="0" noProof="0" dirty="0" smtClean="0">
                          <a:ln>
                            <a:noFill/>
                          </a:ln>
                          <a:solidFill>
                            <a:schemeClr val="accent3"/>
                          </a:solidFill>
                          <a:effectLst/>
                          <a:uLnTx/>
                          <a:uFillTx/>
                          <a:latin typeface="+mn-ea"/>
                          <a:ea typeface="+mn-ea"/>
                        </a:rPr>
                        <a:t>ディプレイ広告の広告管理ツールからお申し込み</a:t>
                      </a:r>
                      <a:endParaRPr kumimoji="1" lang="en-US" altLang="ja-JP" sz="1050" b="0" u="none" strike="noStrike" kern="1200" cap="none" spc="0" normalizeH="0" baseline="0" noProof="0" dirty="0" smtClean="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accent3"/>
                          </a:solidFill>
                          <a:effectLst/>
                          <a:uLnTx/>
                          <a:uFillTx/>
                          <a:latin typeface="+mn-ea"/>
                          <a:ea typeface="+mn-ea"/>
                        </a:rPr>
                        <a:t>・タイアップページの制作</a:t>
                      </a:r>
                      <a:r>
                        <a:rPr kumimoji="1" lang="ja-JP" altLang="en-US" sz="1050" b="0" u="none" strike="noStrike" kern="1200" cap="none" spc="0" normalizeH="0" baseline="0" noProof="0" dirty="0">
                          <a:ln>
                            <a:noFill/>
                          </a:ln>
                          <a:solidFill>
                            <a:schemeClr val="accent3"/>
                          </a:solidFill>
                          <a:effectLst/>
                          <a:uLnTx/>
                          <a:uFillTx/>
                          <a:latin typeface="+mn-ea"/>
                          <a:ea typeface="+mn-ea"/>
                        </a:rPr>
                        <a:t>・</a:t>
                      </a:r>
                      <a:r>
                        <a:rPr kumimoji="1" lang="ja-JP" altLang="en-US" sz="1050" b="0" u="none" strike="noStrike" kern="1200" cap="none" spc="0" normalizeH="0" baseline="0" noProof="0" dirty="0" smtClean="0">
                          <a:ln>
                            <a:noFill/>
                          </a:ln>
                          <a:solidFill>
                            <a:schemeClr val="accent3"/>
                          </a:solidFill>
                          <a:effectLst/>
                          <a:uLnTx/>
                          <a:uFillTx/>
                          <a:latin typeface="+mn-ea"/>
                          <a:ea typeface="+mn-ea"/>
                        </a:rPr>
                        <a:t>掲載：</a:t>
                      </a:r>
                      <a:r>
                        <a:rPr kumimoji="1" lang="en-US" altLang="ja-JP" sz="1050" b="0" u="none" strike="noStrike" kern="1200" cap="none" spc="0" normalizeH="0" baseline="0" noProof="0" dirty="0" smtClean="0">
                          <a:ln>
                            <a:noFill/>
                          </a:ln>
                          <a:solidFill>
                            <a:schemeClr val="accent3"/>
                          </a:solidFill>
                          <a:effectLst/>
                          <a:uLnTx/>
                          <a:uFillTx/>
                          <a:latin typeface="+mn-ea"/>
                          <a:ea typeface="+mn-ea"/>
                        </a:rPr>
                        <a:t>200</a:t>
                      </a:r>
                      <a:r>
                        <a:rPr kumimoji="1" lang="ja-JP" altLang="en-US" sz="1050" b="0" u="none" strike="noStrike" kern="1200" cap="none" spc="0" normalizeH="0" baseline="0" noProof="0" dirty="0" smtClean="0">
                          <a:ln>
                            <a:noFill/>
                          </a:ln>
                          <a:solidFill>
                            <a:schemeClr val="accent3"/>
                          </a:solidFill>
                          <a:effectLst/>
                          <a:uLnTx/>
                          <a:uFillTx/>
                          <a:latin typeface="+mn-ea"/>
                          <a:ea typeface="+mn-ea"/>
                        </a:rPr>
                        <a:t>万～</a:t>
                      </a:r>
                      <a:r>
                        <a:rPr kumimoji="1" lang="en-US" altLang="ja-JP" sz="1050" b="0" u="none" strike="noStrike" kern="1200" cap="none" spc="0" normalizeH="0" baseline="0" noProof="0" dirty="0" smtClean="0">
                          <a:ln>
                            <a:noFill/>
                          </a:ln>
                          <a:solidFill>
                            <a:schemeClr val="accent3"/>
                          </a:solidFill>
                          <a:effectLst/>
                          <a:uLnTx/>
                          <a:uFillTx/>
                          <a:latin typeface="+mn-ea"/>
                          <a:ea typeface="+mn-ea"/>
                        </a:rPr>
                        <a:t>300</a:t>
                      </a:r>
                      <a:r>
                        <a:rPr kumimoji="1" lang="ja-JP" altLang="en-US" sz="1050" b="0" u="none" strike="noStrike" kern="1200" cap="none" spc="0" normalizeH="0" baseline="0" noProof="0" dirty="0" smtClean="0">
                          <a:ln>
                            <a:noFill/>
                          </a:ln>
                          <a:solidFill>
                            <a:schemeClr val="accent3"/>
                          </a:solidFill>
                          <a:effectLst/>
                          <a:uLnTx/>
                          <a:uFillTx/>
                          <a:latin typeface="+mn-ea"/>
                          <a:ea typeface="+mn-ea"/>
                        </a:rPr>
                        <a:t>万円（</a:t>
                      </a:r>
                      <a:r>
                        <a:rPr kumimoji="1" lang="ja-JP" altLang="en-US" sz="1050" b="0" u="none" strike="noStrike" kern="1200" cap="none" spc="0" normalizeH="0" baseline="0" noProof="0" dirty="0">
                          <a:ln>
                            <a:noFill/>
                          </a:ln>
                          <a:solidFill>
                            <a:schemeClr val="accent3"/>
                          </a:solidFill>
                          <a:effectLst/>
                          <a:uLnTx/>
                          <a:uFillTx/>
                          <a:latin typeface="+mn-ea"/>
                          <a:ea typeface="+mn-ea"/>
                        </a:rPr>
                        <a:t>ネット</a:t>
                      </a:r>
                      <a:r>
                        <a:rPr kumimoji="1" lang="ja-JP" altLang="en-US" sz="1050" b="0" u="none" strike="noStrike" kern="1200" cap="none" spc="0" normalizeH="0" baseline="0" noProof="0" dirty="0" smtClean="0">
                          <a:ln>
                            <a:noFill/>
                          </a:ln>
                          <a:solidFill>
                            <a:schemeClr val="accent3"/>
                          </a:solidFill>
                          <a:effectLst/>
                          <a:uLnTx/>
                          <a:uFillTx/>
                          <a:latin typeface="+mn-ea"/>
                          <a:ea typeface="+mn-ea"/>
                        </a:rPr>
                        <a:t>）／事前</a:t>
                      </a:r>
                      <a:r>
                        <a:rPr kumimoji="1" lang="ja-JP" altLang="en-US" sz="1050" b="0" u="none" strike="noStrike" kern="1200" cap="none" spc="0" normalizeH="0" baseline="0" noProof="0" dirty="0">
                          <a:ln>
                            <a:noFill/>
                          </a:ln>
                          <a:solidFill>
                            <a:schemeClr val="accent3"/>
                          </a:solidFill>
                          <a:effectLst/>
                          <a:uLnTx/>
                          <a:uFillTx/>
                          <a:latin typeface="+mn-ea"/>
                          <a:ea typeface="+mn-ea"/>
                        </a:rPr>
                        <a:t>見積もり：</a:t>
                      </a:r>
                      <a:r>
                        <a:rPr kumimoji="1" lang="ja-JP" altLang="en-US" sz="1050" b="0" u="none" strike="noStrike" kern="1200" cap="none" spc="0" normalizeH="0" baseline="0" noProof="0" dirty="0" smtClean="0">
                          <a:ln>
                            <a:noFill/>
                          </a:ln>
                          <a:solidFill>
                            <a:schemeClr val="accent3"/>
                          </a:solidFill>
                          <a:effectLst/>
                          <a:uLnTx/>
                          <a:uFillTx/>
                          <a:latin typeface="+mn-ea"/>
                          <a:ea typeface="+mn-ea"/>
                        </a:rPr>
                        <a:t>必要／専用フォームからお申し込み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smtClean="0">
                          <a:ln>
                            <a:noFill/>
                          </a:ln>
                          <a:solidFill>
                            <a:schemeClr val="accent3"/>
                          </a:solidFill>
                          <a:effectLst/>
                          <a:uLnTx/>
                          <a:uFillTx/>
                          <a:latin typeface="+mn-ea"/>
                          <a:ea typeface="+mn-ea"/>
                        </a:rPr>
                        <a:t>※</a:t>
                      </a:r>
                      <a:r>
                        <a:rPr kumimoji="1" lang="ja-JP" altLang="en-US" sz="1050" b="0" u="none" strike="noStrike" kern="1200" cap="none" spc="0" normalizeH="0" baseline="0" noProof="0" dirty="0" smtClean="0">
                          <a:ln>
                            <a:noFill/>
                          </a:ln>
                          <a:solidFill>
                            <a:schemeClr val="accent3"/>
                          </a:solidFill>
                          <a:effectLst/>
                          <a:uLnTx/>
                          <a:uFillTx/>
                          <a:latin typeface="+mn-ea"/>
                          <a:ea typeface="+mn-ea"/>
                        </a:rPr>
                        <a:t>料金は目安です。プラン総額</a:t>
                      </a:r>
                      <a:r>
                        <a:rPr kumimoji="1" lang="en-US" altLang="ja-JP" sz="1050" b="0" u="none" strike="noStrike" kern="1200" cap="none" spc="0" normalizeH="0" baseline="0" noProof="0" dirty="0" smtClean="0">
                          <a:ln>
                            <a:noFill/>
                          </a:ln>
                          <a:solidFill>
                            <a:schemeClr val="accent3"/>
                          </a:solidFill>
                          <a:effectLst/>
                          <a:uLnTx/>
                          <a:uFillTx/>
                          <a:latin typeface="+mn-ea"/>
                          <a:ea typeface="+mn-ea"/>
                        </a:rPr>
                        <a:t>1,500</a:t>
                      </a:r>
                      <a:r>
                        <a:rPr kumimoji="1" lang="ja-JP" altLang="en-US" sz="1050" b="0" u="none" strike="noStrike" kern="1200" cap="none" spc="0" normalizeH="0" baseline="0" noProof="0" dirty="0" smtClean="0">
                          <a:ln>
                            <a:noFill/>
                          </a:ln>
                          <a:solidFill>
                            <a:schemeClr val="accent3"/>
                          </a:solidFill>
                          <a:effectLst/>
                          <a:uLnTx/>
                          <a:uFillTx/>
                          <a:latin typeface="+mn-ea"/>
                          <a:ea typeface="+mn-ea"/>
                        </a:rPr>
                        <a:t>万円からタイアップページの制作・掲載費を引いた料金を、誘導広告としてご出稿ください。</a:t>
                      </a:r>
                      <a:endParaRPr kumimoji="1" lang="en-US" altLang="ja-JP" sz="1050" b="0" u="none" strike="noStrike" kern="1200" cap="none" spc="0" normalizeH="0" baseline="0" noProof="0" dirty="0" smtClean="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smtClean="0">
                          <a:ln>
                            <a:noFill/>
                          </a:ln>
                          <a:solidFill>
                            <a:schemeClr val="accent3"/>
                          </a:solidFill>
                          <a:effectLst/>
                          <a:uLnTx/>
                          <a:uFillTx/>
                          <a:latin typeface="+mn-ea"/>
                          <a:ea typeface="+mn-ea"/>
                        </a:rPr>
                        <a:t>※</a:t>
                      </a:r>
                      <a:r>
                        <a:rPr kumimoji="1" lang="ja-JP" altLang="en-US" sz="1050" b="0" u="none" strike="noStrike" kern="1200" cap="none" spc="0" normalizeH="0" baseline="0" noProof="0" dirty="0">
                          <a:ln>
                            <a:noFill/>
                          </a:ln>
                          <a:solidFill>
                            <a:schemeClr val="accent3"/>
                          </a:solidFill>
                          <a:effectLst/>
                          <a:uLnTx/>
                          <a:uFillTx/>
                          <a:latin typeface="+mn-ea"/>
                          <a:ea typeface="+mn-ea"/>
                        </a:rPr>
                        <a:t>企画内容によって、別途費用が発生する場合が</a:t>
                      </a:r>
                      <a:r>
                        <a:rPr kumimoji="1" lang="ja-JP" altLang="en-US" sz="1050" b="0" u="none" strike="noStrike" kern="1200" cap="none" spc="0" normalizeH="0" baseline="0" noProof="0" dirty="0" smtClean="0">
                          <a:ln>
                            <a:noFill/>
                          </a:ln>
                          <a:solidFill>
                            <a:schemeClr val="accent3"/>
                          </a:solidFill>
                          <a:effectLst/>
                          <a:uLnTx/>
                          <a:uFillTx/>
                          <a:latin typeface="+mn-ea"/>
                          <a:ea typeface="+mn-ea"/>
                        </a:rPr>
                        <a:t>あります</a:t>
                      </a:r>
                      <a:endParaRPr kumimoji="1" lang="en-US" altLang="ja-JP" sz="1050" b="0" u="none" strike="noStrike" kern="1200" cap="none" spc="0" normalizeH="0" baseline="0" noProof="0" dirty="0" smtClean="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rPr>
                        <a:t>■</a:t>
                      </a:r>
                      <a:r>
                        <a:rPr kumimoji="1" lang="en-US" altLang="ja-JP"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rPr>
                        <a:t>3</a:t>
                      </a:r>
                      <a:r>
                        <a:rPr kumimoji="1" lang="ja-JP" altLang="en-US" sz="1050" b="0" i="0" u="none" strike="noStrike" kern="1200" cap="none" spc="0" normalizeH="0" baseline="0" noProof="0" dirty="0" err="1" smtClean="0">
                          <a:ln>
                            <a:noFill/>
                          </a:ln>
                          <a:solidFill>
                            <a:schemeClr val="accent3"/>
                          </a:solidFill>
                          <a:effectLst/>
                          <a:uLnTx/>
                          <a:uFillTx/>
                          <a:latin typeface="+mn-ea"/>
                          <a:ea typeface="+mn-ea"/>
                          <a:cs typeface="メイリオ" panose="020B0604030504040204" pitchFamily="50" charset="-128"/>
                        </a:rPr>
                        <a:t>か月超の</a:t>
                      </a:r>
                      <a:r>
                        <a:rPr kumimoji="1" lang="ja-JP" altLang="en-US"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rPr>
                        <a:t>期間での掲載延長</a:t>
                      </a:r>
                      <a:endParaRPr kumimoji="1" lang="en-US" altLang="ja-JP"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smtClean="0">
                          <a:ln>
                            <a:noFill/>
                          </a:ln>
                          <a:solidFill>
                            <a:schemeClr val="accent3"/>
                          </a:solidFill>
                          <a:effectLst/>
                          <a:uLnTx/>
                          <a:uFillTx/>
                          <a:latin typeface="+mn-ea"/>
                          <a:ea typeface="+mn-ea"/>
                        </a:rPr>
                        <a:t>3,000</a:t>
                      </a:r>
                      <a:r>
                        <a:rPr kumimoji="1" lang="ja-JP" altLang="en-US" sz="1050" b="0" u="none" strike="noStrike" kern="1200" cap="none" spc="0" normalizeH="0" baseline="0" noProof="0" dirty="0" smtClean="0">
                          <a:ln>
                            <a:noFill/>
                          </a:ln>
                          <a:solidFill>
                            <a:schemeClr val="accent3"/>
                          </a:solidFill>
                          <a:effectLst/>
                          <a:uLnTx/>
                          <a:uFillTx/>
                          <a:latin typeface="+mn-ea"/>
                          <a:ea typeface="+mn-ea"/>
                        </a:rPr>
                        <a:t>円</a:t>
                      </a:r>
                      <a:r>
                        <a:rPr kumimoji="1" lang="en-US" altLang="ja-JP" sz="1050" b="0" u="none" strike="noStrike" kern="1200" cap="none" spc="0" normalizeH="0" baseline="0" noProof="0" dirty="0" smtClean="0">
                          <a:ln>
                            <a:noFill/>
                          </a:ln>
                          <a:solidFill>
                            <a:schemeClr val="accent3"/>
                          </a:solidFill>
                          <a:effectLst/>
                          <a:uLnTx/>
                          <a:uFillTx/>
                          <a:latin typeface="+mn-ea"/>
                          <a:ea typeface="+mn-ea"/>
                        </a:rPr>
                        <a:t>/</a:t>
                      </a:r>
                      <a:r>
                        <a:rPr kumimoji="1" lang="ja-JP" altLang="en-US" sz="1050" b="0" u="none" strike="noStrike" kern="1200" cap="none" spc="0" normalizeH="0" baseline="0" noProof="0" dirty="0" smtClean="0">
                          <a:ln>
                            <a:noFill/>
                          </a:ln>
                          <a:solidFill>
                            <a:schemeClr val="accent3"/>
                          </a:solidFill>
                          <a:effectLst/>
                          <a:uLnTx/>
                          <a:uFillTx/>
                          <a:latin typeface="+mn-ea"/>
                          <a:ea typeface="+mn-ea"/>
                        </a:rPr>
                        <a:t>日（ネット）／事前見積もり：不要／専用フォームからお申し込み</a:t>
                      </a:r>
                      <a:endParaRPr kumimoji="1" lang="en-US" altLang="ja-JP" sz="1050" b="0" u="none" strike="noStrike" kern="1200" cap="none" spc="0" normalizeH="0" baseline="0" noProof="0" dirty="0" smtClean="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rPr>
                        <a:t>ただし、広告誘導を追加購入いただく場合無償となります</a:t>
                      </a:r>
                      <a:endParaRPr kumimoji="1" lang="en-US" altLang="ja-JP" sz="1050" b="0" i="0" u="none" strike="noStrike" kern="1200" cap="none" spc="0" normalizeH="0" baseline="0" noProof="0" dirty="0" smtClean="0">
                        <a:ln>
                          <a:noFill/>
                        </a:ln>
                        <a:solidFill>
                          <a:schemeClr val="accent3"/>
                        </a:solidFill>
                        <a:effectLst/>
                        <a:uLnTx/>
                        <a:uFillTx/>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a:t>
            </a:r>
            <a:r>
              <a:rPr lang="ja-JP" altLang="en-US" dirty="0" smtClean="0"/>
              <a:t>詳細（テンプレ型）</a:t>
            </a:r>
            <a:endParaRPr lang="ja-JP" altLang="en-US" dirty="0"/>
          </a:p>
        </p:txBody>
      </p:sp>
      <p:pic>
        <p:nvPicPr>
          <p:cNvPr id="10" name="図プレースホルダー 9" descr="アイコン&#10;&#10;自動的に生成された説明">
            <a:extLst>
              <a:ext uri="{FF2B5EF4-FFF2-40B4-BE49-F238E27FC236}">
                <a16:creationId xmlns:a16="http://schemas.microsoft.com/office/drawing/2014/main" id="{4F41EB74-6EF5-B39A-8855-A7139F535B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7" name="表 6"/>
          <p:cNvGraphicFramePr>
            <a:graphicFrameLocks noGrp="1"/>
          </p:cNvGraphicFramePr>
          <p:nvPr>
            <p:extLst>
              <p:ext uri="{D42A27DB-BD31-4B8C-83A1-F6EECF244321}">
                <p14:modId xmlns:p14="http://schemas.microsoft.com/office/powerpoint/2010/main" val="2402380568"/>
              </p:ext>
            </p:extLst>
          </p:nvPr>
        </p:nvGraphicFramePr>
        <p:xfrm>
          <a:off x="479425" y="1089025"/>
          <a:ext cx="11011849" cy="5432545"/>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7920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タイアップへの</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誘導枠</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Yahoo!</a:t>
                      </a:r>
                      <a:r>
                        <a:rPr lang="ja-JP" altLang="en-US" sz="1050" b="0" i="0" u="none" strike="noStrike" dirty="0" smtClean="0">
                          <a:solidFill>
                            <a:schemeClr val="accent3"/>
                          </a:solidFill>
                          <a:latin typeface="+mn-ea"/>
                          <a:ea typeface="+mn-ea"/>
                          <a:cs typeface="Meiryo UI" pitchFamily="50" charset="-128"/>
                        </a:rPr>
                        <a:t>ディスプレイ広告（予約型／運用型）から自由選択</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a:t>
                      </a:r>
                      <a:r>
                        <a:rPr lang="ja-JP" altLang="en-US" sz="1050" b="0" i="0" u="none" strike="noStrike" dirty="0" smtClean="0">
                          <a:solidFill>
                            <a:schemeClr val="accent3"/>
                          </a:solidFill>
                          <a:latin typeface="+mn-ea"/>
                          <a:ea typeface="+mn-ea"/>
                          <a:cs typeface="Meiryo UI" pitchFamily="50" charset="-128"/>
                        </a:rPr>
                        <a:t>クリエイティブの制作は、代理店様・広告主様、またはヤフーにて行います</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ja-JP" altLang="en-US" sz="1050" b="0" i="0" u="none" strike="noStrike" dirty="0" smtClean="0">
                          <a:solidFill>
                            <a:schemeClr val="accent3"/>
                          </a:solidFill>
                          <a:latin typeface="+mn-ea"/>
                          <a:ea typeface="+mn-ea"/>
                          <a:cs typeface="Meiryo UI" pitchFamily="50" charset="-128"/>
                        </a:rPr>
                        <a:t>　ヤフーで制作の場合、静止画限定で最大</a:t>
                      </a:r>
                      <a:r>
                        <a:rPr lang="en-US" altLang="ja-JP" sz="1050" b="0" i="0" u="none" strike="noStrike" dirty="0" smtClean="0">
                          <a:solidFill>
                            <a:schemeClr val="accent3"/>
                          </a:solidFill>
                          <a:latin typeface="+mn-ea"/>
                          <a:ea typeface="+mn-ea"/>
                          <a:cs typeface="Meiryo UI" pitchFamily="50" charset="-128"/>
                        </a:rPr>
                        <a:t>6</a:t>
                      </a:r>
                      <a:r>
                        <a:rPr lang="ja-JP" altLang="en-US" sz="1050" b="0" i="0" u="none" strike="noStrike" dirty="0" smtClean="0">
                          <a:solidFill>
                            <a:schemeClr val="accent3"/>
                          </a:solidFill>
                          <a:latin typeface="+mn-ea"/>
                          <a:ea typeface="+mn-ea"/>
                          <a:cs typeface="Meiryo UI" pitchFamily="50" charset="-128"/>
                        </a:rPr>
                        <a:t>本（</a:t>
                      </a:r>
                      <a:r>
                        <a:rPr lang="en-US" altLang="ja-JP" sz="1050" b="0" i="0" u="none" strike="noStrike" dirty="0" smtClean="0">
                          <a:solidFill>
                            <a:schemeClr val="accent3"/>
                          </a:solidFill>
                          <a:latin typeface="+mn-ea"/>
                          <a:ea typeface="+mn-ea"/>
                          <a:cs typeface="Meiryo UI" pitchFamily="50" charset="-128"/>
                        </a:rPr>
                        <a:t>2</a:t>
                      </a:r>
                      <a:r>
                        <a:rPr lang="ja-JP" altLang="en-US" sz="1050" b="0" i="0" u="none" strike="noStrike" dirty="0" smtClean="0">
                          <a:solidFill>
                            <a:schemeClr val="accent3"/>
                          </a:solidFill>
                          <a:latin typeface="+mn-ea"/>
                          <a:ea typeface="+mn-ea"/>
                          <a:cs typeface="Meiryo UI" pitchFamily="50" charset="-128"/>
                        </a:rPr>
                        <a:t>バリエーション</a:t>
                      </a:r>
                      <a:r>
                        <a:rPr lang="en-US" altLang="ja-JP" sz="1050" b="0" i="0" u="none" strike="noStrike" dirty="0" smtClean="0">
                          <a:solidFill>
                            <a:schemeClr val="accent3"/>
                          </a:solidFill>
                          <a:latin typeface="+mn-ea"/>
                          <a:ea typeface="+mn-ea"/>
                          <a:cs typeface="Meiryo UI" pitchFamily="50" charset="-128"/>
                        </a:rPr>
                        <a:t>×3</a:t>
                      </a:r>
                      <a:r>
                        <a:rPr lang="ja-JP" altLang="en-US" sz="1050" b="0" i="0" u="none" strike="noStrike" dirty="0" smtClean="0">
                          <a:solidFill>
                            <a:schemeClr val="accent3"/>
                          </a:solidFill>
                          <a:latin typeface="+mn-ea"/>
                          <a:ea typeface="+mn-ea"/>
                          <a:cs typeface="Meiryo UI" pitchFamily="50" charset="-128"/>
                        </a:rPr>
                        <a:t>サイズの組み合わせ）までとさせていただきます</a:t>
                      </a:r>
                      <a:endParaRPr lang="en-US" altLang="ja-JP" sz="1050" b="0" i="0" u="none" strike="noStrike" dirty="0" smtClean="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smtClean="0">
                          <a:solidFill>
                            <a:schemeClr val="accent3"/>
                          </a:solidFill>
                          <a:latin typeface="+mn-ea"/>
                          <a:ea typeface="+mn-ea"/>
                          <a:cs typeface="Meiryo UI" pitchFamily="50" charset="-128"/>
                        </a:rPr>
                        <a:t>※</a:t>
                      </a:r>
                      <a:r>
                        <a:rPr lang="ja-JP" altLang="en-US" sz="1050" b="0" i="0" u="none" strike="noStrike" dirty="0" smtClean="0">
                          <a:solidFill>
                            <a:schemeClr val="accent3"/>
                          </a:solidFill>
                          <a:latin typeface="+mn-ea"/>
                          <a:ea typeface="+mn-ea"/>
                          <a:cs typeface="Meiryo UI" pitchFamily="50" charset="-128"/>
                        </a:rPr>
                        <a:t>入稿、運用は代理店様・広告主様で行っていただきます</a:t>
                      </a:r>
                      <a:endParaRPr lang="en-US" altLang="ja-JP" sz="1050" b="0" i="0" u="none" strike="noStrike" dirty="0">
                        <a:solidFill>
                          <a:schemeClr val="accent3"/>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87760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ページ</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50" dirty="0">
                          <a:solidFill>
                            <a:schemeClr val="accent3"/>
                          </a:solidFill>
                          <a:latin typeface="メイリオ"/>
                          <a:ea typeface="メイリオ"/>
                          <a:cs typeface="メイリオ" panose="020B0604030504040204" pitchFamily="50" charset="-128"/>
                        </a:rPr>
                        <a:t>・掲載場所：</a:t>
                      </a:r>
                      <a:r>
                        <a:rPr lang="en-US" altLang="ja-JP" sz="1050" dirty="0">
                          <a:solidFill>
                            <a:schemeClr val="accent3"/>
                          </a:solidFill>
                          <a:latin typeface="メイリオ"/>
                          <a:ea typeface="メイリオ"/>
                          <a:cs typeface="メイリオ" panose="020B0604030504040204" pitchFamily="50" charset="-128"/>
                        </a:rPr>
                        <a:t>Yahoo!</a:t>
                      </a:r>
                      <a:r>
                        <a:rPr lang="ja-JP" altLang="en-US" sz="1050" dirty="0">
                          <a:solidFill>
                            <a:schemeClr val="accent3"/>
                          </a:solidFill>
                          <a:latin typeface="メイリオ"/>
                          <a:ea typeface="メイリオ"/>
                          <a:cs typeface="メイリオ" panose="020B0604030504040204" pitchFamily="50" charset="-128"/>
                        </a:rPr>
                        <a:t>特別企画 </a:t>
                      </a:r>
                      <a:r>
                        <a:rPr lang="ja-JP" altLang="en-US" sz="1050" dirty="0" smtClean="0">
                          <a:solidFill>
                            <a:schemeClr val="accent3"/>
                          </a:solidFill>
                          <a:latin typeface="メイリオ"/>
                          <a:ea typeface="メイリオ"/>
                          <a:cs typeface="メイリオ" panose="020B0604030504040204" pitchFamily="50" charset="-128"/>
                        </a:rPr>
                        <a:t>広告主様</a:t>
                      </a:r>
                      <a:r>
                        <a:rPr lang="ja-JP" altLang="en-US" sz="1050" dirty="0">
                          <a:solidFill>
                            <a:schemeClr val="accent3"/>
                          </a:solidFill>
                          <a:latin typeface="メイリオ"/>
                          <a:ea typeface="メイリオ"/>
                          <a:cs typeface="メイリオ" panose="020B0604030504040204" pitchFamily="50" charset="-128"/>
                        </a:rPr>
                        <a:t>専用のページ</a:t>
                      </a:r>
                      <a:endParaRPr lang="en-US" altLang="ja-JP" sz="1050" dirty="0">
                        <a:solidFill>
                          <a:schemeClr val="accent3"/>
                        </a:solidFill>
                        <a:latin typeface="メイリオ"/>
                        <a:ea typeface="メイリオ"/>
                        <a:cs typeface="メイリオ" panose="020B0604030504040204" pitchFamily="50" charset="-128"/>
                      </a:endParaRPr>
                    </a:p>
                    <a:p>
                      <a:pPr marL="0" indent="0">
                        <a:buNone/>
                      </a:pPr>
                      <a:r>
                        <a:rPr lang="ja-JP" altLang="en-US" sz="1050" dirty="0">
                          <a:solidFill>
                            <a:schemeClr val="accent3"/>
                          </a:solidFill>
                          <a:latin typeface="メイリオ"/>
                          <a:ea typeface="メイリオ"/>
                          <a:cs typeface="メイリオ" panose="020B0604030504040204" pitchFamily="50" charset="-128"/>
                        </a:rPr>
                        <a:t>・デバイス：</a:t>
                      </a:r>
                      <a:r>
                        <a:rPr lang="en-US" altLang="ja-JP" sz="1050" dirty="0">
                          <a:solidFill>
                            <a:schemeClr val="accent3"/>
                          </a:solidFill>
                          <a:latin typeface="メイリオ"/>
                          <a:ea typeface="メイリオ"/>
                          <a:cs typeface="メイリオ" panose="020B0604030504040204" pitchFamily="50" charset="-128"/>
                        </a:rPr>
                        <a:t>PC</a:t>
                      </a:r>
                      <a:r>
                        <a:rPr lang="ja-JP" altLang="en-US" sz="1050" dirty="0">
                          <a:solidFill>
                            <a:schemeClr val="accent3"/>
                          </a:solidFill>
                          <a:latin typeface="メイリオ"/>
                          <a:ea typeface="メイリオ"/>
                          <a:cs typeface="メイリオ" panose="020B0604030504040204" pitchFamily="50" charset="-128"/>
                        </a:rPr>
                        <a:t>・スマートフォン</a:t>
                      </a:r>
                      <a:endParaRPr lang="en-US" altLang="ja-JP" sz="1050" dirty="0">
                        <a:solidFill>
                          <a:schemeClr val="accent3"/>
                        </a:solidFill>
                        <a:latin typeface="メイリオ"/>
                        <a:ea typeface="メイリオ"/>
                        <a:cs typeface="メイリオ" panose="020B0604030504040204" pitchFamily="50" charset="-128"/>
                      </a:endParaRPr>
                    </a:p>
                    <a:p>
                      <a:pPr marL="0" indent="0">
                        <a:buNone/>
                      </a:pPr>
                      <a:r>
                        <a:rPr lang="ja-JP" altLang="en-US" sz="1050" dirty="0">
                          <a:solidFill>
                            <a:schemeClr val="accent3"/>
                          </a:solidFill>
                          <a:latin typeface="メイリオ"/>
                          <a:ea typeface="メイリオ"/>
                          <a:cs typeface="メイリオ" panose="020B0604030504040204" pitchFamily="50" charset="-128"/>
                        </a:rPr>
                        <a:t>・ページ数：</a:t>
                      </a:r>
                      <a:r>
                        <a:rPr lang="en-US" altLang="ja-JP" sz="1050" dirty="0">
                          <a:solidFill>
                            <a:schemeClr val="accent3"/>
                          </a:solidFill>
                          <a:latin typeface="メイリオ"/>
                          <a:ea typeface="メイリオ"/>
                          <a:cs typeface="メイリオ" panose="020B0604030504040204" pitchFamily="50" charset="-128"/>
                        </a:rPr>
                        <a:t>1</a:t>
                      </a:r>
                      <a:r>
                        <a:rPr lang="ja-JP" altLang="en-US" sz="1050" dirty="0">
                          <a:solidFill>
                            <a:schemeClr val="accent3"/>
                          </a:solidFill>
                          <a:latin typeface="メイリオ"/>
                          <a:ea typeface="メイリオ"/>
                          <a:cs typeface="メイリオ" panose="020B0604030504040204" pitchFamily="50" charset="-128"/>
                        </a:rPr>
                        <a:t>ページ</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・文字数：</a:t>
                      </a:r>
                      <a:r>
                        <a:rPr lang="en-US" altLang="ja-JP" sz="1050" dirty="0">
                          <a:solidFill>
                            <a:schemeClr val="accent3"/>
                          </a:solidFill>
                          <a:latin typeface="メイリオ"/>
                          <a:ea typeface="メイリオ"/>
                          <a:cs typeface="メイリオ" panose="020B0604030504040204" pitchFamily="50" charset="-128"/>
                        </a:rPr>
                        <a:t>3,000</a:t>
                      </a:r>
                      <a:r>
                        <a:rPr lang="ja-JP" altLang="en-US" sz="1050" dirty="0">
                          <a:solidFill>
                            <a:schemeClr val="accent3"/>
                          </a:solidFill>
                          <a:latin typeface="メイリオ"/>
                          <a:ea typeface="メイリオ"/>
                          <a:cs typeface="メイリオ" panose="020B0604030504040204" pitchFamily="50" charset="-128"/>
                        </a:rPr>
                        <a:t>文字</a:t>
                      </a:r>
                      <a:r>
                        <a:rPr lang="ja-JP" altLang="en-US" sz="1050" dirty="0" smtClean="0">
                          <a:solidFill>
                            <a:schemeClr val="accent3"/>
                          </a:solidFill>
                          <a:latin typeface="メイリオ"/>
                          <a:ea typeface="メイリオ"/>
                          <a:cs typeface="メイリオ" panose="020B0604030504040204" pitchFamily="50" charset="-128"/>
                        </a:rPr>
                        <a:t>程度</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メイリオ"/>
                          <a:ea typeface="メイリオ"/>
                          <a:cs typeface="メイリオ" panose="020B0604030504040204" pitchFamily="50" charset="-128"/>
                        </a:rPr>
                        <a:t>・</a:t>
                      </a:r>
                      <a:r>
                        <a:rPr lang="ja-JP" altLang="en-US" sz="1050" dirty="0">
                          <a:solidFill>
                            <a:schemeClr val="accent3"/>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・二次利用：</a:t>
                      </a:r>
                      <a:r>
                        <a:rPr lang="ja-JP" altLang="en-US" sz="1050" dirty="0" smtClean="0">
                          <a:solidFill>
                            <a:schemeClr val="accent3"/>
                          </a:solidFill>
                          <a:latin typeface="メイリオ"/>
                          <a:ea typeface="メイリオ"/>
                          <a:cs typeface="メイリオ" panose="020B0604030504040204" pitchFamily="50" charset="-128"/>
                        </a:rPr>
                        <a:t>可　</a:t>
                      </a:r>
                      <a:r>
                        <a:rPr lang="en-US" altLang="ja-JP" sz="1050" dirty="0" smtClean="0">
                          <a:solidFill>
                            <a:schemeClr val="accent3"/>
                          </a:solidFill>
                          <a:latin typeface="メイリオ"/>
                          <a:ea typeface="メイリオ"/>
                          <a:cs typeface="メイリオ" panose="020B0604030504040204" pitchFamily="50" charset="-128"/>
                        </a:rPr>
                        <a:t>※</a:t>
                      </a:r>
                      <a:r>
                        <a:rPr lang="ja-JP" altLang="en-US" sz="1050" dirty="0" smtClean="0">
                          <a:solidFill>
                            <a:schemeClr val="accent3"/>
                          </a:solidFill>
                          <a:latin typeface="メイリオ"/>
                          <a:ea typeface="メイリオ"/>
                          <a:cs typeface="メイリオ" panose="020B0604030504040204" pitchFamily="50" charset="-128"/>
                        </a:rPr>
                        <a:t>内容によっては不可とさせていただく場合があります</a:t>
                      </a:r>
                      <a:endParaRPr lang="en-US" altLang="ja-JP" sz="1050" dirty="0" smtClean="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メイリオ"/>
                          <a:ea typeface="メイリオ"/>
                          <a:cs typeface="メイリオ" panose="020B0604030504040204" pitchFamily="50" charset="-128"/>
                        </a:rPr>
                        <a:t>　　　　　　　　</a:t>
                      </a:r>
                      <a:r>
                        <a:rPr lang="en-US" altLang="ja-JP" sz="1050" dirty="0" smtClean="0">
                          <a:solidFill>
                            <a:schemeClr val="accent3"/>
                          </a:solidFill>
                          <a:latin typeface="メイリオ"/>
                          <a:ea typeface="メイリオ"/>
                          <a:cs typeface="メイリオ" panose="020B0604030504040204" pitchFamily="50" charset="-128"/>
                        </a:rPr>
                        <a:t>※</a:t>
                      </a:r>
                      <a:r>
                        <a:rPr lang="ja-JP" altLang="en-US" sz="1050" dirty="0" smtClean="0">
                          <a:solidFill>
                            <a:schemeClr val="accent3"/>
                          </a:solidFill>
                          <a:latin typeface="メイリオ"/>
                          <a:ea typeface="メイリオ"/>
                          <a:cs typeface="メイリオ" panose="020B0604030504040204" pitchFamily="50" charset="-128"/>
                        </a:rPr>
                        <a:t>利用費や条件を定めた契約を締結させていただきます</a:t>
                      </a:r>
                      <a:endParaRPr lang="en-US" altLang="ja-JP" sz="1050" dirty="0">
                        <a:solidFill>
                          <a:schemeClr val="accent3"/>
                        </a:solidFill>
                        <a:latin typeface="メイリオ"/>
                        <a:ea typeface="メイリオ"/>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142335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契約分類</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dirty="0">
                          <a:solidFill>
                            <a:schemeClr val="bg1"/>
                          </a:solidFill>
                          <a:latin typeface="+mn-ea"/>
                          <a:ea typeface="+mn-ea"/>
                          <a:cs typeface="Meiryo UI" pitchFamily="50" charset="-128"/>
                        </a:rPr>
                        <a:t>お申し込み時に選択</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メイリオ"/>
                          <a:ea typeface="メイリオ"/>
                          <a:cs typeface="メイリオ" panose="020B0604030504040204" pitchFamily="50" charset="-128"/>
                        </a:rPr>
                        <a:t>■タイアップページの制作・掲載</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①契約分類：制作＋掲載</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②契約サービス：</a:t>
                      </a:r>
                      <a:r>
                        <a:rPr lang="en-US" altLang="ja-JP" sz="1050" dirty="0">
                          <a:solidFill>
                            <a:schemeClr val="accent3"/>
                          </a:solidFill>
                          <a:latin typeface="メイリオ"/>
                          <a:ea typeface="メイリオ"/>
                          <a:cs typeface="メイリオ" panose="020B0604030504040204" pitchFamily="50" charset="-128"/>
                        </a:rPr>
                        <a:t>【</a:t>
                      </a:r>
                      <a:r>
                        <a:rPr lang="ja-JP" altLang="en-US" sz="1050" dirty="0">
                          <a:solidFill>
                            <a:schemeClr val="accent3"/>
                          </a:solidFill>
                          <a:latin typeface="メイリオ"/>
                          <a:ea typeface="メイリオ"/>
                          <a:cs typeface="メイリオ" panose="020B0604030504040204" pitchFamily="50" charset="-128"/>
                        </a:rPr>
                        <a:t>制作＋掲載</a:t>
                      </a:r>
                      <a:r>
                        <a:rPr lang="en-US" altLang="ja-JP" sz="1050" dirty="0">
                          <a:solidFill>
                            <a:schemeClr val="accent3"/>
                          </a:solidFill>
                          <a:latin typeface="メイリオ"/>
                          <a:ea typeface="メイリオ"/>
                          <a:cs typeface="メイリオ" panose="020B0604030504040204" pitchFamily="50" charset="-128"/>
                        </a:rPr>
                        <a:t>】Yahoo!</a:t>
                      </a:r>
                      <a:r>
                        <a:rPr lang="ja-JP" altLang="en-US" sz="1050" dirty="0">
                          <a:solidFill>
                            <a:schemeClr val="accent3"/>
                          </a:solidFill>
                          <a:latin typeface="メイリオ"/>
                          <a:ea typeface="メイリオ"/>
                          <a:cs typeface="メイリオ" panose="020B0604030504040204" pitchFamily="50" charset="-128"/>
                        </a:rPr>
                        <a:t>特別企画　タイアップ</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③契約サービス詳細：</a:t>
                      </a:r>
                      <a:r>
                        <a:rPr lang="en-US" altLang="ja-JP" sz="1050" dirty="0">
                          <a:solidFill>
                            <a:schemeClr val="accent3"/>
                          </a:solidFill>
                          <a:latin typeface="+mn-lt"/>
                          <a:ea typeface="+mn-ea"/>
                          <a:cs typeface="メイリオ" panose="020B0604030504040204" pitchFamily="50" charset="-128"/>
                        </a:rPr>
                        <a:t>Yahoo!</a:t>
                      </a:r>
                      <a:r>
                        <a:rPr lang="ja-JP" altLang="en-US" sz="1050" dirty="0">
                          <a:solidFill>
                            <a:schemeClr val="accent3"/>
                          </a:solidFill>
                          <a:latin typeface="+mn-lt"/>
                          <a:ea typeface="+mn-ea"/>
                          <a:cs typeface="メイリオ" panose="020B0604030504040204" pitchFamily="50" charset="-128"/>
                        </a:rPr>
                        <a:t>特別企画　</a:t>
                      </a:r>
                      <a:r>
                        <a:rPr lang="ja-JP" altLang="en-US" sz="1050" dirty="0" smtClean="0">
                          <a:solidFill>
                            <a:schemeClr val="accent3"/>
                          </a:solidFill>
                          <a:latin typeface="+mn-lt"/>
                          <a:ea typeface="+mn-ea"/>
                          <a:cs typeface="メイリオ" panose="020B0604030504040204" pitchFamily="50" charset="-128"/>
                        </a:rPr>
                        <a:t>タイアップ　テンプレート型</a:t>
                      </a:r>
                      <a:r>
                        <a:rPr lang="ja-JP" altLang="en-US" sz="1050" dirty="0">
                          <a:solidFill>
                            <a:schemeClr val="accent3"/>
                          </a:solidFill>
                          <a:latin typeface="+mn-lt"/>
                          <a:ea typeface="+mn-ea"/>
                          <a:cs typeface="メイリオ" panose="020B0604030504040204" pitchFamily="50" charset="-128"/>
                        </a:rPr>
                        <a:t>　制作・</a:t>
                      </a:r>
                      <a:r>
                        <a:rPr lang="ja-JP" altLang="en-US" sz="1050" dirty="0" smtClean="0">
                          <a:solidFill>
                            <a:schemeClr val="accent3"/>
                          </a:solidFill>
                          <a:latin typeface="+mn-lt"/>
                          <a:ea typeface="+mn-ea"/>
                          <a:cs typeface="メイリオ" panose="020B0604030504040204" pitchFamily="50" charset="-128"/>
                        </a:rPr>
                        <a:t>掲載費</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accent3"/>
                          </a:solidFill>
                          <a:latin typeface="+mn-lt"/>
                          <a:ea typeface="+mn-ea"/>
                          <a:cs typeface="メイリオ" panose="020B0604030504040204" pitchFamily="50" charset="-128"/>
                        </a:rPr>
                        <a:t>■１か月</a:t>
                      </a:r>
                      <a:r>
                        <a:rPr lang="ja-JP" altLang="en-US" sz="1050" dirty="0">
                          <a:solidFill>
                            <a:schemeClr val="accent3"/>
                          </a:solidFill>
                          <a:latin typeface="+mn-lt"/>
                          <a:ea typeface="+mn-ea"/>
                          <a:cs typeface="メイリオ" panose="020B0604030504040204" pitchFamily="50" charset="-128"/>
                        </a:rPr>
                        <a:t>超</a:t>
                      </a:r>
                      <a:r>
                        <a:rPr lang="ja-JP" altLang="en-US" sz="1050" dirty="0" smtClean="0">
                          <a:solidFill>
                            <a:schemeClr val="accent3"/>
                          </a:solidFill>
                          <a:latin typeface="+mn-lt"/>
                          <a:ea typeface="+mn-ea"/>
                          <a:cs typeface="メイリオ" panose="020B0604030504040204" pitchFamily="50" charset="-128"/>
                        </a:rPr>
                        <a:t>の期間での掲載延長</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①契約分類：掲載</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②契約サービス：</a:t>
                      </a:r>
                      <a:r>
                        <a:rPr lang="en-US" altLang="ja-JP" sz="1050" dirty="0">
                          <a:solidFill>
                            <a:schemeClr val="accent3"/>
                          </a:solidFill>
                          <a:latin typeface="+mn-lt"/>
                          <a:ea typeface="+mn-ea"/>
                          <a:cs typeface="メイリオ" panose="020B0604030504040204" pitchFamily="50" charset="-128"/>
                        </a:rPr>
                        <a:t>【</a:t>
                      </a:r>
                      <a:r>
                        <a:rPr lang="ja-JP" altLang="en-US" sz="1050" dirty="0">
                          <a:solidFill>
                            <a:schemeClr val="accent3"/>
                          </a:solidFill>
                          <a:latin typeface="+mn-lt"/>
                          <a:ea typeface="+mn-ea"/>
                          <a:cs typeface="メイリオ" panose="020B0604030504040204" pitchFamily="50" charset="-128"/>
                        </a:rPr>
                        <a:t>掲載</a:t>
                      </a:r>
                      <a:r>
                        <a:rPr lang="en-US" altLang="ja-JP" sz="1050" dirty="0">
                          <a:solidFill>
                            <a:schemeClr val="accent3"/>
                          </a:solidFill>
                          <a:latin typeface="+mn-lt"/>
                          <a:ea typeface="+mn-ea"/>
                          <a:cs typeface="メイリオ" panose="020B0604030504040204" pitchFamily="50" charset="-128"/>
                        </a:rPr>
                        <a:t>】Yahoo!</a:t>
                      </a:r>
                      <a:r>
                        <a:rPr lang="ja-JP" altLang="en-US" sz="1050" dirty="0">
                          <a:solidFill>
                            <a:schemeClr val="accent3"/>
                          </a:solidFill>
                          <a:latin typeface="+mn-lt"/>
                          <a:ea typeface="+mn-ea"/>
                          <a:cs typeface="メイリオ" panose="020B0604030504040204" pitchFamily="50" charset="-128"/>
                        </a:rPr>
                        <a:t>特別企画　タイアップ</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③契約サービス詳細：</a:t>
                      </a:r>
                      <a:r>
                        <a:rPr lang="en-US" altLang="ja-JP" sz="1050" dirty="0">
                          <a:solidFill>
                            <a:schemeClr val="accent3"/>
                          </a:solidFill>
                          <a:latin typeface="+mn-lt"/>
                          <a:ea typeface="+mn-ea"/>
                          <a:cs typeface="メイリオ" panose="020B0604030504040204" pitchFamily="50" charset="-128"/>
                        </a:rPr>
                        <a:t>Yahoo!</a:t>
                      </a:r>
                      <a:r>
                        <a:rPr lang="ja-JP" altLang="en-US" sz="1050" dirty="0">
                          <a:solidFill>
                            <a:schemeClr val="accent3"/>
                          </a:solidFill>
                          <a:latin typeface="+mn-lt"/>
                          <a:ea typeface="+mn-ea"/>
                          <a:cs typeface="メイリオ" panose="020B0604030504040204" pitchFamily="50" charset="-128"/>
                        </a:rPr>
                        <a:t>特別企画　タイアップ　掲載延長</a:t>
                      </a:r>
                      <a:r>
                        <a:rPr lang="ja-JP" altLang="en-US" sz="1050" dirty="0" smtClean="0">
                          <a:solidFill>
                            <a:schemeClr val="accent3"/>
                          </a:solidFill>
                          <a:latin typeface="+mn-lt"/>
                          <a:ea typeface="+mn-ea"/>
                          <a:cs typeface="メイリオ" panose="020B0604030504040204" pitchFamily="50" charset="-128"/>
                        </a:rPr>
                        <a:t>費用</a:t>
                      </a:r>
                      <a:endParaRPr lang="en-US" altLang="ja-JP" sz="1050" dirty="0">
                        <a:solidFill>
                          <a:schemeClr val="accent3"/>
                        </a:solidFill>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4000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n-ea"/>
                          <a:ea typeface="+mn-ea"/>
                        </a:rPr>
                        <a:t>掲載期間</a:t>
                      </a:r>
                      <a:endParaRPr kumimoji="1" lang="ja-JP" altLang="en-US"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050" dirty="0">
                          <a:solidFill>
                            <a:schemeClr val="accent3"/>
                          </a:solidFill>
                          <a:latin typeface="メイリオ"/>
                          <a:ea typeface="メイリオ"/>
                          <a:cs typeface="Meiryo UI" panose="020B0604030504040204" pitchFamily="50" charset="-128"/>
                        </a:rPr>
                        <a:t>～</a:t>
                      </a:r>
                      <a:r>
                        <a:rPr lang="en-US" altLang="ja-JP" sz="1050" dirty="0">
                          <a:solidFill>
                            <a:schemeClr val="accent3"/>
                          </a:solidFill>
                          <a:latin typeface="メイリオ"/>
                          <a:ea typeface="メイリオ"/>
                          <a:cs typeface="Meiryo UI" panose="020B0604030504040204" pitchFamily="50" charset="-128"/>
                        </a:rPr>
                        <a:t>1</a:t>
                      </a:r>
                      <a:r>
                        <a:rPr lang="ja-JP" altLang="en-US" sz="1050" dirty="0">
                          <a:solidFill>
                            <a:schemeClr val="accent3"/>
                          </a:solidFill>
                          <a:latin typeface="メイリオ"/>
                          <a:ea typeface="メイリオ"/>
                          <a:cs typeface="Meiryo UI" panose="020B0604030504040204" pitchFamily="50" charset="-128"/>
                        </a:rPr>
                        <a:t>か月間（平日掲載開始）</a:t>
                      </a:r>
                      <a:endParaRPr lang="en-US" altLang="ja-JP" sz="1050" dirty="0">
                        <a:solidFill>
                          <a:schemeClr val="accent3"/>
                        </a:solidFill>
                        <a:latin typeface="メイリオ"/>
                        <a:ea typeface="メイリオ"/>
                        <a:cs typeface="Meiryo UI" panose="020B0604030504040204" pitchFamily="50" charset="-128"/>
                      </a:endParaRPr>
                    </a:p>
                    <a:p>
                      <a:r>
                        <a:rPr lang="en-US" altLang="ja-JP" sz="1050" dirty="0">
                          <a:solidFill>
                            <a:schemeClr val="accent3"/>
                          </a:solidFill>
                          <a:latin typeface="メイリオ"/>
                          <a:ea typeface="メイリオ"/>
                          <a:cs typeface="Meiryo UI" panose="020B0604030504040204" pitchFamily="50" charset="-128"/>
                        </a:rPr>
                        <a:t>※</a:t>
                      </a:r>
                      <a:r>
                        <a:rPr lang="ja-JP" altLang="en-US" sz="1050" dirty="0">
                          <a:solidFill>
                            <a:schemeClr val="accent3"/>
                          </a:solidFill>
                          <a:latin typeface="メイリオ"/>
                          <a:ea typeface="メイリオ"/>
                          <a:cs typeface="Meiryo UI" panose="020B0604030504040204" pitchFamily="50" charset="-128"/>
                        </a:rPr>
                        <a:t>タイアップページは、掲載開始日の前営業日までにアッします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162489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料金</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lt"/>
                          <a:ea typeface="+mn-ea"/>
                        </a:rPr>
                        <a:t>■誘導広告</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400</a:t>
                      </a:r>
                      <a:r>
                        <a:rPr kumimoji="1" lang="ja-JP" altLang="en-US" sz="1050" b="0" u="none" strike="noStrike" kern="1200" cap="none" spc="0" normalizeH="0" baseline="0" noProof="0" dirty="0">
                          <a:ln>
                            <a:noFill/>
                          </a:ln>
                          <a:solidFill>
                            <a:schemeClr val="accent3"/>
                          </a:solidFill>
                          <a:effectLst/>
                          <a:uLnTx/>
                          <a:uFillTx/>
                          <a:latin typeface="+mn-lt"/>
                          <a:ea typeface="+mn-ea"/>
                        </a:rPr>
                        <a:t>万円～（ネット） </a:t>
                      </a:r>
                      <a:r>
                        <a:rPr kumimoji="1" lang="ja-JP" altLang="en-US" sz="1050" b="0" u="none" strike="noStrike" kern="1200" cap="none" spc="0" normalizeH="0" baseline="0" noProof="0" dirty="0" smtClean="0">
                          <a:ln>
                            <a:noFill/>
                          </a:ln>
                          <a:solidFill>
                            <a:schemeClr val="accent3"/>
                          </a:solidFill>
                          <a:effectLst/>
                          <a:uLnTx/>
                          <a:uFillTx/>
                          <a:latin typeface="+mn-lt"/>
                          <a:ea typeface="+mn-ea"/>
                        </a:rPr>
                        <a:t>／</a:t>
                      </a:r>
                      <a:r>
                        <a:rPr kumimoji="1" lang="en-US" altLang="ja-JP" sz="1050" b="0" u="none" strike="noStrike" kern="1200" cap="none" spc="0" normalizeH="0" baseline="0" noProof="0" dirty="0" smtClean="0">
                          <a:ln>
                            <a:noFill/>
                          </a:ln>
                          <a:solidFill>
                            <a:schemeClr val="accent3"/>
                          </a:solidFill>
                          <a:effectLst/>
                          <a:uLnTx/>
                          <a:uFillTx/>
                          <a:latin typeface="+mn-lt"/>
                          <a:ea typeface="+mn-ea"/>
                        </a:rPr>
                        <a:t>Yahoo!</a:t>
                      </a:r>
                      <a:r>
                        <a:rPr kumimoji="1" lang="ja-JP" altLang="en-US" sz="1050" b="0" u="none" strike="noStrike" kern="1200" cap="none" spc="0" normalizeH="0" baseline="0" noProof="0" dirty="0" smtClean="0">
                          <a:ln>
                            <a:noFill/>
                          </a:ln>
                          <a:solidFill>
                            <a:schemeClr val="accent3"/>
                          </a:solidFill>
                          <a:effectLst/>
                          <a:uLnTx/>
                          <a:uFillTx/>
                          <a:latin typeface="+mn-lt"/>
                          <a:ea typeface="+mn-ea"/>
                        </a:rPr>
                        <a:t>ディプレイ広告の広告管理ツールからお申し込み</a:t>
                      </a:r>
                      <a:endParaRPr kumimoji="1" lang="en-US" altLang="ja-JP" sz="1050" b="0" u="none" strike="noStrike" kern="1200" cap="none" spc="0" normalizeH="0" baseline="0" noProof="0" dirty="0" smtClean="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a:t>
                      </a:r>
                      <a:r>
                        <a:rPr kumimoji="1" lang="ja-JP" altLang="en-US"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予約型の場合、</a:t>
                      </a:r>
                      <a:r>
                        <a:rPr kumimoji="1" lang="en-US" altLang="ja-JP"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500</a:t>
                      </a:r>
                      <a:r>
                        <a:rPr kumimoji="1" lang="ja-JP" altLang="en-US"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万円～（グロス）となります</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smtClean="0">
                          <a:ln>
                            <a:noFill/>
                          </a:ln>
                          <a:solidFill>
                            <a:schemeClr val="accent3"/>
                          </a:solidFill>
                          <a:effectLst/>
                          <a:uLnTx/>
                          <a:uFillTx/>
                          <a:latin typeface="+mn-lt"/>
                          <a:ea typeface="+mn-ea"/>
                        </a:rPr>
                        <a:t>■タイアップページの制作</a:t>
                      </a:r>
                      <a:r>
                        <a:rPr kumimoji="1" lang="ja-JP" altLang="en-US" sz="1050" b="0" u="none" strike="noStrike" kern="1200" cap="none" spc="0" normalizeH="0" baseline="0" noProof="0" dirty="0">
                          <a:ln>
                            <a:noFill/>
                          </a:ln>
                          <a:solidFill>
                            <a:schemeClr val="accent3"/>
                          </a:solidFill>
                          <a:effectLst/>
                          <a:uLnTx/>
                          <a:uFillTx/>
                          <a:latin typeface="+mn-lt"/>
                          <a:ea typeface="+mn-ea"/>
                        </a:rPr>
                        <a:t>・</a:t>
                      </a:r>
                      <a:r>
                        <a:rPr kumimoji="1" lang="ja-JP" altLang="en-US" sz="1050" b="0" u="none" strike="noStrike" kern="1200" cap="none" spc="0" normalizeH="0" baseline="0" noProof="0" dirty="0" smtClean="0">
                          <a:ln>
                            <a:noFill/>
                          </a:ln>
                          <a:solidFill>
                            <a:schemeClr val="accent3"/>
                          </a:solidFill>
                          <a:effectLst/>
                          <a:uLnTx/>
                          <a:uFillTx/>
                          <a:latin typeface="+mn-lt"/>
                          <a:ea typeface="+mn-ea"/>
                        </a:rPr>
                        <a:t>掲載</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80</a:t>
                      </a:r>
                      <a:r>
                        <a:rPr kumimoji="1" lang="ja-JP" altLang="en-US" sz="1050" b="0" u="none" strike="noStrike" kern="1200" cap="none" spc="0" normalizeH="0" baseline="0" noProof="0" dirty="0">
                          <a:ln>
                            <a:noFill/>
                          </a:ln>
                          <a:solidFill>
                            <a:schemeClr val="accent3"/>
                          </a:solidFill>
                          <a:effectLst/>
                          <a:uLnTx/>
                          <a:uFillTx/>
                          <a:latin typeface="+mn-lt"/>
                          <a:ea typeface="+mn-ea"/>
                        </a:rPr>
                        <a:t>万円～（ネット</a:t>
                      </a:r>
                      <a:r>
                        <a:rPr kumimoji="1" lang="ja-JP" altLang="en-US" sz="1050" b="0" u="none" strike="noStrike" kern="1200" cap="none" spc="0" normalizeH="0" baseline="0" noProof="0" dirty="0" smtClean="0">
                          <a:ln>
                            <a:noFill/>
                          </a:ln>
                          <a:solidFill>
                            <a:schemeClr val="accent3"/>
                          </a:solidFill>
                          <a:effectLst/>
                          <a:uLnTx/>
                          <a:uFillTx/>
                          <a:latin typeface="+mn-lt"/>
                          <a:ea typeface="+mn-ea"/>
                        </a:rPr>
                        <a:t>）／事前</a:t>
                      </a:r>
                      <a:r>
                        <a:rPr kumimoji="1" lang="ja-JP" altLang="en-US" sz="1050" b="0" u="none" strike="noStrike" kern="1200" cap="none" spc="0" normalizeH="0" baseline="0" noProof="0" dirty="0">
                          <a:ln>
                            <a:noFill/>
                          </a:ln>
                          <a:solidFill>
                            <a:schemeClr val="accent3"/>
                          </a:solidFill>
                          <a:effectLst/>
                          <a:uLnTx/>
                          <a:uFillTx/>
                          <a:latin typeface="+mn-lt"/>
                          <a:ea typeface="+mn-ea"/>
                        </a:rPr>
                        <a:t>見積もり：</a:t>
                      </a:r>
                      <a:r>
                        <a:rPr kumimoji="1" lang="ja-JP" altLang="en-US" sz="1050" b="0" u="none" strike="noStrike" kern="1200" cap="none" spc="0" normalizeH="0" baseline="0" noProof="0" dirty="0" smtClean="0">
                          <a:ln>
                            <a:noFill/>
                          </a:ln>
                          <a:solidFill>
                            <a:schemeClr val="accent3"/>
                          </a:solidFill>
                          <a:effectLst/>
                          <a:uLnTx/>
                          <a:uFillTx/>
                          <a:latin typeface="+mn-lt"/>
                          <a:ea typeface="+mn-ea"/>
                        </a:rPr>
                        <a:t>必要／専用フォームからお申し込み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企画内容によって、別途費用が発生する場合が</a:t>
                      </a:r>
                      <a:r>
                        <a:rPr kumimoji="1" lang="ja-JP" altLang="en-US" sz="1050" b="0" u="none" strike="noStrike" kern="1200" cap="none" spc="0" normalizeH="0" baseline="0" noProof="0" dirty="0" smtClean="0">
                          <a:ln>
                            <a:noFill/>
                          </a:ln>
                          <a:solidFill>
                            <a:schemeClr val="accent3"/>
                          </a:solidFill>
                          <a:effectLst/>
                          <a:uLnTx/>
                          <a:uFillTx/>
                          <a:latin typeface="メイリオ"/>
                          <a:ea typeface="メイリオ"/>
                        </a:rPr>
                        <a:t>あります</a:t>
                      </a:r>
                      <a:endParaRPr kumimoji="1" lang="en-US" altLang="ja-JP" sz="1050" b="0" u="none" strike="noStrike" kern="1200" cap="none" spc="0" normalizeH="0" baseline="0" noProof="0" dirty="0" smtClean="0">
                        <a:ln>
                          <a:noFill/>
                        </a:ln>
                        <a:solidFill>
                          <a:schemeClr val="accent3"/>
                        </a:solidFill>
                        <a:effectLst/>
                        <a:uLnTx/>
                        <a:uFillTx/>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■１か月超の期間での掲載延長</a:t>
                      </a:r>
                      <a:endParaRPr kumimoji="1" lang="en-US" altLang="ja-JP"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smtClean="0">
                          <a:ln>
                            <a:noFill/>
                          </a:ln>
                          <a:solidFill>
                            <a:schemeClr val="accent3"/>
                          </a:solidFill>
                          <a:effectLst/>
                          <a:uLnTx/>
                          <a:uFillTx/>
                          <a:latin typeface="メイリオ"/>
                          <a:ea typeface="メイリオ"/>
                        </a:rPr>
                        <a:t>3,000</a:t>
                      </a:r>
                      <a:r>
                        <a:rPr kumimoji="1" lang="ja-JP" altLang="en-US" sz="1050" b="0" u="none" strike="noStrike" kern="1200" cap="none" spc="0" normalizeH="0" baseline="0" noProof="0" dirty="0" smtClean="0">
                          <a:ln>
                            <a:noFill/>
                          </a:ln>
                          <a:solidFill>
                            <a:schemeClr val="accent3"/>
                          </a:solidFill>
                          <a:effectLst/>
                          <a:uLnTx/>
                          <a:uFillTx/>
                          <a:latin typeface="メイリオ"/>
                          <a:ea typeface="メイリオ"/>
                        </a:rPr>
                        <a:t>円</a:t>
                      </a:r>
                      <a:r>
                        <a:rPr kumimoji="1" lang="en-US" altLang="ja-JP" sz="1050" b="0" u="none" strike="noStrike" kern="1200" cap="none" spc="0" normalizeH="0" baseline="0" noProof="0" dirty="0" smtClean="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smtClean="0">
                          <a:ln>
                            <a:noFill/>
                          </a:ln>
                          <a:solidFill>
                            <a:schemeClr val="accent3"/>
                          </a:solidFill>
                          <a:effectLst/>
                          <a:uLnTx/>
                          <a:uFillTx/>
                          <a:latin typeface="メイリオ"/>
                          <a:ea typeface="メイリオ"/>
                        </a:rPr>
                        <a:t>日（ネット）</a:t>
                      </a:r>
                      <a:r>
                        <a:rPr kumimoji="1" lang="ja-JP" altLang="en-US" sz="1050" b="0" u="none" strike="noStrike" kern="1200" cap="none" spc="0" normalizeH="0" baseline="0" noProof="0" dirty="0" smtClean="0">
                          <a:ln>
                            <a:noFill/>
                          </a:ln>
                          <a:solidFill>
                            <a:schemeClr val="accent3"/>
                          </a:solidFill>
                          <a:effectLst/>
                          <a:uLnTx/>
                          <a:uFillTx/>
                          <a:latin typeface="+mn-lt"/>
                          <a:ea typeface="+mn-ea"/>
                        </a:rPr>
                        <a:t>／事前見積もり：不要／専用フォームからお申し込み</a:t>
                      </a:r>
                      <a:endParaRPr kumimoji="1" lang="en-US" altLang="ja-JP" sz="1050" b="0" u="none" strike="noStrike" kern="1200" cap="none" spc="0" normalizeH="0" baseline="0" noProof="0" dirty="0" smtClean="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a:t>
                      </a:r>
                      <a:r>
                        <a:rPr kumimoji="1" lang="ja-JP" altLang="en-US"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rPr>
                        <a:t>ただし、広告誘導を追加購入いただく場合無償となります</a:t>
                      </a:r>
                      <a:endParaRPr kumimoji="1" lang="en-US" altLang="ja-JP" sz="1050" b="0" i="0" u="none" strike="noStrike" kern="1200" cap="none" spc="0" normalizeH="0" baseline="0" noProof="0" dirty="0" smtClean="0">
                        <a:ln>
                          <a:noFill/>
                        </a:ln>
                        <a:solidFill>
                          <a:schemeClr val="accent3"/>
                        </a:solidFill>
                        <a:effectLst/>
                        <a:uLnTx/>
                        <a:uFillTx/>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209836178"/>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22676</TotalTime>
  <Words>3701</Words>
  <Application>Microsoft Office PowerPoint</Application>
  <PresentationFormat>ワイド画面</PresentationFormat>
  <Paragraphs>347</Paragraphs>
  <Slides>21</Slides>
  <Notes>4</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21</vt:i4>
      </vt:variant>
    </vt:vector>
  </HeadingPairs>
  <TitlesOfParts>
    <vt:vector size="33" baseType="lpstr">
      <vt:lpstr>Meiryo UI</vt:lpstr>
      <vt:lpstr>ＭＳ Ｐゴシック</vt:lpstr>
      <vt:lpstr>Yu Gothic Medium</vt:lpstr>
      <vt:lpstr>Meiryo</vt:lpstr>
      <vt:lpstr>Meiryo</vt:lpstr>
      <vt:lpstr>Yu Gothic</vt:lpstr>
      <vt:lpstr>Arial</vt:lpstr>
      <vt:lpstr>Calibri</vt:lpstr>
      <vt:lpstr>Segoe UI</vt:lpstr>
      <vt:lpstr>Verdana</vt:lpstr>
      <vt:lpstr>Wingdings</vt:lpstr>
      <vt:lpstr>表紙</vt:lpstr>
      <vt:lpstr>ディスプレイ広告（予約型） 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555</cp:revision>
  <dcterms:created xsi:type="dcterms:W3CDTF">2020-02-26T07:28:11Z</dcterms:created>
  <dcterms:modified xsi:type="dcterms:W3CDTF">2023-01-23T02:25:25Z</dcterms:modified>
  <cp:category/>
</cp:coreProperties>
</file>