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5"/>
  </p:notesMasterIdLst>
  <p:sldIdLst>
    <p:sldId id="316" r:id="rId4"/>
    <p:sldId id="300" r:id="rId5"/>
    <p:sldId id="326" r:id="rId6"/>
    <p:sldId id="343" r:id="rId7"/>
    <p:sldId id="345" r:id="rId8"/>
    <p:sldId id="346" r:id="rId9"/>
    <p:sldId id="347" r:id="rId10"/>
    <p:sldId id="348" r:id="rId11"/>
    <p:sldId id="349" r:id="rId12"/>
    <p:sldId id="350" r:id="rId13"/>
    <p:sldId id="351" r:id="rId14"/>
    <p:sldId id="328" r:id="rId15"/>
    <p:sldId id="327" r:id="rId16"/>
    <p:sldId id="334" r:id="rId17"/>
    <p:sldId id="335" r:id="rId18"/>
    <p:sldId id="341" r:id="rId19"/>
    <p:sldId id="340" r:id="rId20"/>
    <p:sldId id="336" r:id="rId21"/>
    <p:sldId id="338" r:id="rId22"/>
    <p:sldId id="352"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08" autoAdjust="0"/>
    <p:restoredTop sz="96327" autoAdjust="0"/>
  </p:normalViewPr>
  <p:slideViewPr>
    <p:cSldViewPr>
      <p:cViewPr varScale="1">
        <p:scale>
          <a:sx n="72" d="100"/>
          <a:sy n="72" d="100"/>
        </p:scale>
        <p:origin x="69" y="34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s.yimg.jp/images/listing/pdfs/listing_nyuukoukitei.pdf" TargetMode="External"/><Relationship Id="rId2" Type="http://schemas.openxmlformats.org/officeDocument/2006/relationships/image" Target="../media/image16.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6</a:t>
            </a:r>
            <a:r>
              <a:rPr lang="ja-JP" altLang="en-US" dirty="0" smtClean="0"/>
              <a:t>月</a:t>
            </a:r>
            <a:r>
              <a:rPr lang="en-US" altLang="ja-JP" dirty="0" smtClean="0"/>
              <a:t>2</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乗換案内（</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en-US" altLang="ja-JP" sz="2200" dirty="0"/>
              <a:t>Yahoo!</a:t>
            </a:r>
            <a:r>
              <a:rPr lang="ja-JP" altLang="en-US" sz="2200" dirty="0"/>
              <a:t>乗換案内　到着駅指定広告　</a:t>
            </a:r>
            <a:r>
              <a:rPr lang="en-US" altLang="ja-JP" sz="2200" dirty="0" smtClean="0"/>
              <a:t>SP</a:t>
            </a:r>
            <a:r>
              <a:rPr lang="ja-JP" altLang="en-US" sz="2200" dirty="0" smtClean="0"/>
              <a:t>（</a:t>
            </a:r>
            <a:r>
              <a:rPr lang="ja-JP" altLang="en-US" sz="2200" dirty="0"/>
              <a:t>駅下バナーセット）</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431362377"/>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1000001003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65223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乗換案内　到着駅指定広告　</a:t>
            </a:r>
            <a:r>
              <a:rPr lang="en-US" altLang="ja-JP" dirty="0"/>
              <a:t>PC</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602147167"/>
              </p:ext>
            </p:extLst>
          </p:nvPr>
        </p:nvGraphicFramePr>
        <p:xfrm>
          <a:off x="335360" y="962947"/>
          <a:ext cx="9959078" cy="514720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t>1000000970</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baseline="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PC</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3952" y="2276872"/>
            <a:ext cx="864096" cy="867432"/>
          </a:xfrm>
          <a:prstGeom prst="rect">
            <a:avLst/>
          </a:prstGeom>
        </p:spPr>
      </p:pic>
    </p:spTree>
    <p:extLst>
      <p:ext uri="{BB962C8B-B14F-4D97-AF65-F5344CB8AC3E}">
        <p14:creationId xmlns:p14="http://schemas.microsoft.com/office/powerpoint/2010/main" val="1180542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2177519"/>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latin typeface="+mn-ea"/>
            </a:endParaRPr>
          </a:p>
        </p:txBody>
      </p:sp>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28734845"/>
              </p:ext>
            </p:extLst>
          </p:nvPr>
        </p:nvGraphicFramePr>
        <p:xfrm>
          <a:off x="623392" y="1083945"/>
          <a:ext cx="6840759" cy="3213786"/>
        </p:xfrm>
        <a:graphic>
          <a:graphicData uri="http://schemas.openxmlformats.org/drawingml/2006/table">
            <a:tbl>
              <a:tblPr firstCol="1" bandRow="1"/>
              <a:tblGrid>
                <a:gridCol w="1898234">
                  <a:extLst>
                    <a:ext uri="{9D8B030D-6E8A-4147-A177-3AD203B41FA5}">
                      <a16:colId xmlns:a16="http://schemas.microsoft.com/office/drawing/2014/main" val="792911817"/>
                    </a:ext>
                  </a:extLst>
                </a:gridCol>
                <a:gridCol w="944443">
                  <a:extLst>
                    <a:ext uri="{9D8B030D-6E8A-4147-A177-3AD203B41FA5}">
                      <a16:colId xmlns:a16="http://schemas.microsoft.com/office/drawing/2014/main" val="2515137241"/>
                    </a:ext>
                  </a:extLst>
                </a:gridCol>
                <a:gridCol w="1332694">
                  <a:extLst>
                    <a:ext uri="{9D8B030D-6E8A-4147-A177-3AD203B41FA5}">
                      <a16:colId xmlns:a16="http://schemas.microsoft.com/office/drawing/2014/main" val="3608287535"/>
                    </a:ext>
                  </a:extLst>
                </a:gridCol>
                <a:gridCol w="1332694">
                  <a:extLst>
                    <a:ext uri="{9D8B030D-6E8A-4147-A177-3AD203B41FA5}">
                      <a16:colId xmlns:a16="http://schemas.microsoft.com/office/drawing/2014/main" val="135909385"/>
                    </a:ext>
                  </a:extLst>
                </a:gridCol>
                <a:gridCol w="1332694">
                  <a:extLst>
                    <a:ext uri="{9D8B030D-6E8A-4147-A177-3AD203B41FA5}">
                      <a16:colId xmlns:a16="http://schemas.microsoft.com/office/drawing/2014/main" val="2760754859"/>
                    </a:ext>
                  </a:extLst>
                </a:gridCol>
              </a:tblGrid>
              <a:tr h="5699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b="1" kern="1200" dirty="0" smtClean="0">
                          <a:solidFill>
                            <a:schemeClr val="tx1">
                              <a:lumMod val="65000"/>
                              <a:lumOff val="35000"/>
                            </a:schemeClr>
                          </a:solidFill>
                          <a:latin typeface="+mn-lt"/>
                          <a:ea typeface="+mn-ea"/>
                          <a:cs typeface="+mn-cs"/>
                        </a:rPr>
                        <a:t>SP</a:t>
                      </a:r>
                      <a:r>
                        <a:rPr kumimoji="1" lang="ja-JP" altLang="en-US" sz="700" b="1" kern="1200" dirty="0" smtClean="0">
                          <a:solidFill>
                            <a:schemeClr val="tx1">
                              <a:lumMod val="65000"/>
                              <a:lumOff val="35000"/>
                            </a:schemeClr>
                          </a:solidFill>
                          <a:latin typeface="+mn-lt"/>
                          <a:ea typeface="+mn-ea"/>
                          <a:cs typeface="+mn-cs"/>
                        </a:rPr>
                        <a:t>　駅下バナーセット</a:t>
                      </a:r>
                      <a:endParaRPr kumimoji="1" lang="en-US" altLang="ja-JP"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性別</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53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年齢</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3847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6" name="正方形/長方形 15"/>
          <p:cNvSpPr/>
          <p:nvPr/>
        </p:nvSpPr>
        <p:spPr>
          <a:xfrm>
            <a:off x="358724" y="6063679"/>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smtClean="0">
                <a:ln>
                  <a:noFill/>
                </a:ln>
                <a:solidFill>
                  <a:prstClr val="black">
                    <a:lumMod val="65000"/>
                    <a:lumOff val="35000"/>
                  </a:prstClr>
                </a:solidFill>
                <a:effectLst/>
                <a:uLnTx/>
                <a:uFillTx/>
              </a:rPr>
              <a:t/>
            </a:r>
            <a:br>
              <a:rPr kumimoji="0" lang="en-US" altLang="ja-JP" sz="800" b="0" i="0" u="none" strike="noStrike" kern="0" cap="none" spc="0" normalizeH="0" baseline="0" noProof="0" dirty="0" smtClean="0">
                <a:ln>
                  <a:noFill/>
                </a:ln>
                <a:solidFill>
                  <a:prstClr val="black">
                    <a:lumMod val="65000"/>
                    <a:lumOff val="35000"/>
                  </a:prstClr>
                </a:solidFill>
                <a:effectLst/>
                <a:uLnTx/>
                <a:uFillTx/>
              </a:rPr>
            </a:b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b="0" i="0" u="none" strike="noStrike" kern="0" cap="none" spc="0" normalizeH="0" baseline="0" noProof="0" dirty="0" smtClean="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r>
              <a:rPr kumimoji="0" lang="en-US" altLang="ja-JP" sz="800" kern="0" dirty="0" smtClean="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r>
              <a:rPr kumimoji="0" lang="ja-JP" altLang="en-US" sz="800" kern="0" dirty="0" smtClean="0">
                <a:solidFill>
                  <a:prstClr val="black">
                    <a:lumMod val="65000"/>
                    <a:lumOff val="35000"/>
                  </a:prstClr>
                </a:solidFill>
              </a:rPr>
              <a:t>。</a:t>
            </a:r>
            <a:endParaRPr kumimoji="0" lang="en-US" altLang="ja-JP" sz="800" kern="0" dirty="0">
              <a:solidFill>
                <a:prstClr val="black"/>
              </a:solidFill>
            </a:endParaRPr>
          </a:p>
        </p:txBody>
      </p:sp>
      <p:pic>
        <p:nvPicPr>
          <p:cNvPr id="19" name="図 18"/>
          <p:cNvPicPr>
            <a:picLocks noChangeAspect="1"/>
          </p:cNvPicPr>
          <p:nvPr/>
        </p:nvPicPr>
        <p:blipFill>
          <a:blip r:embed="rId2"/>
          <a:stretch>
            <a:fillRect/>
          </a:stretch>
        </p:blipFill>
        <p:spPr>
          <a:xfrm>
            <a:off x="646757" y="6088170"/>
            <a:ext cx="203602" cy="120158"/>
          </a:xfrm>
          <a:prstGeom prst="rect">
            <a:avLst/>
          </a:prstGeom>
        </p:spPr>
      </p:pic>
      <p:graphicFrame>
        <p:nvGraphicFramePr>
          <p:cNvPr id="9" name="表 8">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962234902"/>
              </p:ext>
            </p:extLst>
          </p:nvPr>
        </p:nvGraphicFramePr>
        <p:xfrm>
          <a:off x="431992" y="980735"/>
          <a:ext cx="5109798" cy="4938518"/>
        </p:xfrm>
        <a:graphic>
          <a:graphicData uri="http://schemas.openxmlformats.org/drawingml/2006/table">
            <a:tbl>
              <a:tblPr firstCol="1" bandRow="1"/>
              <a:tblGrid>
                <a:gridCol w="2778688">
                  <a:extLst>
                    <a:ext uri="{9D8B030D-6E8A-4147-A177-3AD203B41FA5}">
                      <a16:colId xmlns:a16="http://schemas.microsoft.com/office/drawing/2014/main" val="792911817"/>
                    </a:ext>
                  </a:extLst>
                </a:gridCol>
                <a:gridCol w="1191707">
                  <a:extLst>
                    <a:ext uri="{9D8B030D-6E8A-4147-A177-3AD203B41FA5}">
                      <a16:colId xmlns:a16="http://schemas.microsoft.com/office/drawing/2014/main" val="3057805663"/>
                    </a:ext>
                  </a:extLst>
                </a:gridCol>
                <a:gridCol w="1139403">
                  <a:extLst>
                    <a:ext uri="{9D8B030D-6E8A-4147-A177-3AD203B41FA5}">
                      <a16:colId xmlns:a16="http://schemas.microsoft.com/office/drawing/2014/main" val="2910572198"/>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927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270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1559496" y="1128083"/>
            <a:ext cx="1497721"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smtClean="0"/>
              <a:t>5</a:t>
            </a:r>
            <a:r>
              <a:rPr lang="ja-JP" altLang="en-US" sz="1050" b="1" dirty="0" smtClean="0">
                <a:latin typeface="+mj-ea"/>
              </a:rPr>
              <a:t>）</a:t>
            </a:r>
            <a:endParaRPr lang="en-US" altLang="ja-JP" sz="1050" b="1" dirty="0"/>
          </a:p>
        </p:txBody>
      </p:sp>
      <p:sp>
        <p:nvSpPr>
          <p:cNvPr id="15" name="テキスト ボックス 14">
            <a:extLst>
              <a:ext uri="{FF2B5EF4-FFF2-40B4-BE49-F238E27FC236}">
                <a16:creationId xmlns:a16="http://schemas.microsoft.com/office/drawing/2014/main" id="{7453E9FA-3CCC-5244-9FA5-207A456D56B6}"/>
              </a:ext>
            </a:extLst>
          </p:cNvPr>
          <p:cNvSpPr txBox="1"/>
          <p:nvPr/>
        </p:nvSpPr>
        <p:spPr>
          <a:xfrm>
            <a:off x="8557315" y="1052736"/>
            <a:ext cx="2579245" cy="477054"/>
          </a:xfrm>
          <a:prstGeom prst="rect">
            <a:avLst/>
          </a:prstGeom>
          <a:noFill/>
        </p:spPr>
        <p:txBody>
          <a:bodyPr wrap="square" rtlCol="0">
            <a:spAutoFit/>
          </a:bodyPr>
          <a:lstStyle/>
          <a:p>
            <a:pPr algn="ctr">
              <a:lnSpc>
                <a:spcPts val="1460"/>
              </a:lnSpc>
            </a:pPr>
            <a:r>
              <a:rPr lang="ja-JP" altLang="en-US" sz="1000" b="1" dirty="0" smtClean="0">
                <a:latin typeface="+mj-ea"/>
                <a:ea typeface="+mj-ea"/>
              </a:rPr>
              <a:t>画像</a:t>
            </a:r>
            <a:r>
              <a:rPr lang="ja-JP" altLang="en-US" sz="1000" b="1" dirty="0" smtClean="0">
                <a:latin typeface="+mj-ea"/>
              </a:rPr>
              <a:t>（</a:t>
            </a:r>
            <a:r>
              <a:rPr lang="en-US" altLang="ja-JP" sz="1000" b="1" dirty="0" smtClean="0">
                <a:latin typeface="+mj-ea"/>
                <a:ea typeface="+mj-ea"/>
              </a:rPr>
              <a:t>1</a:t>
            </a:r>
            <a:r>
              <a:rPr lang="ja-JP" altLang="en-US" sz="1000" b="1" dirty="0" smtClean="0">
                <a:latin typeface="+mj-ea"/>
                <a:ea typeface="+mj-ea"/>
              </a:rPr>
              <a:t>：</a:t>
            </a:r>
            <a:r>
              <a:rPr lang="en-US" altLang="ja-JP" sz="1000" b="1" dirty="0" smtClean="0">
                <a:latin typeface="+mj-ea"/>
              </a:rPr>
              <a:t>2</a:t>
            </a:r>
            <a:r>
              <a:rPr lang="ja-JP" altLang="en-US" sz="1000" b="1" dirty="0" smtClean="0">
                <a:latin typeface="+mj-ea"/>
              </a:rPr>
              <a:t>）</a:t>
            </a:r>
            <a:endParaRPr lang="en-US" altLang="ja-JP" sz="1000" b="1" dirty="0" smtClean="0">
              <a:latin typeface="+mj-ea"/>
              <a:ea typeface="+mj-ea"/>
            </a:endParaRPr>
          </a:p>
          <a:p>
            <a:pPr algn="ctr">
              <a:lnSpc>
                <a:spcPts val="1460"/>
              </a:lnSpc>
            </a:pPr>
            <a:r>
              <a:rPr lang="ja-JP" altLang="en-US" sz="1000" b="1" dirty="0" smtClean="0">
                <a:latin typeface="+mj-ea"/>
                <a:ea typeface="+mj-ea"/>
              </a:rPr>
              <a:t>動画（</a:t>
            </a:r>
            <a:r>
              <a:rPr lang="en-US" altLang="ja-JP" sz="1000" b="1" dirty="0" smtClean="0">
                <a:latin typeface="+mj-ea"/>
                <a:ea typeface="+mj-ea"/>
              </a:rPr>
              <a:t>1</a:t>
            </a:r>
            <a:r>
              <a:rPr lang="ja-JP" altLang="en-US" sz="1000" b="1" dirty="0">
                <a:latin typeface="+mj-ea"/>
                <a:ea typeface="+mj-ea"/>
              </a:rPr>
              <a:t>：</a:t>
            </a:r>
            <a:r>
              <a:rPr lang="en-US" altLang="ja-JP" sz="1000" b="1" dirty="0" smtClean="0">
                <a:latin typeface="+mj-ea"/>
                <a:ea typeface="+mj-ea"/>
              </a:rPr>
              <a:t>2</a:t>
            </a:r>
            <a:r>
              <a:rPr lang="ja-JP" altLang="en-US" sz="1000" b="1" dirty="0" smtClean="0">
                <a:latin typeface="+mj-ea"/>
                <a:ea typeface="+mj-ea"/>
              </a:rPr>
              <a:t>）</a:t>
            </a:r>
            <a:endParaRPr lang="en-US" altLang="ja-JP" sz="1000" b="1" dirty="0">
              <a:latin typeface="+mj-ea"/>
              <a:ea typeface="+mj-ea"/>
            </a:endParaRPr>
          </a:p>
        </p:txBody>
      </p:sp>
      <p:pic>
        <p:nvPicPr>
          <p:cNvPr id="26" name="図 25"/>
          <p:cNvPicPr>
            <a:picLocks noChangeAspect="1"/>
          </p:cNvPicPr>
          <p:nvPr/>
        </p:nvPicPr>
        <p:blipFill>
          <a:blip r:embed="rId2"/>
          <a:stretch>
            <a:fillRect/>
          </a:stretch>
        </p:blipFill>
        <p:spPr>
          <a:xfrm>
            <a:off x="8557315" y="1607442"/>
            <a:ext cx="2579245" cy="2579245"/>
          </a:xfrm>
          <a:prstGeom prst="rect">
            <a:avLst/>
          </a:prstGeom>
        </p:spPr>
      </p:pic>
      <p:pic>
        <p:nvPicPr>
          <p:cNvPr id="27" name="図 26"/>
          <p:cNvPicPr>
            <a:picLocks noChangeAspect="1"/>
          </p:cNvPicPr>
          <p:nvPr/>
        </p:nvPicPr>
        <p:blipFill>
          <a:blip r:embed="rId3"/>
          <a:stretch>
            <a:fillRect/>
          </a:stretch>
        </p:blipFill>
        <p:spPr>
          <a:xfrm>
            <a:off x="1559496" y="1607442"/>
            <a:ext cx="1497722" cy="2973686"/>
          </a:xfrm>
          <a:prstGeom prst="rect">
            <a:avLst/>
          </a:prstGeom>
        </p:spPr>
      </p:pic>
      <p:pic>
        <p:nvPicPr>
          <p:cNvPr id="28" name="図 27"/>
          <p:cNvPicPr>
            <a:picLocks noChangeAspect="1"/>
          </p:cNvPicPr>
          <p:nvPr/>
        </p:nvPicPr>
        <p:blipFill>
          <a:blip r:embed="rId4"/>
          <a:stretch>
            <a:fillRect/>
          </a:stretch>
        </p:blipFill>
        <p:spPr>
          <a:xfrm>
            <a:off x="5927352" y="1607442"/>
            <a:ext cx="1521485" cy="2973686"/>
          </a:xfrm>
          <a:prstGeom prst="rect">
            <a:avLst/>
          </a:prstGeom>
        </p:spPr>
      </p:pic>
      <p:pic>
        <p:nvPicPr>
          <p:cNvPr id="29" name="図 28"/>
          <p:cNvPicPr>
            <a:picLocks noChangeAspect="1"/>
          </p:cNvPicPr>
          <p:nvPr/>
        </p:nvPicPr>
        <p:blipFill>
          <a:blip r:embed="rId5"/>
          <a:stretch>
            <a:fillRect/>
          </a:stretch>
        </p:blipFill>
        <p:spPr>
          <a:xfrm>
            <a:off x="4271168" y="1607442"/>
            <a:ext cx="1521357" cy="2973686"/>
          </a:xfrm>
          <a:prstGeom prst="rect">
            <a:avLst/>
          </a:prstGeom>
        </p:spPr>
      </p:pic>
      <p:sp>
        <p:nvSpPr>
          <p:cNvPr id="30" name="テキスト ボックス 29">
            <a:extLst>
              <a:ext uri="{FF2B5EF4-FFF2-40B4-BE49-F238E27FC236}">
                <a16:creationId xmlns:a16="http://schemas.microsoft.com/office/drawing/2014/main" id="{105A310C-96BB-AD4C-AB58-A365BD4CA5F0}"/>
              </a:ext>
            </a:extLst>
          </p:cNvPr>
          <p:cNvSpPr txBox="1"/>
          <p:nvPr/>
        </p:nvSpPr>
        <p:spPr>
          <a:xfrm>
            <a:off x="5927351" y="1128084"/>
            <a:ext cx="1521485"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a:t>
            </a:r>
            <a:r>
              <a:rPr lang="ja-JP" altLang="en-US" sz="1050" b="1" dirty="0" smtClean="0"/>
              <a:t>：</a:t>
            </a:r>
            <a:r>
              <a:rPr lang="en-US" altLang="ja-JP" sz="1050" b="1" dirty="0" smtClean="0"/>
              <a:t>1</a:t>
            </a:r>
            <a:r>
              <a:rPr lang="ja-JP" altLang="en-US" sz="1050" b="1" dirty="0" smtClean="0">
                <a:latin typeface="+mj-ea"/>
              </a:rPr>
              <a:t>）</a:t>
            </a:r>
            <a:endParaRPr lang="en-US" altLang="ja-JP" sz="1050" b="1" dirty="0"/>
          </a:p>
        </p:txBody>
      </p:sp>
      <p:sp>
        <p:nvSpPr>
          <p:cNvPr id="31" name="テキスト ボックス 30">
            <a:extLst>
              <a:ext uri="{FF2B5EF4-FFF2-40B4-BE49-F238E27FC236}">
                <a16:creationId xmlns:a16="http://schemas.microsoft.com/office/drawing/2014/main" id="{105A310C-96BB-AD4C-AB58-A365BD4CA5F0}"/>
              </a:ext>
            </a:extLst>
          </p:cNvPr>
          <p:cNvSpPr txBox="1"/>
          <p:nvPr/>
        </p:nvSpPr>
        <p:spPr>
          <a:xfrm>
            <a:off x="4271168" y="1128083"/>
            <a:ext cx="1521357"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a:t>9</a:t>
            </a:r>
            <a:r>
              <a:rPr lang="ja-JP" altLang="en-US" sz="1050" b="1" dirty="0" smtClean="0">
                <a:latin typeface="+mj-ea"/>
              </a:rPr>
              <a:t>）</a:t>
            </a:r>
            <a:endParaRPr lang="en-US" altLang="ja-JP" sz="1050" b="1" dirty="0"/>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到着駅指定広告　広告挙動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pic>
        <p:nvPicPr>
          <p:cNvPr id="8" name="図 7"/>
          <p:cNvPicPr>
            <a:picLocks noChangeAspect="1"/>
          </p:cNvPicPr>
          <p:nvPr/>
        </p:nvPicPr>
        <p:blipFill>
          <a:blip r:embed="rId2"/>
          <a:stretch>
            <a:fillRect/>
          </a:stretch>
        </p:blipFill>
        <p:spPr>
          <a:xfrm>
            <a:off x="8258758" y="1484784"/>
            <a:ext cx="1872208" cy="3717218"/>
          </a:xfrm>
          <a:prstGeom prst="rect">
            <a:avLst/>
          </a:prstGeom>
        </p:spPr>
      </p:pic>
      <p:pic>
        <p:nvPicPr>
          <p:cNvPr id="9" name="図 8"/>
          <p:cNvPicPr>
            <a:picLocks noChangeAspect="1"/>
          </p:cNvPicPr>
          <p:nvPr/>
        </p:nvPicPr>
        <p:blipFill>
          <a:blip r:embed="rId3"/>
          <a:stretch>
            <a:fillRect/>
          </a:stretch>
        </p:blipFill>
        <p:spPr>
          <a:xfrm>
            <a:off x="1909688" y="1484784"/>
            <a:ext cx="1884574" cy="3717218"/>
          </a:xfrm>
          <a:prstGeom prst="rect">
            <a:avLst/>
          </a:prstGeom>
        </p:spPr>
      </p:pic>
      <p:pic>
        <p:nvPicPr>
          <p:cNvPr id="10" name="図 9"/>
          <p:cNvPicPr>
            <a:picLocks noChangeAspect="1"/>
          </p:cNvPicPr>
          <p:nvPr/>
        </p:nvPicPr>
        <p:blipFill>
          <a:blip r:embed="rId4"/>
          <a:stretch>
            <a:fillRect/>
          </a:stretch>
        </p:blipFill>
        <p:spPr>
          <a:xfrm>
            <a:off x="5074636" y="1484784"/>
            <a:ext cx="1887978" cy="3717218"/>
          </a:xfrm>
          <a:prstGeom prst="rect">
            <a:avLst/>
          </a:prstGeom>
        </p:spPr>
      </p:pic>
      <p:sp>
        <p:nvSpPr>
          <p:cNvPr id="13" name="二等辺三角形 12"/>
          <p:cNvSpPr/>
          <p:nvPr/>
        </p:nvSpPr>
        <p:spPr bwMode="auto">
          <a:xfrm rot="5400000">
            <a:off x="3974282"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6" name="二等辺三角形 15"/>
          <p:cNvSpPr/>
          <p:nvPr/>
        </p:nvSpPr>
        <p:spPr bwMode="auto">
          <a:xfrm rot="5400000">
            <a:off x="7142634"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7" name="テキスト ボックス 16"/>
          <p:cNvSpPr txBox="1"/>
          <p:nvPr/>
        </p:nvSpPr>
        <p:spPr>
          <a:xfrm>
            <a:off x="1811081" y="5448174"/>
            <a:ext cx="2081788" cy="276999"/>
          </a:xfrm>
          <a:prstGeom prst="rect">
            <a:avLst/>
          </a:prstGeom>
          <a:noFill/>
        </p:spPr>
        <p:txBody>
          <a:bodyPr wrap="none" rtlCol="0">
            <a:spAutoFit/>
          </a:bodyPr>
          <a:lstStyle/>
          <a:p>
            <a:r>
              <a:rPr kumimoji="1" lang="en-US" altLang="ja-JP" sz="1200" dirty="0" smtClean="0"/>
              <a:t>Yahoo!</a:t>
            </a:r>
            <a:r>
              <a:rPr kumimoji="1" lang="ja-JP" altLang="en-US" sz="1200" dirty="0" smtClean="0"/>
              <a:t>乗換案内で駅を検索</a:t>
            </a:r>
            <a:endParaRPr kumimoji="1" lang="ja-JP" altLang="en-US" sz="1200" dirty="0"/>
          </a:p>
        </p:txBody>
      </p:sp>
      <p:sp>
        <p:nvSpPr>
          <p:cNvPr id="18" name="テキスト ボックス 17"/>
          <p:cNvSpPr txBox="1"/>
          <p:nvPr/>
        </p:nvSpPr>
        <p:spPr>
          <a:xfrm>
            <a:off x="4849074" y="5448174"/>
            <a:ext cx="2339102" cy="276999"/>
          </a:xfrm>
          <a:prstGeom prst="rect">
            <a:avLst/>
          </a:prstGeom>
          <a:noFill/>
        </p:spPr>
        <p:txBody>
          <a:bodyPr wrap="none" rtlCol="0">
            <a:spAutoFit/>
          </a:bodyPr>
          <a:lstStyle/>
          <a:p>
            <a:r>
              <a:rPr kumimoji="1" lang="ja-JP" altLang="en-US" sz="1200" dirty="0" smtClean="0"/>
              <a:t>（アプリのみ）経路一覧が表示</a:t>
            </a:r>
            <a:endParaRPr kumimoji="1" lang="ja-JP" altLang="en-US" sz="1200" dirty="0"/>
          </a:p>
        </p:txBody>
      </p:sp>
      <p:sp>
        <p:nvSpPr>
          <p:cNvPr id="19" name="テキスト ボックス 18"/>
          <p:cNvSpPr txBox="1"/>
          <p:nvPr/>
        </p:nvSpPr>
        <p:spPr>
          <a:xfrm>
            <a:off x="7644172" y="5448174"/>
            <a:ext cx="3132348" cy="646331"/>
          </a:xfrm>
          <a:prstGeom prst="rect">
            <a:avLst/>
          </a:prstGeom>
          <a:noFill/>
        </p:spPr>
        <p:txBody>
          <a:bodyPr wrap="square" rtlCol="0">
            <a:spAutoFit/>
          </a:bodyPr>
          <a:lstStyle/>
          <a:p>
            <a:r>
              <a:rPr lang="ja-JP" altLang="en-US" sz="1200" dirty="0" smtClean="0"/>
              <a:t>経路詳細が表示。</a:t>
            </a:r>
            <a:endParaRPr lang="en-US" altLang="ja-JP" sz="1200" dirty="0" smtClean="0"/>
          </a:p>
          <a:p>
            <a:r>
              <a:rPr lang="ja-JP" altLang="en-US" sz="1200" dirty="0" smtClean="0"/>
              <a:t>購入している駅が到着地になっている場合、広告が表示。</a:t>
            </a:r>
            <a:endParaRPr kumimoji="1" lang="ja-JP" altLang="en-US" sz="1200" dirty="0"/>
          </a:p>
        </p:txBody>
      </p:sp>
    </p:spTree>
    <p:extLst>
      <p:ext uri="{BB962C8B-B14F-4D97-AF65-F5344CB8AC3E}">
        <p14:creationId xmlns:p14="http://schemas.microsoft.com/office/powerpoint/2010/main" val="621391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470927662"/>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の期跨ぎ</a:t>
            </a:r>
            <a:r>
              <a:rPr lang="ja-JP" altLang="en-US" dirty="0"/>
              <a:t>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smtClean="0">
                <a:solidFill>
                  <a:schemeClr val="bg1"/>
                </a:solidFill>
              </a:rPr>
              <a:t>Q1</a:t>
            </a:r>
            <a:r>
              <a:rPr lang="ja-JP" altLang="en-US" sz="1000" dirty="0" smtClean="0">
                <a:solidFill>
                  <a:schemeClr val="bg1"/>
                </a:solidFill>
              </a:rPr>
              <a:t>商品</a:t>
            </a:r>
            <a:r>
              <a:rPr lang="ja-JP" altLang="en-US" sz="1000" dirty="0">
                <a:solidFill>
                  <a:schemeClr val="bg1"/>
                </a:solidFill>
              </a:rPr>
              <a:t>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a:t>
            </a:r>
            <a:r>
              <a:rPr lang="ja-JP" altLang="en-US" sz="1400" dirty="0" smtClean="0">
                <a:solidFill>
                  <a:schemeClr val="tx1">
                    <a:lumMod val="65000"/>
                    <a:lumOff val="35000"/>
                  </a:schemeClr>
                </a:solidFill>
              </a:rPr>
              <a:t>。有効</a:t>
            </a:r>
            <a:r>
              <a:rPr lang="ja-JP" altLang="en-US" sz="1400" dirty="0">
                <a:solidFill>
                  <a:schemeClr val="tx1">
                    <a:lumMod val="65000"/>
                    <a:lumOff val="35000"/>
                  </a:schemeClr>
                </a:solidFill>
              </a:rPr>
              <a:t>期間の</a:t>
            </a:r>
            <a:r>
              <a:rPr lang="ja-JP" altLang="en-US" sz="1400" dirty="0" smtClean="0">
                <a:solidFill>
                  <a:schemeClr val="tx1">
                    <a:lumMod val="65000"/>
                    <a:lumOff val="35000"/>
                  </a:schemeClr>
                </a:solidFill>
              </a:rPr>
              <a:t>延長対応のメンテナンスは、</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次</a:t>
            </a:r>
            <a:r>
              <a:rPr lang="ja-JP" altLang="en-US" sz="1400" dirty="0">
                <a:solidFill>
                  <a:schemeClr val="tx1">
                    <a:lumMod val="65000"/>
                    <a:lumOff val="35000"/>
                  </a:schemeClr>
                </a:solidFill>
              </a:rPr>
              <a:t>の期の商品の予約開始日</a:t>
            </a:r>
            <a:r>
              <a:rPr lang="ja-JP" altLang="en-US" sz="1400" dirty="0" smtClean="0">
                <a:solidFill>
                  <a:schemeClr val="tx1">
                    <a:lumMod val="65000"/>
                    <a:lumOff val="35000"/>
                  </a:schemeClr>
                </a:solidFill>
              </a:rPr>
              <a:t>の</a:t>
            </a:r>
            <a:r>
              <a:rPr lang="en-US" altLang="ja-JP" sz="1400" dirty="0" smtClean="0">
                <a:solidFill>
                  <a:schemeClr val="tx1">
                    <a:lumMod val="65000"/>
                    <a:lumOff val="35000"/>
                  </a:schemeClr>
                </a:solidFill>
              </a:rPr>
              <a:t>13</a:t>
            </a:r>
            <a:r>
              <a:rPr lang="ja-JP" altLang="en-US" sz="1400" dirty="0" smtClean="0">
                <a:solidFill>
                  <a:schemeClr val="tx1">
                    <a:lumMod val="65000"/>
                    <a:lumOff val="35000"/>
                  </a:schemeClr>
                </a:solidFill>
              </a:rPr>
              <a:t>時頃から数時間です。その</a:t>
            </a:r>
            <a:r>
              <a:rPr lang="ja-JP" altLang="en-US" sz="1400" dirty="0">
                <a:solidFill>
                  <a:schemeClr val="tx1">
                    <a:lumMod val="65000"/>
                    <a:lumOff val="35000"/>
                  </a:schemeClr>
                </a:solidFill>
              </a:rPr>
              <a:t>間はメンテナンス期間と</a:t>
            </a:r>
            <a:r>
              <a:rPr lang="ja-JP" altLang="en-US" sz="1400" dirty="0" smtClean="0">
                <a:solidFill>
                  <a:schemeClr val="tx1">
                    <a:lumMod val="65000"/>
                    <a:lumOff val="35000"/>
                  </a:schemeClr>
                </a:solidFill>
              </a:rPr>
              <a:t>して</a:t>
            </a:r>
            <a:r>
              <a:rPr lang="en-US" altLang="ja-JP" sz="1400" dirty="0" smtClean="0">
                <a:solidFill>
                  <a:schemeClr val="tx1">
                    <a:lumMod val="65000"/>
                    <a:lumOff val="35000"/>
                  </a:schemeClr>
                </a:solidFill>
              </a:rPr>
              <a:t>1</a:t>
            </a:r>
            <a:r>
              <a:rPr lang="ja-JP" altLang="en-US" sz="1400" dirty="0" smtClean="0">
                <a:solidFill>
                  <a:schemeClr val="tx1">
                    <a:lumMod val="65000"/>
                    <a:lumOff val="35000"/>
                  </a:schemeClr>
                </a:solidFill>
              </a:rPr>
              <a:t>期前商品</a:t>
            </a:r>
            <a:r>
              <a:rPr lang="ja-JP" altLang="en-US" sz="1400" dirty="0">
                <a:solidFill>
                  <a:schemeClr val="tx1">
                    <a:lumMod val="65000"/>
                    <a:lumOff val="35000"/>
                  </a:schemeClr>
                </a:solidFill>
              </a:rPr>
              <a:t>の予約ができない状態と</a:t>
            </a:r>
            <a:r>
              <a:rPr lang="ja-JP" altLang="en-US" sz="1400" dirty="0" smtClean="0">
                <a:solidFill>
                  <a:schemeClr val="tx1">
                    <a:lumMod val="65000"/>
                    <a:lumOff val="35000"/>
                  </a:schemeClr>
                </a:solidFill>
              </a:rPr>
              <a:t>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Q2</a:t>
            </a:r>
            <a:r>
              <a:rPr lang="ja-JP" altLang="en-US" sz="1200" dirty="0" smtClean="0">
                <a:solidFill>
                  <a:schemeClr val="tx1">
                    <a:lumMod val="65000"/>
                    <a:lumOff val="35000"/>
                  </a:schemeClr>
                </a:solidFill>
              </a:rPr>
              <a:t>商品の予約開始日が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とした場合。</a:t>
            </a:r>
            <a:r>
              <a:rPr lang="en-US" altLang="ja-JP" sz="1200" dirty="0" smtClean="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以降</a:t>
            </a:r>
            <a:r>
              <a:rPr lang="ja-JP" altLang="en-US" sz="1200" dirty="0">
                <a:solidFill>
                  <a:schemeClr val="tx1">
                    <a:lumMod val="65000"/>
                    <a:lumOff val="35000"/>
                  </a:schemeClr>
                </a:solidFill>
              </a:rPr>
              <a:t>）に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a:t>
            </a:r>
            <a:r>
              <a:rPr lang="ja-JP" altLang="en-US" sz="1400" dirty="0" smtClean="0">
                <a:solidFill>
                  <a:schemeClr val="tx1">
                    <a:lumMod val="65000"/>
                    <a:lumOff val="35000"/>
                  </a:schemeClr>
                </a:solidFill>
              </a:rPr>
              <a:t>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テキスト ボックス 3"/>
          <p:cNvSpPr txBox="1"/>
          <p:nvPr/>
        </p:nvSpPr>
        <p:spPr>
          <a:xfrm>
            <a:off x="454374" y="1124744"/>
            <a:ext cx="11402265" cy="523220"/>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2021/6/4</a:t>
            </a:r>
          </a:p>
          <a:p>
            <a:r>
              <a:rPr lang="ja-JP" altLang="en-US" sz="1400" dirty="0" smtClean="0">
                <a:solidFill>
                  <a:schemeClr val="tx1">
                    <a:lumMod val="65000"/>
                    <a:lumOff val="35000"/>
                  </a:schemeClr>
                </a:solidFill>
              </a:rPr>
              <a:t>・「</a:t>
            </a:r>
            <a:r>
              <a:rPr lang="ja-JP" altLang="en-US" sz="1400" dirty="0"/>
              <a:t>広告タイプ</a:t>
            </a:r>
            <a:r>
              <a:rPr lang="ja-JP" altLang="en-US" sz="1400" dirty="0" smtClean="0"/>
              <a:t>一覧</a:t>
            </a:r>
            <a:r>
              <a:rPr lang="ja-JP" altLang="en-US" sz="1400" dirty="0" smtClean="0">
                <a:solidFill>
                  <a:schemeClr val="tx1">
                    <a:lumMod val="65000"/>
                    <a:lumOff val="35000"/>
                  </a:schemeClr>
                </a:solidFill>
              </a:rPr>
              <a:t>」および</a:t>
            </a:r>
            <a:r>
              <a:rPr lang="ja-JP" altLang="en-US" sz="1400" dirty="0">
                <a:solidFill>
                  <a:schemeClr val="tx1">
                    <a:lumMod val="65000"/>
                    <a:lumOff val="35000"/>
                  </a:schemeClr>
                </a:solidFill>
              </a:rPr>
              <a:t>「免責事項・注意事項</a:t>
            </a:r>
            <a:r>
              <a:rPr lang="ja-JP" altLang="en-US" sz="1400" dirty="0" smtClean="0">
                <a:solidFill>
                  <a:schemeClr val="tx1">
                    <a:lumMod val="65000"/>
                    <a:lumOff val="35000"/>
                  </a:schemeClr>
                </a:solidFill>
              </a:rPr>
              <a:t>」に入稿規定関連について追記いたしました。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3469995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200109308"/>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1000000984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889335834"/>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1000000987</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1000000967</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414229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992070200"/>
              </p:ext>
            </p:extLst>
          </p:nvPr>
        </p:nvGraphicFramePr>
        <p:xfrm>
          <a:off x="335360" y="962947"/>
          <a:ext cx="11639423"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1000000939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1000000986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1000000993</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9" y="2164116"/>
            <a:ext cx="466012" cy="864096"/>
          </a:xfrm>
          <a:prstGeom prst="rect">
            <a:avLst/>
          </a:prstGeom>
        </p:spPr>
      </p:pic>
    </p:spTree>
    <p:extLst>
      <p:ext uri="{BB962C8B-B14F-4D97-AF65-F5344CB8AC3E}">
        <p14:creationId xmlns:p14="http://schemas.microsoft.com/office/powerpoint/2010/main" val="3804123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商品一覧　</a:t>
            </a:r>
            <a:r>
              <a:rPr lang="en-US" altLang="ja-JP" dirty="0"/>
              <a:t> Yahoo!</a:t>
            </a:r>
            <a:r>
              <a:rPr lang="ja-JP" altLang="en-US" dirty="0"/>
              <a:t>乗換案内　到着駅指定広告　</a:t>
            </a:r>
            <a:r>
              <a:rPr lang="en-US" altLang="ja-JP" dirty="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569769446"/>
              </p:ext>
            </p:extLst>
          </p:nvPr>
        </p:nvGraphicFramePr>
        <p:xfrm>
          <a:off x="335360" y="962947"/>
          <a:ext cx="9959078" cy="5025289"/>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1000000994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1000000974</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1000000995</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1000000976</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14,500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62473"/>
            <a:ext cx="3472425" cy="338554"/>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8" y="2164116"/>
            <a:ext cx="466012" cy="864096"/>
          </a:xfrm>
          <a:prstGeom prst="rect">
            <a:avLst/>
          </a:prstGeom>
        </p:spPr>
      </p:pic>
    </p:spTree>
    <p:extLst>
      <p:ext uri="{BB962C8B-B14F-4D97-AF65-F5344CB8AC3E}">
        <p14:creationId xmlns:p14="http://schemas.microsoft.com/office/powerpoint/2010/main" val="2138279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163084309"/>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1000000940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1000000956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1000000962</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1000000957</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138,000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72,000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48,000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30,000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1" name="正方形/長方形 10"/>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Tree>
    <p:extLst>
      <p:ext uri="{BB962C8B-B14F-4D97-AF65-F5344CB8AC3E}">
        <p14:creationId xmlns:p14="http://schemas.microsoft.com/office/powerpoint/2010/main" val="85790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　</a:t>
            </a:r>
            <a:r>
              <a:rPr lang="en-US" altLang="ja-JP" sz="2200" dirty="0" smtClean="0"/>
              <a:t>Yahoo</a:t>
            </a:r>
            <a:r>
              <a:rPr lang="en-US" altLang="ja-JP" sz="2200" dirty="0"/>
              <a:t>!</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84955143"/>
              </p:ext>
            </p:extLst>
          </p:nvPr>
        </p:nvGraphicFramePr>
        <p:xfrm>
          <a:off x="335360" y="962947"/>
          <a:ext cx="9959078"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a:t>
                      </a:r>
                      <a:r>
                        <a:rPr kumimoji="1" lang="ja-JP" altLang="en-US" sz="800" b="1" kern="1200" baseline="0" dirty="0" smtClean="0">
                          <a:solidFill>
                            <a:schemeClr val="tx1">
                              <a:lumMod val="65000"/>
                              <a:lumOff val="35000"/>
                            </a:schemeClr>
                          </a:solidFill>
                          <a:latin typeface="+mn-lt"/>
                          <a:ea typeface="+mn-ea"/>
                          <a:cs typeface="+mn-cs"/>
                        </a:rPr>
                        <a:t>　</a:t>
                      </a: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1000000959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1000000963</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1000000960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1000000964</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24,000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20,500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15,500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9,500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0">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9254" y="2276872"/>
            <a:ext cx="466012" cy="864096"/>
          </a:xfrm>
          <a:prstGeom prst="rect">
            <a:avLst/>
          </a:prstGeom>
        </p:spPr>
      </p:pic>
      <p:pic>
        <p:nvPicPr>
          <p:cNvPr id="9" name="図 8"/>
          <p:cNvPicPr>
            <a:picLocks noChangeAspect="1"/>
          </p:cNvPicPr>
          <p:nvPr/>
        </p:nvPicPr>
        <p:blipFill>
          <a:blip r:embed="rId3"/>
          <a:stretch>
            <a:fillRect/>
          </a:stretch>
        </p:blipFill>
        <p:spPr>
          <a:xfrm>
            <a:off x="5929374" y="2276872"/>
            <a:ext cx="466012" cy="864096"/>
          </a:xfrm>
          <a:prstGeom prst="rect">
            <a:avLst/>
          </a:prstGeom>
        </p:spPr>
      </p:pic>
      <p:pic>
        <p:nvPicPr>
          <p:cNvPr id="10" name="図 9"/>
          <p:cNvPicPr>
            <a:picLocks noChangeAspect="1"/>
          </p:cNvPicPr>
          <p:nvPr/>
        </p:nvPicPr>
        <p:blipFill>
          <a:blip r:embed="rId4"/>
          <a:stretch>
            <a:fillRect/>
          </a:stretch>
        </p:blipFill>
        <p:spPr>
          <a:xfrm>
            <a:off x="66381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47580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441558" cy="814388"/>
          </a:xfrm>
        </p:spPr>
        <p:txBody>
          <a:bodyPr>
            <a:normAutofit/>
          </a:bodyPr>
          <a:lstStyle/>
          <a:p>
            <a:r>
              <a:rPr lang="ja-JP" altLang="en-US" dirty="0"/>
              <a:t>商品一覧</a:t>
            </a:r>
            <a:r>
              <a:rPr lang="ja-JP" altLang="en-US" sz="2200" dirty="0"/>
              <a:t>　</a:t>
            </a:r>
            <a:r>
              <a:rPr lang="en-US" altLang="ja-JP" sz="2200" dirty="0"/>
              <a:t>Yahoo!</a:t>
            </a:r>
            <a:r>
              <a:rPr lang="ja-JP" altLang="en-US" sz="2200" dirty="0"/>
              <a:t>乗換案内　到着駅指定広告　</a:t>
            </a:r>
            <a:r>
              <a:rPr lang="en-US" altLang="ja-JP" sz="2200" dirty="0"/>
              <a:t>SP</a:t>
            </a:r>
            <a:r>
              <a:rPr lang="ja-JP" altLang="en-US" sz="2200" dirty="0"/>
              <a:t>（駅下バナーセット</a:t>
            </a:r>
            <a:r>
              <a:rPr lang="ja-JP" altLang="en-US" sz="2200" dirty="0" smtClean="0"/>
              <a:t>）</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780642636"/>
              </p:ext>
            </p:extLst>
          </p:nvPr>
        </p:nvGraphicFramePr>
        <p:xfrm>
          <a:off x="335360" y="962947"/>
          <a:ext cx="11639423" cy="5194457"/>
        </p:xfrm>
        <a:graphic>
          <a:graphicData uri="http://schemas.openxmlformats.org/drawingml/2006/table">
            <a:tbl>
              <a:tblPr firstCol="1" bandRow="1"/>
              <a:tblGrid>
                <a:gridCol w="1487805">
                  <a:extLst>
                    <a:ext uri="{9D8B030D-6E8A-4147-A177-3AD203B41FA5}">
                      <a16:colId xmlns:a16="http://schemas.microsoft.com/office/drawing/2014/main" val="792911817"/>
                    </a:ext>
                  </a:extLst>
                </a:gridCol>
                <a:gridCol w="502545">
                  <a:extLst>
                    <a:ext uri="{9D8B030D-6E8A-4147-A177-3AD203B41FA5}">
                      <a16:colId xmlns:a16="http://schemas.microsoft.com/office/drawing/2014/main" val="2463250045"/>
                    </a:ext>
                  </a:extLst>
                </a:gridCol>
                <a:gridCol w="1170843">
                  <a:extLst>
                    <a:ext uri="{9D8B030D-6E8A-4147-A177-3AD203B41FA5}">
                      <a16:colId xmlns:a16="http://schemas.microsoft.com/office/drawing/2014/main" val="2514760073"/>
                    </a:ext>
                  </a:extLst>
                </a:gridCol>
                <a:gridCol w="485341">
                  <a:extLst>
                    <a:ext uri="{9D8B030D-6E8A-4147-A177-3AD203B41FA5}">
                      <a16:colId xmlns:a16="http://schemas.microsoft.com/office/drawing/2014/main" val="3553236011"/>
                    </a:ext>
                  </a:extLst>
                </a:gridCol>
                <a:gridCol w="1225143">
                  <a:extLst>
                    <a:ext uri="{9D8B030D-6E8A-4147-A177-3AD203B41FA5}">
                      <a16:colId xmlns:a16="http://schemas.microsoft.com/office/drawing/2014/main" val="3128302553"/>
                    </a:ext>
                  </a:extLst>
                </a:gridCol>
                <a:gridCol w="463124">
                  <a:extLst>
                    <a:ext uri="{9D8B030D-6E8A-4147-A177-3AD203B41FA5}">
                      <a16:colId xmlns:a16="http://schemas.microsoft.com/office/drawing/2014/main" val="1390029163"/>
                    </a:ext>
                  </a:extLst>
                </a:gridCol>
                <a:gridCol w="1217221">
                  <a:extLst>
                    <a:ext uri="{9D8B030D-6E8A-4147-A177-3AD203B41FA5}">
                      <a16:colId xmlns:a16="http://schemas.microsoft.com/office/drawing/2014/main" val="3070412055"/>
                    </a:ext>
                  </a:extLst>
                </a:gridCol>
                <a:gridCol w="478888">
                  <a:extLst>
                    <a:ext uri="{9D8B030D-6E8A-4147-A177-3AD203B41FA5}">
                      <a16:colId xmlns:a16="http://schemas.microsoft.com/office/drawing/2014/main" val="546095640"/>
                    </a:ext>
                  </a:extLst>
                </a:gridCol>
                <a:gridCol w="1224639">
                  <a:extLst>
                    <a:ext uri="{9D8B030D-6E8A-4147-A177-3AD203B41FA5}">
                      <a16:colId xmlns:a16="http://schemas.microsoft.com/office/drawing/2014/main" val="3899284239"/>
                    </a:ext>
                  </a:extLst>
                </a:gridCol>
                <a:gridCol w="503553">
                  <a:extLst>
                    <a:ext uri="{9D8B030D-6E8A-4147-A177-3AD203B41FA5}">
                      <a16:colId xmlns:a16="http://schemas.microsoft.com/office/drawing/2014/main" val="3572804107"/>
                    </a:ext>
                  </a:extLst>
                </a:gridCol>
                <a:gridCol w="1188384">
                  <a:extLst>
                    <a:ext uri="{9D8B030D-6E8A-4147-A177-3AD203B41FA5}">
                      <a16:colId xmlns:a16="http://schemas.microsoft.com/office/drawing/2014/main" val="1814573670"/>
                    </a:ext>
                  </a:extLst>
                </a:gridCol>
                <a:gridCol w="539808">
                  <a:extLst>
                    <a:ext uri="{9D8B030D-6E8A-4147-A177-3AD203B41FA5}">
                      <a16:colId xmlns:a16="http://schemas.microsoft.com/office/drawing/2014/main" val="54084860"/>
                    </a:ext>
                  </a:extLst>
                </a:gridCol>
                <a:gridCol w="1152129">
                  <a:extLst>
                    <a:ext uri="{9D8B030D-6E8A-4147-A177-3AD203B41FA5}">
                      <a16:colId xmlns:a16="http://schemas.microsoft.com/office/drawing/2014/main" val="3832092810"/>
                    </a:ext>
                  </a:extLst>
                </a:gridCol>
              </a:tblGrid>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A</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25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1000000966</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latin typeface="+mj-lt"/>
                          <a:ea typeface="+mj-ea"/>
                        </a:rPr>
                        <a:t>1000000978</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1000000979</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1000000980</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en-US" altLang="ja-JP"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1000001001</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smtClean="0">
                          <a:solidFill>
                            <a:schemeClr val="tx1">
                              <a:lumMod val="65000"/>
                              <a:lumOff val="35000"/>
                            </a:schemeClr>
                          </a:solidFill>
                          <a:latin typeface="+mj-lt"/>
                          <a:ea typeface="+mj-ea"/>
                        </a:rPr>
                        <a:t>継続</a:t>
                      </a:r>
                      <a:endParaRPr kumimoji="1" lang="en-US" altLang="ja-JP" sz="800" dirty="0" smtClean="0">
                        <a:solidFill>
                          <a:schemeClr val="tx1">
                            <a:lumMod val="65000"/>
                            <a:lumOff val="35000"/>
                          </a:schemeClr>
                        </a:solidFill>
                        <a:latin typeface="+mj-lt"/>
                        <a:ea typeface="+mj-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smtClean="0">
                          <a:solidFill>
                            <a:schemeClr val="tx1">
                              <a:lumMod val="65000"/>
                              <a:lumOff val="35000"/>
                            </a:schemeClr>
                          </a:solidFill>
                        </a:rPr>
                        <a:t>1000001002</a:t>
                      </a: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964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ja-JP" altLang="en-US" dirty="0"/>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検索結果詳細の上部および到着駅下部</a:t>
                      </a:r>
                      <a:endParaRPr kumimoji="1" lang="ja-JP" altLang="en-US" sz="800" kern="1200" dirty="0" smtClean="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枠購入型</a:t>
                      </a: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506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基本料金（枠）</a:t>
                      </a:r>
                      <a:r>
                        <a:rPr kumimoji="1" lang="en-US" altLang="ja-JP" sz="900" b="0" kern="1200" dirty="0" smtClean="0">
                          <a:solidFill>
                            <a:schemeClr val="bg1"/>
                          </a:solidFill>
                          <a:latin typeface="メイリオ"/>
                          <a:ea typeface="メイリオ"/>
                          <a:cs typeface="+mn-cs"/>
                        </a:rPr>
                        <a:t>※1,2</a:t>
                      </a: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117,000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77,000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61,000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41,000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31,000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lt"/>
                          <a:ea typeface="+mn-ea"/>
                        </a:rPr>
                        <a:t>26,000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smtClean="0">
                        <a:solidFill>
                          <a:schemeClr val="tx1">
                            <a:lumMod val="65000"/>
                            <a:lumOff val="35000"/>
                          </a:schemeClr>
                        </a:solidFill>
                        <a:latin typeface="+mn-lt"/>
                        <a:ea typeface="+mn-ea"/>
                      </a:endParaRPr>
                    </a:p>
                  </a:txBody>
                  <a:tcPr anchor="ctr">
                    <a:lnL w="12700" cap="flat" cmpd="sng" algn="ctr">
                      <a:solidFill>
                        <a:schemeClr val="bg2">
                          <a:lumMod val="75000"/>
                        </a:schemeClr>
                      </a:solidFill>
                      <a:prstDash val="sys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2">
                          <a:lumMod val="75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別紙をご参照ください。</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ap="flat" cmpd="sng" algn="ctr">
                      <a:solidFill>
                        <a:schemeClr val="bg2">
                          <a:lumMod val="75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2">
                          <a:lumMod val="75000"/>
                        </a:schemeClr>
                      </a:solidFill>
                      <a:prstDash val="sys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26054" y="2276872"/>
            <a:ext cx="466012" cy="864096"/>
          </a:xfrm>
          <a:prstGeom prst="rect">
            <a:avLst/>
          </a:prstGeom>
        </p:spPr>
      </p:pic>
      <p:pic>
        <p:nvPicPr>
          <p:cNvPr id="9" name="図 8"/>
          <p:cNvPicPr>
            <a:picLocks noChangeAspect="1"/>
          </p:cNvPicPr>
          <p:nvPr/>
        </p:nvPicPr>
        <p:blipFill>
          <a:blip r:embed="rId3"/>
          <a:stretch>
            <a:fillRect/>
          </a:stretch>
        </p:blipFill>
        <p:spPr>
          <a:xfrm>
            <a:off x="7006174" y="2276872"/>
            <a:ext cx="466012" cy="864096"/>
          </a:xfrm>
          <a:prstGeom prst="rect">
            <a:avLst/>
          </a:prstGeom>
        </p:spPr>
      </p:pic>
      <p:pic>
        <p:nvPicPr>
          <p:cNvPr id="10" name="図 9"/>
          <p:cNvPicPr>
            <a:picLocks noChangeAspect="1"/>
          </p:cNvPicPr>
          <p:nvPr/>
        </p:nvPicPr>
        <p:blipFill>
          <a:blip r:embed="rId4"/>
          <a:stretch>
            <a:fillRect/>
          </a:stretch>
        </p:blipFill>
        <p:spPr>
          <a:xfrm>
            <a:off x="7714900" y="2276872"/>
            <a:ext cx="466012" cy="864096"/>
          </a:xfrm>
          <a:prstGeom prst="rect">
            <a:avLst/>
          </a:prstGeom>
        </p:spPr>
      </p:pic>
      <p:sp>
        <p:nvSpPr>
          <p:cNvPr id="13" name="正方形/長方形 12"/>
          <p:cNvSpPr/>
          <p:nvPr/>
        </p:nvSpPr>
        <p:spPr>
          <a:xfrm>
            <a:off x="461288" y="645738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14" name="正方形/長方形 13"/>
          <p:cNvSpPr/>
          <p:nvPr/>
        </p:nvSpPr>
        <p:spPr>
          <a:xfrm>
            <a:off x="461288" y="6135687"/>
            <a:ext cx="5173211" cy="461665"/>
          </a:xfrm>
          <a:prstGeom prst="rect">
            <a:avLst/>
          </a:prstGeom>
        </p:spPr>
        <p:txBody>
          <a:bodyPr wrap="none" lIns="91440" tIns="45720" rIns="91440" bIns="45720" anchor="t">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9</a:t>
            </a:r>
            <a:r>
              <a:rPr lang="ja-JP" altLang="en-US" sz="800" dirty="0">
                <a:solidFill>
                  <a:schemeClr val="tx1">
                    <a:lumMod val="65000"/>
                    <a:lumOff val="35000"/>
                  </a:schemeClr>
                </a:solidFill>
              </a:rPr>
              <a:t>）と画像（</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848827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2094</TotalTime>
  <Words>5330</Words>
  <Application>Microsoft Office PowerPoint</Application>
  <PresentationFormat>ワイド画面</PresentationFormat>
  <Paragraphs>949</Paragraphs>
  <Slides>21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21</vt:i4>
      </vt:variant>
    </vt:vector>
  </HeadingPairs>
  <TitlesOfParts>
    <vt:vector size="29"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200</cp:revision>
  <dcterms:created xsi:type="dcterms:W3CDTF">2020-02-26T07:28:11Z</dcterms:created>
  <dcterms:modified xsi:type="dcterms:W3CDTF">2021-06-04T02:13:45Z</dcterms:modified>
</cp:coreProperties>
</file>