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21"/>
  </p:notesMasterIdLst>
  <p:sldIdLst>
    <p:sldId id="574" r:id="rId3"/>
    <p:sldId id="575" r:id="rId4"/>
    <p:sldId id="576" r:id="rId5"/>
    <p:sldId id="558" r:id="rId6"/>
    <p:sldId id="276" r:id="rId7"/>
    <p:sldId id="578" r:id="rId8"/>
    <p:sldId id="553" r:id="rId9"/>
    <p:sldId id="515" r:id="rId10"/>
    <p:sldId id="562" r:id="rId11"/>
    <p:sldId id="514" r:id="rId12"/>
    <p:sldId id="580" r:id="rId13"/>
    <p:sldId id="570" r:id="rId14"/>
    <p:sldId id="571" r:id="rId15"/>
    <p:sldId id="581" r:id="rId16"/>
    <p:sldId id="624" r:id="rId17"/>
    <p:sldId id="546" r:id="rId18"/>
    <p:sldId id="619" r:id="rId19"/>
    <p:sldId id="579"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ECECEC"/>
    <a:srgbClr val="FBFBFB"/>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85414A-E255-44EF-8E17-741675697BD0}" v="1" dt="2022-12-27T07:24:16.92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44" autoAdjust="0"/>
    <p:restoredTop sz="96048" autoAdjust="0"/>
  </p:normalViewPr>
  <p:slideViewPr>
    <p:cSldViewPr snapToGrid="0">
      <p:cViewPr varScale="1">
        <p:scale>
          <a:sx n="91" d="100"/>
          <a:sy n="91" d="100"/>
        </p:scale>
        <p:origin x="64" y="172"/>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481295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3422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09581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4" y="5710013"/>
            <a:ext cx="1025922"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996765"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  2022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12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464379"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0048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331330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天気・災害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3AD86CC9-F6CB-7102-916F-8B335E8B8F96}"/>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26533667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368925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23476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482613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339355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645911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10426183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54826999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29150037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5311253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2" name="テキスト ボックス 11">
            <a:extLst>
              <a:ext uri="{FF2B5EF4-FFF2-40B4-BE49-F238E27FC236}">
                <a16:creationId xmlns:a16="http://schemas.microsoft.com/office/drawing/2014/main" id="{73BDA77D-8868-DA30-D747-A4168310F479}"/>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81" r:id="rId2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65334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25.png"/><Relationship Id="rId4" Type="http://schemas.openxmlformats.org/officeDocument/2006/relationships/hyperlink" Target="https://form-business.yahoo.co.jp/claris/enqueteForm?inquiry_type=placement_restrictions"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5.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hyperlink" Target="https://ads-help.yahoo.co.jp/yahooads/guideline/articledetail?lan=ja&amp;aid=1493&amp;o=default"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5CBB43-5B8D-D086-673E-91530AE5B03B}"/>
              </a:ext>
            </a:extLst>
          </p:cNvPr>
          <p:cNvSpPr>
            <a:spLocks noGrp="1"/>
          </p:cNvSpPr>
          <p:nvPr>
            <p:ph type="title"/>
          </p:nvPr>
        </p:nvSpPr>
        <p:spPr>
          <a:xfrm>
            <a:off x="1033450" y="2790694"/>
            <a:ext cx="5653968" cy="1325563"/>
          </a:xfrm>
        </p:spPr>
        <p:txBody>
          <a:bodyPr/>
          <a:lstStyle/>
          <a:p>
            <a:r>
              <a:rPr kumimoji="1" lang="ja-JP" altLang="en-US" dirty="0"/>
              <a:t>ディスプレイ広告 （予約型）</a:t>
            </a:r>
            <a:br>
              <a:rPr kumimoji="1" lang="en-US" altLang="ja-JP" dirty="0"/>
            </a:br>
            <a:r>
              <a:rPr kumimoji="1" lang="ja-JP" altLang="en-US" dirty="0"/>
              <a:t>セールスシート</a:t>
            </a:r>
          </a:p>
        </p:txBody>
      </p:sp>
    </p:spTree>
    <p:extLst>
      <p:ext uri="{BB962C8B-B14F-4D97-AF65-F5344CB8AC3E}">
        <p14:creationId xmlns:p14="http://schemas.microsoft.com/office/powerpoint/2010/main" val="3285236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90693" y="16621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graphicFrame>
        <p:nvGraphicFramePr>
          <p:cNvPr id="6" name="表 5">
            <a:extLst>
              <a:ext uri="{FF2B5EF4-FFF2-40B4-BE49-F238E27FC236}">
                <a16:creationId xmlns:a16="http://schemas.microsoft.com/office/drawing/2014/main" id="{AADAC7A1-C6FE-DB04-CE49-3E3889DA91CF}"/>
              </a:ext>
            </a:extLst>
          </p:cNvPr>
          <p:cNvGraphicFramePr>
            <a:graphicFrameLocks noGrp="1"/>
          </p:cNvGraphicFramePr>
          <p:nvPr>
            <p:extLst>
              <p:ext uri="{D42A27DB-BD31-4B8C-83A1-F6EECF244321}">
                <p14:modId xmlns:p14="http://schemas.microsoft.com/office/powerpoint/2010/main" val="2452740430"/>
              </p:ext>
            </p:extLst>
          </p:nvPr>
        </p:nvGraphicFramePr>
        <p:xfrm>
          <a:off x="479423" y="1089027"/>
          <a:ext cx="11233153" cy="3781505"/>
        </p:xfrm>
        <a:graphic>
          <a:graphicData uri="http://schemas.openxmlformats.org/drawingml/2006/table">
            <a:tbl>
              <a:tblPr bandRow="1"/>
              <a:tblGrid>
                <a:gridCol w="2697953">
                  <a:extLst>
                    <a:ext uri="{9D8B030D-6E8A-4147-A177-3AD203B41FA5}">
                      <a16:colId xmlns:a16="http://schemas.microsoft.com/office/drawing/2014/main" val="792911817"/>
                    </a:ext>
                  </a:extLst>
                </a:gridCol>
                <a:gridCol w="2706166">
                  <a:extLst>
                    <a:ext uri="{9D8B030D-6E8A-4147-A177-3AD203B41FA5}">
                      <a16:colId xmlns:a16="http://schemas.microsoft.com/office/drawing/2014/main" val="2515137241"/>
                    </a:ext>
                  </a:extLst>
                </a:gridCol>
                <a:gridCol w="2946833">
                  <a:extLst>
                    <a:ext uri="{9D8B030D-6E8A-4147-A177-3AD203B41FA5}">
                      <a16:colId xmlns:a16="http://schemas.microsoft.com/office/drawing/2014/main" val="3608287535"/>
                    </a:ext>
                  </a:extLst>
                </a:gridCol>
                <a:gridCol w="2882201">
                  <a:extLst>
                    <a:ext uri="{9D8B030D-6E8A-4147-A177-3AD203B41FA5}">
                      <a16:colId xmlns:a16="http://schemas.microsoft.com/office/drawing/2014/main" val="135909385"/>
                    </a:ext>
                  </a:extLst>
                </a:gridCol>
              </a:tblGrid>
              <a:tr h="51792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天気</a:t>
                      </a:r>
                      <a:br>
                        <a:rPr kumimoji="1" lang="ja-JP" altLang="en-US" sz="1000" b="1" kern="1200" dirty="0">
                          <a:solidFill>
                            <a:schemeClr val="bg1"/>
                          </a:solidFill>
                          <a:latin typeface="Meiryo" panose="020B0604030504040204" pitchFamily="34" charset="-128"/>
                          <a:ea typeface="Meiryo" panose="020B0604030504040204" pitchFamily="34" charset="-128"/>
                        </a:rPr>
                      </a:b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　</a:t>
                      </a:r>
                      <a:r>
                        <a:rPr kumimoji="1" lang="en-US" altLang="ja-JP" sz="1000" b="1" kern="1200" dirty="0">
                          <a:solidFill>
                            <a:schemeClr val="bg1"/>
                          </a:solidFill>
                          <a:latin typeface="Meiryo" panose="020B0604030504040204" pitchFamily="34" charset="-128"/>
                          <a:ea typeface="Meiryo" panose="020B0604030504040204" pitchFamily="34" charset="-128"/>
                        </a:rPr>
                        <a:t>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天気</a:t>
                      </a:r>
                      <a:br>
                        <a:rPr kumimoji="1" lang="ja-JP" altLang="en-US" sz="1000" b="1" kern="1200" dirty="0">
                          <a:solidFill>
                            <a:schemeClr val="bg1"/>
                          </a:solidFill>
                          <a:latin typeface="Meiryo" panose="020B0604030504040204" pitchFamily="34" charset="-128"/>
                          <a:ea typeface="Meiryo" panose="020B0604030504040204" pitchFamily="34" charset="-128"/>
                        </a:rPr>
                      </a:b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　</a:t>
                      </a:r>
                      <a:r>
                        <a:rPr kumimoji="1" lang="en-US" altLang="ja-JP" sz="1000" b="1" kern="1200" dirty="0">
                          <a:solidFill>
                            <a:schemeClr val="bg1"/>
                          </a:solidFill>
                          <a:latin typeface="Meiryo" panose="020B0604030504040204" pitchFamily="34" charset="-128"/>
                          <a:ea typeface="Meiryo" panose="020B0604030504040204" pitchFamily="34" charset="-128"/>
                        </a:rPr>
                        <a:t>SP</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（時間帯指定）</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10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a:t>
                      </a:r>
                      <a:r>
                        <a:rPr kumimoji="1" lang="ja-JP" altLang="en-US" sz="1100" b="0" dirty="0">
                          <a:solidFill>
                            <a:schemeClr val="bg1"/>
                          </a:solidFill>
                          <a:latin typeface="Meiryo" panose="020B0604030504040204" pitchFamily="34" charset="-128"/>
                          <a:ea typeface="Meiryo" panose="020B0604030504040204" pitchFamily="34" charset="-128"/>
                        </a:rPr>
                        <a:t>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4459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曜日・</a:t>
                      </a:r>
                      <a:r>
                        <a:rPr kumimoji="1" lang="ja-JP" altLang="en-US" sz="1100" b="0" dirty="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en-US" altLang="ja-JP" sz="1400" b="1" kern="1200" dirty="0">
                        <a:solidFill>
                          <a:schemeClr val="accent3"/>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※6:00-12:59</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6108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282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1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B0B245B-1446-8F87-861F-A7BBDBDE7C7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DB221A4E-F2EF-22CD-707D-AF5DA5B42864}"/>
              </a:ext>
            </a:extLst>
          </p:cNvPr>
          <p:cNvSpPr txBox="1"/>
          <p:nvPr/>
        </p:nvSpPr>
        <p:spPr>
          <a:xfrm>
            <a:off x="513057"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3400282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0735E41-A59A-13E6-1F9E-4511BAE3DB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8DA02621-E6DB-2A90-B4D1-BF43B5F16B29}"/>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76CFA4C1-1F79-FEB7-B8AD-CA060C7EE85D}"/>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pic>
        <p:nvPicPr>
          <p:cNvPr id="19" name="図プレースホルダー 18" descr="アイコン&#10;&#10;自動的に生成された説明">
            <a:extLst>
              <a:ext uri="{FF2B5EF4-FFF2-40B4-BE49-F238E27FC236}">
                <a16:creationId xmlns:a16="http://schemas.microsoft.com/office/drawing/2014/main" id="{57ECB28C-BBAB-CB25-D126-908C292B8C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724682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841074" y="6290295"/>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8021168" y="6320116"/>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79425" y="6333383"/>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90F40F3C-356E-8D32-A4EB-87D0D4F75BF3}"/>
              </a:ext>
            </a:extLst>
          </p:cNvPr>
          <p:cNvGraphicFramePr>
            <a:graphicFrameLocks noGrp="1"/>
          </p:cNvGraphicFramePr>
          <p:nvPr>
            <p:extLst>
              <p:ext uri="{D42A27DB-BD31-4B8C-83A1-F6EECF244321}">
                <p14:modId xmlns:p14="http://schemas.microsoft.com/office/powerpoint/2010/main" val="3271457108"/>
              </p:ext>
            </p:extLst>
          </p:nvPr>
        </p:nvGraphicFramePr>
        <p:xfrm>
          <a:off x="498279" y="1098451"/>
          <a:ext cx="11214296" cy="5160752"/>
        </p:xfrm>
        <a:graphic>
          <a:graphicData uri="http://schemas.openxmlformats.org/drawingml/2006/table">
            <a:tbl>
              <a:tblPr firstCol="1" bandRow="1"/>
              <a:tblGrid>
                <a:gridCol w="6864129">
                  <a:extLst>
                    <a:ext uri="{9D8B030D-6E8A-4147-A177-3AD203B41FA5}">
                      <a16:colId xmlns:a16="http://schemas.microsoft.com/office/drawing/2014/main" val="792911817"/>
                    </a:ext>
                  </a:extLst>
                </a:gridCol>
                <a:gridCol w="2223419">
                  <a:extLst>
                    <a:ext uri="{9D8B030D-6E8A-4147-A177-3AD203B41FA5}">
                      <a16:colId xmlns:a16="http://schemas.microsoft.com/office/drawing/2014/main" val="3057805663"/>
                    </a:ext>
                  </a:extLst>
                </a:gridCol>
                <a:gridCol w="2126748">
                  <a:extLst>
                    <a:ext uri="{9D8B030D-6E8A-4147-A177-3AD203B41FA5}">
                      <a16:colId xmlns:a16="http://schemas.microsoft.com/office/drawing/2014/main" val="4203260269"/>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rPr>
                        <a:t>Yahoo!</a:t>
                      </a:r>
                      <a:r>
                        <a:rPr kumimoji="1" lang="ja-JP" altLang="en-US" sz="800" b="1" kern="1200" dirty="0">
                          <a:solidFill>
                            <a:schemeClr val="bg1"/>
                          </a:solidFill>
                        </a:rPr>
                        <a:t>天気</a:t>
                      </a:r>
                      <a:br>
                        <a:rPr kumimoji="1" lang="ja-JP" altLang="en-US" sz="800" b="1" kern="1200" dirty="0">
                          <a:solidFill>
                            <a:schemeClr val="bg1"/>
                          </a:solidFill>
                        </a:rPr>
                      </a:br>
                      <a:r>
                        <a:rPr kumimoji="1" lang="ja-JP" altLang="en-US" sz="800" b="1" kern="1200" dirty="0">
                          <a:solidFill>
                            <a:schemeClr val="bg1"/>
                          </a:solidFill>
                        </a:rPr>
                        <a:t>トップ　</a:t>
                      </a:r>
                    </a:p>
                    <a:p>
                      <a:pPr algn="ctr"/>
                      <a:r>
                        <a:rPr kumimoji="1" lang="ja-JP" altLang="en-US" sz="800" b="1" kern="1200" dirty="0">
                          <a:solidFill>
                            <a:schemeClr val="bg1"/>
                          </a:solidFill>
                        </a:rPr>
                        <a:t>トップパネル　</a:t>
                      </a:r>
                      <a:r>
                        <a:rPr kumimoji="1" lang="en-US" altLang="ja-JP" sz="800" b="1" kern="1200" dirty="0">
                          <a:solidFill>
                            <a:schemeClr val="bg1"/>
                          </a:solidFill>
                        </a:rPr>
                        <a:t>SP</a:t>
                      </a: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rPr>
                        <a:t>Yahoo!</a:t>
                      </a:r>
                      <a:r>
                        <a:rPr kumimoji="1" lang="ja-JP" altLang="en-US" sz="800" b="1" kern="1200" dirty="0">
                          <a:solidFill>
                            <a:schemeClr val="bg1"/>
                          </a:solidFill>
                        </a:rPr>
                        <a:t>天気</a:t>
                      </a:r>
                      <a:br>
                        <a:rPr kumimoji="1" lang="ja-JP" altLang="en-US" sz="800" b="1" kern="1200" dirty="0">
                          <a:solidFill>
                            <a:schemeClr val="bg1"/>
                          </a:solidFill>
                        </a:rPr>
                      </a:br>
                      <a:r>
                        <a:rPr kumimoji="1" lang="ja-JP" altLang="en-US" sz="800" b="1" kern="1200" dirty="0">
                          <a:solidFill>
                            <a:schemeClr val="bg1"/>
                          </a:solidFill>
                        </a:rPr>
                        <a:t>トップ　</a:t>
                      </a:r>
                    </a:p>
                    <a:p>
                      <a:pPr algn="ctr"/>
                      <a:r>
                        <a:rPr kumimoji="1" lang="ja-JP" altLang="en-US" sz="800" b="1" kern="1200" dirty="0">
                          <a:solidFill>
                            <a:schemeClr val="bg1"/>
                          </a:solidFill>
                        </a:rPr>
                        <a:t>トップパネル　</a:t>
                      </a:r>
                      <a:r>
                        <a:rPr kumimoji="1" lang="en-US" altLang="ja-JP" sz="800" b="1" kern="1200" dirty="0">
                          <a:solidFill>
                            <a:schemeClr val="bg1"/>
                          </a:solidFill>
                        </a:rPr>
                        <a:t>SP</a:t>
                      </a:r>
                    </a:p>
                    <a:p>
                      <a:pPr algn="ctr"/>
                      <a:r>
                        <a:rPr kumimoji="1" lang="ja-JP" altLang="en-US" sz="800" b="1" kern="1200" dirty="0">
                          <a:solidFill>
                            <a:schemeClr val="bg1"/>
                          </a:solidFill>
                        </a:rPr>
                        <a:t>（時間帯指定）</a:t>
                      </a: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7502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10609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掲載</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制限カテゴリー確認　</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29D17F48-6666-58A3-B33D-231E14D986C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36520B99-3182-F59E-2AF9-9838D277DE75}"/>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月のに期跨ぎ購入ついて</a:t>
            </a:r>
          </a:p>
        </p:txBody>
      </p:sp>
      <p:graphicFrame>
        <p:nvGraphicFramePr>
          <p:cNvPr id="5" name="表 53">
            <a:extLst>
              <a:ext uri="{FF2B5EF4-FFF2-40B4-BE49-F238E27FC236}">
                <a16:creationId xmlns:a16="http://schemas.microsoft.com/office/drawing/2014/main" id="{7E60C541-90C5-4ED5-863B-F76F93E5728A}"/>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4</a:t>
                      </a: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1</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1</a:t>
                      </a: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6</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1</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2</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3</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4</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5</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6</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6" name="テキスト ボックス 5">
            <a:extLst>
              <a:ext uri="{FF2B5EF4-FFF2-40B4-BE49-F238E27FC236}">
                <a16:creationId xmlns:a16="http://schemas.microsoft.com/office/drawing/2014/main" id="{30D6DA74-78AB-6ADB-BEA0-2D10DDBD0CCE}"/>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7" name="グループ化 6">
            <a:extLst>
              <a:ext uri="{FF2B5EF4-FFF2-40B4-BE49-F238E27FC236}">
                <a16:creationId xmlns:a16="http://schemas.microsoft.com/office/drawing/2014/main" id="{C2D5161A-3999-EB99-7056-DC9692489F6D}"/>
              </a:ext>
            </a:extLst>
          </p:cNvPr>
          <p:cNvGrpSpPr/>
          <p:nvPr/>
        </p:nvGrpSpPr>
        <p:grpSpPr>
          <a:xfrm>
            <a:off x="4209500" y="5392101"/>
            <a:ext cx="7503065" cy="792000"/>
            <a:chOff x="4321795" y="5013264"/>
            <a:chExt cx="7503065" cy="792000"/>
          </a:xfrm>
        </p:grpSpPr>
        <p:sp>
          <p:nvSpPr>
            <p:cNvPr id="8" name="ホームベース 44">
              <a:extLst>
                <a:ext uri="{FF2B5EF4-FFF2-40B4-BE49-F238E27FC236}">
                  <a16:creationId xmlns:a16="http://schemas.microsoft.com/office/drawing/2014/main" id="{D54FE9FC-6DC9-9D57-8FC0-D67CCB0AD3B5}"/>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6</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月または</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9</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p>
          </p:txBody>
        </p:sp>
        <p:sp>
          <p:nvSpPr>
            <p:cNvPr id="9" name="角丸四角形 45">
              <a:extLst>
                <a:ext uri="{FF2B5EF4-FFF2-40B4-BE49-F238E27FC236}">
                  <a16:creationId xmlns:a16="http://schemas.microsoft.com/office/drawing/2014/main" id="{5060C542-0828-8AE9-737C-2119E9372B96}"/>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商品有効期間</a:t>
              </a:r>
              <a:endParaRPr kumimoji="0" lang="ja-JP" altLang="en-US" sz="1100" b="1" i="0" u="none" strike="noStrike" kern="0" cap="none" spc="30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0" name="ホームベース 46">
              <a:extLst>
                <a:ext uri="{FF2B5EF4-FFF2-40B4-BE49-F238E27FC236}">
                  <a16:creationId xmlns:a16="http://schemas.microsoft.com/office/drawing/2014/main" id="{BE3ABC14-7D3E-5B3E-F50B-86D590E285D7}"/>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日～</a:t>
              </a:r>
            </a:p>
          </p:txBody>
        </p:sp>
        <p:sp>
          <p:nvSpPr>
            <p:cNvPr id="11" name="角丸四角形 47">
              <a:extLst>
                <a:ext uri="{FF2B5EF4-FFF2-40B4-BE49-F238E27FC236}">
                  <a16:creationId xmlns:a16="http://schemas.microsoft.com/office/drawing/2014/main" id="{7B88E5FE-32CC-60F2-CE21-727BFE0DC204}"/>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前倒し期間</a:t>
              </a:r>
            </a:p>
          </p:txBody>
        </p:sp>
      </p:grpSp>
      <p:grpSp>
        <p:nvGrpSpPr>
          <p:cNvPr id="12" name="グループ化 11">
            <a:extLst>
              <a:ext uri="{FF2B5EF4-FFF2-40B4-BE49-F238E27FC236}">
                <a16:creationId xmlns:a16="http://schemas.microsoft.com/office/drawing/2014/main" id="{59515C80-B6C6-E2E0-39A7-0E348A79832C}"/>
              </a:ext>
            </a:extLst>
          </p:cNvPr>
          <p:cNvGrpSpPr/>
          <p:nvPr/>
        </p:nvGrpSpPr>
        <p:grpSpPr>
          <a:xfrm>
            <a:off x="479425" y="4455997"/>
            <a:ext cx="5587449" cy="792000"/>
            <a:chOff x="491667" y="4063273"/>
            <a:chExt cx="5587449" cy="792000"/>
          </a:xfrm>
        </p:grpSpPr>
        <p:sp>
          <p:nvSpPr>
            <p:cNvPr id="13" name="ホームベース 49">
              <a:extLst>
                <a:ext uri="{FF2B5EF4-FFF2-40B4-BE49-F238E27FC236}">
                  <a16:creationId xmlns:a16="http://schemas.microsoft.com/office/drawing/2014/main" id="{CBCE8A85-34B2-376A-CECD-E86554B40439}"/>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545454"/>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月</a:t>
              </a:r>
            </a:p>
          </p:txBody>
        </p:sp>
        <p:sp>
          <p:nvSpPr>
            <p:cNvPr id="14" name="角丸四角形 50">
              <a:extLst>
                <a:ext uri="{FF2B5EF4-FFF2-40B4-BE49-F238E27FC236}">
                  <a16:creationId xmlns:a16="http://schemas.microsoft.com/office/drawing/2014/main" id="{F642573C-483D-B517-F48E-F9D6DEDE9FEC}"/>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商品有効期間</a:t>
              </a:r>
            </a:p>
          </p:txBody>
        </p:sp>
      </p:grpSp>
      <p:cxnSp>
        <p:nvCxnSpPr>
          <p:cNvPr id="15" name="直線コネクタ 14">
            <a:extLst>
              <a:ext uri="{FF2B5EF4-FFF2-40B4-BE49-F238E27FC236}">
                <a16:creationId xmlns:a16="http://schemas.microsoft.com/office/drawing/2014/main" id="{6992B071-4536-E952-D0D1-7CC7999B32CE}"/>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16" name="三角形 52">
            <a:extLst>
              <a:ext uri="{FF2B5EF4-FFF2-40B4-BE49-F238E27FC236}">
                <a16:creationId xmlns:a16="http://schemas.microsoft.com/office/drawing/2014/main" id="{7E063E01-5276-8D20-371F-B976C2F0B00E}"/>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19" name="テキスト プレースホルダー 4">
            <a:extLst>
              <a:ext uri="{FF2B5EF4-FFF2-40B4-BE49-F238E27FC236}">
                <a16:creationId xmlns:a16="http://schemas.microsoft.com/office/drawing/2014/main" id="{B6DD3F78-73FD-4041-3718-EA0982689AC8}"/>
              </a:ext>
            </a:extLst>
          </p:cNvPr>
          <p:cNvSpPr>
            <a:spLocks noGrp="1"/>
          </p:cNvSpPr>
          <p:nvPr>
            <p:ph type="body" sz="quarter" idx="12"/>
          </p:nvPr>
        </p:nvSpPr>
        <p:spPr>
          <a:xfrm>
            <a:off x="595671" y="81412"/>
            <a:ext cx="866756" cy="410840"/>
          </a:xfrm>
        </p:spPr>
        <p:txBody>
          <a:bodyPr/>
          <a:lstStyle/>
          <a:p>
            <a:r>
              <a:rPr lang="ja-JP" altLang="en-US" dirty="0"/>
              <a:t>その他・注意事項</a:t>
            </a:r>
          </a:p>
        </p:txBody>
      </p:sp>
      <p:pic>
        <p:nvPicPr>
          <p:cNvPr id="20" name="図プレースホルダー 9" descr="アイコン&#10;&#10;自動的に生成された説明">
            <a:extLst>
              <a:ext uri="{FF2B5EF4-FFF2-40B4-BE49-F238E27FC236}">
                <a16:creationId xmlns:a16="http://schemas.microsoft.com/office/drawing/2014/main" id="{6A7A9F5A-6367-3044-CD18-DED2FEEE635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955792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476336"/>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ユーザーが当該広告の非表示設定を実施した場合など、その他の広告配信設定の状況により、他社の広告が配信される場合があります。</a:t>
            </a:r>
          </a:p>
        </p:txBody>
      </p:sp>
      <p:pic>
        <p:nvPicPr>
          <p:cNvPr id="9" name="図プレースホルダー 8" descr="アイコン&#10;&#10;自動的に生成された説明">
            <a:extLst>
              <a:ext uri="{FF2B5EF4-FFF2-40B4-BE49-F238E27FC236}">
                <a16:creationId xmlns:a16="http://schemas.microsoft.com/office/drawing/2014/main" id="{C89CF12C-244C-B779-55E4-1D7D77BDD4E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36526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kern="0" dirty="0">
              <a:solidFill>
                <a:schemeClr val="accent3"/>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7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8EF11AB-41C0-2A04-2D99-7D33A744DD3E}"/>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0D585F98-3804-0150-507E-62E31139706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31D38F06-6911-09B2-66C8-A887FE7C4DC6}"/>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601240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アイコン&#10;&#10;自動的に生成された説明">
            <a:extLst>
              <a:ext uri="{FF2B5EF4-FFF2-40B4-BE49-F238E27FC236}">
                <a16:creationId xmlns:a16="http://schemas.microsoft.com/office/drawing/2014/main" id="{36B2E8B5-27FE-4265-9507-3875E1FC69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概要</a:t>
            </a:r>
          </a:p>
        </p:txBody>
      </p:sp>
    </p:spTree>
    <p:extLst>
      <p:ext uri="{BB962C8B-B14F-4D97-AF65-F5344CB8AC3E}">
        <p14:creationId xmlns:p14="http://schemas.microsoft.com/office/powerpoint/2010/main" val="34375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a:t>
            </a:r>
            <a:r>
              <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a:t>
            </a:r>
            <a:r>
              <a:rPr lang="ja-JP" altLang="en-US" sz="1600" dirty="0">
                <a:solidFill>
                  <a:schemeClr val="accent3"/>
                </a:solidFill>
                <a:latin typeface="Meiryo" panose="020B0604030504040204" pitchFamily="34" charset="-128"/>
                <a:ea typeface="Meiryo" panose="020B0604030504040204" pitchFamily="34" charset="-128"/>
              </a:rPr>
              <a:t>天気・災害</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a:t>
            </a:r>
            <a:r>
              <a:rPr lang="ja-JP" altLang="en-US" sz="1600" dirty="0">
                <a:solidFill>
                  <a:schemeClr val="accent3"/>
                </a:solidFill>
                <a:latin typeface="Meiryo" panose="020B0604030504040204" pitchFamily="34" charset="-128"/>
                <a:ea typeface="Meiryo" panose="020B0604030504040204" pitchFamily="34" charset="-128"/>
              </a:rPr>
              <a:t>セールスシート</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1635254821"/>
              </p:ext>
            </p:extLst>
          </p:nvPr>
        </p:nvGraphicFramePr>
        <p:xfrm>
          <a:off x="479425" y="2247857"/>
          <a:ext cx="11168078" cy="3955240"/>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en-US" altLang="ja-JP" sz="1000" b="1" i="0" dirty="0">
                          <a:solidFill>
                            <a:schemeClr val="accent3"/>
                          </a:solidFill>
                          <a:latin typeface="Meiryo" panose="020B0604030504040204" pitchFamily="34" charset="-128"/>
                          <a:ea typeface="Meiryo" panose="020B0604030504040204" pitchFamily="34" charset="-128"/>
                        </a:rPr>
                        <a:t>Yahoo!</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1" i="0" dirty="0">
                          <a:solidFill>
                            <a:schemeClr val="accent3"/>
                          </a:solidFill>
                          <a:latin typeface="Meiryo" panose="020B0604030504040204" pitchFamily="34" charset="-128"/>
                          <a:ea typeface="Meiryo" panose="020B0604030504040204" pitchFamily="34" charset="-128"/>
                        </a:rPr>
                        <a:t>Yahoo!</a:t>
                      </a:r>
                      <a:r>
                        <a:rPr kumimoji="1" lang="ja-JP" altLang="en-US" sz="1000" b="1" i="0" dirty="0">
                          <a:solidFill>
                            <a:schemeClr val="accent3"/>
                          </a:solidFill>
                          <a:latin typeface="Meiryo" panose="020B0604030504040204" pitchFamily="34" charset="-128"/>
                          <a:ea typeface="Meiryo" panose="020B0604030504040204" pitchFamily="34" charset="-128"/>
                        </a:rPr>
                        <a:t>天気・災害</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天気・災害ほか）媒体資料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22FA871-11BC-E09B-D9F9-2A40E3D1AE42}"/>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en-US" altLang="ja-JP" dirty="0">
                <a:latin typeface="Meiryo" panose="020B0604030504040204" pitchFamily="34" charset="-128"/>
                <a:ea typeface="Meiryo" panose="020B0604030504040204" pitchFamily="34" charset="-128"/>
              </a:rPr>
              <a:t>Yahoo!</a:t>
            </a:r>
            <a:r>
              <a:rPr kumimoji="1" lang="ja-JP" altLang="en-US" dirty="0">
                <a:latin typeface="Meiryo" panose="020B0604030504040204" pitchFamily="34" charset="-128"/>
                <a:ea typeface="Meiryo" panose="020B0604030504040204" pitchFamily="34" charset="-128"/>
              </a:rPr>
              <a:t>天気・災害 </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4" name="角丸四角形 3">
            <a:extLst>
              <a:ext uri="{FF2B5EF4-FFF2-40B4-BE49-F238E27FC236}">
                <a16:creationId xmlns:a16="http://schemas.microsoft.com/office/drawing/2014/main" id="{15E94F0F-5499-C26E-7689-D36EDF1D3724}"/>
              </a:ext>
            </a:extLst>
          </p:cNvPr>
          <p:cNvSpPr/>
          <p:nvPr/>
        </p:nvSpPr>
        <p:spPr>
          <a:xfrm>
            <a:off x="4246606" y="3681413"/>
            <a:ext cx="3834383"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改定・変更点はございません</a:t>
            </a:r>
          </a:p>
        </p:txBody>
      </p:sp>
      <p:sp>
        <p:nvSpPr>
          <p:cNvPr id="7" name="テキスト ボックス 6">
            <a:extLst>
              <a:ext uri="{FF2B5EF4-FFF2-40B4-BE49-F238E27FC236}">
                <a16:creationId xmlns:a16="http://schemas.microsoft.com/office/drawing/2014/main" id="{79F344EB-7B61-5663-2977-957DCC8A02E9}"/>
              </a:ext>
            </a:extLst>
          </p:cNvPr>
          <p:cNvSpPr txBox="1"/>
          <p:nvPr/>
        </p:nvSpPr>
        <p:spPr>
          <a:xfrm>
            <a:off x="7268892" y="282329"/>
            <a:ext cx="2614498"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天気・災害（</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　からの変更点</a:t>
            </a:r>
          </a:p>
        </p:txBody>
      </p:sp>
      <p:pic>
        <p:nvPicPr>
          <p:cNvPr id="10" name="図プレースホルダー 9" descr="アイコン&#10;&#10;自動的に生成された説明">
            <a:extLst>
              <a:ext uri="{FF2B5EF4-FFF2-40B4-BE49-F238E27FC236}">
                <a16:creationId xmlns:a16="http://schemas.microsoft.com/office/drawing/2014/main" id="{873DFE2E-B1D2-B9A6-C02B-8608362B7E7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795462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3574681984"/>
              </p:ext>
            </p:extLst>
          </p:nvPr>
        </p:nvGraphicFramePr>
        <p:xfrm>
          <a:off x="479425" y="1816674"/>
          <a:ext cx="11233150" cy="1535224"/>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商品区分</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a:txBody>
                    <a:bodyPr/>
                    <a:lstStyle/>
                    <a:p>
                      <a:pPr algn="l"/>
                      <a:r>
                        <a:rPr kumimoji="1" lang="ja-JP" altLang="en-US" sz="1000" b="1" i="0">
                          <a:solidFill>
                            <a:schemeClr val="bg1"/>
                          </a:solidFill>
                          <a:latin typeface="Meiryo" panose="020B0604030504040204" pitchFamily="34" charset="-128"/>
                          <a:ea typeface="Meiryo" panose="020B0604030504040204" pitchFamily="34" charset="-128"/>
                        </a:rPr>
                        <a:t>スマートフォン</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トップパネル　</a:t>
                      </a:r>
                      <a:endParaRPr kumimoji="1" lang="en-US" altLang="ja-JP"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P.8</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9097" y="2591441"/>
            <a:ext cx="288000" cy="520176"/>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C4F6A14C-049D-C74E-825D-2360EFEB1CA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1" r="469" b="31471"/>
          <a:stretch/>
        </p:blipFill>
        <p:spPr bwMode="auto">
          <a:xfrm>
            <a:off x="6354357" y="1875288"/>
            <a:ext cx="2620141" cy="396547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38" name="角丸四角形 37">
            <a:extLst>
              <a:ext uri="{FF2B5EF4-FFF2-40B4-BE49-F238E27FC236}">
                <a16:creationId xmlns:a16="http://schemas.microsoft.com/office/drawing/2014/main" id="{B909FB72-A446-E826-52DC-606314006B6B}"/>
              </a:ext>
            </a:extLst>
          </p:cNvPr>
          <p:cNvSpPr/>
          <p:nvPr/>
        </p:nvSpPr>
        <p:spPr>
          <a:xfrm>
            <a:off x="1402927" y="3275846"/>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39" name="円/楕円 38">
            <a:extLst>
              <a:ext uri="{FF2B5EF4-FFF2-40B4-BE49-F238E27FC236}">
                <a16:creationId xmlns:a16="http://schemas.microsoft.com/office/drawing/2014/main" id="{D19289E7-11D0-084B-82FD-21E5D3B22390}"/>
              </a:ext>
            </a:extLst>
          </p:cNvPr>
          <p:cNvSpPr>
            <a:spLocks noChangeAspect="1"/>
          </p:cNvSpPr>
          <p:nvPr/>
        </p:nvSpPr>
        <p:spPr>
          <a:xfrm>
            <a:off x="1150927" y="3370298"/>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8" name="角丸四角形 47">
            <a:extLst>
              <a:ext uri="{FF2B5EF4-FFF2-40B4-BE49-F238E27FC236}">
                <a16:creationId xmlns:a16="http://schemas.microsoft.com/office/drawing/2014/main" id="{8CD304BD-DAD2-4B68-DD6F-8998E4A9DA8B}"/>
              </a:ext>
            </a:extLst>
          </p:cNvPr>
          <p:cNvSpPr/>
          <p:nvPr/>
        </p:nvSpPr>
        <p:spPr>
          <a:xfrm>
            <a:off x="6307786" y="1268413"/>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 19">
            <a:extLst>
              <a:ext uri="{FF2B5EF4-FFF2-40B4-BE49-F238E27FC236}">
                <a16:creationId xmlns:a16="http://schemas.microsoft.com/office/drawing/2014/main" id="{BE5AB639-1650-ECB8-02B1-95B71DFCBF4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77" b="32239"/>
          <a:stretch/>
        </p:blipFill>
        <p:spPr>
          <a:xfrm>
            <a:off x="6141520" y="1738957"/>
            <a:ext cx="3045815" cy="4090974"/>
          </a:xfrm>
          <a:prstGeom prst="rect">
            <a:avLst/>
          </a:prstGeom>
        </p:spPr>
      </p:pic>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32820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pic>
        <p:nvPicPr>
          <p:cNvPr id="15" name="図プレースホルダー 14" descr="アイコン&#10;&#10;自動的に生成された説明">
            <a:extLst>
              <a:ext uri="{FF2B5EF4-FFF2-40B4-BE49-F238E27FC236}">
                <a16:creationId xmlns:a16="http://schemas.microsoft.com/office/drawing/2014/main" id="{16EB12F5-A454-8DC9-173A-F6DE4F1C62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149" b="1149"/>
          <a:stretch>
            <a:fillRect/>
          </a:stretch>
        </p:blipFill>
        <p:spPr/>
      </p:pic>
      <p:graphicFrame>
        <p:nvGraphicFramePr>
          <p:cNvPr id="5" name="表 4">
            <a:extLst>
              <a:ext uri="{FF2B5EF4-FFF2-40B4-BE49-F238E27FC236}">
                <a16:creationId xmlns:a16="http://schemas.microsoft.com/office/drawing/2014/main" id="{17BD31BE-498D-4DAE-6950-3E43771177FC}"/>
              </a:ext>
            </a:extLst>
          </p:cNvPr>
          <p:cNvGraphicFramePr>
            <a:graphicFrameLocks noGrp="1"/>
          </p:cNvGraphicFramePr>
          <p:nvPr>
            <p:extLst>
              <p:ext uri="{D42A27DB-BD31-4B8C-83A1-F6EECF244321}">
                <p14:modId xmlns:p14="http://schemas.microsoft.com/office/powerpoint/2010/main" val="2295805729"/>
              </p:ext>
            </p:extLst>
          </p:nvPr>
        </p:nvGraphicFramePr>
        <p:xfrm>
          <a:off x="479425" y="1082859"/>
          <a:ext cx="11233151" cy="4988486"/>
        </p:xfrm>
        <a:graphic>
          <a:graphicData uri="http://schemas.openxmlformats.org/drawingml/2006/table">
            <a:tbl>
              <a:tblPr firstCol="1" bandRow="1"/>
              <a:tblGrid>
                <a:gridCol w="2743070">
                  <a:extLst>
                    <a:ext uri="{9D8B030D-6E8A-4147-A177-3AD203B41FA5}">
                      <a16:colId xmlns:a16="http://schemas.microsoft.com/office/drawing/2014/main" val="792911817"/>
                    </a:ext>
                  </a:extLst>
                </a:gridCol>
                <a:gridCol w="1847001">
                  <a:extLst>
                    <a:ext uri="{9D8B030D-6E8A-4147-A177-3AD203B41FA5}">
                      <a16:colId xmlns:a16="http://schemas.microsoft.com/office/drawing/2014/main" val="1525620392"/>
                    </a:ext>
                  </a:extLst>
                </a:gridCol>
                <a:gridCol w="2474304">
                  <a:extLst>
                    <a:ext uri="{9D8B030D-6E8A-4147-A177-3AD203B41FA5}">
                      <a16:colId xmlns:a16="http://schemas.microsoft.com/office/drawing/2014/main" val="3835180974"/>
                    </a:ext>
                  </a:extLst>
                </a:gridCol>
                <a:gridCol w="1586251">
                  <a:extLst>
                    <a:ext uri="{9D8B030D-6E8A-4147-A177-3AD203B41FA5}">
                      <a16:colId xmlns:a16="http://schemas.microsoft.com/office/drawing/2014/main" val="2940658929"/>
                    </a:ext>
                  </a:extLst>
                </a:gridCol>
                <a:gridCol w="2582525">
                  <a:extLst>
                    <a:ext uri="{9D8B030D-6E8A-4147-A177-3AD203B41FA5}">
                      <a16:colId xmlns:a16="http://schemas.microsoft.com/office/drawing/2014/main" val="360912566"/>
                    </a:ext>
                  </a:extLst>
                </a:gridCol>
              </a:tblGrid>
              <a:tr h="5650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天気</a:t>
                      </a:r>
                      <a:br>
                        <a:rPr kumimoji="1" lang="ja-JP" altLang="en-US" sz="900" b="1" i="0" dirty="0">
                          <a:solidFill>
                            <a:srgbClr val="FFFFFF"/>
                          </a:solidFill>
                          <a:latin typeface="Meiryo" panose="020B0604030504040204" pitchFamily="34" charset="-128"/>
                          <a:ea typeface="Meiryo" panose="020B0604030504040204" pitchFamily="34" charset="-128"/>
                        </a:rPr>
                      </a:br>
                      <a:r>
                        <a:rPr kumimoji="1" lang="ja-JP" altLang="en-US" sz="900" b="1" i="0" dirty="0">
                          <a:solidFill>
                            <a:srgbClr val="FFFFFF"/>
                          </a:solidFill>
                          <a:latin typeface="Meiryo" panose="020B0604030504040204" pitchFamily="34" charset="-128"/>
                          <a:ea typeface="Meiryo" panose="020B0604030504040204" pitchFamily="34" charset="-128"/>
                        </a:rPr>
                        <a:t>トップ　トップパネル　</a:t>
                      </a:r>
                      <a:r>
                        <a:rPr kumimoji="1" lang="en-US" altLang="ja-JP" sz="900" b="1" i="0" dirty="0">
                          <a:solidFill>
                            <a:srgbClr val="FFFFFF"/>
                          </a:solidFill>
                          <a:latin typeface="Meiryo" panose="020B0604030504040204" pitchFamily="34" charset="-128"/>
                          <a:ea typeface="Meiryo" panose="020B0604030504040204" pitchFamily="34" charset="-128"/>
                        </a:rPr>
                        <a:t>SP</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天気</a:t>
                      </a:r>
                      <a:br>
                        <a:rPr kumimoji="1" lang="ja-JP" altLang="en-US" sz="900" b="1" i="0" kern="1200">
                          <a:solidFill>
                            <a:srgbClr val="FFFFFF"/>
                          </a:solidFill>
                          <a:latin typeface="Meiryo" panose="020B0604030504040204" pitchFamily="34" charset="-128"/>
                          <a:ea typeface="Meiryo" panose="020B0604030504040204" pitchFamily="34" charset="-128"/>
                          <a:cs typeface="+mn-cs"/>
                        </a:rPr>
                      </a:br>
                      <a:r>
                        <a:rPr kumimoji="1" lang="ja-JP" altLang="en-US" sz="900" b="1" i="0" kern="1200">
                          <a:solidFill>
                            <a:srgbClr val="FFFFFF"/>
                          </a:solidFill>
                          <a:latin typeface="Meiryo" panose="020B0604030504040204" pitchFamily="34" charset="-128"/>
                          <a:ea typeface="Meiryo" panose="020B0604030504040204" pitchFamily="34" charset="-128"/>
                          <a:cs typeface="+mn-cs"/>
                        </a:rPr>
                        <a:t>トップ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（時間帯指定）</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dirty="0"/>
                    </a:p>
                  </a:txBody>
                  <a:tcPr>
                    <a:lnL w="28575"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1000002668</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mn-cs"/>
                        </a:rPr>
                        <a:t>1000002652</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3029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384434171"/>
                  </a:ext>
                </a:extLst>
              </a:tr>
              <a:tr h="31500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3993594562"/>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3931917948"/>
                  </a:ext>
                </a:extLst>
              </a:tr>
              <a:tr h="3029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天気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787314208"/>
                  </a:ext>
                </a:extLst>
              </a:tr>
              <a:tr h="3029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天気　トップ（アプリ）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3066738162"/>
                  </a:ext>
                </a:extLst>
              </a:tr>
              <a:tr h="3029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463668774"/>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dirty="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1750538939"/>
                  </a:ext>
                </a:extLst>
              </a:tr>
              <a:tr h="3029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4725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360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×1.2</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倍）</a:t>
                      </a:r>
                      <a:r>
                        <a:rPr kumimoji="1" lang="en-US" altLang="ja-JP" sz="900" b="0" i="0" dirty="0">
                          <a:solidFill>
                            <a:schemeClr val="accent6"/>
                          </a:solidFill>
                          <a:latin typeface="Meiryo" panose="020B0604030504040204" pitchFamily="34" charset="-128"/>
                          <a:ea typeface="Meiryo" panose="020B0604030504040204" pitchFamily="34" charset="-128"/>
                        </a:rPr>
                        <a:t>※1</a:t>
                      </a:r>
                      <a:endParaRPr kumimoji="1" lang="ja-JP" altLang="en-US" sz="900" b="0" i="0" dirty="0">
                        <a:solidFill>
                          <a:schemeClr val="accent6"/>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029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88356064"/>
                  </a:ext>
                </a:extLst>
              </a:tr>
            </a:tbl>
          </a:graphicData>
        </a:graphic>
      </p:graphicFrame>
      <p:sp>
        <p:nvSpPr>
          <p:cNvPr id="6" name="正方形/長方形 5">
            <a:extLst>
              <a:ext uri="{FF2B5EF4-FFF2-40B4-BE49-F238E27FC236}">
                <a16:creationId xmlns:a16="http://schemas.microsoft.com/office/drawing/2014/main" id="{2B66E8E4-8270-E73C-D03B-F820550A99CA}"/>
              </a:ext>
            </a:extLst>
          </p:cNvPr>
          <p:cNvSpPr/>
          <p:nvPr/>
        </p:nvSpPr>
        <p:spPr>
          <a:xfrm>
            <a:off x="9917205" y="6106084"/>
            <a:ext cx="1714501"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時間帯指定の掛け率含みます。　</a:t>
            </a:r>
          </a:p>
        </p:txBody>
      </p:sp>
      <p:sp>
        <p:nvSpPr>
          <p:cNvPr id="7" name="正方形/長方形 6">
            <a:extLst>
              <a:ext uri="{FF2B5EF4-FFF2-40B4-BE49-F238E27FC236}">
                <a16:creationId xmlns:a16="http://schemas.microsoft.com/office/drawing/2014/main" id="{7E676B5F-9E0E-560E-C0B2-B19927752F4C}"/>
              </a:ext>
            </a:extLst>
          </p:cNvPr>
          <p:cNvSpPr/>
          <p:nvPr/>
        </p:nvSpPr>
        <p:spPr>
          <a:xfrm>
            <a:off x="479425" y="6097953"/>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円/楕円 19">
            <a:extLst>
              <a:ext uri="{FF2B5EF4-FFF2-40B4-BE49-F238E27FC236}">
                <a16:creationId xmlns:a16="http://schemas.microsoft.com/office/drawing/2014/main" id="{E72FA511-DEF7-5D64-BD7F-48B2B4BECD68}"/>
              </a:ext>
            </a:extLst>
          </p:cNvPr>
          <p:cNvSpPr>
            <a:spLocks noChangeAspect="1"/>
          </p:cNvSpPr>
          <p:nvPr/>
        </p:nvSpPr>
        <p:spPr>
          <a:xfrm>
            <a:off x="7990785" y="262101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112894444"/>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33194</TotalTime>
  <Words>2408</Words>
  <Application>Microsoft Office PowerPoint</Application>
  <PresentationFormat>ワイド画面</PresentationFormat>
  <Paragraphs>342</Paragraphs>
  <Slides>18</Slides>
  <Notes>8</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18</vt:i4>
      </vt:variant>
    </vt:vector>
  </HeadingPairs>
  <TitlesOfParts>
    <vt:vector size="29" baseType="lpstr">
      <vt:lpstr>A P-OTF UD Shin Go NT Pr6N U</vt:lpstr>
      <vt:lpstr>Meiryo</vt:lpstr>
      <vt:lpstr>Meiryo</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532</cp:revision>
  <dcterms:created xsi:type="dcterms:W3CDTF">2020-02-26T07:28:11Z</dcterms:created>
  <dcterms:modified xsi:type="dcterms:W3CDTF">2023-04-18T07:30:23Z</dcterms:modified>
  <cp:category/>
</cp:coreProperties>
</file>