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6"/>
  </p:notesMasterIdLst>
  <p:sldIdLst>
    <p:sldId id="316" r:id="rId4"/>
    <p:sldId id="326" r:id="rId5"/>
    <p:sldId id="328" r:id="rId6"/>
    <p:sldId id="347" r:id="rId7"/>
    <p:sldId id="359" r:id="rId8"/>
    <p:sldId id="334" r:id="rId9"/>
    <p:sldId id="341" r:id="rId10"/>
    <p:sldId id="344" r:id="rId11"/>
    <p:sldId id="336" r:id="rId12"/>
    <p:sldId id="338" r:id="rId13"/>
    <p:sldId id="337" r:id="rId14"/>
    <p:sldId id="312" r:id="rId1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474D20-C0A0-4224-8873-F81D70DD137E}" v="6" dt="2021-06-22T08:40:55.6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67" autoAdjust="0"/>
    <p:restoredTop sz="96327" autoAdjust="0"/>
  </p:normalViewPr>
  <p:slideViewPr>
    <p:cSldViewPr>
      <p:cViewPr varScale="1">
        <p:scale>
          <a:sx n="128" d="100"/>
          <a:sy n="128" d="100"/>
        </p:scale>
        <p:origin x="368" y="1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21"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2022/9/6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 2022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hyperlink" Target="https://s.yimg.jp/images/listing/pdfs/listing_nyuukoukitei.pdf" TargetMode="External"/><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767408" y="2276872"/>
            <a:ext cx="10671484" cy="1504516"/>
          </a:xfrm>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a:t>年</a:t>
            </a:r>
            <a:r>
              <a:rPr lang="en-US" altLang="ja-JP" dirty="0"/>
              <a:t>1</a:t>
            </a:r>
            <a:r>
              <a:rPr lang="ja-JP" altLang="en-US"/>
              <a:t>月</a:t>
            </a:r>
            <a:r>
              <a:rPr lang="en-US" altLang="ja-JP" dirty="0"/>
              <a:t>26</a:t>
            </a:r>
            <a:r>
              <a:rPr lang="ja-JP" altLang="en-US"/>
              <a:t>日</a:t>
            </a:r>
            <a:endParaRPr lang="en-US" altLang="ja-JP" dirty="0"/>
          </a:p>
          <a:p>
            <a:endParaRPr lang="ja-JP" altLang="en-US"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85936"/>
            <a:ext cx="2664296" cy="270504"/>
          </a:xfrm>
        </p:spPr>
        <p:txBody>
          <a:bodyPr>
            <a:normAutofit fontScale="77500" lnSpcReduction="20000"/>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b="1">
                <a:latin typeface="メイリオ" panose="020B0604030504040204" pitchFamily="50" charset="-128"/>
                <a:ea typeface="メイリオ" panose="020B0604030504040204" pitchFamily="50" charset="-128"/>
                <a:cs typeface="メイリオ" panose="020B0604030504040204" pitchFamily="50" charset="-128"/>
              </a:rPr>
              <a:t>天気・災害（</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テキスト プレースホルダー 9">
            <a:extLst>
              <a:ext uri="{FF2B5EF4-FFF2-40B4-BE49-F238E27FC236}">
                <a16:creationId xmlns:a16="http://schemas.microsoft.com/office/drawing/2014/main" id="{C4415952-A72A-1ED6-03DB-2418BCED1412}"/>
              </a:ext>
            </a:extLst>
          </p:cNvPr>
          <p:cNvSpPr txBox="1">
            <a:spLocks/>
          </p:cNvSpPr>
          <p:nvPr/>
        </p:nvSpPr>
        <p:spPr>
          <a:xfrm>
            <a:off x="2135560" y="5373216"/>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テキスト ボックス 5"/>
          <p:cNvSpPr txBox="1"/>
          <p:nvPr/>
        </p:nvSpPr>
        <p:spPr>
          <a:xfrm>
            <a:off x="454374" y="1124744"/>
            <a:ext cx="11571692" cy="2246769"/>
          </a:xfrm>
          <a:prstGeom prst="rect">
            <a:avLst/>
          </a:prstGeom>
          <a:noFill/>
        </p:spPr>
        <p:txBody>
          <a:bodyPr wrap="square" lIns="91440" tIns="45720" rIns="91440" bIns="45720" rtlCol="0" anchor="t">
            <a:spAutoFit/>
          </a:bodyPr>
          <a:lstStyle/>
          <a:p>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4" name="テキスト ボックス 3"/>
          <p:cNvSpPr txBox="1"/>
          <p:nvPr/>
        </p:nvSpPr>
        <p:spPr>
          <a:xfrm>
            <a:off x="313880" y="1001886"/>
            <a:ext cx="11402265" cy="523220"/>
          </a:xfrm>
          <a:prstGeom prst="rect">
            <a:avLst/>
          </a:prstGeom>
          <a:noFill/>
        </p:spPr>
        <p:txBody>
          <a:bodyPr wrap="square" rtlCol="0">
            <a:spAutoFit/>
          </a:bodyPr>
          <a:lstStyle/>
          <a:p>
            <a:r>
              <a:rPr lang="ja-JP" altLang="en-US" sz="1400">
                <a:solidFill>
                  <a:schemeClr val="tx1">
                    <a:lumMod val="65000"/>
                    <a:lumOff val="35000"/>
                  </a:schemeClr>
                </a:solidFill>
                <a:latin typeface="Meiryo" panose="020B0604030504040204" pitchFamily="34" charset="-128"/>
                <a:ea typeface="Meiryo" panose="020B0604030504040204" pitchFamily="34" charset="-128"/>
              </a:rPr>
              <a:t>■</a:t>
            </a:r>
            <a:r>
              <a:rPr lang="en-US" altLang="ja-JP" sz="1400" dirty="0">
                <a:solidFill>
                  <a:schemeClr val="tx1">
                    <a:lumMod val="65000"/>
                    <a:lumOff val="35000"/>
                  </a:schemeClr>
                </a:solidFill>
                <a:latin typeface="Meiryo" panose="020B0604030504040204" pitchFamily="34" charset="-128"/>
                <a:ea typeface="Meiryo" panose="020B0604030504040204" pitchFamily="34" charset="-128"/>
              </a:rPr>
              <a:t>2022/9/5</a:t>
            </a:r>
          </a:p>
          <a:p>
            <a:r>
              <a:rPr lang="ja-JP" altLang="en-US" sz="1400">
                <a:solidFill>
                  <a:schemeClr val="tx1">
                    <a:lumMod val="65000"/>
                    <a:lumOff val="35000"/>
                  </a:schemeClr>
                </a:solidFill>
                <a:latin typeface="Meiryo" panose="020B0604030504040204" pitchFamily="34" charset="-128"/>
                <a:ea typeface="Meiryo" panose="020B0604030504040204" pitchFamily="34" charset="-128"/>
              </a:rPr>
              <a:t>・「掲載制限業種」を変更いたしました。</a:t>
            </a:r>
            <a:endParaRPr lang="en-US" altLang="ja-JP" sz="1400" dirty="0">
              <a:solidFill>
                <a:schemeClr val="tx1">
                  <a:lumMod val="65000"/>
                  <a:lumOff val="3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749953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a:t>商品一覧　</a:t>
            </a:r>
            <a:r>
              <a:rPr lang="en-US" altLang="ja-JP" dirty="0"/>
              <a:t>Yahoo!</a:t>
            </a:r>
            <a:r>
              <a:rPr lang="ja-JP" altLang="en-US"/>
              <a:t>天気・災害</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17" name="正方形/長方形 16"/>
          <p:cNvSpPr/>
          <p:nvPr/>
        </p:nvSpPr>
        <p:spPr>
          <a:xfrm>
            <a:off x="461288" y="6381328"/>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11" name="表 10">
            <a:extLst>
              <a:ext uri="{FF2B5EF4-FFF2-40B4-BE49-F238E27FC236}">
                <a16:creationId xmlns:a16="http://schemas.microsoft.com/office/drawing/2014/main" id="{F9DCEBB6-0B28-6548-A904-43CFAAEA6B98}"/>
              </a:ext>
            </a:extLst>
          </p:cNvPr>
          <p:cNvGraphicFramePr>
            <a:graphicFrameLocks noGrp="1"/>
          </p:cNvGraphicFramePr>
          <p:nvPr>
            <p:extLst>
              <p:ext uri="{D42A27DB-BD31-4B8C-83A1-F6EECF244321}">
                <p14:modId xmlns:p14="http://schemas.microsoft.com/office/powerpoint/2010/main" val="3206092668"/>
              </p:ext>
            </p:extLst>
          </p:nvPr>
        </p:nvGraphicFramePr>
        <p:xfrm>
          <a:off x="434725" y="836713"/>
          <a:ext cx="5255785" cy="5515110"/>
        </p:xfrm>
        <a:graphic>
          <a:graphicData uri="http://schemas.openxmlformats.org/drawingml/2006/table">
            <a:tbl>
              <a:tblPr firstCol="1" bandRow="1"/>
              <a:tblGrid>
                <a:gridCol w="1366549">
                  <a:extLst>
                    <a:ext uri="{9D8B030D-6E8A-4147-A177-3AD203B41FA5}">
                      <a16:colId xmlns:a16="http://schemas.microsoft.com/office/drawing/2014/main" val="792911817"/>
                    </a:ext>
                  </a:extLst>
                </a:gridCol>
                <a:gridCol w="972309">
                  <a:extLst>
                    <a:ext uri="{9D8B030D-6E8A-4147-A177-3AD203B41FA5}">
                      <a16:colId xmlns:a16="http://schemas.microsoft.com/office/drawing/2014/main" val="598637953"/>
                    </a:ext>
                  </a:extLst>
                </a:gridCol>
                <a:gridCol w="972309">
                  <a:extLst>
                    <a:ext uri="{9D8B030D-6E8A-4147-A177-3AD203B41FA5}">
                      <a16:colId xmlns:a16="http://schemas.microsoft.com/office/drawing/2014/main" val="3864623330"/>
                    </a:ext>
                  </a:extLst>
                </a:gridCol>
                <a:gridCol w="972309">
                  <a:extLst>
                    <a:ext uri="{9D8B030D-6E8A-4147-A177-3AD203B41FA5}">
                      <a16:colId xmlns:a16="http://schemas.microsoft.com/office/drawing/2014/main" val="1030589919"/>
                    </a:ext>
                  </a:extLst>
                </a:gridCol>
                <a:gridCol w="972309">
                  <a:extLst>
                    <a:ext uri="{9D8B030D-6E8A-4147-A177-3AD203B41FA5}">
                      <a16:colId xmlns:a16="http://schemas.microsoft.com/office/drawing/2014/main" val="2075095787"/>
                    </a:ext>
                  </a:extLst>
                </a:gridCol>
              </a:tblGrid>
              <a:tr h="5260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天気</a:t>
                      </a:r>
                      <a:br>
                        <a:rPr kumimoji="1" lang="en-US" altLang="ja-JP" sz="800" b="1" dirty="0">
                          <a:solidFill>
                            <a:schemeClr val="tx1">
                              <a:lumMod val="65000"/>
                              <a:lumOff val="35000"/>
                            </a:schemeClr>
                          </a:solidFill>
                          <a:latin typeface="+mj-lt"/>
                          <a:ea typeface="+mj-ea"/>
                        </a:rPr>
                      </a:br>
                      <a:r>
                        <a:rPr kumimoji="1" lang="ja-JP" altLang="en-US" sz="800" b="1" dirty="0">
                          <a:solidFill>
                            <a:schemeClr val="tx1">
                              <a:lumMod val="65000"/>
                              <a:lumOff val="35000"/>
                            </a:schemeClr>
                          </a:solidFill>
                          <a:latin typeface="+mj-lt"/>
                          <a:ea typeface="+mj-ea"/>
                        </a:rPr>
                        <a:t>トップ　トップパネル　</a:t>
                      </a:r>
                      <a:r>
                        <a:rPr kumimoji="1" lang="en-US" altLang="ja-JP" sz="800" b="1" dirty="0">
                          <a:solidFill>
                            <a:schemeClr val="tx1">
                              <a:lumMod val="65000"/>
                              <a:lumOff val="35000"/>
                            </a:schemeClr>
                          </a:solidFill>
                          <a:latin typeface="+mj-lt"/>
                          <a:ea typeface="+mj-ea"/>
                        </a:rPr>
                        <a:t>SP</a:t>
                      </a:r>
                      <a:endParaRPr kumimoji="1" lang="ja-JP" altLang="en-US" sz="800" b="1"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天気</a:t>
                      </a:r>
                      <a:br>
                        <a:rPr kumimoji="1" lang="en-US" altLang="ja-JP" sz="800" b="1" kern="1200" dirty="0">
                          <a:solidFill>
                            <a:schemeClr val="tx1">
                              <a:lumMod val="65000"/>
                              <a:lumOff val="35000"/>
                            </a:schemeClr>
                          </a:solidFill>
                          <a:latin typeface="+mn-lt"/>
                          <a:ea typeface="+mn-ea"/>
                          <a:cs typeface="+mn-cs"/>
                        </a:rPr>
                      </a:br>
                      <a:r>
                        <a:rPr kumimoji="1" lang="ja-JP" altLang="en-US" sz="800" b="1" kern="1200" dirty="0">
                          <a:solidFill>
                            <a:schemeClr val="tx1">
                              <a:lumMod val="65000"/>
                              <a:lumOff val="35000"/>
                            </a:schemeClr>
                          </a:solidFill>
                          <a:latin typeface="+mn-lt"/>
                          <a:ea typeface="+mn-ea"/>
                          <a:cs typeface="+mn-cs"/>
                        </a:rPr>
                        <a:t>トップ　トップパネル　</a:t>
                      </a:r>
                      <a:r>
                        <a:rPr kumimoji="1" lang="en-US" altLang="ja-JP" sz="800" b="1" kern="1200" dirty="0">
                          <a:solidFill>
                            <a:schemeClr val="tx1">
                              <a:lumMod val="65000"/>
                              <a:lumOff val="35000"/>
                            </a:schemeClr>
                          </a:solidFill>
                          <a:latin typeface="+mn-lt"/>
                          <a:ea typeface="+mn-ea"/>
                          <a:cs typeface="+mn-cs"/>
                        </a:rPr>
                        <a:t>SP</a:t>
                      </a:r>
                    </a:p>
                    <a:p>
                      <a:pPr algn="ctr"/>
                      <a:r>
                        <a:rPr kumimoji="1" lang="ja-JP" altLang="en-US" sz="800" b="1" kern="1200" dirty="0">
                          <a:solidFill>
                            <a:schemeClr val="tx1">
                              <a:lumMod val="65000"/>
                              <a:lumOff val="35000"/>
                            </a:schemeClr>
                          </a:solidFill>
                          <a:latin typeface="+mn-lt"/>
                          <a:ea typeface="+mn-ea"/>
                          <a:cs typeface="+mn-cs"/>
                        </a:rPr>
                        <a:t>（時間帯指定）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899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a:solidFill>
                            <a:schemeClr val="tx1">
                              <a:lumMod val="65000"/>
                              <a:lumOff val="35000"/>
                            </a:schemeClr>
                          </a:solidFill>
                          <a:latin typeface="+mj-lt"/>
                          <a:ea typeface="+mj-ea"/>
                        </a:rPr>
                        <a:t>内容変更</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i="0" kern="1200" dirty="0">
                          <a:solidFill>
                            <a:schemeClr val="dk1"/>
                          </a:solidFill>
                          <a:effectLst/>
                          <a:latin typeface="メイリオ"/>
                          <a:ea typeface="メイリオ"/>
                          <a:cs typeface="+mn-cs"/>
                        </a:rPr>
                        <a:t>1000002668</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50000"/>
                          <a:lumOff val="50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i="0" kern="1200" dirty="0">
                          <a:solidFill>
                            <a:schemeClr val="dk1"/>
                          </a:solidFill>
                          <a:effectLst/>
                          <a:latin typeface="メイリオ"/>
                          <a:ea typeface="メイリオ"/>
                          <a:cs typeface="+mn-cs"/>
                        </a:rPr>
                        <a:t>1000002652</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50000"/>
                          <a:lumOff val="50000"/>
                        </a:sysClr>
                      </a:solidFill>
                      <a:prstDash val="dot"/>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899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2022</a:t>
                      </a:r>
                      <a:r>
                        <a:rPr kumimoji="1" lang="ja-JP" altLang="en-US" sz="800">
                          <a:solidFill>
                            <a:schemeClr val="tx1">
                              <a:lumMod val="65000"/>
                              <a:lumOff val="35000"/>
                            </a:schemeClr>
                          </a:solidFill>
                          <a:latin typeface="+mj-lt"/>
                          <a:ea typeface="+mj-ea"/>
                        </a:rPr>
                        <a:t>年</a:t>
                      </a:r>
                      <a:r>
                        <a:rPr kumimoji="1" lang="en-US" altLang="ja-JP" sz="800" dirty="0">
                          <a:solidFill>
                            <a:schemeClr val="tx1">
                              <a:lumMod val="65000"/>
                              <a:lumOff val="35000"/>
                            </a:schemeClr>
                          </a:solidFill>
                          <a:latin typeface="+mj-lt"/>
                          <a:ea typeface="+mj-ea"/>
                        </a:rPr>
                        <a:t>2</a:t>
                      </a:r>
                      <a:r>
                        <a:rPr kumimoji="1" lang="ja-JP" altLang="en-US" sz="800">
                          <a:solidFill>
                            <a:schemeClr val="tx1">
                              <a:lumMod val="65000"/>
                              <a:lumOff val="35000"/>
                            </a:schemeClr>
                          </a:solidFill>
                          <a:latin typeface="+mj-lt"/>
                          <a:ea typeface="+mj-ea"/>
                        </a:rPr>
                        <a:t>月</a:t>
                      </a:r>
                      <a:r>
                        <a:rPr kumimoji="1" lang="en-US" altLang="ja-JP" sz="800" dirty="0">
                          <a:solidFill>
                            <a:schemeClr val="tx1">
                              <a:lumMod val="65000"/>
                              <a:lumOff val="35000"/>
                            </a:schemeClr>
                          </a:solidFill>
                          <a:latin typeface="+mj-lt"/>
                          <a:ea typeface="+mj-ea"/>
                        </a:rPr>
                        <a:t>9</a:t>
                      </a:r>
                      <a:r>
                        <a:rPr kumimoji="1" lang="ja-JP" altLang="en-US" sz="800">
                          <a:solidFill>
                            <a:schemeClr val="tx1">
                              <a:lumMod val="65000"/>
                              <a:lumOff val="35000"/>
                            </a:schemeClr>
                          </a:solidFill>
                          <a:latin typeface="+mj-lt"/>
                          <a:ea typeface="+mj-ea"/>
                        </a:rPr>
                        <a:t>日（</a:t>
                      </a:r>
                      <a:r>
                        <a:rPr lang="ja-JP" altLang="en-US" sz="800">
                          <a:solidFill>
                            <a:schemeClr val="tx1">
                              <a:lumMod val="65000"/>
                              <a:lumOff val="35000"/>
                            </a:schemeClr>
                          </a:solidFill>
                          <a:latin typeface="+mj-lt"/>
                          <a:ea typeface="+mj-ea"/>
                        </a:rPr>
                        <a:t>水</a:t>
                      </a:r>
                      <a:r>
                        <a:rPr kumimoji="1" lang="ja-JP" altLang="en-US" sz="800">
                          <a:solidFill>
                            <a:schemeClr val="tx1">
                              <a:lumMod val="65000"/>
                              <a:lumOff val="35000"/>
                            </a:schemeClr>
                          </a:solidFill>
                          <a:latin typeface="+mj-lt"/>
                          <a:ea typeface="+mj-ea"/>
                        </a:rPr>
                        <a:t>）</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355075111"/>
                  </a:ext>
                </a:extLst>
              </a:tr>
              <a:tr h="2899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3112060797"/>
                  </a:ext>
                </a:extLst>
              </a:tr>
              <a:tr h="7455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10325936"/>
                  </a:ext>
                </a:extLst>
              </a:tr>
              <a:tr h="2899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384434171"/>
                  </a:ext>
                </a:extLst>
              </a:tr>
              <a:tr h="3857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22545122"/>
                  </a:ext>
                </a:extLst>
              </a:tr>
              <a:tr h="2559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b="0" dirty="0">
                          <a:solidFill>
                            <a:schemeClr val="tx1">
                              <a:lumMod val="65000"/>
                              <a:lumOff val="35000"/>
                            </a:schemeClr>
                          </a:solidFill>
                          <a:latin typeface="+mj-lt"/>
                          <a:ea typeface="+mj-ea"/>
                        </a:rPr>
                        <a:t>（アプリ）</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3931917948"/>
                  </a:ext>
                </a:extLst>
              </a:tr>
              <a:tr h="2559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天気　トップ</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66098080"/>
                  </a:ext>
                </a:extLst>
              </a:tr>
              <a:tr h="2559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天気アプリ　トップページ</a:t>
                      </a:r>
                      <a:endParaRPr kumimoji="1" lang="ja-JP" altLang="en-US" sz="1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806916787"/>
                  </a:ext>
                </a:extLst>
              </a:tr>
              <a:tr h="2559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a:solidFill>
                            <a:schemeClr val="tx1">
                              <a:lumMod val="65000"/>
                              <a:lumOff val="35000"/>
                            </a:schemeClr>
                          </a:solidFill>
                          <a:latin typeface="+mn-lt"/>
                          <a:ea typeface="+mn-ea"/>
                          <a:cs typeface="+mn-cs"/>
                        </a:rPr>
                        <a:t>日（火）～</a:t>
                      </a:r>
                      <a:r>
                        <a:rPr lang="en-US" altLang="ja-JP" sz="800" kern="1200" dirty="0">
                          <a:solidFill>
                            <a:schemeClr val="tx1">
                              <a:lumMod val="65000"/>
                              <a:lumOff val="35000"/>
                            </a:schemeClr>
                          </a:solidFill>
                          <a:latin typeface="+mn-lt"/>
                          <a:ea typeface="+mn-ea"/>
                          <a:cs typeface="+mn-cs"/>
                        </a:rPr>
                        <a:t>2022</a:t>
                      </a:r>
                      <a:r>
                        <a:rPr kumimoji="1" lang="ja-JP" altLang="en-US" sz="800" kern="120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a:solidFill>
                            <a:schemeClr val="tx1">
                              <a:lumMod val="65000"/>
                              <a:lumOff val="35000"/>
                            </a:schemeClr>
                          </a:solidFill>
                          <a:latin typeface="+mn-lt"/>
                          <a:ea typeface="+mn-ea"/>
                          <a:cs typeface="+mn-cs"/>
                        </a:rPr>
                        <a:t>月</a:t>
                      </a:r>
                      <a:r>
                        <a:rPr lang="ja-JP" altLang="en-US" sz="800" kern="1200">
                          <a:solidFill>
                            <a:schemeClr val="tx1">
                              <a:lumMod val="65000"/>
                              <a:lumOff val="35000"/>
                            </a:schemeClr>
                          </a:solidFill>
                          <a:latin typeface="+mn-lt"/>
                          <a:ea typeface="+mn-ea"/>
                          <a:cs typeface="+mn-cs"/>
                        </a:rPr>
                        <a:t>3</a:t>
                      </a:r>
                      <a:r>
                        <a:rPr lang="en-US" altLang="ja-JP" sz="800" kern="1200" dirty="0">
                          <a:solidFill>
                            <a:schemeClr val="tx1">
                              <a:lumMod val="65000"/>
                              <a:lumOff val="35000"/>
                            </a:schemeClr>
                          </a:solidFill>
                          <a:latin typeface="+mn-lt"/>
                          <a:ea typeface="+mn-ea"/>
                          <a:cs typeface="+mn-cs"/>
                        </a:rPr>
                        <a:t>0</a:t>
                      </a:r>
                      <a:r>
                        <a:rPr kumimoji="1" lang="ja-JP" altLang="en-US" sz="800" kern="1200">
                          <a:solidFill>
                            <a:schemeClr val="tx1">
                              <a:lumMod val="65000"/>
                              <a:lumOff val="35000"/>
                            </a:schemeClr>
                          </a:solidFill>
                          <a:latin typeface="+mn-lt"/>
                          <a:ea typeface="+mn-ea"/>
                          <a:cs typeface="+mn-cs"/>
                        </a:rPr>
                        <a:t>日（金）</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2559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967014782"/>
                  </a:ext>
                </a:extLst>
              </a:tr>
              <a:tr h="2559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559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3381913646"/>
                  </a:ext>
                </a:extLst>
              </a:tr>
              <a:tr h="4909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360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300</a:t>
                      </a:r>
                      <a:r>
                        <a:rPr kumimoji="1" lang="ja-JP" altLang="en-US" sz="800" dirty="0">
                          <a:solidFill>
                            <a:schemeClr val="tx1">
                              <a:lumMod val="65000"/>
                              <a:lumOff val="35000"/>
                            </a:schemeClr>
                          </a:solidFill>
                          <a:latin typeface="+mj-lt"/>
                          <a:ea typeface="+mj-ea"/>
                        </a:rPr>
                        <a:t>円</a:t>
                      </a:r>
                      <a:r>
                        <a:rPr kumimoji="1" lang="en-US" altLang="ja-JP" sz="800" dirty="0">
                          <a:solidFill>
                            <a:schemeClr val="tx1">
                              <a:lumMod val="65000"/>
                              <a:lumOff val="35000"/>
                            </a:schemeClr>
                          </a:solidFill>
                          <a:latin typeface="+mj-lt"/>
                          <a:ea typeface="+mj-ea"/>
                        </a:rPr>
                        <a:t>×1.2</a:t>
                      </a:r>
                      <a:r>
                        <a:rPr kumimoji="1" lang="ja-JP" altLang="en-US" sz="800" dirty="0">
                          <a:solidFill>
                            <a:schemeClr val="tx1">
                              <a:lumMod val="65000"/>
                              <a:lumOff val="35000"/>
                            </a:schemeClr>
                          </a:solidFill>
                          <a:latin typeface="+mj-lt"/>
                          <a:ea typeface="+mj-ea"/>
                        </a:rPr>
                        <a:t>倍）</a:t>
                      </a: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時間帯指定の掛け率含む</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4157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endParaRPr kumimoji="1" lang="ja-JP" altLang="en-US" sz="8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8" name="図 17">
            <a:extLst>
              <a:ext uri="{FF2B5EF4-FFF2-40B4-BE49-F238E27FC236}">
                <a16:creationId xmlns:a16="http://schemas.microsoft.com/office/drawing/2014/main" id="{97590596-BC96-6948-80EF-73740284D6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7966" y="2283542"/>
            <a:ext cx="342900" cy="632513"/>
          </a:xfrm>
          <a:prstGeom prst="rect">
            <a:avLst/>
          </a:prstGeom>
        </p:spPr>
      </p:pic>
    </p:spTree>
    <p:extLst>
      <p:ext uri="{BB962C8B-B14F-4D97-AF65-F5344CB8AC3E}">
        <p14:creationId xmlns:p14="http://schemas.microsoft.com/office/powerpoint/2010/main" val="3454270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334962" y="4365392"/>
            <a:ext cx="11691103"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2022/4/3</a:t>
            </a:r>
            <a:r>
              <a:rPr lang="ja-JP" altLang="en-US" sz="1050" dirty="0">
                <a:solidFill>
                  <a:schemeClr val="tx1">
                    <a:lumMod val="65000"/>
                    <a:lumOff val="35000"/>
                  </a:schemeClr>
                </a:solidFill>
                <a:latin typeface="+mn-ea"/>
              </a:rPr>
              <a:t>以前：</a:t>
            </a:r>
            <a:r>
              <a:rPr lang="en-US" altLang="ja-JP" sz="1050" dirty="0">
                <a:solidFill>
                  <a:schemeClr val="tx1">
                    <a:lumMod val="65000"/>
                    <a:lumOff val="35000"/>
                  </a:schemeClr>
                </a:solidFill>
                <a:latin typeface="+mn-ea"/>
              </a:rPr>
              <a:t>15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p>
          <a:p>
            <a:pPr>
              <a:lnSpc>
                <a:spcPts val="1460"/>
              </a:lnSpc>
            </a:pPr>
            <a:r>
              <a:rPr lang="en-US" altLang="ja-JP" sz="1050" dirty="0">
                <a:solidFill>
                  <a:schemeClr val="tx1">
                    <a:lumMod val="65000"/>
                    <a:lumOff val="35000"/>
                  </a:schemeClr>
                </a:solidFill>
                <a:latin typeface="+mn-ea"/>
              </a:rPr>
              <a:t>2022/4/4</a:t>
            </a:r>
            <a:r>
              <a:rPr lang="ja-JP" altLang="en-US" sz="1050" dirty="0">
                <a:solidFill>
                  <a:schemeClr val="tx1">
                    <a:lumMod val="65000"/>
                    <a:lumOff val="35000"/>
                  </a:schemeClr>
                </a:solidFill>
                <a:latin typeface="+mn-ea"/>
              </a:rPr>
              <a:t>以降：</a:t>
            </a: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p:txBody>
      </p:sp>
      <p:graphicFrame>
        <p:nvGraphicFramePr>
          <p:cNvPr id="8" name="表 7">
            <a:extLst>
              <a:ext uri="{FF2B5EF4-FFF2-40B4-BE49-F238E27FC236}">
                <a16:creationId xmlns:a16="http://schemas.microsoft.com/office/drawing/2014/main" id="{75FC2593-787D-4B46-B449-7DF18F65556F}"/>
              </a:ext>
            </a:extLst>
          </p:cNvPr>
          <p:cNvGraphicFramePr>
            <a:graphicFrameLocks noGrp="1"/>
          </p:cNvGraphicFramePr>
          <p:nvPr>
            <p:extLst>
              <p:ext uri="{D42A27DB-BD31-4B8C-83A1-F6EECF244321}">
                <p14:modId xmlns:p14="http://schemas.microsoft.com/office/powerpoint/2010/main" val="3185172649"/>
              </p:ext>
            </p:extLst>
          </p:nvPr>
        </p:nvGraphicFramePr>
        <p:xfrm>
          <a:off x="344488" y="980728"/>
          <a:ext cx="6192688" cy="3213786"/>
        </p:xfrm>
        <a:graphic>
          <a:graphicData uri="http://schemas.openxmlformats.org/drawingml/2006/table">
            <a:tbl>
              <a:tblPr firstCol="1" bandRow="1"/>
              <a:tblGrid>
                <a:gridCol w="1440160">
                  <a:extLst>
                    <a:ext uri="{9D8B030D-6E8A-4147-A177-3AD203B41FA5}">
                      <a16:colId xmlns:a16="http://schemas.microsoft.com/office/drawing/2014/main" val="792911817"/>
                    </a:ext>
                  </a:extLst>
                </a:gridCol>
                <a:gridCol w="936104">
                  <a:extLst>
                    <a:ext uri="{9D8B030D-6E8A-4147-A177-3AD203B41FA5}">
                      <a16:colId xmlns:a16="http://schemas.microsoft.com/office/drawing/2014/main" val="2515137241"/>
                    </a:ext>
                  </a:extLst>
                </a:gridCol>
                <a:gridCol w="1908212">
                  <a:extLst>
                    <a:ext uri="{9D8B030D-6E8A-4147-A177-3AD203B41FA5}">
                      <a16:colId xmlns:a16="http://schemas.microsoft.com/office/drawing/2014/main" val="3608287535"/>
                    </a:ext>
                  </a:extLst>
                </a:gridCol>
                <a:gridCol w="1908212">
                  <a:extLst>
                    <a:ext uri="{9D8B030D-6E8A-4147-A177-3AD203B41FA5}">
                      <a16:colId xmlns:a16="http://schemas.microsoft.com/office/drawing/2014/main" val="2760754859"/>
                    </a:ext>
                  </a:extLst>
                </a:gridCol>
              </a:tblGrid>
              <a:tr h="569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latin typeface="+mn-ea"/>
                          <a:ea typeface="+mn-ea"/>
                          <a:cs typeface="+mn-cs"/>
                        </a:rPr>
                        <a:t>vCPM</a:t>
                      </a:r>
                      <a:endParaRPr kumimoji="1" lang="en-US" altLang="ja-JP" sz="800" b="1" kern="1200" dirty="0">
                        <a:solidFill>
                          <a:schemeClr val="bg1"/>
                        </a:solidFill>
                        <a:latin typeface="+mn-ea"/>
                        <a:ea typeface="+mn-ea"/>
                        <a:cs typeface="+mn-cs"/>
                      </a:endParaRPr>
                    </a:p>
                    <a:p>
                      <a:pPr algn="ctr"/>
                      <a:r>
                        <a:rPr kumimoji="1" lang="ja-JP" altLang="en-US" sz="800" b="1" kern="1200" dirty="0">
                          <a:solidFill>
                            <a:schemeClr val="bg1"/>
                          </a:solidFill>
                          <a:latin typeface="+mn-ea"/>
                          <a:ea typeface="+mn-ea"/>
                          <a:cs typeface="+mn-cs"/>
                        </a:rPr>
                        <a:t>掛け率</a:t>
                      </a:r>
                      <a:endParaRPr kumimoji="1" lang="en-US" altLang="ja-JP" sz="800" b="1" kern="1200" dirty="0">
                        <a:solidFill>
                          <a:schemeClr val="bg1"/>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dirty="0">
                          <a:solidFill>
                            <a:schemeClr val="tx1">
                              <a:lumMod val="65000"/>
                              <a:lumOff val="35000"/>
                            </a:schemeClr>
                          </a:solidFill>
                          <a:latin typeface="+mj-lt"/>
                          <a:ea typeface="+mj-ea"/>
                        </a:rPr>
                        <a:t>Yahoo!</a:t>
                      </a:r>
                      <a:r>
                        <a:rPr kumimoji="1" lang="ja-JP" altLang="en-US" sz="700" b="1" dirty="0">
                          <a:solidFill>
                            <a:schemeClr val="tx1">
                              <a:lumMod val="65000"/>
                              <a:lumOff val="35000"/>
                            </a:schemeClr>
                          </a:solidFill>
                          <a:latin typeface="+mj-lt"/>
                          <a:ea typeface="+mj-ea"/>
                        </a:rPr>
                        <a:t>天気</a:t>
                      </a:r>
                      <a:br>
                        <a:rPr kumimoji="1" lang="en-US" altLang="ja-JP" sz="700" b="1" dirty="0">
                          <a:solidFill>
                            <a:schemeClr val="tx1">
                              <a:lumMod val="65000"/>
                              <a:lumOff val="35000"/>
                            </a:schemeClr>
                          </a:solidFill>
                          <a:latin typeface="+mj-lt"/>
                          <a:ea typeface="+mj-ea"/>
                        </a:rPr>
                      </a:br>
                      <a:r>
                        <a:rPr kumimoji="1" lang="ja-JP" altLang="en-US" sz="700" b="1" dirty="0">
                          <a:solidFill>
                            <a:schemeClr val="tx1">
                              <a:lumMod val="65000"/>
                              <a:lumOff val="35000"/>
                            </a:schemeClr>
                          </a:solidFill>
                          <a:latin typeface="+mj-lt"/>
                          <a:ea typeface="+mj-ea"/>
                        </a:rPr>
                        <a:t>トップ　</a:t>
                      </a:r>
                      <a:endParaRPr kumimoji="1" lang="en-US" altLang="ja-JP" sz="700" b="1" dirty="0">
                        <a:solidFill>
                          <a:schemeClr val="tx1">
                            <a:lumMod val="65000"/>
                            <a:lumOff val="35000"/>
                          </a:schemeClr>
                        </a:solidFill>
                        <a:latin typeface="+mj-lt"/>
                        <a:ea typeface="+mj-ea"/>
                      </a:endParaRPr>
                    </a:p>
                    <a:p>
                      <a:pPr algn="ctr"/>
                      <a:r>
                        <a:rPr kumimoji="1" lang="ja-JP" altLang="en-US" sz="700" b="1" dirty="0">
                          <a:solidFill>
                            <a:schemeClr val="tx1">
                              <a:lumMod val="65000"/>
                              <a:lumOff val="35000"/>
                            </a:schemeClr>
                          </a:solidFill>
                          <a:latin typeface="+mj-lt"/>
                          <a:ea typeface="+mj-ea"/>
                        </a:rPr>
                        <a:t>トップパネル　</a:t>
                      </a:r>
                      <a:r>
                        <a:rPr kumimoji="1" lang="en-US" altLang="ja-JP" sz="700" b="1" dirty="0">
                          <a:solidFill>
                            <a:schemeClr val="tx1">
                              <a:lumMod val="65000"/>
                              <a:lumOff val="35000"/>
                            </a:schemeClr>
                          </a:solidFill>
                          <a:latin typeface="+mj-lt"/>
                          <a:ea typeface="+mj-ea"/>
                        </a:rPr>
                        <a:t>SP</a:t>
                      </a:r>
                      <a:endParaRPr kumimoji="1" lang="ja-JP" altLang="en-US" sz="700" b="1"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a:solidFill>
                            <a:schemeClr val="tx1">
                              <a:lumMod val="65000"/>
                              <a:lumOff val="35000"/>
                            </a:schemeClr>
                          </a:solidFill>
                          <a:latin typeface="+mn-lt"/>
                          <a:ea typeface="+mn-ea"/>
                          <a:cs typeface="+mn-cs"/>
                        </a:rPr>
                        <a:t>Yahoo!</a:t>
                      </a:r>
                      <a:r>
                        <a:rPr kumimoji="1" lang="ja-JP" altLang="en-US" sz="700" b="1" kern="1200" dirty="0">
                          <a:solidFill>
                            <a:schemeClr val="tx1">
                              <a:lumMod val="65000"/>
                              <a:lumOff val="35000"/>
                            </a:schemeClr>
                          </a:solidFill>
                          <a:latin typeface="+mn-lt"/>
                          <a:ea typeface="+mn-ea"/>
                          <a:cs typeface="+mn-cs"/>
                        </a:rPr>
                        <a:t>天気</a:t>
                      </a:r>
                      <a:br>
                        <a:rPr kumimoji="1" lang="en-US" altLang="ja-JP" sz="700" b="1" kern="1200" dirty="0">
                          <a:solidFill>
                            <a:schemeClr val="tx1">
                              <a:lumMod val="65000"/>
                              <a:lumOff val="35000"/>
                            </a:schemeClr>
                          </a:solidFill>
                          <a:latin typeface="+mn-lt"/>
                          <a:ea typeface="+mn-ea"/>
                          <a:cs typeface="+mn-cs"/>
                        </a:rPr>
                      </a:br>
                      <a:r>
                        <a:rPr kumimoji="1" lang="ja-JP" altLang="en-US" sz="700" b="1" kern="1200" dirty="0">
                          <a:solidFill>
                            <a:schemeClr val="tx1">
                              <a:lumMod val="65000"/>
                              <a:lumOff val="35000"/>
                            </a:schemeClr>
                          </a:solidFill>
                          <a:latin typeface="+mn-lt"/>
                          <a:ea typeface="+mn-ea"/>
                          <a:cs typeface="+mn-cs"/>
                        </a:rPr>
                        <a:t>トップ　</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トップパネル　</a:t>
                      </a:r>
                      <a:r>
                        <a:rPr kumimoji="1" lang="en-US" altLang="ja-JP" sz="700" b="1" kern="1200" dirty="0">
                          <a:solidFill>
                            <a:schemeClr val="tx1">
                              <a:lumMod val="65000"/>
                              <a:lumOff val="35000"/>
                            </a:schemeClr>
                          </a:solidFill>
                          <a:latin typeface="+mn-lt"/>
                          <a:ea typeface="+mn-ea"/>
                          <a:cs typeface="+mn-cs"/>
                        </a:rPr>
                        <a:t>SP</a:t>
                      </a:r>
                    </a:p>
                    <a:p>
                      <a:pPr algn="ctr"/>
                      <a:r>
                        <a:rPr kumimoji="1" lang="ja-JP" altLang="en-US" sz="700" b="1" kern="1200" dirty="0">
                          <a:solidFill>
                            <a:schemeClr val="tx1">
                              <a:lumMod val="65000"/>
                              <a:lumOff val="35000"/>
                            </a:schemeClr>
                          </a:solidFill>
                          <a:latin typeface="+mn-lt"/>
                          <a:ea typeface="+mn-ea"/>
                          <a:cs typeface="+mn-cs"/>
                        </a:rPr>
                        <a:t>（時間帯指定）</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性別</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53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年齢</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※6:00-12:59</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固定</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544187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表 24"/>
          <p:cNvGraphicFramePr>
            <a:graphicFrameLocks noGrp="1"/>
          </p:cNvGraphicFramePr>
          <p:nvPr/>
        </p:nvGraphicFramePr>
        <p:xfrm>
          <a:off x="272917" y="3180067"/>
          <a:ext cx="11655731" cy="3328575"/>
        </p:xfrm>
        <a:graphic>
          <a:graphicData uri="http://schemas.openxmlformats.org/drawingml/2006/table">
            <a:tbl>
              <a:tblPr firstRow="1" bandRow="1">
                <a:tableStyleId>{21E4AEA4-8DFA-4A89-87EB-49C32662AFE0}</a:tableStyleId>
              </a:tblPr>
              <a:tblGrid>
                <a:gridCol w="11655731">
                  <a:extLst>
                    <a:ext uri="{9D8B030D-6E8A-4147-A177-3AD203B41FA5}">
                      <a16:colId xmlns:a16="http://schemas.microsoft.com/office/drawing/2014/main" val="540424094"/>
                    </a:ext>
                  </a:extLst>
                </a:gridCol>
              </a:tblGrid>
              <a:tr h="374507">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936628468"/>
                  </a:ext>
                </a:extLst>
              </a:tr>
              <a:tr h="986328">
                <a:tc>
                  <a:txBody>
                    <a:bodyPr/>
                    <a:lstStyle/>
                    <a:p>
                      <a:endParaRPr kumimoji="1" lang="ja-JP" altLang="en-US" b="1"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289785332"/>
                  </a:ext>
                </a:extLst>
              </a:tr>
              <a:tr h="983870">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3715531"/>
                  </a:ext>
                </a:extLst>
              </a:tr>
              <a:tr h="983870">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84140074"/>
                  </a:ext>
                </a:extLst>
              </a:tr>
            </a:tbl>
          </a:graphicData>
        </a:graphic>
      </p:graphicFrame>
      <p:sp>
        <p:nvSpPr>
          <p:cNvPr id="2" name="テキスト プレースホルダー 1"/>
          <p:cNvSpPr>
            <a:spLocks noGrp="1"/>
          </p:cNvSpPr>
          <p:nvPr>
            <p:ph type="body" sz="quarter" idx="12"/>
          </p:nvPr>
        </p:nvSpPr>
        <p:spPr>
          <a:xfrm>
            <a:off x="319913" y="1096765"/>
            <a:ext cx="11521280" cy="1756171"/>
          </a:xfrm>
        </p:spPr>
        <p:txBody>
          <a:bodyPr>
            <a:noAutofit/>
          </a:bodyPr>
          <a:lstStyle/>
          <a:p>
            <a:r>
              <a:rPr kumimoji="1" lang="en-US" altLang="ja-JP" sz="1400" b="1" dirty="0"/>
              <a:t>2022</a:t>
            </a:r>
            <a:r>
              <a:rPr kumimoji="1" lang="ja-JP" altLang="en-US" sz="1400" b="1" dirty="0"/>
              <a:t>年</a:t>
            </a:r>
            <a:r>
              <a:rPr kumimoji="1" lang="en-US" altLang="ja-JP" sz="1400" b="1" dirty="0"/>
              <a:t>4</a:t>
            </a:r>
            <a:r>
              <a:rPr kumimoji="1" lang="ja-JP" altLang="en-US" sz="1400" b="1" dirty="0"/>
              <a:t>月</a:t>
            </a:r>
            <a:r>
              <a:rPr kumimoji="1" lang="en-US" altLang="ja-JP" sz="1400" b="1" dirty="0"/>
              <a:t>4</a:t>
            </a:r>
            <a:r>
              <a:rPr kumimoji="1" lang="ja-JP" altLang="en-US" sz="1400" b="1" dirty="0"/>
              <a:t>日（月）より年齢ターゲティング区分</a:t>
            </a:r>
            <a:r>
              <a:rPr lang="ja-JP" altLang="en-US" sz="1400" b="1" dirty="0"/>
              <a:t>「15-19歳」が「1</a:t>
            </a:r>
            <a:r>
              <a:rPr lang="en-US" altLang="ja-JP" sz="1400" b="1" dirty="0"/>
              <a:t>8</a:t>
            </a:r>
            <a:r>
              <a:rPr lang="ja-JP" altLang="en-US" sz="1400" b="1" dirty="0"/>
              <a:t>-19歳」に変更となります。</a:t>
            </a:r>
            <a:r>
              <a:rPr lang="ja-JP" altLang="en-US" sz="1400" dirty="0"/>
              <a:t>そのため、</a:t>
            </a:r>
            <a:r>
              <a:rPr lang="en-US" altLang="ja-JP" sz="1400" dirty="0"/>
              <a:t> 4</a:t>
            </a:r>
            <a:r>
              <a:rPr lang="ja-JP" altLang="en-US" sz="1400" dirty="0"/>
              <a:t>月</a:t>
            </a:r>
            <a:r>
              <a:rPr lang="en-US" altLang="ja-JP" sz="1400" dirty="0"/>
              <a:t>4</a:t>
            </a:r>
            <a:r>
              <a:rPr lang="ja-JP" altLang="en-US" sz="1400" dirty="0"/>
              <a:t>日（月）以降は広告管理ツール上の予約画面やレポート、および配信対象は 「1</a:t>
            </a:r>
            <a:r>
              <a:rPr lang="en-US" altLang="ja-JP" sz="1400" dirty="0"/>
              <a:t>8</a:t>
            </a:r>
            <a:r>
              <a:rPr lang="ja-JP" altLang="en-US" sz="1400" dirty="0"/>
              <a:t>-19歳」の区分に切り替わります。</a:t>
            </a:r>
            <a:endParaRPr lang="en-US" altLang="ja-JP" sz="1400" dirty="0"/>
          </a:p>
          <a:p>
            <a:endParaRPr lang="en-US" altLang="ja-JP" sz="1400" dirty="0"/>
          </a:p>
          <a:p>
            <a:r>
              <a:rPr lang="en-US" altLang="ja-JP" sz="1400" dirty="0"/>
              <a:t>4</a:t>
            </a:r>
            <a:r>
              <a:rPr lang="ja-JP" altLang="en-US" sz="1400" dirty="0"/>
              <a:t>月</a:t>
            </a:r>
            <a:r>
              <a:rPr lang="en-US" altLang="ja-JP" sz="1400" dirty="0"/>
              <a:t>4</a:t>
            </a:r>
            <a:r>
              <a:rPr lang="ja-JP" altLang="en-US" sz="1400" dirty="0"/>
              <a:t>日（月）以前に予約をする場合、年齢ターゲティング区分「15-19歳」を指定することが可能ですが、掲載期間が</a:t>
            </a:r>
            <a:r>
              <a:rPr lang="en-US" altLang="ja-JP" sz="1400" dirty="0"/>
              <a:t>4</a:t>
            </a:r>
            <a:r>
              <a:rPr lang="ja-JP" altLang="en-US" sz="1400" dirty="0"/>
              <a:t>月</a:t>
            </a:r>
            <a:r>
              <a:rPr lang="en-US" altLang="ja-JP" sz="1400" dirty="0"/>
              <a:t>4</a:t>
            </a:r>
            <a:r>
              <a:rPr lang="ja-JP" altLang="en-US" sz="1400" dirty="0"/>
              <a:t>日以降の場合、ターゲティング条件が「1</a:t>
            </a:r>
            <a:r>
              <a:rPr lang="en-US" altLang="ja-JP" sz="1400" dirty="0"/>
              <a:t>8</a:t>
            </a:r>
            <a:r>
              <a:rPr lang="ja-JP" altLang="en-US" sz="1400" dirty="0"/>
              <a:t>-19歳」に変更となり、配信も「1</a:t>
            </a:r>
            <a:r>
              <a:rPr lang="en-US" altLang="ja-JP" sz="1400" dirty="0"/>
              <a:t>8</a:t>
            </a:r>
            <a:r>
              <a:rPr lang="ja-JP" altLang="en-US" sz="1400" dirty="0"/>
              <a:t>-19歳」が対象となります。</a:t>
            </a:r>
            <a:endParaRPr lang="en-US" altLang="ja-JP" sz="1400" dirty="0"/>
          </a:p>
          <a:p>
            <a:r>
              <a:rPr lang="en-US" altLang="ja-JP" sz="1400" dirty="0"/>
              <a:t>4</a:t>
            </a:r>
            <a:r>
              <a:rPr lang="ja-JP" altLang="en-US" sz="1400" dirty="0"/>
              <a:t>月</a:t>
            </a:r>
            <a:r>
              <a:rPr lang="en-US" altLang="ja-JP" sz="1400" dirty="0"/>
              <a:t>4</a:t>
            </a:r>
            <a:r>
              <a:rPr lang="ja-JP" altLang="en-US" sz="1400" dirty="0"/>
              <a:t>日（月）以降に出力したレポートでは、</a:t>
            </a:r>
            <a:r>
              <a:rPr lang="en-US" altLang="ja-JP" sz="1400" dirty="0"/>
              <a:t>4</a:t>
            </a:r>
            <a:r>
              <a:rPr lang="ja-JP" altLang="en-US" sz="1400" dirty="0"/>
              <a:t>月</a:t>
            </a:r>
            <a:r>
              <a:rPr lang="en-US" altLang="ja-JP" sz="1400" dirty="0"/>
              <a:t>3</a:t>
            </a:r>
            <a:r>
              <a:rPr lang="ja-JP" altLang="en-US" sz="1400" dirty="0"/>
              <a:t>日（日）までに「15-19歳」で配信した結果も「1</a:t>
            </a:r>
            <a:r>
              <a:rPr lang="en-US" altLang="ja-JP" sz="1400" dirty="0"/>
              <a:t>8</a:t>
            </a:r>
            <a:r>
              <a:rPr lang="ja-JP" altLang="en-US" sz="1400" dirty="0"/>
              <a:t>-19歳」として表示されます。</a:t>
            </a:r>
            <a:endParaRPr lang="en-US" altLang="ja-JP" sz="1400" dirty="0"/>
          </a:p>
          <a:p>
            <a:r>
              <a:rPr lang="ja-JP" altLang="en-US" sz="1400" dirty="0"/>
              <a:t>なお、その他年齢区分には変更ありません。</a:t>
            </a:r>
            <a:endParaRPr kumimoji="1" lang="ja-JP" altLang="en-US" sz="1400" dirty="0"/>
          </a:p>
        </p:txBody>
      </p:sp>
      <p:sp>
        <p:nvSpPr>
          <p:cNvPr id="3" name="テキスト プレースホルダー 2"/>
          <p:cNvSpPr>
            <a:spLocks noGrp="1"/>
          </p:cNvSpPr>
          <p:nvPr>
            <p:ph type="body" sz="quarter" idx="11"/>
          </p:nvPr>
        </p:nvSpPr>
        <p:spPr/>
        <p:txBody>
          <a:bodyPr/>
          <a:lstStyle/>
          <a:p>
            <a:r>
              <a:rPr kumimoji="1" lang="ja-JP" altLang="en-US" dirty="0"/>
              <a:t>年齢ターゲティング一部区分変更について</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56" name="テキスト ボックス 55"/>
          <p:cNvSpPr txBox="1"/>
          <p:nvPr/>
        </p:nvSpPr>
        <p:spPr>
          <a:xfrm>
            <a:off x="5482986" y="3394130"/>
            <a:ext cx="720080" cy="369332"/>
          </a:xfrm>
          <a:prstGeom prst="rect">
            <a:avLst/>
          </a:prstGeom>
          <a:noFill/>
        </p:spPr>
        <p:txBody>
          <a:bodyPr wrap="square" rtlCol="0">
            <a:spAutoFit/>
          </a:bodyPr>
          <a:lstStyle/>
          <a:p>
            <a:pPr algn="ctr"/>
            <a:r>
              <a:rPr kumimoji="1" lang="ja-JP" altLang="en-US" dirty="0">
                <a:solidFill>
                  <a:srgbClr val="FF0000"/>
                </a:solidFill>
              </a:rPr>
              <a:t>●</a:t>
            </a:r>
          </a:p>
        </p:txBody>
      </p:sp>
      <p:cxnSp>
        <p:nvCxnSpPr>
          <p:cNvPr id="61" name="直線コネクタ 60"/>
          <p:cNvCxnSpPr/>
          <p:nvPr/>
        </p:nvCxnSpPr>
        <p:spPr>
          <a:xfrm>
            <a:off x="5841958" y="3556712"/>
            <a:ext cx="15843" cy="295193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1" name="正方形/長方形 70"/>
          <p:cNvSpPr/>
          <p:nvPr/>
        </p:nvSpPr>
        <p:spPr>
          <a:xfrm>
            <a:off x="291150" y="3972846"/>
            <a:ext cx="2262158" cy="461665"/>
          </a:xfrm>
          <a:prstGeom prst="rect">
            <a:avLst/>
          </a:prstGeom>
        </p:spPr>
        <p:txBody>
          <a:bodyPr wrap="none">
            <a:spAutoFit/>
          </a:bodyPr>
          <a:lstStyle/>
          <a:p>
            <a:r>
              <a:rPr lang="ja-JP" altLang="en-US" sz="1200" dirty="0"/>
              <a:t>予約日：</a:t>
            </a:r>
            <a:r>
              <a:rPr lang="en-US" altLang="ja-JP" sz="1200" dirty="0"/>
              <a:t>3</a:t>
            </a:r>
            <a:r>
              <a:rPr lang="ja-JP" altLang="en-US" sz="1200" dirty="0"/>
              <a:t>月</a:t>
            </a:r>
            <a:r>
              <a:rPr lang="en-US" altLang="ja-JP" sz="1200" dirty="0"/>
              <a:t>1</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5</a:t>
            </a:r>
            <a:r>
              <a:rPr lang="ja-JP" altLang="en-US" sz="1200" dirty="0"/>
              <a:t>日～</a:t>
            </a:r>
            <a:r>
              <a:rPr lang="en-US" altLang="ja-JP" sz="1200" dirty="0"/>
              <a:t>4</a:t>
            </a:r>
            <a:r>
              <a:rPr lang="ja-JP" altLang="en-US" sz="1200" dirty="0"/>
              <a:t>月</a:t>
            </a:r>
            <a:r>
              <a:rPr lang="en-US" altLang="ja-JP" sz="1200" dirty="0"/>
              <a:t>15</a:t>
            </a:r>
            <a:r>
              <a:rPr lang="ja-JP" altLang="en-US" sz="1200" dirty="0"/>
              <a:t>日</a:t>
            </a:r>
          </a:p>
        </p:txBody>
      </p:sp>
      <p:sp>
        <p:nvSpPr>
          <p:cNvPr id="72" name="正方形/長方形 71"/>
          <p:cNvSpPr/>
          <p:nvPr/>
        </p:nvSpPr>
        <p:spPr>
          <a:xfrm>
            <a:off x="272918" y="3679145"/>
            <a:ext cx="643125" cy="276999"/>
          </a:xfrm>
          <a:prstGeom prst="rect">
            <a:avLst/>
          </a:prstGeom>
        </p:spPr>
        <p:txBody>
          <a:bodyPr wrap="none">
            <a:spAutoFit/>
          </a:bodyPr>
          <a:lstStyle/>
          <a:p>
            <a:r>
              <a:rPr lang="ja-JP" altLang="en-US" sz="1200" dirty="0"/>
              <a:t>▼例</a:t>
            </a:r>
            <a:r>
              <a:rPr lang="en-US" altLang="ja-JP" sz="1200" dirty="0"/>
              <a:t>.1</a:t>
            </a:r>
            <a:endParaRPr lang="ja-JP" altLang="en-US" sz="1200" dirty="0"/>
          </a:p>
        </p:txBody>
      </p:sp>
      <p:sp>
        <p:nvSpPr>
          <p:cNvPr id="76" name="テキスト ボックス 75"/>
          <p:cNvSpPr txBox="1"/>
          <p:nvPr/>
        </p:nvSpPr>
        <p:spPr>
          <a:xfrm>
            <a:off x="5476547" y="3173164"/>
            <a:ext cx="1771581" cy="307777"/>
          </a:xfrm>
          <a:prstGeom prst="rect">
            <a:avLst/>
          </a:prstGeom>
          <a:noFill/>
        </p:spPr>
        <p:txBody>
          <a:bodyPr wrap="square" rtlCol="0">
            <a:spAutoFit/>
          </a:bodyPr>
          <a:lstStyle/>
          <a:p>
            <a:pPr algn="l"/>
            <a:r>
              <a:rPr lang="en-US" altLang="ja-JP" sz="1400" b="1" u="sng" dirty="0">
                <a:solidFill>
                  <a:srgbClr val="FF0000"/>
                </a:solidFill>
              </a:rPr>
              <a:t>4/4</a:t>
            </a:r>
            <a:r>
              <a:rPr lang="ja-JP" altLang="en-US" sz="1400" b="1" u="sng" dirty="0">
                <a:solidFill>
                  <a:srgbClr val="FF0000"/>
                </a:solidFill>
              </a:rPr>
              <a:t>（月）</a:t>
            </a:r>
            <a:endParaRPr kumimoji="1" lang="ja-JP" altLang="en-US" sz="1400" b="1" u="sng" dirty="0">
              <a:solidFill>
                <a:srgbClr val="FF0000"/>
              </a:solidFill>
            </a:endParaRPr>
          </a:p>
        </p:txBody>
      </p:sp>
      <p:cxnSp>
        <p:nvCxnSpPr>
          <p:cNvPr id="33" name="直線コネクタ 32"/>
          <p:cNvCxnSpPr/>
          <p:nvPr/>
        </p:nvCxnSpPr>
        <p:spPr>
          <a:xfrm>
            <a:off x="2508090" y="3456825"/>
            <a:ext cx="0" cy="30518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290163" y="4931820"/>
            <a:ext cx="2334881" cy="461665"/>
          </a:xfrm>
          <a:prstGeom prst="rect">
            <a:avLst/>
          </a:prstGeom>
        </p:spPr>
        <p:txBody>
          <a:bodyPr wrap="square">
            <a:spAutoFit/>
          </a:bodyPr>
          <a:lstStyle/>
          <a:p>
            <a:r>
              <a:rPr lang="ja-JP" altLang="en-US" sz="1200" dirty="0"/>
              <a:t>予約日：</a:t>
            </a:r>
            <a:r>
              <a:rPr lang="en-US" altLang="ja-JP" sz="1200" dirty="0"/>
              <a:t> 4</a:t>
            </a:r>
            <a:r>
              <a:rPr lang="ja-JP" altLang="en-US" sz="1200" dirty="0"/>
              <a:t>月</a:t>
            </a:r>
            <a:r>
              <a:rPr lang="en-US" altLang="ja-JP" sz="1200" dirty="0"/>
              <a:t>5</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9</a:t>
            </a:r>
            <a:r>
              <a:rPr lang="ja-JP" altLang="en-US" sz="1200" dirty="0"/>
              <a:t>日～</a:t>
            </a:r>
            <a:r>
              <a:rPr lang="en-US" altLang="ja-JP" sz="1200" dirty="0"/>
              <a:t> 4</a:t>
            </a:r>
            <a:r>
              <a:rPr lang="ja-JP" altLang="en-US" sz="1200" dirty="0"/>
              <a:t>月</a:t>
            </a:r>
            <a:r>
              <a:rPr lang="en-US" altLang="ja-JP" sz="1200" dirty="0"/>
              <a:t>15</a:t>
            </a:r>
            <a:r>
              <a:rPr lang="ja-JP" altLang="en-US" sz="1200" dirty="0"/>
              <a:t>日</a:t>
            </a:r>
          </a:p>
        </p:txBody>
      </p:sp>
      <p:sp>
        <p:nvSpPr>
          <p:cNvPr id="39" name="正方形/長方形 38"/>
          <p:cNvSpPr/>
          <p:nvPr/>
        </p:nvSpPr>
        <p:spPr>
          <a:xfrm>
            <a:off x="290164" y="4676006"/>
            <a:ext cx="643125" cy="276999"/>
          </a:xfrm>
          <a:prstGeom prst="rect">
            <a:avLst/>
          </a:prstGeom>
        </p:spPr>
        <p:txBody>
          <a:bodyPr wrap="none">
            <a:spAutoFit/>
          </a:bodyPr>
          <a:lstStyle/>
          <a:p>
            <a:r>
              <a:rPr lang="ja-JP" altLang="en-US" sz="1200" dirty="0"/>
              <a:t>▼例</a:t>
            </a:r>
            <a:r>
              <a:rPr lang="en-US" altLang="ja-JP" sz="1200" dirty="0"/>
              <a:t>.2</a:t>
            </a:r>
            <a:endParaRPr lang="ja-JP" altLang="en-US" sz="1200" dirty="0"/>
          </a:p>
        </p:txBody>
      </p:sp>
      <p:sp>
        <p:nvSpPr>
          <p:cNvPr id="40" name="正方形/長方形 39"/>
          <p:cNvSpPr/>
          <p:nvPr/>
        </p:nvSpPr>
        <p:spPr>
          <a:xfrm>
            <a:off x="282240" y="5907496"/>
            <a:ext cx="2204450" cy="461665"/>
          </a:xfrm>
          <a:prstGeom prst="rect">
            <a:avLst/>
          </a:prstGeom>
        </p:spPr>
        <p:txBody>
          <a:bodyPr wrap="none">
            <a:spAutoFit/>
          </a:bodyPr>
          <a:lstStyle/>
          <a:p>
            <a:r>
              <a:rPr lang="ja-JP" altLang="en-US" sz="1200" dirty="0"/>
              <a:t>予約日：</a:t>
            </a:r>
            <a:r>
              <a:rPr lang="en-US" altLang="ja-JP" sz="1200" dirty="0"/>
              <a:t>3</a:t>
            </a:r>
            <a:r>
              <a:rPr lang="ja-JP" altLang="en-US" sz="1200" dirty="0"/>
              <a:t>月</a:t>
            </a:r>
            <a:r>
              <a:rPr lang="en-US" altLang="ja-JP" sz="1200" dirty="0"/>
              <a:t>1</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1</a:t>
            </a:r>
            <a:r>
              <a:rPr lang="ja-JP" altLang="en-US" sz="1200" dirty="0"/>
              <a:t>日～</a:t>
            </a:r>
            <a:r>
              <a:rPr lang="en-US" altLang="ja-JP" sz="1200" dirty="0"/>
              <a:t>4</a:t>
            </a:r>
            <a:r>
              <a:rPr lang="ja-JP" altLang="en-US" sz="1200" dirty="0"/>
              <a:t>月</a:t>
            </a:r>
            <a:r>
              <a:rPr lang="en-US" altLang="ja-JP" sz="1200" dirty="0"/>
              <a:t>15</a:t>
            </a:r>
            <a:r>
              <a:rPr lang="ja-JP" altLang="en-US" sz="1200" dirty="0"/>
              <a:t>日</a:t>
            </a:r>
          </a:p>
        </p:txBody>
      </p:sp>
      <p:sp>
        <p:nvSpPr>
          <p:cNvPr id="41" name="正方形/長方形 40"/>
          <p:cNvSpPr/>
          <p:nvPr/>
        </p:nvSpPr>
        <p:spPr>
          <a:xfrm>
            <a:off x="290164" y="5654832"/>
            <a:ext cx="643125" cy="276999"/>
          </a:xfrm>
          <a:prstGeom prst="rect">
            <a:avLst/>
          </a:prstGeom>
        </p:spPr>
        <p:txBody>
          <a:bodyPr wrap="none">
            <a:spAutoFit/>
          </a:bodyPr>
          <a:lstStyle/>
          <a:p>
            <a:r>
              <a:rPr lang="ja-JP" altLang="en-US" sz="1200" dirty="0"/>
              <a:t>▼例</a:t>
            </a:r>
            <a:r>
              <a:rPr lang="en-US" altLang="ja-JP" sz="1200" dirty="0"/>
              <a:t>.3</a:t>
            </a:r>
            <a:endParaRPr lang="ja-JP" altLang="en-US" sz="1200" dirty="0"/>
          </a:p>
        </p:txBody>
      </p:sp>
      <p:sp>
        <p:nvSpPr>
          <p:cNvPr id="43" name="正方形/長方形 42"/>
          <p:cNvSpPr/>
          <p:nvPr/>
        </p:nvSpPr>
        <p:spPr>
          <a:xfrm>
            <a:off x="2666176" y="3717032"/>
            <a:ext cx="364202" cy="307777"/>
          </a:xfrm>
          <a:prstGeom prst="rect">
            <a:avLst/>
          </a:prstGeom>
        </p:spPr>
        <p:txBody>
          <a:bodyPr wrap="none">
            <a:spAutoFit/>
          </a:bodyPr>
          <a:lstStyle/>
          <a:p>
            <a:r>
              <a:rPr lang="ja-JP" altLang="en-US" sz="1400" dirty="0"/>
              <a:t>★</a:t>
            </a:r>
          </a:p>
        </p:txBody>
      </p:sp>
      <p:sp>
        <p:nvSpPr>
          <p:cNvPr id="44" name="正方形/長方形 43"/>
          <p:cNvSpPr/>
          <p:nvPr/>
        </p:nvSpPr>
        <p:spPr>
          <a:xfrm>
            <a:off x="2666176" y="4077072"/>
            <a:ext cx="2462534" cy="253916"/>
          </a:xfrm>
          <a:prstGeom prst="rect">
            <a:avLst/>
          </a:prstGeom>
        </p:spPr>
        <p:txBody>
          <a:bodyPr wrap="none">
            <a:spAutoFit/>
          </a:bodyPr>
          <a:lstStyle/>
          <a:p>
            <a:r>
              <a:rPr lang="en-US" altLang="ja-JP" sz="1050" dirty="0"/>
              <a:t>※</a:t>
            </a:r>
            <a:r>
              <a:rPr lang="ja-JP" altLang="en-US" sz="1050" dirty="0"/>
              <a:t>予約画面上は「</a:t>
            </a:r>
            <a:r>
              <a:rPr lang="en-US" altLang="ja-JP" sz="1050" dirty="0"/>
              <a:t>15-19</a:t>
            </a:r>
            <a:r>
              <a:rPr lang="ja-JP" altLang="en-US" sz="1050" dirty="0"/>
              <a:t>歳」と表示。</a:t>
            </a:r>
          </a:p>
        </p:txBody>
      </p:sp>
      <p:sp>
        <p:nvSpPr>
          <p:cNvPr id="45" name="ホームベース 44"/>
          <p:cNvSpPr/>
          <p:nvPr/>
        </p:nvSpPr>
        <p:spPr>
          <a:xfrm>
            <a:off x="6097125" y="3740521"/>
            <a:ext cx="2380368"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46" name="正方形/長方形 45"/>
          <p:cNvSpPr/>
          <p:nvPr/>
        </p:nvSpPr>
        <p:spPr>
          <a:xfrm>
            <a:off x="5928585" y="4235688"/>
            <a:ext cx="4471096" cy="253916"/>
          </a:xfrm>
          <a:prstGeom prst="rect">
            <a:avLst/>
          </a:prstGeom>
        </p:spPr>
        <p:txBody>
          <a:bodyPr wrap="none">
            <a:spAutoFit/>
          </a:bodyPr>
          <a:lstStyle/>
          <a:p>
            <a:r>
              <a:rPr lang="en-US" altLang="ja-JP" sz="1050" dirty="0"/>
              <a:t>※</a:t>
            </a:r>
            <a:r>
              <a:rPr lang="ja-JP" altLang="en-US" sz="1050" dirty="0"/>
              <a:t>配信時は「1</a:t>
            </a:r>
            <a:r>
              <a:rPr lang="en-US" altLang="ja-JP" sz="1050" dirty="0"/>
              <a:t>8</a:t>
            </a:r>
            <a:r>
              <a:rPr lang="ja-JP" altLang="en-US" sz="1050" dirty="0"/>
              <a:t>-19歳」に配信。レポート時は「</a:t>
            </a:r>
            <a:r>
              <a:rPr lang="en-US" altLang="ja-JP" sz="1050" dirty="0"/>
              <a:t>18</a:t>
            </a:r>
            <a:r>
              <a:rPr lang="ja-JP" altLang="en-US" sz="1050" dirty="0"/>
              <a:t>歳</a:t>
            </a:r>
            <a:r>
              <a:rPr lang="en-US" altLang="ja-JP" sz="1050" dirty="0"/>
              <a:t>-19</a:t>
            </a:r>
            <a:r>
              <a:rPr lang="ja-JP" altLang="en-US" sz="1050" dirty="0"/>
              <a:t>歳」と表示。</a:t>
            </a:r>
          </a:p>
        </p:txBody>
      </p:sp>
      <p:sp>
        <p:nvSpPr>
          <p:cNvPr id="47" name="正方形/長方形 46"/>
          <p:cNvSpPr/>
          <p:nvPr/>
        </p:nvSpPr>
        <p:spPr>
          <a:xfrm>
            <a:off x="6023992" y="4737437"/>
            <a:ext cx="364202" cy="307777"/>
          </a:xfrm>
          <a:prstGeom prst="rect">
            <a:avLst/>
          </a:prstGeom>
        </p:spPr>
        <p:txBody>
          <a:bodyPr wrap="none">
            <a:spAutoFit/>
          </a:bodyPr>
          <a:lstStyle/>
          <a:p>
            <a:r>
              <a:rPr lang="ja-JP" altLang="en-US" sz="1400" dirty="0"/>
              <a:t>★</a:t>
            </a:r>
          </a:p>
        </p:txBody>
      </p:sp>
      <p:sp>
        <p:nvSpPr>
          <p:cNvPr id="48" name="ホームベース 47"/>
          <p:cNvSpPr/>
          <p:nvPr/>
        </p:nvSpPr>
        <p:spPr>
          <a:xfrm>
            <a:off x="6888088" y="4754647"/>
            <a:ext cx="1589405"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50" name="正方形/長方形 49"/>
          <p:cNvSpPr/>
          <p:nvPr/>
        </p:nvSpPr>
        <p:spPr>
          <a:xfrm>
            <a:off x="6023992" y="5095719"/>
            <a:ext cx="5817201" cy="415498"/>
          </a:xfrm>
          <a:prstGeom prst="rect">
            <a:avLst/>
          </a:prstGeom>
        </p:spPr>
        <p:txBody>
          <a:bodyPr wrap="square">
            <a:spAutoFit/>
          </a:bodyPr>
          <a:lstStyle/>
          <a:p>
            <a:r>
              <a:rPr lang="en-US" altLang="ja-JP" sz="1050" dirty="0"/>
              <a:t>※</a:t>
            </a:r>
            <a:r>
              <a:rPr lang="ja-JP" altLang="en-US" sz="1050" dirty="0"/>
              <a:t>予約画面上は「</a:t>
            </a:r>
            <a:r>
              <a:rPr lang="en-US" altLang="ja-JP" sz="1050" dirty="0"/>
              <a:t>18-19</a:t>
            </a:r>
            <a:r>
              <a:rPr lang="ja-JP" altLang="en-US" sz="1050" dirty="0"/>
              <a:t>歳」と表示。</a:t>
            </a:r>
            <a:endParaRPr lang="en-US" altLang="ja-JP" sz="1050" dirty="0"/>
          </a:p>
          <a:p>
            <a:r>
              <a:rPr lang="ja-JP" altLang="en-US" sz="1050" dirty="0"/>
              <a:t>　配信時は「</a:t>
            </a:r>
            <a:r>
              <a:rPr lang="en-US" altLang="ja-JP" sz="1050" dirty="0"/>
              <a:t>18</a:t>
            </a:r>
            <a:r>
              <a:rPr lang="ja-JP" altLang="en-US" sz="1050" dirty="0"/>
              <a:t>歳</a:t>
            </a:r>
            <a:r>
              <a:rPr lang="en-US" altLang="ja-JP" sz="1050" dirty="0"/>
              <a:t>-19</a:t>
            </a:r>
            <a:r>
              <a:rPr lang="ja-JP" altLang="en-US" sz="1050" dirty="0"/>
              <a:t>歳」に配信。レポートは「</a:t>
            </a:r>
            <a:r>
              <a:rPr lang="en-US" altLang="ja-JP" sz="1050" dirty="0"/>
              <a:t>18</a:t>
            </a:r>
            <a:r>
              <a:rPr lang="ja-JP" altLang="en-US" sz="1050" dirty="0"/>
              <a:t>歳</a:t>
            </a:r>
            <a:r>
              <a:rPr lang="en-US" altLang="ja-JP" sz="1050" dirty="0"/>
              <a:t>-19</a:t>
            </a:r>
            <a:r>
              <a:rPr lang="ja-JP" altLang="en-US" sz="1050" dirty="0"/>
              <a:t>歳」と表示。</a:t>
            </a:r>
          </a:p>
        </p:txBody>
      </p:sp>
      <p:sp>
        <p:nvSpPr>
          <p:cNvPr id="51" name="正方形/長方形 50"/>
          <p:cNvSpPr/>
          <p:nvPr/>
        </p:nvSpPr>
        <p:spPr>
          <a:xfrm>
            <a:off x="2666176" y="5693876"/>
            <a:ext cx="364202" cy="307777"/>
          </a:xfrm>
          <a:prstGeom prst="rect">
            <a:avLst/>
          </a:prstGeom>
        </p:spPr>
        <p:txBody>
          <a:bodyPr wrap="none">
            <a:spAutoFit/>
          </a:bodyPr>
          <a:lstStyle/>
          <a:p>
            <a:r>
              <a:rPr lang="ja-JP" altLang="en-US" sz="1400" dirty="0"/>
              <a:t>★</a:t>
            </a:r>
          </a:p>
        </p:txBody>
      </p:sp>
      <p:sp>
        <p:nvSpPr>
          <p:cNvPr id="52" name="正方形/長方形 51"/>
          <p:cNvSpPr/>
          <p:nvPr/>
        </p:nvSpPr>
        <p:spPr>
          <a:xfrm>
            <a:off x="2666176" y="6136306"/>
            <a:ext cx="9478496" cy="415498"/>
          </a:xfrm>
          <a:prstGeom prst="rect">
            <a:avLst/>
          </a:prstGeom>
        </p:spPr>
        <p:txBody>
          <a:bodyPr wrap="square">
            <a:spAutoFit/>
          </a:bodyPr>
          <a:lstStyle/>
          <a:p>
            <a:r>
              <a:rPr lang="en-US" altLang="ja-JP" sz="1050" dirty="0"/>
              <a:t>※</a:t>
            </a:r>
            <a:r>
              <a:rPr lang="ja-JP" altLang="en-US" sz="1050" dirty="0"/>
              <a:t>予約画面上は「</a:t>
            </a:r>
            <a:r>
              <a:rPr lang="en-US" altLang="ja-JP" sz="1050" dirty="0"/>
              <a:t>15-19</a:t>
            </a:r>
            <a:r>
              <a:rPr lang="ja-JP" altLang="en-US" sz="1050" dirty="0"/>
              <a:t>歳」と表示。</a:t>
            </a:r>
            <a:endParaRPr lang="en-US" altLang="ja-JP" sz="1050" dirty="0"/>
          </a:p>
          <a:p>
            <a:r>
              <a:rPr lang="ja-JP" altLang="en-US" sz="1050" dirty="0"/>
              <a:t>　配信時は</a:t>
            </a:r>
            <a:r>
              <a:rPr lang="en-US" altLang="ja-JP" sz="1050" dirty="0"/>
              <a:t>4</a:t>
            </a:r>
            <a:r>
              <a:rPr lang="ja-JP" altLang="en-US" sz="1050" dirty="0"/>
              <a:t>月</a:t>
            </a:r>
            <a:r>
              <a:rPr lang="en-US" altLang="ja-JP" sz="1050" dirty="0"/>
              <a:t>1</a:t>
            </a:r>
            <a:r>
              <a:rPr lang="ja-JP" altLang="en-US" sz="1050" dirty="0"/>
              <a:t>日</a:t>
            </a:r>
            <a:r>
              <a:rPr lang="en-US" altLang="ja-JP" sz="1050" dirty="0"/>
              <a:t>~4</a:t>
            </a:r>
            <a:r>
              <a:rPr lang="ja-JP" altLang="en-US" sz="1050" dirty="0"/>
              <a:t>月</a:t>
            </a:r>
            <a:r>
              <a:rPr lang="en-US" altLang="ja-JP" sz="1050" dirty="0"/>
              <a:t>3</a:t>
            </a:r>
            <a:r>
              <a:rPr lang="ja-JP" altLang="en-US" sz="1050" dirty="0"/>
              <a:t>日は「</a:t>
            </a:r>
            <a:r>
              <a:rPr lang="en-US" altLang="ja-JP" sz="1050" dirty="0"/>
              <a:t>15</a:t>
            </a:r>
            <a:r>
              <a:rPr lang="ja-JP" altLang="en-US" sz="1050" dirty="0"/>
              <a:t>歳</a:t>
            </a:r>
            <a:r>
              <a:rPr lang="en-US" altLang="ja-JP" sz="1050" dirty="0"/>
              <a:t>-19</a:t>
            </a:r>
            <a:r>
              <a:rPr lang="ja-JP" altLang="en-US" sz="1050" dirty="0"/>
              <a:t>歳」、</a:t>
            </a:r>
            <a:r>
              <a:rPr lang="en-US" altLang="ja-JP" sz="1050" dirty="0"/>
              <a:t>4</a:t>
            </a:r>
            <a:r>
              <a:rPr lang="ja-JP" altLang="en-US" sz="1050" dirty="0"/>
              <a:t>月</a:t>
            </a:r>
            <a:r>
              <a:rPr lang="en-US" altLang="ja-JP" sz="1050" dirty="0"/>
              <a:t>4</a:t>
            </a:r>
            <a:r>
              <a:rPr lang="ja-JP" altLang="en-US" sz="1050" dirty="0"/>
              <a:t>日</a:t>
            </a:r>
            <a:r>
              <a:rPr lang="en-US" altLang="ja-JP" sz="1050" dirty="0"/>
              <a:t>~4</a:t>
            </a:r>
            <a:r>
              <a:rPr lang="ja-JP" altLang="en-US" sz="1050" dirty="0"/>
              <a:t>月</a:t>
            </a:r>
            <a:r>
              <a:rPr lang="en-US" altLang="ja-JP" sz="1050" dirty="0"/>
              <a:t>15</a:t>
            </a:r>
            <a:r>
              <a:rPr lang="ja-JP" altLang="en-US" sz="1050" dirty="0"/>
              <a:t>日は「</a:t>
            </a:r>
            <a:r>
              <a:rPr lang="en-US" altLang="ja-JP" sz="1050" dirty="0"/>
              <a:t>18</a:t>
            </a:r>
            <a:r>
              <a:rPr lang="ja-JP" altLang="en-US" sz="1050" dirty="0"/>
              <a:t>歳</a:t>
            </a:r>
            <a:r>
              <a:rPr lang="en-US" altLang="ja-JP" sz="1050" dirty="0"/>
              <a:t>-19</a:t>
            </a:r>
            <a:r>
              <a:rPr lang="ja-JP" altLang="en-US" sz="1050" dirty="0"/>
              <a:t>歳」に配信。レポート上は「</a:t>
            </a:r>
            <a:r>
              <a:rPr lang="en-US" altLang="ja-JP" sz="1050" dirty="0"/>
              <a:t>18</a:t>
            </a:r>
            <a:r>
              <a:rPr lang="ja-JP" altLang="en-US" sz="1050" dirty="0"/>
              <a:t>歳</a:t>
            </a:r>
            <a:r>
              <a:rPr lang="en-US" altLang="ja-JP" sz="1050" dirty="0"/>
              <a:t>-19</a:t>
            </a:r>
            <a:r>
              <a:rPr lang="ja-JP" altLang="en-US" sz="1050" dirty="0"/>
              <a:t>歳」と表示。</a:t>
            </a:r>
          </a:p>
        </p:txBody>
      </p:sp>
      <p:sp>
        <p:nvSpPr>
          <p:cNvPr id="53" name="ホームベース 52"/>
          <p:cNvSpPr/>
          <p:nvPr/>
        </p:nvSpPr>
        <p:spPr>
          <a:xfrm>
            <a:off x="5857801" y="5713939"/>
            <a:ext cx="2619692"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6" name="正方形/長方形 5"/>
          <p:cNvSpPr/>
          <p:nvPr/>
        </p:nvSpPr>
        <p:spPr>
          <a:xfrm>
            <a:off x="4583832" y="5713939"/>
            <a:ext cx="1270495" cy="264543"/>
          </a:xfrm>
          <a:prstGeom prst="rect">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rPr>
              <a:t>「</a:t>
            </a:r>
            <a:r>
              <a:rPr kumimoji="1" lang="en-US" altLang="ja-JP" sz="1200" dirty="0">
                <a:solidFill>
                  <a:schemeClr val="tx1"/>
                </a:solidFill>
              </a:rPr>
              <a:t>15</a:t>
            </a:r>
            <a:r>
              <a:rPr kumimoji="1" lang="ja-JP" altLang="en-US" sz="1200" dirty="0">
                <a:solidFill>
                  <a:schemeClr val="tx1"/>
                </a:solidFill>
              </a:rPr>
              <a:t>歳</a:t>
            </a:r>
            <a:r>
              <a:rPr kumimoji="1" lang="en-US" altLang="ja-JP" sz="1200" dirty="0">
                <a:solidFill>
                  <a:schemeClr val="tx1"/>
                </a:solidFill>
              </a:rPr>
              <a:t>-19</a:t>
            </a:r>
            <a:r>
              <a:rPr kumimoji="1" lang="ja-JP" altLang="en-US" sz="1200" dirty="0">
                <a:solidFill>
                  <a:schemeClr val="tx1"/>
                </a:solidFill>
              </a:rPr>
              <a:t>歳」</a:t>
            </a:r>
          </a:p>
        </p:txBody>
      </p:sp>
      <p:sp>
        <p:nvSpPr>
          <p:cNvPr id="57" name="正方形/長方形 56"/>
          <p:cNvSpPr/>
          <p:nvPr/>
        </p:nvSpPr>
        <p:spPr>
          <a:xfrm>
            <a:off x="7788094" y="2833566"/>
            <a:ext cx="928459" cy="307777"/>
          </a:xfrm>
          <a:prstGeom prst="rect">
            <a:avLst/>
          </a:prstGeom>
        </p:spPr>
        <p:txBody>
          <a:bodyPr wrap="none">
            <a:spAutoFit/>
          </a:bodyPr>
          <a:lstStyle/>
          <a:p>
            <a:r>
              <a:rPr lang="ja-JP" altLang="en-US" sz="1400" dirty="0"/>
              <a:t>★</a:t>
            </a:r>
            <a:r>
              <a:rPr lang="ja-JP" altLang="en-US" sz="1100" dirty="0"/>
              <a:t>：予約日</a:t>
            </a:r>
          </a:p>
        </p:txBody>
      </p:sp>
      <p:sp>
        <p:nvSpPr>
          <p:cNvPr id="58" name="ホームベース 57"/>
          <p:cNvSpPr/>
          <p:nvPr/>
        </p:nvSpPr>
        <p:spPr>
          <a:xfrm>
            <a:off x="9051755" y="2882011"/>
            <a:ext cx="432049" cy="205640"/>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sz="1200" dirty="0">
              <a:solidFill>
                <a:srgbClr val="FF0000"/>
              </a:solidFill>
            </a:endParaRPr>
          </a:p>
        </p:txBody>
      </p:sp>
      <p:sp>
        <p:nvSpPr>
          <p:cNvPr id="59" name="正方形/長方形 58"/>
          <p:cNvSpPr/>
          <p:nvPr/>
        </p:nvSpPr>
        <p:spPr>
          <a:xfrm>
            <a:off x="9468906" y="2859839"/>
            <a:ext cx="889987" cy="261610"/>
          </a:xfrm>
          <a:prstGeom prst="rect">
            <a:avLst/>
          </a:prstGeom>
        </p:spPr>
        <p:txBody>
          <a:bodyPr wrap="none">
            <a:spAutoFit/>
          </a:bodyPr>
          <a:lstStyle/>
          <a:p>
            <a:r>
              <a:rPr lang="ja-JP" altLang="en-US" sz="1100" dirty="0"/>
              <a:t>：配信期間</a:t>
            </a:r>
          </a:p>
        </p:txBody>
      </p:sp>
      <p:sp>
        <p:nvSpPr>
          <p:cNvPr id="65" name="正方形/長方形 64"/>
          <p:cNvSpPr/>
          <p:nvPr/>
        </p:nvSpPr>
        <p:spPr>
          <a:xfrm>
            <a:off x="10474404" y="2833566"/>
            <a:ext cx="1454244" cy="261610"/>
          </a:xfrm>
          <a:prstGeom prst="rect">
            <a:avLst/>
          </a:prstGeom>
        </p:spPr>
        <p:txBody>
          <a:bodyPr wrap="none">
            <a:spAutoFit/>
          </a:bodyPr>
          <a:lstStyle/>
          <a:p>
            <a:r>
              <a:rPr lang="ja-JP" altLang="en-US" sz="1100" dirty="0"/>
              <a:t>■：レポート出力日</a:t>
            </a:r>
          </a:p>
        </p:txBody>
      </p:sp>
      <p:sp>
        <p:nvSpPr>
          <p:cNvPr id="8" name="正方形/長方形 7"/>
          <p:cNvSpPr/>
          <p:nvPr/>
        </p:nvSpPr>
        <p:spPr>
          <a:xfrm>
            <a:off x="9190638" y="3691038"/>
            <a:ext cx="364202" cy="307777"/>
          </a:xfrm>
          <a:prstGeom prst="rect">
            <a:avLst/>
          </a:prstGeom>
        </p:spPr>
        <p:txBody>
          <a:bodyPr wrap="none">
            <a:spAutoFit/>
          </a:bodyPr>
          <a:lstStyle/>
          <a:p>
            <a:r>
              <a:rPr lang="ja-JP" altLang="en-US" sz="1400" dirty="0"/>
              <a:t>■</a:t>
            </a:r>
          </a:p>
        </p:txBody>
      </p:sp>
      <p:sp>
        <p:nvSpPr>
          <p:cNvPr id="66" name="正方形/長方形 65"/>
          <p:cNvSpPr/>
          <p:nvPr/>
        </p:nvSpPr>
        <p:spPr>
          <a:xfrm>
            <a:off x="9190638" y="4729364"/>
            <a:ext cx="364202" cy="307777"/>
          </a:xfrm>
          <a:prstGeom prst="rect">
            <a:avLst/>
          </a:prstGeom>
        </p:spPr>
        <p:txBody>
          <a:bodyPr wrap="none">
            <a:spAutoFit/>
          </a:bodyPr>
          <a:lstStyle/>
          <a:p>
            <a:r>
              <a:rPr lang="ja-JP" altLang="en-US" sz="1400" dirty="0"/>
              <a:t>■</a:t>
            </a:r>
          </a:p>
        </p:txBody>
      </p:sp>
      <p:sp>
        <p:nvSpPr>
          <p:cNvPr id="67" name="正方形/長方形 66"/>
          <p:cNvSpPr/>
          <p:nvPr/>
        </p:nvSpPr>
        <p:spPr>
          <a:xfrm>
            <a:off x="9190638" y="5711454"/>
            <a:ext cx="364202" cy="307777"/>
          </a:xfrm>
          <a:prstGeom prst="rect">
            <a:avLst/>
          </a:prstGeom>
        </p:spPr>
        <p:txBody>
          <a:bodyPr wrap="none">
            <a:spAutoFit/>
          </a:bodyPr>
          <a:lstStyle/>
          <a:p>
            <a:r>
              <a:rPr lang="ja-JP" altLang="en-US" sz="1400" dirty="0"/>
              <a:t>■</a:t>
            </a:r>
          </a:p>
        </p:txBody>
      </p:sp>
    </p:spTree>
    <p:extLst>
      <p:ext uri="{BB962C8B-B14F-4D97-AF65-F5344CB8AC3E}">
        <p14:creationId xmlns:p14="http://schemas.microsoft.com/office/powerpoint/2010/main" val="29861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nvGraphicFramePr>
        <p:xfrm>
          <a:off x="334964" y="980738"/>
          <a:ext cx="8353324" cy="5297476"/>
        </p:xfrm>
        <a:graphic>
          <a:graphicData uri="http://schemas.openxmlformats.org/drawingml/2006/table">
            <a:tbl>
              <a:tblPr firstCol="1" bandRow="1"/>
              <a:tblGrid>
                <a:gridCol w="5112964">
                  <a:extLst>
                    <a:ext uri="{9D8B030D-6E8A-4147-A177-3AD203B41FA5}">
                      <a16:colId xmlns:a16="http://schemas.microsoft.com/office/drawing/2014/main" val="792911817"/>
                    </a:ext>
                  </a:extLst>
                </a:gridCol>
                <a:gridCol w="1656184">
                  <a:extLst>
                    <a:ext uri="{9D8B030D-6E8A-4147-A177-3AD203B41FA5}">
                      <a16:colId xmlns:a16="http://schemas.microsoft.com/office/drawing/2014/main" val="3057805663"/>
                    </a:ext>
                  </a:extLst>
                </a:gridCol>
                <a:gridCol w="1584176">
                  <a:extLst>
                    <a:ext uri="{9D8B030D-6E8A-4147-A177-3AD203B41FA5}">
                      <a16:colId xmlns:a16="http://schemas.microsoft.com/office/drawing/2014/main" val="4203260269"/>
                    </a:ext>
                  </a:extLst>
                </a:gridCol>
              </a:tblGrid>
              <a:tr h="4595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メイリオ"/>
                          <a:ea typeface="メイリオ"/>
                          <a:cs typeface="+mn-cs"/>
                        </a:rPr>
                        <a:t>Yahoo!</a:t>
                      </a:r>
                      <a:r>
                        <a:rPr kumimoji="1" lang="ja-JP" altLang="en-US" sz="800" b="1" kern="1200">
                          <a:solidFill>
                            <a:schemeClr val="tx1">
                              <a:lumMod val="65000"/>
                              <a:lumOff val="35000"/>
                            </a:schemeClr>
                          </a:solidFill>
                          <a:latin typeface="メイリオ"/>
                          <a:ea typeface="メイリオ"/>
                          <a:cs typeface="+mn-cs"/>
                        </a:rPr>
                        <a:t>天気</a:t>
                      </a:r>
                      <a:br>
                        <a:rPr kumimoji="1" lang="en-US" altLang="ja-JP" sz="800" b="1" kern="1200" dirty="0">
                          <a:solidFill>
                            <a:schemeClr val="tx1">
                              <a:lumMod val="65000"/>
                              <a:lumOff val="35000"/>
                            </a:schemeClr>
                          </a:solidFill>
                          <a:latin typeface="メイリオ"/>
                          <a:ea typeface="メイリオ"/>
                          <a:cs typeface="+mn-cs"/>
                        </a:rPr>
                      </a:br>
                      <a:r>
                        <a:rPr kumimoji="1" lang="ja-JP" altLang="en-US" sz="800" b="1" kern="1200">
                          <a:solidFill>
                            <a:schemeClr val="tx1">
                              <a:lumMod val="65000"/>
                              <a:lumOff val="35000"/>
                            </a:schemeClr>
                          </a:solidFill>
                          <a:latin typeface="メイリオ"/>
                          <a:ea typeface="メイリオ"/>
                          <a:cs typeface="+mn-cs"/>
                        </a:rPr>
                        <a:t>トップ　</a:t>
                      </a:r>
                      <a:endParaRPr kumimoji="1" lang="en-US" altLang="ja-JP" sz="800" b="1" kern="1200" dirty="0">
                        <a:solidFill>
                          <a:schemeClr val="tx1">
                            <a:lumMod val="65000"/>
                            <a:lumOff val="35000"/>
                          </a:schemeClr>
                        </a:solidFill>
                        <a:latin typeface="メイリオ"/>
                        <a:ea typeface="メイリオ"/>
                        <a:cs typeface="+mn-cs"/>
                      </a:endParaRPr>
                    </a:p>
                    <a:p>
                      <a:pPr algn="ctr"/>
                      <a:r>
                        <a:rPr kumimoji="1" lang="ja-JP" altLang="en-US" sz="800" b="1" kern="1200">
                          <a:solidFill>
                            <a:schemeClr val="tx1">
                              <a:lumMod val="65000"/>
                              <a:lumOff val="35000"/>
                            </a:schemeClr>
                          </a:solidFill>
                          <a:latin typeface="メイリオ"/>
                          <a:ea typeface="メイリオ"/>
                          <a:cs typeface="+mn-cs"/>
                        </a:rPr>
                        <a:t>トップパネル　</a:t>
                      </a:r>
                      <a:r>
                        <a:rPr kumimoji="1" lang="en-US" altLang="ja-JP" sz="800" b="1" kern="1200" dirty="0">
                          <a:solidFill>
                            <a:schemeClr val="tx1">
                              <a:lumMod val="65000"/>
                              <a:lumOff val="35000"/>
                            </a:schemeClr>
                          </a:solidFill>
                          <a:latin typeface="メイリオ"/>
                          <a:ea typeface="メイリオ"/>
                          <a:cs typeface="+mn-cs"/>
                        </a:rPr>
                        <a:t>SP</a:t>
                      </a:r>
                      <a:endParaRPr kumimoji="1" lang="ja-JP" altLang="en-US" sz="90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メイリオ"/>
                          <a:ea typeface="メイリオ"/>
                          <a:cs typeface="+mn-cs"/>
                        </a:rPr>
                        <a:t>Yahoo!</a:t>
                      </a:r>
                      <a:r>
                        <a:rPr kumimoji="1" lang="ja-JP" altLang="en-US" sz="800" b="1" kern="1200">
                          <a:solidFill>
                            <a:schemeClr val="tx1">
                              <a:lumMod val="65000"/>
                              <a:lumOff val="35000"/>
                            </a:schemeClr>
                          </a:solidFill>
                          <a:latin typeface="メイリオ"/>
                          <a:ea typeface="メイリオ"/>
                          <a:cs typeface="+mn-cs"/>
                        </a:rPr>
                        <a:t>天気</a:t>
                      </a:r>
                      <a:br>
                        <a:rPr kumimoji="1" lang="en-US" altLang="ja-JP" sz="800" b="1" kern="1200" dirty="0">
                          <a:solidFill>
                            <a:schemeClr val="tx1">
                              <a:lumMod val="65000"/>
                              <a:lumOff val="35000"/>
                            </a:schemeClr>
                          </a:solidFill>
                          <a:latin typeface="メイリオ"/>
                          <a:ea typeface="メイリオ"/>
                          <a:cs typeface="+mn-cs"/>
                        </a:rPr>
                      </a:br>
                      <a:r>
                        <a:rPr kumimoji="1" lang="ja-JP" altLang="en-US" sz="800" b="1" kern="1200">
                          <a:solidFill>
                            <a:schemeClr val="tx1">
                              <a:lumMod val="65000"/>
                              <a:lumOff val="35000"/>
                            </a:schemeClr>
                          </a:solidFill>
                          <a:latin typeface="メイリオ"/>
                          <a:ea typeface="メイリオ"/>
                          <a:cs typeface="+mn-cs"/>
                        </a:rPr>
                        <a:t>トップ　</a:t>
                      </a:r>
                      <a:endParaRPr kumimoji="1" lang="en-US" altLang="ja-JP" sz="800" b="1" kern="1200" dirty="0">
                        <a:solidFill>
                          <a:schemeClr val="tx1">
                            <a:lumMod val="65000"/>
                            <a:lumOff val="35000"/>
                          </a:schemeClr>
                        </a:solidFill>
                        <a:latin typeface="メイリオ"/>
                        <a:ea typeface="メイリオ"/>
                        <a:cs typeface="+mn-cs"/>
                      </a:endParaRPr>
                    </a:p>
                    <a:p>
                      <a:pPr algn="ctr"/>
                      <a:r>
                        <a:rPr kumimoji="1" lang="ja-JP" altLang="en-US" sz="800" b="1" kern="1200">
                          <a:solidFill>
                            <a:schemeClr val="tx1">
                              <a:lumMod val="65000"/>
                              <a:lumOff val="35000"/>
                            </a:schemeClr>
                          </a:solidFill>
                          <a:latin typeface="メイリオ"/>
                          <a:ea typeface="メイリオ"/>
                          <a:cs typeface="+mn-cs"/>
                        </a:rPr>
                        <a:t>トップパネル　</a:t>
                      </a:r>
                      <a:r>
                        <a:rPr kumimoji="1" lang="en-US" altLang="ja-JP" sz="800" b="1" kern="1200" dirty="0">
                          <a:solidFill>
                            <a:schemeClr val="tx1">
                              <a:lumMod val="65000"/>
                              <a:lumOff val="35000"/>
                            </a:schemeClr>
                          </a:solidFill>
                          <a:latin typeface="メイリオ"/>
                          <a:ea typeface="メイリオ"/>
                          <a:cs typeface="+mn-cs"/>
                        </a:rPr>
                        <a:t>SP</a:t>
                      </a:r>
                    </a:p>
                    <a:p>
                      <a:pPr algn="ctr"/>
                      <a:r>
                        <a:rPr kumimoji="1" lang="ja-JP" altLang="en-US" sz="800" b="1" kern="1200">
                          <a:solidFill>
                            <a:schemeClr val="tx1">
                              <a:lumMod val="65000"/>
                              <a:lumOff val="35000"/>
                            </a:schemeClr>
                          </a:solidFill>
                          <a:latin typeface="メイリオ"/>
                          <a:ea typeface="メイリオ"/>
                          <a:cs typeface="+mn-cs"/>
                        </a:rPr>
                        <a:t>（時間帯指定）</a:t>
                      </a:r>
                      <a:endParaRPr kumimoji="1" lang="ja-JP" altLang="en-US" sz="800" b="1" kern="1200" dirty="0">
                        <a:solidFill>
                          <a:schemeClr val="tx1">
                            <a:lumMod val="65000"/>
                            <a:lumOff val="35000"/>
                          </a:schemeClr>
                        </a:solidFill>
                        <a:latin typeface="メイリオ"/>
                        <a:ea typeface="メイリオ"/>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a:ea typeface="メイリオ"/>
                          <a:cs typeface="+mn-cs"/>
                        </a:rPr>
                        <a:t>×</a:t>
                      </a:r>
                      <a:endParaRPr kumimoji="1" lang="ja-JP" altLang="en-US" sz="800" b="0" kern="1200" dirty="0">
                        <a:solidFill>
                          <a:schemeClr val="tx1">
                            <a:lumMod val="65000"/>
                            <a:lumOff val="35000"/>
                          </a:schemeClr>
                        </a:solidFill>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a:ea typeface="メイリオ"/>
                          <a:cs typeface="+mn-cs"/>
                        </a:rPr>
                        <a:t>×</a:t>
                      </a:r>
                      <a:endParaRPr kumimoji="1" lang="ja-JP" altLang="en-US" sz="800" b="0" kern="1200" dirty="0">
                        <a:solidFill>
                          <a:schemeClr val="tx1">
                            <a:lumMod val="65000"/>
                            <a:lumOff val="35000"/>
                          </a:schemeClr>
                        </a:solidFill>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76726869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a:ea typeface="メイリオ"/>
                          <a:cs typeface="+mn-cs"/>
                        </a:rPr>
                        <a:t>×</a:t>
                      </a:r>
                      <a:endParaRPr kumimoji="1" lang="ja-JP" altLang="en-US" sz="800" b="0" kern="1200" dirty="0">
                        <a:solidFill>
                          <a:schemeClr val="tx1">
                            <a:lumMod val="65000"/>
                            <a:lumOff val="35000"/>
                          </a:schemeClr>
                        </a:solidFill>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a:ea typeface="メイリオ"/>
                          <a:cs typeface="+mn-cs"/>
                        </a:rPr>
                        <a:t>×</a:t>
                      </a:r>
                      <a:endParaRPr kumimoji="1" lang="ja-JP" altLang="en-US" sz="800" b="0" kern="1200" dirty="0">
                        <a:solidFill>
                          <a:schemeClr val="tx1">
                            <a:lumMod val="65000"/>
                            <a:lumOff val="35000"/>
                          </a:schemeClr>
                        </a:solidFill>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628964"/>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a:ea typeface="メイリオ"/>
                          <a:cs typeface="+mn-cs"/>
                        </a:rPr>
                        <a:t>×</a:t>
                      </a:r>
                      <a:endParaRPr kumimoji="1" lang="ja-JP" altLang="en-US" sz="800" b="0" kern="1200" dirty="0">
                        <a:solidFill>
                          <a:schemeClr val="tx1">
                            <a:lumMod val="65000"/>
                            <a:lumOff val="35000"/>
                          </a:schemeClr>
                        </a:solidFill>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a:ea typeface="メイリオ"/>
                          <a:cs typeface="+mn-cs"/>
                        </a:rPr>
                        <a:t>×</a:t>
                      </a:r>
                      <a:endParaRPr kumimoji="1" lang="ja-JP" altLang="en-US" sz="800" b="0" kern="1200" dirty="0">
                        <a:solidFill>
                          <a:schemeClr val="tx1">
                            <a:lumMod val="65000"/>
                            <a:lumOff val="35000"/>
                          </a:schemeClr>
                        </a:solidFill>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a:ea typeface="メイリオ"/>
                          <a:cs typeface="+mn-cs"/>
                        </a:rPr>
                        <a:t>×</a:t>
                      </a:r>
                      <a:endParaRPr kumimoji="1" lang="ja-JP" altLang="en-US" sz="800" b="0" kern="1200" dirty="0">
                        <a:solidFill>
                          <a:schemeClr val="tx1">
                            <a:lumMod val="65000"/>
                            <a:lumOff val="35000"/>
                          </a:schemeClr>
                        </a:solidFill>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a:ea typeface="メイリオ"/>
                          <a:cs typeface="+mn-cs"/>
                        </a:rPr>
                        <a:t>×</a:t>
                      </a:r>
                      <a:endParaRPr kumimoji="1" lang="ja-JP" altLang="en-US" sz="800" b="0" kern="1200" dirty="0">
                        <a:solidFill>
                          <a:schemeClr val="tx1">
                            <a:lumMod val="65000"/>
                            <a:lumOff val="35000"/>
                          </a:schemeClr>
                        </a:solidFill>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1655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914959637"/>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a:ea typeface="メイリオ"/>
                          <a:cs typeface="+mn-cs"/>
                        </a:rPr>
                        <a:t>×</a:t>
                      </a:r>
                      <a:endParaRPr kumimoji="1" lang="ja-JP" altLang="en-US" sz="800" b="0" kern="1200" dirty="0">
                        <a:solidFill>
                          <a:schemeClr val="tx1">
                            <a:lumMod val="65000"/>
                            <a:lumOff val="35000"/>
                          </a:schemeClr>
                        </a:solidFill>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a:ea typeface="メイリオ"/>
                          <a:cs typeface="+mn-cs"/>
                        </a:rPr>
                        <a:t>×</a:t>
                      </a:r>
                      <a:endParaRPr kumimoji="1" lang="ja-JP" altLang="en-US" sz="800" b="0" kern="1200" dirty="0">
                        <a:solidFill>
                          <a:schemeClr val="tx1">
                            <a:lumMod val="65000"/>
                            <a:lumOff val="35000"/>
                          </a:schemeClr>
                        </a:solidFill>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3629516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a:ea typeface="メイリオ"/>
                          <a:cs typeface="+mn-cs"/>
                        </a:rPr>
                        <a:t>×</a:t>
                      </a:r>
                      <a:endParaRPr kumimoji="1" lang="ja-JP" altLang="en-US" sz="800" b="0" kern="1200" dirty="0">
                        <a:solidFill>
                          <a:schemeClr val="tx1">
                            <a:lumMod val="65000"/>
                            <a:lumOff val="35000"/>
                          </a:schemeClr>
                        </a:solidFill>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a:ea typeface="メイリオ"/>
                          <a:cs typeface="+mn-cs"/>
                        </a:rPr>
                        <a:t>×</a:t>
                      </a:r>
                      <a:endParaRPr kumimoji="1" lang="ja-JP" altLang="en-US" sz="800" b="0" kern="1200" dirty="0">
                        <a:solidFill>
                          <a:schemeClr val="tx1">
                            <a:lumMod val="65000"/>
                            <a:lumOff val="35000"/>
                          </a:schemeClr>
                        </a:solidFill>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217829682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232745896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a:ea typeface="メイリオ"/>
                          <a:cs typeface="+mn-cs"/>
                        </a:rPr>
                        <a:t>×</a:t>
                      </a:r>
                      <a:endParaRPr kumimoji="1" lang="ja-JP" altLang="en-US" sz="800" b="0" kern="1200" dirty="0">
                        <a:solidFill>
                          <a:schemeClr val="tx1">
                            <a:lumMod val="65000"/>
                            <a:lumOff val="35000"/>
                          </a:schemeClr>
                        </a:solidFill>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a:ea typeface="メイリオ"/>
                          <a:cs typeface="+mn-cs"/>
                        </a:rPr>
                        <a:t>×</a:t>
                      </a:r>
                      <a:endParaRPr kumimoji="1" lang="ja-JP" altLang="en-US" sz="800" b="0" kern="1200" dirty="0">
                        <a:solidFill>
                          <a:schemeClr val="tx1">
                            <a:lumMod val="65000"/>
                            <a:lumOff val="35000"/>
                          </a:schemeClr>
                        </a:solidFill>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281248682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a:ea typeface="メイリオ"/>
                          <a:cs typeface="+mn-cs"/>
                        </a:rPr>
                        <a:t>×</a:t>
                      </a:r>
                      <a:endParaRPr kumimoji="1" lang="ja-JP" altLang="en-US" sz="800" b="0" kern="1200" dirty="0">
                        <a:solidFill>
                          <a:schemeClr val="tx1">
                            <a:lumMod val="65000"/>
                            <a:lumOff val="35000"/>
                          </a:schemeClr>
                        </a:solidFill>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a:ea typeface="メイリオ"/>
                          <a:cs typeface="+mn-cs"/>
                        </a:rPr>
                        <a:t>×</a:t>
                      </a:r>
                      <a:endParaRPr kumimoji="1" lang="ja-JP" altLang="en-US" sz="800" b="0" kern="1200" dirty="0">
                        <a:solidFill>
                          <a:schemeClr val="tx1">
                            <a:lumMod val="65000"/>
                            <a:lumOff val="35000"/>
                          </a:schemeClr>
                        </a:solidFill>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
        <p:nvSpPr>
          <p:cNvPr id="2" name="正方形/長方形 1">
            <a:extLst>
              <a:ext uri="{FF2B5EF4-FFF2-40B4-BE49-F238E27FC236}">
                <a16:creationId xmlns:a16="http://schemas.microsoft.com/office/drawing/2014/main" id="{02D8F958-4318-67C3-56BA-4F970BAF3B82}"/>
              </a:ext>
            </a:extLst>
          </p:cNvPr>
          <p:cNvSpPr/>
          <p:nvPr/>
        </p:nvSpPr>
        <p:spPr>
          <a:xfrm>
            <a:off x="373690" y="6402814"/>
            <a:ext cx="2339102" cy="338554"/>
          </a:xfrm>
          <a:prstGeom prst="rect">
            <a:avLst/>
          </a:prstGeom>
        </p:spPr>
        <p:txBody>
          <a:bodyPr wrap="none">
            <a:spAutoFit/>
          </a:bodyPr>
          <a:lstStyle/>
          <a:p>
            <a:r>
              <a:rPr lang="en-US" altLang="ja-JP" sz="800" dirty="0">
                <a:solidFill>
                  <a:schemeClr val="tx1">
                    <a:lumMod val="65000"/>
                    <a:lumOff val="35000"/>
                  </a:schemeClr>
                </a:solidFill>
              </a:rPr>
              <a:t>※</a:t>
            </a:r>
            <a:r>
              <a:rPr lang="ja-JP" altLang="en-US" sz="800" dirty="0">
                <a:solidFill>
                  <a:schemeClr val="tx1">
                    <a:lumMod val="65000"/>
                    <a:lumOff val="35000"/>
                  </a:schemeClr>
                </a:solidFill>
              </a:rPr>
              <a:t>印のないカテゴリーは制限なしとなります。</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※SP</a:t>
            </a:r>
            <a:r>
              <a:rPr lang="ja-JP" altLang="en-US" sz="800" dirty="0">
                <a:solidFill>
                  <a:schemeClr val="tx1">
                    <a:lumMod val="65000"/>
                    <a:lumOff val="35000"/>
                  </a:schemeClr>
                </a:solidFill>
              </a:rPr>
              <a:t>はスマートフォンの略称です。</a:t>
            </a:r>
          </a:p>
        </p:txBody>
      </p:sp>
    </p:spTree>
    <p:extLst>
      <p:ext uri="{BB962C8B-B14F-4D97-AF65-F5344CB8AC3E}">
        <p14:creationId xmlns:p14="http://schemas.microsoft.com/office/powerpoint/2010/main" val="1371091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15" name="テキスト ボックス 14">
            <a:extLst>
              <a:ext uri="{FF2B5EF4-FFF2-40B4-BE49-F238E27FC236}">
                <a16:creationId xmlns:a16="http://schemas.microsoft.com/office/drawing/2014/main" id="{848F0F43-465C-F743-B9C0-95ED2C56735E}"/>
              </a:ext>
            </a:extLst>
          </p:cNvPr>
          <p:cNvSpPr txBox="1"/>
          <p:nvPr/>
        </p:nvSpPr>
        <p:spPr>
          <a:xfrm>
            <a:off x="485709" y="5645755"/>
            <a:ext cx="9458458" cy="492443"/>
          </a:xfrm>
          <a:prstGeom prst="rect">
            <a:avLst/>
          </a:prstGeom>
          <a:noFill/>
        </p:spPr>
        <p:txBody>
          <a:bodyPr wrap="square" rtlCol="0">
            <a:spAutoFit/>
          </a:bodyPr>
          <a:lstStyle/>
          <a:p>
            <a:pPr lvl="0">
              <a:defRPr/>
            </a:pPr>
            <a:r>
              <a:rPr kumimoji="0" lang="ja-JP" altLang="en-US" sz="1300" kern="0" dirty="0">
                <a:solidFill>
                  <a:schemeClr val="tx1">
                    <a:lumMod val="65000"/>
                    <a:lumOff val="35000"/>
                  </a:schemeClr>
                </a:solidFill>
              </a:rPr>
              <a:t>　・入稿規定（</a:t>
            </a:r>
            <a:r>
              <a:rPr kumimoji="0" lang="en-US" altLang="ja-JP" sz="1300" kern="0" dirty="0">
                <a:solidFill>
                  <a:schemeClr val="tx1">
                    <a:lumMod val="65000"/>
                    <a:lumOff val="35000"/>
                  </a:schemeClr>
                </a:solidFill>
              </a:rPr>
              <a:t>web</a:t>
            </a:r>
            <a:r>
              <a:rPr kumimoji="0" lang="ja-JP" altLang="en-US" sz="1300" kern="0" dirty="0">
                <a:solidFill>
                  <a:schemeClr val="tx1">
                    <a:lumMod val="65000"/>
                    <a:lumOff val="35000"/>
                  </a:schemeClr>
                </a:solidFill>
              </a:rPr>
              <a:t>）：</a:t>
            </a:r>
            <a:r>
              <a:rPr kumimoji="0" lang="en-US" altLang="ja-JP" sz="1300" kern="0" dirty="0">
                <a:solidFill>
                  <a:schemeClr val="tx1">
                    <a:lumMod val="65000"/>
                    <a:lumOff val="35000"/>
                  </a:schemeClr>
                </a:solidFill>
              </a:rPr>
              <a:t> </a:t>
            </a:r>
            <a:r>
              <a:rPr lang="en-US" altLang="ja-JP" sz="1300" dirty="0">
                <a:solidFill>
                  <a:schemeClr val="tx1">
                    <a:lumMod val="65000"/>
                    <a:lumOff val="35000"/>
                  </a:schemeClr>
                </a:solidFill>
                <a:hlinkClick r:id="rId2"/>
              </a:rPr>
              <a:t>https://ads-help.yahoo.co.jp/yahooads/guideline/articledetail?lan=ja&amp;aid=1493&amp;o=default</a:t>
            </a:r>
            <a:endParaRPr kumimoji="0" lang="en-US" altLang="ja-JP" sz="1300" kern="0" dirty="0">
              <a:solidFill>
                <a:schemeClr val="tx1">
                  <a:lumMod val="65000"/>
                  <a:lumOff val="35000"/>
                </a:schemeClr>
              </a:solidFill>
            </a:endParaRPr>
          </a:p>
          <a:p>
            <a:pPr lvl="0">
              <a:defRPr/>
            </a:pPr>
            <a:r>
              <a:rPr kumimoji="0" lang="en-US" altLang="ja-JP" sz="1300" kern="0" dirty="0">
                <a:solidFill>
                  <a:schemeClr val="tx1">
                    <a:lumMod val="65000"/>
                    <a:lumOff val="35000"/>
                  </a:schemeClr>
                </a:solidFill>
              </a:rPr>
              <a:t>   </a:t>
            </a:r>
            <a:r>
              <a:rPr kumimoji="0" lang="ja-JP" altLang="en-US" sz="1300" kern="0" dirty="0">
                <a:solidFill>
                  <a:schemeClr val="tx1">
                    <a:lumMod val="65000"/>
                    <a:lumOff val="35000"/>
                  </a:schemeClr>
                </a:solidFill>
              </a:rPr>
              <a:t>・入稿規定（</a:t>
            </a:r>
            <a:r>
              <a:rPr kumimoji="0" lang="en-US" altLang="ja-JP" sz="1300" kern="0" dirty="0">
                <a:solidFill>
                  <a:schemeClr val="tx1">
                    <a:lumMod val="65000"/>
                    <a:lumOff val="35000"/>
                  </a:schemeClr>
                </a:solidFill>
              </a:rPr>
              <a:t>PDF</a:t>
            </a:r>
            <a:r>
              <a:rPr kumimoji="0" lang="ja-JP" altLang="en-US" sz="1300" kern="0" dirty="0">
                <a:solidFill>
                  <a:schemeClr val="tx1">
                    <a:lumMod val="65000"/>
                    <a:lumOff val="35000"/>
                  </a:schemeClr>
                </a:solidFill>
              </a:rPr>
              <a:t>）：</a:t>
            </a:r>
            <a:r>
              <a:rPr kumimoji="0" lang="en-US" altLang="ja-JP" sz="1300" kern="0" dirty="0">
                <a:solidFill>
                  <a:schemeClr val="tx1">
                    <a:lumMod val="65000"/>
                    <a:lumOff val="35000"/>
                  </a:schemeClr>
                </a:solidFill>
              </a:rPr>
              <a:t> </a:t>
            </a:r>
            <a:r>
              <a:rPr kumimoji="0" lang="en-US" altLang="ja-JP" sz="1300" kern="0" dirty="0">
                <a:solidFill>
                  <a:schemeClr val="tx1">
                    <a:lumMod val="65000"/>
                    <a:lumOff val="35000"/>
                  </a:schemeClr>
                </a:solidFill>
                <a:hlinkClick r:id="rId3"/>
              </a:rPr>
              <a:t>https://s.yimg.jp/images/listing/pdfs/listing_nyuukoukitei.pdf</a:t>
            </a:r>
            <a:endParaRPr kumimoji="0" lang="en-US" altLang="ja-JP" sz="1300" kern="0" dirty="0">
              <a:solidFill>
                <a:schemeClr val="tx1">
                  <a:lumMod val="65000"/>
                  <a:lumOff val="35000"/>
                </a:schemeClr>
              </a:solidFill>
            </a:endParaRPr>
          </a:p>
        </p:txBody>
      </p:sp>
      <p:sp>
        <p:nvSpPr>
          <p:cNvPr id="26" name="テキスト ボックス 25">
            <a:extLst>
              <a:ext uri="{FF2B5EF4-FFF2-40B4-BE49-F238E27FC236}">
                <a16:creationId xmlns:a16="http://schemas.microsoft.com/office/drawing/2014/main" id="{3DDF8DD4-B67C-A84F-B976-504EFA2B4121}"/>
              </a:ext>
            </a:extLst>
          </p:cNvPr>
          <p:cNvSpPr txBox="1"/>
          <p:nvPr/>
        </p:nvSpPr>
        <p:spPr>
          <a:xfrm>
            <a:off x="992560" y="1212245"/>
            <a:ext cx="1008609" cy="284693"/>
          </a:xfrm>
          <a:prstGeom prst="rect">
            <a:avLst/>
          </a:prstGeom>
          <a:noFill/>
        </p:spPr>
        <p:txBody>
          <a:bodyPr wrap="none" rtlCol="0">
            <a:spAutoFit/>
          </a:bodyPr>
          <a:lstStyle/>
          <a:p>
            <a:pPr algn="ctr">
              <a:lnSpc>
                <a:spcPts val="1460"/>
              </a:lnSpc>
            </a:pPr>
            <a:r>
              <a:rPr lang="ja-JP" altLang="en-US" sz="1000" b="1" dirty="0">
                <a:solidFill>
                  <a:schemeClr val="tx1">
                    <a:lumMod val="65000"/>
                    <a:lumOff val="35000"/>
                  </a:schemeClr>
                </a:solidFill>
              </a:rPr>
              <a:t>画像（</a:t>
            </a:r>
            <a:r>
              <a:rPr lang="en-US" altLang="ja-JP" sz="1000" b="1" dirty="0">
                <a:solidFill>
                  <a:schemeClr val="tx1">
                    <a:lumMod val="65000"/>
                    <a:lumOff val="35000"/>
                  </a:schemeClr>
                </a:solidFill>
              </a:rPr>
              <a:t>16:5</a:t>
            </a:r>
            <a:r>
              <a:rPr lang="ja-JP" altLang="en-US" sz="1000" b="1" dirty="0">
                <a:solidFill>
                  <a:schemeClr val="tx1">
                    <a:lumMod val="65000"/>
                    <a:lumOff val="35000"/>
                  </a:schemeClr>
                </a:solidFill>
              </a:rPr>
              <a:t>）</a:t>
            </a:r>
            <a:endParaRPr lang="en-US" altLang="ja-JP" sz="1000" b="1" dirty="0">
              <a:solidFill>
                <a:schemeClr val="tx1">
                  <a:lumMod val="65000"/>
                  <a:lumOff val="35000"/>
                </a:schemeClr>
              </a:solidFill>
            </a:endParaRPr>
          </a:p>
        </p:txBody>
      </p:sp>
      <p:pic>
        <p:nvPicPr>
          <p:cNvPr id="27" name="Picture 6" descr="http://paster.corp.yahoo.co.jp/paster/5duUo5fcd8fe75e38ff0006511359.png">
            <a:extLst>
              <a:ext uri="{FF2B5EF4-FFF2-40B4-BE49-F238E27FC236}">
                <a16:creationId xmlns:a16="http://schemas.microsoft.com/office/drawing/2014/main" id="{C4F6A14C-049D-C74E-825D-2360EFEB1CA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520" y="1551595"/>
            <a:ext cx="1728192" cy="3787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87373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a:solidFill>
                  <a:schemeClr val="tx1">
                    <a:lumMod val="65000"/>
                    <a:lumOff val="35000"/>
                  </a:schemeClr>
                </a:solidFill>
              </a:rPr>
              <a:t>入稿前審査が必要な項目をご確認ください。</a:t>
            </a:r>
            <a:endParaRPr lang="en-US" altLang="ja-JP" sz="2000"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170830544"/>
              </p:ext>
            </p:extLst>
          </p:nvPr>
        </p:nvGraphicFramePr>
        <p:xfrm>
          <a:off x="334965" y="1268761"/>
          <a:ext cx="11521677" cy="526813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516291">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284168">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100" b="1" kern="1200" dirty="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「動画広告」は</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任意</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rPr>
                        <a:t>https://form-business.yahoo.co.jp/claris/enqueteForm?inquiry_type=display_support</a:t>
                      </a: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783562">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・ブランドリフト調査（調査種別：</a:t>
                      </a:r>
                      <a:r>
                        <a:rPr kumimoji="1" lang="ja-JP" altLang="en-US" sz="1100" b="1" kern="1200" dirty="0">
                          <a:solidFill>
                            <a:schemeClr val="accent6"/>
                          </a:solidFill>
                          <a:latin typeface="+mn-lt"/>
                          <a:ea typeface="+mn-ea"/>
                          <a:cs typeface="+mn-cs"/>
                        </a:rPr>
                        <a:t>比較検討</a:t>
                      </a:r>
                      <a:r>
                        <a:rPr kumimoji="1" lang="ja-JP" altLang="en-US" sz="1100" b="1" kern="1200" dirty="0">
                          <a:solidFill>
                            <a:schemeClr val="tx1">
                              <a:lumMod val="65000"/>
                              <a:lumOff val="35000"/>
                            </a:schemeClr>
                          </a:solidFill>
                          <a:latin typeface="+mn-lt"/>
                          <a:ea typeface="+mn-ea"/>
                          <a:cs typeface="+mn-cs"/>
                        </a:rPr>
                        <a:t>）</a:t>
                      </a:r>
                      <a:endParaRPr kumimoji="1" lang="en-US" altLang="ja-JP" sz="1100" b="1" kern="120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「比較検討」</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72888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100" b="1" dirty="0">
                        <a:solidFill>
                          <a:schemeClr val="accent6"/>
                        </a:solidFill>
                        <a:latin typeface="+mj-lt"/>
                        <a:ea typeface="+mj-ea"/>
                      </a:endParaRPr>
                    </a:p>
                    <a:p>
                      <a:pPr algn="ctr"/>
                      <a:endParaRPr kumimoji="1" lang="en-US" altLang="ja-JP" sz="1000" b="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対象外あり</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104776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a:solidFill>
                          <a:schemeClr val="tx1">
                            <a:lumMod val="65000"/>
                            <a:lumOff val="35000"/>
                          </a:schemeClr>
                        </a:solidFill>
                        <a:latin typeface="+mn-lt"/>
                        <a:ea typeface="+mn-ea"/>
                        <a:cs typeface="+mn-cs"/>
                      </a:endParaRPr>
                    </a:p>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1" kern="1200" dirty="0">
                        <a:solidFill>
                          <a:schemeClr val="tx1">
                            <a:lumMod val="65000"/>
                            <a:lumOff val="35000"/>
                          </a:schemeClr>
                        </a:solidFill>
                        <a:latin typeface="+mn-lt"/>
                        <a:ea typeface="+mn-ea"/>
                        <a:cs typeface="+mn-cs"/>
                      </a:endParaRPr>
                    </a:p>
                    <a:p>
                      <a:pPr algn="l"/>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9591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1276964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3</a:t>
            </a:r>
            <a:r>
              <a:rPr lang="ja-JP" altLang="en-US" dirty="0"/>
              <a:t>月</a:t>
            </a:r>
            <a:r>
              <a:rPr lang="en-US" altLang="ja-JP" dirty="0"/>
              <a:t>-4</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a:solidFill>
                  <a:schemeClr val="tx1">
                    <a:lumMod val="65000"/>
                    <a:lumOff val="35000"/>
                  </a:schemeClr>
                </a:solidFill>
              </a:rPr>
              <a:t>四半期の期間を跨ぐ掲載期間の予約を可能にするため、掲載開始日を</a:t>
            </a:r>
            <a:r>
              <a:rPr lang="en-US" altLang="ja-JP" sz="2000" b="1" dirty="0">
                <a:solidFill>
                  <a:schemeClr val="accent6"/>
                </a:solidFill>
              </a:rPr>
              <a:t>1</a:t>
            </a:r>
            <a:r>
              <a:rPr lang="ja-JP" altLang="en-US" sz="2000" b="1" dirty="0">
                <a:solidFill>
                  <a:schemeClr val="accent6"/>
                </a:solidFill>
              </a:rPr>
              <a:t>カ月</a:t>
            </a:r>
            <a:r>
              <a:rPr lang="ja-JP" altLang="en-US" sz="2000" dirty="0">
                <a:solidFill>
                  <a:schemeClr val="accent6"/>
                </a:solidFill>
              </a:rPr>
              <a:t>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掲載期間は「商品一覧」ページ「掲載期間」の項目で確認いただけます。</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月から</a:t>
            </a:r>
            <a:r>
              <a:rPr lang="en-US" altLang="ja-JP" sz="2000" dirty="0">
                <a:solidFill>
                  <a:schemeClr val="tx1">
                    <a:lumMod val="65000"/>
                    <a:lumOff val="35000"/>
                  </a:schemeClr>
                </a:solidFill>
              </a:rPr>
              <a:t>4</a:t>
            </a:r>
            <a:r>
              <a:rPr lang="ja-JP" altLang="en-US" sz="2000" dirty="0">
                <a:solidFill>
                  <a:schemeClr val="tx1">
                    <a:lumMod val="65000"/>
                    <a:lumOff val="35000"/>
                  </a:schemeClr>
                </a:solidFill>
              </a:rPr>
              <a:t>月、といった期を跨ぐ掲載期間をご希望の場合は、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今回リリースする第</a:t>
            </a:r>
            <a:r>
              <a:rPr lang="en-US" altLang="ja-JP" sz="2000" dirty="0">
                <a:solidFill>
                  <a:schemeClr val="tx1">
                    <a:lumMod val="65000"/>
                    <a:lumOff val="35000"/>
                  </a:schemeClr>
                </a:solidFill>
              </a:rPr>
              <a:t>1</a:t>
            </a:r>
            <a:r>
              <a:rPr lang="ja-JP" altLang="en-US" sz="2000" dirty="0">
                <a:solidFill>
                  <a:schemeClr val="tx1">
                    <a:lumMod val="65000"/>
                    <a:lumOff val="35000"/>
                  </a:schemeClr>
                </a:solidFill>
              </a:rPr>
              <a:t>四半期（</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6</a:t>
            </a:r>
            <a:r>
              <a:rPr lang="ja-JP" altLang="en-US" sz="2000" dirty="0">
                <a:solidFill>
                  <a:schemeClr val="tx1">
                    <a:lumMod val="65000"/>
                    <a:lumOff val="35000"/>
                  </a:schemeClr>
                </a:solidFill>
              </a:rPr>
              <a:t>月または</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月）商品をご利用ください。</a:t>
            </a:r>
            <a:endParaRPr lang="en-US" altLang="ja-JP" sz="2000" dirty="0">
              <a:solidFill>
                <a:schemeClr val="tx1">
                  <a:lumMod val="65000"/>
                  <a:lumOff val="35000"/>
                </a:schemeClr>
              </a:solidFill>
            </a:endParaRPr>
          </a:p>
        </p:txBody>
      </p:sp>
      <p:sp>
        <p:nvSpPr>
          <p:cNvPr id="39" name="正方形/長方形 38"/>
          <p:cNvSpPr/>
          <p:nvPr/>
        </p:nvSpPr>
        <p:spPr>
          <a:xfrm>
            <a:off x="551384"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a:t>
            </a:r>
            <a:r>
              <a:rPr lang="ja-JP" altLang="en-US" dirty="0">
                <a:solidFill>
                  <a:schemeClr val="tx1"/>
                </a:solidFill>
              </a:rPr>
              <a:t>月</a:t>
            </a: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2</a:t>
            </a:r>
            <a:r>
              <a:rPr lang="ja-JP" altLang="en-US" dirty="0">
                <a:solidFill>
                  <a:schemeClr val="tx1"/>
                </a:solidFill>
              </a:rPr>
              <a:t>月</a:t>
            </a: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3</a:t>
            </a:r>
            <a:r>
              <a:rPr lang="ja-JP" altLang="en-US" dirty="0">
                <a:solidFill>
                  <a:schemeClr val="tx1"/>
                </a:solidFill>
              </a:rPr>
              <a:t>月</a:t>
            </a: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4</a:t>
            </a:r>
            <a:r>
              <a:rPr lang="ja-JP" altLang="en-US" dirty="0">
                <a:solidFill>
                  <a:schemeClr val="tx1"/>
                </a:solidFill>
              </a:rPr>
              <a:t>月</a:t>
            </a: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5</a:t>
            </a:r>
            <a:r>
              <a:rPr lang="ja-JP" altLang="en-US" dirty="0">
                <a:solidFill>
                  <a:schemeClr val="tx1"/>
                </a:solidFill>
              </a:rPr>
              <a:t>月</a:t>
            </a: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6</a:t>
            </a:r>
            <a:r>
              <a:rPr lang="ja-JP" altLang="en-US" dirty="0">
                <a:solidFill>
                  <a:schemeClr val="tx1"/>
                </a:solidFill>
              </a:rPr>
              <a:t>月</a:t>
            </a: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a:solidFill>
                  <a:schemeClr val="bg1"/>
                </a:solidFill>
              </a:rPr>
              <a:t>2022</a:t>
            </a:r>
            <a:r>
              <a:rPr lang="ja-JP" altLang="en-US" b="1" dirty="0">
                <a:solidFill>
                  <a:schemeClr val="bg1"/>
                </a:solidFill>
              </a:rPr>
              <a:t>年</a:t>
            </a:r>
            <a:r>
              <a:rPr lang="en-US" altLang="ja-JP" b="1" dirty="0">
                <a:solidFill>
                  <a:schemeClr val="bg1"/>
                </a:solidFill>
              </a:rPr>
              <a:t>1</a:t>
            </a:r>
            <a:r>
              <a:rPr lang="ja-JP" altLang="en-US" b="1" dirty="0">
                <a:solidFill>
                  <a:schemeClr val="bg1"/>
                </a:solidFill>
              </a:rPr>
              <a:t>月～</a:t>
            </a:r>
            <a:r>
              <a:rPr lang="en-US" altLang="ja-JP" b="1" dirty="0">
                <a:solidFill>
                  <a:schemeClr val="bg1"/>
                </a:solidFill>
              </a:rPr>
              <a:t>3</a:t>
            </a:r>
            <a:r>
              <a:rPr lang="ja-JP" altLang="en-US" b="1" dirty="0">
                <a:solidFill>
                  <a:schemeClr val="bg1"/>
                </a:solidFill>
              </a:rPr>
              <a:t>月</a:t>
            </a: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a:solidFill>
                  <a:schemeClr val="bg1"/>
                </a:solidFill>
              </a:rPr>
              <a:t>2022</a:t>
            </a:r>
            <a:r>
              <a:rPr lang="ja-JP" altLang="en-US" b="1" dirty="0">
                <a:solidFill>
                  <a:schemeClr val="bg1"/>
                </a:solidFill>
              </a:rPr>
              <a:t>年</a:t>
            </a:r>
            <a:r>
              <a:rPr lang="en-US" altLang="ja-JP" b="1" dirty="0">
                <a:solidFill>
                  <a:schemeClr val="bg1"/>
                </a:solidFill>
              </a:rPr>
              <a:t>4</a:t>
            </a:r>
            <a:r>
              <a:rPr lang="ja-JP" altLang="en-US" b="1" dirty="0">
                <a:solidFill>
                  <a:schemeClr val="bg1"/>
                </a:solidFill>
              </a:rPr>
              <a:t>月～</a:t>
            </a:r>
            <a:r>
              <a:rPr lang="en-US" altLang="ja-JP" b="1" dirty="0">
                <a:solidFill>
                  <a:schemeClr val="bg1"/>
                </a:solidFill>
              </a:rPr>
              <a:t>6</a:t>
            </a:r>
            <a:r>
              <a:rPr lang="ja-JP" altLang="en-US" b="1" dirty="0">
                <a:solidFill>
                  <a:schemeClr val="bg1"/>
                </a:solidFill>
              </a:rPr>
              <a:t>月</a:t>
            </a: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商品有効期間：</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1</a:t>
            </a:r>
            <a:r>
              <a:rPr lang="ja-JP" altLang="en-US" sz="1600" dirty="0">
                <a:solidFill>
                  <a:schemeClr val="tx1"/>
                </a:solidFill>
              </a:rPr>
              <a:t>月～</a:t>
            </a:r>
            <a:r>
              <a:rPr lang="en-US" altLang="ja-JP" sz="1600" dirty="0">
                <a:solidFill>
                  <a:schemeClr val="tx1"/>
                </a:solidFill>
              </a:rPr>
              <a:t>3</a:t>
            </a:r>
            <a:r>
              <a:rPr lang="ja-JP" altLang="en-US" sz="1600" dirty="0">
                <a:solidFill>
                  <a:schemeClr val="tx1"/>
                </a:solidFill>
              </a:rPr>
              <a:t>月</a:t>
            </a: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　商品有効期間： ～</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6</a:t>
            </a:r>
            <a:r>
              <a:rPr lang="ja-JP" altLang="en-US" sz="1600" dirty="0">
                <a:solidFill>
                  <a:schemeClr val="tx1"/>
                </a:solidFill>
              </a:rPr>
              <a:t>月</a:t>
            </a: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前倒し期間</a:t>
            </a:r>
            <a:endParaRPr lang="en-US" altLang="ja-JP" sz="1600" dirty="0">
              <a:solidFill>
                <a:schemeClr val="bg1"/>
              </a:solidFill>
            </a:endParaRPr>
          </a:p>
          <a:p>
            <a:pPr algn="ctr"/>
            <a:r>
              <a:rPr lang="en-US" altLang="ja-JP" sz="1400" dirty="0">
                <a:solidFill>
                  <a:schemeClr val="bg1"/>
                </a:solidFill>
              </a:rPr>
              <a:t>2022</a:t>
            </a:r>
            <a:r>
              <a:rPr lang="ja-JP" altLang="en-US" sz="1400" dirty="0">
                <a:solidFill>
                  <a:schemeClr val="bg1"/>
                </a:solidFill>
              </a:rPr>
              <a:t>年</a:t>
            </a:r>
            <a:r>
              <a:rPr lang="en-US" altLang="ja-JP" sz="1400" dirty="0">
                <a:solidFill>
                  <a:schemeClr val="bg1"/>
                </a:solidFill>
              </a:rPr>
              <a:t>3</a:t>
            </a:r>
            <a:r>
              <a:rPr lang="ja-JP" altLang="en-US" sz="1400" dirty="0">
                <a:solidFill>
                  <a:schemeClr val="bg1"/>
                </a:solidFill>
              </a:rPr>
              <a:t>月</a:t>
            </a:r>
            <a:r>
              <a:rPr lang="en-US" altLang="ja-JP" sz="1400" dirty="0">
                <a:solidFill>
                  <a:schemeClr val="bg1"/>
                </a:solidFill>
              </a:rPr>
              <a:t>1</a:t>
            </a:r>
            <a:r>
              <a:rPr lang="ja-JP" altLang="en-US" sz="1400" dirty="0">
                <a:solidFill>
                  <a:schemeClr val="bg1"/>
                </a:solidFill>
              </a:rPr>
              <a:t>日～</a:t>
            </a:r>
          </a:p>
        </p:txBody>
      </p:sp>
    </p:spTree>
    <p:extLst>
      <p:ext uri="{BB962C8B-B14F-4D97-AF65-F5344CB8AC3E}">
        <p14:creationId xmlns:p14="http://schemas.microsoft.com/office/powerpoint/2010/main" val="30013903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6" name="テキスト ボックス 5"/>
          <p:cNvSpPr txBox="1"/>
          <p:nvPr/>
        </p:nvSpPr>
        <p:spPr>
          <a:xfrm>
            <a:off x="454374" y="1124744"/>
            <a:ext cx="11402265" cy="547842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PDF</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https://s.yimg.jp/images/listing/pdfs/listing_nyuukoukitei.pdf</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ディスプレイ広告（予約型）審査相談フォームよりご依頼ください。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3459</TotalTime>
  <Words>2392</Words>
  <Application>Microsoft Macintosh PowerPoint</Application>
  <PresentationFormat>ワイド画面</PresentationFormat>
  <Paragraphs>324</Paragraphs>
  <Slides>12</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12</vt:i4>
      </vt:variant>
    </vt:vector>
  </HeadingPairs>
  <TitlesOfParts>
    <vt:vector size="19" baseType="lpstr">
      <vt:lpstr>Meiryo</vt:lpstr>
      <vt:lpstr>Meiryo</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小岩 哲也</cp:lastModifiedBy>
  <cp:revision>219</cp:revision>
  <dcterms:created xsi:type="dcterms:W3CDTF">2020-02-26T07:28:11Z</dcterms:created>
  <dcterms:modified xsi:type="dcterms:W3CDTF">2022-09-06T05:17:54Z</dcterms:modified>
</cp:coreProperties>
</file>