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5"/>
  </p:notesMasterIdLst>
  <p:sldIdLst>
    <p:sldId id="316" r:id="rId4"/>
    <p:sldId id="326" r:id="rId5"/>
    <p:sldId id="328" r:id="rId6"/>
    <p:sldId id="327" r:id="rId7"/>
    <p:sldId id="334" r:id="rId8"/>
    <p:sldId id="348" r:id="rId9"/>
    <p:sldId id="352" r:id="rId10"/>
    <p:sldId id="353" r:id="rId11"/>
    <p:sldId id="354" r:id="rId12"/>
    <p:sldId id="355" r:id="rId13"/>
    <p:sldId id="312" r:id="rId1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8AFCC1-6A0E-403B-965A-F4086B9B1E8E}" v="8" dt="2021-07-02T05:08:04.811"/>
    <p1510:client id="{88474D20-C0A0-4224-8873-F81D70DD137E}" v="6" dt="2021-06-22T08:40:55.694"/>
    <p1510:client id="{C7F2DCD2-CB2D-43D4-A5EA-6787D1EDBBCA}" v="44" dt="2021-06-28T08:29:17.1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67" autoAdjust="0"/>
    <p:restoredTop sz="96327" autoAdjust="0"/>
  </p:normalViewPr>
  <p:slideViewPr>
    <p:cSldViewPr>
      <p:cViewPr varScale="1">
        <p:scale>
          <a:sx n="67" d="100"/>
          <a:sy n="67" d="100"/>
        </p:scale>
        <p:origin x="51" y="7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21"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userId="UoaLVfUKvhleAWKkspD1KH24VyPhZVKii0KpHF7Icwg=" providerId="None" clId="Web-{88474D20-C0A0-4224-8873-F81D70DD137E}"/>
    <pc:docChg chg="delSld modSld">
      <pc:chgData name="moohara" userId="UoaLVfUKvhleAWKkspD1KH24VyPhZVKii0KpHF7Icwg=" providerId="None" clId="Web-{88474D20-C0A0-4224-8873-F81D70DD137E}" dt="2021-06-22T08:40:55.694" v="3" actId="20577"/>
      <pc:docMkLst>
        <pc:docMk/>
      </pc:docMkLst>
      <pc:sldChg chg="del">
        <pc:chgData name="moohara" userId="UoaLVfUKvhleAWKkspD1KH24VyPhZVKii0KpHF7Icwg=" providerId="None" clId="Web-{88474D20-C0A0-4224-8873-F81D70DD137E}" dt="2021-06-22T08:38:23.628" v="0"/>
        <pc:sldMkLst>
          <pc:docMk/>
          <pc:sldMk cId="3204314187" sldId="300"/>
        </pc:sldMkLst>
      </pc:sldChg>
      <pc:sldChg chg="modSp">
        <pc:chgData name="moohara" userId="UoaLVfUKvhleAWKkspD1KH24VyPhZVKii0KpHF7Icwg=" providerId="None" clId="Web-{88474D20-C0A0-4224-8873-F81D70DD137E}" dt="2021-06-22T08:40:55.694" v="3" actId="20577"/>
        <pc:sldMkLst>
          <pc:docMk/>
          <pc:sldMk cId="2661460077" sldId="338"/>
        </pc:sldMkLst>
        <pc:spChg chg="mod">
          <ac:chgData name="moohara" userId="UoaLVfUKvhleAWKkspD1KH24VyPhZVKii0KpHF7Icwg=" providerId="None" clId="Web-{88474D20-C0A0-4224-8873-F81D70DD137E}" dt="2021-06-22T08:40:55.694" v="3" actId="20577"/>
          <ac:spMkLst>
            <pc:docMk/>
            <pc:sldMk cId="2661460077" sldId="338"/>
            <ac:spMk id="6" creationId="{00000000-0000-0000-0000-000000000000}"/>
          </ac:spMkLst>
        </pc:spChg>
      </pc:sldChg>
    </pc:docChg>
  </pc:docChgLst>
  <pc:docChgLst>
    <pc:chgData name="tkoiwa" userId="S82ofGJgKF91fShyWkCCVRqxgs0zrWBB/crYMMw9TcU=" providerId="None" clId="Web-{428AFCC1-6A0E-403B-965A-F4086B9B1E8E}"/>
    <pc:docChg chg="modSld">
      <pc:chgData name="tkoiwa" userId="S82ofGJgKF91fShyWkCCVRqxgs0zrWBB/crYMMw9TcU=" providerId="None" clId="Web-{428AFCC1-6A0E-403B-965A-F4086B9B1E8E}" dt="2021-07-02T05:08:03.701" v="2" actId="20577"/>
      <pc:docMkLst>
        <pc:docMk/>
      </pc:docMkLst>
      <pc:sldChg chg="modSp">
        <pc:chgData name="tkoiwa" userId="S82ofGJgKF91fShyWkCCVRqxgs0zrWBB/crYMMw9TcU=" providerId="None" clId="Web-{428AFCC1-6A0E-403B-965A-F4086B9B1E8E}" dt="2021-07-02T05:08:03.701" v="2" actId="20577"/>
        <pc:sldMkLst>
          <pc:docMk/>
          <pc:sldMk cId="1752774161" sldId="316"/>
        </pc:sldMkLst>
        <pc:spChg chg="mod">
          <ac:chgData name="tkoiwa" userId="S82ofGJgKF91fShyWkCCVRqxgs0zrWBB/crYMMw9TcU=" providerId="None" clId="Web-{428AFCC1-6A0E-403B-965A-F4086B9B1E8E}" dt="2021-07-02T05:08:03.701" v="2" actId="20577"/>
          <ac:spMkLst>
            <pc:docMk/>
            <pc:sldMk cId="1752774161" sldId="316"/>
            <ac:spMk id="9" creationId="{8B80B390-38FE-7241-A66B-C538745572BC}"/>
          </ac:spMkLst>
        </pc:spChg>
      </pc:sldChg>
    </pc:docChg>
  </pc:docChgLst>
  <pc:docChgLst>
    <pc:chgData name="tkoiwa" userId="S82ofGJgKF91fShyWkCCVRqxgs0zrWBB/crYMMw9TcU=" providerId="None" clId="Web-{C7F2DCD2-CB2D-43D4-A5EA-6787D1EDBBCA}"/>
    <pc:docChg chg="modSld">
      <pc:chgData name="tkoiwa" userId="S82ofGJgKF91fShyWkCCVRqxgs0zrWBB/crYMMw9TcU=" providerId="None" clId="Web-{C7F2DCD2-CB2D-43D4-A5EA-6787D1EDBBCA}" dt="2021-06-28T08:29:15.523" v="31"/>
      <pc:docMkLst>
        <pc:docMk/>
      </pc:docMkLst>
      <pc:sldChg chg="modSp">
        <pc:chgData name="tkoiwa" userId="S82ofGJgKF91fShyWkCCVRqxgs0zrWBB/crYMMw9TcU=" providerId="None" clId="Web-{C7F2DCD2-CB2D-43D4-A5EA-6787D1EDBBCA}" dt="2021-06-28T08:29:15.523" v="31"/>
        <pc:sldMkLst>
          <pc:docMk/>
          <pc:sldMk cId="3454270807" sldId="326"/>
        </pc:sldMkLst>
        <pc:graphicFrameChg chg="mod modGraphic">
          <ac:chgData name="tkoiwa" userId="S82ofGJgKF91fShyWkCCVRqxgs0zrWBB/crYMMw9TcU=" providerId="None" clId="Web-{C7F2DCD2-CB2D-43D4-A5EA-6787D1EDBBCA}" dt="2021-06-28T08:29:15.523" v="31"/>
          <ac:graphicFrameMkLst>
            <pc:docMk/>
            <pc:sldMk cId="3454270807" sldId="326"/>
            <ac:graphicFrameMk id="10" creationId="{F86CEC41-DC26-6042-9663-A3D28BCA86BF}"/>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21356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hyperlink" Target="https://s.yimg.jp/images/listing/pdfs/listing_nyuukoukitei.pdf" TargetMode="External"/><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vert="horz" lIns="91440" tIns="45720" rIns="91440" bIns="45720" rtlCol="0" anchor="t">
            <a:normAutofit/>
          </a:bodyPr>
          <a:lstStyle/>
          <a:p>
            <a:r>
              <a:rPr lang="en-US" altLang="ja-JP" dirty="0"/>
              <a:t>2021</a:t>
            </a:r>
            <a:r>
              <a:rPr lang="ja-JP" altLang="en-US"/>
              <a:t>年</a:t>
            </a:r>
            <a:r>
              <a:rPr lang="en-US" altLang="ja-JP" dirty="0"/>
              <a:t>7</a:t>
            </a:r>
            <a:r>
              <a:rPr lang="ja-JP" altLang="en-US"/>
              <a:t>月14日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99456" y="4941168"/>
            <a:ext cx="3816424" cy="432048"/>
          </a:xfrm>
        </p:spPr>
        <p:txBody>
          <a:bodyPr>
            <a:normAutofit fontScale="925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天気・災害（</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3431704" y="5373216"/>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402265" cy="523220"/>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2021/9/7</a:t>
            </a:r>
          </a:p>
          <a:p>
            <a:r>
              <a:rPr kumimoji="0" lang="ja-JP" altLang="en-US" sz="1400" kern="0" dirty="0">
                <a:solidFill>
                  <a:schemeClr val="tx1">
                    <a:lumMod val="65000"/>
                    <a:lumOff val="35000"/>
                  </a:schemeClr>
                </a:solidFill>
              </a:rPr>
              <a:t>・「免責事項・注意事項」入稿前審査についての記載を更新しました。</a:t>
            </a:r>
            <a:endParaRPr kumimoji="0" lang="ja-JP" altLang="en-US" sz="1400" kern="0" dirty="0">
              <a:solidFill>
                <a:schemeClr val="tx1">
                  <a:lumMod val="65000"/>
                  <a:lumOff val="35000"/>
                </a:schemeClr>
              </a:solidFill>
            </a:endParaRPr>
          </a:p>
        </p:txBody>
      </p:sp>
    </p:spTree>
    <p:extLst>
      <p:ext uri="{BB962C8B-B14F-4D97-AF65-F5344CB8AC3E}">
        <p14:creationId xmlns:p14="http://schemas.microsoft.com/office/powerpoint/2010/main" val="2025465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a:t>商品一覧　</a:t>
            </a:r>
            <a:r>
              <a:rPr lang="en-US" altLang="ja-JP" dirty="0"/>
              <a:t>Yahoo!</a:t>
            </a:r>
            <a:r>
              <a:rPr lang="ja-JP" altLang="en-US"/>
              <a:t>天気・災害</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0" name="表 9">
            <a:extLst>
              <a:ext uri="{FF2B5EF4-FFF2-40B4-BE49-F238E27FC236}">
                <a16:creationId xmlns:a16="http://schemas.microsoft.com/office/drawing/2014/main" id="{F86CEC41-DC26-6042-9663-A3D28BCA86BF}"/>
              </a:ext>
            </a:extLst>
          </p:cNvPr>
          <p:cNvGraphicFramePr>
            <a:graphicFrameLocks noGrp="1"/>
          </p:cNvGraphicFramePr>
          <p:nvPr>
            <p:extLst>
              <p:ext uri="{D42A27DB-BD31-4B8C-83A1-F6EECF244321}">
                <p14:modId xmlns:p14="http://schemas.microsoft.com/office/powerpoint/2010/main" val="2980811986"/>
              </p:ext>
            </p:extLst>
          </p:nvPr>
        </p:nvGraphicFramePr>
        <p:xfrm>
          <a:off x="434725" y="836713"/>
          <a:ext cx="5255785" cy="5590938"/>
        </p:xfrm>
        <a:graphic>
          <a:graphicData uri="http://schemas.openxmlformats.org/drawingml/2006/table">
            <a:tbl>
              <a:tblPr firstCol="1" bandRow="1"/>
              <a:tblGrid>
                <a:gridCol w="1366549">
                  <a:extLst>
                    <a:ext uri="{9D8B030D-6E8A-4147-A177-3AD203B41FA5}">
                      <a16:colId xmlns:a16="http://schemas.microsoft.com/office/drawing/2014/main" val="792911817"/>
                    </a:ext>
                  </a:extLst>
                </a:gridCol>
                <a:gridCol w="972309">
                  <a:extLst>
                    <a:ext uri="{9D8B030D-6E8A-4147-A177-3AD203B41FA5}">
                      <a16:colId xmlns:a16="http://schemas.microsoft.com/office/drawing/2014/main" val="598637953"/>
                    </a:ext>
                  </a:extLst>
                </a:gridCol>
                <a:gridCol w="972309">
                  <a:extLst>
                    <a:ext uri="{9D8B030D-6E8A-4147-A177-3AD203B41FA5}">
                      <a16:colId xmlns:a16="http://schemas.microsoft.com/office/drawing/2014/main" val="3864623330"/>
                    </a:ext>
                  </a:extLst>
                </a:gridCol>
                <a:gridCol w="972309">
                  <a:extLst>
                    <a:ext uri="{9D8B030D-6E8A-4147-A177-3AD203B41FA5}">
                      <a16:colId xmlns:a16="http://schemas.microsoft.com/office/drawing/2014/main" val="1030589919"/>
                    </a:ext>
                  </a:extLst>
                </a:gridCol>
                <a:gridCol w="972309">
                  <a:extLst>
                    <a:ext uri="{9D8B030D-6E8A-4147-A177-3AD203B41FA5}">
                      <a16:colId xmlns:a16="http://schemas.microsoft.com/office/drawing/2014/main" val="2075095787"/>
                    </a:ext>
                  </a:extLst>
                </a:gridCol>
              </a:tblGrid>
              <a:tr h="5260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天気</a:t>
                      </a:r>
                      <a:r>
                        <a:rPr kumimoji="1" lang="en-US" altLang="ja-JP" sz="800" b="1" dirty="0">
                          <a:solidFill>
                            <a:schemeClr val="tx1">
                              <a:lumMod val="65000"/>
                              <a:lumOff val="35000"/>
                            </a:schemeClr>
                          </a:solidFill>
                          <a:latin typeface="+mj-lt"/>
                          <a:ea typeface="+mj-ea"/>
                        </a:rPr>
                        <a:t/>
                      </a:r>
                      <a:br>
                        <a:rPr kumimoji="1" lang="en-US" altLang="ja-JP" sz="800" b="1" dirty="0">
                          <a:solidFill>
                            <a:schemeClr val="tx1">
                              <a:lumMod val="65000"/>
                              <a:lumOff val="35000"/>
                            </a:schemeClr>
                          </a:solidFill>
                          <a:latin typeface="+mj-lt"/>
                          <a:ea typeface="+mj-ea"/>
                        </a:rPr>
                      </a:br>
                      <a:r>
                        <a:rPr kumimoji="1" lang="ja-JP" altLang="en-US" sz="800" b="1" dirty="0">
                          <a:solidFill>
                            <a:schemeClr val="tx1">
                              <a:lumMod val="65000"/>
                              <a:lumOff val="35000"/>
                            </a:schemeClr>
                          </a:solidFill>
                          <a:latin typeface="+mj-lt"/>
                          <a:ea typeface="+mj-ea"/>
                        </a:rPr>
                        <a:t>トップ　トップパネル　</a:t>
                      </a: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天気</a:t>
                      </a:r>
                      <a:r>
                        <a:rPr kumimoji="1" lang="en-US" altLang="ja-JP" sz="800" b="1" kern="1200" dirty="0">
                          <a:solidFill>
                            <a:schemeClr val="tx1">
                              <a:lumMod val="65000"/>
                              <a:lumOff val="35000"/>
                            </a:schemeClr>
                          </a:solidFill>
                          <a:latin typeface="+mn-lt"/>
                          <a:ea typeface="+mn-ea"/>
                          <a:cs typeface="+mn-cs"/>
                        </a:rPr>
                        <a:t/>
                      </a:r>
                      <a:br>
                        <a:rPr kumimoji="1" lang="en-US" altLang="ja-JP" sz="800" b="1" kern="1200" dirty="0">
                          <a:solidFill>
                            <a:schemeClr val="tx1">
                              <a:lumMod val="65000"/>
                              <a:lumOff val="35000"/>
                            </a:schemeClr>
                          </a:solidFill>
                          <a:latin typeface="+mn-lt"/>
                          <a:ea typeface="+mn-ea"/>
                          <a:cs typeface="+mn-cs"/>
                        </a:rPr>
                      </a:br>
                      <a:r>
                        <a:rPr kumimoji="1" lang="ja-JP" altLang="en-US" sz="800" b="1" kern="1200" dirty="0">
                          <a:solidFill>
                            <a:schemeClr val="tx1">
                              <a:lumMod val="65000"/>
                              <a:lumOff val="35000"/>
                            </a:schemeClr>
                          </a:solidFill>
                          <a:latin typeface="+mn-lt"/>
                          <a:ea typeface="+mn-ea"/>
                          <a:cs typeface="+mn-cs"/>
                        </a:rPr>
                        <a:t>トップ　トップパネル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（時間帯指定）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899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i="0" kern="1200" dirty="0">
                          <a:solidFill>
                            <a:schemeClr val="dk1"/>
                          </a:solidFill>
                          <a:effectLst/>
                          <a:latin typeface="メイリオ"/>
                          <a:ea typeface="メイリオ"/>
                          <a:cs typeface="+mn-cs"/>
                        </a:rPr>
                        <a:t>1000001637</a:t>
                      </a:r>
                      <a:r>
                        <a:rPr kumimoji="1" lang="en-US" altLang="ja-JP" sz="1800" b="0" i="0" kern="1200" dirty="0">
                          <a:solidFill>
                            <a:schemeClr val="dk1"/>
                          </a:solidFill>
                          <a:effectLst/>
                          <a:latin typeface="メイリオ"/>
                          <a:ea typeface="メイリオ"/>
                          <a:cs typeface="+mn-cs"/>
                        </a:rPr>
                        <a:t> </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50000"/>
                          <a:lumOff val="50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i="0" kern="1200" dirty="0">
                          <a:solidFill>
                            <a:schemeClr val="dk1"/>
                          </a:solidFill>
                          <a:effectLst/>
                          <a:latin typeface="メイリオ"/>
                          <a:ea typeface="メイリオ"/>
                          <a:cs typeface="+mn-cs"/>
                        </a:rPr>
                        <a:t>1000001638</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50000"/>
                          <a:lumOff val="50000"/>
                        </a:sysClr>
                      </a:solidFill>
                      <a:prstDash val="dot"/>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899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2021</a:t>
                      </a:r>
                      <a:r>
                        <a:rPr kumimoji="1" lang="ja-JP" altLang="en-US" sz="800">
                          <a:solidFill>
                            <a:schemeClr val="tx1">
                              <a:lumMod val="65000"/>
                              <a:lumOff val="35000"/>
                            </a:schemeClr>
                          </a:solidFill>
                          <a:latin typeface="+mj-lt"/>
                          <a:ea typeface="+mj-ea"/>
                        </a:rPr>
                        <a:t>年</a:t>
                      </a:r>
                      <a:r>
                        <a:rPr lang="en-US" altLang="ja-JP" sz="800" dirty="0">
                          <a:solidFill>
                            <a:schemeClr val="tx1">
                              <a:lumMod val="65000"/>
                              <a:lumOff val="35000"/>
                            </a:schemeClr>
                          </a:solidFill>
                          <a:latin typeface="+mj-lt"/>
                          <a:ea typeface="+mj-ea"/>
                        </a:rPr>
                        <a:t>7</a:t>
                      </a:r>
                      <a:r>
                        <a:rPr kumimoji="1" lang="ja-JP" altLang="en-US" sz="800">
                          <a:solidFill>
                            <a:schemeClr val="tx1">
                              <a:lumMod val="65000"/>
                              <a:lumOff val="35000"/>
                            </a:schemeClr>
                          </a:solidFill>
                          <a:latin typeface="+mj-lt"/>
                          <a:ea typeface="+mj-ea"/>
                        </a:rPr>
                        <a:t>月</a:t>
                      </a:r>
                      <a:r>
                        <a:rPr lang="ja-JP" altLang="en-US" sz="800">
                          <a:solidFill>
                            <a:schemeClr val="tx1">
                              <a:lumMod val="65000"/>
                              <a:lumOff val="35000"/>
                            </a:schemeClr>
                          </a:solidFill>
                          <a:latin typeface="+mj-lt"/>
                          <a:ea typeface="+mj-ea"/>
                        </a:rPr>
                        <a:t>28</a:t>
                      </a:r>
                      <a:r>
                        <a:rPr kumimoji="1" lang="ja-JP" altLang="en-US" sz="800">
                          <a:solidFill>
                            <a:schemeClr val="tx1">
                              <a:lumMod val="65000"/>
                              <a:lumOff val="35000"/>
                            </a:schemeClr>
                          </a:solidFill>
                          <a:latin typeface="+mj-lt"/>
                          <a:ea typeface="+mj-ea"/>
                        </a:rPr>
                        <a:t>日（</a:t>
                      </a:r>
                      <a:r>
                        <a:rPr lang="ja-JP" altLang="en-US" sz="800">
                          <a:solidFill>
                            <a:schemeClr val="tx1">
                              <a:lumMod val="65000"/>
                              <a:lumOff val="35000"/>
                            </a:schemeClr>
                          </a:solidFill>
                          <a:latin typeface="+mj-lt"/>
                          <a:ea typeface="+mj-ea"/>
                        </a:rPr>
                        <a:t>水</a:t>
                      </a:r>
                      <a:r>
                        <a:rPr kumimoji="1" lang="ja-JP" altLang="en-US" sz="800">
                          <a:solidFill>
                            <a:schemeClr val="tx1">
                              <a:lumMod val="65000"/>
                              <a:lumOff val="35000"/>
                            </a:schemeClr>
                          </a:solidFill>
                          <a:latin typeface="+mj-lt"/>
                          <a:ea typeface="+mj-ea"/>
                        </a:rPr>
                        <a:t>）</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899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112060797"/>
                  </a:ext>
                </a:extLst>
              </a:tr>
              <a:tr h="7455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899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84434171"/>
                  </a:ext>
                </a:extLst>
              </a:tr>
              <a:tr h="3857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22545122"/>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（アプリ）</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931917948"/>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天気　トップ</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天気アプリ　トップページ</a:t>
                      </a:r>
                      <a:endParaRPr kumimoji="1" lang="ja-JP" altLang="en-US" sz="1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806916787"/>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a:solidFill>
                            <a:schemeClr val="tx1">
                              <a:lumMod val="65000"/>
                              <a:lumOff val="35000"/>
                            </a:schemeClr>
                          </a:solidFill>
                          <a:latin typeface="+mn-lt"/>
                          <a:ea typeface="+mn-ea"/>
                          <a:cs typeface="+mn-cs"/>
                        </a:rPr>
                        <a:t>年</a:t>
                      </a:r>
                      <a:r>
                        <a:rPr lang="ja-JP" altLang="en-US" sz="800" kern="1200">
                          <a:solidFill>
                            <a:schemeClr val="tx1">
                              <a:lumMod val="65000"/>
                              <a:lumOff val="35000"/>
                            </a:schemeClr>
                          </a:solidFill>
                          <a:latin typeface="+mn-lt"/>
                          <a:ea typeface="+mn-ea"/>
                          <a:cs typeface="+mn-cs"/>
                        </a:rPr>
                        <a:t>9</a:t>
                      </a:r>
                      <a:r>
                        <a:rPr kumimoji="1" lang="ja-JP" altLang="en-US" sz="800" kern="120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a:solidFill>
                            <a:schemeClr val="tx1">
                              <a:lumMod val="65000"/>
                              <a:lumOff val="35000"/>
                            </a:schemeClr>
                          </a:solidFill>
                          <a:latin typeface="+mn-lt"/>
                          <a:ea typeface="+mn-ea"/>
                          <a:cs typeface="+mn-cs"/>
                        </a:rPr>
                        <a:t>日（</a:t>
                      </a:r>
                      <a:r>
                        <a:rPr lang="ja-JP" altLang="en-US" sz="800" kern="1200">
                          <a:solidFill>
                            <a:schemeClr val="tx1">
                              <a:lumMod val="65000"/>
                              <a:lumOff val="35000"/>
                            </a:schemeClr>
                          </a:solidFill>
                          <a:latin typeface="+mn-lt"/>
                          <a:ea typeface="+mn-ea"/>
                          <a:cs typeface="+mn-cs"/>
                        </a:rPr>
                        <a:t>水</a:t>
                      </a:r>
                      <a:r>
                        <a:rPr kumimoji="1" lang="ja-JP" altLang="en-US" sz="800" kern="1200">
                          <a:solidFill>
                            <a:schemeClr val="tx1">
                              <a:lumMod val="65000"/>
                              <a:lumOff val="35000"/>
                            </a:schemeClr>
                          </a:solidFill>
                          <a:latin typeface="+mn-lt"/>
                          <a:ea typeface="+mn-ea"/>
                          <a:cs typeface="+mn-cs"/>
                        </a:rPr>
                        <a:t>）～</a:t>
                      </a:r>
                      <a:r>
                        <a:rPr lang="en-US" altLang="ja-JP" sz="800" kern="1200" dirty="0">
                          <a:solidFill>
                            <a:schemeClr val="tx1">
                              <a:lumMod val="65000"/>
                              <a:lumOff val="35000"/>
                            </a:schemeClr>
                          </a:solidFill>
                          <a:latin typeface="+mn-lt"/>
                          <a:ea typeface="+mn-ea"/>
                          <a:cs typeface="+mn-cs"/>
                        </a:rPr>
                        <a:t>2022</a:t>
                      </a:r>
                      <a:r>
                        <a:rPr kumimoji="1" lang="ja-JP" altLang="en-US" sz="800" kern="1200">
                          <a:solidFill>
                            <a:schemeClr val="tx1">
                              <a:lumMod val="65000"/>
                              <a:lumOff val="35000"/>
                            </a:schemeClr>
                          </a:solidFill>
                          <a:latin typeface="+mn-lt"/>
                          <a:ea typeface="+mn-ea"/>
                          <a:cs typeface="+mn-cs"/>
                        </a:rPr>
                        <a:t>年</a:t>
                      </a:r>
                      <a:r>
                        <a:rPr lang="ja-JP" altLang="en-US" sz="800" kern="1200">
                          <a:solidFill>
                            <a:schemeClr val="tx1">
                              <a:lumMod val="65000"/>
                              <a:lumOff val="35000"/>
                            </a:schemeClr>
                          </a:solidFill>
                          <a:latin typeface="+mn-lt"/>
                          <a:ea typeface="+mn-ea"/>
                          <a:cs typeface="+mn-cs"/>
                        </a:rPr>
                        <a:t>3</a:t>
                      </a:r>
                      <a:r>
                        <a:rPr kumimoji="1" lang="ja-JP" altLang="en-US" sz="800" kern="1200">
                          <a:solidFill>
                            <a:schemeClr val="tx1">
                              <a:lumMod val="65000"/>
                              <a:lumOff val="35000"/>
                            </a:schemeClr>
                          </a:solidFill>
                          <a:latin typeface="+mn-lt"/>
                          <a:ea typeface="+mn-ea"/>
                          <a:cs typeface="+mn-cs"/>
                        </a:rPr>
                        <a:t>月</a:t>
                      </a:r>
                      <a:r>
                        <a:rPr lang="ja-JP" altLang="en-US" sz="800" kern="1200">
                          <a:solidFill>
                            <a:schemeClr val="tx1">
                              <a:lumMod val="65000"/>
                              <a:lumOff val="35000"/>
                            </a:schemeClr>
                          </a:solidFill>
                          <a:latin typeface="+mn-lt"/>
                          <a:ea typeface="+mn-ea"/>
                          <a:cs typeface="+mn-cs"/>
                        </a:rPr>
                        <a:t>31</a:t>
                      </a:r>
                      <a:r>
                        <a:rPr kumimoji="1" lang="ja-JP" altLang="en-US" sz="800" kern="1200">
                          <a:solidFill>
                            <a:schemeClr val="tx1">
                              <a:lumMod val="65000"/>
                              <a:lumOff val="35000"/>
                            </a:schemeClr>
                          </a:solidFill>
                          <a:latin typeface="+mn-lt"/>
                          <a:ea typeface="+mn-ea"/>
                          <a:cs typeface="+mn-cs"/>
                        </a:rPr>
                        <a:t>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967014782"/>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381913646"/>
                  </a:ext>
                </a:extLst>
              </a:tr>
              <a:tr h="4909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360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300</a:t>
                      </a:r>
                      <a:r>
                        <a:rPr kumimoji="1" lang="ja-JP" altLang="en-US" sz="800" dirty="0">
                          <a:solidFill>
                            <a:schemeClr val="tx1">
                              <a:lumMod val="65000"/>
                              <a:lumOff val="35000"/>
                            </a:schemeClr>
                          </a:solidFill>
                          <a:latin typeface="+mj-lt"/>
                          <a:ea typeface="+mj-ea"/>
                        </a:rPr>
                        <a:t>円</a:t>
                      </a:r>
                      <a:r>
                        <a:rPr kumimoji="1" lang="en-US" altLang="ja-JP" sz="800" dirty="0">
                          <a:solidFill>
                            <a:schemeClr val="tx1">
                              <a:lumMod val="65000"/>
                              <a:lumOff val="35000"/>
                            </a:schemeClr>
                          </a:solidFill>
                          <a:latin typeface="+mj-lt"/>
                          <a:ea typeface="+mj-ea"/>
                        </a:rPr>
                        <a:t>×1.2</a:t>
                      </a:r>
                      <a:r>
                        <a:rPr kumimoji="1" lang="ja-JP" altLang="en-US" sz="800" dirty="0">
                          <a:solidFill>
                            <a:schemeClr val="tx1">
                              <a:lumMod val="65000"/>
                              <a:lumOff val="35000"/>
                            </a:schemeClr>
                          </a:solidFill>
                          <a:latin typeface="+mj-lt"/>
                          <a:ea typeface="+mj-ea"/>
                        </a:rPr>
                        <a:t>倍）</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時間帯指定の掛け率含む</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4157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1" name="図 10">
            <a:extLst>
              <a:ext uri="{FF2B5EF4-FFF2-40B4-BE49-F238E27FC236}">
                <a16:creationId xmlns:a16="http://schemas.microsoft.com/office/drawing/2014/main" id="{1D54489B-0D3C-B847-B6A9-DB815AF290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7966" y="2283542"/>
            <a:ext cx="342900" cy="632513"/>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8" name="表 7">
            <a:extLst>
              <a:ext uri="{FF2B5EF4-FFF2-40B4-BE49-F238E27FC236}">
                <a16:creationId xmlns:a16="http://schemas.microsoft.com/office/drawing/2014/main" id="{7E1A226F-FADA-3441-8EA2-613516DC6C24}"/>
              </a:ext>
            </a:extLst>
          </p:cNvPr>
          <p:cNvGraphicFramePr>
            <a:graphicFrameLocks noGrp="1"/>
          </p:cNvGraphicFramePr>
          <p:nvPr>
            <p:extLst>
              <p:ext uri="{D42A27DB-BD31-4B8C-83A1-F6EECF244321}">
                <p14:modId xmlns:p14="http://schemas.microsoft.com/office/powerpoint/2010/main" val="2543179042"/>
              </p:ext>
            </p:extLst>
          </p:nvPr>
        </p:nvGraphicFramePr>
        <p:xfrm>
          <a:off x="344488" y="980728"/>
          <a:ext cx="6192688" cy="3213786"/>
        </p:xfrm>
        <a:graphic>
          <a:graphicData uri="http://schemas.openxmlformats.org/drawingml/2006/table">
            <a:tbl>
              <a:tblPr firstCol="1" bandRow="1"/>
              <a:tblGrid>
                <a:gridCol w="1440160">
                  <a:extLst>
                    <a:ext uri="{9D8B030D-6E8A-4147-A177-3AD203B41FA5}">
                      <a16:colId xmlns:a16="http://schemas.microsoft.com/office/drawing/2014/main" val="792911817"/>
                    </a:ext>
                  </a:extLst>
                </a:gridCol>
                <a:gridCol w="936104">
                  <a:extLst>
                    <a:ext uri="{9D8B030D-6E8A-4147-A177-3AD203B41FA5}">
                      <a16:colId xmlns:a16="http://schemas.microsoft.com/office/drawing/2014/main" val="2515137241"/>
                    </a:ext>
                  </a:extLst>
                </a:gridCol>
                <a:gridCol w="1908212">
                  <a:extLst>
                    <a:ext uri="{9D8B030D-6E8A-4147-A177-3AD203B41FA5}">
                      <a16:colId xmlns:a16="http://schemas.microsoft.com/office/drawing/2014/main" val="3608287535"/>
                    </a:ext>
                  </a:extLst>
                </a:gridCol>
                <a:gridCol w="1908212">
                  <a:extLst>
                    <a:ext uri="{9D8B030D-6E8A-4147-A177-3AD203B41FA5}">
                      <a16:colId xmlns:a16="http://schemas.microsoft.com/office/drawing/2014/main" val="2760754859"/>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dirty="0">
                          <a:solidFill>
                            <a:schemeClr val="tx1">
                              <a:lumMod val="65000"/>
                              <a:lumOff val="35000"/>
                            </a:schemeClr>
                          </a:solidFill>
                          <a:latin typeface="+mj-lt"/>
                          <a:ea typeface="+mj-ea"/>
                        </a:rPr>
                        <a:t>Yahoo!</a:t>
                      </a:r>
                      <a:r>
                        <a:rPr kumimoji="1" lang="ja-JP" altLang="en-US" sz="700" b="1" dirty="0">
                          <a:solidFill>
                            <a:schemeClr val="tx1">
                              <a:lumMod val="65000"/>
                              <a:lumOff val="35000"/>
                            </a:schemeClr>
                          </a:solidFill>
                          <a:latin typeface="+mj-lt"/>
                          <a:ea typeface="+mj-ea"/>
                        </a:rPr>
                        <a:t>天気</a:t>
                      </a:r>
                      <a:r>
                        <a:rPr kumimoji="1" lang="en-US" altLang="ja-JP" sz="700" b="1" dirty="0">
                          <a:solidFill>
                            <a:schemeClr val="tx1">
                              <a:lumMod val="65000"/>
                              <a:lumOff val="35000"/>
                            </a:schemeClr>
                          </a:solidFill>
                          <a:latin typeface="+mj-lt"/>
                          <a:ea typeface="+mj-ea"/>
                        </a:rPr>
                        <a:t/>
                      </a:r>
                      <a:br>
                        <a:rPr kumimoji="1" lang="en-US" altLang="ja-JP" sz="700" b="1" dirty="0">
                          <a:solidFill>
                            <a:schemeClr val="tx1">
                              <a:lumMod val="65000"/>
                              <a:lumOff val="35000"/>
                            </a:schemeClr>
                          </a:solidFill>
                          <a:latin typeface="+mj-lt"/>
                          <a:ea typeface="+mj-ea"/>
                        </a:rPr>
                      </a:br>
                      <a:r>
                        <a:rPr kumimoji="1" lang="ja-JP" altLang="en-US" sz="700" b="1" dirty="0">
                          <a:solidFill>
                            <a:schemeClr val="tx1">
                              <a:lumMod val="65000"/>
                              <a:lumOff val="35000"/>
                            </a:schemeClr>
                          </a:solidFill>
                          <a:latin typeface="+mj-lt"/>
                          <a:ea typeface="+mj-ea"/>
                        </a:rPr>
                        <a:t>トップ　</a:t>
                      </a:r>
                      <a:endParaRPr kumimoji="1" lang="en-US" altLang="ja-JP" sz="700" b="1" dirty="0">
                        <a:solidFill>
                          <a:schemeClr val="tx1">
                            <a:lumMod val="65000"/>
                            <a:lumOff val="35000"/>
                          </a:schemeClr>
                        </a:solidFill>
                        <a:latin typeface="+mj-lt"/>
                        <a:ea typeface="+mj-ea"/>
                      </a:endParaRPr>
                    </a:p>
                    <a:p>
                      <a:pPr algn="ctr"/>
                      <a:r>
                        <a:rPr kumimoji="1" lang="ja-JP" altLang="en-US" sz="700" b="1" dirty="0">
                          <a:solidFill>
                            <a:schemeClr val="tx1">
                              <a:lumMod val="65000"/>
                              <a:lumOff val="35000"/>
                            </a:schemeClr>
                          </a:solidFill>
                          <a:latin typeface="+mj-lt"/>
                          <a:ea typeface="+mj-ea"/>
                        </a:rPr>
                        <a:t>トップパネル　</a:t>
                      </a:r>
                      <a:r>
                        <a:rPr kumimoji="1" lang="en-US" altLang="ja-JP" sz="700" b="1" dirty="0">
                          <a:solidFill>
                            <a:schemeClr val="tx1">
                              <a:lumMod val="65000"/>
                              <a:lumOff val="35000"/>
                            </a:schemeClr>
                          </a:solidFill>
                          <a:latin typeface="+mj-lt"/>
                          <a:ea typeface="+mj-ea"/>
                        </a:rPr>
                        <a:t>SP</a:t>
                      </a:r>
                      <a:endParaRPr kumimoji="1" lang="ja-JP" altLang="en-US" sz="7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a:solidFill>
                            <a:schemeClr val="tx1">
                              <a:lumMod val="65000"/>
                              <a:lumOff val="35000"/>
                            </a:schemeClr>
                          </a:solidFill>
                          <a:latin typeface="+mn-lt"/>
                          <a:ea typeface="+mn-ea"/>
                          <a:cs typeface="+mn-cs"/>
                        </a:rPr>
                        <a:t>Yahoo!</a:t>
                      </a:r>
                      <a:r>
                        <a:rPr kumimoji="1" lang="ja-JP" altLang="en-US" sz="700" b="1" kern="1200" dirty="0">
                          <a:solidFill>
                            <a:schemeClr val="tx1">
                              <a:lumMod val="65000"/>
                              <a:lumOff val="35000"/>
                            </a:schemeClr>
                          </a:solidFill>
                          <a:latin typeface="+mn-lt"/>
                          <a:ea typeface="+mn-ea"/>
                          <a:cs typeface="+mn-cs"/>
                        </a:rPr>
                        <a:t>天気</a:t>
                      </a:r>
                      <a:r>
                        <a:rPr kumimoji="1" lang="en-US" altLang="ja-JP" sz="700" b="1" kern="1200" dirty="0">
                          <a:solidFill>
                            <a:schemeClr val="tx1">
                              <a:lumMod val="65000"/>
                              <a:lumOff val="35000"/>
                            </a:schemeClr>
                          </a:solidFill>
                          <a:latin typeface="+mn-lt"/>
                          <a:ea typeface="+mn-ea"/>
                          <a:cs typeface="+mn-cs"/>
                        </a:rPr>
                        <a:t/>
                      </a:r>
                      <a:br>
                        <a:rPr kumimoji="1" lang="en-US" altLang="ja-JP" sz="700" b="1" kern="1200" dirty="0">
                          <a:solidFill>
                            <a:schemeClr val="tx1">
                              <a:lumMod val="65000"/>
                              <a:lumOff val="35000"/>
                            </a:schemeClr>
                          </a:solidFill>
                          <a:latin typeface="+mn-lt"/>
                          <a:ea typeface="+mn-ea"/>
                          <a:cs typeface="+mn-cs"/>
                        </a:rPr>
                      </a:br>
                      <a:r>
                        <a:rPr kumimoji="1" lang="ja-JP" altLang="en-US" sz="700" b="1" kern="1200" dirty="0">
                          <a:solidFill>
                            <a:schemeClr val="tx1">
                              <a:lumMod val="65000"/>
                              <a:lumOff val="35000"/>
                            </a:schemeClr>
                          </a:solidFill>
                          <a:latin typeface="+mn-lt"/>
                          <a:ea typeface="+mn-ea"/>
                          <a:cs typeface="+mn-cs"/>
                        </a:rPr>
                        <a:t>トップ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トップパネル　</a:t>
                      </a:r>
                      <a:r>
                        <a:rPr kumimoji="1" lang="en-US" altLang="ja-JP" sz="700" b="1" kern="1200" dirty="0">
                          <a:solidFill>
                            <a:schemeClr val="tx1">
                              <a:lumMod val="65000"/>
                              <a:lumOff val="35000"/>
                            </a:schemeClr>
                          </a:solidFill>
                          <a:latin typeface="+mn-lt"/>
                          <a:ea typeface="+mn-ea"/>
                          <a:cs typeface="+mn-cs"/>
                        </a:rPr>
                        <a:t>SP</a:t>
                      </a:r>
                    </a:p>
                    <a:p>
                      <a:pPr algn="ctr"/>
                      <a:r>
                        <a:rPr kumimoji="1" lang="ja-JP" altLang="en-US" sz="700" b="1" kern="1200" dirty="0">
                          <a:solidFill>
                            <a:schemeClr val="tx1">
                              <a:lumMod val="65000"/>
                              <a:lumOff val="35000"/>
                            </a:schemeClr>
                          </a:solidFill>
                          <a:latin typeface="+mn-lt"/>
                          <a:ea typeface="+mn-ea"/>
                          <a:cs typeface="+mn-cs"/>
                        </a:rPr>
                        <a:t>（時間帯指定）</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※6:00-12:59</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固定</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
        <p:nvSpPr>
          <p:cNvPr id="9" name="テキスト ボックス 5">
            <a:extLst>
              <a:ext uri="{FF2B5EF4-FFF2-40B4-BE49-F238E27FC236}">
                <a16:creationId xmlns:a16="http://schemas.microsoft.com/office/drawing/2014/main" id="{BCA7A0DC-950E-EB4F-A2A0-A10E7D3DF572}"/>
              </a:ext>
            </a:extLst>
          </p:cNvPr>
          <p:cNvSpPr txBox="1"/>
          <p:nvPr/>
        </p:nvSpPr>
        <p:spPr>
          <a:xfrm>
            <a:off x="407368" y="4293096"/>
            <a:ext cx="11305256" cy="2400657"/>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8" name="表 7">
            <a:extLst>
              <a:ext uri="{FF2B5EF4-FFF2-40B4-BE49-F238E27FC236}">
                <a16:creationId xmlns:a16="http://schemas.microsoft.com/office/drawing/2014/main" id="{EEBBE4A4-5DBC-4146-A29C-4D6860F03FD4}"/>
              </a:ext>
            </a:extLst>
          </p:cNvPr>
          <p:cNvGraphicFramePr>
            <a:graphicFrameLocks noGrp="1"/>
          </p:cNvGraphicFramePr>
          <p:nvPr>
            <p:extLst>
              <p:ext uri="{D42A27DB-BD31-4B8C-83A1-F6EECF244321}">
                <p14:modId xmlns:p14="http://schemas.microsoft.com/office/powerpoint/2010/main" val="448595647"/>
              </p:ext>
            </p:extLst>
          </p:nvPr>
        </p:nvGraphicFramePr>
        <p:xfrm>
          <a:off x="431992" y="980735"/>
          <a:ext cx="5196432" cy="4931540"/>
        </p:xfrm>
        <a:graphic>
          <a:graphicData uri="http://schemas.openxmlformats.org/drawingml/2006/table">
            <a:tbl>
              <a:tblPr firstCol="1" bandRow="1"/>
              <a:tblGrid>
                <a:gridCol w="2388120">
                  <a:extLst>
                    <a:ext uri="{9D8B030D-6E8A-4147-A177-3AD203B41FA5}">
                      <a16:colId xmlns:a16="http://schemas.microsoft.com/office/drawing/2014/main" val="792911817"/>
                    </a:ext>
                  </a:extLst>
                </a:gridCol>
                <a:gridCol w="1368152">
                  <a:extLst>
                    <a:ext uri="{9D8B030D-6E8A-4147-A177-3AD203B41FA5}">
                      <a16:colId xmlns:a16="http://schemas.microsoft.com/office/drawing/2014/main" val="2910572198"/>
                    </a:ext>
                  </a:extLst>
                </a:gridCol>
                <a:gridCol w="1440160">
                  <a:extLst>
                    <a:ext uri="{9D8B030D-6E8A-4147-A177-3AD203B41FA5}">
                      <a16:colId xmlns:a16="http://schemas.microsoft.com/office/drawing/2014/main" val="1780749126"/>
                    </a:ext>
                  </a:extLst>
                </a:gridCol>
              </a:tblGrid>
              <a:tr h="504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dirty="0">
                          <a:solidFill>
                            <a:schemeClr val="tx1">
                              <a:lumMod val="65000"/>
                              <a:lumOff val="35000"/>
                            </a:schemeClr>
                          </a:solidFill>
                          <a:latin typeface="+mj-lt"/>
                          <a:ea typeface="+mj-ea"/>
                        </a:rPr>
                        <a:t>Yahoo!</a:t>
                      </a:r>
                      <a:r>
                        <a:rPr kumimoji="1" lang="ja-JP" altLang="en-US" sz="700" b="1" dirty="0">
                          <a:solidFill>
                            <a:schemeClr val="tx1">
                              <a:lumMod val="65000"/>
                              <a:lumOff val="35000"/>
                            </a:schemeClr>
                          </a:solidFill>
                          <a:latin typeface="+mj-lt"/>
                          <a:ea typeface="+mj-ea"/>
                        </a:rPr>
                        <a:t>天気</a:t>
                      </a:r>
                      <a:r>
                        <a:rPr kumimoji="1" lang="en-US" altLang="ja-JP" sz="700" b="1" dirty="0">
                          <a:solidFill>
                            <a:schemeClr val="tx1">
                              <a:lumMod val="65000"/>
                              <a:lumOff val="35000"/>
                            </a:schemeClr>
                          </a:solidFill>
                          <a:latin typeface="+mj-lt"/>
                          <a:ea typeface="+mj-ea"/>
                        </a:rPr>
                        <a:t/>
                      </a:r>
                      <a:br>
                        <a:rPr kumimoji="1" lang="en-US" altLang="ja-JP" sz="700" b="1" dirty="0">
                          <a:solidFill>
                            <a:schemeClr val="tx1">
                              <a:lumMod val="65000"/>
                              <a:lumOff val="35000"/>
                            </a:schemeClr>
                          </a:solidFill>
                          <a:latin typeface="+mj-lt"/>
                          <a:ea typeface="+mj-ea"/>
                        </a:rPr>
                      </a:br>
                      <a:r>
                        <a:rPr kumimoji="1" lang="ja-JP" altLang="en-US" sz="700" b="1" dirty="0">
                          <a:solidFill>
                            <a:schemeClr val="tx1">
                              <a:lumMod val="65000"/>
                              <a:lumOff val="35000"/>
                            </a:schemeClr>
                          </a:solidFill>
                          <a:latin typeface="+mj-lt"/>
                          <a:ea typeface="+mj-ea"/>
                        </a:rPr>
                        <a:t>トップ　</a:t>
                      </a:r>
                      <a:endParaRPr kumimoji="1" lang="en-US" altLang="ja-JP" sz="700" b="1" dirty="0">
                        <a:solidFill>
                          <a:schemeClr val="tx1">
                            <a:lumMod val="65000"/>
                            <a:lumOff val="35000"/>
                          </a:schemeClr>
                        </a:solidFill>
                        <a:latin typeface="+mj-lt"/>
                        <a:ea typeface="+mj-ea"/>
                      </a:endParaRPr>
                    </a:p>
                    <a:p>
                      <a:pPr algn="ctr"/>
                      <a:r>
                        <a:rPr kumimoji="1" lang="ja-JP" altLang="en-US" sz="700" b="1" dirty="0">
                          <a:solidFill>
                            <a:schemeClr val="tx1">
                              <a:lumMod val="65000"/>
                              <a:lumOff val="35000"/>
                            </a:schemeClr>
                          </a:solidFill>
                          <a:latin typeface="+mj-lt"/>
                          <a:ea typeface="+mj-ea"/>
                        </a:rPr>
                        <a:t>トップパネル　</a:t>
                      </a:r>
                      <a:r>
                        <a:rPr kumimoji="1" lang="en-US" altLang="ja-JP" sz="700" b="1" dirty="0">
                          <a:solidFill>
                            <a:schemeClr val="tx1">
                              <a:lumMod val="65000"/>
                              <a:lumOff val="35000"/>
                            </a:schemeClr>
                          </a:solidFill>
                          <a:latin typeface="+mj-lt"/>
                          <a:ea typeface="+mj-ea"/>
                        </a:rPr>
                        <a:t>SP</a:t>
                      </a:r>
                      <a:endParaRPr kumimoji="1" lang="ja-JP" altLang="en-US" sz="7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dirty="0">
                          <a:solidFill>
                            <a:schemeClr val="tx1">
                              <a:lumMod val="65000"/>
                              <a:lumOff val="35000"/>
                            </a:schemeClr>
                          </a:solidFill>
                          <a:latin typeface="+mj-lt"/>
                          <a:ea typeface="+mj-ea"/>
                        </a:rPr>
                        <a:t>Yahoo!</a:t>
                      </a:r>
                      <a:r>
                        <a:rPr kumimoji="1" lang="ja-JP" altLang="en-US" sz="700" b="1" dirty="0">
                          <a:solidFill>
                            <a:schemeClr val="tx1">
                              <a:lumMod val="65000"/>
                              <a:lumOff val="35000"/>
                            </a:schemeClr>
                          </a:solidFill>
                          <a:latin typeface="+mj-lt"/>
                          <a:ea typeface="+mj-ea"/>
                        </a:rPr>
                        <a:t>天気</a:t>
                      </a:r>
                      <a:r>
                        <a:rPr kumimoji="1" lang="en-US" altLang="ja-JP" sz="700" b="1" dirty="0">
                          <a:solidFill>
                            <a:schemeClr val="tx1">
                              <a:lumMod val="65000"/>
                              <a:lumOff val="35000"/>
                            </a:schemeClr>
                          </a:solidFill>
                          <a:latin typeface="+mj-lt"/>
                          <a:ea typeface="+mj-ea"/>
                        </a:rPr>
                        <a:t/>
                      </a:r>
                      <a:br>
                        <a:rPr kumimoji="1" lang="en-US" altLang="ja-JP" sz="700" b="1" dirty="0">
                          <a:solidFill>
                            <a:schemeClr val="tx1">
                              <a:lumMod val="65000"/>
                              <a:lumOff val="35000"/>
                            </a:schemeClr>
                          </a:solidFill>
                          <a:latin typeface="+mj-lt"/>
                          <a:ea typeface="+mj-ea"/>
                        </a:rPr>
                      </a:br>
                      <a:r>
                        <a:rPr kumimoji="1" lang="ja-JP" altLang="en-US" sz="700" b="1" dirty="0">
                          <a:solidFill>
                            <a:schemeClr val="tx1">
                              <a:lumMod val="65000"/>
                              <a:lumOff val="35000"/>
                            </a:schemeClr>
                          </a:solidFill>
                          <a:latin typeface="+mj-lt"/>
                          <a:ea typeface="+mj-ea"/>
                        </a:rPr>
                        <a:t>トップ　</a:t>
                      </a:r>
                      <a:endParaRPr kumimoji="1" lang="en-US" altLang="ja-JP" sz="700" b="1" dirty="0">
                        <a:solidFill>
                          <a:schemeClr val="tx1">
                            <a:lumMod val="65000"/>
                            <a:lumOff val="35000"/>
                          </a:schemeClr>
                        </a:solidFill>
                        <a:latin typeface="+mj-lt"/>
                        <a:ea typeface="+mj-ea"/>
                      </a:endParaRPr>
                    </a:p>
                    <a:p>
                      <a:pPr algn="ctr"/>
                      <a:r>
                        <a:rPr kumimoji="1" lang="ja-JP" altLang="en-US" sz="700" b="1" dirty="0">
                          <a:solidFill>
                            <a:schemeClr val="tx1">
                              <a:lumMod val="65000"/>
                              <a:lumOff val="35000"/>
                            </a:schemeClr>
                          </a:solidFill>
                          <a:latin typeface="+mj-lt"/>
                          <a:ea typeface="+mj-ea"/>
                        </a:rPr>
                        <a:t>トップパネル　</a:t>
                      </a:r>
                      <a:r>
                        <a:rPr kumimoji="1" lang="en-US" altLang="ja-JP" sz="700" b="1" dirty="0">
                          <a:solidFill>
                            <a:schemeClr val="tx1">
                              <a:lumMod val="65000"/>
                              <a:lumOff val="35000"/>
                            </a:schemeClr>
                          </a:solidFill>
                          <a:latin typeface="+mj-lt"/>
                          <a:ea typeface="+mj-ea"/>
                        </a:rPr>
                        <a:t>SP</a:t>
                      </a:r>
                    </a:p>
                    <a:p>
                      <a:pPr algn="ctr"/>
                      <a:r>
                        <a:rPr kumimoji="1" lang="ja-JP" altLang="en-US" sz="700" b="1" dirty="0">
                          <a:solidFill>
                            <a:schemeClr val="tx1">
                              <a:lumMod val="65000"/>
                              <a:lumOff val="35000"/>
                            </a:schemeClr>
                          </a:solidFill>
                          <a:latin typeface="+mj-lt"/>
                          <a:ea typeface="+mj-ea"/>
                        </a:rPr>
                        <a:t>（時間帯指定）</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59492739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7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7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900" b="0" kern="1200" dirty="0">
                        <a:solidFill>
                          <a:schemeClr val="tx1">
                            <a:lumMod val="65000"/>
                            <a:lumOff val="35000"/>
                          </a:schemeClr>
                        </a:solidFill>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9" name="正方形/長方形 8">
            <a:extLst>
              <a:ext uri="{FF2B5EF4-FFF2-40B4-BE49-F238E27FC236}">
                <a16:creationId xmlns:a16="http://schemas.microsoft.com/office/drawing/2014/main" id="{BDE59801-813A-D14C-AA62-F056473435A6}"/>
              </a:ext>
            </a:extLst>
          </p:cNvPr>
          <p:cNvSpPr/>
          <p:nvPr/>
        </p:nvSpPr>
        <p:spPr>
          <a:xfrm>
            <a:off x="373690" y="6018003"/>
            <a:ext cx="2339102" cy="338554"/>
          </a:xfrm>
          <a:prstGeom prst="rect">
            <a:avLst/>
          </a:prstGeom>
        </p:spPr>
        <p:txBody>
          <a:bodyPr wrap="none">
            <a:spAutoFit/>
          </a:bodyPr>
          <a:lstStyle/>
          <a:p>
            <a:r>
              <a:rPr lang="en-US" altLang="ja-JP" sz="800" dirty="0">
                <a:solidFill>
                  <a:schemeClr val="tx1">
                    <a:lumMod val="65000"/>
                    <a:lumOff val="35000"/>
                  </a:schemeClr>
                </a:solidFill>
              </a:rPr>
              <a:t>※</a:t>
            </a:r>
            <a:r>
              <a:rPr lang="ja-JP" altLang="en-US" sz="800" dirty="0">
                <a:solidFill>
                  <a:schemeClr val="tx1">
                    <a:lumMod val="65000"/>
                    <a:lumOff val="35000"/>
                  </a:schemeClr>
                </a:solidFill>
              </a:rPr>
              <a:t>印のないカテゴリーは制限なしとなります。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※SP</a:t>
            </a:r>
            <a:r>
              <a:rPr lang="ja-JP" altLang="en-US" sz="800" dirty="0">
                <a:solidFill>
                  <a:schemeClr val="tx1">
                    <a:lumMod val="65000"/>
                    <a:lumOff val="35000"/>
                  </a:schemeClr>
                </a:solidFill>
              </a:rPr>
              <a:t>はスマートフォンの略称です。</a:t>
            </a:r>
          </a:p>
        </p:txBody>
      </p:sp>
    </p:spTree>
    <p:extLst>
      <p:ext uri="{BB962C8B-B14F-4D97-AF65-F5344CB8AC3E}">
        <p14:creationId xmlns:p14="http://schemas.microsoft.com/office/powerpoint/2010/main" val="3512369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4" name="テキスト ボックス 13"/>
          <p:cNvSpPr txBox="1"/>
          <p:nvPr/>
        </p:nvSpPr>
        <p:spPr>
          <a:xfrm>
            <a:off x="485709" y="5645755"/>
            <a:ext cx="9458458" cy="492443"/>
          </a:xfrm>
          <a:prstGeom prst="rect">
            <a:avLst/>
          </a:prstGeom>
          <a:noFill/>
        </p:spPr>
        <p:txBody>
          <a:bodyPr wrap="square" rtlCol="0">
            <a:spAutoFit/>
          </a:bodyPr>
          <a:lstStyle/>
          <a:p>
            <a:pPr lvl="0">
              <a:defRPr/>
            </a:pPr>
            <a:r>
              <a:rPr kumimoji="0" lang="ja-JP" altLang="en-US" sz="1300" kern="0" dirty="0">
                <a:solidFill>
                  <a:schemeClr val="tx1">
                    <a:lumMod val="65000"/>
                    <a:lumOff val="35000"/>
                  </a:schemeClr>
                </a:solidFill>
              </a:rPr>
              <a:t>　・入稿規定（</a:t>
            </a:r>
            <a:r>
              <a:rPr kumimoji="0" lang="en-US" altLang="ja-JP" sz="1300" kern="0" dirty="0">
                <a:solidFill>
                  <a:schemeClr val="tx1">
                    <a:lumMod val="65000"/>
                    <a:lumOff val="35000"/>
                  </a:schemeClr>
                </a:solidFill>
              </a:rPr>
              <a:t>web</a:t>
            </a:r>
            <a:r>
              <a:rPr kumimoji="0" lang="ja-JP" altLang="en-US" sz="1300" kern="0" dirty="0">
                <a:solidFill>
                  <a:schemeClr val="tx1">
                    <a:lumMod val="65000"/>
                    <a:lumOff val="35000"/>
                  </a:schemeClr>
                </a:solidFill>
              </a:rPr>
              <a:t>）：</a:t>
            </a:r>
            <a:r>
              <a:rPr kumimoji="0" lang="en-US" altLang="ja-JP" sz="1300" kern="0" dirty="0">
                <a:solidFill>
                  <a:schemeClr val="tx1">
                    <a:lumMod val="65000"/>
                    <a:lumOff val="35000"/>
                  </a:schemeClr>
                </a:solidFill>
              </a:rPr>
              <a:t> </a:t>
            </a:r>
            <a:r>
              <a:rPr lang="en-US" altLang="ja-JP" sz="1300" dirty="0">
                <a:solidFill>
                  <a:schemeClr val="tx1">
                    <a:lumMod val="65000"/>
                    <a:lumOff val="35000"/>
                  </a:schemeClr>
                </a:solidFill>
                <a:hlinkClick r:id="rId2"/>
              </a:rPr>
              <a:t>https://ads-help.yahoo.co.jp/yahooads/guideline/articledetail?lan=ja&amp;aid=1493&amp;o=default</a:t>
            </a:r>
            <a:endParaRPr kumimoji="0" lang="en-US" altLang="ja-JP" sz="1300" kern="0" dirty="0">
              <a:solidFill>
                <a:schemeClr val="tx1">
                  <a:lumMod val="65000"/>
                  <a:lumOff val="35000"/>
                </a:schemeClr>
              </a:solidFill>
            </a:endParaRPr>
          </a:p>
          <a:p>
            <a:pPr lvl="0">
              <a:defRPr/>
            </a:pPr>
            <a:r>
              <a:rPr kumimoji="0" lang="en-US" altLang="ja-JP" sz="1300" kern="0" dirty="0">
                <a:solidFill>
                  <a:schemeClr val="tx1">
                    <a:lumMod val="65000"/>
                    <a:lumOff val="35000"/>
                  </a:schemeClr>
                </a:solidFill>
              </a:rPr>
              <a:t>   </a:t>
            </a:r>
            <a:r>
              <a:rPr kumimoji="0" lang="ja-JP" altLang="en-US" sz="1300" kern="0" dirty="0">
                <a:solidFill>
                  <a:schemeClr val="tx1">
                    <a:lumMod val="65000"/>
                    <a:lumOff val="35000"/>
                  </a:schemeClr>
                </a:solidFill>
              </a:rPr>
              <a:t>・入稿規定（</a:t>
            </a:r>
            <a:r>
              <a:rPr kumimoji="0" lang="en-US" altLang="ja-JP" sz="1300" kern="0" dirty="0">
                <a:solidFill>
                  <a:schemeClr val="tx1">
                    <a:lumMod val="65000"/>
                    <a:lumOff val="35000"/>
                  </a:schemeClr>
                </a:solidFill>
              </a:rPr>
              <a:t>PDF</a:t>
            </a:r>
            <a:r>
              <a:rPr kumimoji="0" lang="ja-JP" altLang="en-US" sz="1300" kern="0" dirty="0">
                <a:solidFill>
                  <a:schemeClr val="tx1">
                    <a:lumMod val="65000"/>
                    <a:lumOff val="35000"/>
                  </a:schemeClr>
                </a:solidFill>
              </a:rPr>
              <a:t>）：</a:t>
            </a:r>
            <a:r>
              <a:rPr kumimoji="0" lang="en-US" altLang="ja-JP" sz="1300" kern="0" dirty="0">
                <a:solidFill>
                  <a:schemeClr val="tx1">
                    <a:lumMod val="65000"/>
                    <a:lumOff val="35000"/>
                  </a:schemeClr>
                </a:solidFill>
              </a:rPr>
              <a:t> </a:t>
            </a:r>
            <a:r>
              <a:rPr kumimoji="0" lang="en-US" altLang="ja-JP" sz="1300" kern="0" dirty="0">
                <a:solidFill>
                  <a:schemeClr val="tx1">
                    <a:lumMod val="65000"/>
                    <a:lumOff val="35000"/>
                  </a:schemeClr>
                </a:solidFill>
                <a:hlinkClick r:id="rId3"/>
              </a:rPr>
              <a:t>https://s.yimg.jp/images/listing/pdfs/listing_nyuukoukitei.pdf</a:t>
            </a:r>
            <a:endParaRPr kumimoji="0" lang="en-US" altLang="ja-JP" sz="1300" kern="0" dirty="0">
              <a:solidFill>
                <a:schemeClr val="tx1">
                  <a:lumMod val="65000"/>
                  <a:lumOff val="35000"/>
                </a:schemeClr>
              </a:solidFill>
            </a:endParaRPr>
          </a:p>
        </p:txBody>
      </p:sp>
      <p:sp>
        <p:nvSpPr>
          <p:cNvPr id="15" name="テキスト ボックス 14">
            <a:extLst>
              <a:ext uri="{FF2B5EF4-FFF2-40B4-BE49-F238E27FC236}">
                <a16:creationId xmlns:a16="http://schemas.microsoft.com/office/drawing/2014/main" id="{B38E3F49-FEB5-4949-8BC9-82795BB905CB}"/>
              </a:ext>
            </a:extLst>
          </p:cNvPr>
          <p:cNvSpPr txBox="1"/>
          <p:nvPr/>
        </p:nvSpPr>
        <p:spPr>
          <a:xfrm>
            <a:off x="992560" y="1212245"/>
            <a:ext cx="1008609" cy="284693"/>
          </a:xfrm>
          <a:prstGeom prst="rect">
            <a:avLst/>
          </a:prstGeom>
          <a:noFill/>
        </p:spPr>
        <p:txBody>
          <a:bodyPr wrap="none" rtlCol="0">
            <a:spAutoFit/>
          </a:bodyPr>
          <a:lstStyle/>
          <a:p>
            <a:pPr algn="ctr">
              <a:lnSpc>
                <a:spcPts val="1460"/>
              </a:lnSpc>
            </a:pPr>
            <a:r>
              <a:rPr lang="ja-JP" altLang="en-US" sz="1000" b="1" dirty="0">
                <a:solidFill>
                  <a:schemeClr val="tx1">
                    <a:lumMod val="65000"/>
                    <a:lumOff val="35000"/>
                  </a:schemeClr>
                </a:solidFill>
              </a:rPr>
              <a:t>画像（</a:t>
            </a:r>
            <a:r>
              <a:rPr lang="en-US" altLang="ja-JP" sz="1000" b="1" dirty="0">
                <a:solidFill>
                  <a:schemeClr val="tx1">
                    <a:lumMod val="65000"/>
                    <a:lumOff val="35000"/>
                  </a:schemeClr>
                </a:solidFill>
              </a:rPr>
              <a:t>16:5</a:t>
            </a:r>
            <a:r>
              <a:rPr lang="ja-JP" altLang="en-US" sz="1000" b="1" dirty="0">
                <a:solidFill>
                  <a:schemeClr val="tx1">
                    <a:lumMod val="65000"/>
                    <a:lumOff val="35000"/>
                  </a:schemeClr>
                </a:solidFill>
              </a:rPr>
              <a:t>）</a:t>
            </a:r>
            <a:endParaRPr lang="en-US" altLang="ja-JP" sz="1000" b="1" dirty="0">
              <a:solidFill>
                <a:schemeClr val="tx1">
                  <a:lumMod val="65000"/>
                  <a:lumOff val="35000"/>
                </a:schemeClr>
              </a:solidFill>
            </a:endParaRPr>
          </a:p>
        </p:txBody>
      </p:sp>
      <p:pic>
        <p:nvPicPr>
          <p:cNvPr id="26" name="Picture 6" descr="http://paster.corp.yahoo.co.jp/paster/5duUo5fcd8fe75e38ff0006511359.png">
            <a:extLst>
              <a:ext uri="{FF2B5EF4-FFF2-40B4-BE49-F238E27FC236}">
                <a16:creationId xmlns:a16="http://schemas.microsoft.com/office/drawing/2014/main" id="{1CF5B288-B6BB-A54C-A204-5793A0ABFE5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520" y="1551595"/>
            <a:ext cx="1728192" cy="3787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737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024944486"/>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広告管理</a:t>
                      </a:r>
                      <a:r>
                        <a:rPr kumimoji="1" lang="ja-JP" altLang="en-US" sz="1000" b="0" kern="1200" dirty="0">
                          <a:solidFill>
                            <a:schemeClr val="tx1">
                              <a:lumMod val="65000"/>
                              <a:lumOff val="35000"/>
                            </a:schemeClr>
                          </a:solidFill>
                          <a:latin typeface="+mn-lt"/>
                          <a:ea typeface="+mn-ea"/>
                          <a:cs typeface="+mn-cs"/>
                        </a:rPr>
                        <a:t>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141146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9</a:t>
            </a:r>
            <a:r>
              <a:rPr lang="ja-JP" altLang="en-US" dirty="0"/>
              <a:t>月</a:t>
            </a:r>
            <a:r>
              <a:rPr lang="en-US" altLang="ja-JP" dirty="0"/>
              <a:t>-10</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テキスト ボックス 3"/>
          <p:cNvSpPr txBox="1"/>
          <p:nvPr/>
        </p:nvSpPr>
        <p:spPr>
          <a:xfrm>
            <a:off x="423261" y="822914"/>
            <a:ext cx="11402265" cy="14003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本来、四半期ごとにリリースしている商品は、第</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四半期開始の</a:t>
            </a:r>
            <a:r>
              <a:rPr kumimoji="1" lang="en-US" altLang="ja-JP" sz="17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10</a:t>
            </a:r>
            <a:r>
              <a:rPr kumimoji="1" lang="ja-JP" altLang="en-US" sz="17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掲載開始としていますが、</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今回のリリースでは、商品設計に影響しない商品に関して、掲載開始を</a:t>
            </a:r>
            <a:r>
              <a:rPr kumimoji="1" lang="en-US" altLang="ja-JP" sz="1700" b="1" i="0" u="none" strike="noStrike" kern="1200" cap="none" spc="0" normalizeH="0" baseline="0" noProof="0" dirty="0">
                <a:ln>
                  <a:noFill/>
                </a:ln>
                <a:solidFill>
                  <a:srgbClr val="C9002C"/>
                </a:solidFill>
                <a:effectLst/>
                <a:uLnTx/>
                <a:uFillTx/>
                <a:latin typeface="メイリオ"/>
                <a:ea typeface="メイリオ"/>
                <a:cs typeface="+mn-cs"/>
              </a:rPr>
              <a:t>9</a:t>
            </a:r>
            <a:r>
              <a:rPr kumimoji="1" lang="ja-JP" altLang="en-US" sz="1700" b="1" i="0" u="none" strike="noStrike" kern="1200" cap="none" spc="0" normalizeH="0" baseline="0" noProof="0" dirty="0">
                <a:ln>
                  <a:noFill/>
                </a:ln>
                <a:solidFill>
                  <a:srgbClr val="C9002C"/>
                </a:solidFill>
                <a:effectLst/>
                <a:uLnTx/>
                <a:uFillTx/>
                <a:latin typeface="メイリオ"/>
                <a:ea typeface="メイリオ"/>
                <a:cs typeface="+mn-cs"/>
              </a:rPr>
              <a:t>月</a:t>
            </a:r>
            <a:r>
              <a:rPr kumimoji="1" lang="ja-JP" altLang="en-US" sz="1700" b="0" i="0" u="none" strike="noStrike" kern="1200" cap="none" spc="0" normalizeH="0" baseline="0" noProof="0" dirty="0">
                <a:ln>
                  <a:noFill/>
                </a:ln>
                <a:solidFill>
                  <a:srgbClr val="C9002C"/>
                </a:solidFill>
                <a:effectLst/>
                <a:uLnTx/>
                <a:uFillTx/>
                <a:latin typeface="メイリオ"/>
                <a:ea typeface="メイリオ"/>
                <a:cs typeface="+mn-cs"/>
              </a:rPr>
              <a:t>からに前倒し</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いたします。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10</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月、といった期を跨ぐ掲載期間をご希望の場合は、今回リリースする第</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四半期商品をご利用ください。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なお、期を跨がず、</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月で掲載が終了する場合は、第</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四半期商品をご利用ください。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掲載期間は、「商品一覧」ページ「掲載期間」の項目で確認いただけます。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p:txBody>
      </p:sp>
      <p:sp>
        <p:nvSpPr>
          <p:cNvPr id="2" name="テキスト ボックス 1"/>
          <p:cNvSpPr txBox="1"/>
          <p:nvPr/>
        </p:nvSpPr>
        <p:spPr>
          <a:xfrm>
            <a:off x="263352" y="4426644"/>
            <a:ext cx="11642128"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5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r>
              <a:rPr kumimoji="1" lang="ja-JP" altLang="en-US" sz="1500" b="0" i="0" u="none" strike="noStrike" kern="1200" cap="none" spc="0" normalizeH="0" baseline="0" noProof="0" dirty="0">
                <a:ln>
                  <a:noFill/>
                </a:ln>
                <a:solidFill>
                  <a:srgbClr val="000000"/>
                </a:solidFill>
                <a:effectLst/>
                <a:uLnTx/>
                <a:uFillTx/>
                <a:latin typeface="メイリオ"/>
                <a:ea typeface="メイリオ"/>
                <a:cs typeface="+mn-cs"/>
              </a:rPr>
              <a:t>年齢ターゲティングを設定して予約する場合、選択した商品や掲載期間によって予約できない場合がありますのでご注意ください。</a:t>
            </a:r>
            <a:endParaRPr kumimoji="1" lang="en-US" altLang="ja-JP" sz="15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39" name="正方形/長方形 38"/>
          <p:cNvSpPr/>
          <p:nvPr/>
        </p:nvSpPr>
        <p:spPr>
          <a:xfrm>
            <a:off x="1487488" y="2348880"/>
            <a:ext cx="8856984" cy="1750660"/>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40" name="正方形/長方形 39"/>
          <p:cNvSpPr/>
          <p:nvPr/>
        </p:nvSpPr>
        <p:spPr>
          <a:xfrm>
            <a:off x="1635388" y="2527457"/>
            <a:ext cx="788204" cy="1435903"/>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41" name="テキスト ボックス 40"/>
          <p:cNvSpPr txBox="1"/>
          <p:nvPr/>
        </p:nvSpPr>
        <p:spPr>
          <a:xfrm>
            <a:off x="1825769" y="2821090"/>
            <a:ext cx="400110" cy="115212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a:ea typeface="メイリオ"/>
                <a:cs typeface="+mn-cs"/>
              </a:rPr>
              <a:t>内容変更</a:t>
            </a:r>
          </a:p>
        </p:txBody>
      </p:sp>
      <p:sp>
        <p:nvSpPr>
          <p:cNvPr id="42" name="角丸四角形 41"/>
          <p:cNvSpPr/>
          <p:nvPr/>
        </p:nvSpPr>
        <p:spPr>
          <a:xfrm>
            <a:off x="2617087"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7</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3" name="角丸四角形 42"/>
          <p:cNvSpPr/>
          <p:nvPr/>
        </p:nvSpPr>
        <p:spPr>
          <a:xfrm>
            <a:off x="3841223"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8</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4" name="角丸四角形 43"/>
          <p:cNvSpPr/>
          <p:nvPr/>
        </p:nvSpPr>
        <p:spPr>
          <a:xfrm>
            <a:off x="5065509"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9</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5" name="角丸四角形 44"/>
          <p:cNvSpPr/>
          <p:nvPr/>
        </p:nvSpPr>
        <p:spPr>
          <a:xfrm>
            <a:off x="632974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10</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6" name="角丸四角形 45"/>
          <p:cNvSpPr/>
          <p:nvPr/>
        </p:nvSpPr>
        <p:spPr>
          <a:xfrm>
            <a:off x="757135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11</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7" name="角丸四角形 46"/>
          <p:cNvSpPr/>
          <p:nvPr/>
        </p:nvSpPr>
        <p:spPr>
          <a:xfrm>
            <a:off x="8771614"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12</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9" name="角丸四角形 48"/>
          <p:cNvSpPr/>
          <p:nvPr/>
        </p:nvSpPr>
        <p:spPr>
          <a:xfrm>
            <a:off x="2617757" y="2420658"/>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a:ln>
                  <a:noFill/>
                </a:ln>
                <a:solidFill>
                  <a:srgbClr val="FFFFFF"/>
                </a:solidFill>
                <a:effectLst/>
                <a:uLnTx/>
                <a:uFillTx/>
                <a:latin typeface="メイリオ"/>
                <a:ea typeface="メイリオ"/>
                <a:cs typeface="+mn-cs"/>
              </a:rPr>
              <a:t>2</a:t>
            </a: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四半期</a:t>
            </a:r>
          </a:p>
        </p:txBody>
      </p:sp>
      <p:sp>
        <p:nvSpPr>
          <p:cNvPr id="50" name="角丸四角形 49"/>
          <p:cNvSpPr/>
          <p:nvPr/>
        </p:nvSpPr>
        <p:spPr>
          <a:xfrm>
            <a:off x="6284215" y="2420659"/>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a:ln>
                  <a:noFill/>
                </a:ln>
                <a:solidFill>
                  <a:srgbClr val="FFFFFF"/>
                </a:solidFill>
                <a:effectLst/>
                <a:uLnTx/>
                <a:uFillTx/>
                <a:latin typeface="メイリオ"/>
                <a:ea typeface="メイリオ"/>
                <a:cs typeface="+mn-cs"/>
              </a:rPr>
              <a:t>3</a:t>
            </a: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四半期</a:t>
            </a:r>
          </a:p>
        </p:txBody>
      </p:sp>
      <p:sp>
        <p:nvSpPr>
          <p:cNvPr id="51" name="ホームベース 50"/>
          <p:cNvSpPr/>
          <p:nvPr/>
        </p:nvSpPr>
        <p:spPr>
          <a:xfrm>
            <a:off x="2655515" y="3087781"/>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a:ln>
                  <a:noFill/>
                </a:ln>
                <a:solidFill>
                  <a:srgbClr val="000000"/>
                </a:solidFill>
                <a:effectLst/>
                <a:uLnTx/>
                <a:uFillTx/>
                <a:latin typeface="メイリオ"/>
                <a:ea typeface="メイリオ"/>
                <a:cs typeface="+mn-cs"/>
              </a:rPr>
              <a:t>2</a:t>
            </a: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四半期商品</a:t>
            </a:r>
          </a:p>
        </p:txBody>
      </p:sp>
      <p:sp>
        <p:nvSpPr>
          <p:cNvPr id="54" name="ホームベース 53"/>
          <p:cNvSpPr/>
          <p:nvPr/>
        </p:nvSpPr>
        <p:spPr>
          <a:xfrm>
            <a:off x="5065508" y="3598794"/>
            <a:ext cx="1462539" cy="364566"/>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FFFF"/>
                </a:solidFill>
                <a:effectLst/>
                <a:uLnTx/>
                <a:uFillTx/>
                <a:latin typeface="メイリオ"/>
                <a:ea typeface="メイリオ"/>
                <a:cs typeface="+mn-cs"/>
              </a:rPr>
              <a:t>前倒し期間</a:t>
            </a:r>
          </a:p>
        </p:txBody>
      </p:sp>
      <p:sp>
        <p:nvSpPr>
          <p:cNvPr id="48" name="ホームベース 47"/>
          <p:cNvSpPr/>
          <p:nvPr/>
        </p:nvSpPr>
        <p:spPr>
          <a:xfrm>
            <a:off x="6253288" y="3598795"/>
            <a:ext cx="3587128" cy="364565"/>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a:ln>
                  <a:noFill/>
                </a:ln>
                <a:solidFill>
                  <a:srgbClr val="000000"/>
                </a:solidFill>
                <a:effectLst/>
                <a:uLnTx/>
                <a:uFillTx/>
                <a:latin typeface="メイリオ"/>
                <a:ea typeface="メイリオ"/>
                <a:cs typeface="+mn-cs"/>
              </a:rPr>
              <a:t>3</a:t>
            </a: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四半期商品</a:t>
            </a:r>
          </a:p>
        </p:txBody>
      </p:sp>
      <p:cxnSp>
        <p:nvCxnSpPr>
          <p:cNvPr id="52" name="直線コネクタ 51"/>
          <p:cNvCxnSpPr/>
          <p:nvPr/>
        </p:nvCxnSpPr>
        <p:spPr>
          <a:xfrm>
            <a:off x="6240016" y="2386751"/>
            <a:ext cx="13167" cy="1712789"/>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7" name="表 6"/>
          <p:cNvGraphicFramePr>
            <a:graphicFrameLocks noGrp="1"/>
          </p:cNvGraphicFramePr>
          <p:nvPr/>
        </p:nvGraphicFramePr>
        <p:xfrm>
          <a:off x="1482767" y="4815058"/>
          <a:ext cx="8128000" cy="1815779"/>
        </p:xfrm>
        <a:graphic>
          <a:graphicData uri="http://schemas.openxmlformats.org/drawingml/2006/table">
            <a:tbl>
              <a:tblPr firstRow="1" bandRow="1">
                <a:tableStyleId>{21E4AEA4-8DFA-4A89-87EB-49C32662AFE0}</a:tableStyleId>
              </a:tblPr>
              <a:tblGrid>
                <a:gridCol w="1347994">
                  <a:extLst>
                    <a:ext uri="{9D8B030D-6E8A-4147-A177-3AD203B41FA5}">
                      <a16:colId xmlns:a16="http://schemas.microsoft.com/office/drawing/2014/main" val="2814967944"/>
                    </a:ext>
                  </a:extLst>
                </a:gridCol>
                <a:gridCol w="2016224">
                  <a:extLst>
                    <a:ext uri="{9D8B030D-6E8A-4147-A177-3AD203B41FA5}">
                      <a16:colId xmlns:a16="http://schemas.microsoft.com/office/drawing/2014/main" val="1367055582"/>
                    </a:ext>
                  </a:extLst>
                </a:gridCol>
                <a:gridCol w="2731782">
                  <a:extLst>
                    <a:ext uri="{9D8B030D-6E8A-4147-A177-3AD203B41FA5}">
                      <a16:colId xmlns:a16="http://schemas.microsoft.com/office/drawing/2014/main" val="1844455833"/>
                    </a:ext>
                  </a:extLst>
                </a:gridCol>
                <a:gridCol w="2032000">
                  <a:extLst>
                    <a:ext uri="{9D8B030D-6E8A-4147-A177-3AD203B41FA5}">
                      <a16:colId xmlns:a16="http://schemas.microsoft.com/office/drawing/2014/main" val="3756597764"/>
                    </a:ext>
                  </a:extLst>
                </a:gridCol>
              </a:tblGrid>
              <a:tr h="259397">
                <a:tc>
                  <a:txBody>
                    <a:bodyPr/>
                    <a:lstStyle/>
                    <a:p>
                      <a:r>
                        <a:rPr kumimoji="1" lang="ja-JP" altLang="en-US" sz="1100" dirty="0"/>
                        <a:t>商品</a:t>
                      </a:r>
                    </a:p>
                  </a:txBody>
                  <a:tcPr/>
                </a:tc>
                <a:tc>
                  <a:txBody>
                    <a:bodyPr/>
                    <a:lstStyle/>
                    <a:p>
                      <a:r>
                        <a:rPr kumimoji="1" lang="ja-JP" altLang="en-US" sz="1100" dirty="0"/>
                        <a:t>掲載期間</a:t>
                      </a:r>
                    </a:p>
                  </a:txBody>
                  <a:tcPr/>
                </a:tc>
                <a:tc>
                  <a:txBody>
                    <a:bodyPr/>
                    <a:lstStyle/>
                    <a:p>
                      <a:r>
                        <a:rPr kumimoji="1" lang="ja-JP" altLang="en-US" sz="1100" dirty="0"/>
                        <a:t>年齢ターゲティング</a:t>
                      </a:r>
                    </a:p>
                  </a:txBody>
                  <a:tcPr/>
                </a:tc>
                <a:tc>
                  <a:txBody>
                    <a:bodyPr/>
                    <a:lstStyle/>
                    <a:p>
                      <a:r>
                        <a:rPr kumimoji="1" lang="ja-JP" altLang="en-US" sz="1100" dirty="0"/>
                        <a:t>予約可否</a:t>
                      </a:r>
                    </a:p>
                  </a:txBody>
                  <a:tcPr/>
                </a:tc>
                <a:extLst>
                  <a:ext uri="{0D108BD9-81ED-4DB2-BD59-A6C34878D82A}">
                    <a16:rowId xmlns:a16="http://schemas.microsoft.com/office/drawing/2014/main" val="36525255"/>
                  </a:ext>
                </a:extLst>
              </a:tr>
              <a:tr h="259397">
                <a:tc>
                  <a:txBody>
                    <a:bodyPr/>
                    <a:lstStyle/>
                    <a:p>
                      <a:r>
                        <a:rPr kumimoji="1" lang="ja-JP" altLang="en-US" sz="1100" dirty="0">
                          <a:solidFill>
                            <a:schemeClr val="tx1">
                              <a:lumMod val="65000"/>
                              <a:lumOff val="35000"/>
                            </a:schemeClr>
                          </a:solidFill>
                        </a:rPr>
                        <a:t>第</a:t>
                      </a:r>
                      <a:r>
                        <a:rPr kumimoji="1" lang="en-US" altLang="ja-JP" sz="1100" dirty="0">
                          <a:solidFill>
                            <a:schemeClr val="tx1">
                              <a:lumMod val="65000"/>
                              <a:lumOff val="35000"/>
                            </a:schemeClr>
                          </a:solidFill>
                        </a:rPr>
                        <a:t>2</a:t>
                      </a:r>
                      <a:r>
                        <a:rPr kumimoji="1" lang="ja-JP" altLang="en-US" sz="1100" dirty="0">
                          <a:solidFill>
                            <a:schemeClr val="tx1">
                              <a:lumMod val="65000"/>
                              <a:lumOff val="35000"/>
                            </a:schemeClr>
                          </a:solidFill>
                        </a:rPr>
                        <a:t>四半期商品</a:t>
                      </a:r>
                    </a:p>
                  </a:txBody>
                  <a:tcPr/>
                </a:tc>
                <a:tc>
                  <a:txBody>
                    <a:bodyPr/>
                    <a:lstStyle/>
                    <a:p>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250494323"/>
                  </a:ext>
                </a:extLst>
              </a:tr>
              <a:tr h="259397">
                <a:tc>
                  <a:txBody>
                    <a:bodyPr/>
                    <a:lstStyle/>
                    <a:p>
                      <a:r>
                        <a:rPr kumimoji="1" lang="ja-JP" altLang="en-US" sz="1100" dirty="0">
                          <a:solidFill>
                            <a:schemeClr val="tx1">
                              <a:lumMod val="65000"/>
                              <a:lumOff val="35000"/>
                            </a:schemeClr>
                          </a:solidFill>
                        </a:rPr>
                        <a:t>第</a:t>
                      </a:r>
                      <a:r>
                        <a:rPr kumimoji="1" lang="en-US" altLang="ja-JP" sz="1100" dirty="0">
                          <a:solidFill>
                            <a:schemeClr val="tx1">
                              <a:lumMod val="65000"/>
                              <a:lumOff val="35000"/>
                            </a:schemeClr>
                          </a:solidFill>
                        </a:rPr>
                        <a:t>2</a:t>
                      </a:r>
                      <a:r>
                        <a:rPr kumimoji="1" lang="ja-JP" altLang="en-US" sz="1100" dirty="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462541441"/>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a:solidFill>
                            <a:schemeClr val="tx1">
                              <a:lumMod val="65000"/>
                              <a:lumOff val="35000"/>
                            </a:schemeClr>
                          </a:solidFill>
                        </a:rPr>
                        <a:t>3</a:t>
                      </a:r>
                      <a:r>
                        <a:rPr kumimoji="1" lang="ja-JP" altLang="en-US" sz="1100" b="1" dirty="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あり</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rgbClr val="C00000"/>
                          </a:solidFill>
                        </a:rPr>
                        <a:t>NG</a:t>
                      </a:r>
                      <a:endParaRPr kumimoji="1" lang="ja-JP" altLang="en-US" sz="1100" dirty="0">
                        <a:solidFill>
                          <a:srgbClr val="C00000"/>
                        </a:solidFill>
                      </a:endParaRPr>
                    </a:p>
                  </a:txBody>
                  <a:tcPr/>
                </a:tc>
                <a:extLst>
                  <a:ext uri="{0D108BD9-81ED-4DB2-BD59-A6C34878D82A}">
                    <a16:rowId xmlns:a16="http://schemas.microsoft.com/office/drawing/2014/main" val="615026862"/>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a:solidFill>
                            <a:schemeClr val="tx1">
                              <a:lumMod val="65000"/>
                              <a:lumOff val="35000"/>
                            </a:schemeClr>
                          </a:solidFill>
                        </a:rPr>
                        <a:t>3</a:t>
                      </a:r>
                      <a:r>
                        <a:rPr kumimoji="1" lang="ja-JP" altLang="en-US" sz="1100" b="1" dirty="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r>
                        <a:rPr kumimoji="1" lang="ja-JP" altLang="en-US" sz="1100" dirty="0">
                          <a:solidFill>
                            <a:schemeClr val="tx1">
                              <a:lumMod val="65000"/>
                              <a:lumOff val="35000"/>
                            </a:schemeClr>
                          </a:solidFill>
                        </a:rPr>
                        <a:t>（非推奨）</a:t>
                      </a:r>
                    </a:p>
                  </a:txBody>
                  <a:tcPr/>
                </a:tc>
                <a:extLst>
                  <a:ext uri="{0D108BD9-81ED-4DB2-BD59-A6C34878D82A}">
                    <a16:rowId xmlns:a16="http://schemas.microsoft.com/office/drawing/2014/main" val="361392894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a:solidFill>
                            <a:schemeClr val="tx1">
                              <a:lumMod val="65000"/>
                              <a:lumOff val="35000"/>
                            </a:schemeClr>
                          </a:solidFill>
                        </a:rPr>
                        <a:t>3</a:t>
                      </a:r>
                      <a:r>
                        <a:rPr kumimoji="1" lang="ja-JP" altLang="en-US" sz="1100" b="1" dirty="0">
                          <a:solidFill>
                            <a:schemeClr val="tx1">
                              <a:lumMod val="65000"/>
                              <a:lumOff val="35000"/>
                            </a:schemeClr>
                          </a:solidFill>
                        </a:rPr>
                        <a:t>四半期商品</a:t>
                      </a:r>
                    </a:p>
                  </a:txBody>
                  <a:tcPr/>
                </a:tc>
                <a:tc>
                  <a:txBody>
                    <a:bodyPr/>
                    <a:lstStyle/>
                    <a:p>
                      <a:r>
                        <a:rPr kumimoji="1" lang="en-US" altLang="ja-JP" sz="1100" dirty="0">
                          <a:solidFill>
                            <a:schemeClr val="tx1">
                              <a:lumMod val="65000"/>
                              <a:lumOff val="35000"/>
                            </a:schemeClr>
                          </a:solidFill>
                        </a:rPr>
                        <a:t>9/15-10/14</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139179677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a:solidFill>
                            <a:schemeClr val="tx1">
                              <a:lumMod val="65000"/>
                              <a:lumOff val="35000"/>
                            </a:schemeClr>
                          </a:solidFill>
                        </a:rPr>
                        <a:t>3</a:t>
                      </a:r>
                      <a:r>
                        <a:rPr kumimoji="1" lang="ja-JP" altLang="en-US" sz="1100" b="1" dirty="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10/1-10/31</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2445332618"/>
                  </a:ext>
                </a:extLst>
              </a:tr>
            </a:tbl>
          </a:graphicData>
        </a:graphic>
      </p:graphicFrame>
      <p:sp>
        <p:nvSpPr>
          <p:cNvPr id="22" name="テキスト ボックス 21"/>
          <p:cNvSpPr txBox="1"/>
          <p:nvPr/>
        </p:nvSpPr>
        <p:spPr>
          <a:xfrm>
            <a:off x="7824192" y="4118622"/>
            <a:ext cx="450475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100" b="0" i="0" u="none" strike="noStrike" kern="1200" cap="none" spc="0" normalizeH="0" baseline="0" noProof="0" dirty="0">
                <a:ln>
                  <a:noFill/>
                </a:ln>
                <a:solidFill>
                  <a:srgbClr val="000000"/>
                </a:solidFill>
                <a:effectLst/>
                <a:uLnTx/>
                <a:uFillTx/>
                <a:latin typeface="メイリオ"/>
                <a:ea typeface="メイリオ"/>
                <a:cs typeface="+mn-cs"/>
              </a:rPr>
              <a:t>第</a:t>
            </a:r>
            <a:r>
              <a:rPr kumimoji="1" lang="en-US" altLang="ja-JP" sz="1100" b="0" i="0" u="none" strike="noStrike" kern="1200" cap="none" spc="0" normalizeH="0" baseline="0" noProof="0" dirty="0">
                <a:ln>
                  <a:noFill/>
                </a:ln>
                <a:solidFill>
                  <a:srgbClr val="000000"/>
                </a:solidFill>
                <a:effectLst/>
                <a:uLnTx/>
                <a:uFillTx/>
                <a:latin typeface="メイリオ"/>
                <a:ea typeface="メイリオ"/>
                <a:cs typeface="+mn-cs"/>
              </a:rPr>
              <a:t>3</a:t>
            </a:r>
            <a:r>
              <a:rPr kumimoji="1" lang="ja-JP" altLang="en-US" sz="1100" b="0" i="0" u="none" strike="noStrike" kern="1200" cap="none" spc="0" normalizeH="0" baseline="0" noProof="0" dirty="0">
                <a:ln>
                  <a:noFill/>
                </a:ln>
                <a:solidFill>
                  <a:srgbClr val="000000"/>
                </a:solidFill>
                <a:effectLst/>
                <a:uLnTx/>
                <a:uFillTx/>
                <a:latin typeface="メイリオ"/>
                <a:ea typeface="メイリオ"/>
                <a:cs typeface="+mn-cs"/>
              </a:rPr>
              <a:t>四半期商品リリース時にメンテナンス期間は発生しません。</a:t>
            </a:r>
          </a:p>
        </p:txBody>
      </p:sp>
    </p:spTree>
    <p:extLst>
      <p:ext uri="{BB962C8B-B14F-4D97-AF65-F5344CB8AC3E}">
        <p14:creationId xmlns:p14="http://schemas.microsoft.com/office/powerpoint/2010/main" val="447894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kern="0" dirty="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a:t>
            </a:r>
            <a:r>
              <a:rPr kumimoji="0" lang="ja-JP" altLang="en-US" sz="1400" b="0" i="0" u="none" strike="noStrike" kern="0" cap="none" spc="0" normalizeH="0" baseline="0" noProof="0" dirty="0">
                <a:ln>
                  <a:noFill/>
                </a:ln>
                <a:solidFill>
                  <a:schemeClr val="tx1">
                    <a:lumMod val="65000"/>
                    <a:lumOff val="35000"/>
                  </a:schemeClr>
                </a:solidFill>
                <a:effectLst/>
                <a:uLnTx/>
                <a:uFillTx/>
              </a:rPr>
              <a:t>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359633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テキスト ボックス 5"/>
          <p:cNvSpPr txBox="1"/>
          <p:nvPr/>
        </p:nvSpPr>
        <p:spPr>
          <a:xfrm>
            <a:off x="454374" y="1124744"/>
            <a:ext cx="11402265" cy="2246769"/>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048740117"/>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1977</TotalTime>
  <Words>1816</Words>
  <Application>Microsoft Office PowerPoint</Application>
  <PresentationFormat>ワイド画面</PresentationFormat>
  <Paragraphs>308</Paragraphs>
  <Slides>11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11</vt:i4>
      </vt:variant>
    </vt:vector>
  </HeadingPairs>
  <TitlesOfParts>
    <vt:vector size="18"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216</cp:revision>
  <dcterms:created xsi:type="dcterms:W3CDTF">2020-02-26T07:28:11Z</dcterms:created>
  <dcterms:modified xsi:type="dcterms:W3CDTF">2021-09-07T03:45:59Z</dcterms:modified>
</cp:coreProperties>
</file>