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0"/>
  </p:notesMasterIdLst>
  <p:handoutMasterIdLst>
    <p:handoutMasterId r:id="rId11"/>
  </p:handoutMasterIdLst>
  <p:sldIdLst>
    <p:sldId id="678" r:id="rId2"/>
    <p:sldId id="732" r:id="rId3"/>
    <p:sldId id="734" r:id="rId4"/>
    <p:sldId id="737" r:id="rId5"/>
    <p:sldId id="705" r:id="rId6"/>
    <p:sldId id="738" r:id="rId7"/>
    <p:sldId id="740" r:id="rId8"/>
    <p:sldId id="739" r:id="rId9"/>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B"/>
    <a:srgbClr val="F5F5F8"/>
    <a:srgbClr val="D00216"/>
    <a:srgbClr val="E4E4EC"/>
    <a:srgbClr val="FFCCD1"/>
    <a:srgbClr val="7F7F7F"/>
    <a:srgbClr val="FFE9EA"/>
    <a:srgbClr val="003399"/>
    <a:srgbClr val="F5F5F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493208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906122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5611086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天気・災害（</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1</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a:solidFill>
                  <a:srgbClr val="454958"/>
                </a:solidFill>
                <a:latin typeface="メイリオ" pitchFamily="50" charset="-128"/>
                <a:ea typeface="メイリオ" pitchFamily="50" charset="-128"/>
                <a:cs typeface="メイリオ" pitchFamily="50" charset="-128"/>
              </a:rPr>
              <a:t>更新</a:t>
            </a:r>
            <a:r>
              <a:rPr lang="ja-JP" altLang="en-US" sz="1200" dirty="0" smtClean="0">
                <a:solidFill>
                  <a:srgbClr val="454958"/>
                </a:solidFill>
                <a:latin typeface="メイリオ" pitchFamily="50" charset="-128"/>
                <a:ea typeface="メイリオ" pitchFamily="50" charset="-128"/>
                <a:cs typeface="メイリオ" pitchFamily="50" charset="-128"/>
              </a:rPr>
              <a:t>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a:solidFill>
                  <a:srgbClr val="454958"/>
                </a:solidFill>
                <a:latin typeface="メイリオ" pitchFamily="50" charset="-128"/>
                <a:ea typeface="メイリオ" pitchFamily="50" charset="-128"/>
                <a:cs typeface="メイリオ" pitchFamily="50" charset="-128"/>
              </a:rPr>
              <a:t>3</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a:solidFill>
                  <a:srgbClr val="454958"/>
                </a:solidFill>
                <a:latin typeface="メイリオ" pitchFamily="50" charset="-128"/>
                <a:ea typeface="メイリオ" pitchFamily="50" charset="-128"/>
                <a:cs typeface="メイリオ" pitchFamily="50" charset="-128"/>
              </a:rPr>
              <a:t>26</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625"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kumimoji="1" lang="ja-JP" altLang="en-US" dirty="0" smtClean="0"/>
              <a:t>商品一覧　</a:t>
            </a:r>
            <a:r>
              <a:rPr lang="en-US" altLang="ja-JP" sz="2200" dirty="0" smtClean="0"/>
              <a:t>Yahoo!</a:t>
            </a:r>
            <a:r>
              <a:rPr lang="ja-JP" altLang="en-US" sz="2200" dirty="0" smtClean="0"/>
              <a:t>天気・災害</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984912049"/>
              </p:ext>
            </p:extLst>
          </p:nvPr>
        </p:nvGraphicFramePr>
        <p:xfrm>
          <a:off x="632520" y="908721"/>
          <a:ext cx="4676679" cy="5311770"/>
        </p:xfrm>
        <a:graphic>
          <a:graphicData uri="http://schemas.openxmlformats.org/drawingml/2006/table">
            <a:tbl>
              <a:tblPr firstCol="1" bandRow="1">
                <a:tableStyleId>{21E4AEA4-8DFA-4A89-87EB-49C32662AFE0}</a:tableStyleId>
              </a:tblPr>
              <a:tblGrid>
                <a:gridCol w="1262903">
                  <a:extLst>
                    <a:ext uri="{9D8B030D-6E8A-4147-A177-3AD203B41FA5}">
                      <a16:colId xmlns:a16="http://schemas.microsoft.com/office/drawing/2014/main" val="792911817"/>
                    </a:ext>
                  </a:extLst>
                </a:gridCol>
                <a:gridCol w="1706888">
                  <a:extLst>
                    <a:ext uri="{9D8B030D-6E8A-4147-A177-3AD203B41FA5}">
                      <a16:colId xmlns:a16="http://schemas.microsoft.com/office/drawing/2014/main" val="598637953"/>
                    </a:ext>
                  </a:extLst>
                </a:gridCol>
                <a:gridCol w="1706888">
                  <a:extLst>
                    <a:ext uri="{9D8B030D-6E8A-4147-A177-3AD203B41FA5}">
                      <a16:colId xmlns:a16="http://schemas.microsoft.com/office/drawing/2014/main" val="2655217227"/>
                    </a:ext>
                  </a:extLst>
                </a:gridCol>
              </a:tblGrid>
              <a:tr h="557842">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天気</a:t>
                      </a:r>
                      <a:r>
                        <a:rPr kumimoji="1" lang="en-US" altLang="ja-JP" sz="800" b="1" dirty="0" smtClean="0">
                          <a:solidFill>
                            <a:schemeClr val="tx1">
                              <a:lumMod val="65000"/>
                              <a:lumOff val="35000"/>
                            </a:schemeClr>
                          </a:solidFill>
                          <a:latin typeface="+mj-lt"/>
                          <a:ea typeface="+mj-ea"/>
                        </a:rPr>
                        <a:t/>
                      </a:r>
                      <a:br>
                        <a:rPr kumimoji="1" lang="en-US" altLang="ja-JP" sz="800" b="1" dirty="0" smtClean="0">
                          <a:solidFill>
                            <a:schemeClr val="tx1">
                              <a:lumMod val="65000"/>
                              <a:lumOff val="35000"/>
                            </a:schemeClr>
                          </a:solidFill>
                          <a:latin typeface="+mj-lt"/>
                          <a:ea typeface="+mj-ea"/>
                        </a:rPr>
                      </a:br>
                      <a:r>
                        <a:rPr kumimoji="1" lang="ja-JP" altLang="en-US" sz="800" b="1" dirty="0" smtClean="0">
                          <a:solidFill>
                            <a:schemeClr val="tx1">
                              <a:lumMod val="65000"/>
                              <a:lumOff val="35000"/>
                            </a:schemeClr>
                          </a:solidFill>
                          <a:latin typeface="+mj-lt"/>
                          <a:ea typeface="+mj-ea"/>
                        </a:rPr>
                        <a:t>トップ　トップパネル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天気</a:t>
                      </a:r>
                      <a:r>
                        <a:rPr kumimoji="1" lang="en-US" altLang="ja-JP" sz="800" b="1" kern="1200" dirty="0" smtClean="0">
                          <a:solidFill>
                            <a:schemeClr val="tx1">
                              <a:lumMod val="65000"/>
                              <a:lumOff val="35000"/>
                            </a:schemeClr>
                          </a:solidFill>
                          <a:latin typeface="+mn-lt"/>
                          <a:ea typeface="+mn-ea"/>
                          <a:cs typeface="+mn-cs"/>
                        </a:rPr>
                        <a:t/>
                      </a:r>
                      <a:br>
                        <a:rPr kumimoji="1" lang="en-US" altLang="ja-JP" sz="800" b="1" kern="1200" dirty="0" smtClean="0">
                          <a:solidFill>
                            <a:schemeClr val="tx1">
                              <a:lumMod val="65000"/>
                              <a:lumOff val="35000"/>
                            </a:schemeClr>
                          </a:solidFill>
                          <a:latin typeface="+mn-lt"/>
                          <a:ea typeface="+mn-ea"/>
                          <a:cs typeface="+mn-cs"/>
                        </a:rPr>
                      </a:br>
                      <a:r>
                        <a:rPr kumimoji="1" lang="ja-JP" altLang="en-US" sz="800" b="1" kern="1200" dirty="0" smtClean="0">
                          <a:solidFill>
                            <a:schemeClr val="tx1">
                              <a:lumMod val="65000"/>
                              <a:lumOff val="35000"/>
                            </a:schemeClr>
                          </a:solidFill>
                          <a:latin typeface="+mn-lt"/>
                          <a:ea typeface="+mn-ea"/>
                          <a:cs typeface="+mn-cs"/>
                        </a:rPr>
                        <a:t>トップ　トップパネル　</a:t>
                      </a:r>
                      <a:r>
                        <a:rPr kumimoji="1" lang="en-US" altLang="ja-JP" sz="800" b="1" kern="1200" dirty="0" smtClean="0">
                          <a:solidFill>
                            <a:schemeClr val="tx1">
                              <a:lumMod val="65000"/>
                              <a:lumOff val="35000"/>
                            </a:schemeClr>
                          </a:solidFill>
                          <a:latin typeface="+mn-lt"/>
                          <a:ea typeface="+mn-ea"/>
                          <a:cs typeface="+mn-cs"/>
                        </a:rPr>
                        <a:t>SP</a:t>
                      </a:r>
                    </a:p>
                    <a:p>
                      <a:pPr algn="ctr"/>
                      <a:r>
                        <a:rPr kumimoji="1" lang="ja-JP" altLang="en-US" sz="800" b="1" kern="1200" dirty="0" smtClean="0">
                          <a:solidFill>
                            <a:schemeClr val="tx1">
                              <a:lumMod val="65000"/>
                              <a:lumOff val="35000"/>
                            </a:schemeClr>
                          </a:solidFill>
                          <a:latin typeface="+mn-lt"/>
                          <a:ea typeface="+mn-ea"/>
                          <a:cs typeface="+mn-cs"/>
                        </a:rPr>
                        <a:t>（時間帯指定）</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5277">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1000000742</a:t>
                      </a:r>
                      <a:endParaRPr kumimoji="1" lang="ja-JP" altLang="en-US" sz="8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1000000736</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345277">
                <a:tc>
                  <a:txBody>
                    <a:bodyPr/>
                    <a:lstStyle/>
                    <a:p>
                      <a:pPr algn="ctr"/>
                      <a:r>
                        <a:rPr kumimoji="1" lang="ja-JP" altLang="en-US" sz="800" b="0" dirty="0" smtClean="0">
                          <a:solidFill>
                            <a:schemeClr val="bg1"/>
                          </a:solidFill>
                          <a:latin typeface="+mj-lt"/>
                          <a:ea typeface="+mj-ea"/>
                        </a:rPr>
                        <a:t>予約開始日</a:t>
                      </a:r>
                      <a:endParaRPr kumimoji="1" lang="en-US" altLang="ja-JP"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257831750"/>
                  </a:ext>
                </a:extLst>
              </a:tr>
              <a:tr h="1049238">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10325936"/>
                  </a:ext>
                </a:extLst>
              </a:tr>
              <a:tr h="376538">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84434171"/>
                  </a:ext>
                </a:extLst>
              </a:tr>
              <a:tr h="328188">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376538">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天気　トップ（アプリ）</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66098080"/>
                  </a:ext>
                </a:extLst>
              </a:tr>
              <a:tr h="376538">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376538">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76538">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376538">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dirty="0" smtClean="0">
                          <a:solidFill>
                            <a:schemeClr val="tx1">
                              <a:lumMod val="65000"/>
                              <a:lumOff val="35000"/>
                            </a:schemeClr>
                          </a:solidFill>
                          <a:latin typeface="+mj-lt"/>
                          <a:ea typeface="+mj-ea"/>
                        </a:rPr>
                        <a:t>300,000</a:t>
                      </a:r>
                      <a:r>
                        <a:rPr kumimoji="1" lang="ja-JP" altLang="en-US" sz="800" dirty="0" smtClean="0">
                          <a:solidFill>
                            <a:schemeClr val="tx1">
                              <a:lumMod val="65000"/>
                              <a:lumOff val="35000"/>
                            </a:schemeClr>
                          </a:solidFill>
                          <a:latin typeface="+mj-lt"/>
                          <a:ea typeface="+mj-ea"/>
                        </a:rPr>
                        <a:t>円</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381913646"/>
                  </a:ext>
                </a:extLst>
              </a:tr>
              <a:tr h="421432">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300</a:t>
                      </a:r>
                      <a:r>
                        <a:rPr kumimoji="1" lang="ja-JP" altLang="en-US" sz="800" dirty="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dirty="0" smtClean="0">
                          <a:solidFill>
                            <a:schemeClr val="tx1">
                              <a:lumMod val="65000"/>
                              <a:lumOff val="35000"/>
                            </a:schemeClr>
                          </a:solidFill>
                          <a:latin typeface="+mj-lt"/>
                          <a:ea typeface="+mj-ea"/>
                        </a:rPr>
                        <a:t>360</a:t>
                      </a:r>
                      <a:r>
                        <a:rPr kumimoji="1" lang="ja-JP" altLang="en-US" sz="800" dirty="0" smtClean="0">
                          <a:solidFill>
                            <a:schemeClr val="tx1">
                              <a:lumMod val="65000"/>
                              <a:lumOff val="35000"/>
                            </a:schemeClr>
                          </a:solidFill>
                          <a:latin typeface="+mj-lt"/>
                          <a:ea typeface="+mj-ea"/>
                        </a:rPr>
                        <a:t>円</a:t>
                      </a:r>
                      <a:endParaRPr kumimoji="1" lang="en-US" altLang="ja-JP" sz="800" dirty="0" smtClean="0">
                        <a:solidFill>
                          <a:schemeClr val="tx1">
                            <a:lumMod val="65000"/>
                            <a:lumOff val="35000"/>
                          </a:schemeClr>
                        </a:solidFill>
                        <a:latin typeface="+mj-lt"/>
                        <a:ea typeface="+mj-ea"/>
                      </a:endParaRPr>
                    </a:p>
                    <a:p>
                      <a:pPr algn="ctr"/>
                      <a:r>
                        <a:rPr kumimoji="1" lang="ja-JP" altLang="en-US" sz="800" dirty="0" smtClean="0">
                          <a:solidFill>
                            <a:schemeClr val="tx1">
                              <a:lumMod val="65000"/>
                              <a:lumOff val="35000"/>
                            </a:schemeClr>
                          </a:solidFill>
                          <a:latin typeface="+mj-lt"/>
                          <a:ea typeface="+mj-ea"/>
                        </a:rPr>
                        <a:t>（</a:t>
                      </a:r>
                      <a:r>
                        <a:rPr kumimoji="1" lang="en-US" altLang="ja-JP" sz="800" dirty="0" smtClean="0">
                          <a:solidFill>
                            <a:schemeClr val="tx1">
                              <a:lumMod val="65000"/>
                              <a:lumOff val="35000"/>
                            </a:schemeClr>
                          </a:solidFill>
                          <a:latin typeface="+mj-lt"/>
                          <a:ea typeface="+mj-ea"/>
                        </a:rPr>
                        <a:t>300</a:t>
                      </a:r>
                      <a:r>
                        <a:rPr kumimoji="1" lang="ja-JP" altLang="en-US" sz="800" dirty="0" smtClean="0">
                          <a:solidFill>
                            <a:schemeClr val="tx1">
                              <a:lumMod val="65000"/>
                              <a:lumOff val="35000"/>
                            </a:schemeClr>
                          </a:solidFill>
                          <a:latin typeface="+mj-lt"/>
                          <a:ea typeface="+mj-ea"/>
                        </a:rPr>
                        <a:t>円</a:t>
                      </a:r>
                      <a:r>
                        <a:rPr kumimoji="1" lang="en-US" altLang="ja-JP" sz="800" dirty="0" smtClean="0">
                          <a:solidFill>
                            <a:schemeClr val="tx1">
                              <a:lumMod val="65000"/>
                              <a:lumOff val="35000"/>
                            </a:schemeClr>
                          </a:solidFill>
                          <a:latin typeface="+mj-lt"/>
                          <a:ea typeface="+mj-ea"/>
                        </a:rPr>
                        <a:t>×1.2</a:t>
                      </a:r>
                      <a:r>
                        <a:rPr kumimoji="1" lang="ja-JP" altLang="en-US" sz="800" dirty="0" smtClean="0">
                          <a:solidFill>
                            <a:schemeClr val="tx1">
                              <a:lumMod val="65000"/>
                              <a:lumOff val="35000"/>
                            </a:schemeClr>
                          </a:solidFill>
                          <a:latin typeface="+mj-lt"/>
                          <a:ea typeface="+mj-ea"/>
                        </a:rPr>
                        <a:t>倍）</a:t>
                      </a:r>
                      <a:endParaRPr kumimoji="1" lang="en-US" altLang="ja-JP" sz="800" dirty="0" smtClean="0">
                        <a:solidFill>
                          <a:schemeClr val="tx1">
                            <a:lumMod val="65000"/>
                            <a:lumOff val="35000"/>
                          </a:schemeClr>
                        </a:solidFill>
                        <a:latin typeface="+mj-lt"/>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600" kern="1200" dirty="0" smtClean="0">
                          <a:solidFill>
                            <a:schemeClr val="tx1">
                              <a:lumMod val="65000"/>
                              <a:lumOff val="35000"/>
                            </a:schemeClr>
                          </a:solidFill>
                          <a:latin typeface="+mn-lt"/>
                          <a:ea typeface="+mn-ea"/>
                          <a:cs typeface="+mn-cs"/>
                        </a:rPr>
                        <a:t>※</a:t>
                      </a:r>
                      <a:r>
                        <a:rPr kumimoji="1" lang="ja-JP" altLang="en-US" sz="600" kern="1200" dirty="0" smtClean="0">
                          <a:solidFill>
                            <a:schemeClr val="tx1">
                              <a:lumMod val="65000"/>
                              <a:lumOff val="35000"/>
                            </a:schemeClr>
                          </a:solidFill>
                          <a:latin typeface="+mn-lt"/>
                          <a:ea typeface="+mn-ea"/>
                          <a:cs typeface="+mn-cs"/>
                        </a:rPr>
                        <a:t>時間帯指定の掛け率含む</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sp>
        <p:nvSpPr>
          <p:cNvPr id="12" name="正方形/長方形 11"/>
          <p:cNvSpPr/>
          <p:nvPr/>
        </p:nvSpPr>
        <p:spPr>
          <a:xfrm>
            <a:off x="560512" y="6215200"/>
            <a:ext cx="4953000" cy="461665"/>
          </a:xfrm>
          <a:prstGeom prst="rect">
            <a:avLst/>
          </a:prstGeom>
        </p:spPr>
        <p:txBody>
          <a:bodyPr>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smtClean="0">
                <a:solidFill>
                  <a:schemeClr val="tx1">
                    <a:lumMod val="65000"/>
                    <a:lumOff val="35000"/>
                  </a:schemeClr>
                </a:solidFill>
                <a:latin typeface="+mn-ea"/>
              </a:rPr>
              <a:t>※</a:t>
            </a:r>
            <a:r>
              <a:rPr lang="en-US" altLang="ja-JP" sz="800" dirty="0" smtClean="0">
                <a:solidFill>
                  <a:schemeClr val="tx1">
                    <a:lumMod val="65000"/>
                    <a:lumOff val="35000"/>
                  </a:schemeClr>
                </a:solidFill>
                <a:latin typeface="+mn-ea"/>
              </a:rPr>
              <a:t>S</a:t>
            </a:r>
            <a:r>
              <a:rPr lang="en-US" altLang="ja-JP" sz="800" dirty="0">
                <a:solidFill>
                  <a:schemeClr val="tx1">
                    <a:lumMod val="65000"/>
                    <a:lumOff val="35000"/>
                  </a:schemeClr>
                </a:solidFill>
                <a:latin typeface="+mn-ea"/>
              </a:rPr>
              <a:t>P</a:t>
            </a:r>
            <a:r>
              <a:rPr lang="ja-JP" altLang="en-US" sz="800" dirty="0" smtClean="0">
                <a:solidFill>
                  <a:schemeClr val="tx1">
                    <a:lumMod val="65000"/>
                    <a:lumOff val="35000"/>
                  </a:schemeClr>
                </a:solidFill>
                <a:latin typeface="+mn-ea"/>
              </a:rPr>
              <a:t>はスマートフォンの</a:t>
            </a:r>
            <a:r>
              <a:rPr lang="ja-JP" altLang="en-US" sz="800" dirty="0">
                <a:solidFill>
                  <a:schemeClr val="tx1">
                    <a:lumMod val="65000"/>
                    <a:lumOff val="35000"/>
                  </a:schemeClr>
                </a:solidFill>
                <a:latin typeface="+mn-ea"/>
              </a:rPr>
              <a:t>略称です。</a:t>
            </a:r>
          </a:p>
          <a:p>
            <a:r>
              <a:rPr lang="ja-JP" altLang="en-US" sz="800" dirty="0">
                <a:solidFill>
                  <a:schemeClr val="tx1">
                    <a:lumMod val="65000"/>
                    <a:lumOff val="35000"/>
                  </a:schemeClr>
                </a:solidFill>
                <a:latin typeface="+mn-ea"/>
              </a:rPr>
              <a:t>※Vimpsはビューアブルインプレッションの略称です。</a:t>
            </a:r>
          </a:p>
          <a:p>
            <a:r>
              <a:rPr lang="ja-JP" altLang="en-US" sz="800" dirty="0">
                <a:solidFill>
                  <a:schemeClr val="tx1">
                    <a:lumMod val="65000"/>
                    <a:lumOff val="35000"/>
                  </a:schemeClr>
                </a:solidFill>
                <a:latin typeface="+mn-ea"/>
              </a:rPr>
              <a:t>※vCPMはビューアブルインプレッション1,000回あたりにかかる見込み広告費用です。</a:t>
            </a:r>
          </a:p>
        </p:txBody>
      </p:sp>
      <p:pic>
        <p:nvPicPr>
          <p:cNvPr id="14" name="図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68824" y="2280619"/>
            <a:ext cx="466416" cy="860349"/>
          </a:xfrm>
          <a:prstGeom prst="rect">
            <a:avLst/>
          </a:prstGeom>
        </p:spPr>
      </p:pic>
    </p:spTree>
    <p:extLst>
      <p:ext uri="{BB962C8B-B14F-4D97-AF65-F5344CB8AC3E}">
        <p14:creationId xmlns:p14="http://schemas.microsoft.com/office/powerpoint/2010/main" val="64112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sp>
        <p:nvSpPr>
          <p:cNvPr id="7" name="テキスト ボックス 5">
            <a:extLst>
              <a:ext uri="{FF2B5EF4-FFF2-40B4-BE49-F238E27FC236}">
                <a16:creationId xmlns:a16="http://schemas.microsoft.com/office/drawing/2014/main" id="{80B0730C-3B9E-4841-8DAD-6780CB507DD0}"/>
              </a:ext>
            </a:extLst>
          </p:cNvPr>
          <p:cNvSpPr txBox="1"/>
          <p:nvPr/>
        </p:nvSpPr>
        <p:spPr>
          <a:xfrm>
            <a:off x="344488" y="4437112"/>
            <a:ext cx="8496944" cy="2169825"/>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※SP</a:t>
            </a:r>
            <a:r>
              <a:rPr lang="ja-JP" altLang="en-US" sz="1000" dirty="0">
                <a:solidFill>
                  <a:schemeClr val="tx1">
                    <a:lumMod val="65000"/>
                    <a:lumOff val="35000"/>
                  </a:schemeClr>
                </a:solidFill>
                <a:latin typeface="+mn-ea"/>
              </a:rPr>
              <a:t>はスマートフォンの略称です</a:t>
            </a:r>
            <a:r>
              <a:rPr lang="ja-JP" altLang="en-US" sz="1000" dirty="0" smtClean="0">
                <a:solidFill>
                  <a:schemeClr val="tx1">
                    <a:lumMod val="65000"/>
                    <a:lumOff val="35000"/>
                  </a:schemeClr>
                </a:solidFill>
                <a:latin typeface="+mn-ea"/>
              </a:rPr>
              <a:t>。</a:t>
            </a:r>
            <a:endParaRPr lang="en-US" altLang="ja-JP" sz="1000" dirty="0">
              <a:solidFill>
                <a:schemeClr val="tx1">
                  <a:lumMod val="65000"/>
                  <a:lumOff val="35000"/>
                </a:schemeClr>
              </a:solidFill>
              <a:latin typeface="+mn-ea"/>
            </a:endParaRPr>
          </a:p>
        </p:txBody>
      </p:sp>
      <p:graphicFrame>
        <p:nvGraphicFramePr>
          <p:cNvPr id="8" name="表 7">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303926833"/>
              </p:ext>
            </p:extLst>
          </p:nvPr>
        </p:nvGraphicFramePr>
        <p:xfrm>
          <a:off x="416496" y="1124744"/>
          <a:ext cx="4178878" cy="3286244"/>
        </p:xfrm>
        <a:graphic>
          <a:graphicData uri="http://schemas.openxmlformats.org/drawingml/2006/table">
            <a:tbl>
              <a:tblPr firstCol="1" bandRow="1">
                <a:tableStyleId>{21E4AEA4-8DFA-4A89-87EB-49C32662AFE0}</a:tableStyleId>
              </a:tblPr>
              <a:tblGrid>
                <a:gridCol w="1440159">
                  <a:extLst>
                    <a:ext uri="{9D8B030D-6E8A-4147-A177-3AD203B41FA5}">
                      <a16:colId xmlns:a16="http://schemas.microsoft.com/office/drawing/2014/main" val="792911817"/>
                    </a:ext>
                  </a:extLst>
                </a:gridCol>
                <a:gridCol w="716533">
                  <a:extLst>
                    <a:ext uri="{9D8B030D-6E8A-4147-A177-3AD203B41FA5}">
                      <a16:colId xmlns:a16="http://schemas.microsoft.com/office/drawing/2014/main" val="2515137241"/>
                    </a:ext>
                  </a:extLst>
                </a:gridCol>
                <a:gridCol w="1011093">
                  <a:extLst>
                    <a:ext uri="{9D8B030D-6E8A-4147-A177-3AD203B41FA5}">
                      <a16:colId xmlns:a16="http://schemas.microsoft.com/office/drawing/2014/main" val="3608287535"/>
                    </a:ext>
                  </a:extLst>
                </a:gridCol>
                <a:gridCol w="1011093">
                  <a:extLst>
                    <a:ext uri="{9D8B030D-6E8A-4147-A177-3AD203B41FA5}">
                      <a16:colId xmlns:a16="http://schemas.microsoft.com/office/drawing/2014/main" val="135909385"/>
                    </a:ext>
                  </a:extLst>
                </a:gridCol>
              </a:tblGrid>
              <a:tr h="569996">
                <a:tc>
                  <a:txBody>
                    <a:bodyPr/>
                    <a:lstStyle/>
                    <a:p>
                      <a:pPr algn="ctr"/>
                      <a:r>
                        <a:rPr kumimoji="1" lang="ja-JP" altLang="en-US" sz="80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700" b="1" dirty="0" smtClean="0">
                          <a:solidFill>
                            <a:schemeClr val="tx1">
                              <a:lumMod val="65000"/>
                              <a:lumOff val="35000"/>
                            </a:schemeClr>
                          </a:solidFill>
                          <a:latin typeface="+mj-lt"/>
                          <a:ea typeface="+mj-ea"/>
                        </a:rPr>
                        <a:t>Yahoo!</a:t>
                      </a:r>
                      <a:r>
                        <a:rPr kumimoji="1" lang="ja-JP" altLang="en-US" sz="700" b="1" dirty="0" smtClean="0">
                          <a:solidFill>
                            <a:schemeClr val="tx1">
                              <a:lumMod val="65000"/>
                              <a:lumOff val="35000"/>
                            </a:schemeClr>
                          </a:solidFill>
                          <a:latin typeface="+mj-lt"/>
                          <a:ea typeface="+mj-ea"/>
                        </a:rPr>
                        <a:t>天気</a:t>
                      </a:r>
                      <a:r>
                        <a:rPr kumimoji="1" lang="en-US" altLang="ja-JP" sz="700" b="1" dirty="0" smtClean="0">
                          <a:solidFill>
                            <a:schemeClr val="tx1">
                              <a:lumMod val="65000"/>
                              <a:lumOff val="35000"/>
                            </a:schemeClr>
                          </a:solidFill>
                          <a:latin typeface="+mj-lt"/>
                          <a:ea typeface="+mj-ea"/>
                        </a:rPr>
                        <a:t/>
                      </a:r>
                      <a:br>
                        <a:rPr kumimoji="1" lang="en-US" altLang="ja-JP" sz="700" b="1" dirty="0" smtClean="0">
                          <a:solidFill>
                            <a:schemeClr val="tx1">
                              <a:lumMod val="65000"/>
                              <a:lumOff val="35000"/>
                            </a:schemeClr>
                          </a:solidFill>
                          <a:latin typeface="+mj-lt"/>
                          <a:ea typeface="+mj-ea"/>
                        </a:rPr>
                      </a:br>
                      <a:r>
                        <a:rPr kumimoji="1" lang="ja-JP" altLang="en-US" sz="700" b="1" dirty="0" smtClean="0">
                          <a:solidFill>
                            <a:schemeClr val="tx1">
                              <a:lumMod val="65000"/>
                              <a:lumOff val="35000"/>
                            </a:schemeClr>
                          </a:solidFill>
                          <a:latin typeface="+mj-lt"/>
                          <a:ea typeface="+mj-ea"/>
                        </a:rPr>
                        <a:t>トップ　</a:t>
                      </a:r>
                      <a:endParaRPr kumimoji="1" lang="en-US" altLang="ja-JP" sz="700" b="1" dirty="0" smtClean="0">
                        <a:solidFill>
                          <a:schemeClr val="tx1">
                            <a:lumMod val="65000"/>
                            <a:lumOff val="35000"/>
                          </a:schemeClr>
                        </a:solidFill>
                        <a:latin typeface="+mj-lt"/>
                        <a:ea typeface="+mj-ea"/>
                      </a:endParaRPr>
                    </a:p>
                    <a:p>
                      <a:pPr algn="ctr"/>
                      <a:r>
                        <a:rPr kumimoji="1" lang="ja-JP" altLang="en-US" sz="700" b="1" dirty="0" smtClean="0">
                          <a:solidFill>
                            <a:schemeClr val="tx1">
                              <a:lumMod val="65000"/>
                              <a:lumOff val="35000"/>
                            </a:schemeClr>
                          </a:solidFill>
                          <a:latin typeface="+mj-lt"/>
                          <a:ea typeface="+mj-ea"/>
                        </a:rPr>
                        <a:t>トップパネル　</a:t>
                      </a:r>
                      <a:r>
                        <a:rPr kumimoji="1" lang="en-US" altLang="ja-JP" sz="700" b="1" dirty="0" smtClean="0">
                          <a:solidFill>
                            <a:schemeClr val="tx1">
                              <a:lumMod val="65000"/>
                              <a:lumOff val="35000"/>
                            </a:schemeClr>
                          </a:solidFill>
                          <a:latin typeface="+mj-lt"/>
                          <a:ea typeface="+mj-ea"/>
                        </a:rPr>
                        <a:t>SP</a:t>
                      </a:r>
                      <a:endParaRPr kumimoji="1" lang="ja-JP" altLang="en-US" sz="7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700" b="1" kern="1200" dirty="0" smtClean="0">
                          <a:solidFill>
                            <a:schemeClr val="tx1">
                              <a:lumMod val="65000"/>
                              <a:lumOff val="35000"/>
                            </a:schemeClr>
                          </a:solidFill>
                          <a:latin typeface="+mn-lt"/>
                          <a:ea typeface="+mn-ea"/>
                          <a:cs typeface="+mn-cs"/>
                        </a:rPr>
                        <a:t>Yahoo!</a:t>
                      </a:r>
                      <a:r>
                        <a:rPr kumimoji="1" lang="ja-JP" altLang="en-US" sz="700" b="1" kern="1200" dirty="0" smtClean="0">
                          <a:solidFill>
                            <a:schemeClr val="tx1">
                              <a:lumMod val="65000"/>
                              <a:lumOff val="35000"/>
                            </a:schemeClr>
                          </a:solidFill>
                          <a:latin typeface="+mn-lt"/>
                          <a:ea typeface="+mn-ea"/>
                          <a:cs typeface="+mn-cs"/>
                        </a:rPr>
                        <a:t>天気</a:t>
                      </a:r>
                      <a:r>
                        <a:rPr kumimoji="1" lang="en-US" altLang="ja-JP" sz="700" b="1" kern="1200" dirty="0" smtClean="0">
                          <a:solidFill>
                            <a:schemeClr val="tx1">
                              <a:lumMod val="65000"/>
                              <a:lumOff val="35000"/>
                            </a:schemeClr>
                          </a:solidFill>
                          <a:latin typeface="+mn-lt"/>
                          <a:ea typeface="+mn-ea"/>
                          <a:cs typeface="+mn-cs"/>
                        </a:rPr>
                        <a:t/>
                      </a:r>
                      <a:br>
                        <a:rPr kumimoji="1" lang="en-US" altLang="ja-JP" sz="700" b="1" kern="1200" dirty="0" smtClean="0">
                          <a:solidFill>
                            <a:schemeClr val="tx1">
                              <a:lumMod val="65000"/>
                              <a:lumOff val="35000"/>
                            </a:schemeClr>
                          </a:solidFill>
                          <a:latin typeface="+mn-lt"/>
                          <a:ea typeface="+mn-ea"/>
                          <a:cs typeface="+mn-cs"/>
                        </a:rPr>
                      </a:br>
                      <a:r>
                        <a:rPr kumimoji="1" lang="ja-JP" altLang="en-US" sz="700" b="1" kern="1200" dirty="0" smtClean="0">
                          <a:solidFill>
                            <a:schemeClr val="tx1">
                              <a:lumMod val="65000"/>
                              <a:lumOff val="35000"/>
                            </a:schemeClr>
                          </a:solidFill>
                          <a:latin typeface="+mn-lt"/>
                          <a:ea typeface="+mn-ea"/>
                          <a:cs typeface="+mn-cs"/>
                        </a:rPr>
                        <a:t>トップ　</a:t>
                      </a:r>
                      <a:endParaRPr kumimoji="1" lang="en-US" altLang="ja-JP" sz="700" b="1" kern="1200" dirty="0" smtClean="0">
                        <a:solidFill>
                          <a:schemeClr val="tx1">
                            <a:lumMod val="65000"/>
                            <a:lumOff val="35000"/>
                          </a:schemeClr>
                        </a:solidFill>
                        <a:latin typeface="+mn-lt"/>
                        <a:ea typeface="+mn-ea"/>
                        <a:cs typeface="+mn-cs"/>
                      </a:endParaRPr>
                    </a:p>
                    <a:p>
                      <a:pPr algn="ctr"/>
                      <a:r>
                        <a:rPr kumimoji="1" lang="ja-JP" altLang="en-US" sz="700" b="1" kern="1200" dirty="0" smtClean="0">
                          <a:solidFill>
                            <a:schemeClr val="tx1">
                              <a:lumMod val="65000"/>
                              <a:lumOff val="35000"/>
                            </a:schemeClr>
                          </a:solidFill>
                          <a:latin typeface="+mn-lt"/>
                          <a:ea typeface="+mn-ea"/>
                          <a:cs typeface="+mn-cs"/>
                        </a:rPr>
                        <a:t>トップパネル　</a:t>
                      </a:r>
                      <a:r>
                        <a:rPr kumimoji="1" lang="en-US" altLang="ja-JP" sz="700" b="1" kern="1200" dirty="0" smtClean="0">
                          <a:solidFill>
                            <a:schemeClr val="tx1">
                              <a:lumMod val="65000"/>
                              <a:lumOff val="35000"/>
                            </a:schemeClr>
                          </a:solidFill>
                          <a:latin typeface="+mn-lt"/>
                          <a:ea typeface="+mn-ea"/>
                          <a:cs typeface="+mn-cs"/>
                        </a:rPr>
                        <a:t>SP</a:t>
                      </a:r>
                    </a:p>
                    <a:p>
                      <a:pPr algn="ctr"/>
                      <a:r>
                        <a:rPr kumimoji="1" lang="ja-JP" altLang="en-US" sz="700" b="1" kern="1200" dirty="0" smtClean="0">
                          <a:solidFill>
                            <a:schemeClr val="tx1">
                              <a:lumMod val="65000"/>
                              <a:lumOff val="35000"/>
                            </a:schemeClr>
                          </a:solidFill>
                          <a:latin typeface="+mn-lt"/>
                          <a:ea typeface="+mn-ea"/>
                          <a:cs typeface="+mn-cs"/>
                        </a:rPr>
                        <a:t>（時間帯指定）</a:t>
                      </a:r>
                      <a:endParaRPr kumimoji="1" lang="ja-JP" altLang="en-US" sz="7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1.56</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※6:00-12:59</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固定</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1574332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a:bodyPr>
          <a:lstStyle/>
          <a:p>
            <a:r>
              <a:rPr kumimoji="1" lang="ja-JP" altLang="en-US" sz="2200" dirty="0" smtClean="0"/>
              <a:t>掲載制限</a:t>
            </a:r>
            <a:endParaRPr kumimoji="1" lang="ja-JP" altLang="en-US" sz="2200" dirty="0"/>
          </a:p>
        </p:txBody>
      </p:sp>
      <p:sp>
        <p:nvSpPr>
          <p:cNvPr id="6" name="正方形/長方形 5"/>
          <p:cNvSpPr/>
          <p:nvPr/>
        </p:nvSpPr>
        <p:spPr>
          <a:xfrm>
            <a:off x="373690" y="6018003"/>
            <a:ext cx="2339102" cy="338554"/>
          </a:xfrm>
          <a:prstGeom prst="rect">
            <a:avLst/>
          </a:prstGeom>
        </p:spPr>
        <p:txBody>
          <a:bodyPr wrap="none">
            <a:spAutoFit/>
          </a:bodyPr>
          <a:lstStyle/>
          <a:p>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印</a:t>
            </a:r>
            <a:r>
              <a:rPr lang="ja-JP" altLang="en-US" sz="800" dirty="0">
                <a:solidFill>
                  <a:schemeClr val="tx1">
                    <a:lumMod val="65000"/>
                    <a:lumOff val="35000"/>
                  </a:schemeClr>
                </a:solidFill>
              </a:rPr>
              <a:t>のないカテゴリーは制限なしとなります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rPr>
              <a:t>※SP</a:t>
            </a:r>
            <a:r>
              <a:rPr lang="ja-JP" altLang="en-US" sz="800" dirty="0" smtClean="0">
                <a:solidFill>
                  <a:schemeClr val="tx1">
                    <a:lumMod val="65000"/>
                    <a:lumOff val="35000"/>
                  </a:schemeClr>
                </a:solidFill>
              </a:rPr>
              <a:t>はスマートフォンの略称です。</a:t>
            </a:r>
            <a:endParaRPr lang="ja-JP" altLang="en-US" sz="800" dirty="0">
              <a:solidFill>
                <a:schemeClr val="tx1">
                  <a:lumMod val="65000"/>
                  <a:lumOff val="35000"/>
                </a:schemeClr>
              </a:solidFill>
            </a:endParaRPr>
          </a:p>
        </p:txBody>
      </p:sp>
      <p:graphicFrame>
        <p:nvGraphicFramePr>
          <p:cNvPr id="12" name="表 11">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17348779"/>
              </p:ext>
            </p:extLst>
          </p:nvPr>
        </p:nvGraphicFramePr>
        <p:xfrm>
          <a:off x="431992" y="980735"/>
          <a:ext cx="5196432" cy="4931540"/>
        </p:xfrm>
        <a:graphic>
          <a:graphicData uri="http://schemas.openxmlformats.org/drawingml/2006/table">
            <a:tbl>
              <a:tblPr firstCol="1" bandRow="1">
                <a:tableStyleId>{21E4AEA4-8DFA-4A89-87EB-49C32662AFE0}</a:tableStyleId>
              </a:tblPr>
              <a:tblGrid>
                <a:gridCol w="2388120">
                  <a:extLst>
                    <a:ext uri="{9D8B030D-6E8A-4147-A177-3AD203B41FA5}">
                      <a16:colId xmlns:a16="http://schemas.microsoft.com/office/drawing/2014/main" val="792911817"/>
                    </a:ext>
                  </a:extLst>
                </a:gridCol>
                <a:gridCol w="1368152">
                  <a:extLst>
                    <a:ext uri="{9D8B030D-6E8A-4147-A177-3AD203B41FA5}">
                      <a16:colId xmlns:a16="http://schemas.microsoft.com/office/drawing/2014/main" val="2910572198"/>
                    </a:ext>
                  </a:extLst>
                </a:gridCol>
                <a:gridCol w="1440160">
                  <a:extLst>
                    <a:ext uri="{9D8B030D-6E8A-4147-A177-3AD203B41FA5}">
                      <a16:colId xmlns:a16="http://schemas.microsoft.com/office/drawing/2014/main" val="1780749126"/>
                    </a:ext>
                  </a:extLst>
                </a:gridCol>
              </a:tblGrid>
              <a:tr h="504049">
                <a:tc>
                  <a:txBody>
                    <a:bodyPr/>
                    <a:lstStyle/>
                    <a:p>
                      <a:pPr algn="ctr"/>
                      <a:r>
                        <a:rPr kumimoji="1" lang="ja-JP" altLang="en-US" sz="800" b="1" dirty="0" smtClean="0">
                          <a:solidFill>
                            <a:schemeClr val="bg1"/>
                          </a:solidFill>
                          <a:latin typeface="+mj-lt"/>
                          <a:ea typeface="+mj-ea"/>
                        </a:rPr>
                        <a:t>カテゴリー名</a:t>
                      </a:r>
                      <a:endParaRPr kumimoji="1" lang="ja-JP" altLang="en-US" sz="800" b="1" dirty="0">
                        <a:solidFill>
                          <a:schemeClr val="bg1"/>
                        </a:solidFill>
                        <a:latin typeface="+mj-lt"/>
                        <a:ea typeface="+mj-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b="1" dirty="0" smtClean="0">
                          <a:solidFill>
                            <a:schemeClr val="tx1">
                              <a:lumMod val="65000"/>
                              <a:lumOff val="35000"/>
                            </a:schemeClr>
                          </a:solidFill>
                          <a:latin typeface="+mj-lt"/>
                          <a:ea typeface="+mj-ea"/>
                        </a:rPr>
                        <a:t>Yahoo!</a:t>
                      </a:r>
                      <a:r>
                        <a:rPr kumimoji="1" lang="ja-JP" altLang="en-US" sz="700" b="1" dirty="0" smtClean="0">
                          <a:solidFill>
                            <a:schemeClr val="tx1">
                              <a:lumMod val="65000"/>
                              <a:lumOff val="35000"/>
                            </a:schemeClr>
                          </a:solidFill>
                          <a:latin typeface="+mj-lt"/>
                          <a:ea typeface="+mj-ea"/>
                        </a:rPr>
                        <a:t>天気</a:t>
                      </a:r>
                      <a:r>
                        <a:rPr kumimoji="1" lang="en-US" altLang="ja-JP" sz="700" b="1" dirty="0" smtClean="0">
                          <a:solidFill>
                            <a:schemeClr val="tx1">
                              <a:lumMod val="65000"/>
                              <a:lumOff val="35000"/>
                            </a:schemeClr>
                          </a:solidFill>
                          <a:latin typeface="+mj-lt"/>
                          <a:ea typeface="+mj-ea"/>
                        </a:rPr>
                        <a:t/>
                      </a:r>
                      <a:br>
                        <a:rPr kumimoji="1" lang="en-US" altLang="ja-JP" sz="700" b="1" dirty="0" smtClean="0">
                          <a:solidFill>
                            <a:schemeClr val="tx1">
                              <a:lumMod val="65000"/>
                              <a:lumOff val="35000"/>
                            </a:schemeClr>
                          </a:solidFill>
                          <a:latin typeface="+mj-lt"/>
                          <a:ea typeface="+mj-ea"/>
                        </a:rPr>
                      </a:br>
                      <a:r>
                        <a:rPr kumimoji="1" lang="ja-JP" altLang="en-US" sz="700" b="1" dirty="0" smtClean="0">
                          <a:solidFill>
                            <a:schemeClr val="tx1">
                              <a:lumMod val="65000"/>
                              <a:lumOff val="35000"/>
                            </a:schemeClr>
                          </a:solidFill>
                          <a:latin typeface="+mj-lt"/>
                          <a:ea typeface="+mj-ea"/>
                        </a:rPr>
                        <a:t>トップ　</a:t>
                      </a:r>
                      <a:endParaRPr kumimoji="1" lang="en-US" altLang="ja-JP" sz="700" b="1" dirty="0" smtClean="0">
                        <a:solidFill>
                          <a:schemeClr val="tx1">
                            <a:lumMod val="65000"/>
                            <a:lumOff val="35000"/>
                          </a:schemeClr>
                        </a:solidFill>
                        <a:latin typeface="+mj-lt"/>
                        <a:ea typeface="+mj-ea"/>
                      </a:endParaRPr>
                    </a:p>
                    <a:p>
                      <a:pPr algn="ctr"/>
                      <a:r>
                        <a:rPr kumimoji="1" lang="ja-JP" altLang="en-US" sz="700" b="1" dirty="0" smtClean="0">
                          <a:solidFill>
                            <a:schemeClr val="tx1">
                              <a:lumMod val="65000"/>
                              <a:lumOff val="35000"/>
                            </a:schemeClr>
                          </a:solidFill>
                          <a:latin typeface="+mj-lt"/>
                          <a:ea typeface="+mj-ea"/>
                        </a:rPr>
                        <a:t>トップパネル　</a:t>
                      </a:r>
                      <a:r>
                        <a:rPr kumimoji="1" lang="en-US" altLang="ja-JP" sz="700" b="1" dirty="0" smtClean="0">
                          <a:solidFill>
                            <a:schemeClr val="tx1">
                              <a:lumMod val="65000"/>
                              <a:lumOff val="35000"/>
                            </a:schemeClr>
                          </a:solidFill>
                          <a:latin typeface="+mj-lt"/>
                          <a:ea typeface="+mj-ea"/>
                        </a:rPr>
                        <a:t>SP</a:t>
                      </a:r>
                      <a:endParaRPr kumimoji="1" lang="ja-JP" altLang="en-US" sz="7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700" b="1" dirty="0" smtClean="0">
                          <a:solidFill>
                            <a:schemeClr val="tx1">
                              <a:lumMod val="65000"/>
                              <a:lumOff val="35000"/>
                            </a:schemeClr>
                          </a:solidFill>
                          <a:latin typeface="+mj-lt"/>
                          <a:ea typeface="+mj-ea"/>
                        </a:rPr>
                        <a:t>Yahoo!</a:t>
                      </a:r>
                      <a:r>
                        <a:rPr kumimoji="1" lang="ja-JP" altLang="en-US" sz="700" b="1" dirty="0" smtClean="0">
                          <a:solidFill>
                            <a:schemeClr val="tx1">
                              <a:lumMod val="65000"/>
                              <a:lumOff val="35000"/>
                            </a:schemeClr>
                          </a:solidFill>
                          <a:latin typeface="+mj-lt"/>
                          <a:ea typeface="+mj-ea"/>
                        </a:rPr>
                        <a:t>天気</a:t>
                      </a:r>
                      <a:r>
                        <a:rPr kumimoji="1" lang="en-US" altLang="ja-JP" sz="700" b="1" dirty="0" smtClean="0">
                          <a:solidFill>
                            <a:schemeClr val="tx1">
                              <a:lumMod val="65000"/>
                              <a:lumOff val="35000"/>
                            </a:schemeClr>
                          </a:solidFill>
                          <a:latin typeface="+mj-lt"/>
                          <a:ea typeface="+mj-ea"/>
                        </a:rPr>
                        <a:t/>
                      </a:r>
                      <a:br>
                        <a:rPr kumimoji="1" lang="en-US" altLang="ja-JP" sz="700" b="1" dirty="0" smtClean="0">
                          <a:solidFill>
                            <a:schemeClr val="tx1">
                              <a:lumMod val="65000"/>
                              <a:lumOff val="35000"/>
                            </a:schemeClr>
                          </a:solidFill>
                          <a:latin typeface="+mj-lt"/>
                          <a:ea typeface="+mj-ea"/>
                        </a:rPr>
                      </a:br>
                      <a:r>
                        <a:rPr kumimoji="1" lang="ja-JP" altLang="en-US" sz="700" b="1" dirty="0" smtClean="0">
                          <a:solidFill>
                            <a:schemeClr val="tx1">
                              <a:lumMod val="65000"/>
                              <a:lumOff val="35000"/>
                            </a:schemeClr>
                          </a:solidFill>
                          <a:latin typeface="+mj-lt"/>
                          <a:ea typeface="+mj-ea"/>
                        </a:rPr>
                        <a:t>トップ　</a:t>
                      </a:r>
                      <a:endParaRPr kumimoji="1" lang="en-US" altLang="ja-JP" sz="700" b="1" dirty="0" smtClean="0">
                        <a:solidFill>
                          <a:schemeClr val="tx1">
                            <a:lumMod val="65000"/>
                            <a:lumOff val="35000"/>
                          </a:schemeClr>
                        </a:solidFill>
                        <a:latin typeface="+mj-lt"/>
                        <a:ea typeface="+mj-ea"/>
                      </a:endParaRPr>
                    </a:p>
                    <a:p>
                      <a:pPr algn="ctr"/>
                      <a:r>
                        <a:rPr kumimoji="1" lang="ja-JP" altLang="en-US" sz="700" b="1" dirty="0" smtClean="0">
                          <a:solidFill>
                            <a:schemeClr val="tx1">
                              <a:lumMod val="65000"/>
                              <a:lumOff val="35000"/>
                            </a:schemeClr>
                          </a:solidFill>
                          <a:latin typeface="+mj-lt"/>
                          <a:ea typeface="+mj-ea"/>
                        </a:rPr>
                        <a:t>トップパネル　</a:t>
                      </a:r>
                      <a:r>
                        <a:rPr kumimoji="1" lang="en-US" altLang="ja-JP" sz="700" b="1" dirty="0" smtClean="0">
                          <a:solidFill>
                            <a:schemeClr val="tx1">
                              <a:lumMod val="65000"/>
                              <a:lumOff val="35000"/>
                            </a:schemeClr>
                          </a:solidFill>
                          <a:latin typeface="+mj-lt"/>
                          <a:ea typeface="+mj-ea"/>
                        </a:rPr>
                        <a:t>SP</a:t>
                      </a:r>
                    </a:p>
                    <a:p>
                      <a:pPr algn="ctr"/>
                      <a:r>
                        <a:rPr kumimoji="1" lang="ja-JP" altLang="en-US" sz="700" b="1" dirty="0" smtClean="0">
                          <a:solidFill>
                            <a:schemeClr val="tx1">
                              <a:lumMod val="65000"/>
                              <a:lumOff val="35000"/>
                            </a:schemeClr>
                          </a:solidFill>
                          <a:latin typeface="+mj-lt"/>
                          <a:ea typeface="+mj-ea"/>
                        </a:rPr>
                        <a:t>（時間帯指定）</a:t>
                      </a:r>
                      <a:endParaRPr kumimoji="1" lang="ja-JP" altLang="en-US" sz="7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20669">
                <a:tc>
                  <a:txBody>
                    <a:bodyPr/>
                    <a:lstStyle/>
                    <a:p>
                      <a:pPr algn="l" fontAlgn="ctr"/>
                      <a:r>
                        <a:rPr lang="ja-JP" altLang="en-US" sz="700" b="0" i="0" u="none" strike="noStrike" dirty="0" smtClean="0">
                          <a:solidFill>
                            <a:schemeClr val="bg1"/>
                          </a:solidFill>
                          <a:effectLst/>
                          <a:latin typeface="+mn-lt"/>
                          <a:ea typeface="+mn-ea"/>
                        </a:rPr>
                        <a:t>消費者</a:t>
                      </a:r>
                      <a:r>
                        <a:rPr lang="ja-JP" altLang="en-US" sz="700" b="0" i="0" u="none" strike="noStrike" dirty="0">
                          <a:solidFill>
                            <a:schemeClr val="bg1"/>
                          </a:solidFill>
                          <a:effectLst/>
                          <a:latin typeface="+mn-lt"/>
                          <a:ea typeface="+mn-ea"/>
                        </a:rPr>
                        <a:t>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5F5F8"/>
                    </a:solidFill>
                  </a:tcPr>
                </a:tc>
                <a:extLst>
                  <a:ext uri="{0D108BD9-81ED-4DB2-BD59-A6C34878D82A}">
                    <a16:rowId xmlns:a16="http://schemas.microsoft.com/office/drawing/2014/main" val="159492739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323335934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9271713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59408202"/>
                  </a:ext>
                </a:extLst>
              </a:tr>
              <a:tr h="220669">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5728160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47120921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kern="1200" dirty="0" smtClean="0">
                          <a:solidFill>
                            <a:schemeClr val="tx1">
                              <a:lumMod val="65000"/>
                              <a:lumOff val="35000"/>
                            </a:schemeClr>
                          </a:solidFill>
                          <a:latin typeface="+mn-lt"/>
                          <a:ea typeface="+mn-ea"/>
                          <a:cs typeface="+mn-cs"/>
                        </a:rPr>
                        <a:t>×</a:t>
                      </a: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b="0" kern="1200" dirty="0" smtClean="0">
                        <a:solidFill>
                          <a:schemeClr val="tx1">
                            <a:lumMod val="65000"/>
                            <a:lumOff val="35000"/>
                          </a:schemeClr>
                        </a:solidFill>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07882469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4285079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8246078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1047381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6" name="テキスト ボックス 5">
            <a:extLst>
              <a:ext uri="{FF2B5EF4-FFF2-40B4-BE49-F238E27FC236}">
                <a16:creationId xmlns:a16="http://schemas.microsoft.com/office/drawing/2014/main" id="{80B0730C-3B9E-4841-8DAD-6780CB507DD0}"/>
              </a:ext>
            </a:extLst>
          </p:cNvPr>
          <p:cNvSpPr txBox="1"/>
          <p:nvPr/>
        </p:nvSpPr>
        <p:spPr>
          <a:xfrm>
            <a:off x="992560" y="1212245"/>
            <a:ext cx="1008609" cy="284693"/>
          </a:xfrm>
          <a:prstGeom prst="rect">
            <a:avLst/>
          </a:prstGeom>
          <a:noFill/>
        </p:spPr>
        <p:txBody>
          <a:bodyPr wrap="none" rtlCol="0">
            <a:spAutoFit/>
          </a:bodyPr>
          <a:lstStyle/>
          <a:p>
            <a:pPr algn="ctr">
              <a:lnSpc>
                <a:spcPts val="1460"/>
              </a:lnSpc>
            </a:pPr>
            <a:r>
              <a:rPr lang="ja-JP" altLang="en-US" sz="1000" b="1" dirty="0">
                <a:solidFill>
                  <a:schemeClr val="tx1">
                    <a:lumMod val="65000"/>
                    <a:lumOff val="35000"/>
                  </a:schemeClr>
                </a:solidFill>
              </a:rPr>
              <a:t>画像</a:t>
            </a:r>
            <a:r>
              <a:rPr lang="ja-JP" altLang="en-US" sz="1000" b="1" dirty="0" smtClean="0">
                <a:solidFill>
                  <a:schemeClr val="tx1">
                    <a:lumMod val="65000"/>
                    <a:lumOff val="35000"/>
                  </a:schemeClr>
                </a:solidFill>
              </a:rPr>
              <a:t>（</a:t>
            </a:r>
            <a:r>
              <a:rPr lang="en-US" altLang="ja-JP" sz="1000" b="1" dirty="0" smtClean="0">
                <a:solidFill>
                  <a:schemeClr val="tx1">
                    <a:lumMod val="65000"/>
                    <a:lumOff val="35000"/>
                  </a:schemeClr>
                </a:solidFill>
              </a:rPr>
              <a:t>16:5</a:t>
            </a:r>
            <a:r>
              <a:rPr lang="ja-JP" altLang="en-US" sz="1000" b="1" dirty="0" smtClean="0">
                <a:solidFill>
                  <a:schemeClr val="tx1">
                    <a:lumMod val="65000"/>
                    <a:lumOff val="35000"/>
                  </a:schemeClr>
                </a:solidFill>
              </a:rPr>
              <a:t>）</a:t>
            </a:r>
            <a:endParaRPr lang="en-US" altLang="ja-JP" sz="1000" b="1" dirty="0">
              <a:solidFill>
                <a:schemeClr val="tx1">
                  <a:lumMod val="65000"/>
                  <a:lumOff val="35000"/>
                </a:schemeClr>
              </a:solidFill>
            </a:endParaRPr>
          </a:p>
        </p:txBody>
      </p:sp>
      <p:pic>
        <p:nvPicPr>
          <p:cNvPr id="1030" name="Picture 6" descr="http://paster.corp.yahoo.co.jp/paster/5duUo5fcd8fe75e38ff000651135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520" y="1551595"/>
            <a:ext cx="1728192" cy="3787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940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59858" y="1191118"/>
            <a:ext cx="9201472" cy="4832092"/>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■金額表示は、消費税を含みません。</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■金額表示は、代理店手数料を含みます。</a:t>
            </a:r>
            <a:endParaRPr lang="en-US" altLang="ja-JP" sz="1400" dirty="0">
              <a:solidFill>
                <a:schemeClr val="tx1">
                  <a:lumMod val="65000"/>
                  <a:lumOff val="35000"/>
                </a:schemeClr>
              </a:solidFill>
            </a:endParaRPr>
          </a:p>
        </p:txBody>
      </p:sp>
    </p:spTree>
    <p:extLst>
      <p:ext uri="{BB962C8B-B14F-4D97-AF65-F5344CB8AC3E}">
        <p14:creationId xmlns:p14="http://schemas.microsoft.com/office/powerpoint/2010/main" val="4017174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400657"/>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1809402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smtClean="0"/>
              <a:t>更新・変更履歴</a:t>
            </a:r>
            <a:endParaRPr kumimoji="1" lang="ja-JP" altLang="en-US" dirty="0"/>
          </a:p>
        </p:txBody>
      </p:sp>
      <p:sp>
        <p:nvSpPr>
          <p:cNvPr id="5" name="テキスト ボックス 4"/>
          <p:cNvSpPr txBox="1"/>
          <p:nvPr/>
        </p:nvSpPr>
        <p:spPr>
          <a:xfrm>
            <a:off x="459858" y="1191118"/>
            <a:ext cx="9201472" cy="1661993"/>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2021/2/18</a:t>
            </a:r>
            <a:endParaRPr kumimoji="1" lang="en-US" altLang="ja-JP" sz="1400" dirty="0">
              <a:solidFill>
                <a:schemeClr val="tx1">
                  <a:lumMod val="65000"/>
                  <a:lumOff val="35000"/>
                </a:schemeClr>
              </a:solidFill>
            </a:endParaRPr>
          </a:p>
          <a:p>
            <a:r>
              <a:rPr kumimoji="1" lang="ja-JP" altLang="en-US" sz="1400" dirty="0" smtClean="0">
                <a:solidFill>
                  <a:schemeClr val="tx1">
                    <a:lumMod val="65000"/>
                    <a:lumOff val="35000"/>
                  </a:schemeClr>
                </a:solidFill>
              </a:rPr>
              <a:t>・</a:t>
            </a:r>
            <a:r>
              <a:rPr lang="ja-JP" altLang="en-US" sz="1400" dirty="0" smtClean="0">
                <a:solidFill>
                  <a:schemeClr val="tx1">
                    <a:lumMod val="65000"/>
                    <a:lumOff val="35000"/>
                  </a:schemeClr>
                </a:solidFill>
              </a:rPr>
              <a:t>全商品</a:t>
            </a:r>
            <a:r>
              <a:rPr lang="ja-JP" altLang="en-US" sz="1400" dirty="0">
                <a:solidFill>
                  <a:schemeClr val="tx1">
                    <a:lumMod val="65000"/>
                    <a:lumOff val="35000"/>
                  </a:schemeClr>
                </a:solidFill>
              </a:rPr>
              <a:t>に</a:t>
            </a:r>
            <a:r>
              <a:rPr kumimoji="1" lang="ja-JP" altLang="en-US" sz="1400" dirty="0" smtClean="0">
                <a:solidFill>
                  <a:schemeClr val="tx1">
                    <a:lumMod val="65000"/>
                    <a:lumOff val="35000"/>
                  </a:schemeClr>
                </a:solidFill>
              </a:rPr>
              <a:t>掲載制限を追加いたしました。</a:t>
            </a:r>
            <a:endParaRPr kumimoji="1"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・「免責事項・注意事項」金額記載について追記いたしました</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kumimoji="1"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2021/3/26</a:t>
            </a:r>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「免責事項・注意事項</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掲載</a:t>
            </a:r>
            <a:r>
              <a:rPr lang="ja-JP" altLang="en-US" sz="1400" dirty="0" smtClean="0">
                <a:solidFill>
                  <a:schemeClr val="tx1">
                    <a:lumMod val="65000"/>
                    <a:lumOff val="35000"/>
                  </a:schemeClr>
                </a:solidFill>
              </a:rPr>
              <a:t>不具合について</a:t>
            </a:r>
            <a:r>
              <a:rPr lang="ja-JP" altLang="en-US" sz="1400" dirty="0">
                <a:solidFill>
                  <a:schemeClr val="tx1">
                    <a:lumMod val="65000"/>
                    <a:lumOff val="35000"/>
                  </a:schemeClr>
                </a:solidFill>
              </a:rPr>
              <a:t>追記いたしました。</a:t>
            </a:r>
          </a:p>
          <a:p>
            <a:endParaRPr kumimoji="1" lang="ja-JP" altLang="en-US" sz="1400" dirty="0">
              <a:solidFill>
                <a:schemeClr val="tx1">
                  <a:lumMod val="65000"/>
                  <a:lumOff val="35000"/>
                </a:schemeClr>
              </a:solidFill>
            </a:endParaRPr>
          </a:p>
        </p:txBody>
      </p:sp>
    </p:spTree>
    <p:extLst>
      <p:ext uri="{BB962C8B-B14F-4D97-AF65-F5344CB8AC3E}">
        <p14:creationId xmlns:p14="http://schemas.microsoft.com/office/powerpoint/2010/main" val="2462803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38617</TotalTime>
  <Words>1293</Words>
  <Application>Microsoft Office PowerPoint</Application>
  <PresentationFormat>A4 210 x 297 mm</PresentationFormat>
  <Paragraphs>202</Paragraphs>
  <Slides>8</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メイリオ</vt:lpstr>
      <vt:lpstr>Arial</vt:lpstr>
      <vt:lpstr>Calibri</vt:lpstr>
      <vt:lpstr>2_【社外秘】MSCテンプレート_2013</vt:lpstr>
      <vt:lpstr>PowerPoint プレゼンテーション</vt:lpstr>
      <vt:lpstr>商品一覧　Yahoo!天気・災害</vt:lpstr>
      <vt:lpstr>ターゲティング設定</vt:lpstr>
      <vt:lpstr>掲載制限</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871</cp:revision>
  <dcterms:created xsi:type="dcterms:W3CDTF">2013-09-17T05:48:50Z</dcterms:created>
  <dcterms:modified xsi:type="dcterms:W3CDTF">2021-03-23T18:00:33Z</dcterms:modified>
</cp:coreProperties>
</file>