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589" r:id="rId2"/>
    <p:sldId id="590" r:id="rId3"/>
    <p:sldId id="591" r:id="rId4"/>
    <p:sldId id="592" r:id="rId5"/>
    <p:sldId id="593" r:id="rId6"/>
    <p:sldId id="595" r:id="rId7"/>
    <p:sldId id="553" r:id="rId8"/>
    <p:sldId id="601" r:id="rId9"/>
    <p:sldId id="562" r:id="rId10"/>
    <p:sldId id="574" r:id="rId11"/>
    <p:sldId id="575" r:id="rId12"/>
    <p:sldId id="576" r:id="rId13"/>
    <p:sldId id="615" r:id="rId14"/>
    <p:sldId id="588" r:id="rId15"/>
    <p:sldId id="616" r:id="rId16"/>
    <p:sldId id="578" r:id="rId17"/>
    <p:sldId id="579" r:id="rId18"/>
    <p:sldId id="580" r:id="rId19"/>
    <p:sldId id="514" r:id="rId20"/>
    <p:sldId id="585" r:id="rId21"/>
    <p:sldId id="581" r:id="rId22"/>
    <p:sldId id="586" r:id="rId23"/>
    <p:sldId id="596" r:id="rId24"/>
    <p:sldId id="570" r:id="rId25"/>
    <p:sldId id="571" r:id="rId26"/>
    <p:sldId id="597" r:id="rId27"/>
    <p:sldId id="624" r:id="rId28"/>
    <p:sldId id="600" r:id="rId29"/>
    <p:sldId id="619" r:id="rId30"/>
    <p:sldId id="598" r:id="rId3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DEDE"/>
    <a:srgbClr val="F5F5F5"/>
    <a:srgbClr val="ECECEC"/>
    <a:srgbClr val="FBFBFB"/>
    <a:srgbClr val="FFFFFF"/>
    <a:srgbClr val="999999"/>
    <a:srgbClr val="FCEDED"/>
    <a:srgbClr val="FFDBDB"/>
    <a:srgbClr val="C9002C"/>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E5994B-9BD7-4AE2-89A0-72DEB7516533}" v="10" dt="2023-02-08T08:29:03.345"/>
    <p1510:client id="{9CF44AE9-58B8-43AF-A980-04693A2069D9}" v="122" dt="2023-02-03T02:08:30.51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77" autoAdjust="0"/>
    <p:restoredTop sz="94007" autoAdjust="0"/>
  </p:normalViewPr>
  <p:slideViewPr>
    <p:cSldViewPr snapToGrid="0">
      <p:cViewPr varScale="1">
        <p:scale>
          <a:sx n="91" d="100"/>
          <a:sy n="91" d="100"/>
        </p:scale>
        <p:origin x="72" y="172"/>
      </p:cViewPr>
      <p:guideLst/>
    </p:cSldViewPr>
  </p:slideViewPr>
  <p:outlineViewPr>
    <p:cViewPr>
      <p:scale>
        <a:sx n="33" d="100"/>
        <a:sy n="33" d="100"/>
      </p:scale>
      <p:origin x="0" y="0"/>
    </p:cViewPr>
  </p:outlineViewPr>
  <p:notesTextViewPr>
    <p:cViewPr>
      <p:scale>
        <a:sx n="240" d="100"/>
        <a:sy n="240" d="100"/>
      </p:scale>
      <p:origin x="0" y="0"/>
    </p:cViewPr>
  </p:notesTextViewPr>
  <p:notesViewPr>
    <p:cSldViewPr snapToGrid="0">
      <p:cViewPr varScale="1">
        <p:scale>
          <a:sx n="73" d="100"/>
          <a:sy n="73" d="100"/>
        </p:scale>
        <p:origin x="2624" y="3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2023/4/18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2789275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1839677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2872079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4152529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1827609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35661106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15837366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3383456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1943889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4203021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886639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945268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商品がついてるのとついてないのの違い</a:t>
            </a:r>
            <a:endParaRPr kumimoji="1" lang="en-US" altLang="ja-JP" dirty="0"/>
          </a:p>
          <a:p>
            <a:endParaRPr kumimoji="1" lang="en-US" altLang="ja-JP" dirty="0"/>
          </a:p>
          <a:p>
            <a:r>
              <a:rPr kumimoji="1" lang="ja-JP" altLang="en-US" dirty="0"/>
              <a:t>名前の命名ルールが揃ってた方がわかりやすいかもです</a:t>
            </a:r>
            <a:endParaRPr kumimoji="1" lang="en-US" altLang="ja-JP" dirty="0"/>
          </a:p>
          <a:p>
            <a:endParaRPr kumimoji="1" lang="en-US" altLang="ja-JP" dirty="0"/>
          </a:p>
          <a:p>
            <a:r>
              <a:rPr kumimoji="1" lang="ja-JP" altLang="en-US" dirty="0"/>
              <a:t>メイン商品名</a:t>
            </a:r>
            <a:r>
              <a:rPr kumimoji="1" lang="en-US" altLang="ja-JP" dirty="0"/>
              <a:t>_</a:t>
            </a:r>
            <a:r>
              <a:rPr kumimoji="1" lang="ja-JP" altLang="en-US" dirty="0"/>
              <a:t>形態</a:t>
            </a:r>
            <a:r>
              <a:rPr kumimoji="1" lang="en-US" altLang="ja-JP" dirty="0"/>
              <a:t>_</a:t>
            </a:r>
            <a:r>
              <a:rPr kumimoji="1" lang="ja-JP" altLang="en-US" dirty="0"/>
              <a:t>デバイス</a:t>
            </a:r>
            <a:r>
              <a:rPr kumimoji="1" lang="en-US" altLang="ja-JP" dirty="0"/>
              <a:t>_</a:t>
            </a:r>
            <a:r>
              <a:rPr kumimoji="1" lang="ja-JP" altLang="en-US" dirty="0"/>
              <a:t>付加情報</a:t>
            </a:r>
            <a:endParaRPr kumimoji="1" lang="en-US" altLang="ja-JP" dirty="0"/>
          </a:p>
          <a:p>
            <a:endParaRPr kumimoji="1" lang="en-US" altLang="ja-JP" dirty="0"/>
          </a:p>
          <a:p>
            <a:r>
              <a:rPr kumimoji="1" lang="en-US" altLang="ja-JP" dirty="0"/>
              <a:t>Ex</a:t>
            </a:r>
          </a:p>
          <a:p>
            <a:r>
              <a:rPr kumimoji="1" lang="ja-JP" altLang="en-US" dirty="0"/>
              <a:t>・ブランドパネル</a:t>
            </a:r>
            <a:r>
              <a:rPr kumimoji="1" lang="en-US" altLang="ja-JP" dirty="0"/>
              <a:t> </a:t>
            </a:r>
            <a:r>
              <a:rPr kumimoji="1" lang="ja-JP" altLang="en-US" dirty="0"/>
              <a:t>リッチフォーマット</a:t>
            </a:r>
            <a:r>
              <a:rPr kumimoji="1" lang="en-US" altLang="ja-JP" dirty="0"/>
              <a:t> MD</a:t>
            </a:r>
          </a:p>
          <a:p>
            <a:r>
              <a:rPr kumimoji="1" lang="ja-JP" altLang="en-US" dirty="0"/>
              <a:t>・ブランドパネル</a:t>
            </a:r>
            <a:r>
              <a:rPr kumimoji="1" lang="en-US" altLang="ja-JP" dirty="0"/>
              <a:t> </a:t>
            </a:r>
            <a:r>
              <a:rPr kumimoji="1" lang="ja-JP" altLang="en-US" dirty="0"/>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207628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561383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商品がついてるのとついてないのの違い</a:t>
            </a:r>
            <a:endParaRPr kumimoji="1" lang="en-US" altLang="ja-JP" dirty="0"/>
          </a:p>
          <a:p>
            <a:endParaRPr kumimoji="1" lang="en-US" altLang="ja-JP" dirty="0"/>
          </a:p>
          <a:p>
            <a:r>
              <a:rPr kumimoji="1" lang="ja-JP" altLang="en-US" dirty="0"/>
              <a:t>名前の命名ルールが揃ってた方がわかりやすいかもです</a:t>
            </a:r>
            <a:endParaRPr kumimoji="1" lang="en-US" altLang="ja-JP" dirty="0"/>
          </a:p>
          <a:p>
            <a:endParaRPr kumimoji="1" lang="en-US" altLang="ja-JP" dirty="0"/>
          </a:p>
          <a:p>
            <a:r>
              <a:rPr kumimoji="1" lang="ja-JP" altLang="en-US" dirty="0"/>
              <a:t>メイン商品名</a:t>
            </a:r>
            <a:r>
              <a:rPr kumimoji="1" lang="en-US" altLang="ja-JP" dirty="0"/>
              <a:t>_</a:t>
            </a:r>
            <a:r>
              <a:rPr kumimoji="1" lang="ja-JP" altLang="en-US" dirty="0"/>
              <a:t>形態</a:t>
            </a:r>
            <a:r>
              <a:rPr kumimoji="1" lang="en-US" altLang="ja-JP" dirty="0"/>
              <a:t>_</a:t>
            </a:r>
            <a:r>
              <a:rPr kumimoji="1" lang="ja-JP" altLang="en-US" dirty="0"/>
              <a:t>デバイス</a:t>
            </a:r>
            <a:r>
              <a:rPr kumimoji="1" lang="en-US" altLang="ja-JP" dirty="0"/>
              <a:t>_</a:t>
            </a:r>
            <a:r>
              <a:rPr kumimoji="1" lang="ja-JP" altLang="en-US" dirty="0"/>
              <a:t>付加情報</a:t>
            </a:r>
            <a:endParaRPr kumimoji="1" lang="en-US" altLang="ja-JP" dirty="0"/>
          </a:p>
          <a:p>
            <a:endParaRPr kumimoji="1" lang="en-US" altLang="ja-JP" dirty="0"/>
          </a:p>
          <a:p>
            <a:r>
              <a:rPr kumimoji="1" lang="en-US" altLang="ja-JP" dirty="0"/>
              <a:t>Ex</a:t>
            </a:r>
          </a:p>
          <a:p>
            <a:r>
              <a:rPr kumimoji="1" lang="ja-JP" altLang="en-US" dirty="0"/>
              <a:t>・ブランドパネル</a:t>
            </a:r>
            <a:r>
              <a:rPr kumimoji="1" lang="en-US" altLang="ja-JP" dirty="0"/>
              <a:t> </a:t>
            </a:r>
            <a:r>
              <a:rPr kumimoji="1" lang="ja-JP" altLang="en-US" dirty="0"/>
              <a:t>リッチフォーマット</a:t>
            </a:r>
            <a:r>
              <a:rPr kumimoji="1" lang="en-US" altLang="ja-JP" dirty="0"/>
              <a:t> MD</a:t>
            </a:r>
          </a:p>
          <a:p>
            <a:r>
              <a:rPr kumimoji="1" lang="ja-JP" altLang="en-US" dirty="0"/>
              <a:t>・ブランドパネル</a:t>
            </a:r>
            <a:r>
              <a:rPr kumimoji="1" lang="en-US" altLang="ja-JP" dirty="0"/>
              <a:t> </a:t>
            </a:r>
            <a:r>
              <a:rPr kumimoji="1" lang="ja-JP" altLang="en-US" dirty="0"/>
              <a:t>カルーセル</a:t>
            </a:r>
            <a:r>
              <a:rPr kumimoji="1" lang="en-US" altLang="ja-JP" dirty="0"/>
              <a:t> SP</a:t>
            </a: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2676188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2635254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2229171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282583" y="5710013"/>
            <a:ext cx="1025923"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2023/2/8</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乗換案内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乗換案内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996765" y="6227119"/>
            <a:ext cx="1143903"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2023/2/8</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725807" y="5931299"/>
            <a:ext cx="1025922"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2023/2/8</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Yahoo!</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乗換案内  </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乗換案内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dirty="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dirty="0"/>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2759"/>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乗換案内</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697043" y="2790694"/>
            <a:ext cx="5696262" cy="1413755"/>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dirty="0"/>
              <a:t>資料タイトルタイトル</a:t>
            </a:r>
            <a:br>
              <a:rPr kumimoji="1" lang="en-US" altLang="ja-JP" dirty="0"/>
            </a:br>
            <a:r>
              <a:rPr kumimoji="1" lang="en-US" altLang="ja-JP" dirty="0"/>
              <a:t>2</a:t>
            </a:r>
            <a:r>
              <a:rPr kumimoji="1" lang="ja-JP" altLang="en-US" dirty="0"/>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EB80D547-D955-FB5D-CAE1-459854915AE8}"/>
              </a:ext>
            </a:extLst>
          </p:cNvPr>
          <p:cNvSpPr txBox="1"/>
          <p:nvPr userDrawn="1"/>
        </p:nvSpPr>
        <p:spPr>
          <a:xfrm>
            <a:off x="607656" y="5710013"/>
            <a:ext cx="1700850" cy="600164"/>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2023/2/8</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2023/4/20</a:t>
            </a:r>
          </a:p>
        </p:txBody>
      </p:sp>
    </p:spTree>
    <p:extLst>
      <p:ext uri="{BB962C8B-B14F-4D97-AF65-F5344CB8AC3E}">
        <p14:creationId xmlns:p14="http://schemas.microsoft.com/office/powerpoint/2010/main" val="1317098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9682264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5044347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1569814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5343025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乗換案内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
        <p:nvSpPr>
          <p:cNvPr id="11" name="テキスト ボックス 10">
            <a:extLst>
              <a:ext uri="{FF2B5EF4-FFF2-40B4-BE49-F238E27FC236}">
                <a16:creationId xmlns:a16="http://schemas.microsoft.com/office/drawing/2014/main" id="{EC2A974A-BD36-8C97-40A0-DB582C1418BF}"/>
              </a:ext>
            </a:extLst>
          </p:cNvPr>
          <p:cNvSpPr txBox="1"/>
          <p:nvPr userDrawn="1"/>
        </p:nvSpPr>
        <p:spPr>
          <a:xfrm>
            <a:off x="607656" y="5710013"/>
            <a:ext cx="1700850" cy="600164"/>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2023/2/8</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 id="2147483870" r:id="rId29"/>
    <p:sldLayoutId id="2147483871" r:id="rId30"/>
    <p:sldLayoutId id="2147483872" r:id="rId31"/>
    <p:sldLayoutId id="2147483873" r:id="rId32"/>
    <p:sldLayoutId id="2147483874" r:id="rId33"/>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3.xml"/><Relationship Id="rId6" Type="http://schemas.openxmlformats.org/officeDocument/2006/relationships/image" Target="../media/image22.png"/><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8" Type="http://schemas.openxmlformats.org/officeDocument/2006/relationships/hyperlink" Target="https://ads-help.yahoo.co.jp/yahooads/guideline/articledetail?lan=ja&amp;aid=1493&amp;o=default" TargetMode="External"/><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8.xml"/><Relationship Id="rId6" Type="http://schemas.openxmlformats.org/officeDocument/2006/relationships/image" Target="../media/image21.png"/><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17.xml"/><Relationship Id="rId1" Type="http://schemas.openxmlformats.org/officeDocument/2006/relationships/slideLayout" Target="../slideLayouts/slideLayout28.xml"/><Relationship Id="rId5" Type="http://schemas.openxmlformats.org/officeDocument/2006/relationships/image" Target="../media/image27.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3.xml"/><Relationship Id="rId5" Type="http://schemas.openxmlformats.org/officeDocument/2006/relationships/image" Target="../media/image29.png"/><Relationship Id="rId4" Type="http://schemas.openxmlformats.org/officeDocument/2006/relationships/hyperlink" Target="https://form-business.yahoo.co.jp/claris/enqueteForm?inquiry_type=placement_restrictions"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29.png"/><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8" Type="http://schemas.openxmlformats.org/officeDocument/2006/relationships/hyperlink" Target="https://portal.yadui.business.yahoo.co.jp/agencyportal/30187098/" TargetMode="External"/><Relationship Id="rId3" Type="http://schemas.openxmlformats.org/officeDocument/2006/relationships/image" Target="../media/image16.emf"/><Relationship Id="rId7" Type="http://schemas.openxmlformats.org/officeDocument/2006/relationships/hyperlink" Target="https://portal.yadui.business.yahoo.co.jp/agencyportal/30335704/" TargetMode="External"/><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hyperlink" Target="https://portal.yadui.business.yahoo.co.jp/agencyportal/873240/" TargetMode="External"/><Relationship Id="rId5" Type="http://schemas.openxmlformats.org/officeDocument/2006/relationships/image" Target="../media/image18.png"/><Relationship Id="rId4" Type="http://schemas.openxmlformats.org/officeDocument/2006/relationships/image" Target="../media/image17.emf"/><Relationship Id="rId9" Type="http://schemas.openxmlformats.org/officeDocument/2006/relationships/hyperlink" Target="https://portal.yadui.business.yahoo.co.jp/agencyportal/1052207/"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4.xml"/><Relationship Id="rId1" Type="http://schemas.openxmlformats.org/officeDocument/2006/relationships/slideLayout" Target="../slideLayouts/slideLayout23.xml"/><Relationship Id="rId5" Type="http://schemas.openxmlformats.org/officeDocument/2006/relationships/image" Target="../media/image18.png"/><Relationship Id="rId4" Type="http://schemas.openxmlformats.org/officeDocument/2006/relationships/image" Target="../media/image17.emf"/></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20.png"/><Relationship Id="rId4" Type="http://schemas.openxmlformats.org/officeDocument/2006/relationships/image" Target="../media/image17.emf"/></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0CCF94-73B7-3C10-BEF3-5ADF2DE99DDD}"/>
              </a:ext>
            </a:extLst>
          </p:cNvPr>
          <p:cNvSpPr>
            <a:spLocks noGrp="1"/>
          </p:cNvSpPr>
          <p:nvPr>
            <p:ph type="title"/>
          </p:nvPr>
        </p:nvSpPr>
        <p:spPr>
          <a:xfrm>
            <a:off x="921487" y="2790694"/>
            <a:ext cx="5656521" cy="1413755"/>
          </a:xfrm>
        </p:spPr>
        <p:txBody>
          <a:bodyPr/>
          <a:lstStyle/>
          <a:p>
            <a:r>
              <a:rPr kumimoji="1" lang="ja-JP" altLang="en-US" dirty="0"/>
              <a:t>ディスプレイ広告 </a:t>
            </a:r>
            <a:r>
              <a:rPr lang="ja-JP" altLang="en-US" dirty="0"/>
              <a:t>（</a:t>
            </a:r>
            <a:r>
              <a:rPr kumimoji="1" lang="ja-JP" altLang="en-US" dirty="0"/>
              <a:t>予約型</a:t>
            </a:r>
            <a:r>
              <a:rPr kumimoji="1" lang="en-US" altLang="ja-JP" dirty="0"/>
              <a:t> </a:t>
            </a:r>
            <a:r>
              <a:rPr lang="ja-JP" altLang="en-US" dirty="0"/>
              <a:t>）</a:t>
            </a:r>
            <a:br>
              <a:rPr kumimoji="1" lang="en-US" altLang="ja-JP" dirty="0"/>
            </a:br>
            <a:r>
              <a:rPr kumimoji="1" lang="ja-JP" altLang="en-US" dirty="0"/>
              <a:t>セールスシート</a:t>
            </a:r>
          </a:p>
        </p:txBody>
      </p:sp>
    </p:spTree>
    <p:extLst>
      <p:ext uri="{BB962C8B-B14F-4D97-AF65-F5344CB8AC3E}">
        <p14:creationId xmlns:p14="http://schemas.microsoft.com/office/powerpoint/2010/main" val="6181042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446107132"/>
              </p:ext>
            </p:extLst>
          </p:nvPr>
        </p:nvGraphicFramePr>
        <p:xfrm>
          <a:off x="479425" y="1109652"/>
          <a:ext cx="11242472" cy="5022256"/>
        </p:xfrm>
        <a:graphic>
          <a:graphicData uri="http://schemas.openxmlformats.org/drawingml/2006/table">
            <a:tbl>
              <a:tblPr firstCol="1" bandRow="1"/>
              <a:tblGrid>
                <a:gridCol w="1401033">
                  <a:extLst>
                    <a:ext uri="{9D8B030D-6E8A-4147-A177-3AD203B41FA5}">
                      <a16:colId xmlns:a16="http://schemas.microsoft.com/office/drawing/2014/main" val="792911817"/>
                    </a:ext>
                  </a:extLst>
                </a:gridCol>
                <a:gridCol w="595046">
                  <a:extLst>
                    <a:ext uri="{9D8B030D-6E8A-4147-A177-3AD203B41FA5}">
                      <a16:colId xmlns:a16="http://schemas.microsoft.com/office/drawing/2014/main" val="528632362"/>
                    </a:ext>
                  </a:extLst>
                </a:gridCol>
                <a:gridCol w="1309139">
                  <a:extLst>
                    <a:ext uri="{9D8B030D-6E8A-4147-A177-3AD203B41FA5}">
                      <a16:colId xmlns:a16="http://schemas.microsoft.com/office/drawing/2014/main" val="805702382"/>
                    </a:ext>
                  </a:extLst>
                </a:gridCol>
                <a:gridCol w="116840">
                  <a:extLst>
                    <a:ext uri="{9D8B030D-6E8A-4147-A177-3AD203B41FA5}">
                      <a16:colId xmlns:a16="http://schemas.microsoft.com/office/drawing/2014/main" val="1054086067"/>
                    </a:ext>
                  </a:extLst>
                </a:gridCol>
                <a:gridCol w="613899">
                  <a:extLst>
                    <a:ext uri="{9D8B030D-6E8A-4147-A177-3AD203B41FA5}">
                      <a16:colId xmlns:a16="http://schemas.microsoft.com/office/drawing/2014/main" val="3758870668"/>
                    </a:ext>
                  </a:extLst>
                </a:gridCol>
                <a:gridCol w="1251324">
                  <a:extLst>
                    <a:ext uri="{9D8B030D-6E8A-4147-A177-3AD203B41FA5}">
                      <a16:colId xmlns:a16="http://schemas.microsoft.com/office/drawing/2014/main" val="2866038991"/>
                    </a:ext>
                  </a:extLst>
                </a:gridCol>
                <a:gridCol w="749593">
                  <a:extLst>
                    <a:ext uri="{9D8B030D-6E8A-4147-A177-3AD203B41FA5}">
                      <a16:colId xmlns:a16="http://schemas.microsoft.com/office/drawing/2014/main" val="517657099"/>
                    </a:ext>
                  </a:extLst>
                </a:gridCol>
                <a:gridCol w="1222692">
                  <a:extLst>
                    <a:ext uri="{9D8B030D-6E8A-4147-A177-3AD203B41FA5}">
                      <a16:colId xmlns:a16="http://schemas.microsoft.com/office/drawing/2014/main" val="1488460194"/>
                    </a:ext>
                  </a:extLst>
                </a:gridCol>
                <a:gridCol w="765338">
                  <a:extLst>
                    <a:ext uri="{9D8B030D-6E8A-4147-A177-3AD203B41FA5}">
                      <a16:colId xmlns:a16="http://schemas.microsoft.com/office/drawing/2014/main" val="1157670479"/>
                    </a:ext>
                  </a:extLst>
                </a:gridCol>
                <a:gridCol w="1194060">
                  <a:extLst>
                    <a:ext uri="{9D8B030D-6E8A-4147-A177-3AD203B41FA5}">
                      <a16:colId xmlns:a16="http://schemas.microsoft.com/office/drawing/2014/main" val="2536915991"/>
                    </a:ext>
                  </a:extLst>
                </a:gridCol>
                <a:gridCol w="116840">
                  <a:extLst>
                    <a:ext uri="{9D8B030D-6E8A-4147-A177-3AD203B41FA5}">
                      <a16:colId xmlns:a16="http://schemas.microsoft.com/office/drawing/2014/main" val="2133916451"/>
                    </a:ext>
                  </a:extLst>
                </a:gridCol>
                <a:gridCol w="670460">
                  <a:extLst>
                    <a:ext uri="{9D8B030D-6E8A-4147-A177-3AD203B41FA5}">
                      <a16:colId xmlns:a16="http://schemas.microsoft.com/office/drawing/2014/main" val="1117088551"/>
                    </a:ext>
                  </a:extLst>
                </a:gridCol>
                <a:gridCol w="1236208">
                  <a:extLst>
                    <a:ext uri="{9D8B030D-6E8A-4147-A177-3AD203B41FA5}">
                      <a16:colId xmlns:a16="http://schemas.microsoft.com/office/drawing/2014/main" val="4013138155"/>
                    </a:ext>
                  </a:extLst>
                </a:gridCol>
              </a:tblGrid>
              <a:tr h="5229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H</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3">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I</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7</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J</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7</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K</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7</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L</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7</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17335041"/>
                  </a:ext>
                </a:extLst>
              </a:tr>
              <a:tr h="2804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algn="ct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1000000985</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1000000987</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1000000988</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1000000989</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1000000967</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040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年</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日（水）</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lnT w="12700" cmpd="sng">
                      <a:noFill/>
                      <a:prstDash val="soli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04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12060797"/>
                  </a:ext>
                </a:extLst>
              </a:tr>
              <a:tr h="4024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lnT w="12700" cmpd="sng">
                      <a:noFill/>
                      <a:prstDash val="soli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41833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en-US" altLang="ja-JP" sz="900" dirty="0">
                          <a:latin typeface="+mn-ea"/>
                          <a:ea typeface="+mn-ea"/>
                        </a:rPr>
                        <a:t>-</a:t>
                      </a: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93594562"/>
                  </a:ext>
                </a:extLst>
              </a:tr>
              <a:tr h="2804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スマートフォン（ウェブ</a:t>
                      </a: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アプリ）</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43727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H</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I</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J</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K</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L</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28040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乗換案内　検索結果詳細の上部</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8040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04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en-US" altLang="ja-JP" sz="900" b="0" i="0" kern="1200" dirty="0">
                          <a:solidFill>
                            <a:schemeClr val="tx1">
                              <a:lumMod val="65000"/>
                              <a:lumOff val="35000"/>
                            </a:schemeClr>
                          </a:solidFill>
                          <a:latin typeface="+mn-ea"/>
                          <a:ea typeface="+mn-ea"/>
                          <a:cs typeface="+mn-cs"/>
                        </a:rPr>
                        <a:t>7</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27</a:t>
                      </a:r>
                      <a:r>
                        <a:rPr kumimoji="1" lang="ja-JP" altLang="en-US" sz="900" b="0" i="0" kern="1200" dirty="0">
                          <a:solidFill>
                            <a:schemeClr val="tx1">
                              <a:lumMod val="65000"/>
                              <a:lumOff val="35000"/>
                            </a:schemeClr>
                          </a:solidFill>
                          <a:latin typeface="+mn-ea"/>
                          <a:ea typeface="+mn-ea"/>
                          <a:cs typeface="+mn-cs"/>
                        </a:rPr>
                        <a:t>日間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804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ja-JP" altLang="en-US" sz="900" b="0" i="0" dirty="0">
                          <a:solidFill>
                            <a:schemeClr val="tx1">
                              <a:lumMod val="65000"/>
                              <a:lumOff val="35000"/>
                            </a:schemeClr>
                          </a:solidFill>
                          <a:latin typeface="+mn-ea"/>
                          <a:ea typeface="+mn-ea"/>
                        </a:rPr>
                        <a:t>枠購入型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804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1913646"/>
                  </a:ext>
                </a:extLst>
              </a:tr>
              <a:tr h="2804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20,000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dirty="0">
                          <a:solidFill>
                            <a:schemeClr val="tx1">
                              <a:lumMod val="65000"/>
                              <a:lumOff val="35000"/>
                            </a:schemeClr>
                          </a:solidFill>
                          <a:latin typeface="+mn-ea"/>
                          <a:ea typeface="+mn-ea"/>
                        </a:rPr>
                        <a:t>17,000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13,000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dirty="0">
                          <a:solidFill>
                            <a:schemeClr val="tx1">
                              <a:lumMod val="65000"/>
                              <a:lumOff val="35000"/>
                            </a:schemeClr>
                          </a:solidFill>
                          <a:latin typeface="+mn-ea"/>
                          <a:ea typeface="+mn-ea"/>
                        </a:rPr>
                        <a:t>8,000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algn="ctr"/>
                      <a:r>
                        <a:rPr kumimoji="1" lang="en-US" altLang="ja-JP" sz="900" dirty="0">
                          <a:solidFill>
                            <a:schemeClr val="tx1">
                              <a:lumMod val="65000"/>
                              <a:lumOff val="35000"/>
                            </a:schemeClr>
                          </a:solidFill>
                          <a:latin typeface="+mn-ea"/>
                          <a:ea typeface="+mn-ea"/>
                        </a:rPr>
                        <a:t>6,000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14462905"/>
                  </a:ext>
                </a:extLst>
              </a:tr>
              <a:tr h="43727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別紙をご参照ください。</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900" kern="1200" dirty="0">
                        <a:solidFill>
                          <a:schemeClr val="tx1">
                            <a:lumMod val="65000"/>
                            <a:lumOff val="35000"/>
                          </a:schemeClr>
                        </a:solidFill>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lnT w="12700" cmpd="sng">
                      <a:noFill/>
                      <a:prstDash val="soli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dirty="0"/>
              <a:t>スマートフォン商品</a:t>
            </a:r>
          </a:p>
        </p:txBody>
      </p:sp>
      <p:sp>
        <p:nvSpPr>
          <p:cNvPr id="9" name="円/楕円 19">
            <a:extLst>
              <a:ext uri="{FF2B5EF4-FFF2-40B4-BE49-F238E27FC236}">
                <a16:creationId xmlns:a16="http://schemas.microsoft.com/office/drawing/2014/main" id="{EAB74A18-4F4C-1C21-6533-194C178C38A1}"/>
              </a:ext>
            </a:extLst>
          </p:cNvPr>
          <p:cNvSpPr>
            <a:spLocks noChangeAspect="1"/>
          </p:cNvSpPr>
          <p:nvPr/>
        </p:nvSpPr>
        <p:spPr>
          <a:xfrm>
            <a:off x="7456004" y="2535236"/>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7" name="図プレースホルダー 16" descr="アイコン&#10;&#10;自動的に生成された説明">
            <a:extLst>
              <a:ext uri="{FF2B5EF4-FFF2-40B4-BE49-F238E27FC236}">
                <a16:creationId xmlns:a16="http://schemas.microsoft.com/office/drawing/2014/main" id="{A5AA4462-2AC1-BB60-E35F-A84EC702518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正方形/長方形 2">
            <a:extLst>
              <a:ext uri="{FF2B5EF4-FFF2-40B4-BE49-F238E27FC236}">
                <a16:creationId xmlns:a16="http://schemas.microsoft.com/office/drawing/2014/main" id="{31B85D26-3FA9-E3E7-EAA6-7272DB8DC0E4}"/>
              </a:ext>
            </a:extLst>
          </p:cNvPr>
          <p:cNvSpPr/>
          <p:nvPr/>
        </p:nvSpPr>
        <p:spPr>
          <a:xfrm>
            <a:off x="555391" y="6179319"/>
            <a:ext cx="4158652" cy="355482"/>
          </a:xfrm>
          <a:prstGeom prst="rect">
            <a:avLst/>
          </a:prstGeom>
        </p:spPr>
        <p:txBody>
          <a:bodyPr wrap="square" lIns="0" tIns="0" rIns="0" bIns="0" anchor="t">
            <a:spAutoFit/>
          </a:bodyPr>
          <a:lstStyle/>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4324BF85-1DFE-C5B7-D45E-8ED6D4357BB8}"/>
              </a:ext>
            </a:extLst>
          </p:cNvPr>
          <p:cNvSpPr/>
          <p:nvPr/>
        </p:nvSpPr>
        <p:spPr>
          <a:xfrm>
            <a:off x="8482269" y="6308357"/>
            <a:ext cx="3062057" cy="307777"/>
          </a:xfrm>
          <a:prstGeom prst="rect">
            <a:avLst/>
          </a:prstGeom>
        </p:spPr>
        <p:txBody>
          <a:bodyPr wrap="none" lIns="91440" tIns="45720" rIns="91440" bIns="45720" anchor="t">
            <a:spAutoFit/>
          </a:bodyPr>
          <a:lstStyle/>
          <a:p>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　駅ランク表は別紙を参照ください。</a:t>
            </a:r>
          </a:p>
          <a:p>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　掲載金額は</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日あたりの基本料金</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掲載日数での算出となります。</a:t>
            </a:r>
          </a:p>
        </p:txBody>
      </p:sp>
    </p:spTree>
    <p:extLst>
      <p:ext uri="{BB962C8B-B14F-4D97-AF65-F5344CB8AC3E}">
        <p14:creationId xmlns:p14="http://schemas.microsoft.com/office/powerpoint/2010/main" val="97371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1333000030"/>
              </p:ext>
            </p:extLst>
          </p:nvPr>
        </p:nvGraphicFramePr>
        <p:xfrm>
          <a:off x="479425" y="1089024"/>
          <a:ext cx="11242098" cy="5052727"/>
        </p:xfrm>
        <a:graphic>
          <a:graphicData uri="http://schemas.openxmlformats.org/drawingml/2006/table">
            <a:tbl>
              <a:tblPr firstCol="1" bandRow="1"/>
              <a:tblGrid>
                <a:gridCol w="1407424">
                  <a:extLst>
                    <a:ext uri="{9D8B030D-6E8A-4147-A177-3AD203B41FA5}">
                      <a16:colId xmlns:a16="http://schemas.microsoft.com/office/drawing/2014/main" val="792911817"/>
                    </a:ext>
                  </a:extLst>
                </a:gridCol>
                <a:gridCol w="474841">
                  <a:extLst>
                    <a:ext uri="{9D8B030D-6E8A-4147-A177-3AD203B41FA5}">
                      <a16:colId xmlns:a16="http://schemas.microsoft.com/office/drawing/2014/main" val="528632362"/>
                    </a:ext>
                  </a:extLst>
                </a:gridCol>
                <a:gridCol w="1036576">
                  <a:extLst>
                    <a:ext uri="{9D8B030D-6E8A-4147-A177-3AD203B41FA5}">
                      <a16:colId xmlns:a16="http://schemas.microsoft.com/office/drawing/2014/main" val="805702382"/>
                    </a:ext>
                  </a:extLst>
                </a:gridCol>
                <a:gridCol w="116840">
                  <a:extLst>
                    <a:ext uri="{9D8B030D-6E8A-4147-A177-3AD203B41FA5}">
                      <a16:colId xmlns:a16="http://schemas.microsoft.com/office/drawing/2014/main" val="1428455213"/>
                    </a:ext>
                  </a:extLst>
                </a:gridCol>
                <a:gridCol w="468357">
                  <a:extLst>
                    <a:ext uri="{9D8B030D-6E8A-4147-A177-3AD203B41FA5}">
                      <a16:colId xmlns:a16="http://schemas.microsoft.com/office/drawing/2014/main" val="3491006422"/>
                    </a:ext>
                  </a:extLst>
                </a:gridCol>
                <a:gridCol w="1007169">
                  <a:extLst>
                    <a:ext uri="{9D8B030D-6E8A-4147-A177-3AD203B41FA5}">
                      <a16:colId xmlns:a16="http://schemas.microsoft.com/office/drawing/2014/main" val="2866038991"/>
                    </a:ext>
                  </a:extLst>
                </a:gridCol>
                <a:gridCol w="126255">
                  <a:extLst>
                    <a:ext uri="{9D8B030D-6E8A-4147-A177-3AD203B41FA5}">
                      <a16:colId xmlns:a16="http://schemas.microsoft.com/office/drawing/2014/main" val="1523555283"/>
                    </a:ext>
                  </a:extLst>
                </a:gridCol>
                <a:gridCol w="505983">
                  <a:extLst>
                    <a:ext uri="{9D8B030D-6E8A-4147-A177-3AD203B41FA5}">
                      <a16:colId xmlns:a16="http://schemas.microsoft.com/office/drawing/2014/main" val="1194680518"/>
                    </a:ext>
                  </a:extLst>
                </a:gridCol>
                <a:gridCol w="1021873">
                  <a:extLst>
                    <a:ext uri="{9D8B030D-6E8A-4147-A177-3AD203B41FA5}">
                      <a16:colId xmlns:a16="http://schemas.microsoft.com/office/drawing/2014/main" val="1488460194"/>
                    </a:ext>
                  </a:extLst>
                </a:gridCol>
                <a:gridCol w="116840">
                  <a:extLst>
                    <a:ext uri="{9D8B030D-6E8A-4147-A177-3AD203B41FA5}">
                      <a16:colId xmlns:a16="http://schemas.microsoft.com/office/drawing/2014/main" val="4133461586"/>
                    </a:ext>
                  </a:extLst>
                </a:gridCol>
                <a:gridCol w="536257">
                  <a:extLst>
                    <a:ext uri="{9D8B030D-6E8A-4147-A177-3AD203B41FA5}">
                      <a16:colId xmlns:a16="http://schemas.microsoft.com/office/drawing/2014/main" val="868495894"/>
                    </a:ext>
                  </a:extLst>
                </a:gridCol>
                <a:gridCol w="1043928">
                  <a:extLst>
                    <a:ext uri="{9D8B030D-6E8A-4147-A177-3AD203B41FA5}">
                      <a16:colId xmlns:a16="http://schemas.microsoft.com/office/drawing/2014/main" val="2536915991"/>
                    </a:ext>
                  </a:extLst>
                </a:gridCol>
                <a:gridCol w="116840">
                  <a:extLst>
                    <a:ext uri="{9D8B030D-6E8A-4147-A177-3AD203B41FA5}">
                      <a16:colId xmlns:a16="http://schemas.microsoft.com/office/drawing/2014/main" val="1121432487"/>
                    </a:ext>
                  </a:extLst>
                </a:gridCol>
                <a:gridCol w="500366">
                  <a:extLst>
                    <a:ext uri="{9D8B030D-6E8A-4147-A177-3AD203B41FA5}">
                      <a16:colId xmlns:a16="http://schemas.microsoft.com/office/drawing/2014/main" val="754637424"/>
                    </a:ext>
                  </a:extLst>
                </a:gridCol>
                <a:gridCol w="1043928">
                  <a:extLst>
                    <a:ext uri="{9D8B030D-6E8A-4147-A177-3AD203B41FA5}">
                      <a16:colId xmlns:a16="http://schemas.microsoft.com/office/drawing/2014/main" val="4013138155"/>
                    </a:ext>
                  </a:extLst>
                </a:gridCol>
                <a:gridCol w="116840">
                  <a:extLst>
                    <a:ext uri="{9D8B030D-6E8A-4147-A177-3AD203B41FA5}">
                      <a16:colId xmlns:a16="http://schemas.microsoft.com/office/drawing/2014/main" val="805562872"/>
                    </a:ext>
                  </a:extLst>
                </a:gridCol>
                <a:gridCol w="359458">
                  <a:extLst>
                    <a:ext uri="{9D8B030D-6E8A-4147-A177-3AD203B41FA5}">
                      <a16:colId xmlns:a16="http://schemas.microsoft.com/office/drawing/2014/main" val="3138108266"/>
                    </a:ext>
                  </a:extLst>
                </a:gridCol>
                <a:gridCol w="1242323">
                  <a:extLst>
                    <a:ext uri="{9D8B030D-6E8A-4147-A177-3AD203B41FA5}">
                      <a16:colId xmlns:a16="http://schemas.microsoft.com/office/drawing/2014/main" val="2736792532"/>
                    </a:ext>
                  </a:extLst>
                </a:gridCol>
              </a:tblGrid>
              <a:tr h="6479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a:t>
                      </a:r>
                      <a:endParaRPr kumimoji="1" lang="en-US" altLang="ja-JP" sz="90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A</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B</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3">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a:t>
                      </a:r>
                      <a:endParaRPr kumimoji="1" lang="en-US" altLang="ja-JP" sz="90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C</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a:t>
                      </a:r>
                      <a:endParaRPr kumimoji="1" lang="en-US" altLang="ja-JP" sz="90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D</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a:t>
                      </a:r>
                      <a:endParaRPr kumimoji="1" lang="en-US" altLang="ja-JP" sz="90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E</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a:t>
                      </a:r>
                      <a:endParaRPr kumimoji="1" lang="en-US" altLang="ja-JP" sz="90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F</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a:t>
                      </a:r>
                      <a:endParaRPr kumimoji="1" lang="en-US" altLang="ja-JP" sz="90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G</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17335041"/>
                  </a:ext>
                </a:extLst>
              </a:tr>
              <a:tr h="2672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algn="ct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1000000939</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1000000986</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1000000972</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1000000992</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1000000973</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1000000993</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6726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年</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日（水）</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77446988"/>
                  </a:ext>
                </a:extLst>
              </a:tr>
              <a:tr h="2672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12060797"/>
                  </a:ext>
                </a:extLst>
              </a:tr>
              <a:tr h="3835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9873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algn="ctr"/>
                      <a:r>
                        <a:rPr kumimoji="1" lang="en-US" altLang="ja-JP" sz="900" dirty="0">
                          <a:latin typeface="+mn-ea"/>
                          <a:ea typeface="+mn-ea"/>
                        </a:rPr>
                        <a:t>-</a:t>
                      </a: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93594562"/>
                  </a:ext>
                </a:extLst>
              </a:tr>
              <a:tr h="2672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algn="ct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スマートフォン（ウェブ</a:t>
                      </a: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アプリ）</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38355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A</a:t>
                      </a:r>
                      <a:r>
                        <a:rPr kumimoji="1" lang="ja-JP" altLang="en-US" sz="800" kern="1200" dirty="0">
                          <a:solidFill>
                            <a:schemeClr val="tx1">
                              <a:lumMod val="65000"/>
                              <a:lumOff val="35000"/>
                            </a:schemeClr>
                          </a:solidFill>
                          <a:latin typeface="メイリオ" panose="020B0604030504040204" pitchFamily="50" charset="-128"/>
                          <a:ea typeface="+mn-ea"/>
                          <a:cs typeface="+mn-cs"/>
                        </a:rPr>
                        <a:t>・</a:t>
                      </a:r>
                      <a:r>
                        <a:rPr kumimoji="1" lang="en-US" altLang="ja-JP" sz="800" kern="1200" dirty="0">
                          <a:solidFill>
                            <a:schemeClr val="tx1">
                              <a:lumMod val="65000"/>
                              <a:lumOff val="35000"/>
                            </a:schemeClr>
                          </a:solidFill>
                          <a:latin typeface="メイリオ" panose="020B0604030504040204" pitchFamily="50" charset="-128"/>
                          <a:ea typeface="+mn-ea"/>
                          <a:cs typeface="+mn-cs"/>
                        </a:rPr>
                        <a:t>B</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C</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D</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E</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F</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G</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26726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乗換案内　検索結果詳細の上部</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6726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672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algn="ctr"/>
                      <a:r>
                        <a:rPr kumimoji="1" lang="en-US" altLang="ja-JP" sz="900" b="0" i="0" kern="1200" dirty="0">
                          <a:solidFill>
                            <a:schemeClr val="tx1">
                              <a:lumMod val="65000"/>
                              <a:lumOff val="35000"/>
                            </a:schemeClr>
                          </a:solidFill>
                          <a:latin typeface="+mn-ea"/>
                          <a:ea typeface="+mn-ea"/>
                          <a:cs typeface="+mn-cs"/>
                        </a:rPr>
                        <a:t>28</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90</a:t>
                      </a:r>
                      <a:r>
                        <a:rPr kumimoji="1" lang="ja-JP" altLang="en-US" sz="900" b="0" i="0" kern="1200" dirty="0">
                          <a:solidFill>
                            <a:schemeClr val="tx1">
                              <a:lumMod val="65000"/>
                              <a:lumOff val="35000"/>
                            </a:schemeClr>
                          </a:solidFill>
                          <a:latin typeface="+mn-ea"/>
                          <a:ea typeface="+mn-ea"/>
                          <a:cs typeface="+mn-cs"/>
                        </a:rPr>
                        <a:t>日間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672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algn="ctr"/>
                      <a:r>
                        <a:rPr kumimoji="1" lang="ja-JP" altLang="en-US" sz="900" b="0" i="0" dirty="0">
                          <a:solidFill>
                            <a:schemeClr val="tx1">
                              <a:lumMod val="65000"/>
                              <a:lumOff val="35000"/>
                            </a:schemeClr>
                          </a:solidFill>
                          <a:latin typeface="+mn-ea"/>
                          <a:ea typeface="+mn-ea"/>
                        </a:rPr>
                        <a:t>枠購入型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4167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3">
                  <a:txBody>
                    <a:bodyPr/>
                    <a:lstStyle/>
                    <a:p>
                      <a:endParaRPr kumimoji="1" lang="ja-JP" altLang="en-US"/>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gridSpan="3">
                  <a:txBody>
                    <a:bodyPr/>
                    <a:lstStyle/>
                    <a:p>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gridSpan="3">
                  <a:txBody>
                    <a:bodyPr/>
                    <a:lstStyle/>
                    <a:p>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gridSpan="3">
                  <a:txBody>
                    <a:bodyPr/>
                    <a:lstStyle/>
                    <a:p>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gridSpan="3">
                  <a:txBody>
                    <a:bodyPr/>
                    <a:lstStyle/>
                    <a:p>
                      <a:endParaRPr kumimoji="1" lang="ja-JP" altLang="en-US"/>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1913646"/>
                  </a:ext>
                </a:extLst>
              </a:tr>
              <a:tr h="2672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98,000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3">
                  <a:txBody>
                    <a:bodyPr/>
                    <a:lstStyle/>
                    <a:p>
                      <a:r>
                        <a:rPr kumimoji="1" lang="en-US" altLang="ja-JP" sz="900" dirty="0">
                          <a:solidFill>
                            <a:schemeClr val="tx1">
                              <a:lumMod val="65000"/>
                              <a:lumOff val="35000"/>
                            </a:schemeClr>
                          </a:solidFill>
                          <a:latin typeface="+mn-ea"/>
                          <a:ea typeface="+mn-ea"/>
                        </a:rPr>
                        <a:t>64,000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gridSpan="3">
                  <a:txBody>
                    <a:bodyPr/>
                    <a:lstStyle/>
                    <a:p>
                      <a:r>
                        <a:rPr kumimoji="1" lang="en-US" altLang="ja-JP" sz="900" dirty="0">
                          <a:solidFill>
                            <a:schemeClr val="tx1">
                              <a:lumMod val="65000"/>
                              <a:lumOff val="35000"/>
                            </a:schemeClr>
                          </a:solidFill>
                          <a:latin typeface="+mn-ea"/>
                          <a:ea typeface="+mn-ea"/>
                        </a:rPr>
                        <a:t>51,000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gridSpan="3">
                  <a:txBody>
                    <a:bodyPr/>
                    <a:lstStyle/>
                    <a:p>
                      <a:r>
                        <a:rPr kumimoji="1" lang="en-US" altLang="ja-JP" sz="900" dirty="0">
                          <a:solidFill>
                            <a:schemeClr val="tx1">
                              <a:lumMod val="65000"/>
                              <a:lumOff val="35000"/>
                            </a:schemeClr>
                          </a:solidFill>
                          <a:latin typeface="+mn-ea"/>
                          <a:ea typeface="+mn-ea"/>
                        </a:rPr>
                        <a:t>34,000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gridSpan="3">
                  <a:txBody>
                    <a:bodyPr/>
                    <a:lstStyle/>
                    <a:p>
                      <a:r>
                        <a:rPr kumimoji="1" lang="en-US" altLang="ja-JP" sz="900" dirty="0">
                          <a:solidFill>
                            <a:schemeClr val="tx1">
                              <a:lumMod val="65000"/>
                              <a:lumOff val="35000"/>
                            </a:schemeClr>
                          </a:solidFill>
                          <a:latin typeface="+mn-ea"/>
                          <a:ea typeface="+mn-ea"/>
                        </a:rPr>
                        <a:t>25,500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gridSpan="3">
                  <a:txBody>
                    <a:bodyPr/>
                    <a:lstStyle/>
                    <a:p>
                      <a:r>
                        <a:rPr kumimoji="1" lang="en-US" altLang="ja-JP" sz="900" dirty="0">
                          <a:solidFill>
                            <a:schemeClr val="tx1">
                              <a:lumMod val="65000"/>
                              <a:lumOff val="35000"/>
                            </a:schemeClr>
                          </a:solidFill>
                          <a:latin typeface="+mn-ea"/>
                          <a:ea typeface="+mn-ea"/>
                        </a:rPr>
                        <a:t>21,000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14462905"/>
                  </a:ext>
                </a:extLst>
              </a:tr>
              <a:tr h="41678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別紙をご参照ください。</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900" kern="1200" dirty="0">
                        <a:solidFill>
                          <a:schemeClr val="tx1">
                            <a:lumMod val="65000"/>
                            <a:lumOff val="35000"/>
                          </a:schemeClr>
                        </a:solidFill>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dirty="0"/>
              <a:t>スマートフォン商品</a:t>
            </a:r>
          </a:p>
        </p:txBody>
      </p:sp>
      <p:sp>
        <p:nvSpPr>
          <p:cNvPr id="9" name="円/楕円 19">
            <a:extLst>
              <a:ext uri="{FF2B5EF4-FFF2-40B4-BE49-F238E27FC236}">
                <a16:creationId xmlns:a16="http://schemas.microsoft.com/office/drawing/2014/main" id="{F1D3BC15-6336-2C9F-D604-9EFE73BD33F8}"/>
              </a:ext>
            </a:extLst>
          </p:cNvPr>
          <p:cNvSpPr>
            <a:spLocks noChangeAspect="1"/>
          </p:cNvSpPr>
          <p:nvPr/>
        </p:nvSpPr>
        <p:spPr>
          <a:xfrm>
            <a:off x="7244694" y="263698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2" name="図プレースホルダー 11" descr="アイコン&#10;&#10;自動的に生成された説明">
            <a:extLst>
              <a:ext uri="{FF2B5EF4-FFF2-40B4-BE49-F238E27FC236}">
                <a16:creationId xmlns:a16="http://schemas.microsoft.com/office/drawing/2014/main" id="{B0DBB577-EB56-37EB-CD93-6304753002A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正方形/長方形 2">
            <a:extLst>
              <a:ext uri="{FF2B5EF4-FFF2-40B4-BE49-F238E27FC236}">
                <a16:creationId xmlns:a16="http://schemas.microsoft.com/office/drawing/2014/main" id="{0FB42E10-0E3F-EBE5-D752-7D5B003849A2}"/>
              </a:ext>
            </a:extLst>
          </p:cNvPr>
          <p:cNvSpPr/>
          <p:nvPr/>
        </p:nvSpPr>
        <p:spPr>
          <a:xfrm>
            <a:off x="555391" y="6189161"/>
            <a:ext cx="4158652" cy="355482"/>
          </a:xfrm>
          <a:prstGeom prst="rect">
            <a:avLst/>
          </a:prstGeom>
        </p:spPr>
        <p:txBody>
          <a:bodyPr wrap="square" lIns="0" tIns="0" rIns="0" bIns="0" anchor="t">
            <a:spAutoFit/>
          </a:bodyPr>
          <a:lstStyle/>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1C99A79D-2837-69E4-77EB-4B7DAA59CD23}"/>
              </a:ext>
            </a:extLst>
          </p:cNvPr>
          <p:cNvSpPr/>
          <p:nvPr/>
        </p:nvSpPr>
        <p:spPr>
          <a:xfrm>
            <a:off x="8574552" y="6253361"/>
            <a:ext cx="3062057" cy="307777"/>
          </a:xfrm>
          <a:prstGeom prst="rect">
            <a:avLst/>
          </a:prstGeom>
        </p:spPr>
        <p:txBody>
          <a:bodyPr wrap="none" lIns="91440" tIns="45720" rIns="91440" bIns="45720" anchor="t">
            <a:spAutoFit/>
          </a:bodyPr>
          <a:lstStyle/>
          <a:p>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　駅ランク表は別紙を参照ください。</a:t>
            </a:r>
          </a:p>
          <a:p>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　掲載金額は</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日あたりの基本料金</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掲載日数での算出となります。</a:t>
            </a:r>
          </a:p>
        </p:txBody>
      </p:sp>
    </p:spTree>
    <p:extLst>
      <p:ext uri="{BB962C8B-B14F-4D97-AF65-F5344CB8AC3E}">
        <p14:creationId xmlns:p14="http://schemas.microsoft.com/office/powerpoint/2010/main" val="2363280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4128218174"/>
              </p:ext>
            </p:extLst>
          </p:nvPr>
        </p:nvGraphicFramePr>
        <p:xfrm>
          <a:off x="479423" y="1082699"/>
          <a:ext cx="11246174" cy="5113081"/>
        </p:xfrm>
        <a:graphic>
          <a:graphicData uri="http://schemas.openxmlformats.org/drawingml/2006/table">
            <a:tbl>
              <a:tblPr firstCol="1" bandRow="1"/>
              <a:tblGrid>
                <a:gridCol w="1391931">
                  <a:extLst>
                    <a:ext uri="{9D8B030D-6E8A-4147-A177-3AD203B41FA5}">
                      <a16:colId xmlns:a16="http://schemas.microsoft.com/office/drawing/2014/main" val="792911817"/>
                    </a:ext>
                  </a:extLst>
                </a:gridCol>
                <a:gridCol w="601559">
                  <a:extLst>
                    <a:ext uri="{9D8B030D-6E8A-4147-A177-3AD203B41FA5}">
                      <a16:colId xmlns:a16="http://schemas.microsoft.com/office/drawing/2014/main" val="528632362"/>
                    </a:ext>
                  </a:extLst>
                </a:gridCol>
                <a:gridCol w="1300156">
                  <a:extLst>
                    <a:ext uri="{9D8B030D-6E8A-4147-A177-3AD203B41FA5}">
                      <a16:colId xmlns:a16="http://schemas.microsoft.com/office/drawing/2014/main" val="805702382"/>
                    </a:ext>
                  </a:extLst>
                </a:gridCol>
                <a:gridCol w="116840">
                  <a:extLst>
                    <a:ext uri="{9D8B030D-6E8A-4147-A177-3AD203B41FA5}">
                      <a16:colId xmlns:a16="http://schemas.microsoft.com/office/drawing/2014/main" val="519093549"/>
                    </a:ext>
                  </a:extLst>
                </a:gridCol>
                <a:gridCol w="618931">
                  <a:extLst>
                    <a:ext uri="{9D8B030D-6E8A-4147-A177-3AD203B41FA5}">
                      <a16:colId xmlns:a16="http://schemas.microsoft.com/office/drawing/2014/main" val="2767616810"/>
                    </a:ext>
                  </a:extLst>
                </a:gridCol>
                <a:gridCol w="1264275">
                  <a:extLst>
                    <a:ext uri="{9D8B030D-6E8A-4147-A177-3AD203B41FA5}">
                      <a16:colId xmlns:a16="http://schemas.microsoft.com/office/drawing/2014/main" val="2866038991"/>
                    </a:ext>
                  </a:extLst>
                </a:gridCol>
                <a:gridCol w="116840">
                  <a:extLst>
                    <a:ext uri="{9D8B030D-6E8A-4147-A177-3AD203B41FA5}">
                      <a16:colId xmlns:a16="http://schemas.microsoft.com/office/drawing/2014/main" val="2194526045"/>
                    </a:ext>
                  </a:extLst>
                </a:gridCol>
                <a:gridCol w="636303">
                  <a:extLst>
                    <a:ext uri="{9D8B030D-6E8A-4147-A177-3AD203B41FA5}">
                      <a16:colId xmlns:a16="http://schemas.microsoft.com/office/drawing/2014/main" val="241326037"/>
                    </a:ext>
                  </a:extLst>
                </a:gridCol>
                <a:gridCol w="1213821">
                  <a:extLst>
                    <a:ext uri="{9D8B030D-6E8A-4147-A177-3AD203B41FA5}">
                      <a16:colId xmlns:a16="http://schemas.microsoft.com/office/drawing/2014/main" val="1488460194"/>
                    </a:ext>
                  </a:extLst>
                </a:gridCol>
                <a:gridCol w="116840">
                  <a:extLst>
                    <a:ext uri="{9D8B030D-6E8A-4147-A177-3AD203B41FA5}">
                      <a16:colId xmlns:a16="http://schemas.microsoft.com/office/drawing/2014/main" val="359560272"/>
                    </a:ext>
                  </a:extLst>
                </a:gridCol>
                <a:gridCol w="653675">
                  <a:extLst>
                    <a:ext uri="{9D8B030D-6E8A-4147-A177-3AD203B41FA5}">
                      <a16:colId xmlns:a16="http://schemas.microsoft.com/office/drawing/2014/main" val="2495807198"/>
                    </a:ext>
                  </a:extLst>
                </a:gridCol>
                <a:gridCol w="1192512">
                  <a:extLst>
                    <a:ext uri="{9D8B030D-6E8A-4147-A177-3AD203B41FA5}">
                      <a16:colId xmlns:a16="http://schemas.microsoft.com/office/drawing/2014/main" val="2536915991"/>
                    </a:ext>
                  </a:extLst>
                </a:gridCol>
                <a:gridCol w="116840">
                  <a:extLst>
                    <a:ext uri="{9D8B030D-6E8A-4147-A177-3AD203B41FA5}">
                      <a16:colId xmlns:a16="http://schemas.microsoft.com/office/drawing/2014/main" val="3048995112"/>
                    </a:ext>
                  </a:extLst>
                </a:gridCol>
                <a:gridCol w="671047">
                  <a:extLst>
                    <a:ext uri="{9D8B030D-6E8A-4147-A177-3AD203B41FA5}">
                      <a16:colId xmlns:a16="http://schemas.microsoft.com/office/drawing/2014/main" val="840188204"/>
                    </a:ext>
                  </a:extLst>
                </a:gridCol>
                <a:gridCol w="1234604">
                  <a:extLst>
                    <a:ext uri="{9D8B030D-6E8A-4147-A177-3AD203B41FA5}">
                      <a16:colId xmlns:a16="http://schemas.microsoft.com/office/drawing/2014/main" val="4013138155"/>
                    </a:ext>
                  </a:extLst>
                </a:gridCol>
              </a:tblGrid>
              <a:tr h="5333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H</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3">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I</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J</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K</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lnL w="28575" cap="flat" cmpd="sng" algn="ctr">
                      <a:noFill/>
                      <a:prstDash val="solid"/>
                      <a:round/>
                      <a:headEnd type="none" w="med" len="med"/>
                      <a:tailEnd type="none" w="med" len="med"/>
                    </a:lnL>
                  </a:tcPr>
                </a:tc>
                <a:tc gridSpan="3">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L</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17335041"/>
                  </a:ext>
                </a:extLst>
              </a:tr>
              <a:tr h="2859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algn="ct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1000000994</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1000000974</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1000000975</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1000000995</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1000000976</a:t>
                      </a:r>
                    </a:p>
                  </a:txBody>
                  <a:tcPr marT="72000" marB="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599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年</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日（水）</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2700" cmpd="sng">
                      <a:noFill/>
                      <a:prstDash val="solid"/>
                    </a:lnL>
                    <a:lnT w="28575" cap="flat" cmpd="sng" algn="ctr">
                      <a:no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59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no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12060797"/>
                  </a:ext>
                </a:extLst>
              </a:tr>
              <a:tr h="368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4">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4266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4">
                  <a:txBody>
                    <a:bodyPr/>
                    <a:lstStyle/>
                    <a:p>
                      <a:pPr algn="ctr"/>
                      <a:r>
                        <a:rPr kumimoji="1" lang="en-US" altLang="ja-JP" sz="900" dirty="0">
                          <a:latin typeface="+mn-ea"/>
                          <a:ea typeface="+mn-ea"/>
                        </a:rPr>
                        <a:t>-</a:t>
                      </a: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93594562"/>
                  </a:ext>
                </a:extLst>
              </a:tr>
              <a:tr h="2859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4">
                  <a:txBody>
                    <a:bodyPr/>
                    <a:lstStyle/>
                    <a:p>
                      <a:pPr algn="ct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スマートフォン（ウェブ</a:t>
                      </a: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アプリ）</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37365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H</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I</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I</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J</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K</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L</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28599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乗換案内　検索結果詳細の上部</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8599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59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4">
                  <a:txBody>
                    <a:bodyPr/>
                    <a:lstStyle/>
                    <a:p>
                      <a:pPr algn="ctr"/>
                      <a:r>
                        <a:rPr kumimoji="1" lang="en-US" altLang="ja-JP" sz="900" b="0" i="0" kern="1200" dirty="0">
                          <a:solidFill>
                            <a:schemeClr val="tx1">
                              <a:lumMod val="65000"/>
                              <a:lumOff val="35000"/>
                            </a:schemeClr>
                          </a:solidFill>
                          <a:latin typeface="+mn-ea"/>
                          <a:ea typeface="+mn-ea"/>
                          <a:cs typeface="+mn-cs"/>
                        </a:rPr>
                        <a:t>28</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90</a:t>
                      </a:r>
                      <a:r>
                        <a:rPr kumimoji="1" lang="ja-JP" altLang="en-US" sz="900" b="0" i="0" kern="1200" dirty="0">
                          <a:solidFill>
                            <a:schemeClr val="tx1">
                              <a:lumMod val="65000"/>
                              <a:lumOff val="35000"/>
                            </a:schemeClr>
                          </a:solidFill>
                          <a:latin typeface="+mn-ea"/>
                          <a:ea typeface="+mn-ea"/>
                          <a:cs typeface="+mn-cs"/>
                        </a:rPr>
                        <a:t>日間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859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4">
                  <a:txBody>
                    <a:bodyPr/>
                    <a:lstStyle/>
                    <a:p>
                      <a:pPr algn="ctr"/>
                      <a:r>
                        <a:rPr kumimoji="1" lang="ja-JP" altLang="en-US" sz="900" b="0" i="0" dirty="0">
                          <a:solidFill>
                            <a:schemeClr val="tx1">
                              <a:lumMod val="65000"/>
                              <a:lumOff val="35000"/>
                            </a:schemeClr>
                          </a:solidFill>
                          <a:latin typeface="+mn-ea"/>
                          <a:ea typeface="+mn-ea"/>
                        </a:rPr>
                        <a:t>枠購入型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3736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endParaRPr kumimoji="1" lang="ja-JP" altLang="en-US"/>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4">
                  <a:txBody>
                    <a:bodyPr/>
                    <a:lstStyle/>
                    <a:p>
                      <a:endParaRPr kumimoji="1" lang="ja-JP" altLang="en-US"/>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endParaRPr kumimoji="1" lang="ja-JP" altLang="en-US"/>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no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2859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17,000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dirty="0">
                          <a:solidFill>
                            <a:schemeClr val="tx1">
                              <a:lumMod val="65000"/>
                              <a:lumOff val="35000"/>
                            </a:schemeClr>
                          </a:solidFill>
                          <a:latin typeface="+mn-ea"/>
                          <a:ea typeface="+mn-ea"/>
                        </a:rPr>
                        <a:t>14,500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4">
                  <a:txBody>
                    <a:bodyPr/>
                    <a:lstStyle/>
                    <a:p>
                      <a:pPr algn="ctr"/>
                      <a:r>
                        <a:rPr kumimoji="1" lang="en-US" altLang="ja-JP" sz="900" dirty="0">
                          <a:solidFill>
                            <a:schemeClr val="tx1">
                              <a:lumMod val="65000"/>
                              <a:lumOff val="35000"/>
                            </a:schemeClr>
                          </a:solidFill>
                          <a:latin typeface="+mn-ea"/>
                          <a:ea typeface="+mn-ea"/>
                        </a:rPr>
                        <a:t>11,000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algn="ctr"/>
                      <a:r>
                        <a:rPr kumimoji="1" lang="en-US" altLang="ja-JP" sz="900" dirty="0">
                          <a:solidFill>
                            <a:schemeClr val="tx1">
                              <a:lumMod val="65000"/>
                              <a:lumOff val="35000"/>
                            </a:schemeClr>
                          </a:solidFill>
                          <a:latin typeface="+mn-ea"/>
                          <a:ea typeface="+mn-ea"/>
                        </a:rPr>
                        <a:t>7,000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no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dirty="0">
                          <a:solidFill>
                            <a:schemeClr val="tx1">
                              <a:lumMod val="65000"/>
                              <a:lumOff val="35000"/>
                            </a:schemeClr>
                          </a:solidFill>
                          <a:latin typeface="+mn-ea"/>
                          <a:ea typeface="+mn-ea"/>
                        </a:rPr>
                        <a:t>5,000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4014462905"/>
                  </a:ext>
                </a:extLst>
              </a:tr>
              <a:tr h="44599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別紙をご参照ください。</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900" kern="1200" dirty="0">
                        <a:solidFill>
                          <a:schemeClr val="tx1">
                            <a:lumMod val="65000"/>
                            <a:lumOff val="35000"/>
                          </a:schemeClr>
                        </a:solidFill>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dirty="0"/>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dirty="0"/>
              <a:t>スマートフォン商品</a:t>
            </a:r>
          </a:p>
        </p:txBody>
      </p:sp>
      <p:sp>
        <p:nvSpPr>
          <p:cNvPr id="13" name="円/楕円 19">
            <a:extLst>
              <a:ext uri="{FF2B5EF4-FFF2-40B4-BE49-F238E27FC236}">
                <a16:creationId xmlns:a16="http://schemas.microsoft.com/office/drawing/2014/main" id="{9176EE98-E0C6-919E-10E8-DC381D0D1CB4}"/>
              </a:ext>
            </a:extLst>
          </p:cNvPr>
          <p:cNvSpPr>
            <a:spLocks noChangeAspect="1"/>
          </p:cNvSpPr>
          <p:nvPr/>
        </p:nvSpPr>
        <p:spPr>
          <a:xfrm>
            <a:off x="7312870" y="255058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272AE318-B0D9-1D14-6EC8-7D5C87F493D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正方形/長方形 2">
            <a:extLst>
              <a:ext uri="{FF2B5EF4-FFF2-40B4-BE49-F238E27FC236}">
                <a16:creationId xmlns:a16="http://schemas.microsoft.com/office/drawing/2014/main" id="{31DF4FA5-B6B8-AE5C-47EF-5D41CCA11109}"/>
              </a:ext>
            </a:extLst>
          </p:cNvPr>
          <p:cNvSpPr/>
          <p:nvPr/>
        </p:nvSpPr>
        <p:spPr>
          <a:xfrm>
            <a:off x="555391" y="6215684"/>
            <a:ext cx="4158652" cy="355482"/>
          </a:xfrm>
          <a:prstGeom prst="rect">
            <a:avLst/>
          </a:prstGeom>
        </p:spPr>
        <p:txBody>
          <a:bodyPr wrap="square" lIns="0" tIns="0" rIns="0" bIns="0" anchor="t">
            <a:spAutoFit/>
          </a:bodyPr>
          <a:lstStyle/>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ADD63F60-945C-3179-B772-254E3EDF67D9}"/>
              </a:ext>
            </a:extLst>
          </p:cNvPr>
          <p:cNvSpPr/>
          <p:nvPr/>
        </p:nvSpPr>
        <p:spPr>
          <a:xfrm>
            <a:off x="8574552" y="6295860"/>
            <a:ext cx="3062057" cy="307777"/>
          </a:xfrm>
          <a:prstGeom prst="rect">
            <a:avLst/>
          </a:prstGeom>
        </p:spPr>
        <p:txBody>
          <a:bodyPr wrap="none" lIns="91440" tIns="45720" rIns="91440" bIns="45720" anchor="t">
            <a:spAutoFit/>
          </a:bodyPr>
          <a:lstStyle/>
          <a:p>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　駅ランク表は別紙を参照ください。</a:t>
            </a:r>
          </a:p>
          <a:p>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　掲載金額は</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日あたりの基本料金</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掲載日数での算出となります。</a:t>
            </a:r>
          </a:p>
        </p:txBody>
      </p:sp>
    </p:spTree>
    <p:extLst>
      <p:ext uri="{BB962C8B-B14F-4D97-AF65-F5344CB8AC3E}">
        <p14:creationId xmlns:p14="http://schemas.microsoft.com/office/powerpoint/2010/main" val="3138813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475574" y="6422639"/>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7" name="テキスト ボックス 16">
            <a:extLst>
              <a:ext uri="{FF2B5EF4-FFF2-40B4-BE49-F238E27FC236}">
                <a16:creationId xmlns:a16="http://schemas.microsoft.com/office/drawing/2014/main" id="{7CF18B31-197A-83B0-5A94-0A1E79A47069}"/>
              </a:ext>
            </a:extLst>
          </p:cNvPr>
          <p:cNvSpPr txBox="1"/>
          <p:nvPr/>
        </p:nvSpPr>
        <p:spPr>
          <a:xfrm>
            <a:off x="404509" y="1247187"/>
            <a:ext cx="61018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到着駅指定広告　広告挙動</a:t>
            </a:r>
          </a:p>
        </p:txBody>
      </p:sp>
      <p:sp>
        <p:nvSpPr>
          <p:cNvPr id="26" name="角丸四角形 5">
            <a:extLst>
              <a:ext uri="{FF2B5EF4-FFF2-40B4-BE49-F238E27FC236}">
                <a16:creationId xmlns:a16="http://schemas.microsoft.com/office/drawing/2014/main" id="{0DE597FE-7569-157D-6EEE-582908AC4EB0}"/>
              </a:ext>
            </a:extLst>
          </p:cNvPr>
          <p:cNvSpPr/>
          <p:nvPr/>
        </p:nvSpPr>
        <p:spPr>
          <a:xfrm>
            <a:off x="1779574" y="168557"/>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2"/>
          </p:nvPr>
        </p:nvSpPr>
        <p:spPr/>
        <p:txBody>
          <a:bodyPr/>
          <a:lstStyle/>
          <a:p>
            <a:pPr algn="ctr"/>
            <a:r>
              <a:rPr lang="ja-JP" altLang="en-US" dirty="0"/>
              <a:t>商品スペック</a:t>
            </a:r>
            <a:endParaRPr lang="en-US" altLang="ja-JP" dirty="0"/>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6" name="角丸四角形 15">
            <a:extLst>
              <a:ext uri="{FF2B5EF4-FFF2-40B4-BE49-F238E27FC236}">
                <a16:creationId xmlns:a16="http://schemas.microsoft.com/office/drawing/2014/main" id="{7B62F065-11A8-E1F2-CD69-A845CDE0808C}"/>
              </a:ext>
            </a:extLst>
          </p:cNvPr>
          <p:cNvSpPr/>
          <p:nvPr/>
        </p:nvSpPr>
        <p:spPr>
          <a:xfrm>
            <a:off x="1745057" y="169926"/>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545454"/>
                </a:solidFill>
                <a:effectLst/>
                <a:uLnTx/>
                <a:uFillTx/>
                <a:latin typeface="Meiryo" panose="020B0604030504040204" pitchFamily="34" charset="-128"/>
                <a:ea typeface="Meiryo" panose="020B0604030504040204" pitchFamily="34" charset="-128"/>
              </a:rPr>
              <a:t>挙動説明</a:t>
            </a:r>
          </a:p>
        </p:txBody>
      </p:sp>
      <p:sp>
        <p:nvSpPr>
          <p:cNvPr id="2" name="テキスト プレースホルダー 35">
            <a:extLst>
              <a:ext uri="{FF2B5EF4-FFF2-40B4-BE49-F238E27FC236}">
                <a16:creationId xmlns:a16="http://schemas.microsoft.com/office/drawing/2014/main" id="{BCD3FD22-F459-B805-5C32-BF168E0965BB}"/>
              </a:ext>
            </a:extLst>
          </p:cNvPr>
          <p:cNvSpPr txBox="1">
            <a:spLocks/>
          </p:cNvSpPr>
          <p:nvPr/>
        </p:nvSpPr>
        <p:spPr>
          <a:xfrm>
            <a:off x="3762627" y="207998"/>
            <a:ext cx="5325181" cy="335028"/>
          </a:xfrm>
          <a:prstGeom prst="rect">
            <a:avLst/>
          </a:prstGeom>
        </p:spPr>
        <p:txBody>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000" b="1" dirty="0">
                <a:solidFill>
                  <a:schemeClr val="accent3"/>
                </a:solidFill>
                <a:latin typeface="Meiryo" panose="020B0604030504040204" pitchFamily="34" charset="-128"/>
                <a:ea typeface="Meiryo" panose="020B0604030504040204" pitchFamily="34" charset="-128"/>
              </a:rPr>
              <a:t>スマートフォン商品</a:t>
            </a:r>
          </a:p>
        </p:txBody>
      </p:sp>
      <p:pic>
        <p:nvPicPr>
          <p:cNvPr id="3" name="図 2">
            <a:extLst>
              <a:ext uri="{FF2B5EF4-FFF2-40B4-BE49-F238E27FC236}">
                <a16:creationId xmlns:a16="http://schemas.microsoft.com/office/drawing/2014/main" id="{6CD15460-EC71-A4E1-FEBE-158EF72A3DCD}"/>
              </a:ext>
            </a:extLst>
          </p:cNvPr>
          <p:cNvPicPr>
            <a:picLocks noChangeAspect="1"/>
          </p:cNvPicPr>
          <p:nvPr/>
        </p:nvPicPr>
        <p:blipFill>
          <a:blip r:embed="rId3"/>
          <a:stretch>
            <a:fillRect/>
          </a:stretch>
        </p:blipFill>
        <p:spPr>
          <a:xfrm>
            <a:off x="8284159" y="2416120"/>
            <a:ext cx="1872208" cy="3717218"/>
          </a:xfrm>
          <a:prstGeom prst="rect">
            <a:avLst/>
          </a:prstGeom>
        </p:spPr>
      </p:pic>
      <p:pic>
        <p:nvPicPr>
          <p:cNvPr id="4" name="図 3">
            <a:extLst>
              <a:ext uri="{FF2B5EF4-FFF2-40B4-BE49-F238E27FC236}">
                <a16:creationId xmlns:a16="http://schemas.microsoft.com/office/drawing/2014/main" id="{FC103719-BA5F-0D46-BBDE-1DFFF807BABD}"/>
              </a:ext>
            </a:extLst>
          </p:cNvPr>
          <p:cNvPicPr>
            <a:picLocks noChangeAspect="1"/>
          </p:cNvPicPr>
          <p:nvPr/>
        </p:nvPicPr>
        <p:blipFill>
          <a:blip r:embed="rId4"/>
          <a:stretch>
            <a:fillRect/>
          </a:stretch>
        </p:blipFill>
        <p:spPr>
          <a:xfrm>
            <a:off x="1935089" y="2416120"/>
            <a:ext cx="1884574" cy="3717218"/>
          </a:xfrm>
          <a:prstGeom prst="rect">
            <a:avLst/>
          </a:prstGeom>
        </p:spPr>
      </p:pic>
      <p:pic>
        <p:nvPicPr>
          <p:cNvPr id="5" name="図 4">
            <a:extLst>
              <a:ext uri="{FF2B5EF4-FFF2-40B4-BE49-F238E27FC236}">
                <a16:creationId xmlns:a16="http://schemas.microsoft.com/office/drawing/2014/main" id="{13B1837C-EF14-340C-CCA7-968DB18D77CB}"/>
              </a:ext>
            </a:extLst>
          </p:cNvPr>
          <p:cNvPicPr>
            <a:picLocks noChangeAspect="1"/>
          </p:cNvPicPr>
          <p:nvPr/>
        </p:nvPicPr>
        <p:blipFill>
          <a:blip r:embed="rId5"/>
          <a:stretch>
            <a:fillRect/>
          </a:stretch>
        </p:blipFill>
        <p:spPr>
          <a:xfrm>
            <a:off x="5100037" y="2416120"/>
            <a:ext cx="1887978" cy="3717218"/>
          </a:xfrm>
          <a:prstGeom prst="rect">
            <a:avLst/>
          </a:prstGeom>
        </p:spPr>
      </p:pic>
      <p:sp>
        <p:nvSpPr>
          <p:cNvPr id="6" name="二等辺三角形 5">
            <a:extLst>
              <a:ext uri="{FF2B5EF4-FFF2-40B4-BE49-F238E27FC236}">
                <a16:creationId xmlns:a16="http://schemas.microsoft.com/office/drawing/2014/main" id="{20BBE730-EC62-81FA-8AE7-D94FE633B8FB}"/>
              </a:ext>
            </a:extLst>
          </p:cNvPr>
          <p:cNvSpPr/>
          <p:nvPr/>
        </p:nvSpPr>
        <p:spPr bwMode="auto">
          <a:xfrm rot="5400000">
            <a:off x="3982749" y="4040574"/>
            <a:ext cx="936104" cy="432048"/>
          </a:xfrm>
          <a:prstGeom prst="triangle">
            <a:avLst/>
          </a:prstGeom>
          <a:solidFill>
            <a:schemeClr val="bg1">
              <a:lumMod val="8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7" name="二等辺三角形 6">
            <a:extLst>
              <a:ext uri="{FF2B5EF4-FFF2-40B4-BE49-F238E27FC236}">
                <a16:creationId xmlns:a16="http://schemas.microsoft.com/office/drawing/2014/main" id="{9D0570A8-65E3-8510-9757-66BA8FF895A7}"/>
              </a:ext>
            </a:extLst>
          </p:cNvPr>
          <p:cNvSpPr/>
          <p:nvPr/>
        </p:nvSpPr>
        <p:spPr bwMode="auto">
          <a:xfrm rot="5400000">
            <a:off x="7151101" y="4040574"/>
            <a:ext cx="936104" cy="432048"/>
          </a:xfrm>
          <a:prstGeom prst="triangle">
            <a:avLst/>
          </a:prstGeom>
          <a:solidFill>
            <a:schemeClr val="bg1">
              <a:lumMod val="8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1" name="角丸四角形 46">
            <a:extLst>
              <a:ext uri="{FF2B5EF4-FFF2-40B4-BE49-F238E27FC236}">
                <a16:creationId xmlns:a16="http://schemas.microsoft.com/office/drawing/2014/main" id="{7A179520-70AB-564B-2F26-696D73930F6C}"/>
              </a:ext>
            </a:extLst>
          </p:cNvPr>
          <p:cNvSpPr/>
          <p:nvPr/>
        </p:nvSpPr>
        <p:spPr>
          <a:xfrm>
            <a:off x="1779574" y="1756697"/>
            <a:ext cx="2119849"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rPr>
              <a:t>Yahoo!</a:t>
            </a:r>
            <a:r>
              <a:rPr lang="ja-JP" altLang="en-US" sz="1200" dirty="0">
                <a:solidFill>
                  <a:schemeClr val="tx1"/>
                </a:solidFill>
              </a:rPr>
              <a:t>乗換案内で駅を検索</a:t>
            </a:r>
          </a:p>
        </p:txBody>
      </p:sp>
      <p:sp>
        <p:nvSpPr>
          <p:cNvPr id="12" name="角丸四角形 46">
            <a:extLst>
              <a:ext uri="{FF2B5EF4-FFF2-40B4-BE49-F238E27FC236}">
                <a16:creationId xmlns:a16="http://schemas.microsoft.com/office/drawing/2014/main" id="{17655277-EC4E-2A82-477B-C78FCF532E28}"/>
              </a:ext>
            </a:extLst>
          </p:cNvPr>
          <p:cNvSpPr/>
          <p:nvPr/>
        </p:nvSpPr>
        <p:spPr>
          <a:xfrm>
            <a:off x="4729977" y="1751349"/>
            <a:ext cx="2673151"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rPr>
              <a:t>（アプリのみ）経路一覧が表示</a:t>
            </a:r>
          </a:p>
        </p:txBody>
      </p:sp>
      <p:sp>
        <p:nvSpPr>
          <p:cNvPr id="23" name="角丸四角形 46">
            <a:extLst>
              <a:ext uri="{FF2B5EF4-FFF2-40B4-BE49-F238E27FC236}">
                <a16:creationId xmlns:a16="http://schemas.microsoft.com/office/drawing/2014/main" id="{0C813C5E-6B42-1038-DB5C-11299A720495}"/>
              </a:ext>
            </a:extLst>
          </p:cNvPr>
          <p:cNvSpPr/>
          <p:nvPr/>
        </p:nvSpPr>
        <p:spPr>
          <a:xfrm>
            <a:off x="7862648" y="1556618"/>
            <a:ext cx="2673151" cy="670118"/>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rPr>
              <a:t>経路詳細が表示。</a:t>
            </a: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rPr>
              <a:t>購入している駅が到着地に</a:t>
            </a:r>
            <a:endParaRPr lang="en-US" altLang="ja-JP" sz="1200"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rPr>
              <a:t>なっている場合、広告が表示。</a:t>
            </a:r>
          </a:p>
        </p:txBody>
      </p:sp>
      <p:pic>
        <p:nvPicPr>
          <p:cNvPr id="30" name="図 29">
            <a:extLst>
              <a:ext uri="{FF2B5EF4-FFF2-40B4-BE49-F238E27FC236}">
                <a16:creationId xmlns:a16="http://schemas.microsoft.com/office/drawing/2014/main" id="{CFEAA221-7EF4-C417-11DA-88089EA66C4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1"/>
          <a:stretch/>
        </p:blipFill>
        <p:spPr>
          <a:xfrm>
            <a:off x="1725632" y="2218612"/>
            <a:ext cx="2287569" cy="4148322"/>
          </a:xfrm>
          <a:prstGeom prst="rect">
            <a:avLst/>
          </a:prstGeom>
        </p:spPr>
      </p:pic>
      <p:pic>
        <p:nvPicPr>
          <p:cNvPr id="32" name="図 31">
            <a:extLst>
              <a:ext uri="{FF2B5EF4-FFF2-40B4-BE49-F238E27FC236}">
                <a16:creationId xmlns:a16="http://schemas.microsoft.com/office/drawing/2014/main" id="{843A79BD-71AD-C891-530F-7693AE6F96A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1"/>
          <a:stretch/>
        </p:blipFill>
        <p:spPr>
          <a:xfrm>
            <a:off x="4899536" y="2249611"/>
            <a:ext cx="2287569" cy="4148322"/>
          </a:xfrm>
          <a:prstGeom prst="rect">
            <a:avLst/>
          </a:prstGeom>
        </p:spPr>
      </p:pic>
      <p:pic>
        <p:nvPicPr>
          <p:cNvPr id="33" name="図 32">
            <a:extLst>
              <a:ext uri="{FF2B5EF4-FFF2-40B4-BE49-F238E27FC236}">
                <a16:creationId xmlns:a16="http://schemas.microsoft.com/office/drawing/2014/main" id="{D11E3F93-C859-2DB8-8DC5-6A837EAA230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1"/>
          <a:stretch/>
        </p:blipFill>
        <p:spPr>
          <a:xfrm>
            <a:off x="8101053" y="2269409"/>
            <a:ext cx="2215127" cy="4148322"/>
          </a:xfrm>
          <a:prstGeom prst="rect">
            <a:avLst/>
          </a:prstGeom>
        </p:spPr>
      </p:pic>
    </p:spTree>
    <p:extLst>
      <p:ext uri="{BB962C8B-B14F-4D97-AF65-F5344CB8AC3E}">
        <p14:creationId xmlns:p14="http://schemas.microsoft.com/office/powerpoint/2010/main" val="397607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926230" y="6224799"/>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t>スマートフォン商品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7178234" y="1721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4643917" y="1412233"/>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4365836" y="1451451"/>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フリーフォーム 24">
            <a:extLst>
              <a:ext uri="{FF2B5EF4-FFF2-40B4-BE49-F238E27FC236}">
                <a16:creationId xmlns:a16="http://schemas.microsoft.com/office/drawing/2014/main" id="{1B7E617F-3ABE-6E1F-EDFA-1386B289138C}"/>
              </a:ext>
            </a:extLst>
          </p:cNvPr>
          <p:cNvSpPr/>
          <p:nvPr/>
        </p:nvSpPr>
        <p:spPr>
          <a:xfrm>
            <a:off x="11155992" y="1721488"/>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27">
            <a:extLst>
              <a:ext uri="{FF2B5EF4-FFF2-40B4-BE49-F238E27FC236}">
                <a16:creationId xmlns:a16="http://schemas.microsoft.com/office/drawing/2014/main" id="{C79C2654-939B-8B0C-B6BE-4EEC8E013705}"/>
              </a:ext>
            </a:extLst>
          </p:cNvPr>
          <p:cNvSpPr/>
          <p:nvPr/>
        </p:nvSpPr>
        <p:spPr>
          <a:xfrm>
            <a:off x="8616877" y="1412233"/>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円/楕円 28">
            <a:extLst>
              <a:ext uri="{FF2B5EF4-FFF2-40B4-BE49-F238E27FC236}">
                <a16:creationId xmlns:a16="http://schemas.microsoft.com/office/drawing/2014/main" id="{A481F14A-8536-34B0-2B68-0A8171279C16}"/>
              </a:ext>
            </a:extLst>
          </p:cNvPr>
          <p:cNvSpPr>
            <a:spLocks noChangeAspect="1"/>
          </p:cNvSpPr>
          <p:nvPr/>
        </p:nvSpPr>
        <p:spPr>
          <a:xfrm>
            <a:off x="8434050" y="1440630"/>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7" name="図プレースホルダー 6" descr="アイコン&#10;&#10;自動的に生成された説明">
            <a:extLst>
              <a:ext uri="{FF2B5EF4-FFF2-40B4-BE49-F238E27FC236}">
                <a16:creationId xmlns:a16="http://schemas.microsoft.com/office/drawing/2014/main" id="{4233F286-5FDC-C631-4EED-2B0039343DB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pic>
        <p:nvPicPr>
          <p:cNvPr id="8" name="図 7">
            <a:extLst>
              <a:ext uri="{FF2B5EF4-FFF2-40B4-BE49-F238E27FC236}">
                <a16:creationId xmlns:a16="http://schemas.microsoft.com/office/drawing/2014/main" id="{FBA3F5C5-613E-4F4A-AA9E-CBE69DDD7E51}"/>
              </a:ext>
            </a:extLst>
          </p:cNvPr>
          <p:cNvPicPr>
            <a:picLocks noChangeAspect="1"/>
          </p:cNvPicPr>
          <p:nvPr/>
        </p:nvPicPr>
        <p:blipFill>
          <a:blip r:embed="rId4"/>
          <a:stretch>
            <a:fillRect/>
          </a:stretch>
        </p:blipFill>
        <p:spPr>
          <a:xfrm>
            <a:off x="9015693" y="2339770"/>
            <a:ext cx="2252025" cy="4401499"/>
          </a:xfrm>
          <a:prstGeom prst="rect">
            <a:avLst/>
          </a:prstGeom>
        </p:spPr>
      </p:pic>
      <p:pic>
        <p:nvPicPr>
          <p:cNvPr id="9" name="図 8">
            <a:extLst>
              <a:ext uri="{FF2B5EF4-FFF2-40B4-BE49-F238E27FC236}">
                <a16:creationId xmlns:a16="http://schemas.microsoft.com/office/drawing/2014/main" id="{5A734FF8-693F-7639-9272-A8DB054D712F}"/>
              </a:ext>
            </a:extLst>
          </p:cNvPr>
          <p:cNvPicPr>
            <a:picLocks noChangeAspect="1"/>
          </p:cNvPicPr>
          <p:nvPr/>
        </p:nvPicPr>
        <p:blipFill>
          <a:blip r:embed="rId5"/>
          <a:stretch>
            <a:fillRect/>
          </a:stretch>
        </p:blipFill>
        <p:spPr>
          <a:xfrm>
            <a:off x="4959673" y="2380833"/>
            <a:ext cx="2251836" cy="4401499"/>
          </a:xfrm>
          <a:prstGeom prst="rect">
            <a:avLst/>
          </a:prstGeom>
        </p:spPr>
      </p:pic>
      <p:sp>
        <p:nvSpPr>
          <p:cNvPr id="11" name="角丸四角形 46">
            <a:extLst>
              <a:ext uri="{FF2B5EF4-FFF2-40B4-BE49-F238E27FC236}">
                <a16:creationId xmlns:a16="http://schemas.microsoft.com/office/drawing/2014/main" id="{C71E7E22-7AF7-1FC6-D9C7-C68F01555974}"/>
              </a:ext>
            </a:extLst>
          </p:cNvPr>
          <p:cNvSpPr/>
          <p:nvPr/>
        </p:nvSpPr>
        <p:spPr>
          <a:xfrm>
            <a:off x="479425" y="883501"/>
            <a:ext cx="2119849"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2" name="角丸四角形 47">
            <a:extLst>
              <a:ext uri="{FF2B5EF4-FFF2-40B4-BE49-F238E27FC236}">
                <a16:creationId xmlns:a16="http://schemas.microsoft.com/office/drawing/2014/main" id="{7A8475F9-B363-319A-E15B-BE642BC22CE3}"/>
              </a:ext>
            </a:extLst>
          </p:cNvPr>
          <p:cNvSpPr/>
          <p:nvPr/>
        </p:nvSpPr>
        <p:spPr>
          <a:xfrm>
            <a:off x="2659095" y="889260"/>
            <a:ext cx="214349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3" name="フリーフォーム 24">
            <a:extLst>
              <a:ext uri="{FF2B5EF4-FFF2-40B4-BE49-F238E27FC236}">
                <a16:creationId xmlns:a16="http://schemas.microsoft.com/office/drawing/2014/main" id="{9561F999-A058-D01F-2264-E11D279774FD}"/>
              </a:ext>
            </a:extLst>
          </p:cNvPr>
          <p:cNvSpPr/>
          <p:nvPr/>
        </p:nvSpPr>
        <p:spPr>
          <a:xfrm>
            <a:off x="3298441" y="1746888"/>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4" name="角丸四角形 27">
            <a:extLst>
              <a:ext uri="{FF2B5EF4-FFF2-40B4-BE49-F238E27FC236}">
                <a16:creationId xmlns:a16="http://schemas.microsoft.com/office/drawing/2014/main" id="{51491EFC-6333-4F88-B81C-B3C73593B4BF}"/>
              </a:ext>
            </a:extLst>
          </p:cNvPr>
          <p:cNvSpPr/>
          <p:nvPr/>
        </p:nvSpPr>
        <p:spPr>
          <a:xfrm>
            <a:off x="764124" y="1437632"/>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5</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円/楕円 28">
            <a:extLst>
              <a:ext uri="{FF2B5EF4-FFF2-40B4-BE49-F238E27FC236}">
                <a16:creationId xmlns:a16="http://schemas.microsoft.com/office/drawing/2014/main" id="{B63A4D68-1976-C0B2-417F-526218AD4EFE}"/>
              </a:ext>
            </a:extLst>
          </p:cNvPr>
          <p:cNvSpPr>
            <a:spLocks noChangeAspect="1"/>
          </p:cNvSpPr>
          <p:nvPr/>
        </p:nvSpPr>
        <p:spPr>
          <a:xfrm>
            <a:off x="486043" y="1476850"/>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7" name="図 16">
            <a:extLst>
              <a:ext uri="{FF2B5EF4-FFF2-40B4-BE49-F238E27FC236}">
                <a16:creationId xmlns:a16="http://schemas.microsoft.com/office/drawing/2014/main" id="{46CAB99F-EBD3-7CAC-12F3-D6B28469E635}"/>
              </a:ext>
            </a:extLst>
          </p:cNvPr>
          <p:cNvPicPr>
            <a:picLocks noChangeAspect="1"/>
          </p:cNvPicPr>
          <p:nvPr/>
        </p:nvPicPr>
        <p:blipFill>
          <a:blip r:embed="rId6"/>
          <a:stretch>
            <a:fillRect/>
          </a:stretch>
        </p:blipFill>
        <p:spPr>
          <a:xfrm>
            <a:off x="1081589" y="2409708"/>
            <a:ext cx="2216852" cy="4401499"/>
          </a:xfrm>
          <a:prstGeom prst="rect">
            <a:avLst/>
          </a:prstGeom>
        </p:spPr>
      </p:pic>
      <p:pic>
        <p:nvPicPr>
          <p:cNvPr id="25" name="図 24">
            <a:extLst>
              <a:ext uri="{FF2B5EF4-FFF2-40B4-BE49-F238E27FC236}">
                <a16:creationId xmlns:a16="http://schemas.microsoft.com/office/drawing/2014/main" id="{66700019-C73D-FC78-F85D-A6BA3A8FB45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41"/>
          <a:stretch/>
        </p:blipFill>
        <p:spPr>
          <a:xfrm>
            <a:off x="4754185" y="2211514"/>
            <a:ext cx="2629536" cy="4274120"/>
          </a:xfrm>
          <a:prstGeom prst="rect">
            <a:avLst/>
          </a:prstGeom>
        </p:spPr>
      </p:pic>
      <p:pic>
        <p:nvPicPr>
          <p:cNvPr id="29" name="図 28">
            <a:extLst>
              <a:ext uri="{FF2B5EF4-FFF2-40B4-BE49-F238E27FC236}">
                <a16:creationId xmlns:a16="http://schemas.microsoft.com/office/drawing/2014/main" id="{908BA653-1C72-385D-FE92-A2C31C36124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41"/>
          <a:stretch/>
        </p:blipFill>
        <p:spPr>
          <a:xfrm>
            <a:off x="8834051" y="2228383"/>
            <a:ext cx="2629536" cy="4274120"/>
          </a:xfrm>
          <a:prstGeom prst="rect">
            <a:avLst/>
          </a:prstGeom>
        </p:spPr>
      </p:pic>
      <p:pic>
        <p:nvPicPr>
          <p:cNvPr id="30" name="図 29">
            <a:extLst>
              <a:ext uri="{FF2B5EF4-FFF2-40B4-BE49-F238E27FC236}">
                <a16:creationId xmlns:a16="http://schemas.microsoft.com/office/drawing/2014/main" id="{10ED708F-03CB-C4A4-5073-7C24BBC958C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41"/>
          <a:stretch/>
        </p:blipFill>
        <p:spPr>
          <a:xfrm>
            <a:off x="873003" y="2227463"/>
            <a:ext cx="2629536" cy="4274120"/>
          </a:xfrm>
          <a:prstGeom prst="rect">
            <a:avLst/>
          </a:prstGeom>
        </p:spPr>
      </p:pic>
      <p:sp>
        <p:nvSpPr>
          <p:cNvPr id="41" name="正方形/長方形 40">
            <a:extLst>
              <a:ext uri="{FF2B5EF4-FFF2-40B4-BE49-F238E27FC236}">
                <a16:creationId xmlns:a16="http://schemas.microsoft.com/office/drawing/2014/main" id="{C7FE3AE4-AFD3-2AA1-3B55-A2A383FBE814}"/>
              </a:ext>
            </a:extLst>
          </p:cNvPr>
          <p:cNvSpPr/>
          <p:nvPr/>
        </p:nvSpPr>
        <p:spPr>
          <a:xfrm>
            <a:off x="0" y="5872659"/>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8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8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8"/>
              </a:rPr>
              <a:t>https://ads-help.yahoo-net.jp/s/article/H000044930?language=ja</a:t>
            </a:r>
            <a:endParaRPr kumimoji="0" lang="en-US" altLang="ja-JP" sz="8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567142" y="6417566"/>
            <a:ext cx="2769989" cy="123111"/>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8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0" name="テキスト ボックス 9">
            <a:extLst>
              <a:ext uri="{FF2B5EF4-FFF2-40B4-BE49-F238E27FC236}">
                <a16:creationId xmlns:a16="http://schemas.microsoft.com/office/drawing/2014/main" id="{5DF775E1-3A9C-5E66-BBED-9C3ED359F0D0}"/>
              </a:ext>
            </a:extLst>
          </p:cNvPr>
          <p:cNvSpPr txBox="1"/>
          <p:nvPr/>
        </p:nvSpPr>
        <p:spPr>
          <a:xfrm>
            <a:off x="6518354" y="5957347"/>
            <a:ext cx="5078534" cy="646331"/>
          </a:xfrm>
          <a:prstGeom prst="rect">
            <a:avLst/>
          </a:prstGeom>
          <a:noFill/>
        </p:spPr>
        <p:txBody>
          <a:bodyPr wrap="square" rtlCol="0">
            <a:spAutoFit/>
          </a:bodyPr>
          <a:lstStyle/>
          <a:p>
            <a:pPr lvl="0">
              <a:defRPr/>
            </a:pPr>
            <a:r>
              <a:rPr lang="en-US" altLang="ja-JP" sz="900" dirty="0">
                <a:solidFill>
                  <a:schemeClr val="accent6"/>
                </a:solidFill>
              </a:rPr>
              <a:t>※</a:t>
            </a:r>
            <a:r>
              <a:rPr lang="ja-JP" altLang="en-US" sz="900" dirty="0">
                <a:solidFill>
                  <a:schemeClr val="accent6"/>
                </a:solidFill>
              </a:rPr>
              <a:t>駅下バナー（バナー</a:t>
            </a:r>
            <a:r>
              <a:rPr lang="en-US" altLang="ja-JP" sz="900" dirty="0">
                <a:solidFill>
                  <a:schemeClr val="accent6"/>
                </a:solidFill>
              </a:rPr>
              <a:t>/</a:t>
            </a:r>
            <a:r>
              <a:rPr lang="ja-JP" altLang="en-US" sz="900" dirty="0">
                <a:solidFill>
                  <a:schemeClr val="accent6"/>
                </a:solidFill>
              </a:rPr>
              <a:t>画像</a:t>
            </a:r>
            <a:r>
              <a:rPr lang="en-US" altLang="ja-JP" sz="900" dirty="0">
                <a:solidFill>
                  <a:schemeClr val="accent6"/>
                </a:solidFill>
              </a:rPr>
              <a:t>/16</a:t>
            </a:r>
            <a:r>
              <a:rPr lang="ja-JP" altLang="en-US" sz="900" dirty="0">
                <a:solidFill>
                  <a:schemeClr val="accent6"/>
                </a:solidFill>
              </a:rPr>
              <a:t>：</a:t>
            </a:r>
            <a:r>
              <a:rPr lang="en-US" altLang="ja-JP" sz="900" dirty="0">
                <a:solidFill>
                  <a:schemeClr val="accent6"/>
                </a:solidFill>
              </a:rPr>
              <a:t>9</a:t>
            </a:r>
            <a:r>
              <a:rPr lang="ja-JP" altLang="en-US" sz="900" dirty="0">
                <a:solidFill>
                  <a:schemeClr val="accent6"/>
                </a:solidFill>
              </a:rPr>
              <a:t>、バナー</a:t>
            </a:r>
            <a:r>
              <a:rPr lang="en-US" altLang="ja-JP" sz="900" dirty="0">
                <a:solidFill>
                  <a:schemeClr val="accent6"/>
                </a:solidFill>
              </a:rPr>
              <a:t>/</a:t>
            </a:r>
            <a:r>
              <a:rPr lang="ja-JP" altLang="en-US" sz="900" dirty="0">
                <a:solidFill>
                  <a:schemeClr val="accent6"/>
                </a:solidFill>
              </a:rPr>
              <a:t>画像</a:t>
            </a:r>
            <a:r>
              <a:rPr lang="en-US" altLang="ja-JP" sz="900" dirty="0">
                <a:solidFill>
                  <a:schemeClr val="accent6"/>
                </a:solidFill>
              </a:rPr>
              <a:t>/1</a:t>
            </a:r>
            <a:r>
              <a:rPr lang="ja-JP" altLang="en-US" sz="900" dirty="0">
                <a:solidFill>
                  <a:schemeClr val="accent6"/>
                </a:solidFill>
              </a:rPr>
              <a:t>：</a:t>
            </a:r>
            <a:r>
              <a:rPr lang="en-US" altLang="ja-JP" sz="900" dirty="0">
                <a:solidFill>
                  <a:schemeClr val="accent6"/>
                </a:solidFill>
              </a:rPr>
              <a:t>1</a:t>
            </a:r>
            <a:r>
              <a:rPr lang="ja-JP" altLang="en-US" sz="900" dirty="0">
                <a:solidFill>
                  <a:schemeClr val="accent6"/>
                </a:solidFill>
              </a:rPr>
              <a:t>）は、アプリ面では最終到着駅の直下、</a:t>
            </a:r>
            <a:endParaRPr lang="en-US" altLang="ja-JP" sz="900" dirty="0">
              <a:solidFill>
                <a:schemeClr val="accent6"/>
              </a:solidFill>
            </a:endParaRPr>
          </a:p>
          <a:p>
            <a:pPr lvl="0">
              <a:defRPr/>
            </a:pPr>
            <a:r>
              <a:rPr lang="ja-JP" altLang="en-US" sz="900" dirty="0">
                <a:solidFill>
                  <a:schemeClr val="accent6"/>
                </a:solidFill>
              </a:rPr>
              <a:t>　</a:t>
            </a:r>
            <a:r>
              <a:rPr lang="en-US" altLang="ja-JP" sz="900" dirty="0">
                <a:solidFill>
                  <a:schemeClr val="accent6"/>
                </a:solidFill>
              </a:rPr>
              <a:t>WEB</a:t>
            </a:r>
            <a:r>
              <a:rPr lang="ja-JP" altLang="en-US" sz="900" dirty="0">
                <a:solidFill>
                  <a:schemeClr val="accent6"/>
                </a:solidFill>
              </a:rPr>
              <a:t>ブラウザ面では、経路</a:t>
            </a:r>
            <a:r>
              <a:rPr lang="en-US" altLang="ja-JP" sz="900" dirty="0">
                <a:solidFill>
                  <a:schemeClr val="accent6"/>
                </a:solidFill>
              </a:rPr>
              <a:t>1</a:t>
            </a:r>
            <a:r>
              <a:rPr lang="ja-JP" altLang="en-US" sz="900" dirty="0">
                <a:solidFill>
                  <a:schemeClr val="accent6"/>
                </a:solidFill>
              </a:rPr>
              <a:t>の最終到着駅の直下に掲載されます。</a:t>
            </a:r>
            <a:endParaRPr lang="en-US" altLang="ja-JP" sz="900" dirty="0">
              <a:solidFill>
                <a:schemeClr val="accent6"/>
              </a:solidFill>
            </a:endParaRPr>
          </a:p>
          <a:p>
            <a:pPr lvl="0">
              <a:defRPr/>
            </a:pPr>
            <a:r>
              <a:rPr lang="en-US" altLang="ja-JP" sz="900" dirty="0">
                <a:solidFill>
                  <a:schemeClr val="accent6"/>
                </a:solidFill>
              </a:rPr>
              <a:t>※</a:t>
            </a:r>
            <a:r>
              <a:rPr lang="ja-JP" altLang="en-US" sz="900" dirty="0">
                <a:solidFill>
                  <a:schemeClr val="accent6"/>
                </a:solidFill>
              </a:rPr>
              <a:t>駅下バナーセット掲載時のバナー</a:t>
            </a:r>
            <a:r>
              <a:rPr lang="en-US" altLang="ja-JP" sz="900" dirty="0">
                <a:solidFill>
                  <a:schemeClr val="accent6"/>
                </a:solidFill>
              </a:rPr>
              <a:t>/</a:t>
            </a:r>
            <a:r>
              <a:rPr lang="ja-JP" altLang="en-US" sz="900" dirty="0">
                <a:solidFill>
                  <a:schemeClr val="accent6"/>
                </a:solidFill>
              </a:rPr>
              <a:t>画像</a:t>
            </a:r>
            <a:r>
              <a:rPr lang="en-US" altLang="ja-JP" sz="900" dirty="0">
                <a:solidFill>
                  <a:schemeClr val="accent6"/>
                </a:solidFill>
              </a:rPr>
              <a:t>/16</a:t>
            </a:r>
            <a:r>
              <a:rPr lang="ja-JP" altLang="en-US" sz="900" dirty="0">
                <a:solidFill>
                  <a:schemeClr val="accent6"/>
                </a:solidFill>
              </a:rPr>
              <a:t>：</a:t>
            </a:r>
            <a:r>
              <a:rPr lang="en-US" altLang="ja-JP" sz="900" dirty="0">
                <a:solidFill>
                  <a:schemeClr val="accent6"/>
                </a:solidFill>
              </a:rPr>
              <a:t>5</a:t>
            </a:r>
            <a:r>
              <a:rPr lang="ja-JP" altLang="en-US" sz="900" dirty="0">
                <a:solidFill>
                  <a:schemeClr val="accent6"/>
                </a:solidFill>
              </a:rPr>
              <a:t>とバナー</a:t>
            </a:r>
            <a:r>
              <a:rPr lang="en-US" altLang="ja-JP" sz="900" dirty="0">
                <a:solidFill>
                  <a:schemeClr val="accent6"/>
                </a:solidFill>
              </a:rPr>
              <a:t>/</a:t>
            </a:r>
            <a:r>
              <a:rPr lang="ja-JP" altLang="en-US" sz="900" dirty="0">
                <a:solidFill>
                  <a:schemeClr val="accent6"/>
                </a:solidFill>
              </a:rPr>
              <a:t>画像</a:t>
            </a:r>
            <a:r>
              <a:rPr lang="en-US" altLang="ja-JP" sz="900" dirty="0">
                <a:solidFill>
                  <a:schemeClr val="accent6"/>
                </a:solidFill>
              </a:rPr>
              <a:t>/16</a:t>
            </a:r>
            <a:r>
              <a:rPr lang="ja-JP" altLang="en-US" sz="900" dirty="0">
                <a:solidFill>
                  <a:schemeClr val="accent6"/>
                </a:solidFill>
              </a:rPr>
              <a:t>：</a:t>
            </a:r>
            <a:r>
              <a:rPr lang="en-US" altLang="ja-JP" sz="900" dirty="0">
                <a:solidFill>
                  <a:schemeClr val="accent6"/>
                </a:solidFill>
              </a:rPr>
              <a:t>9</a:t>
            </a:r>
            <a:r>
              <a:rPr lang="ja-JP" altLang="en-US" sz="900" dirty="0">
                <a:solidFill>
                  <a:schemeClr val="accent6"/>
                </a:solidFill>
              </a:rPr>
              <a:t>、バナー</a:t>
            </a:r>
            <a:r>
              <a:rPr lang="en-US" altLang="ja-JP" sz="900" dirty="0">
                <a:solidFill>
                  <a:schemeClr val="accent6"/>
                </a:solidFill>
              </a:rPr>
              <a:t>/</a:t>
            </a:r>
            <a:r>
              <a:rPr lang="ja-JP" altLang="en-US" sz="900" dirty="0">
                <a:solidFill>
                  <a:schemeClr val="accent6"/>
                </a:solidFill>
              </a:rPr>
              <a:t>画像</a:t>
            </a:r>
            <a:r>
              <a:rPr lang="en-US" altLang="ja-JP" sz="900" dirty="0">
                <a:solidFill>
                  <a:schemeClr val="accent6"/>
                </a:solidFill>
              </a:rPr>
              <a:t>/1</a:t>
            </a:r>
            <a:r>
              <a:rPr lang="ja-JP" altLang="en-US" sz="900" dirty="0">
                <a:solidFill>
                  <a:schemeClr val="accent6"/>
                </a:solidFill>
              </a:rPr>
              <a:t>：</a:t>
            </a:r>
            <a:r>
              <a:rPr lang="en-US" altLang="ja-JP" sz="900" dirty="0">
                <a:solidFill>
                  <a:schemeClr val="accent6"/>
                </a:solidFill>
              </a:rPr>
              <a:t>1</a:t>
            </a:r>
            <a:r>
              <a:rPr lang="ja-JP" altLang="en-US" sz="900" dirty="0">
                <a:solidFill>
                  <a:schemeClr val="accent6"/>
                </a:solidFill>
              </a:rPr>
              <a:t>を</a:t>
            </a:r>
            <a:endParaRPr lang="en-US" altLang="ja-JP" sz="900" dirty="0">
              <a:solidFill>
                <a:schemeClr val="accent6"/>
              </a:solidFill>
            </a:endParaRPr>
          </a:p>
          <a:p>
            <a:pPr lvl="0">
              <a:defRPr/>
            </a:pPr>
            <a:r>
              <a:rPr lang="ja-JP" altLang="en-US" sz="900" dirty="0">
                <a:solidFill>
                  <a:schemeClr val="accent6"/>
                </a:solidFill>
              </a:rPr>
              <a:t>　複数入稿した場合、掲載時の両バナーの組み合わせの指定はできません。</a:t>
            </a:r>
          </a:p>
        </p:txBody>
      </p:sp>
      <p:sp>
        <p:nvSpPr>
          <p:cNvPr id="31" name="テキスト ボックス 30">
            <a:extLst>
              <a:ext uri="{FF2B5EF4-FFF2-40B4-BE49-F238E27FC236}">
                <a16:creationId xmlns:a16="http://schemas.microsoft.com/office/drawing/2014/main" id="{4E028833-1678-6562-35D4-A6BD148716C2}"/>
              </a:ext>
            </a:extLst>
          </p:cNvPr>
          <p:cNvSpPr txBox="1"/>
          <p:nvPr/>
        </p:nvSpPr>
        <p:spPr>
          <a:xfrm>
            <a:off x="5733722" y="6608659"/>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32" name="テキスト ボックス 31">
            <a:extLst>
              <a:ext uri="{FF2B5EF4-FFF2-40B4-BE49-F238E27FC236}">
                <a16:creationId xmlns:a16="http://schemas.microsoft.com/office/drawing/2014/main" id="{ABFCDA61-2E26-C78E-4A50-FB78895B858D}"/>
              </a:ext>
            </a:extLst>
          </p:cNvPr>
          <p:cNvSpPr txBox="1"/>
          <p:nvPr/>
        </p:nvSpPr>
        <p:spPr>
          <a:xfrm>
            <a:off x="11070104" y="6512464"/>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dirty="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Tree>
    <p:extLst>
      <p:ext uri="{BB962C8B-B14F-4D97-AF65-F5344CB8AC3E}">
        <p14:creationId xmlns:p14="http://schemas.microsoft.com/office/powerpoint/2010/main" val="1201250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3259344617"/>
              </p:ext>
            </p:extLst>
          </p:nvPr>
        </p:nvGraphicFramePr>
        <p:xfrm>
          <a:off x="479426" y="1070707"/>
          <a:ext cx="11233145" cy="5113809"/>
        </p:xfrm>
        <a:graphic>
          <a:graphicData uri="http://schemas.openxmlformats.org/drawingml/2006/table">
            <a:tbl>
              <a:tblPr firstCol="1" bandRow="1"/>
              <a:tblGrid>
                <a:gridCol w="1301826">
                  <a:extLst>
                    <a:ext uri="{9D8B030D-6E8A-4147-A177-3AD203B41FA5}">
                      <a16:colId xmlns:a16="http://schemas.microsoft.com/office/drawing/2014/main" val="792911817"/>
                    </a:ext>
                  </a:extLst>
                </a:gridCol>
                <a:gridCol w="418199">
                  <a:extLst>
                    <a:ext uri="{9D8B030D-6E8A-4147-A177-3AD203B41FA5}">
                      <a16:colId xmlns:a16="http://schemas.microsoft.com/office/drawing/2014/main" val="528632362"/>
                    </a:ext>
                  </a:extLst>
                </a:gridCol>
                <a:gridCol w="1294236">
                  <a:extLst>
                    <a:ext uri="{9D8B030D-6E8A-4147-A177-3AD203B41FA5}">
                      <a16:colId xmlns:a16="http://schemas.microsoft.com/office/drawing/2014/main" val="805702382"/>
                    </a:ext>
                  </a:extLst>
                </a:gridCol>
                <a:gridCol w="418199">
                  <a:extLst>
                    <a:ext uri="{9D8B030D-6E8A-4147-A177-3AD203B41FA5}">
                      <a16:colId xmlns:a16="http://schemas.microsoft.com/office/drawing/2014/main" val="935401049"/>
                    </a:ext>
                  </a:extLst>
                </a:gridCol>
                <a:gridCol w="1219672">
                  <a:extLst>
                    <a:ext uri="{9D8B030D-6E8A-4147-A177-3AD203B41FA5}">
                      <a16:colId xmlns:a16="http://schemas.microsoft.com/office/drawing/2014/main" val="2866038991"/>
                    </a:ext>
                  </a:extLst>
                </a:gridCol>
                <a:gridCol w="432769">
                  <a:extLst>
                    <a:ext uri="{9D8B030D-6E8A-4147-A177-3AD203B41FA5}">
                      <a16:colId xmlns:a16="http://schemas.microsoft.com/office/drawing/2014/main" val="2261843913"/>
                    </a:ext>
                  </a:extLst>
                </a:gridCol>
                <a:gridCol w="1219672">
                  <a:extLst>
                    <a:ext uri="{9D8B030D-6E8A-4147-A177-3AD203B41FA5}">
                      <a16:colId xmlns:a16="http://schemas.microsoft.com/office/drawing/2014/main" val="1488460194"/>
                    </a:ext>
                  </a:extLst>
                </a:gridCol>
                <a:gridCol w="692135">
                  <a:extLst>
                    <a:ext uri="{9D8B030D-6E8A-4147-A177-3AD203B41FA5}">
                      <a16:colId xmlns:a16="http://schemas.microsoft.com/office/drawing/2014/main" val="2572015205"/>
                    </a:ext>
                  </a:extLst>
                </a:gridCol>
                <a:gridCol w="975154">
                  <a:extLst>
                    <a:ext uri="{9D8B030D-6E8A-4147-A177-3AD203B41FA5}">
                      <a16:colId xmlns:a16="http://schemas.microsoft.com/office/drawing/2014/main" val="2536915991"/>
                    </a:ext>
                  </a:extLst>
                </a:gridCol>
                <a:gridCol w="714658">
                  <a:extLst>
                    <a:ext uri="{9D8B030D-6E8A-4147-A177-3AD203B41FA5}">
                      <a16:colId xmlns:a16="http://schemas.microsoft.com/office/drawing/2014/main" val="2067663509"/>
                    </a:ext>
                  </a:extLst>
                </a:gridCol>
                <a:gridCol w="915693">
                  <a:extLst>
                    <a:ext uri="{9D8B030D-6E8A-4147-A177-3AD203B41FA5}">
                      <a16:colId xmlns:a16="http://schemas.microsoft.com/office/drawing/2014/main" val="4013138155"/>
                    </a:ext>
                  </a:extLst>
                </a:gridCol>
                <a:gridCol w="417532">
                  <a:extLst>
                    <a:ext uri="{9D8B030D-6E8A-4147-A177-3AD203B41FA5}">
                      <a16:colId xmlns:a16="http://schemas.microsoft.com/office/drawing/2014/main" val="1010680676"/>
                    </a:ext>
                  </a:extLst>
                </a:gridCol>
                <a:gridCol w="1213400">
                  <a:extLst>
                    <a:ext uri="{9D8B030D-6E8A-4147-A177-3AD203B41FA5}">
                      <a16:colId xmlns:a16="http://schemas.microsoft.com/office/drawing/2014/main" val="2736792532"/>
                    </a:ext>
                  </a:extLst>
                </a:gridCol>
              </a:tblGrid>
              <a:tr h="6516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a:t>
                      </a:r>
                    </a:p>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A</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B</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a:t>
                      </a:r>
                    </a:p>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C</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sz="900" dirty="0"/>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a:t>
                      </a:r>
                    </a:p>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D</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sz="900" dirty="0"/>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a:t>
                      </a:r>
                    </a:p>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E</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sz="900" dirty="0"/>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a:t>
                      </a:r>
                    </a:p>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F</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sz="900" dirty="0"/>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a:t>
                      </a:r>
                    </a:p>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G</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sz="900" dirty="0"/>
                    </a:p>
                  </a:txBody>
                  <a:tcPr marB="0" anchor="ctr">
                    <a:lnL w="28575" cap="flat" cmpd="sng" algn="ctr">
                      <a:solidFill>
                        <a:srgbClr val="FFFFFF"/>
                      </a:solidFill>
                      <a:prstDash val="solid"/>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3176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algn="ct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1000000950</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1000000940</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1000000961</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1000000956</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1000000962</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1000000957</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6879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年</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日（水）</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687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5194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p>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か　　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zh-CN"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endParaRPr kumimoji="1" lang="en-US" altLang="zh-CN"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3675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8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800" b="0" kern="1200" dirty="0">
                          <a:solidFill>
                            <a:schemeClr val="bg1"/>
                          </a:solidFill>
                          <a:latin typeface="Meiryo" panose="020B0604030504040204" pitchFamily="34" charset="-128"/>
                          <a:ea typeface="Meiryo" panose="020B0604030504040204" pitchFamily="34" charset="-128"/>
                          <a:cs typeface="+mn-cs"/>
                        </a:rPr>
                        <a:t>：</a:t>
                      </a:r>
                      <a:r>
                        <a:rPr kumimoji="1" lang="en-US" altLang="ja-JP" sz="800" b="0" kern="1200" dirty="0">
                          <a:solidFill>
                            <a:schemeClr val="bg1"/>
                          </a:solidFill>
                          <a:latin typeface="Meiryo" panose="020B0604030504040204" pitchFamily="34" charset="-128"/>
                          <a:ea typeface="Meiryo" panose="020B0604030504040204" pitchFamily="34" charset="-128"/>
                          <a:cs typeface="+mn-cs"/>
                        </a:rPr>
                        <a:t>9</a:t>
                      </a:r>
                      <a:r>
                        <a:rPr kumimoji="1" lang="ja-JP" altLang="en-US" sz="8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en-US" altLang="ja-JP" sz="900" dirty="0">
                          <a:latin typeface="+mn-ea"/>
                          <a:ea typeface="+mn-ea"/>
                        </a:rPr>
                        <a:t>-</a:t>
                      </a: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93594562"/>
                  </a:ext>
                </a:extLst>
              </a:tr>
              <a:tr h="2687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スマートフォン（ウェブ</a:t>
                      </a: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アプリ）</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41917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A</a:t>
                      </a:r>
                      <a:r>
                        <a:rPr kumimoji="1" lang="ja-JP" altLang="en-US" sz="800" kern="1200" dirty="0">
                          <a:solidFill>
                            <a:schemeClr val="tx1">
                              <a:lumMod val="65000"/>
                              <a:lumOff val="35000"/>
                            </a:schemeClr>
                          </a:solidFill>
                          <a:latin typeface="メイリオ" panose="020B0604030504040204" pitchFamily="50" charset="-128"/>
                          <a:ea typeface="+mn-ea"/>
                          <a:cs typeface="+mn-cs"/>
                        </a:rPr>
                        <a:t>・</a:t>
                      </a:r>
                      <a:r>
                        <a:rPr kumimoji="1" lang="en-US" altLang="ja-JP" sz="800" kern="1200" dirty="0">
                          <a:solidFill>
                            <a:schemeClr val="tx1">
                              <a:lumMod val="65000"/>
                              <a:lumOff val="35000"/>
                            </a:schemeClr>
                          </a:solidFill>
                          <a:latin typeface="メイリオ" panose="020B0604030504040204" pitchFamily="50" charset="-128"/>
                          <a:ea typeface="+mn-ea"/>
                          <a:cs typeface="+mn-cs"/>
                        </a:rPr>
                        <a:t>B</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C</a:t>
                      </a:r>
                      <a:endParaRPr kumimoji="1" lang="ja-JP" altLang="en-US" sz="16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D</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E</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F</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a:t>
                      </a:r>
                      <a:endParaRPr kumimoji="1" lang="en-US" altLang="ja-JP" sz="8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G</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26879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乗換案内　検索結果詳細の上部および到着駅下部</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3066738162"/>
                  </a:ext>
                </a:extLst>
              </a:tr>
              <a:tr h="26879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687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en-US" altLang="ja-JP" sz="900" b="0" i="0" kern="1200" dirty="0">
                          <a:solidFill>
                            <a:schemeClr val="tx1">
                              <a:lumMod val="65000"/>
                              <a:lumOff val="35000"/>
                            </a:schemeClr>
                          </a:solidFill>
                          <a:latin typeface="+mn-ea"/>
                          <a:ea typeface="+mn-ea"/>
                          <a:cs typeface="+mn-cs"/>
                        </a:rPr>
                        <a:t>7</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27</a:t>
                      </a:r>
                      <a:r>
                        <a:rPr kumimoji="1" lang="ja-JP" altLang="en-US" sz="900" b="0" i="0" kern="1200" dirty="0">
                          <a:solidFill>
                            <a:schemeClr val="tx1">
                              <a:lumMod val="65000"/>
                              <a:lumOff val="35000"/>
                            </a:schemeClr>
                          </a:solidFill>
                          <a:latin typeface="+mn-ea"/>
                          <a:ea typeface="+mn-ea"/>
                          <a:cs typeface="+mn-cs"/>
                        </a:rPr>
                        <a:t>日間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967014782"/>
                  </a:ext>
                </a:extLst>
              </a:tr>
              <a:tr h="2687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ja-JP" altLang="en-US" sz="900" b="0" i="0" dirty="0">
                          <a:solidFill>
                            <a:schemeClr val="tx1">
                              <a:lumMod val="65000"/>
                              <a:lumOff val="35000"/>
                            </a:schemeClr>
                          </a:solidFill>
                          <a:latin typeface="+mn-ea"/>
                          <a:ea typeface="+mn-ea"/>
                        </a:rPr>
                        <a:t>枠購入型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750538939"/>
                  </a:ext>
                </a:extLst>
              </a:tr>
              <a:tr h="2687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2687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138,000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90,000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72,000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48,000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36,000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30,000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4014462905"/>
                  </a:ext>
                </a:extLst>
              </a:tr>
              <a:tr h="41917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別紙をご参照ください。</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※2</a:t>
                      </a:r>
                      <a:endParaRPr kumimoji="1" lang="ja-JP" altLang="en-US" sz="900" kern="1200" dirty="0">
                        <a:solidFill>
                          <a:schemeClr val="tx1">
                            <a:lumMod val="65000"/>
                            <a:lumOff val="35000"/>
                          </a:schemeClr>
                        </a:solidFill>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8" name="テキスト プレースホルダー 35">
            <a:extLst>
              <a:ext uri="{FF2B5EF4-FFF2-40B4-BE49-F238E27FC236}">
                <a16:creationId xmlns:a16="http://schemas.microsoft.com/office/drawing/2014/main" id="{DAC4F17F-2C23-E71F-0A8C-20659366755E}"/>
              </a:ext>
            </a:extLst>
          </p:cNvPr>
          <p:cNvSpPr>
            <a:spLocks noGrp="1"/>
          </p:cNvSpPr>
          <p:nvPr>
            <p:ph type="body" sz="quarter" idx="13"/>
          </p:nvPr>
        </p:nvSpPr>
        <p:spPr>
          <a:xfrm>
            <a:off x="3856038" y="241300"/>
            <a:ext cx="5324475" cy="334963"/>
          </a:xfrm>
        </p:spPr>
        <p:txBody>
          <a:bodyPr/>
          <a:lstStyle/>
          <a:p>
            <a:r>
              <a:rPr lang="ja-JP" altLang="en-US" dirty="0"/>
              <a:t>スマートフォン商品</a:t>
            </a:r>
          </a:p>
        </p:txBody>
      </p:sp>
      <p:sp>
        <p:nvSpPr>
          <p:cNvPr id="18" name="円/楕円 19">
            <a:extLst>
              <a:ext uri="{FF2B5EF4-FFF2-40B4-BE49-F238E27FC236}">
                <a16:creationId xmlns:a16="http://schemas.microsoft.com/office/drawing/2014/main" id="{B1B0EE0C-B720-8404-490A-0BEEFB81746C}"/>
              </a:ext>
            </a:extLst>
          </p:cNvPr>
          <p:cNvSpPr>
            <a:spLocks noChangeAspect="1"/>
          </p:cNvSpPr>
          <p:nvPr/>
        </p:nvSpPr>
        <p:spPr>
          <a:xfrm>
            <a:off x="6779226" y="263913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9" name="円/楕円 19">
            <a:extLst>
              <a:ext uri="{FF2B5EF4-FFF2-40B4-BE49-F238E27FC236}">
                <a16:creationId xmlns:a16="http://schemas.microsoft.com/office/drawing/2014/main" id="{2ED69576-85AD-1E2F-19B4-4463964F8576}"/>
              </a:ext>
            </a:extLst>
          </p:cNvPr>
          <p:cNvSpPr>
            <a:spLocks noChangeAspect="1"/>
          </p:cNvSpPr>
          <p:nvPr/>
        </p:nvSpPr>
        <p:spPr>
          <a:xfrm>
            <a:off x="5593119" y="281913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19">
            <a:extLst>
              <a:ext uri="{FF2B5EF4-FFF2-40B4-BE49-F238E27FC236}">
                <a16:creationId xmlns:a16="http://schemas.microsoft.com/office/drawing/2014/main" id="{1CE95D3E-8E77-B749-E234-4B9F7C9C88EF}"/>
              </a:ext>
            </a:extLst>
          </p:cNvPr>
          <p:cNvSpPr>
            <a:spLocks noChangeAspect="1"/>
          </p:cNvSpPr>
          <p:nvPr/>
        </p:nvSpPr>
        <p:spPr>
          <a:xfrm>
            <a:off x="7345011" y="281913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1" name="正方形/長方形 20">
            <a:extLst>
              <a:ext uri="{FF2B5EF4-FFF2-40B4-BE49-F238E27FC236}">
                <a16:creationId xmlns:a16="http://schemas.microsoft.com/office/drawing/2014/main" id="{1872D5BA-462A-14C3-1221-5407D523F942}"/>
              </a:ext>
            </a:extLst>
          </p:cNvPr>
          <p:cNvSpPr/>
          <p:nvPr/>
        </p:nvSpPr>
        <p:spPr>
          <a:xfrm>
            <a:off x="555391" y="6221747"/>
            <a:ext cx="4158652" cy="355482"/>
          </a:xfrm>
          <a:prstGeom prst="rect">
            <a:avLst/>
          </a:prstGeom>
        </p:spPr>
        <p:txBody>
          <a:bodyPr wrap="square" lIns="0" tIns="0" rIns="0" bIns="0" anchor="t">
            <a:spAutoFit/>
          </a:bodyPr>
          <a:lstStyle/>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A5356848-7866-E8FE-E675-54AA21C98473}"/>
              </a:ext>
            </a:extLst>
          </p:cNvPr>
          <p:cNvSpPr/>
          <p:nvPr/>
        </p:nvSpPr>
        <p:spPr>
          <a:xfrm>
            <a:off x="6397674" y="6208631"/>
            <a:ext cx="5238935" cy="415498"/>
          </a:xfrm>
          <a:prstGeom prst="rect">
            <a:avLst/>
          </a:prstGeom>
        </p:spPr>
        <p:txBody>
          <a:bodyPr wrap="none" lIns="91440" tIns="45720" rIns="91440" bIns="45720" anchor="t">
            <a:spAutoFit/>
          </a:bodyPr>
          <a:lstStyle/>
          <a:p>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　本商品ではバナー</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画像</a:t>
            </a:r>
            <a:r>
              <a:rPr lang="en-US" altLang="ja-JP" sz="700" dirty="0">
                <a:solidFill>
                  <a:schemeClr val="accent6"/>
                </a:solidFill>
                <a:latin typeface="メイリオ" panose="020B0604030504040204" pitchFamily="50" charset="-128"/>
                <a:ea typeface="メイリオ" panose="020B0604030504040204" pitchFamily="50" charset="-128"/>
              </a:rPr>
              <a:t>/16</a:t>
            </a:r>
            <a:r>
              <a:rPr lang="ja-JP" altLang="en-US" sz="700" dirty="0">
                <a:solidFill>
                  <a:schemeClr val="accent6"/>
                </a:solidFill>
                <a:latin typeface="メイリオ" panose="020B0604030504040204" pitchFamily="50" charset="-128"/>
                <a:ea typeface="メイリオ" panose="020B0604030504040204" pitchFamily="50" charset="-128"/>
              </a:rPr>
              <a:t>：</a:t>
            </a:r>
            <a:r>
              <a:rPr lang="en-US" altLang="ja-JP" sz="700" dirty="0">
                <a:solidFill>
                  <a:schemeClr val="accent6"/>
                </a:solidFill>
                <a:latin typeface="メイリオ" panose="020B0604030504040204" pitchFamily="50" charset="-128"/>
                <a:ea typeface="メイリオ" panose="020B0604030504040204" pitchFamily="50" charset="-128"/>
              </a:rPr>
              <a:t>5</a:t>
            </a:r>
            <a:r>
              <a:rPr lang="ja-JP" altLang="en-US" sz="700" dirty="0">
                <a:solidFill>
                  <a:schemeClr val="accent6"/>
                </a:solidFill>
                <a:latin typeface="メイリオ" panose="020B0604030504040204" pitchFamily="50" charset="-128"/>
                <a:ea typeface="メイリオ" panose="020B0604030504040204" pitchFamily="50" charset="-128"/>
              </a:rPr>
              <a:t>に加えて、バナー</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画像</a:t>
            </a:r>
            <a:r>
              <a:rPr lang="en-US" altLang="ja-JP" sz="700" dirty="0">
                <a:solidFill>
                  <a:schemeClr val="accent6"/>
                </a:solidFill>
                <a:latin typeface="メイリオ" panose="020B0604030504040204" pitchFamily="50" charset="-128"/>
                <a:ea typeface="メイリオ" panose="020B0604030504040204" pitchFamily="50" charset="-128"/>
              </a:rPr>
              <a:t>/16</a:t>
            </a:r>
            <a:r>
              <a:rPr lang="ja-JP" altLang="en-US" sz="700" dirty="0">
                <a:solidFill>
                  <a:schemeClr val="accent6"/>
                </a:solidFill>
                <a:latin typeface="メイリオ" panose="020B0604030504040204" pitchFamily="50" charset="-128"/>
                <a:ea typeface="メイリオ" panose="020B0604030504040204" pitchFamily="50" charset="-128"/>
              </a:rPr>
              <a:t>：</a:t>
            </a:r>
            <a:r>
              <a:rPr lang="en-US" altLang="ja-JP" sz="700" dirty="0">
                <a:solidFill>
                  <a:schemeClr val="accent6"/>
                </a:solidFill>
                <a:latin typeface="メイリオ" panose="020B0604030504040204" pitchFamily="50" charset="-128"/>
                <a:ea typeface="メイリオ" panose="020B0604030504040204" pitchFamily="50" charset="-128"/>
              </a:rPr>
              <a:t>9</a:t>
            </a:r>
            <a:r>
              <a:rPr lang="ja-JP" altLang="en-US" sz="700" dirty="0">
                <a:solidFill>
                  <a:schemeClr val="accent6"/>
                </a:solidFill>
                <a:latin typeface="メイリオ" panose="020B0604030504040204" pitchFamily="50" charset="-128"/>
                <a:ea typeface="メイリオ" panose="020B0604030504040204" pitchFamily="50" charset="-128"/>
              </a:rPr>
              <a:t>とバナー</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画像</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のいずれかを必ず入稿してください。</a:t>
            </a:r>
            <a:endParaRPr lang="en-US" altLang="ja-JP" sz="700" dirty="0">
              <a:solidFill>
                <a:schemeClr val="accent6"/>
              </a:solidFill>
              <a:latin typeface="メイリオ" panose="020B0604030504040204" pitchFamily="50" charset="-128"/>
              <a:ea typeface="メイリオ" panose="020B0604030504040204" pitchFamily="50" charset="-128"/>
            </a:endParaRPr>
          </a:p>
          <a:p>
            <a:r>
              <a:rPr lang="en-US" altLang="ja-JP" sz="700" dirty="0">
                <a:solidFill>
                  <a:schemeClr val="accent6"/>
                </a:solidFill>
                <a:latin typeface="メイリオ" panose="020B0604030504040204" pitchFamily="50" charset="-128"/>
                <a:ea typeface="メイリオ" panose="020B0604030504040204" pitchFamily="50" charset="-128"/>
              </a:rPr>
              <a:t>※2</a:t>
            </a:r>
            <a:r>
              <a:rPr lang="ja-JP" altLang="en-US" sz="700" dirty="0">
                <a:solidFill>
                  <a:schemeClr val="accent6"/>
                </a:solidFill>
                <a:latin typeface="メイリオ" panose="020B0604030504040204" pitchFamily="50" charset="-128"/>
                <a:ea typeface="メイリオ" panose="020B0604030504040204" pitchFamily="50" charset="-128"/>
              </a:rPr>
              <a:t>　駅ランク表は別紙を参照ください。</a:t>
            </a:r>
          </a:p>
          <a:p>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　掲載金額は</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日あたりの基本料金</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掲載日数での算出となります。</a:t>
            </a:r>
            <a:endParaRPr lang="en-US" altLang="ja-JP" sz="700" dirty="0">
              <a:solidFill>
                <a:schemeClr val="accent6"/>
              </a:solidFill>
              <a:latin typeface="メイリオ" panose="020B0604030504040204" pitchFamily="50" charset="-128"/>
              <a:ea typeface="メイリオ" panose="020B0604030504040204" pitchFamily="50" charset="-128"/>
            </a:endParaRPr>
          </a:p>
        </p:txBody>
      </p:sp>
      <p:pic>
        <p:nvPicPr>
          <p:cNvPr id="7" name="図プレースホルダー 6" descr="アイコン&#10;&#10;自動的に生成された説明">
            <a:extLst>
              <a:ext uri="{FF2B5EF4-FFF2-40B4-BE49-F238E27FC236}">
                <a16:creationId xmlns:a16="http://schemas.microsoft.com/office/drawing/2014/main" id="{5FBE4DBE-994C-3009-1393-61830EFA807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830554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3321883582"/>
              </p:ext>
            </p:extLst>
          </p:nvPr>
        </p:nvGraphicFramePr>
        <p:xfrm>
          <a:off x="479426" y="1095785"/>
          <a:ext cx="11245581" cy="5103731"/>
        </p:xfrm>
        <a:graphic>
          <a:graphicData uri="http://schemas.openxmlformats.org/drawingml/2006/table">
            <a:tbl>
              <a:tblPr firstCol="1" bandRow="1"/>
              <a:tblGrid>
                <a:gridCol w="1415625">
                  <a:extLst>
                    <a:ext uri="{9D8B030D-6E8A-4147-A177-3AD203B41FA5}">
                      <a16:colId xmlns:a16="http://schemas.microsoft.com/office/drawing/2014/main" val="792911817"/>
                    </a:ext>
                  </a:extLst>
                </a:gridCol>
                <a:gridCol w="580455">
                  <a:extLst>
                    <a:ext uri="{9D8B030D-6E8A-4147-A177-3AD203B41FA5}">
                      <a16:colId xmlns:a16="http://schemas.microsoft.com/office/drawing/2014/main" val="528632362"/>
                    </a:ext>
                  </a:extLst>
                </a:gridCol>
                <a:gridCol w="1294547">
                  <a:extLst>
                    <a:ext uri="{9D8B030D-6E8A-4147-A177-3AD203B41FA5}">
                      <a16:colId xmlns:a16="http://schemas.microsoft.com/office/drawing/2014/main" val="805702382"/>
                    </a:ext>
                  </a:extLst>
                </a:gridCol>
                <a:gridCol w="719067">
                  <a:extLst>
                    <a:ext uri="{9D8B030D-6E8A-4147-A177-3AD203B41FA5}">
                      <a16:colId xmlns:a16="http://schemas.microsoft.com/office/drawing/2014/main" val="1236693783"/>
                    </a:ext>
                  </a:extLst>
                </a:gridCol>
                <a:gridCol w="1258619">
                  <a:extLst>
                    <a:ext uri="{9D8B030D-6E8A-4147-A177-3AD203B41FA5}">
                      <a16:colId xmlns:a16="http://schemas.microsoft.com/office/drawing/2014/main" val="2866038991"/>
                    </a:ext>
                  </a:extLst>
                </a:gridCol>
                <a:gridCol w="740839">
                  <a:extLst>
                    <a:ext uri="{9D8B030D-6E8A-4147-A177-3AD203B41FA5}">
                      <a16:colId xmlns:a16="http://schemas.microsoft.com/office/drawing/2014/main" val="2194441965"/>
                    </a:ext>
                  </a:extLst>
                </a:gridCol>
                <a:gridCol w="1229987">
                  <a:extLst>
                    <a:ext uri="{9D8B030D-6E8A-4147-A177-3AD203B41FA5}">
                      <a16:colId xmlns:a16="http://schemas.microsoft.com/office/drawing/2014/main" val="1488460194"/>
                    </a:ext>
                  </a:extLst>
                </a:gridCol>
                <a:gridCol w="762611">
                  <a:extLst>
                    <a:ext uri="{9D8B030D-6E8A-4147-A177-3AD203B41FA5}">
                      <a16:colId xmlns:a16="http://schemas.microsoft.com/office/drawing/2014/main" val="3693333223"/>
                    </a:ext>
                  </a:extLst>
                </a:gridCol>
                <a:gridCol w="1223241">
                  <a:extLst>
                    <a:ext uri="{9D8B030D-6E8A-4147-A177-3AD203B41FA5}">
                      <a16:colId xmlns:a16="http://schemas.microsoft.com/office/drawing/2014/main" val="2536915991"/>
                    </a:ext>
                  </a:extLst>
                </a:gridCol>
                <a:gridCol w="784382">
                  <a:extLst>
                    <a:ext uri="{9D8B030D-6E8A-4147-A177-3AD203B41FA5}">
                      <a16:colId xmlns:a16="http://schemas.microsoft.com/office/drawing/2014/main" val="1924097858"/>
                    </a:ext>
                  </a:extLst>
                </a:gridCol>
                <a:gridCol w="1236208">
                  <a:extLst>
                    <a:ext uri="{9D8B030D-6E8A-4147-A177-3AD203B41FA5}">
                      <a16:colId xmlns:a16="http://schemas.microsoft.com/office/drawing/2014/main" val="4013138155"/>
                    </a:ext>
                  </a:extLst>
                </a:gridCol>
              </a:tblGrid>
              <a:tr h="5803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H</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 </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I</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J</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K</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7</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L</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7</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117335041"/>
                  </a:ext>
                </a:extLst>
              </a:tr>
              <a:tr h="3137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algn="ct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1000000958</a:t>
                      </a:r>
                    </a:p>
                  </a:txBody>
                  <a:tcPr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1000000959</a:t>
                      </a:r>
                    </a:p>
                  </a:txBody>
                  <a:tcPr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1000000963</a:t>
                      </a:r>
                    </a:p>
                  </a:txBody>
                  <a:tcPr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1000000960</a:t>
                      </a:r>
                    </a:p>
                  </a:txBody>
                  <a:tcPr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1000000964</a:t>
                      </a:r>
                    </a:p>
                  </a:txBody>
                  <a:tcPr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3937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年</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日（水）</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393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625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p>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p>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か　　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zh-CN"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endParaRPr kumimoji="1" lang="en-US" altLang="zh-CN"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R="1188000"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41272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p>
                      <a:pPr algn="ctr"/>
                      <a:r>
                        <a:rPr kumimoji="1" lang="en-US" altLang="ja-JP" sz="900" dirty="0">
                          <a:latin typeface="+mn-ea"/>
                          <a:ea typeface="+mn-ea"/>
                        </a:rPr>
                        <a:t>-</a:t>
                      </a: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93594562"/>
                  </a:ext>
                </a:extLst>
              </a:tr>
              <a:tr h="2393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p>
                      <a:pPr algn="ct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スマートフォン（ウェブ</a:t>
                      </a: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アプリ）</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50371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H</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I</a:t>
                      </a:r>
                      <a:endParaRPr kumimoji="1" lang="ja-JP" altLang="en-US"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J</a:t>
                      </a:r>
                      <a:endParaRPr kumimoji="1" lang="ja-JP" altLang="en-US"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K</a:t>
                      </a:r>
                      <a:endParaRPr kumimoji="1" lang="ja-JP" altLang="en-US"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L</a:t>
                      </a:r>
                      <a:endParaRPr kumimoji="1" lang="ja-JP" altLang="en-US"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3368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乗換案内　検索結果詳細の上部および到着駅下部</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3937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393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p>
                      <a:pPr algn="ctr"/>
                      <a:r>
                        <a:rPr kumimoji="1" lang="en-US" altLang="ja-JP" sz="900" b="0" i="0" kern="1200" dirty="0">
                          <a:solidFill>
                            <a:schemeClr val="tx1">
                              <a:lumMod val="65000"/>
                              <a:lumOff val="35000"/>
                            </a:schemeClr>
                          </a:solidFill>
                          <a:latin typeface="+mn-ea"/>
                          <a:ea typeface="+mn-ea"/>
                          <a:cs typeface="+mn-cs"/>
                        </a:rPr>
                        <a:t>7</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27</a:t>
                      </a:r>
                      <a:r>
                        <a:rPr kumimoji="1" lang="ja-JP" altLang="en-US" sz="900" b="0" i="0" kern="1200" dirty="0">
                          <a:solidFill>
                            <a:schemeClr val="tx1">
                              <a:lumMod val="65000"/>
                              <a:lumOff val="35000"/>
                            </a:schemeClr>
                          </a:solidFill>
                          <a:latin typeface="+mn-ea"/>
                          <a:ea typeface="+mn-ea"/>
                          <a:cs typeface="+mn-cs"/>
                        </a:rPr>
                        <a:t>日間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393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p>
                      <a:pPr algn="ctr"/>
                      <a:r>
                        <a:rPr kumimoji="1" lang="ja-JP" altLang="en-US" sz="900" b="0" i="0" dirty="0">
                          <a:solidFill>
                            <a:schemeClr val="tx1">
                              <a:lumMod val="65000"/>
                              <a:lumOff val="35000"/>
                            </a:schemeClr>
                          </a:solidFill>
                          <a:latin typeface="+mn-ea"/>
                          <a:ea typeface="+mn-ea"/>
                        </a:rPr>
                        <a:t>枠購入型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732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endParaRPr kumimoji="1" lang="ja-JP" altLang="en-US" sz="900"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endParaRPr kumimoji="1" lang="ja-JP" altLang="en-US" sz="90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endParaRPr kumimoji="1" lang="ja-JP" altLang="en-US" sz="900"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endParaRPr kumimoji="1" lang="ja-JP" altLang="en-US" sz="900"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2393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24,000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20,500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sz="900"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dirty="0">
                          <a:solidFill>
                            <a:schemeClr val="tx1">
                              <a:lumMod val="65000"/>
                              <a:lumOff val="35000"/>
                            </a:schemeClr>
                          </a:solidFill>
                          <a:latin typeface="+mn-ea"/>
                          <a:ea typeface="+mn-ea"/>
                        </a:rPr>
                        <a:t>15,500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sz="900"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dirty="0">
                          <a:solidFill>
                            <a:schemeClr val="tx1">
                              <a:lumMod val="65000"/>
                              <a:lumOff val="35000"/>
                            </a:schemeClr>
                          </a:solidFill>
                          <a:latin typeface="+mn-ea"/>
                          <a:ea typeface="+mn-ea"/>
                        </a:rPr>
                        <a:t>9,500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sz="900"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dirty="0">
                          <a:solidFill>
                            <a:schemeClr val="tx1">
                              <a:lumMod val="65000"/>
                              <a:lumOff val="35000"/>
                            </a:schemeClr>
                          </a:solidFill>
                          <a:latin typeface="+mn-ea"/>
                          <a:ea typeface="+mn-ea"/>
                        </a:rPr>
                        <a:t>7,000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sz="900"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7329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別紙をご参照ください。</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※2</a:t>
                      </a:r>
                      <a:endParaRPr kumimoji="1" lang="ja-JP" altLang="en-US" sz="900" kern="1200" dirty="0">
                        <a:solidFill>
                          <a:schemeClr val="tx1">
                            <a:lumMod val="65000"/>
                            <a:lumOff val="35000"/>
                          </a:schemeClr>
                        </a:solidFill>
                        <a:latin typeface="+mn-lt"/>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88356064"/>
                  </a:ext>
                </a:extLst>
              </a:tr>
            </a:tbl>
          </a:graphicData>
        </a:graphic>
      </p:graphicFrame>
      <p:sp>
        <p:nvSpPr>
          <p:cNvPr id="6" name="テキスト プレースホルダー 35">
            <a:extLst>
              <a:ext uri="{FF2B5EF4-FFF2-40B4-BE49-F238E27FC236}">
                <a16:creationId xmlns:a16="http://schemas.microsoft.com/office/drawing/2014/main" id="{15B927C8-AEBD-FA4F-26FF-B5A21FBFF2F6}"/>
              </a:ext>
            </a:extLst>
          </p:cNvPr>
          <p:cNvSpPr txBox="1">
            <a:spLocks/>
          </p:cNvSpPr>
          <p:nvPr/>
        </p:nvSpPr>
        <p:spPr>
          <a:xfrm>
            <a:off x="3856038" y="241300"/>
            <a:ext cx="5324475" cy="334963"/>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スマートフォン商品</a:t>
            </a:r>
            <a:endParaRPr lang="ja-JP" altLang="en-US" dirty="0"/>
          </a:p>
        </p:txBody>
      </p:sp>
      <p:sp>
        <p:nvSpPr>
          <p:cNvPr id="18" name="円/楕円 19">
            <a:extLst>
              <a:ext uri="{FF2B5EF4-FFF2-40B4-BE49-F238E27FC236}">
                <a16:creationId xmlns:a16="http://schemas.microsoft.com/office/drawing/2014/main" id="{A099C916-8123-EBED-0AFF-D7D2F6E2AB21}"/>
              </a:ext>
            </a:extLst>
          </p:cNvPr>
          <p:cNvSpPr>
            <a:spLocks noChangeAspect="1"/>
          </p:cNvSpPr>
          <p:nvPr/>
        </p:nvSpPr>
        <p:spPr>
          <a:xfrm>
            <a:off x="6802801" y="2549518"/>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9" name="円/楕円 19">
            <a:extLst>
              <a:ext uri="{FF2B5EF4-FFF2-40B4-BE49-F238E27FC236}">
                <a16:creationId xmlns:a16="http://schemas.microsoft.com/office/drawing/2014/main" id="{A2C6AD11-7F9A-B50E-9A33-75A161F3401B}"/>
              </a:ext>
            </a:extLst>
          </p:cNvPr>
          <p:cNvSpPr>
            <a:spLocks noChangeAspect="1"/>
          </p:cNvSpPr>
          <p:nvPr/>
        </p:nvSpPr>
        <p:spPr>
          <a:xfrm>
            <a:off x="5682209" y="272358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19">
            <a:extLst>
              <a:ext uri="{FF2B5EF4-FFF2-40B4-BE49-F238E27FC236}">
                <a16:creationId xmlns:a16="http://schemas.microsoft.com/office/drawing/2014/main" id="{C45CDC13-9FE2-7269-78B0-578700EE4D31}"/>
              </a:ext>
            </a:extLst>
          </p:cNvPr>
          <p:cNvSpPr>
            <a:spLocks noChangeAspect="1"/>
          </p:cNvSpPr>
          <p:nvPr/>
        </p:nvSpPr>
        <p:spPr>
          <a:xfrm>
            <a:off x="7408000" y="272358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1" name="正方形/長方形 20">
            <a:extLst>
              <a:ext uri="{FF2B5EF4-FFF2-40B4-BE49-F238E27FC236}">
                <a16:creationId xmlns:a16="http://schemas.microsoft.com/office/drawing/2014/main" id="{E7D36579-A24F-F8E2-7FD7-19C2F54E6EF9}"/>
              </a:ext>
            </a:extLst>
          </p:cNvPr>
          <p:cNvSpPr/>
          <p:nvPr/>
        </p:nvSpPr>
        <p:spPr>
          <a:xfrm>
            <a:off x="555391" y="6223451"/>
            <a:ext cx="4158652" cy="355482"/>
          </a:xfrm>
          <a:prstGeom prst="rect">
            <a:avLst/>
          </a:prstGeom>
        </p:spPr>
        <p:txBody>
          <a:bodyPr wrap="square" lIns="0" tIns="0" rIns="0" bIns="0" anchor="t">
            <a:spAutoFit/>
          </a:bodyPr>
          <a:lstStyle/>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12C199C2-B2E8-D3F7-EE96-7F6B5A7DA533}"/>
              </a:ext>
            </a:extLst>
          </p:cNvPr>
          <p:cNvSpPr/>
          <p:nvPr/>
        </p:nvSpPr>
        <p:spPr>
          <a:xfrm>
            <a:off x="6463483" y="6220238"/>
            <a:ext cx="5238935" cy="415498"/>
          </a:xfrm>
          <a:prstGeom prst="rect">
            <a:avLst/>
          </a:prstGeom>
        </p:spPr>
        <p:txBody>
          <a:bodyPr wrap="none" lIns="91440" tIns="45720" rIns="91440" bIns="45720" anchor="t">
            <a:spAutoFit/>
          </a:bodyPr>
          <a:lstStyle/>
          <a:p>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　本商品ではバナー</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画像</a:t>
            </a:r>
            <a:r>
              <a:rPr lang="en-US" altLang="ja-JP" sz="700" dirty="0">
                <a:solidFill>
                  <a:schemeClr val="accent6"/>
                </a:solidFill>
                <a:latin typeface="メイリオ" panose="020B0604030504040204" pitchFamily="50" charset="-128"/>
                <a:ea typeface="メイリオ" panose="020B0604030504040204" pitchFamily="50" charset="-128"/>
              </a:rPr>
              <a:t>/16</a:t>
            </a:r>
            <a:r>
              <a:rPr lang="ja-JP" altLang="en-US" sz="700" dirty="0">
                <a:solidFill>
                  <a:schemeClr val="accent6"/>
                </a:solidFill>
                <a:latin typeface="メイリオ" panose="020B0604030504040204" pitchFamily="50" charset="-128"/>
                <a:ea typeface="メイリオ" panose="020B0604030504040204" pitchFamily="50" charset="-128"/>
              </a:rPr>
              <a:t>：</a:t>
            </a:r>
            <a:r>
              <a:rPr lang="en-US" altLang="ja-JP" sz="700" dirty="0">
                <a:solidFill>
                  <a:schemeClr val="accent6"/>
                </a:solidFill>
                <a:latin typeface="メイリオ" panose="020B0604030504040204" pitchFamily="50" charset="-128"/>
                <a:ea typeface="メイリオ" panose="020B0604030504040204" pitchFamily="50" charset="-128"/>
              </a:rPr>
              <a:t>5</a:t>
            </a:r>
            <a:r>
              <a:rPr lang="ja-JP" altLang="en-US" sz="700" dirty="0">
                <a:solidFill>
                  <a:schemeClr val="accent6"/>
                </a:solidFill>
                <a:latin typeface="メイリオ" panose="020B0604030504040204" pitchFamily="50" charset="-128"/>
                <a:ea typeface="メイリオ" panose="020B0604030504040204" pitchFamily="50" charset="-128"/>
              </a:rPr>
              <a:t>に加えて、バナー</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画像</a:t>
            </a:r>
            <a:r>
              <a:rPr lang="en-US" altLang="ja-JP" sz="700" dirty="0">
                <a:solidFill>
                  <a:schemeClr val="accent6"/>
                </a:solidFill>
                <a:latin typeface="メイリオ" panose="020B0604030504040204" pitchFamily="50" charset="-128"/>
                <a:ea typeface="メイリオ" panose="020B0604030504040204" pitchFamily="50" charset="-128"/>
              </a:rPr>
              <a:t>/16</a:t>
            </a:r>
            <a:r>
              <a:rPr lang="ja-JP" altLang="en-US" sz="700" dirty="0">
                <a:solidFill>
                  <a:schemeClr val="accent6"/>
                </a:solidFill>
                <a:latin typeface="メイリオ" panose="020B0604030504040204" pitchFamily="50" charset="-128"/>
                <a:ea typeface="メイリオ" panose="020B0604030504040204" pitchFamily="50" charset="-128"/>
              </a:rPr>
              <a:t>：</a:t>
            </a:r>
            <a:r>
              <a:rPr lang="en-US" altLang="ja-JP" sz="700" dirty="0">
                <a:solidFill>
                  <a:schemeClr val="accent6"/>
                </a:solidFill>
                <a:latin typeface="メイリオ" panose="020B0604030504040204" pitchFamily="50" charset="-128"/>
                <a:ea typeface="メイリオ" panose="020B0604030504040204" pitchFamily="50" charset="-128"/>
              </a:rPr>
              <a:t>9</a:t>
            </a:r>
            <a:r>
              <a:rPr lang="ja-JP" altLang="en-US" sz="700" dirty="0">
                <a:solidFill>
                  <a:schemeClr val="accent6"/>
                </a:solidFill>
                <a:latin typeface="メイリオ" panose="020B0604030504040204" pitchFamily="50" charset="-128"/>
                <a:ea typeface="メイリオ" panose="020B0604030504040204" pitchFamily="50" charset="-128"/>
              </a:rPr>
              <a:t>とバナー</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画像</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のいずれかを必ず入稿してください。</a:t>
            </a:r>
            <a:endParaRPr lang="en-US" altLang="ja-JP" sz="700" dirty="0">
              <a:solidFill>
                <a:schemeClr val="accent6"/>
              </a:solidFill>
              <a:latin typeface="メイリオ" panose="020B0604030504040204" pitchFamily="50" charset="-128"/>
              <a:ea typeface="メイリオ" panose="020B0604030504040204" pitchFamily="50" charset="-128"/>
            </a:endParaRPr>
          </a:p>
          <a:p>
            <a:r>
              <a:rPr lang="en-US" altLang="ja-JP" sz="700" dirty="0">
                <a:solidFill>
                  <a:schemeClr val="accent6"/>
                </a:solidFill>
                <a:latin typeface="メイリオ" panose="020B0604030504040204" pitchFamily="50" charset="-128"/>
                <a:ea typeface="メイリオ" panose="020B0604030504040204" pitchFamily="50" charset="-128"/>
              </a:rPr>
              <a:t>※2</a:t>
            </a:r>
            <a:r>
              <a:rPr lang="ja-JP" altLang="en-US" sz="700" dirty="0">
                <a:solidFill>
                  <a:schemeClr val="accent6"/>
                </a:solidFill>
                <a:latin typeface="メイリオ" panose="020B0604030504040204" pitchFamily="50" charset="-128"/>
                <a:ea typeface="メイリオ" panose="020B0604030504040204" pitchFamily="50" charset="-128"/>
              </a:rPr>
              <a:t>　駅ランク表は別紙を参照ください。</a:t>
            </a:r>
          </a:p>
          <a:p>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　掲載金額は</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日あたりの基本料金</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掲載日数での算出となります。</a:t>
            </a:r>
            <a:endParaRPr lang="en-US" altLang="ja-JP" sz="700" dirty="0">
              <a:solidFill>
                <a:schemeClr val="accent6"/>
              </a:solidFill>
              <a:latin typeface="メイリオ" panose="020B0604030504040204" pitchFamily="50" charset="-128"/>
              <a:ea typeface="メイリオ" panose="020B0604030504040204" pitchFamily="50" charset="-128"/>
            </a:endParaRPr>
          </a:p>
        </p:txBody>
      </p:sp>
      <p:pic>
        <p:nvPicPr>
          <p:cNvPr id="8" name="図プレースホルダー 7" descr="アイコン&#10;&#10;自動的に生成された説明">
            <a:extLst>
              <a:ext uri="{FF2B5EF4-FFF2-40B4-BE49-F238E27FC236}">
                <a16:creationId xmlns:a16="http://schemas.microsoft.com/office/drawing/2014/main" id="{0908D17E-A02E-774C-661F-38D075E55B9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5497279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346187589"/>
              </p:ext>
            </p:extLst>
          </p:nvPr>
        </p:nvGraphicFramePr>
        <p:xfrm>
          <a:off x="479426" y="1070707"/>
          <a:ext cx="11238822" cy="5109692"/>
        </p:xfrm>
        <a:graphic>
          <a:graphicData uri="http://schemas.openxmlformats.org/drawingml/2006/table">
            <a:tbl>
              <a:tblPr firstCol="1" bandRow="1"/>
              <a:tblGrid>
                <a:gridCol w="1305252">
                  <a:extLst>
                    <a:ext uri="{9D8B030D-6E8A-4147-A177-3AD203B41FA5}">
                      <a16:colId xmlns:a16="http://schemas.microsoft.com/office/drawing/2014/main" val="792911817"/>
                    </a:ext>
                  </a:extLst>
                </a:gridCol>
                <a:gridCol w="419300">
                  <a:extLst>
                    <a:ext uri="{9D8B030D-6E8A-4147-A177-3AD203B41FA5}">
                      <a16:colId xmlns:a16="http://schemas.microsoft.com/office/drawing/2014/main" val="528632362"/>
                    </a:ext>
                  </a:extLst>
                </a:gridCol>
                <a:gridCol w="1295943">
                  <a:extLst>
                    <a:ext uri="{9D8B030D-6E8A-4147-A177-3AD203B41FA5}">
                      <a16:colId xmlns:a16="http://schemas.microsoft.com/office/drawing/2014/main" val="805702382"/>
                    </a:ext>
                  </a:extLst>
                </a:gridCol>
                <a:gridCol w="419300">
                  <a:extLst>
                    <a:ext uri="{9D8B030D-6E8A-4147-A177-3AD203B41FA5}">
                      <a16:colId xmlns:a16="http://schemas.microsoft.com/office/drawing/2014/main" val="935401049"/>
                    </a:ext>
                  </a:extLst>
                </a:gridCol>
                <a:gridCol w="1219482">
                  <a:extLst>
                    <a:ext uri="{9D8B030D-6E8A-4147-A177-3AD203B41FA5}">
                      <a16:colId xmlns:a16="http://schemas.microsoft.com/office/drawing/2014/main" val="2866038991"/>
                    </a:ext>
                  </a:extLst>
                </a:gridCol>
                <a:gridCol w="433908">
                  <a:extLst>
                    <a:ext uri="{9D8B030D-6E8A-4147-A177-3AD203B41FA5}">
                      <a16:colId xmlns:a16="http://schemas.microsoft.com/office/drawing/2014/main" val="2261843913"/>
                    </a:ext>
                  </a:extLst>
                </a:gridCol>
                <a:gridCol w="1219482">
                  <a:extLst>
                    <a:ext uri="{9D8B030D-6E8A-4147-A177-3AD203B41FA5}">
                      <a16:colId xmlns:a16="http://schemas.microsoft.com/office/drawing/2014/main" val="1488460194"/>
                    </a:ext>
                  </a:extLst>
                </a:gridCol>
                <a:gridCol w="596259">
                  <a:extLst>
                    <a:ext uri="{9D8B030D-6E8A-4147-A177-3AD203B41FA5}">
                      <a16:colId xmlns:a16="http://schemas.microsoft.com/office/drawing/2014/main" val="2572015205"/>
                    </a:ext>
                  </a:extLst>
                </a:gridCol>
                <a:gridCol w="1073717">
                  <a:extLst>
                    <a:ext uri="{9D8B030D-6E8A-4147-A177-3AD203B41FA5}">
                      <a16:colId xmlns:a16="http://schemas.microsoft.com/office/drawing/2014/main" val="2536915991"/>
                    </a:ext>
                  </a:extLst>
                </a:gridCol>
                <a:gridCol w="572203">
                  <a:extLst>
                    <a:ext uri="{9D8B030D-6E8A-4147-A177-3AD203B41FA5}">
                      <a16:colId xmlns:a16="http://schemas.microsoft.com/office/drawing/2014/main" val="2067663509"/>
                    </a:ext>
                  </a:extLst>
                </a:gridCol>
                <a:gridCol w="1060738">
                  <a:extLst>
                    <a:ext uri="{9D8B030D-6E8A-4147-A177-3AD203B41FA5}">
                      <a16:colId xmlns:a16="http://schemas.microsoft.com/office/drawing/2014/main" val="4013138155"/>
                    </a:ext>
                  </a:extLst>
                </a:gridCol>
                <a:gridCol w="409838">
                  <a:extLst>
                    <a:ext uri="{9D8B030D-6E8A-4147-A177-3AD203B41FA5}">
                      <a16:colId xmlns:a16="http://schemas.microsoft.com/office/drawing/2014/main" val="1010680676"/>
                    </a:ext>
                  </a:extLst>
                </a:gridCol>
                <a:gridCol w="1213400">
                  <a:extLst>
                    <a:ext uri="{9D8B030D-6E8A-4147-A177-3AD203B41FA5}">
                      <a16:colId xmlns:a16="http://schemas.microsoft.com/office/drawing/2014/main" val="2736792532"/>
                    </a:ext>
                  </a:extLst>
                </a:gridCol>
              </a:tblGrid>
              <a:tr h="6531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a:t>
                      </a:r>
                    </a:p>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A</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B</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a:t>
                      </a:r>
                    </a:p>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C</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a:t>
                      </a:r>
                    </a:p>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D</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a:t>
                      </a:r>
                    </a:p>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E</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a:t>
                      </a:r>
                    </a:p>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F</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a:t>
                      </a:r>
                    </a:p>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G</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693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algn="ct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1000000966</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1000000978</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1000000979</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1000000980</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1000001001</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1000001002</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6938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年</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日（水）</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693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5205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p>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か　　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zh-CN"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endParaRPr kumimoji="1" lang="en-US" altLang="zh-CN"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40190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8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800" b="0" kern="1200" dirty="0">
                          <a:solidFill>
                            <a:schemeClr val="bg1"/>
                          </a:solidFill>
                          <a:latin typeface="Meiryo" panose="020B0604030504040204" pitchFamily="34" charset="-128"/>
                          <a:ea typeface="Meiryo" panose="020B0604030504040204" pitchFamily="34" charset="-128"/>
                          <a:cs typeface="+mn-cs"/>
                        </a:rPr>
                        <a:t>：</a:t>
                      </a:r>
                      <a:r>
                        <a:rPr kumimoji="1" lang="en-US" altLang="ja-JP" sz="800" b="0" kern="1200" dirty="0">
                          <a:solidFill>
                            <a:schemeClr val="bg1"/>
                          </a:solidFill>
                          <a:latin typeface="Meiryo" panose="020B0604030504040204" pitchFamily="34" charset="-128"/>
                          <a:ea typeface="Meiryo" panose="020B0604030504040204" pitchFamily="34" charset="-128"/>
                          <a:cs typeface="+mn-cs"/>
                        </a:rPr>
                        <a:t>9</a:t>
                      </a:r>
                      <a:r>
                        <a:rPr kumimoji="1" lang="ja-JP" altLang="en-US" sz="8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en-US" altLang="ja-JP" sz="900" dirty="0">
                          <a:latin typeface="+mn-ea"/>
                          <a:ea typeface="+mn-ea"/>
                        </a:rPr>
                        <a:t>-</a:t>
                      </a: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93594562"/>
                  </a:ext>
                </a:extLst>
              </a:tr>
              <a:tr h="2693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スマートフォン（ウェブ</a:t>
                      </a: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アプリ）</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42010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A</a:t>
                      </a:r>
                      <a:r>
                        <a:rPr kumimoji="1" lang="ja-JP" altLang="en-US" sz="800" kern="1200" dirty="0">
                          <a:solidFill>
                            <a:schemeClr val="tx1">
                              <a:lumMod val="65000"/>
                              <a:lumOff val="35000"/>
                            </a:schemeClr>
                          </a:solidFill>
                          <a:latin typeface="メイリオ" panose="020B0604030504040204" pitchFamily="50" charset="-128"/>
                          <a:ea typeface="+mn-ea"/>
                          <a:cs typeface="+mn-cs"/>
                        </a:rPr>
                        <a:t>・</a:t>
                      </a:r>
                      <a:r>
                        <a:rPr kumimoji="1" lang="en-US" altLang="ja-JP" sz="800" kern="1200" dirty="0">
                          <a:solidFill>
                            <a:schemeClr val="tx1">
                              <a:lumMod val="65000"/>
                              <a:lumOff val="35000"/>
                            </a:schemeClr>
                          </a:solidFill>
                          <a:latin typeface="メイリオ" panose="020B0604030504040204" pitchFamily="50" charset="-128"/>
                          <a:ea typeface="+mn-ea"/>
                          <a:cs typeface="+mn-cs"/>
                        </a:rPr>
                        <a:t>B</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C</a:t>
                      </a:r>
                      <a:endParaRPr kumimoji="1" lang="ja-JP" altLang="en-US" sz="16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D</a:t>
                      </a:r>
                      <a:endParaRPr kumimoji="1" lang="ja-JP" altLang="en-US" sz="16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E</a:t>
                      </a:r>
                      <a:endParaRPr kumimoji="1" lang="ja-JP" altLang="en-US" sz="16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F</a:t>
                      </a:r>
                      <a:endParaRPr kumimoji="1" lang="ja-JP" altLang="en-US" sz="16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G</a:t>
                      </a:r>
                      <a:endParaRPr kumimoji="1" lang="ja-JP" altLang="en-US" sz="16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26938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乗換案内　検索結果詳細の上部および到着駅下部</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3066738162"/>
                  </a:ext>
                </a:extLst>
              </a:tr>
              <a:tr h="26938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693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en-US" altLang="ja-JP" sz="900" b="0" i="0" kern="1200" dirty="0">
                          <a:solidFill>
                            <a:schemeClr val="tx1">
                              <a:lumMod val="65000"/>
                              <a:lumOff val="35000"/>
                            </a:schemeClr>
                          </a:solidFill>
                          <a:latin typeface="+mn-ea"/>
                          <a:ea typeface="+mn-ea"/>
                          <a:cs typeface="+mn-cs"/>
                        </a:rPr>
                        <a:t>28</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90</a:t>
                      </a:r>
                      <a:r>
                        <a:rPr kumimoji="1" lang="ja-JP" altLang="en-US" sz="900" b="0" i="0" kern="1200" dirty="0">
                          <a:solidFill>
                            <a:schemeClr val="tx1">
                              <a:lumMod val="65000"/>
                              <a:lumOff val="35000"/>
                            </a:schemeClr>
                          </a:solidFill>
                          <a:latin typeface="+mn-ea"/>
                          <a:ea typeface="+mn-ea"/>
                          <a:cs typeface="+mn-cs"/>
                        </a:rPr>
                        <a:t>日間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967014782"/>
                  </a:ext>
                </a:extLst>
              </a:tr>
              <a:tr h="2693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ja-JP" altLang="en-US" sz="900" b="0" i="0" dirty="0">
                          <a:solidFill>
                            <a:schemeClr val="tx1">
                              <a:lumMod val="65000"/>
                              <a:lumOff val="35000"/>
                            </a:schemeClr>
                          </a:solidFill>
                          <a:latin typeface="+mn-ea"/>
                          <a:ea typeface="+mn-ea"/>
                        </a:rPr>
                        <a:t>枠購入型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750538939"/>
                  </a:ext>
                </a:extLst>
              </a:tr>
              <a:tr h="2693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2693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117,000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77,000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61,000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41,000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31,000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26,000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4014462905"/>
                  </a:ext>
                </a:extLst>
              </a:tr>
              <a:tr h="42010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別紙をご参照ください。</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※2</a:t>
                      </a:r>
                      <a:endParaRPr kumimoji="1" lang="ja-JP" altLang="en-US" sz="900" kern="1200" dirty="0">
                        <a:solidFill>
                          <a:schemeClr val="tx1">
                            <a:lumMod val="65000"/>
                            <a:lumOff val="35000"/>
                          </a:schemeClr>
                        </a:solidFill>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8" name="テキスト プレースホルダー 35">
            <a:extLst>
              <a:ext uri="{FF2B5EF4-FFF2-40B4-BE49-F238E27FC236}">
                <a16:creationId xmlns:a16="http://schemas.microsoft.com/office/drawing/2014/main" id="{DAC4F17F-2C23-E71F-0A8C-20659366755E}"/>
              </a:ext>
            </a:extLst>
          </p:cNvPr>
          <p:cNvSpPr>
            <a:spLocks noGrp="1"/>
          </p:cNvSpPr>
          <p:nvPr>
            <p:ph type="body" sz="quarter" idx="13"/>
          </p:nvPr>
        </p:nvSpPr>
        <p:spPr>
          <a:xfrm>
            <a:off x="3856038" y="241300"/>
            <a:ext cx="5324475" cy="334963"/>
          </a:xfrm>
        </p:spPr>
        <p:txBody>
          <a:bodyPr/>
          <a:lstStyle/>
          <a:p>
            <a:r>
              <a:rPr lang="ja-JP" altLang="en-US" dirty="0"/>
              <a:t>スマートフォン商品</a:t>
            </a:r>
          </a:p>
        </p:txBody>
      </p:sp>
      <p:sp>
        <p:nvSpPr>
          <p:cNvPr id="18" name="円/楕円 19">
            <a:extLst>
              <a:ext uri="{FF2B5EF4-FFF2-40B4-BE49-F238E27FC236}">
                <a16:creationId xmlns:a16="http://schemas.microsoft.com/office/drawing/2014/main" id="{B1B0EE0C-B720-8404-490A-0BEEFB81746C}"/>
              </a:ext>
            </a:extLst>
          </p:cNvPr>
          <p:cNvSpPr>
            <a:spLocks noChangeAspect="1"/>
          </p:cNvSpPr>
          <p:nvPr/>
        </p:nvSpPr>
        <p:spPr>
          <a:xfrm>
            <a:off x="6774626" y="256939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9" name="円/楕円 19">
            <a:extLst>
              <a:ext uri="{FF2B5EF4-FFF2-40B4-BE49-F238E27FC236}">
                <a16:creationId xmlns:a16="http://schemas.microsoft.com/office/drawing/2014/main" id="{2ED69576-85AD-1E2F-19B4-4463964F8576}"/>
              </a:ext>
            </a:extLst>
          </p:cNvPr>
          <p:cNvSpPr>
            <a:spLocks noChangeAspect="1"/>
          </p:cNvSpPr>
          <p:nvPr/>
        </p:nvSpPr>
        <p:spPr>
          <a:xfrm>
            <a:off x="5663239" y="278425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19">
            <a:extLst>
              <a:ext uri="{FF2B5EF4-FFF2-40B4-BE49-F238E27FC236}">
                <a16:creationId xmlns:a16="http://schemas.microsoft.com/office/drawing/2014/main" id="{1CE95D3E-8E77-B749-E234-4B9F7C9C88EF}"/>
              </a:ext>
            </a:extLst>
          </p:cNvPr>
          <p:cNvSpPr>
            <a:spLocks noChangeAspect="1"/>
          </p:cNvSpPr>
          <p:nvPr/>
        </p:nvSpPr>
        <p:spPr>
          <a:xfrm>
            <a:off x="7269860" y="278425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1" name="正方形/長方形 20">
            <a:extLst>
              <a:ext uri="{FF2B5EF4-FFF2-40B4-BE49-F238E27FC236}">
                <a16:creationId xmlns:a16="http://schemas.microsoft.com/office/drawing/2014/main" id="{1872D5BA-462A-14C3-1221-5407D523F942}"/>
              </a:ext>
            </a:extLst>
          </p:cNvPr>
          <p:cNvSpPr/>
          <p:nvPr/>
        </p:nvSpPr>
        <p:spPr>
          <a:xfrm>
            <a:off x="555391" y="6227852"/>
            <a:ext cx="4158652" cy="355482"/>
          </a:xfrm>
          <a:prstGeom prst="rect">
            <a:avLst/>
          </a:prstGeom>
        </p:spPr>
        <p:txBody>
          <a:bodyPr wrap="square" lIns="0" tIns="0" rIns="0" bIns="0" anchor="t">
            <a:spAutoFit/>
          </a:bodyPr>
          <a:lstStyle/>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A5356848-7866-E8FE-E675-54AA21C98473}"/>
              </a:ext>
            </a:extLst>
          </p:cNvPr>
          <p:cNvSpPr/>
          <p:nvPr/>
        </p:nvSpPr>
        <p:spPr>
          <a:xfrm>
            <a:off x="6628058" y="6180405"/>
            <a:ext cx="5238935" cy="415498"/>
          </a:xfrm>
          <a:prstGeom prst="rect">
            <a:avLst/>
          </a:prstGeom>
        </p:spPr>
        <p:txBody>
          <a:bodyPr wrap="none" lIns="91440" tIns="45720" rIns="91440" bIns="45720" anchor="t">
            <a:spAutoFit/>
          </a:bodyPr>
          <a:lstStyle/>
          <a:p>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　本商品ではバナー</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画像</a:t>
            </a:r>
            <a:r>
              <a:rPr lang="en-US" altLang="ja-JP" sz="700" dirty="0">
                <a:solidFill>
                  <a:schemeClr val="accent6"/>
                </a:solidFill>
                <a:latin typeface="メイリオ" panose="020B0604030504040204" pitchFamily="50" charset="-128"/>
                <a:ea typeface="メイリオ" panose="020B0604030504040204" pitchFamily="50" charset="-128"/>
              </a:rPr>
              <a:t>/16</a:t>
            </a:r>
            <a:r>
              <a:rPr lang="ja-JP" altLang="en-US" sz="700" dirty="0">
                <a:solidFill>
                  <a:schemeClr val="accent6"/>
                </a:solidFill>
                <a:latin typeface="メイリオ" panose="020B0604030504040204" pitchFamily="50" charset="-128"/>
                <a:ea typeface="メイリオ" panose="020B0604030504040204" pitchFamily="50" charset="-128"/>
              </a:rPr>
              <a:t>：</a:t>
            </a:r>
            <a:r>
              <a:rPr lang="en-US" altLang="ja-JP" sz="700" dirty="0">
                <a:solidFill>
                  <a:schemeClr val="accent6"/>
                </a:solidFill>
                <a:latin typeface="メイリオ" panose="020B0604030504040204" pitchFamily="50" charset="-128"/>
                <a:ea typeface="メイリオ" panose="020B0604030504040204" pitchFamily="50" charset="-128"/>
              </a:rPr>
              <a:t>5</a:t>
            </a:r>
            <a:r>
              <a:rPr lang="ja-JP" altLang="en-US" sz="700" dirty="0">
                <a:solidFill>
                  <a:schemeClr val="accent6"/>
                </a:solidFill>
                <a:latin typeface="メイリオ" panose="020B0604030504040204" pitchFamily="50" charset="-128"/>
                <a:ea typeface="メイリオ" panose="020B0604030504040204" pitchFamily="50" charset="-128"/>
              </a:rPr>
              <a:t>に加えて、バナー</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画像</a:t>
            </a:r>
            <a:r>
              <a:rPr lang="en-US" altLang="ja-JP" sz="700" dirty="0">
                <a:solidFill>
                  <a:schemeClr val="accent6"/>
                </a:solidFill>
                <a:latin typeface="メイリオ" panose="020B0604030504040204" pitchFamily="50" charset="-128"/>
                <a:ea typeface="メイリオ" panose="020B0604030504040204" pitchFamily="50" charset="-128"/>
              </a:rPr>
              <a:t>/16</a:t>
            </a:r>
            <a:r>
              <a:rPr lang="ja-JP" altLang="en-US" sz="700" dirty="0">
                <a:solidFill>
                  <a:schemeClr val="accent6"/>
                </a:solidFill>
                <a:latin typeface="メイリオ" panose="020B0604030504040204" pitchFamily="50" charset="-128"/>
                <a:ea typeface="メイリオ" panose="020B0604030504040204" pitchFamily="50" charset="-128"/>
              </a:rPr>
              <a:t>：</a:t>
            </a:r>
            <a:r>
              <a:rPr lang="en-US" altLang="ja-JP" sz="700" dirty="0">
                <a:solidFill>
                  <a:schemeClr val="accent6"/>
                </a:solidFill>
                <a:latin typeface="メイリオ" panose="020B0604030504040204" pitchFamily="50" charset="-128"/>
                <a:ea typeface="メイリオ" panose="020B0604030504040204" pitchFamily="50" charset="-128"/>
              </a:rPr>
              <a:t>9</a:t>
            </a:r>
            <a:r>
              <a:rPr lang="ja-JP" altLang="en-US" sz="700" dirty="0">
                <a:solidFill>
                  <a:schemeClr val="accent6"/>
                </a:solidFill>
                <a:latin typeface="メイリオ" panose="020B0604030504040204" pitchFamily="50" charset="-128"/>
                <a:ea typeface="メイリオ" panose="020B0604030504040204" pitchFamily="50" charset="-128"/>
              </a:rPr>
              <a:t>とバナー</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画像</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のいずれかを必ず入稿してください。</a:t>
            </a:r>
            <a:endParaRPr lang="en-US" altLang="ja-JP" sz="700" dirty="0">
              <a:solidFill>
                <a:schemeClr val="accent6"/>
              </a:solidFill>
              <a:latin typeface="メイリオ" panose="020B0604030504040204" pitchFamily="50" charset="-128"/>
              <a:ea typeface="メイリオ" panose="020B0604030504040204" pitchFamily="50" charset="-128"/>
            </a:endParaRPr>
          </a:p>
          <a:p>
            <a:r>
              <a:rPr lang="en-US" altLang="ja-JP" sz="700" dirty="0">
                <a:solidFill>
                  <a:schemeClr val="accent6"/>
                </a:solidFill>
                <a:latin typeface="メイリオ" panose="020B0604030504040204" pitchFamily="50" charset="-128"/>
                <a:ea typeface="メイリオ" panose="020B0604030504040204" pitchFamily="50" charset="-128"/>
              </a:rPr>
              <a:t>※2</a:t>
            </a:r>
            <a:r>
              <a:rPr lang="ja-JP" altLang="en-US" sz="700" dirty="0">
                <a:solidFill>
                  <a:schemeClr val="accent6"/>
                </a:solidFill>
                <a:latin typeface="メイリオ" panose="020B0604030504040204" pitchFamily="50" charset="-128"/>
                <a:ea typeface="メイリオ" panose="020B0604030504040204" pitchFamily="50" charset="-128"/>
              </a:rPr>
              <a:t>　駅ランク表は別紙を参照ください。</a:t>
            </a:r>
          </a:p>
          <a:p>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　掲載金額は</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日あたりの基本料金</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掲載日数での算出となります。</a:t>
            </a:r>
            <a:endParaRPr lang="en-US" altLang="ja-JP" sz="700" dirty="0">
              <a:solidFill>
                <a:schemeClr val="accent6"/>
              </a:solidFill>
              <a:latin typeface="メイリオ" panose="020B0604030504040204" pitchFamily="50" charset="-128"/>
              <a:ea typeface="メイリオ" panose="020B0604030504040204" pitchFamily="50" charset="-128"/>
            </a:endParaRPr>
          </a:p>
        </p:txBody>
      </p:sp>
      <p:pic>
        <p:nvPicPr>
          <p:cNvPr id="7" name="図プレースホルダー 6" descr="アイコン&#10;&#10;自動的に生成された説明">
            <a:extLst>
              <a:ext uri="{FF2B5EF4-FFF2-40B4-BE49-F238E27FC236}">
                <a16:creationId xmlns:a16="http://schemas.microsoft.com/office/drawing/2014/main" id="{5FBE4DBE-994C-3009-1393-61830EFA807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642600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20567928"/>
              </p:ext>
            </p:extLst>
          </p:nvPr>
        </p:nvGraphicFramePr>
        <p:xfrm>
          <a:off x="479426" y="1107583"/>
          <a:ext cx="11247055" cy="5056167"/>
        </p:xfrm>
        <a:graphic>
          <a:graphicData uri="http://schemas.openxmlformats.org/drawingml/2006/table">
            <a:tbl>
              <a:tblPr firstCol="1" bandRow="1"/>
              <a:tblGrid>
                <a:gridCol w="1389226">
                  <a:extLst>
                    <a:ext uri="{9D8B030D-6E8A-4147-A177-3AD203B41FA5}">
                      <a16:colId xmlns:a16="http://schemas.microsoft.com/office/drawing/2014/main" val="792911817"/>
                    </a:ext>
                  </a:extLst>
                </a:gridCol>
                <a:gridCol w="600393">
                  <a:extLst>
                    <a:ext uri="{9D8B030D-6E8A-4147-A177-3AD203B41FA5}">
                      <a16:colId xmlns:a16="http://schemas.microsoft.com/office/drawing/2014/main" val="528632362"/>
                    </a:ext>
                  </a:extLst>
                </a:gridCol>
                <a:gridCol w="1297629">
                  <a:extLst>
                    <a:ext uri="{9D8B030D-6E8A-4147-A177-3AD203B41FA5}">
                      <a16:colId xmlns:a16="http://schemas.microsoft.com/office/drawing/2014/main" val="805702382"/>
                    </a:ext>
                  </a:extLst>
                </a:gridCol>
                <a:gridCol w="734571">
                  <a:extLst>
                    <a:ext uri="{9D8B030D-6E8A-4147-A177-3AD203B41FA5}">
                      <a16:colId xmlns:a16="http://schemas.microsoft.com/office/drawing/2014/main" val="3718859347"/>
                    </a:ext>
                  </a:extLst>
                </a:gridCol>
                <a:gridCol w="1269090">
                  <a:extLst>
                    <a:ext uri="{9D8B030D-6E8A-4147-A177-3AD203B41FA5}">
                      <a16:colId xmlns:a16="http://schemas.microsoft.com/office/drawing/2014/main" val="2866038991"/>
                    </a:ext>
                  </a:extLst>
                </a:gridCol>
                <a:gridCol w="751908">
                  <a:extLst>
                    <a:ext uri="{9D8B030D-6E8A-4147-A177-3AD203B41FA5}">
                      <a16:colId xmlns:a16="http://schemas.microsoft.com/office/drawing/2014/main" val="133721752"/>
                    </a:ext>
                  </a:extLst>
                </a:gridCol>
                <a:gridCol w="1218734">
                  <a:extLst>
                    <a:ext uri="{9D8B030D-6E8A-4147-A177-3AD203B41FA5}">
                      <a16:colId xmlns:a16="http://schemas.microsoft.com/office/drawing/2014/main" val="1488460194"/>
                    </a:ext>
                  </a:extLst>
                </a:gridCol>
                <a:gridCol w="116840">
                  <a:extLst>
                    <a:ext uri="{9D8B030D-6E8A-4147-A177-3AD203B41FA5}">
                      <a16:colId xmlns:a16="http://schemas.microsoft.com/office/drawing/2014/main" val="322605449"/>
                    </a:ext>
                  </a:extLst>
                </a:gridCol>
                <a:gridCol w="652407">
                  <a:extLst>
                    <a:ext uri="{9D8B030D-6E8A-4147-A177-3AD203B41FA5}">
                      <a16:colId xmlns:a16="http://schemas.microsoft.com/office/drawing/2014/main" val="1105341003"/>
                    </a:ext>
                  </a:extLst>
                </a:gridCol>
                <a:gridCol w="1197466">
                  <a:extLst>
                    <a:ext uri="{9D8B030D-6E8A-4147-A177-3AD203B41FA5}">
                      <a16:colId xmlns:a16="http://schemas.microsoft.com/office/drawing/2014/main" val="2536915991"/>
                    </a:ext>
                  </a:extLst>
                </a:gridCol>
                <a:gridCol w="116840">
                  <a:extLst>
                    <a:ext uri="{9D8B030D-6E8A-4147-A177-3AD203B41FA5}">
                      <a16:colId xmlns:a16="http://schemas.microsoft.com/office/drawing/2014/main" val="727662822"/>
                    </a:ext>
                  </a:extLst>
                </a:gridCol>
                <a:gridCol w="669744">
                  <a:extLst>
                    <a:ext uri="{9D8B030D-6E8A-4147-A177-3AD203B41FA5}">
                      <a16:colId xmlns:a16="http://schemas.microsoft.com/office/drawing/2014/main" val="2373090660"/>
                    </a:ext>
                  </a:extLst>
                </a:gridCol>
                <a:gridCol w="1232207">
                  <a:extLst>
                    <a:ext uri="{9D8B030D-6E8A-4147-A177-3AD203B41FA5}">
                      <a16:colId xmlns:a16="http://schemas.microsoft.com/office/drawing/2014/main" val="4013138155"/>
                    </a:ext>
                  </a:extLst>
                </a:gridCol>
              </a:tblGrid>
              <a:tr h="6297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H</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 </a:t>
                      </a:r>
                      <a:r>
                        <a:rPr kumimoji="1" lang="ja-JP" altLang="en-US" sz="900" b="1" i="0" kern="120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I</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J</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3">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K</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lnL w="28575" cap="flat" cmpd="sng" algn="ctr">
                      <a:noFill/>
                      <a:prstDash val="solid"/>
                      <a:round/>
                      <a:headEnd type="none" w="med" len="med"/>
                      <a:tailEnd type="none" w="med" len="med"/>
                    </a:lnL>
                  </a:tcPr>
                </a:tc>
                <a:tc gridSpan="3">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r>
                        <a:rPr kumimoji="1" lang="ja-JP" altLang="en-US" sz="900" b="1" i="0" kern="1200">
                          <a:solidFill>
                            <a:srgbClr val="FFFFFF"/>
                          </a:solidFill>
                          <a:latin typeface="Meiryo" panose="020B0604030504040204" pitchFamily="34" charset="-128"/>
                          <a:ea typeface="Meiryo" panose="020B0604030504040204" pitchFamily="34" charset="-128"/>
                          <a:cs typeface="+mn-cs"/>
                        </a:rPr>
                        <a:t>　駅下バナーセット</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L</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17335041"/>
                  </a:ext>
                </a:extLst>
              </a:tr>
              <a:tr h="2597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algn="ct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1000001003</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1000000996</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1000001004</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1000001005</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1000000997</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597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年</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日（水）</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2700" cmpd="sng">
                      <a:noFill/>
                      <a:prstDash val="solid"/>
                    </a:lnL>
                    <a:lnT w="28575" cap="flat" cmpd="sng" algn="ctr">
                      <a:no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597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no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12060797"/>
                  </a:ext>
                </a:extLst>
              </a:tr>
              <a:tr h="5019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p>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p>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か　　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zh-CN"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endParaRPr kumimoji="1" lang="en-US" altLang="zh-CN"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8752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8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800" b="0" kern="1200" dirty="0">
                          <a:solidFill>
                            <a:schemeClr val="bg1"/>
                          </a:solidFill>
                          <a:latin typeface="Meiryo" panose="020B0604030504040204" pitchFamily="34" charset="-128"/>
                          <a:ea typeface="Meiryo" panose="020B0604030504040204" pitchFamily="34" charset="-128"/>
                          <a:cs typeface="+mn-cs"/>
                        </a:rPr>
                        <a:t>：</a:t>
                      </a:r>
                      <a:r>
                        <a:rPr kumimoji="1" lang="en-US" altLang="ja-JP" sz="800" b="0" kern="1200" dirty="0">
                          <a:solidFill>
                            <a:schemeClr val="bg1"/>
                          </a:solidFill>
                          <a:latin typeface="Meiryo" panose="020B0604030504040204" pitchFamily="34" charset="-128"/>
                          <a:ea typeface="Meiryo" panose="020B0604030504040204" pitchFamily="34" charset="-128"/>
                          <a:cs typeface="+mn-cs"/>
                        </a:rPr>
                        <a:t>9</a:t>
                      </a:r>
                      <a:r>
                        <a:rPr kumimoji="1" lang="ja-JP" altLang="en-US" sz="8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en-US" altLang="ja-JP" sz="900" dirty="0">
                          <a:latin typeface="+mn-ea"/>
                          <a:ea typeface="+mn-ea"/>
                        </a:rPr>
                        <a:t>-</a:t>
                      </a: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93594562"/>
                  </a:ext>
                </a:extLst>
              </a:tr>
              <a:tr h="2597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スマートフォン（ウェブ</a:t>
                      </a: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アプリ）</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40507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8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H</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8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I</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8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J</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8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K</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8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L</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2597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乗換案内　検索結果詳細の上部および到着駅下部</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597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597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en-US" altLang="ja-JP" sz="900" b="0" i="0" kern="1200" dirty="0">
                          <a:solidFill>
                            <a:schemeClr val="tx1">
                              <a:lumMod val="65000"/>
                              <a:lumOff val="35000"/>
                            </a:schemeClr>
                          </a:solidFill>
                          <a:latin typeface="+mn-ea"/>
                          <a:ea typeface="+mn-ea"/>
                          <a:cs typeface="+mn-cs"/>
                        </a:rPr>
                        <a:t>28</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90</a:t>
                      </a:r>
                      <a:r>
                        <a:rPr kumimoji="1" lang="ja-JP" altLang="en-US" sz="900" b="0" i="0" kern="1200" dirty="0">
                          <a:solidFill>
                            <a:schemeClr val="tx1">
                              <a:lumMod val="65000"/>
                              <a:lumOff val="35000"/>
                            </a:schemeClr>
                          </a:solidFill>
                          <a:latin typeface="+mn-ea"/>
                          <a:ea typeface="+mn-ea"/>
                          <a:cs typeface="+mn-cs"/>
                        </a:rPr>
                        <a:t>日間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597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algn="ctr"/>
                      <a:r>
                        <a:rPr kumimoji="1" lang="ja-JP" altLang="en-US" sz="900" b="0" i="0" dirty="0">
                          <a:solidFill>
                            <a:schemeClr val="tx1">
                              <a:lumMod val="65000"/>
                              <a:lumOff val="35000"/>
                            </a:schemeClr>
                          </a:solidFill>
                          <a:latin typeface="+mn-ea"/>
                          <a:ea typeface="+mn-ea"/>
                        </a:rPr>
                        <a:t>枠購入型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3890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endParaRPr kumimoji="1" lang="ja-JP" altLang="en-US"/>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gridSpan="2">
                  <a:txBody>
                    <a:bodyPr/>
                    <a:lstStyle/>
                    <a:p>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noFill/>
                      <a:prstDash val="solid"/>
                      <a:round/>
                      <a:headEnd type="none" w="med" len="med"/>
                      <a:tailEnd type="none" w="med" len="med"/>
                    </a:lnL>
                  </a:tcPr>
                </a:tc>
                <a:tc gridSpan="3">
                  <a:txBody>
                    <a:bodyPr/>
                    <a:lstStyle/>
                    <a:p>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1913646"/>
                  </a:ext>
                </a:extLst>
              </a:tr>
              <a:tr h="2597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20,000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dirty="0">
                          <a:solidFill>
                            <a:schemeClr val="tx1">
                              <a:lumMod val="65000"/>
                              <a:lumOff val="35000"/>
                            </a:schemeClr>
                          </a:solidFill>
                          <a:latin typeface="+mn-ea"/>
                          <a:ea typeface="+mn-ea"/>
                        </a:rPr>
                        <a:t>17,500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algn="ctr"/>
                      <a:r>
                        <a:rPr kumimoji="1" lang="en-US" altLang="ja-JP" sz="900" dirty="0">
                          <a:solidFill>
                            <a:schemeClr val="tx1">
                              <a:lumMod val="65000"/>
                              <a:lumOff val="35000"/>
                            </a:schemeClr>
                          </a:solidFill>
                          <a:latin typeface="+mn-ea"/>
                          <a:ea typeface="+mn-ea"/>
                        </a:rPr>
                        <a:t>13,000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r>
                        <a:rPr kumimoji="1" lang="en-US" altLang="ja-JP" sz="900" dirty="0">
                          <a:solidFill>
                            <a:schemeClr val="tx1">
                              <a:lumMod val="65000"/>
                              <a:lumOff val="35000"/>
                            </a:schemeClr>
                          </a:solidFill>
                          <a:latin typeface="+mn-ea"/>
                          <a:ea typeface="+mn-ea"/>
                        </a:rPr>
                        <a:t>8,000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algn="ctr"/>
                      <a:r>
                        <a:rPr kumimoji="1" lang="en-US" altLang="ja-JP" sz="900" dirty="0">
                          <a:solidFill>
                            <a:schemeClr val="tx1">
                              <a:lumMod val="65000"/>
                              <a:lumOff val="35000"/>
                            </a:schemeClr>
                          </a:solidFill>
                          <a:latin typeface="+mn-ea"/>
                          <a:ea typeface="+mn-ea"/>
                        </a:rPr>
                        <a:t>8,000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noFill/>
                      <a:prstDash val="solid"/>
                      <a:round/>
                      <a:headEnd type="none" w="med" len="med"/>
                      <a:tailEnd type="none" w="med" len="med"/>
                    </a:lnL>
                  </a:tcPr>
                </a:tc>
                <a:tc gridSpan="3">
                  <a:txBody>
                    <a:bodyPr/>
                    <a:lstStyle/>
                    <a:p>
                      <a:pPr algn="ctr"/>
                      <a:r>
                        <a:rPr kumimoji="1" lang="en-US" altLang="ja-JP" sz="900" dirty="0">
                          <a:solidFill>
                            <a:schemeClr val="tx1">
                              <a:lumMod val="65000"/>
                              <a:lumOff val="35000"/>
                            </a:schemeClr>
                          </a:solidFill>
                          <a:latin typeface="+mn-ea"/>
                          <a:ea typeface="+mn-ea"/>
                        </a:rPr>
                        <a:t>6,000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14462905"/>
                  </a:ext>
                </a:extLst>
              </a:tr>
              <a:tr h="40507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別紙をご参照ください。</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※2</a:t>
                      </a:r>
                      <a:endParaRPr kumimoji="1" lang="ja-JP" altLang="en-US" sz="900" kern="1200" dirty="0">
                        <a:solidFill>
                          <a:schemeClr val="tx1">
                            <a:lumMod val="65000"/>
                            <a:lumOff val="35000"/>
                          </a:schemeClr>
                        </a:solidFill>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8" name="テキスト プレースホルダー 35">
            <a:extLst>
              <a:ext uri="{FF2B5EF4-FFF2-40B4-BE49-F238E27FC236}">
                <a16:creationId xmlns:a16="http://schemas.microsoft.com/office/drawing/2014/main" id="{93AD07B6-2E5E-43F6-03F8-AEFB83234CD9}"/>
              </a:ext>
            </a:extLst>
          </p:cNvPr>
          <p:cNvSpPr>
            <a:spLocks noGrp="1"/>
          </p:cNvSpPr>
          <p:nvPr>
            <p:ph type="body" sz="quarter" idx="13"/>
          </p:nvPr>
        </p:nvSpPr>
        <p:spPr>
          <a:xfrm>
            <a:off x="3856038" y="241300"/>
            <a:ext cx="5324475" cy="334963"/>
          </a:xfrm>
        </p:spPr>
        <p:txBody>
          <a:bodyPr/>
          <a:lstStyle/>
          <a:p>
            <a:r>
              <a:rPr lang="ja-JP" altLang="en-US" dirty="0"/>
              <a:t>スマートフォン商品</a:t>
            </a:r>
          </a:p>
        </p:txBody>
      </p:sp>
      <p:sp>
        <p:nvSpPr>
          <p:cNvPr id="12" name="円/楕円 19">
            <a:extLst>
              <a:ext uri="{FF2B5EF4-FFF2-40B4-BE49-F238E27FC236}">
                <a16:creationId xmlns:a16="http://schemas.microsoft.com/office/drawing/2014/main" id="{30C2A7F2-7680-0D97-8F1A-BB9761851B5E}"/>
              </a:ext>
            </a:extLst>
          </p:cNvPr>
          <p:cNvSpPr>
            <a:spLocks noChangeAspect="1"/>
          </p:cNvSpPr>
          <p:nvPr/>
        </p:nvSpPr>
        <p:spPr>
          <a:xfrm>
            <a:off x="6818043" y="257289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19">
            <a:extLst>
              <a:ext uri="{FF2B5EF4-FFF2-40B4-BE49-F238E27FC236}">
                <a16:creationId xmlns:a16="http://schemas.microsoft.com/office/drawing/2014/main" id="{7FDA9579-FE26-5F09-2BA1-01F4C96980D5}"/>
              </a:ext>
            </a:extLst>
          </p:cNvPr>
          <p:cNvSpPr>
            <a:spLocks noChangeAspect="1"/>
          </p:cNvSpPr>
          <p:nvPr/>
        </p:nvSpPr>
        <p:spPr>
          <a:xfrm>
            <a:off x="5704631" y="275289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19">
            <a:extLst>
              <a:ext uri="{FF2B5EF4-FFF2-40B4-BE49-F238E27FC236}">
                <a16:creationId xmlns:a16="http://schemas.microsoft.com/office/drawing/2014/main" id="{BC5A6492-B786-07BA-8111-42B4820477C2}"/>
              </a:ext>
            </a:extLst>
          </p:cNvPr>
          <p:cNvSpPr>
            <a:spLocks noChangeAspect="1"/>
          </p:cNvSpPr>
          <p:nvPr/>
        </p:nvSpPr>
        <p:spPr>
          <a:xfrm>
            <a:off x="7337422" y="275289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正方形/長方形 15">
            <a:extLst>
              <a:ext uri="{FF2B5EF4-FFF2-40B4-BE49-F238E27FC236}">
                <a16:creationId xmlns:a16="http://schemas.microsoft.com/office/drawing/2014/main" id="{5098E0DD-AE11-7E2D-EDAD-BD27A00448FE}"/>
              </a:ext>
            </a:extLst>
          </p:cNvPr>
          <p:cNvSpPr/>
          <p:nvPr/>
        </p:nvSpPr>
        <p:spPr>
          <a:xfrm>
            <a:off x="555391" y="6163751"/>
            <a:ext cx="4158652" cy="355482"/>
          </a:xfrm>
          <a:prstGeom prst="rect">
            <a:avLst/>
          </a:prstGeom>
        </p:spPr>
        <p:txBody>
          <a:bodyPr wrap="square" lIns="0" tIns="0" rIns="0" bIns="0" anchor="t">
            <a:spAutoFit/>
          </a:bodyPr>
          <a:lstStyle/>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DC6B029E-864C-E6A0-3CAA-52102A624D8E}"/>
              </a:ext>
            </a:extLst>
          </p:cNvPr>
          <p:cNvSpPr/>
          <p:nvPr/>
        </p:nvSpPr>
        <p:spPr>
          <a:xfrm>
            <a:off x="6518275" y="6163751"/>
            <a:ext cx="5238935" cy="415498"/>
          </a:xfrm>
          <a:prstGeom prst="rect">
            <a:avLst/>
          </a:prstGeom>
        </p:spPr>
        <p:txBody>
          <a:bodyPr wrap="none" lIns="91440" tIns="45720" rIns="91440" bIns="45720" anchor="t">
            <a:spAutoFit/>
          </a:bodyPr>
          <a:lstStyle/>
          <a:p>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　本商品ではバナー</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画像</a:t>
            </a:r>
            <a:r>
              <a:rPr lang="en-US" altLang="ja-JP" sz="700" dirty="0">
                <a:solidFill>
                  <a:schemeClr val="accent6"/>
                </a:solidFill>
                <a:latin typeface="メイリオ" panose="020B0604030504040204" pitchFamily="50" charset="-128"/>
                <a:ea typeface="メイリオ" panose="020B0604030504040204" pitchFamily="50" charset="-128"/>
              </a:rPr>
              <a:t>/16</a:t>
            </a:r>
            <a:r>
              <a:rPr lang="ja-JP" altLang="en-US" sz="700" dirty="0">
                <a:solidFill>
                  <a:schemeClr val="accent6"/>
                </a:solidFill>
                <a:latin typeface="メイリオ" panose="020B0604030504040204" pitchFamily="50" charset="-128"/>
                <a:ea typeface="メイリオ" panose="020B0604030504040204" pitchFamily="50" charset="-128"/>
              </a:rPr>
              <a:t>：</a:t>
            </a:r>
            <a:r>
              <a:rPr lang="en-US" altLang="ja-JP" sz="700" dirty="0">
                <a:solidFill>
                  <a:schemeClr val="accent6"/>
                </a:solidFill>
                <a:latin typeface="メイリオ" panose="020B0604030504040204" pitchFamily="50" charset="-128"/>
                <a:ea typeface="メイリオ" panose="020B0604030504040204" pitchFamily="50" charset="-128"/>
              </a:rPr>
              <a:t>5</a:t>
            </a:r>
            <a:r>
              <a:rPr lang="ja-JP" altLang="en-US" sz="700" dirty="0">
                <a:solidFill>
                  <a:schemeClr val="accent6"/>
                </a:solidFill>
                <a:latin typeface="メイリオ" panose="020B0604030504040204" pitchFamily="50" charset="-128"/>
                <a:ea typeface="メイリオ" panose="020B0604030504040204" pitchFamily="50" charset="-128"/>
              </a:rPr>
              <a:t>に加えて、バナー</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画像</a:t>
            </a:r>
            <a:r>
              <a:rPr lang="en-US" altLang="ja-JP" sz="700" dirty="0">
                <a:solidFill>
                  <a:schemeClr val="accent6"/>
                </a:solidFill>
                <a:latin typeface="メイリオ" panose="020B0604030504040204" pitchFamily="50" charset="-128"/>
                <a:ea typeface="メイリオ" panose="020B0604030504040204" pitchFamily="50" charset="-128"/>
              </a:rPr>
              <a:t>/16</a:t>
            </a:r>
            <a:r>
              <a:rPr lang="ja-JP" altLang="en-US" sz="700" dirty="0">
                <a:solidFill>
                  <a:schemeClr val="accent6"/>
                </a:solidFill>
                <a:latin typeface="メイリオ" panose="020B0604030504040204" pitchFamily="50" charset="-128"/>
                <a:ea typeface="メイリオ" panose="020B0604030504040204" pitchFamily="50" charset="-128"/>
              </a:rPr>
              <a:t>：</a:t>
            </a:r>
            <a:r>
              <a:rPr lang="en-US" altLang="ja-JP" sz="700" dirty="0">
                <a:solidFill>
                  <a:schemeClr val="accent6"/>
                </a:solidFill>
                <a:latin typeface="メイリオ" panose="020B0604030504040204" pitchFamily="50" charset="-128"/>
                <a:ea typeface="メイリオ" panose="020B0604030504040204" pitchFamily="50" charset="-128"/>
              </a:rPr>
              <a:t>9</a:t>
            </a:r>
            <a:r>
              <a:rPr lang="ja-JP" altLang="en-US" sz="700" dirty="0">
                <a:solidFill>
                  <a:schemeClr val="accent6"/>
                </a:solidFill>
                <a:latin typeface="メイリオ" panose="020B0604030504040204" pitchFamily="50" charset="-128"/>
                <a:ea typeface="メイリオ" panose="020B0604030504040204" pitchFamily="50" charset="-128"/>
              </a:rPr>
              <a:t>とバナー</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画像</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のいずれかを必ず入稿してください。</a:t>
            </a:r>
            <a:endParaRPr lang="en-US" altLang="ja-JP" sz="700" dirty="0">
              <a:solidFill>
                <a:schemeClr val="accent6"/>
              </a:solidFill>
              <a:latin typeface="メイリオ" panose="020B0604030504040204" pitchFamily="50" charset="-128"/>
              <a:ea typeface="メイリオ" panose="020B0604030504040204" pitchFamily="50" charset="-128"/>
            </a:endParaRPr>
          </a:p>
          <a:p>
            <a:r>
              <a:rPr lang="en-US" altLang="ja-JP" sz="700" dirty="0">
                <a:solidFill>
                  <a:schemeClr val="accent6"/>
                </a:solidFill>
                <a:latin typeface="メイリオ" panose="020B0604030504040204" pitchFamily="50" charset="-128"/>
                <a:ea typeface="メイリオ" panose="020B0604030504040204" pitchFamily="50" charset="-128"/>
              </a:rPr>
              <a:t>※2</a:t>
            </a:r>
            <a:r>
              <a:rPr lang="ja-JP" altLang="en-US" sz="700" dirty="0">
                <a:solidFill>
                  <a:schemeClr val="accent6"/>
                </a:solidFill>
                <a:latin typeface="メイリオ" panose="020B0604030504040204" pitchFamily="50" charset="-128"/>
                <a:ea typeface="メイリオ" panose="020B0604030504040204" pitchFamily="50" charset="-128"/>
              </a:rPr>
              <a:t>　駅ランク表は別紙を参照ください。</a:t>
            </a:r>
          </a:p>
          <a:p>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　掲載金額は</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日あたりの基本料金</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掲載日数での算出となります。</a:t>
            </a:r>
            <a:endParaRPr lang="en-US" altLang="ja-JP" sz="700" dirty="0">
              <a:solidFill>
                <a:schemeClr val="accent6"/>
              </a:solidFill>
              <a:latin typeface="メイリオ" panose="020B0604030504040204" pitchFamily="50" charset="-128"/>
              <a:ea typeface="メイリオ" panose="020B0604030504040204" pitchFamily="50" charset="-128"/>
            </a:endParaRPr>
          </a:p>
        </p:txBody>
      </p:sp>
      <p:pic>
        <p:nvPicPr>
          <p:cNvPr id="7" name="図プレースホルダー 6" descr="アイコン&#10;&#10;自動的に生成された説明">
            <a:extLst>
              <a:ext uri="{FF2B5EF4-FFF2-40B4-BE49-F238E27FC236}">
                <a16:creationId xmlns:a16="http://schemas.microsoft.com/office/drawing/2014/main" id="{EA43BCFA-106F-90F1-0D6B-63E16DEE226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243334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810675" y="17258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extLst>
              <p:ext uri="{D42A27DB-BD31-4B8C-83A1-F6EECF244321}">
                <p14:modId xmlns:p14="http://schemas.microsoft.com/office/powerpoint/2010/main" val="594100228"/>
              </p:ext>
            </p:extLst>
          </p:nvPr>
        </p:nvGraphicFramePr>
        <p:xfrm>
          <a:off x="479423" y="1089025"/>
          <a:ext cx="11233153" cy="3779335"/>
        </p:xfrm>
        <a:graphic>
          <a:graphicData uri="http://schemas.openxmlformats.org/drawingml/2006/table">
            <a:tbl>
              <a:tblPr bandRow="1"/>
              <a:tblGrid>
                <a:gridCol w="2474286">
                  <a:extLst>
                    <a:ext uri="{9D8B030D-6E8A-4147-A177-3AD203B41FA5}">
                      <a16:colId xmlns:a16="http://schemas.microsoft.com/office/drawing/2014/main" val="792911817"/>
                    </a:ext>
                  </a:extLst>
                </a:gridCol>
                <a:gridCol w="2456491">
                  <a:extLst>
                    <a:ext uri="{9D8B030D-6E8A-4147-A177-3AD203B41FA5}">
                      <a16:colId xmlns:a16="http://schemas.microsoft.com/office/drawing/2014/main" val="2515137241"/>
                    </a:ext>
                  </a:extLst>
                </a:gridCol>
                <a:gridCol w="3361267">
                  <a:extLst>
                    <a:ext uri="{9D8B030D-6E8A-4147-A177-3AD203B41FA5}">
                      <a16:colId xmlns:a16="http://schemas.microsoft.com/office/drawing/2014/main" val="3608287535"/>
                    </a:ext>
                  </a:extLst>
                </a:gridCol>
                <a:gridCol w="2941109">
                  <a:extLst>
                    <a:ext uri="{9D8B030D-6E8A-4147-A177-3AD203B41FA5}">
                      <a16:colId xmlns:a16="http://schemas.microsoft.com/office/drawing/2014/main" val="135909385"/>
                    </a:ext>
                  </a:extLst>
                </a:gridCol>
              </a:tblGrid>
              <a:tr h="55608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rPr>
                        <a:t>vCPM</a:t>
                      </a:r>
                      <a:endParaRPr kumimoji="1" lang="en-US" altLang="ja-JP" sz="10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乗換案内</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到着駅指定　トップパネル　</a:t>
                      </a:r>
                      <a:r>
                        <a:rPr kumimoji="1" lang="en-US" altLang="ja-JP" sz="1000" b="1" kern="1200" dirty="0">
                          <a:solidFill>
                            <a:schemeClr val="bg1"/>
                          </a:solidFill>
                          <a:latin typeface="Meiryo" panose="020B0604030504040204" pitchFamily="34" charset="-128"/>
                          <a:ea typeface="Meiryo" panose="020B0604030504040204" pitchFamily="34" charset="-128"/>
                        </a:rPr>
                        <a:t>SP</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乗換案内</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到着駅指定トップパネル　</a:t>
                      </a:r>
                      <a:r>
                        <a:rPr kumimoji="1" lang="en-US" altLang="ja-JP" sz="1000" b="1" kern="1200" dirty="0">
                          <a:solidFill>
                            <a:schemeClr val="bg1"/>
                          </a:solidFill>
                          <a:latin typeface="Meiryo" panose="020B0604030504040204" pitchFamily="34" charset="-128"/>
                          <a:ea typeface="Meiryo" panose="020B0604030504040204" pitchFamily="34" charset="-128"/>
                        </a:rPr>
                        <a:t>SP</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駅下バナーセット</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775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775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775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775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775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556088">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40161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775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pic>
        <p:nvPicPr>
          <p:cNvPr id="11" name="図プレースホルダー 10" descr="アイコン&#10;&#10;自動的に生成された説明">
            <a:extLst>
              <a:ext uri="{FF2B5EF4-FFF2-40B4-BE49-F238E27FC236}">
                <a16:creationId xmlns:a16="http://schemas.microsoft.com/office/drawing/2014/main" id="{F5396AFB-12AB-9DED-7FAA-1ECD2BAEFA6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ボックス 5">
            <a:extLst>
              <a:ext uri="{FF2B5EF4-FFF2-40B4-BE49-F238E27FC236}">
                <a16:creationId xmlns:a16="http://schemas.microsoft.com/office/drawing/2014/main" id="{867BA782-B4C3-64FE-F802-F2A3D6D4E76B}"/>
              </a:ext>
            </a:extLst>
          </p:cNvPr>
          <p:cNvSpPr txBox="1"/>
          <p:nvPr/>
        </p:nvSpPr>
        <p:spPr>
          <a:xfrm>
            <a:off x="513057"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3400282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lnSpcReduction="10000"/>
          </a:bodyPr>
          <a:lstStyle/>
          <a:p>
            <a:r>
              <a:rPr kumimoji="1" lang="ja-JP" altLang="en-US" dirty="0"/>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lnSpcReduction="10000"/>
          </a:bodyPr>
          <a:lstStyle/>
          <a:p>
            <a:r>
              <a:rPr lang="ja-JP" altLang="en-US" dirty="0"/>
              <a:t>商品スペック</a:t>
            </a:r>
            <a:endParaRPr kumimoji="1" lang="ja-JP" altLang="en-US" dirty="0"/>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8868167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265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5052"/>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en-US" altLang="ja-JP" dirty="0"/>
              <a:t>PC</a:t>
            </a:r>
            <a:r>
              <a:rPr lang="ja-JP" altLang="en-US"/>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7295528" y="1798490"/>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4651141" y="1489234"/>
            <a:ext cx="3087389"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rPr>
              <a:t>バナー</a:t>
            </a:r>
            <a:r>
              <a:rPr lang="en-US" altLang="ja-JP" sz="1200" b="1" dirty="0">
                <a:solidFill>
                  <a:srgbClr val="C9002C"/>
                </a:solidFill>
                <a:latin typeface="Meiryo" panose="020B0604030504040204" pitchFamily="34" charset="-128"/>
                <a:ea typeface="Meiryo" panose="020B0604030504040204" pitchFamily="34" charset="-128"/>
              </a:rPr>
              <a:t>/</a:t>
            </a:r>
            <a:r>
              <a:rPr lang="ja-JP" altLang="en-US" sz="1200" b="1" dirty="0">
                <a:solidFill>
                  <a:srgbClr val="C9002C"/>
                </a:solidFill>
                <a:latin typeface="Meiryo" panose="020B0604030504040204" pitchFamily="34" charset="-128"/>
                <a:ea typeface="Meiryo" panose="020B0604030504040204" pitchFamily="34" charset="-128"/>
              </a:rPr>
              <a:t>動画</a:t>
            </a:r>
            <a:r>
              <a:rPr lang="en-US" altLang="ja-JP" sz="1200" b="1" dirty="0">
                <a:solidFill>
                  <a:srgbClr val="C9002C"/>
                </a:solidFill>
                <a:latin typeface="Meiryo" panose="020B0604030504040204" pitchFamily="34" charset="-128"/>
                <a:ea typeface="Meiryo" panose="020B0604030504040204" pitchFamily="34" charset="-128"/>
              </a:rPr>
              <a:t>/1</a:t>
            </a:r>
            <a:r>
              <a:rPr lang="ja-JP" altLang="en-US" sz="1200" b="1" dirty="0">
                <a:solidFill>
                  <a:srgbClr val="C9002C"/>
                </a:solidFill>
                <a:latin typeface="Meiryo" panose="020B0604030504040204" pitchFamily="34" charset="-128"/>
                <a:ea typeface="Meiryo" panose="020B0604030504040204" pitchFamily="34" charset="-128"/>
              </a:rPr>
              <a:t>：</a:t>
            </a:r>
            <a:r>
              <a:rPr lang="en-US" altLang="ja-JP" sz="1200" b="1" dirty="0">
                <a:solidFill>
                  <a:srgbClr val="C9002C"/>
                </a:solidFill>
                <a:latin typeface="Meiryo" panose="020B0604030504040204" pitchFamily="34" charset="-128"/>
                <a:ea typeface="Meiryo" panose="020B0604030504040204" pitchFamily="34" charset="-128"/>
              </a:rPr>
              <a:t>2</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4271462"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529303B3-83B4-2993-3B72-4ED189874A20}"/>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10" name="図 9">
            <a:extLst>
              <a:ext uri="{FF2B5EF4-FFF2-40B4-BE49-F238E27FC236}">
                <a16:creationId xmlns:a16="http://schemas.microsoft.com/office/drawing/2014/main" id="{1EE0DA3C-F237-48FE-30EC-97B341DB2E3F}"/>
              </a:ext>
            </a:extLst>
          </p:cNvPr>
          <p:cNvPicPr>
            <a:picLocks noChangeAspect="1"/>
          </p:cNvPicPr>
          <p:nvPr/>
        </p:nvPicPr>
        <p:blipFill>
          <a:blip r:embed="rId5"/>
          <a:stretch>
            <a:fillRect/>
          </a:stretch>
        </p:blipFill>
        <p:spPr>
          <a:xfrm>
            <a:off x="4776352" y="2504639"/>
            <a:ext cx="2928221" cy="2928221"/>
          </a:xfrm>
          <a:prstGeom prst="rect">
            <a:avLst/>
          </a:prstGeom>
        </p:spPr>
      </p:pic>
    </p:spTree>
    <p:extLst>
      <p:ext uri="{BB962C8B-B14F-4D97-AF65-F5344CB8AC3E}">
        <p14:creationId xmlns:p14="http://schemas.microsoft.com/office/powerpoint/2010/main" val="34817966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2799610660"/>
              </p:ext>
            </p:extLst>
          </p:nvPr>
        </p:nvGraphicFramePr>
        <p:xfrm>
          <a:off x="479425" y="1089023"/>
          <a:ext cx="11246172" cy="5103267"/>
        </p:xfrm>
        <a:graphic>
          <a:graphicData uri="http://schemas.openxmlformats.org/drawingml/2006/table">
            <a:tbl>
              <a:tblPr firstCol="1" bandRow="1"/>
              <a:tblGrid>
                <a:gridCol w="1406502">
                  <a:extLst>
                    <a:ext uri="{9D8B030D-6E8A-4147-A177-3AD203B41FA5}">
                      <a16:colId xmlns:a16="http://schemas.microsoft.com/office/drawing/2014/main" val="792911817"/>
                    </a:ext>
                  </a:extLst>
                </a:gridCol>
                <a:gridCol w="586987">
                  <a:extLst>
                    <a:ext uri="{9D8B030D-6E8A-4147-A177-3AD203B41FA5}">
                      <a16:colId xmlns:a16="http://schemas.microsoft.com/office/drawing/2014/main" val="528632362"/>
                    </a:ext>
                  </a:extLst>
                </a:gridCol>
                <a:gridCol w="961512">
                  <a:extLst>
                    <a:ext uri="{9D8B030D-6E8A-4147-A177-3AD203B41FA5}">
                      <a16:colId xmlns:a16="http://schemas.microsoft.com/office/drawing/2014/main" val="805702382"/>
                    </a:ext>
                  </a:extLst>
                </a:gridCol>
                <a:gridCol w="353215">
                  <a:extLst>
                    <a:ext uri="{9D8B030D-6E8A-4147-A177-3AD203B41FA5}">
                      <a16:colId xmlns:a16="http://schemas.microsoft.com/office/drawing/2014/main" val="105125441"/>
                    </a:ext>
                  </a:extLst>
                </a:gridCol>
                <a:gridCol w="116840">
                  <a:extLst>
                    <a:ext uri="{9D8B030D-6E8A-4147-A177-3AD203B41FA5}">
                      <a16:colId xmlns:a16="http://schemas.microsoft.com/office/drawing/2014/main" val="3821946083"/>
                    </a:ext>
                  </a:extLst>
                </a:gridCol>
                <a:gridCol w="607274">
                  <a:extLst>
                    <a:ext uri="{9D8B030D-6E8A-4147-A177-3AD203B41FA5}">
                      <a16:colId xmlns:a16="http://schemas.microsoft.com/office/drawing/2014/main" val="1117208755"/>
                    </a:ext>
                  </a:extLst>
                </a:gridCol>
                <a:gridCol w="961512">
                  <a:extLst>
                    <a:ext uri="{9D8B030D-6E8A-4147-A177-3AD203B41FA5}">
                      <a16:colId xmlns:a16="http://schemas.microsoft.com/office/drawing/2014/main" val="2866038991"/>
                    </a:ext>
                  </a:extLst>
                </a:gridCol>
                <a:gridCol w="302762">
                  <a:extLst>
                    <a:ext uri="{9D8B030D-6E8A-4147-A177-3AD203B41FA5}">
                      <a16:colId xmlns:a16="http://schemas.microsoft.com/office/drawing/2014/main" val="3074135209"/>
                    </a:ext>
                  </a:extLst>
                </a:gridCol>
                <a:gridCol w="116840">
                  <a:extLst>
                    <a:ext uri="{9D8B030D-6E8A-4147-A177-3AD203B41FA5}">
                      <a16:colId xmlns:a16="http://schemas.microsoft.com/office/drawing/2014/main" val="321297523"/>
                    </a:ext>
                  </a:extLst>
                </a:gridCol>
                <a:gridCol w="627561">
                  <a:extLst>
                    <a:ext uri="{9D8B030D-6E8A-4147-A177-3AD203B41FA5}">
                      <a16:colId xmlns:a16="http://schemas.microsoft.com/office/drawing/2014/main" val="465713039"/>
                    </a:ext>
                  </a:extLst>
                </a:gridCol>
                <a:gridCol w="961512">
                  <a:extLst>
                    <a:ext uri="{9D8B030D-6E8A-4147-A177-3AD203B41FA5}">
                      <a16:colId xmlns:a16="http://schemas.microsoft.com/office/drawing/2014/main" val="1488460194"/>
                    </a:ext>
                  </a:extLst>
                </a:gridCol>
                <a:gridCol w="266880">
                  <a:extLst>
                    <a:ext uri="{9D8B030D-6E8A-4147-A177-3AD203B41FA5}">
                      <a16:colId xmlns:a16="http://schemas.microsoft.com/office/drawing/2014/main" val="2255424119"/>
                    </a:ext>
                  </a:extLst>
                </a:gridCol>
                <a:gridCol w="116840">
                  <a:extLst>
                    <a:ext uri="{9D8B030D-6E8A-4147-A177-3AD203B41FA5}">
                      <a16:colId xmlns:a16="http://schemas.microsoft.com/office/drawing/2014/main" val="4134406700"/>
                    </a:ext>
                  </a:extLst>
                </a:gridCol>
                <a:gridCol w="647847">
                  <a:extLst>
                    <a:ext uri="{9D8B030D-6E8A-4147-A177-3AD203B41FA5}">
                      <a16:colId xmlns:a16="http://schemas.microsoft.com/office/drawing/2014/main" val="1391722922"/>
                    </a:ext>
                  </a:extLst>
                </a:gridCol>
                <a:gridCol w="961512">
                  <a:extLst>
                    <a:ext uri="{9D8B030D-6E8A-4147-A177-3AD203B41FA5}">
                      <a16:colId xmlns:a16="http://schemas.microsoft.com/office/drawing/2014/main" val="2536915991"/>
                    </a:ext>
                  </a:extLst>
                </a:gridCol>
                <a:gridCol w="230999">
                  <a:extLst>
                    <a:ext uri="{9D8B030D-6E8A-4147-A177-3AD203B41FA5}">
                      <a16:colId xmlns:a16="http://schemas.microsoft.com/office/drawing/2014/main" val="90654296"/>
                    </a:ext>
                  </a:extLst>
                </a:gridCol>
                <a:gridCol w="116840">
                  <a:extLst>
                    <a:ext uri="{9D8B030D-6E8A-4147-A177-3AD203B41FA5}">
                      <a16:colId xmlns:a16="http://schemas.microsoft.com/office/drawing/2014/main" val="3275244229"/>
                    </a:ext>
                  </a:extLst>
                </a:gridCol>
                <a:gridCol w="668134">
                  <a:extLst>
                    <a:ext uri="{9D8B030D-6E8A-4147-A177-3AD203B41FA5}">
                      <a16:colId xmlns:a16="http://schemas.microsoft.com/office/drawing/2014/main" val="1464258326"/>
                    </a:ext>
                  </a:extLst>
                </a:gridCol>
                <a:gridCol w="1234603">
                  <a:extLst>
                    <a:ext uri="{9D8B030D-6E8A-4147-A177-3AD203B41FA5}">
                      <a16:colId xmlns:a16="http://schemas.microsoft.com/office/drawing/2014/main" val="4013138155"/>
                    </a:ext>
                  </a:extLst>
                </a:gridCol>
              </a:tblGrid>
              <a:tr h="6068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3">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A</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B</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C</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D</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E</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4">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a:solidFill>
                            <a:srgbClr val="FFFFFF"/>
                          </a:solidFill>
                          <a:latin typeface="Meiryo" panose="020B0604030504040204" pitchFamily="34" charset="-128"/>
                          <a:ea typeface="Meiryo" panose="020B0604030504040204" pitchFamily="34" charset="-128"/>
                          <a:cs typeface="+mn-cs"/>
                        </a:rPr>
                        <a:t>PC</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B</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C</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D</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E</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F</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G</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H</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4">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a:solidFill>
                            <a:srgbClr val="FFFFFF"/>
                          </a:solidFill>
                          <a:latin typeface="Meiryo" panose="020B0604030504040204" pitchFamily="34" charset="-128"/>
                          <a:ea typeface="Meiryo" panose="020B0604030504040204" pitchFamily="34" charset="-128"/>
                          <a:cs typeface="+mn-cs"/>
                        </a:rPr>
                        <a:t>PC</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F</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G</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H</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I</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4">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a:solidFill>
                            <a:srgbClr val="FFFFFF"/>
                          </a:solidFill>
                          <a:latin typeface="Meiryo" panose="020B0604030504040204" pitchFamily="34" charset="-128"/>
                          <a:ea typeface="Meiryo" panose="020B0604030504040204" pitchFamily="34" charset="-128"/>
                          <a:cs typeface="+mn-cs"/>
                        </a:rPr>
                        <a:t>PC</a:t>
                      </a:r>
                      <a:r>
                        <a:rPr kumimoji="1" lang="ja-JP" altLang="en-US" sz="900" b="1" i="0" kern="1200">
                          <a:solidFill>
                            <a:srgbClr val="FFFFFF"/>
                          </a:solidFill>
                          <a:latin typeface="Meiryo" panose="020B0604030504040204" pitchFamily="34" charset="-128"/>
                          <a:ea typeface="Meiryo" panose="020B0604030504040204" pitchFamily="34" charset="-128"/>
                          <a:cs typeface="+mn-cs"/>
                        </a:rPr>
                        <a:t>　</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I</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lnL w="28575" cap="flat" cmpd="sng" algn="ctr">
                      <a:noFill/>
                      <a:prstDash val="solid"/>
                      <a:round/>
                      <a:headEnd type="none" w="med" len="med"/>
                      <a:tailEnd type="none" w="med" len="med"/>
                    </a:lnL>
                  </a:tcPr>
                </a:tc>
                <a:tc hMerge="1">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　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J</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K</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L</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3">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a:solidFill>
                            <a:srgbClr val="FFFFFF"/>
                          </a:solidFill>
                          <a:latin typeface="Meiryo" panose="020B0604030504040204" pitchFamily="34" charset="-128"/>
                          <a:ea typeface="Meiryo" panose="020B0604030504040204" pitchFamily="34" charset="-128"/>
                          <a:cs typeface="+mn-cs"/>
                        </a:rPr>
                        <a:t>PC</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　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J</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K</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L</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28</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17335041"/>
                  </a:ext>
                </a:extLst>
              </a:tr>
              <a:tr h="3325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algn="ct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algn="ctr"/>
                      <a:r>
                        <a:rPr kumimoji="1" lang="en-US" altLang="ja-JP" sz="900" kern="1200" dirty="0">
                          <a:solidFill>
                            <a:schemeClr val="tx1">
                              <a:lumMod val="65000"/>
                              <a:lumOff val="35000"/>
                            </a:schemeClr>
                          </a:solidFill>
                          <a:latin typeface="メイリオ"/>
                          <a:ea typeface="メイリオ"/>
                          <a:cs typeface="+mn-cs"/>
                        </a:rPr>
                        <a:t>1000000968</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kern="1200" dirty="0">
                          <a:solidFill>
                            <a:schemeClr val="tx1">
                              <a:lumMod val="65000"/>
                              <a:lumOff val="35000"/>
                            </a:schemeClr>
                          </a:solidFill>
                          <a:latin typeface="メイリオ"/>
                          <a:ea typeface="メイリオ"/>
                          <a:cs typeface="+mn-cs"/>
                        </a:rPr>
                        <a:t>1000000990</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kern="1200" dirty="0">
                          <a:solidFill>
                            <a:schemeClr val="tx1">
                              <a:lumMod val="65000"/>
                              <a:lumOff val="35000"/>
                            </a:schemeClr>
                          </a:solidFill>
                          <a:latin typeface="メイリオ"/>
                          <a:ea typeface="メイリオ"/>
                          <a:cs typeface="+mn-cs"/>
                        </a:rPr>
                        <a:t>1000000969</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kern="1200" dirty="0">
                          <a:solidFill>
                            <a:schemeClr val="tx1">
                              <a:lumMod val="65000"/>
                              <a:lumOff val="35000"/>
                            </a:schemeClr>
                          </a:solidFill>
                          <a:latin typeface="メイリオ"/>
                          <a:ea typeface="メイリオ"/>
                          <a:cs typeface="+mn-cs"/>
                        </a:rPr>
                        <a:t>1000000991</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1000000970</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5030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8">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年</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日（水）</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lnT w="28575" cap="flat" cmpd="sng" algn="ctr">
                      <a:no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503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8">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noFill/>
                      <a:prstDash val="solid"/>
                      <a:round/>
                      <a:headEnd type="none" w="med" len="med"/>
                      <a:tailEnd type="none" w="med" len="med"/>
                    </a:ln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12060797"/>
                  </a:ext>
                </a:extLst>
              </a:tr>
              <a:tr h="4836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p>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p>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8">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R="1188000"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R="1188000"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R="1188000"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pPr algn="ct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R="1188000" marT="72000" marB="3600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43741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8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800" b="0" kern="1200" dirty="0">
                          <a:solidFill>
                            <a:schemeClr val="bg1"/>
                          </a:solidFill>
                          <a:latin typeface="Meiryo" panose="020B0604030504040204" pitchFamily="34" charset="-128"/>
                          <a:ea typeface="Meiryo" panose="020B0604030504040204" pitchFamily="34" charset="-128"/>
                          <a:cs typeface="+mn-cs"/>
                        </a:rPr>
                        <a:t>：</a:t>
                      </a:r>
                      <a:r>
                        <a:rPr kumimoji="1" lang="en-US" altLang="ja-JP" sz="800" b="0" kern="1200" dirty="0">
                          <a:solidFill>
                            <a:schemeClr val="bg1"/>
                          </a:solidFill>
                          <a:latin typeface="Meiryo" panose="020B0604030504040204" pitchFamily="34" charset="-128"/>
                          <a:ea typeface="Meiryo" panose="020B0604030504040204" pitchFamily="34" charset="-128"/>
                          <a:cs typeface="+mn-cs"/>
                        </a:rPr>
                        <a:t>9</a:t>
                      </a:r>
                      <a:r>
                        <a:rPr kumimoji="1" lang="ja-JP" altLang="en-US" sz="8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8">
                  <a:txBody>
                    <a:bodyPr/>
                    <a:lstStyle/>
                    <a:p>
                      <a:pPr algn="ctr"/>
                      <a:r>
                        <a:rPr kumimoji="1" lang="en-US" altLang="ja-JP" sz="900" dirty="0">
                          <a:latin typeface="+mn-ea"/>
                          <a:ea typeface="+mn-ea"/>
                        </a:rPr>
                        <a:t>-</a:t>
                      </a: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algn="ctr"/>
                      <a:endParaRPr kumimoji="1" lang="ja-JP" altLang="en-US" sz="900" dirty="0">
                        <a:latin typeface="+mn-ea"/>
                        <a:ea typeface="+mn-ea"/>
                      </a:endParaRPr>
                    </a:p>
                  </a:txBody>
                  <a:tcPr marL="0" marR="0" marT="72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900" dirty="0">
                        <a:latin typeface="+mn-ea"/>
                        <a:ea typeface="+mn-ea"/>
                      </a:endParaRPr>
                    </a:p>
                  </a:txBody>
                  <a:tcPr marL="0" marR="0" marT="72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900" dirty="0">
                        <a:latin typeface="+mn-ea"/>
                        <a:ea typeface="+mn-ea"/>
                      </a:endParaRPr>
                    </a:p>
                  </a:txBody>
                  <a:tcPr marL="0" marR="0" marT="72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pPr algn="ctr"/>
                      <a:endParaRPr kumimoji="1" lang="ja-JP" altLang="en-US" sz="900" dirty="0">
                        <a:latin typeface="+mn-ea"/>
                        <a:ea typeface="+mn-ea"/>
                      </a:endParaRPr>
                    </a:p>
                  </a:txBody>
                  <a:tcPr marL="0" marR="0" marT="7200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93594562"/>
                  </a:ext>
                </a:extLst>
              </a:tr>
              <a:tr h="2503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8">
                  <a:txBody>
                    <a:bodyPr/>
                    <a:lstStyle/>
                    <a:p>
                      <a:pPr algn="ct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PC</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pPr algn="ct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46188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A</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kern="1200" dirty="0">
                        <a:solidFill>
                          <a:schemeClr val="tx1">
                            <a:lumMod val="65000"/>
                            <a:lumOff val="35000"/>
                          </a:schemeClr>
                        </a:solidFill>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B</a:t>
                      </a:r>
                      <a:r>
                        <a:rPr kumimoji="1" lang="ja-JP" altLang="en-US" sz="900" kern="1200" dirty="0">
                          <a:solidFill>
                            <a:schemeClr val="tx1">
                              <a:lumMod val="65000"/>
                              <a:lumOff val="35000"/>
                            </a:schemeClr>
                          </a:solidFill>
                          <a:latin typeface="メイリオ" panose="020B0604030504040204" pitchFamily="50" charset="-128"/>
                          <a:ea typeface="+mn-ea"/>
                          <a:cs typeface="+mn-cs"/>
                        </a:rPr>
                        <a:t>・</a:t>
                      </a:r>
                      <a:r>
                        <a:rPr kumimoji="1" lang="en-US" altLang="ja-JP" sz="900" kern="1200" dirty="0">
                          <a:solidFill>
                            <a:schemeClr val="tx1">
                              <a:lumMod val="65000"/>
                              <a:lumOff val="35000"/>
                            </a:schemeClr>
                          </a:solidFill>
                          <a:latin typeface="メイリオ" panose="020B0604030504040204" pitchFamily="50" charset="-128"/>
                          <a:ea typeface="+mn-ea"/>
                          <a:cs typeface="+mn-cs"/>
                        </a:rPr>
                        <a:t>C</a:t>
                      </a:r>
                      <a:r>
                        <a:rPr kumimoji="1" lang="ja-JP" altLang="en-US" sz="900" kern="1200" dirty="0">
                          <a:solidFill>
                            <a:schemeClr val="tx1">
                              <a:lumMod val="65000"/>
                              <a:lumOff val="35000"/>
                            </a:schemeClr>
                          </a:solidFill>
                          <a:latin typeface="メイリオ" panose="020B0604030504040204" pitchFamily="50" charset="-128"/>
                          <a:ea typeface="+mn-ea"/>
                          <a:cs typeface="+mn-cs"/>
                        </a:rPr>
                        <a:t>・</a:t>
                      </a:r>
                      <a:r>
                        <a:rPr kumimoji="1" lang="en-US" altLang="ja-JP" sz="900" kern="1200" dirty="0">
                          <a:solidFill>
                            <a:schemeClr val="tx1">
                              <a:lumMod val="65000"/>
                              <a:lumOff val="35000"/>
                            </a:schemeClr>
                          </a:solidFill>
                          <a:latin typeface="メイリオ" panose="020B0604030504040204" pitchFamily="50" charset="-128"/>
                          <a:ea typeface="+mn-ea"/>
                          <a:cs typeface="+mn-cs"/>
                        </a:rPr>
                        <a:t>D</a:t>
                      </a:r>
                      <a:r>
                        <a:rPr kumimoji="1" lang="ja-JP" altLang="en-US" sz="900" kern="1200" dirty="0">
                          <a:solidFill>
                            <a:schemeClr val="tx1">
                              <a:lumMod val="65000"/>
                              <a:lumOff val="35000"/>
                            </a:schemeClr>
                          </a:solidFill>
                          <a:latin typeface="メイリオ" panose="020B0604030504040204" pitchFamily="50" charset="-128"/>
                          <a:ea typeface="+mn-ea"/>
                          <a:cs typeface="+mn-cs"/>
                        </a:rPr>
                        <a:t>・</a:t>
                      </a:r>
                      <a:r>
                        <a:rPr kumimoji="1" lang="en-US" altLang="ja-JP" sz="900" kern="1200" dirty="0">
                          <a:solidFill>
                            <a:schemeClr val="tx1">
                              <a:lumMod val="65000"/>
                              <a:lumOff val="35000"/>
                            </a:schemeClr>
                          </a:solidFill>
                          <a:latin typeface="メイリオ" panose="020B0604030504040204" pitchFamily="50" charset="-128"/>
                          <a:ea typeface="+mn-ea"/>
                          <a:cs typeface="+mn-cs"/>
                        </a:rPr>
                        <a:t>E</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kern="1200" dirty="0">
                        <a:solidFill>
                          <a:schemeClr val="tx1">
                            <a:lumMod val="65000"/>
                            <a:lumOff val="35000"/>
                          </a:schemeClr>
                        </a:solidFill>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F</a:t>
                      </a:r>
                      <a:r>
                        <a:rPr kumimoji="1" lang="ja-JP" altLang="en-US" sz="900" kern="1200" dirty="0">
                          <a:solidFill>
                            <a:schemeClr val="tx1">
                              <a:lumMod val="65000"/>
                              <a:lumOff val="35000"/>
                            </a:schemeClr>
                          </a:solidFill>
                          <a:latin typeface="メイリオ" panose="020B0604030504040204" pitchFamily="50" charset="-128"/>
                          <a:ea typeface="+mn-ea"/>
                          <a:cs typeface="+mn-cs"/>
                        </a:rPr>
                        <a:t>・</a:t>
                      </a:r>
                      <a:r>
                        <a:rPr kumimoji="1" lang="en-US" altLang="ja-JP" sz="900" kern="1200" dirty="0">
                          <a:solidFill>
                            <a:schemeClr val="tx1">
                              <a:lumMod val="65000"/>
                              <a:lumOff val="35000"/>
                            </a:schemeClr>
                          </a:solidFill>
                          <a:latin typeface="メイリオ" panose="020B0604030504040204" pitchFamily="50" charset="-128"/>
                          <a:ea typeface="+mn-ea"/>
                          <a:cs typeface="+mn-cs"/>
                        </a:rPr>
                        <a:t>G</a:t>
                      </a:r>
                      <a:r>
                        <a:rPr kumimoji="1" lang="ja-JP" altLang="en-US" sz="900" kern="1200" dirty="0">
                          <a:solidFill>
                            <a:schemeClr val="tx1">
                              <a:lumMod val="65000"/>
                              <a:lumOff val="35000"/>
                            </a:schemeClr>
                          </a:solidFill>
                          <a:latin typeface="メイリオ" panose="020B0604030504040204" pitchFamily="50" charset="-128"/>
                          <a:ea typeface="+mn-ea"/>
                          <a:cs typeface="+mn-cs"/>
                        </a:rPr>
                        <a:t>・</a:t>
                      </a:r>
                      <a:r>
                        <a:rPr kumimoji="1" lang="en-US" altLang="ja-JP" sz="900" kern="1200" dirty="0">
                          <a:solidFill>
                            <a:schemeClr val="tx1">
                              <a:lumMod val="65000"/>
                              <a:lumOff val="35000"/>
                            </a:schemeClr>
                          </a:solidFill>
                          <a:latin typeface="メイリオ" panose="020B0604030504040204" pitchFamily="50" charset="-128"/>
                          <a:ea typeface="+mn-ea"/>
                          <a:cs typeface="+mn-cs"/>
                        </a:rPr>
                        <a:t>H</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kern="1200" dirty="0">
                        <a:solidFill>
                          <a:schemeClr val="tx1">
                            <a:lumMod val="65000"/>
                            <a:lumOff val="35000"/>
                          </a:schemeClr>
                        </a:solidFill>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I</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kern="1200" dirty="0">
                        <a:solidFill>
                          <a:schemeClr val="tx1">
                            <a:lumMod val="65000"/>
                            <a:lumOff val="35000"/>
                          </a:schemeClr>
                        </a:solidFill>
                        <a:latin typeface="+mn-ea"/>
                        <a:ea typeface="+mn-ea"/>
                        <a:cs typeface="+mn-cs"/>
                      </a:endParaRPr>
                    </a:p>
                  </a:txBody>
                  <a:tcPr marT="72000" marB="3600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panose="020B0604030504040204" pitchFamily="50" charset="-128"/>
                          <a:ea typeface="+mn-ea"/>
                          <a:cs typeface="+mn-cs"/>
                        </a:rPr>
                        <a:t>Yahoo!</a:t>
                      </a:r>
                      <a:r>
                        <a:rPr kumimoji="1" lang="ja-JP" altLang="en-US" sz="900" kern="1200" dirty="0">
                          <a:solidFill>
                            <a:schemeClr val="tx1">
                              <a:lumMod val="65000"/>
                              <a:lumOff val="35000"/>
                            </a:schemeClr>
                          </a:solidFill>
                          <a:latin typeface="メイリオ" panose="020B0604030504040204" pitchFamily="50" charset="-128"/>
                          <a:ea typeface="+mn-ea"/>
                          <a:cs typeface="+mn-cs"/>
                        </a:rPr>
                        <a:t>乗換案内　到着駅指定　</a:t>
                      </a:r>
                      <a:endParaRPr kumimoji="1" lang="en-US" altLang="ja-JP" sz="900" kern="1200" dirty="0">
                        <a:solidFill>
                          <a:schemeClr val="tx1">
                            <a:lumMod val="65000"/>
                            <a:lumOff val="35000"/>
                          </a:schemeClr>
                        </a:solidFill>
                        <a:latin typeface="メイリオ" panose="020B060403050404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panose="020B0604030504040204" pitchFamily="50" charset="-128"/>
                          <a:ea typeface="+mn-ea"/>
                          <a:cs typeface="+mn-cs"/>
                        </a:rPr>
                        <a:t>ランク</a:t>
                      </a:r>
                      <a:r>
                        <a:rPr kumimoji="1" lang="en-US" altLang="ja-JP" sz="900" kern="1200" dirty="0">
                          <a:solidFill>
                            <a:schemeClr val="tx1">
                              <a:lumMod val="65000"/>
                              <a:lumOff val="35000"/>
                            </a:schemeClr>
                          </a:solidFill>
                          <a:latin typeface="メイリオ" panose="020B0604030504040204" pitchFamily="50" charset="-128"/>
                          <a:ea typeface="+mn-ea"/>
                          <a:cs typeface="+mn-cs"/>
                        </a:rPr>
                        <a:t>J</a:t>
                      </a:r>
                      <a:r>
                        <a:rPr kumimoji="1" lang="ja-JP" altLang="en-US" sz="900" kern="1200" dirty="0">
                          <a:solidFill>
                            <a:schemeClr val="tx1">
                              <a:lumMod val="65000"/>
                              <a:lumOff val="35000"/>
                            </a:schemeClr>
                          </a:solidFill>
                          <a:latin typeface="メイリオ" panose="020B0604030504040204" pitchFamily="50" charset="-128"/>
                          <a:ea typeface="+mn-ea"/>
                          <a:cs typeface="+mn-cs"/>
                        </a:rPr>
                        <a:t>・</a:t>
                      </a:r>
                      <a:r>
                        <a:rPr kumimoji="1" lang="en-US" altLang="ja-JP" sz="900" kern="1200" dirty="0">
                          <a:solidFill>
                            <a:schemeClr val="tx1">
                              <a:lumMod val="65000"/>
                              <a:lumOff val="35000"/>
                            </a:schemeClr>
                          </a:solidFill>
                          <a:latin typeface="メイリオ" panose="020B0604030504040204" pitchFamily="50" charset="-128"/>
                          <a:ea typeface="+mn-ea"/>
                          <a:cs typeface="+mn-cs"/>
                        </a:rPr>
                        <a:t>K</a:t>
                      </a:r>
                      <a:r>
                        <a:rPr kumimoji="1" lang="ja-JP" altLang="en-US" sz="900" kern="1200" dirty="0">
                          <a:solidFill>
                            <a:schemeClr val="tx1">
                              <a:lumMod val="65000"/>
                              <a:lumOff val="35000"/>
                            </a:schemeClr>
                          </a:solidFill>
                          <a:latin typeface="メイリオ" panose="020B0604030504040204" pitchFamily="50" charset="-128"/>
                          <a:ea typeface="+mn-ea"/>
                          <a:cs typeface="+mn-cs"/>
                        </a:rPr>
                        <a:t>・</a:t>
                      </a:r>
                      <a:r>
                        <a:rPr kumimoji="1" lang="en-US" altLang="ja-JP" sz="900" kern="1200" dirty="0">
                          <a:solidFill>
                            <a:schemeClr val="tx1">
                              <a:lumMod val="65000"/>
                              <a:lumOff val="35000"/>
                            </a:schemeClr>
                          </a:solidFill>
                          <a:latin typeface="メイリオ" panose="020B0604030504040204" pitchFamily="50" charset="-128"/>
                          <a:ea typeface="+mn-ea"/>
                          <a:cs typeface="+mn-cs"/>
                        </a:rPr>
                        <a:t>L</a:t>
                      </a:r>
                      <a:endParaRPr kumimoji="1" lang="zh-TW"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30597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8">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900" b="0" i="0" u="none" strike="noStrike" kern="1200" cap="none" spc="0" normalizeH="0" baseline="0" noProof="0" dirty="0">
                          <a:ln>
                            <a:noFill/>
                          </a:ln>
                          <a:solidFill>
                            <a:prstClr val="black">
                              <a:lumMod val="65000"/>
                              <a:lumOff val="35000"/>
                            </a:prstClr>
                          </a:solidFill>
                          <a:effectLst/>
                          <a:uLnTx/>
                          <a:uFillTx/>
                          <a:latin typeface="メイリオ" panose="020B0604030504040204" pitchFamily="50" charset="-128"/>
                          <a:ea typeface="メイリオ" panose="020B0604030504040204" pitchFamily="50" charset="-128"/>
                          <a:cs typeface="+mn-cs"/>
                        </a:rPr>
                        <a:t>Yahoo!</a:t>
                      </a:r>
                      <a:r>
                        <a:rPr kumimoji="1" lang="zh-TW" altLang="en-US" sz="900" b="0" i="0" u="none" strike="noStrike" kern="1200" cap="none" spc="0" normalizeH="0" baseline="0" noProof="0" dirty="0">
                          <a:ln>
                            <a:noFill/>
                          </a:ln>
                          <a:solidFill>
                            <a:prstClr val="black">
                              <a:lumMod val="65000"/>
                              <a:lumOff val="35000"/>
                            </a:prstClr>
                          </a:solidFill>
                          <a:effectLst/>
                          <a:uLnTx/>
                          <a:uFillTx/>
                          <a:latin typeface="メイリオ" panose="020B0604030504040204" pitchFamily="50" charset="-128"/>
                          <a:ea typeface="メイリオ" panose="020B0604030504040204" pitchFamily="50" charset="-128"/>
                          <a:cs typeface="+mn-cs"/>
                        </a:rPr>
                        <a:t>乗換案内　検索結果詳細</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5030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8">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T="72000" marB="3600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503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8">
                  <a:txBody>
                    <a:bodyPr/>
                    <a:lstStyle/>
                    <a:p>
                      <a:pPr algn="ctr"/>
                      <a:r>
                        <a:rPr kumimoji="1" lang="en-US" altLang="ja-JP" sz="900" b="0" i="0" kern="1200" dirty="0">
                          <a:solidFill>
                            <a:schemeClr val="tx1">
                              <a:lumMod val="65000"/>
                              <a:lumOff val="35000"/>
                            </a:schemeClr>
                          </a:solidFill>
                          <a:latin typeface="+mn-ea"/>
                          <a:ea typeface="+mn-ea"/>
                          <a:cs typeface="+mn-cs"/>
                        </a:rPr>
                        <a:t>28</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90</a:t>
                      </a:r>
                      <a:r>
                        <a:rPr kumimoji="1" lang="ja-JP" altLang="en-US" sz="900" b="0" i="0" kern="1200" dirty="0">
                          <a:solidFill>
                            <a:schemeClr val="tx1">
                              <a:lumMod val="65000"/>
                              <a:lumOff val="35000"/>
                            </a:schemeClr>
                          </a:solidFill>
                          <a:latin typeface="+mn-ea"/>
                          <a:ea typeface="+mn-ea"/>
                          <a:cs typeface="+mn-cs"/>
                        </a:rPr>
                        <a:t>日間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900" b="0" i="0" kern="1200" dirty="0">
                        <a:solidFill>
                          <a:schemeClr val="accent6"/>
                        </a:solidFill>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900" b="0" i="0" kern="1200" dirty="0">
                        <a:solidFill>
                          <a:schemeClr val="accent6"/>
                        </a:solidFill>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900" b="0" i="0" kern="1200" dirty="0">
                        <a:solidFill>
                          <a:schemeClr val="accent6"/>
                        </a:solidFill>
                        <a:latin typeface="+mn-ea"/>
                        <a:ea typeface="+mn-ea"/>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pPr algn="ctr"/>
                      <a:endParaRPr kumimoji="1" lang="ja-JP" altLang="en-US" sz="900" b="0" i="0" kern="1200" dirty="0">
                        <a:solidFill>
                          <a:schemeClr val="accent6"/>
                        </a:solidFill>
                        <a:latin typeface="+mn-ea"/>
                        <a:ea typeface="+mn-ea"/>
                        <a:cs typeface="+mn-cs"/>
                      </a:endParaRPr>
                    </a:p>
                  </a:txBody>
                  <a:tcPr marT="72000" marB="3600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503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8">
                  <a:txBody>
                    <a:bodyPr/>
                    <a:lstStyle/>
                    <a:p>
                      <a:pPr algn="ctr"/>
                      <a:r>
                        <a:rPr kumimoji="1" lang="ja-JP" altLang="en-US" sz="900" b="0" i="0" dirty="0">
                          <a:solidFill>
                            <a:schemeClr val="tx1">
                              <a:lumMod val="65000"/>
                              <a:lumOff val="35000"/>
                            </a:schemeClr>
                          </a:solidFill>
                          <a:latin typeface="+mn-ea"/>
                          <a:ea typeface="+mn-ea"/>
                        </a:rPr>
                        <a:t>枠購入型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algn="ctr"/>
                      <a:endParaRPr kumimoji="1" lang="ja-JP" altLang="en-US" sz="900" b="0" i="0" dirty="0">
                        <a:solidFill>
                          <a:schemeClr val="tx1">
                            <a:lumMod val="65000"/>
                            <a:lumOff val="35000"/>
                          </a:schemeClr>
                        </a:solidFill>
                        <a:latin typeface="+mn-ea"/>
                        <a:ea typeface="+mn-ea"/>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900" b="0" i="0" dirty="0">
                        <a:solidFill>
                          <a:schemeClr val="tx1">
                            <a:lumMod val="65000"/>
                            <a:lumOff val="35000"/>
                          </a:schemeClr>
                        </a:solidFill>
                        <a:latin typeface="+mn-ea"/>
                        <a:ea typeface="+mn-ea"/>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900" b="0" i="0" dirty="0">
                        <a:solidFill>
                          <a:schemeClr val="tx1">
                            <a:lumMod val="65000"/>
                            <a:lumOff val="35000"/>
                          </a:schemeClr>
                        </a:solidFill>
                        <a:latin typeface="+mn-ea"/>
                        <a:ea typeface="+mn-ea"/>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pPr algn="ctr"/>
                      <a:endParaRPr kumimoji="1" lang="ja-JP" altLang="en-US" sz="900" b="0" i="0" dirty="0">
                        <a:solidFill>
                          <a:schemeClr val="tx1">
                            <a:lumMod val="65000"/>
                            <a:lumOff val="35000"/>
                          </a:schemeClr>
                        </a:solidFill>
                        <a:latin typeface="+mn-ea"/>
                        <a:ea typeface="+mn-ea"/>
                      </a:endParaRPr>
                    </a:p>
                  </a:txBody>
                  <a:tcPr marT="72000" marB="3600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3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noFill/>
                      <a:prstDash val="solid"/>
                      <a:round/>
                      <a:headEnd type="none" w="med" len="med"/>
                      <a:tailEnd type="none" w="med" len="med"/>
                    </a:ln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1913646"/>
                  </a:ext>
                </a:extLst>
              </a:tr>
              <a:tr h="3325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28,000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11,000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5,000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3,500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noFill/>
                      <a:prstDash val="solid"/>
                      <a:round/>
                      <a:headEnd type="none" w="med" len="med"/>
                      <a:tailEnd type="none" w="med" len="med"/>
                    </a:ln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1,500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14462905"/>
                  </a:ext>
                </a:extLst>
              </a:tr>
              <a:tr h="39033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8">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別紙をご参照ください。</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900" kern="1200" dirty="0">
                        <a:solidFill>
                          <a:schemeClr val="tx1">
                            <a:lumMod val="65000"/>
                            <a:lumOff val="35000"/>
                          </a:schemeClr>
                        </a:solidFill>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900" b="0" i="0" dirty="0">
                        <a:solidFill>
                          <a:schemeClr val="tx1">
                            <a:lumMod val="65000"/>
                            <a:lumOff val="35000"/>
                          </a:schemeClr>
                        </a:solidFill>
                        <a:latin typeface="+mn-ea"/>
                        <a:ea typeface="+mn-ea"/>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900" b="0" i="0" dirty="0">
                        <a:solidFill>
                          <a:schemeClr val="tx1">
                            <a:lumMod val="65000"/>
                            <a:lumOff val="35000"/>
                          </a:schemeClr>
                        </a:solidFill>
                        <a:latin typeface="+mn-ea"/>
                        <a:ea typeface="+mn-ea"/>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900" b="0" i="0" dirty="0">
                        <a:solidFill>
                          <a:schemeClr val="tx1">
                            <a:lumMod val="65000"/>
                            <a:lumOff val="35000"/>
                          </a:schemeClr>
                        </a:solidFill>
                        <a:latin typeface="+mn-ea"/>
                        <a:ea typeface="+mn-ea"/>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pPr algn="ctr"/>
                      <a:endParaRPr kumimoji="1" lang="ja-JP" altLang="en-US" sz="900" b="0" i="0" dirty="0">
                        <a:solidFill>
                          <a:schemeClr val="tx1">
                            <a:lumMod val="65000"/>
                            <a:lumOff val="35000"/>
                          </a:schemeClr>
                        </a:solidFill>
                        <a:latin typeface="+mn-ea"/>
                        <a:ea typeface="+mn-ea"/>
                      </a:endParaRPr>
                    </a:p>
                  </a:txBody>
                  <a:tcPr marT="72000" marB="36000"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en-US" altLang="zh-CN" dirty="0"/>
              <a:t>PC</a:t>
            </a:r>
            <a:r>
              <a:rPr lang="ja-JP" altLang="en-US" dirty="0"/>
              <a:t>商品</a:t>
            </a:r>
          </a:p>
        </p:txBody>
      </p:sp>
      <p:sp>
        <p:nvSpPr>
          <p:cNvPr id="6" name="円/楕円 19">
            <a:extLst>
              <a:ext uri="{FF2B5EF4-FFF2-40B4-BE49-F238E27FC236}">
                <a16:creationId xmlns:a16="http://schemas.microsoft.com/office/drawing/2014/main" id="{56CFF8F5-BC95-3BDF-5F41-054F5ED27A7B}"/>
              </a:ext>
            </a:extLst>
          </p:cNvPr>
          <p:cNvSpPr>
            <a:spLocks noChangeAspect="1"/>
          </p:cNvSpPr>
          <p:nvPr/>
        </p:nvSpPr>
        <p:spPr>
          <a:xfrm>
            <a:off x="7398468" y="2656851"/>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 name="正方形/長方形 6">
            <a:extLst>
              <a:ext uri="{FF2B5EF4-FFF2-40B4-BE49-F238E27FC236}">
                <a16:creationId xmlns:a16="http://schemas.microsoft.com/office/drawing/2014/main" id="{D2034F94-224A-C326-7C61-C0DBD191B3E5}"/>
              </a:ext>
            </a:extLst>
          </p:cNvPr>
          <p:cNvSpPr/>
          <p:nvPr/>
        </p:nvSpPr>
        <p:spPr>
          <a:xfrm>
            <a:off x="555391" y="6206353"/>
            <a:ext cx="4158652" cy="355482"/>
          </a:xfrm>
          <a:prstGeom prst="rect">
            <a:avLst/>
          </a:prstGeom>
        </p:spPr>
        <p:txBody>
          <a:bodyPr wrap="square" lIns="0" tIns="0" rIns="0" bIns="0" anchor="t">
            <a:spAutoFit/>
          </a:bodyPr>
          <a:lstStyle/>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2674DCB6-A957-E74D-A4C7-9AAF68DC45E7}"/>
              </a:ext>
            </a:extLst>
          </p:cNvPr>
          <p:cNvSpPr/>
          <p:nvPr/>
        </p:nvSpPr>
        <p:spPr>
          <a:xfrm>
            <a:off x="8368020" y="6254058"/>
            <a:ext cx="3062057" cy="307777"/>
          </a:xfrm>
          <a:prstGeom prst="rect">
            <a:avLst/>
          </a:prstGeom>
        </p:spPr>
        <p:txBody>
          <a:bodyPr wrap="none" lIns="91440" tIns="45720" rIns="91440" bIns="45720" anchor="t">
            <a:spAutoFit/>
          </a:bodyPr>
          <a:lstStyle/>
          <a:p>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　駅ランク表は別紙を参照ください。</a:t>
            </a:r>
          </a:p>
          <a:p>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　掲載金額は</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日あたりの基本料金</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掲載日数での算出となります。</a:t>
            </a:r>
          </a:p>
        </p:txBody>
      </p:sp>
      <p:pic>
        <p:nvPicPr>
          <p:cNvPr id="12" name="図プレースホルダー 11" descr="アイコン&#10;&#10;自動的に生成された説明">
            <a:extLst>
              <a:ext uri="{FF2B5EF4-FFF2-40B4-BE49-F238E27FC236}">
                <a16:creationId xmlns:a16="http://schemas.microsoft.com/office/drawing/2014/main" id="{6355DFAD-7D23-8A60-72A7-4D8372227E2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889919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810675" y="17258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extLst>
              <p:ext uri="{D42A27DB-BD31-4B8C-83A1-F6EECF244321}">
                <p14:modId xmlns:p14="http://schemas.microsoft.com/office/powerpoint/2010/main" val="1496016280"/>
              </p:ext>
            </p:extLst>
          </p:nvPr>
        </p:nvGraphicFramePr>
        <p:xfrm>
          <a:off x="479423" y="1089026"/>
          <a:ext cx="11233152" cy="3696206"/>
        </p:xfrm>
        <a:graphic>
          <a:graphicData uri="http://schemas.openxmlformats.org/drawingml/2006/table">
            <a:tbl>
              <a:tblPr bandRow="1"/>
              <a:tblGrid>
                <a:gridCol w="2744001">
                  <a:extLst>
                    <a:ext uri="{9D8B030D-6E8A-4147-A177-3AD203B41FA5}">
                      <a16:colId xmlns:a16="http://schemas.microsoft.com/office/drawing/2014/main" val="792911817"/>
                    </a:ext>
                  </a:extLst>
                </a:gridCol>
                <a:gridCol w="2720176">
                  <a:extLst>
                    <a:ext uri="{9D8B030D-6E8A-4147-A177-3AD203B41FA5}">
                      <a16:colId xmlns:a16="http://schemas.microsoft.com/office/drawing/2014/main" val="2515137241"/>
                    </a:ext>
                  </a:extLst>
                </a:gridCol>
                <a:gridCol w="5768975">
                  <a:extLst>
                    <a:ext uri="{9D8B030D-6E8A-4147-A177-3AD203B41FA5}">
                      <a16:colId xmlns:a16="http://schemas.microsoft.com/office/drawing/2014/main" val="3608287535"/>
                    </a:ext>
                  </a:extLst>
                </a:gridCol>
              </a:tblGrid>
              <a:tr h="5161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rPr>
                        <a:t>vCPM</a:t>
                      </a:r>
                      <a:endParaRPr kumimoji="1" lang="en-US" altLang="ja-JP" sz="10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乗換案内</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到着駅指定　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413580">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39426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en-US" altLang="zh-CN" dirty="0"/>
              <a:t>PC</a:t>
            </a:r>
            <a:r>
              <a:rPr lang="ja-JP" altLang="en-US" dirty="0"/>
              <a:t>商品</a:t>
            </a:r>
          </a:p>
        </p:txBody>
      </p:sp>
      <p:pic>
        <p:nvPicPr>
          <p:cNvPr id="11" name="図プレースホルダー 10" descr="アイコン&#10;&#10;自動的に生成された説明">
            <a:extLst>
              <a:ext uri="{FF2B5EF4-FFF2-40B4-BE49-F238E27FC236}">
                <a16:creationId xmlns:a16="http://schemas.microsoft.com/office/drawing/2014/main" id="{7C4FEA2E-9FB1-065A-28C3-DBAB448C797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5">
            <a:extLst>
              <a:ext uri="{FF2B5EF4-FFF2-40B4-BE49-F238E27FC236}">
                <a16:creationId xmlns:a16="http://schemas.microsoft.com/office/drawing/2014/main" id="{1404DF19-FF5B-F3A3-34DC-138095B868D0}"/>
              </a:ext>
            </a:extLst>
          </p:cNvPr>
          <p:cNvSpPr txBox="1"/>
          <p:nvPr/>
        </p:nvSpPr>
        <p:spPr>
          <a:xfrm>
            <a:off x="479423" y="4964907"/>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10237697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8D1B7D35-2F34-E509-923C-A0137DBBF454}"/>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400407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graphicFrame>
        <p:nvGraphicFramePr>
          <p:cNvPr id="16" name="表 15">
            <a:extLst>
              <a:ext uri="{FF2B5EF4-FFF2-40B4-BE49-F238E27FC236}">
                <a16:creationId xmlns:a16="http://schemas.microsoft.com/office/drawing/2014/main" id="{C6DC75B1-C79A-96FD-D4A3-25D7D3A9FA55}"/>
              </a:ext>
            </a:extLst>
          </p:cNvPr>
          <p:cNvGraphicFramePr>
            <a:graphicFrameLocks noGrp="1"/>
          </p:cNvGraphicFramePr>
          <p:nvPr>
            <p:extLst>
              <p:ext uri="{D42A27DB-BD31-4B8C-83A1-F6EECF244321}">
                <p14:modId xmlns:p14="http://schemas.microsoft.com/office/powerpoint/2010/main" val="828332962"/>
              </p:ext>
            </p:extLst>
          </p:nvPr>
        </p:nvGraphicFramePr>
        <p:xfrm>
          <a:off x="479425" y="1089025"/>
          <a:ext cx="11233150" cy="5188597"/>
        </p:xfrm>
        <a:graphic>
          <a:graphicData uri="http://schemas.openxmlformats.org/drawingml/2006/table">
            <a:tbl>
              <a:tblPr firstCol="1" bandRow="1"/>
              <a:tblGrid>
                <a:gridCol w="5165704">
                  <a:extLst>
                    <a:ext uri="{9D8B030D-6E8A-4147-A177-3AD203B41FA5}">
                      <a16:colId xmlns:a16="http://schemas.microsoft.com/office/drawing/2014/main" val="792911817"/>
                    </a:ext>
                  </a:extLst>
                </a:gridCol>
                <a:gridCol w="3185945">
                  <a:extLst>
                    <a:ext uri="{9D8B030D-6E8A-4147-A177-3AD203B41FA5}">
                      <a16:colId xmlns:a16="http://schemas.microsoft.com/office/drawing/2014/main" val="3057805663"/>
                    </a:ext>
                  </a:extLst>
                </a:gridCol>
                <a:gridCol w="2881501">
                  <a:extLst>
                    <a:ext uri="{9D8B030D-6E8A-4147-A177-3AD203B41FA5}">
                      <a16:colId xmlns:a16="http://schemas.microsoft.com/office/drawing/2014/main" val="4203260269"/>
                    </a:ext>
                  </a:extLst>
                </a:gridCol>
              </a:tblGrid>
              <a:tr h="6208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rPr>
                        <a:t>Yahoo!</a:t>
                      </a:r>
                      <a:r>
                        <a:rPr kumimoji="1" lang="ja-JP" altLang="en-US" sz="800" b="1" kern="1200" dirty="0">
                          <a:solidFill>
                            <a:schemeClr val="bg1"/>
                          </a:solidFill>
                        </a:rPr>
                        <a:t>乗換案内</a:t>
                      </a:r>
                    </a:p>
                    <a:p>
                      <a:pPr algn="ctr"/>
                      <a:r>
                        <a:rPr kumimoji="1" lang="ja-JP" altLang="en-US" sz="800" b="1" kern="1200" dirty="0">
                          <a:solidFill>
                            <a:schemeClr val="bg1"/>
                          </a:solidFill>
                        </a:rPr>
                        <a:t>到着駅指定　トップパネル　</a:t>
                      </a:r>
                      <a:r>
                        <a:rPr kumimoji="1" lang="en-US" altLang="ja-JP" sz="800" b="1" kern="1200" dirty="0">
                          <a:solidFill>
                            <a:schemeClr val="bg1"/>
                          </a:solidFill>
                        </a:rPr>
                        <a:t>SP</a:t>
                      </a: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rPr>
                        <a:t>Yahoo!</a:t>
                      </a:r>
                      <a:r>
                        <a:rPr kumimoji="1" lang="ja-JP" altLang="en-US" sz="800" b="1" kern="1200" dirty="0">
                          <a:solidFill>
                            <a:schemeClr val="bg1"/>
                          </a:solidFill>
                        </a:rPr>
                        <a:t>乗換案内</a:t>
                      </a:r>
                    </a:p>
                    <a:p>
                      <a:pPr algn="ctr"/>
                      <a:r>
                        <a:rPr kumimoji="1" lang="ja-JP" altLang="en-US" sz="800" b="1" kern="1200" dirty="0">
                          <a:solidFill>
                            <a:schemeClr val="bg1"/>
                          </a:solidFill>
                        </a:rPr>
                        <a:t>到着駅指定　プライムディスプレイ　</a:t>
                      </a:r>
                      <a:r>
                        <a:rPr kumimoji="1" lang="en-US" altLang="ja-JP" sz="800" b="1" kern="1200" dirty="0">
                          <a:solidFill>
                            <a:schemeClr val="bg1"/>
                          </a:solidFill>
                        </a:rPr>
                        <a:t>PC</a:t>
                      </a: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734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734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734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C0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C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C0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C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628964"/>
                  </a:ext>
                </a:extLst>
              </a:tr>
              <a:tr h="14734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734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734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734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734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734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734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rgbClr val="C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rgbClr val="C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rgbClr val="C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rgbClr val="C0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78296829"/>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C0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C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rgbClr val="C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12486826"/>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734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73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
        <p:nvSpPr>
          <p:cNvPr id="20" name="正方形/長方形 19">
            <a:extLst>
              <a:ext uri="{FF2B5EF4-FFF2-40B4-BE49-F238E27FC236}">
                <a16:creationId xmlns:a16="http://schemas.microsoft.com/office/drawing/2014/main" id="{27E0E6A7-8E08-191B-8F72-B306165AD086}"/>
              </a:ext>
            </a:extLst>
          </p:cNvPr>
          <p:cNvSpPr/>
          <p:nvPr/>
        </p:nvSpPr>
        <p:spPr>
          <a:xfrm>
            <a:off x="7841074" y="6297682"/>
            <a:ext cx="4183422" cy="270843"/>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96208" y="6308106"/>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B567A0B9-C1FC-9F7A-5823-9BF85C8296F5}"/>
              </a:ext>
            </a:extLst>
          </p:cNvPr>
          <p:cNvSpPr txBox="1"/>
          <p:nvPr/>
        </p:nvSpPr>
        <p:spPr>
          <a:xfrm>
            <a:off x="415541" y="6340770"/>
            <a:ext cx="3742717" cy="227755"/>
          </a:xfrm>
          <a:prstGeom prst="rect">
            <a:avLst/>
          </a:prstGeom>
          <a:noFill/>
        </p:spPr>
        <p:txBody>
          <a:bodyPr wrap="square">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B3397855-4D1C-3CA9-7788-D360A07FBE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1106091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審査について</a:t>
            </a:r>
            <a:endParaRPr kumimoji="1" lang="ja-JP" altLang="en-US" sz="1600">
              <a:solidFill>
                <a:schemeClr val="accent6"/>
              </a:solidFill>
            </a:endParaRPr>
          </a:p>
        </p:txBody>
      </p:sp>
      <p:sp>
        <p:nvSpPr>
          <p:cNvPr id="4" name="テキスト ボックス 3">
            <a:extLst>
              <a:ext uri="{FF2B5EF4-FFF2-40B4-BE49-F238E27FC236}">
                <a16:creationId xmlns:a16="http://schemas.microsoft.com/office/drawing/2014/main" id="{D4199445-C21E-0254-B2A3-CECFE4E29296}"/>
              </a:ext>
            </a:extLst>
          </p:cNvPr>
          <p:cNvSpPr txBox="1"/>
          <p:nvPr/>
        </p:nvSpPr>
        <p:spPr>
          <a:xfrm>
            <a:off x="3565134" y="306687"/>
            <a:ext cx="3411190" cy="236988"/>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入稿前審査が必要な項目をご確認ください</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7" y="1089025"/>
          <a:ext cx="11233149" cy="546228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4552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913451">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入稿前</a:t>
                      </a:r>
                      <a:endParaRPr kumimoji="1" lang="en-US" altLang="ja-JP" sz="100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審査</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ブランドリフト調査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2"/>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61246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ディスプレイ</a:t>
                      </a: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3"/>
                        </a:rPr>
                        <a:t>広告（予約型）入稿前審査</a:t>
                      </a: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1345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BD460A22-E52B-CDC6-C237-93E1E04CA738}"/>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096807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5F04015-2F39-9E9C-C694-43BE4FA759DD}"/>
              </a:ext>
            </a:extLst>
          </p:cNvPr>
          <p:cNvSpPr>
            <a:spLocks noGrp="1"/>
          </p:cNvSpPr>
          <p:nvPr>
            <p:ph type="body" sz="quarter" idx="12"/>
          </p:nvPr>
        </p:nvSpPr>
        <p:spPr/>
        <p:txBody>
          <a:bodyPr/>
          <a:lstStyle/>
          <a:p>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en-US" altLang="ja-JP" dirty="0">
                <a:solidFill>
                  <a:schemeClr val="tx1">
                    <a:lumMod val="65000"/>
                    <a:lumOff val="35000"/>
                  </a:schemeClr>
                </a:solidFill>
                <a:latin typeface="+mn-ea"/>
              </a:rPr>
              <a:t>2023</a:t>
            </a:r>
            <a:r>
              <a:rPr lang="ja-JP" altLang="en-US" dirty="0">
                <a:solidFill>
                  <a:schemeClr val="tx1">
                    <a:lumMod val="65000"/>
                    <a:lumOff val="35000"/>
                  </a:schemeClr>
                </a:solidFill>
                <a:latin typeface="+mn-ea"/>
              </a:rPr>
              <a:t>年</a:t>
            </a:r>
            <a:r>
              <a:rPr lang="en-US" altLang="ja-JP" dirty="0">
                <a:solidFill>
                  <a:schemeClr val="tx1">
                    <a:lumMod val="65000"/>
                    <a:lumOff val="35000"/>
                  </a:schemeClr>
                </a:solidFill>
                <a:latin typeface="+mn-ea"/>
              </a:rPr>
              <a:t>3</a:t>
            </a:r>
            <a:r>
              <a:rPr lang="ja-JP" altLang="en-US" dirty="0">
                <a:solidFill>
                  <a:schemeClr val="tx1">
                    <a:lumMod val="65000"/>
                    <a:lumOff val="35000"/>
                  </a:schemeClr>
                </a:solidFill>
                <a:latin typeface="+mn-ea"/>
              </a:rPr>
              <a:t>月～</a:t>
            </a:r>
            <a:r>
              <a:rPr lang="en-US" altLang="ja-JP" dirty="0">
                <a:solidFill>
                  <a:schemeClr val="tx1">
                    <a:lumMod val="65000"/>
                    <a:lumOff val="35000"/>
                  </a:schemeClr>
                </a:solidFill>
                <a:latin typeface="+mn-ea"/>
              </a:rPr>
              <a:t>4</a:t>
            </a:r>
            <a:r>
              <a:rPr lang="ja-JP" altLang="en-US" dirty="0">
                <a:solidFill>
                  <a:schemeClr val="tx1">
                    <a:lumMod val="65000"/>
                    <a:lumOff val="35000"/>
                  </a:schemeClr>
                </a:solidFill>
                <a:latin typeface="+mn-ea"/>
              </a:rPr>
              <a:t>月の期跨ぎ購入について</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nvGraphicFramePr>
        <p:xfrm>
          <a:off x="479425" y="3132407"/>
          <a:ext cx="11233152" cy="3249343"/>
        </p:xfrm>
        <a:graphic>
          <a:graphicData uri="http://schemas.openxmlformats.org/drawingml/2006/table">
            <a:tbl>
              <a:tblPr/>
              <a:tblGrid>
                <a:gridCol w="1872192">
                  <a:extLst>
                    <a:ext uri="{9D8B030D-6E8A-4147-A177-3AD203B41FA5}">
                      <a16:colId xmlns:a16="http://schemas.microsoft.com/office/drawing/2014/main" val="3007989207"/>
                    </a:ext>
                  </a:extLst>
                </a:gridCol>
                <a:gridCol w="1872192">
                  <a:extLst>
                    <a:ext uri="{9D8B030D-6E8A-4147-A177-3AD203B41FA5}">
                      <a16:colId xmlns:a16="http://schemas.microsoft.com/office/drawing/2014/main" val="3282382162"/>
                    </a:ext>
                  </a:extLst>
                </a:gridCol>
                <a:gridCol w="1872192">
                  <a:extLst>
                    <a:ext uri="{9D8B030D-6E8A-4147-A177-3AD203B41FA5}">
                      <a16:colId xmlns:a16="http://schemas.microsoft.com/office/drawing/2014/main" val="330142892"/>
                    </a:ext>
                  </a:extLst>
                </a:gridCol>
                <a:gridCol w="1872192">
                  <a:extLst>
                    <a:ext uri="{9D8B030D-6E8A-4147-A177-3AD203B41FA5}">
                      <a16:colId xmlns:a16="http://schemas.microsoft.com/office/drawing/2014/main" val="3920659603"/>
                    </a:ext>
                  </a:extLst>
                </a:gridCol>
                <a:gridCol w="1872192">
                  <a:extLst>
                    <a:ext uri="{9D8B030D-6E8A-4147-A177-3AD203B41FA5}">
                      <a16:colId xmlns:a16="http://schemas.microsoft.com/office/drawing/2014/main" val="2765025768"/>
                    </a:ext>
                  </a:extLst>
                </a:gridCol>
                <a:gridCol w="1872192">
                  <a:extLst>
                    <a:ext uri="{9D8B030D-6E8A-4147-A177-3AD203B41FA5}">
                      <a16:colId xmlns:a16="http://schemas.microsoft.com/office/drawing/2014/main" val="1569845138"/>
                    </a:ext>
                  </a:extLst>
                </a:gridCol>
              </a:tblGrid>
              <a:tr h="576000">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999999"/>
                          </a:solidFill>
                          <a:effectLst/>
                          <a:uLnTx/>
                          <a:uFillTx/>
                          <a:latin typeface="+mj-ea"/>
                          <a:ea typeface="+mj-ea"/>
                          <a:cs typeface="+mn-cs"/>
                        </a:rPr>
                        <a:t>第</a:t>
                      </a:r>
                      <a:r>
                        <a:rPr kumimoji="1" lang="en-US" altLang="ja-JP" sz="2800" b="1" i="0" u="none" strike="noStrike" kern="1200" cap="none" spc="300" normalizeH="0" baseline="0" noProof="0" dirty="0">
                          <a:ln>
                            <a:noFill/>
                          </a:ln>
                          <a:solidFill>
                            <a:srgbClr val="999999"/>
                          </a:solidFill>
                          <a:effectLst/>
                          <a:uLnTx/>
                          <a:uFillTx/>
                          <a:latin typeface="+mj-ea"/>
                          <a:ea typeface="+mj-ea"/>
                          <a:cs typeface="+mn-cs"/>
                        </a:rPr>
                        <a:t>4</a:t>
                      </a:r>
                      <a:r>
                        <a:rPr kumimoji="1" lang="ja-JP" altLang="en-US" sz="2000" b="1" i="0" u="none" strike="noStrike" kern="1200" cap="none" spc="300" normalizeH="0" baseline="0" noProof="0" dirty="0">
                          <a:ln>
                            <a:noFill/>
                          </a:ln>
                          <a:solidFill>
                            <a:srgbClr val="999999"/>
                          </a:solidFill>
                          <a:effectLst/>
                          <a:uLnTx/>
                          <a:uFillTx/>
                          <a:latin typeface="+mj-ea"/>
                          <a:ea typeface="+mj-ea"/>
                          <a:cs typeface="+mn-cs"/>
                        </a:rPr>
                        <a:t>四半期</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a:t>
                      </a:r>
                      <a:r>
                        <a:rPr kumimoji="1" lang="en-US" altLang="ja-JP" sz="1600" b="1" i="0" u="none" strike="noStrike" kern="1200" cap="none" spc="0" normalizeH="0" baseline="0" noProof="0" dirty="0">
                          <a:ln>
                            <a:noFill/>
                          </a:ln>
                          <a:solidFill>
                            <a:srgbClr val="999999"/>
                          </a:solidFill>
                          <a:effectLst/>
                          <a:uLnTx/>
                          <a:uFillTx/>
                          <a:latin typeface="+mj-ea"/>
                          <a:ea typeface="+mj-ea"/>
                          <a:cs typeface="+mn-cs"/>
                        </a:rPr>
                        <a:t> 2023</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年</a:t>
                      </a:r>
                      <a:r>
                        <a:rPr kumimoji="1" lang="en-US" altLang="ja-JP" sz="1600" b="1" i="0" u="none" strike="noStrike" kern="1200" cap="none" spc="0" normalizeH="0" baseline="0" noProof="0" dirty="0">
                          <a:ln>
                            <a:noFill/>
                          </a:ln>
                          <a:solidFill>
                            <a:srgbClr val="999999"/>
                          </a:solidFill>
                          <a:effectLst/>
                          <a:uLnTx/>
                          <a:uFillTx/>
                          <a:latin typeface="+mj-ea"/>
                          <a:ea typeface="+mj-ea"/>
                          <a:cs typeface="+mn-cs"/>
                        </a:rPr>
                        <a:t>1</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月～</a:t>
                      </a:r>
                      <a:r>
                        <a:rPr kumimoji="1" lang="en-US" altLang="ja-JP" sz="1600" b="1" i="0" u="none" strike="noStrike" kern="1200" cap="none" spc="0" normalizeH="0" baseline="0" noProof="0" dirty="0">
                          <a:ln>
                            <a:noFill/>
                          </a:ln>
                          <a:solidFill>
                            <a:srgbClr val="999999"/>
                          </a:solidFill>
                          <a:effectLst/>
                          <a:uLnTx/>
                          <a:uFillTx/>
                          <a:latin typeface="+mj-ea"/>
                          <a:ea typeface="+mj-ea"/>
                          <a:cs typeface="+mn-cs"/>
                        </a:rPr>
                        <a:t>3</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FFFFFF"/>
                          </a:solidFill>
                          <a:effectLst/>
                          <a:uLnTx/>
                          <a:uFillTx/>
                          <a:latin typeface="+mj-ea"/>
                          <a:ea typeface="+mj-ea"/>
                          <a:cs typeface="+mn-cs"/>
                        </a:rPr>
                        <a:t>第</a:t>
                      </a:r>
                      <a:r>
                        <a:rPr kumimoji="1" lang="en-US" altLang="ja-JP" sz="2800" b="1" i="0" u="none" strike="noStrike" kern="1200" cap="none" spc="300" normalizeH="0" baseline="0" noProof="0" dirty="0">
                          <a:ln>
                            <a:noFill/>
                          </a:ln>
                          <a:solidFill>
                            <a:srgbClr val="FFFFFF"/>
                          </a:solidFill>
                          <a:effectLst/>
                          <a:uLnTx/>
                          <a:uFillTx/>
                          <a:latin typeface="+mj-ea"/>
                          <a:ea typeface="+mj-ea"/>
                          <a:cs typeface="+mn-cs"/>
                        </a:rPr>
                        <a:t>1</a:t>
                      </a:r>
                      <a:r>
                        <a:rPr kumimoji="1" lang="ja-JP" altLang="en-US" sz="2000" b="1" i="0" u="none" strike="noStrike" kern="1200" cap="none" spc="300" normalizeH="0" baseline="0" noProof="0" dirty="0">
                          <a:ln>
                            <a:noFill/>
                          </a:ln>
                          <a:solidFill>
                            <a:srgbClr val="FFFFFF"/>
                          </a:solidFill>
                          <a:effectLst/>
                          <a:uLnTx/>
                          <a:uFillTx/>
                          <a:latin typeface="+mj-ea"/>
                          <a:ea typeface="+mj-ea"/>
                          <a:cs typeface="+mn-cs"/>
                        </a:rPr>
                        <a:t>四半期</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a:t>
                      </a:r>
                      <a:r>
                        <a:rPr kumimoji="1" lang="en-US" altLang="ja-JP" sz="1600" b="1" i="0" u="none" strike="noStrike" kern="1200" cap="none" spc="0" normalizeH="0" baseline="0" noProof="0" dirty="0">
                          <a:ln>
                            <a:noFill/>
                          </a:ln>
                          <a:solidFill>
                            <a:srgbClr val="FFFFFF"/>
                          </a:solidFill>
                          <a:effectLst/>
                          <a:uLnTx/>
                          <a:uFillTx/>
                          <a:latin typeface="+mj-ea"/>
                          <a:ea typeface="+mj-ea"/>
                          <a:cs typeface="+mn-cs"/>
                        </a:rPr>
                        <a:t> 2023</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年</a:t>
                      </a:r>
                      <a:r>
                        <a:rPr kumimoji="1" lang="en-US" altLang="ja-JP" sz="1600" b="1" i="0" u="none" strike="noStrike" kern="1200" cap="none" spc="0" normalizeH="0" baseline="0" noProof="0" dirty="0">
                          <a:ln>
                            <a:noFill/>
                          </a:ln>
                          <a:solidFill>
                            <a:srgbClr val="FFFFFF"/>
                          </a:solidFill>
                          <a:effectLst/>
                          <a:uLnTx/>
                          <a:uFillTx/>
                          <a:latin typeface="+mj-ea"/>
                          <a:ea typeface="+mj-ea"/>
                          <a:cs typeface="+mn-cs"/>
                        </a:rPr>
                        <a:t>4</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月～</a:t>
                      </a:r>
                      <a:r>
                        <a:rPr kumimoji="1" lang="en-US" altLang="ja-JP" sz="1600" b="1" i="0" u="none" strike="noStrike" kern="1200" cap="none" spc="0" normalizeH="0" baseline="0" noProof="0" dirty="0">
                          <a:ln>
                            <a:noFill/>
                          </a:ln>
                          <a:solidFill>
                            <a:srgbClr val="FFFFFF"/>
                          </a:solidFill>
                          <a:effectLst/>
                          <a:uLnTx/>
                          <a:uFillTx/>
                          <a:latin typeface="+mj-ea"/>
                          <a:ea typeface="+mj-ea"/>
                          <a:cs typeface="+mn-cs"/>
                        </a:rPr>
                        <a:t>6</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25000"/>
                        <a:lumOff val="75000"/>
                      </a:scheme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chemeClr val="tx2">
                        <a:lumMod val="25000"/>
                        <a:lumOff val="75000"/>
                      </a:schemeClr>
                    </a:solidFill>
                  </a:tcPr>
                </a:tc>
                <a:extLst>
                  <a:ext uri="{0D108BD9-81ED-4DB2-BD59-A6C34878D82A}">
                    <a16:rowId xmlns:a16="http://schemas.microsoft.com/office/drawing/2014/main" val="465232546"/>
                  </a:ext>
                </a:extLst>
              </a:tr>
              <a:tr h="5133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mj-ea"/>
                          <a:ea typeface="+mj-ea"/>
                        </a:rPr>
                        <a:t>1</a:t>
                      </a:r>
                      <a:r>
                        <a:rPr kumimoji="1" lang="ja-JP" altLang="en-US" sz="1400" b="1" i="0" dirty="0">
                          <a:solidFill>
                            <a:srgbClr val="999999"/>
                          </a:solidFill>
                          <a:latin typeface="+mj-ea"/>
                          <a:ea typeface="+mj-ea"/>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mj-ea"/>
                          <a:ea typeface="+mj-ea"/>
                        </a:rPr>
                        <a:t>2</a:t>
                      </a:r>
                      <a:r>
                        <a:rPr kumimoji="1" lang="ja-JP" altLang="en-US" sz="1400" b="1" i="0" dirty="0">
                          <a:solidFill>
                            <a:srgbClr val="999999"/>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mj-ea"/>
                          <a:ea typeface="+mj-ea"/>
                        </a:rPr>
                        <a:t>3</a:t>
                      </a:r>
                      <a:r>
                        <a:rPr kumimoji="1" lang="ja-JP" altLang="en-US" sz="1400" b="1" i="0" dirty="0">
                          <a:solidFill>
                            <a:srgbClr val="999999"/>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mj-ea"/>
                          <a:ea typeface="+mj-ea"/>
                        </a:rPr>
                        <a:t>4</a:t>
                      </a:r>
                      <a:r>
                        <a:rPr kumimoji="1" lang="ja-JP" altLang="en-US" sz="1400" b="1" i="0" dirty="0">
                          <a:solidFill>
                            <a:schemeClr val="bg1"/>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mj-ea"/>
                          <a:ea typeface="+mj-ea"/>
                        </a:rPr>
                        <a:t>5</a:t>
                      </a:r>
                      <a:r>
                        <a:rPr kumimoji="1" lang="ja-JP" altLang="en-US" sz="1400" b="1" i="0" dirty="0">
                          <a:solidFill>
                            <a:schemeClr val="bg1"/>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mj-ea"/>
                          <a:ea typeface="+mj-ea"/>
                        </a:rPr>
                        <a:t>6</a:t>
                      </a:r>
                      <a:r>
                        <a:rPr kumimoji="1" lang="ja-JP" altLang="en-US" sz="1400" b="1" i="0" dirty="0">
                          <a:solidFill>
                            <a:schemeClr val="bg1"/>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2126393391"/>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265388"/>
            <a:ext cx="11233150" cy="1261884"/>
          </a:xfrm>
          <a:prstGeom prst="rect">
            <a:avLst/>
          </a:prstGeom>
          <a:noFill/>
        </p:spPr>
        <p:txBody>
          <a:bodyPr wrap="square" lIns="0" tIns="0" rIns="0" bIns="0" rtlCol="0">
            <a:spAutoFit/>
          </a:bodyPr>
          <a:lstStyle/>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四半期の期間を跨ぐ掲載期間の予約を可能にするため、掲載開始日を</a:t>
            </a:r>
            <a:r>
              <a:rPr lang="en-US" altLang="ja-JP" sz="1600" b="1" dirty="0">
                <a:solidFill>
                  <a:srgbClr val="C9002C"/>
                </a:solidFill>
                <a:latin typeface="Meiryo" panose="020B0604030504040204" pitchFamily="34" charset="-128"/>
                <a:ea typeface="Meiryo" panose="020B0604030504040204" pitchFamily="34" charset="-128"/>
              </a:rPr>
              <a:t>1</a:t>
            </a:r>
            <a:r>
              <a:rPr lang="ja-JP" altLang="en-US" sz="1600" b="1" dirty="0">
                <a:solidFill>
                  <a:srgbClr val="C9002C"/>
                </a:solidFill>
                <a:latin typeface="Meiryo" panose="020B0604030504040204" pitchFamily="34" charset="-128"/>
                <a:ea typeface="Meiryo" panose="020B0604030504040204" pitchFamily="34" charset="-128"/>
              </a:rPr>
              <a:t>カ月前倒し</a:t>
            </a:r>
            <a:r>
              <a:rPr lang="ja-JP" altLang="en-US" sz="1600" dirty="0">
                <a:solidFill>
                  <a:srgbClr val="545454"/>
                </a:solidFill>
                <a:latin typeface="Meiryo" panose="020B0604030504040204" pitchFamily="34" charset="-128"/>
                <a:ea typeface="Meiryo" panose="020B0604030504040204" pitchFamily="34" charset="-128"/>
              </a:rPr>
              <a:t>いたします。</a:t>
            </a: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掲載期間は「商品一覧」ページ「掲載期間」の項目で確認いただけます。</a:t>
            </a:r>
          </a:p>
          <a:p>
            <a:pPr algn="ctr">
              <a:lnSpc>
                <a:spcPct val="130000"/>
              </a:lnSpc>
            </a:pP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月から</a:t>
            </a:r>
            <a:r>
              <a:rPr lang="en-US" altLang="ja-JP" sz="1600" dirty="0">
                <a:solidFill>
                  <a:srgbClr val="545454"/>
                </a:solidFill>
                <a:latin typeface="Meiryo" panose="020B0604030504040204" pitchFamily="34" charset="-128"/>
                <a:ea typeface="Meiryo" panose="020B0604030504040204" pitchFamily="34" charset="-128"/>
              </a:rPr>
              <a:t>4</a:t>
            </a:r>
            <a:r>
              <a:rPr lang="ja-JP" altLang="en-US" sz="1600" dirty="0">
                <a:solidFill>
                  <a:srgbClr val="545454"/>
                </a:solidFill>
                <a:latin typeface="Meiryo" panose="020B0604030504040204" pitchFamily="34" charset="-128"/>
                <a:ea typeface="Meiryo" panose="020B0604030504040204" pitchFamily="34" charset="-128"/>
              </a:rPr>
              <a:t>月、といった期を跨ぐ掲載期間をご希望の場合は、</a:t>
            </a:r>
            <a:endParaRPr lang="en-US" altLang="ja-JP" sz="1600" dirty="0">
              <a:solidFill>
                <a:srgbClr val="545454"/>
              </a:solidFill>
              <a:latin typeface="Meiryo" panose="020B0604030504040204" pitchFamily="34" charset="-128"/>
              <a:ea typeface="Meiryo" panose="020B0604030504040204" pitchFamily="34" charset="-128"/>
            </a:endParaRP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今回リリースする第</a:t>
            </a:r>
            <a:r>
              <a:rPr lang="en-US" altLang="ja-JP" sz="1600" dirty="0">
                <a:solidFill>
                  <a:srgbClr val="545454"/>
                </a:solidFill>
                <a:latin typeface="Meiryo" panose="020B0604030504040204" pitchFamily="34" charset="-128"/>
                <a:ea typeface="Meiryo" panose="020B0604030504040204" pitchFamily="34" charset="-128"/>
              </a:rPr>
              <a:t>1</a:t>
            </a:r>
            <a:r>
              <a:rPr lang="ja-JP" altLang="en-US" sz="1600" dirty="0">
                <a:solidFill>
                  <a:srgbClr val="545454"/>
                </a:solidFill>
                <a:latin typeface="Meiryo" panose="020B0604030504040204" pitchFamily="34" charset="-128"/>
                <a:ea typeface="Meiryo" panose="020B0604030504040204" pitchFamily="34" charset="-128"/>
              </a:rPr>
              <a:t>四半期（</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6</a:t>
            </a:r>
            <a:r>
              <a:rPr lang="ja-JP" altLang="en-US" sz="1600" dirty="0">
                <a:solidFill>
                  <a:srgbClr val="545454"/>
                </a:solidFill>
                <a:latin typeface="Meiryo" panose="020B0604030504040204" pitchFamily="34" charset="-128"/>
                <a:ea typeface="Meiryo" panose="020B0604030504040204" pitchFamily="34" charset="-128"/>
              </a:rPr>
              <a:t>月または</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9</a:t>
            </a:r>
            <a:r>
              <a:rPr lang="ja-JP" altLang="en-US" sz="1600" dirty="0">
                <a:solidFill>
                  <a:srgbClr val="545454"/>
                </a:solidFill>
                <a:latin typeface="Meiryo" panose="020B0604030504040204" pitchFamily="34" charset="-128"/>
                <a:ea typeface="Meiryo" panose="020B0604030504040204" pitchFamily="34" charset="-128"/>
              </a:rPr>
              <a:t>月）商品をご利用ください。</a:t>
            </a:r>
          </a:p>
        </p:txBody>
      </p:sp>
      <p:grpSp>
        <p:nvGrpSpPr>
          <p:cNvPr id="44" name="グループ化 43">
            <a:extLst>
              <a:ext uri="{FF2B5EF4-FFF2-40B4-BE49-F238E27FC236}">
                <a16:creationId xmlns:a16="http://schemas.microsoft.com/office/drawing/2014/main" id="{143E8A12-C365-942F-E64F-55C519904D54}"/>
              </a:ext>
            </a:extLst>
          </p:cNvPr>
          <p:cNvGrpSpPr/>
          <p:nvPr/>
        </p:nvGrpSpPr>
        <p:grpSpPr>
          <a:xfrm>
            <a:off x="4209500" y="5392101"/>
            <a:ext cx="7503065" cy="792000"/>
            <a:chOff x="4321795" y="5013264"/>
            <a:chExt cx="7503065" cy="792000"/>
          </a:xfrm>
        </p:grpSpPr>
        <p:sp>
          <p:nvSpPr>
            <p:cNvPr id="45" name="ホームベース 44">
              <a:extLst>
                <a:ext uri="{FF2B5EF4-FFF2-40B4-BE49-F238E27FC236}">
                  <a16:creationId xmlns:a16="http://schemas.microsoft.com/office/drawing/2014/main" id="{75A5B4F0-45AD-3387-E65E-BA85E55A8C7D}"/>
                </a:ext>
              </a:extLst>
            </p:cNvPr>
            <p:cNvSpPr/>
            <p:nvPr/>
          </p:nvSpPr>
          <p:spPr>
            <a:xfrm>
              <a:off x="5663951" y="5013264"/>
              <a:ext cx="6160909" cy="792000"/>
            </a:xfrm>
            <a:prstGeom prst="homePlate">
              <a:avLst/>
            </a:prstGeom>
            <a:solidFill>
              <a:srgbClr val="545454"/>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j-ea"/>
                  <a:ea typeface="+mj-ea"/>
                  <a:cs typeface="+mn-cs"/>
                </a:rPr>
                <a:t>2023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年</a:t>
              </a:r>
              <a:r>
                <a:rPr kumimoji="0" lang="en-US" altLang="ja-JP" sz="1400" b="1" kern="0" dirty="0">
                  <a:solidFill>
                    <a:srgbClr val="FFFFFF"/>
                  </a:solidFill>
                  <a:latin typeface="+mj-ea"/>
                  <a:ea typeface="+mj-ea"/>
                </a:rPr>
                <a:t>4</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r>
                <a:rPr kumimoji="0" lang="en-US" altLang="ja-JP" sz="1400" b="1" kern="0" dirty="0">
                  <a:solidFill>
                    <a:srgbClr val="FFFFFF"/>
                  </a:solidFill>
                  <a:latin typeface="+mj-ea"/>
                  <a:ea typeface="+mj-ea"/>
                </a:rPr>
                <a:t>6</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月または</a:t>
              </a:r>
              <a:r>
                <a:rPr kumimoji="0" lang="en-US" altLang="ja-JP" sz="1400" b="1" i="0" u="none" strike="noStrike" kern="0" cap="none" spc="0" normalizeH="0" baseline="0" noProof="0" dirty="0">
                  <a:ln>
                    <a:noFill/>
                  </a:ln>
                  <a:solidFill>
                    <a:srgbClr val="FFFFFF"/>
                  </a:solidFill>
                  <a:effectLst/>
                  <a:uLnTx/>
                  <a:uFillTx/>
                  <a:latin typeface="+mj-ea"/>
                  <a:ea typeface="+mj-ea"/>
                  <a:cs typeface="+mn-cs"/>
                </a:rPr>
                <a:t>202</a:t>
              </a:r>
              <a:r>
                <a:rPr kumimoji="0" lang="en-US" altLang="ja-JP" sz="1400" b="1" kern="0" dirty="0">
                  <a:solidFill>
                    <a:srgbClr val="FFFFFF"/>
                  </a:solidFill>
                  <a:latin typeface="+mj-ea"/>
                  <a:ea typeface="+mj-ea"/>
                </a:rPr>
                <a:t>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年</a:t>
              </a:r>
              <a:r>
                <a:rPr kumimoji="0" lang="en-US" altLang="ja-JP" sz="1400" b="1" kern="0" dirty="0">
                  <a:solidFill>
                    <a:srgbClr val="FFFFFF"/>
                  </a:solidFill>
                  <a:latin typeface="+mj-ea"/>
                  <a:ea typeface="+mj-ea"/>
                </a:rPr>
                <a:t>4</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r>
                <a:rPr kumimoji="0" lang="en-US" altLang="ja-JP" sz="1400" b="1" kern="0" dirty="0">
                  <a:solidFill>
                    <a:srgbClr val="FFFFFF"/>
                  </a:solidFill>
                  <a:latin typeface="+mj-ea"/>
                  <a:ea typeface="+mj-ea"/>
                </a:rPr>
                <a:t>9</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p>
          </p:txBody>
        </p:sp>
        <p:sp>
          <p:nvSpPr>
            <p:cNvPr id="46" name="角丸四角形 45">
              <a:extLst>
                <a:ext uri="{FF2B5EF4-FFF2-40B4-BE49-F238E27FC236}">
                  <a16:creationId xmlns:a16="http://schemas.microsoft.com/office/drawing/2014/main" id="{8A9C289E-5AC3-76F8-C308-754645F2ACDD}"/>
                </a:ext>
              </a:extLst>
            </p:cNvPr>
            <p:cNvSpPr/>
            <p:nvPr/>
          </p:nvSpPr>
          <p:spPr>
            <a:xfrm>
              <a:off x="7132144" y="5128464"/>
              <a:ext cx="250856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545454"/>
                  </a:solidFill>
                  <a:effectLst/>
                  <a:uLnTx/>
                  <a:uFillTx/>
                  <a:latin typeface="+mn-ea"/>
                  <a:cs typeface="+mn-cs"/>
                </a:rPr>
                <a:t>商品有効期間</a:t>
              </a:r>
              <a:endParaRPr kumimoji="0" lang="ja-JP" altLang="en-US" sz="1100" b="1" i="0" u="none" strike="noStrike" kern="0" cap="none" spc="300" normalizeH="0" baseline="0" noProof="0" dirty="0">
                <a:ln>
                  <a:noFill/>
                </a:ln>
                <a:solidFill>
                  <a:srgbClr val="545454"/>
                </a:solidFill>
                <a:effectLst/>
                <a:uLnTx/>
                <a:uFillTx/>
                <a:latin typeface="+mn-ea"/>
                <a:cs typeface="+mn-cs"/>
              </a:endParaRPr>
            </a:p>
          </p:txBody>
        </p:sp>
        <p:sp>
          <p:nvSpPr>
            <p:cNvPr id="47" name="ホームベース 46">
              <a:extLst>
                <a:ext uri="{FF2B5EF4-FFF2-40B4-BE49-F238E27FC236}">
                  <a16:creationId xmlns:a16="http://schemas.microsoft.com/office/drawing/2014/main" id="{B9CE4373-7829-1D8F-B4A6-F9E0183B78DB}"/>
                </a:ext>
              </a:extLst>
            </p:cNvPr>
            <p:cNvSpPr/>
            <p:nvPr/>
          </p:nvSpPr>
          <p:spPr>
            <a:xfrm>
              <a:off x="4321795" y="5013264"/>
              <a:ext cx="1857371" cy="792000"/>
            </a:xfrm>
            <a:prstGeom prst="homePlate">
              <a:avLst/>
            </a:prstGeom>
            <a:solidFill>
              <a:srgbClr val="C9002C"/>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j-ea"/>
                  <a:ea typeface="+mj-ea"/>
                  <a:cs typeface="+mn-cs"/>
                </a:rPr>
                <a:t>2023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年</a:t>
              </a:r>
              <a:r>
                <a:rPr kumimoji="0" lang="en-US" altLang="ja-JP" sz="1400" b="1" kern="0" dirty="0">
                  <a:solidFill>
                    <a:srgbClr val="FFFFFF"/>
                  </a:solidFill>
                  <a:latin typeface="+mj-ea"/>
                  <a:ea typeface="+mj-ea"/>
                </a:rPr>
                <a:t>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r>
                <a:rPr kumimoji="0" lang="en-US" altLang="ja-JP" sz="1400" b="1" i="0" u="none" strike="noStrike" kern="0" cap="none" spc="0" normalizeH="0" baseline="0" noProof="0" dirty="0">
                  <a:ln>
                    <a:noFill/>
                  </a:ln>
                  <a:solidFill>
                    <a:srgbClr val="FFFFFF"/>
                  </a:solidFill>
                  <a:effectLst/>
                  <a:uLnTx/>
                  <a:uFillTx/>
                  <a:latin typeface="+mj-ea"/>
                  <a:ea typeface="+mj-ea"/>
                  <a:cs typeface="+mn-cs"/>
                </a:rPr>
                <a:t>1</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日～</a:t>
              </a:r>
            </a:p>
          </p:txBody>
        </p:sp>
        <p:sp>
          <p:nvSpPr>
            <p:cNvPr id="48" name="角丸四角形 47">
              <a:extLst>
                <a:ext uri="{FF2B5EF4-FFF2-40B4-BE49-F238E27FC236}">
                  <a16:creationId xmlns:a16="http://schemas.microsoft.com/office/drawing/2014/main" id="{56EB8368-76A7-D04D-C804-9C80D00FBF03}"/>
                </a:ext>
              </a:extLst>
            </p:cNvPr>
            <p:cNvSpPr/>
            <p:nvPr/>
          </p:nvSpPr>
          <p:spPr>
            <a:xfrm>
              <a:off x="4393956" y="5128464"/>
              <a:ext cx="133200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C9002C"/>
                  </a:solidFill>
                  <a:effectLst/>
                  <a:uLnTx/>
                  <a:uFillTx/>
                  <a:latin typeface="+mj-ea"/>
                  <a:ea typeface="+mj-ea"/>
                  <a:cs typeface="+mn-cs"/>
                </a:rPr>
                <a:t>前倒し期間</a:t>
              </a:r>
              <a:endParaRPr kumimoji="0" lang="ja-JP" altLang="en-US" sz="1100" b="1" i="0" u="none" strike="noStrike" kern="0" cap="none" spc="300" normalizeH="0" baseline="0" noProof="0" dirty="0">
                <a:ln>
                  <a:noFill/>
                </a:ln>
                <a:solidFill>
                  <a:srgbClr val="C9002C"/>
                </a:solidFill>
                <a:effectLst/>
                <a:uLnTx/>
                <a:uFillTx/>
                <a:latin typeface="+mj-ea"/>
                <a:ea typeface="+mj-ea"/>
                <a:cs typeface="+mn-cs"/>
              </a:endParaRPr>
            </a:p>
          </p:txBody>
        </p:sp>
      </p:grpSp>
      <p:grpSp>
        <p:nvGrpSpPr>
          <p:cNvPr id="49" name="グループ化 48">
            <a:extLst>
              <a:ext uri="{FF2B5EF4-FFF2-40B4-BE49-F238E27FC236}">
                <a16:creationId xmlns:a16="http://schemas.microsoft.com/office/drawing/2014/main" id="{455CF2FF-A940-267E-D691-AC7D38F83867}"/>
              </a:ext>
            </a:extLst>
          </p:cNvPr>
          <p:cNvGrpSpPr/>
          <p:nvPr/>
        </p:nvGrpSpPr>
        <p:grpSpPr>
          <a:xfrm>
            <a:off x="479425" y="4455997"/>
            <a:ext cx="5587449" cy="792000"/>
            <a:chOff x="491667" y="4063273"/>
            <a:chExt cx="5587449" cy="792000"/>
          </a:xfrm>
        </p:grpSpPr>
        <p:sp>
          <p:nvSpPr>
            <p:cNvPr id="50" name="ホームベース 49">
              <a:extLst>
                <a:ext uri="{FF2B5EF4-FFF2-40B4-BE49-F238E27FC236}">
                  <a16:creationId xmlns:a16="http://schemas.microsoft.com/office/drawing/2014/main" id="{BF5BE84F-A917-BD10-3914-3473FFCCCD6D}"/>
                </a:ext>
              </a:extLst>
            </p:cNvPr>
            <p:cNvSpPr/>
            <p:nvPr/>
          </p:nvSpPr>
          <p:spPr>
            <a:xfrm>
              <a:off x="491667" y="4063273"/>
              <a:ext cx="5587449"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normalizeH="0" baseline="0" noProof="0" dirty="0">
                  <a:ln>
                    <a:noFill/>
                  </a:ln>
                  <a:solidFill>
                    <a:srgbClr val="545454"/>
                  </a:solidFill>
                  <a:effectLst/>
                  <a:uLnTx/>
                  <a:uFillTx/>
                  <a:latin typeface="+mj-ea"/>
                  <a:ea typeface="+mj-ea"/>
                  <a:cs typeface="+mn-cs"/>
                </a:rPr>
                <a:t>～</a:t>
              </a:r>
              <a:r>
                <a:rPr kumimoji="0" lang="en-US" altLang="ja-JP" sz="1400" b="1" i="0" u="none" strike="noStrike" kern="0" cap="none" normalizeH="0" baseline="0" noProof="0" dirty="0">
                  <a:ln>
                    <a:noFill/>
                  </a:ln>
                  <a:solidFill>
                    <a:srgbClr val="545454"/>
                  </a:solidFill>
                  <a:effectLst/>
                  <a:uLnTx/>
                  <a:uFillTx/>
                  <a:latin typeface="+mj-ea"/>
                  <a:ea typeface="+mj-ea"/>
                  <a:cs typeface="+mn-cs"/>
                </a:rPr>
                <a:t>2023</a:t>
              </a:r>
              <a:r>
                <a:rPr kumimoji="0" lang="ja-JP" altLang="en-US" sz="1400" b="1" i="0" u="none" strike="noStrike" kern="0" cap="none" normalizeH="0" baseline="0" noProof="0" dirty="0">
                  <a:ln>
                    <a:noFill/>
                  </a:ln>
                  <a:solidFill>
                    <a:srgbClr val="545454"/>
                  </a:solidFill>
                  <a:effectLst/>
                  <a:uLnTx/>
                  <a:uFillTx/>
                  <a:latin typeface="+mj-ea"/>
                  <a:ea typeface="+mj-ea"/>
                  <a:cs typeface="+mn-cs"/>
                </a:rPr>
                <a:t>年</a:t>
              </a:r>
              <a:r>
                <a:rPr kumimoji="0" lang="en-US" altLang="ja-JP" sz="1400" b="1" kern="0" dirty="0">
                  <a:solidFill>
                    <a:srgbClr val="545454"/>
                  </a:solidFill>
                  <a:latin typeface="+mj-ea"/>
                  <a:ea typeface="+mj-ea"/>
                </a:rPr>
                <a:t>3</a:t>
              </a:r>
              <a:r>
                <a:rPr kumimoji="0" lang="ja-JP" altLang="en-US" sz="1400" b="1" i="0" u="none" strike="noStrike" kern="0" cap="none" normalizeH="0" baseline="0" noProof="0" dirty="0">
                  <a:ln>
                    <a:noFill/>
                  </a:ln>
                  <a:solidFill>
                    <a:srgbClr val="545454"/>
                  </a:solidFill>
                  <a:effectLst/>
                  <a:uLnTx/>
                  <a:uFillTx/>
                  <a:latin typeface="+mj-ea"/>
                  <a:ea typeface="+mj-ea"/>
                  <a:cs typeface="+mn-cs"/>
                </a:rPr>
                <a:t>月</a:t>
              </a:r>
            </a:p>
          </p:txBody>
        </p:sp>
        <p:sp>
          <p:nvSpPr>
            <p:cNvPr id="51" name="角丸四角形 50">
              <a:extLst>
                <a:ext uri="{FF2B5EF4-FFF2-40B4-BE49-F238E27FC236}">
                  <a16:creationId xmlns:a16="http://schemas.microsoft.com/office/drawing/2014/main" id="{31822A12-133F-DD99-154D-97E66BCC4B9B}"/>
                </a:ext>
              </a:extLst>
            </p:cNvPr>
            <p:cNvSpPr/>
            <p:nvPr/>
          </p:nvSpPr>
          <p:spPr>
            <a:xfrm>
              <a:off x="2127246" y="4178461"/>
              <a:ext cx="2508560" cy="255600"/>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FFFFFF"/>
                  </a:solidFill>
                  <a:effectLst/>
                  <a:uLnTx/>
                  <a:uFillTx/>
                  <a:latin typeface="+mj-ea"/>
                  <a:ea typeface="+mj-ea"/>
                  <a:cs typeface="+mn-cs"/>
                </a:rPr>
                <a:t>商品有効期間</a:t>
              </a:r>
              <a:endParaRPr kumimoji="0" lang="ja-JP" altLang="en-US" sz="1100" b="1" i="0" u="none" strike="noStrike" kern="0" cap="none" spc="300" normalizeH="0" baseline="0" noProof="0" dirty="0">
                <a:ln>
                  <a:noFill/>
                </a:ln>
                <a:solidFill>
                  <a:srgbClr val="FFFFFF"/>
                </a:solidFill>
                <a:effectLst/>
                <a:uLnTx/>
                <a:uFillTx/>
                <a:latin typeface="+mj-ea"/>
                <a:ea typeface="+mj-ea"/>
                <a:cs typeface="+mn-cs"/>
              </a:endParaRPr>
            </a:p>
          </p:txBody>
        </p:sp>
      </p:grpSp>
      <p:cxnSp>
        <p:nvCxnSpPr>
          <p:cNvPr id="52" name="直線コネクタ 51">
            <a:extLst>
              <a:ext uri="{FF2B5EF4-FFF2-40B4-BE49-F238E27FC236}">
                <a16:creationId xmlns:a16="http://schemas.microsoft.com/office/drawing/2014/main" id="{3E89C33A-2E61-8C71-5230-CB1121777D2F}"/>
              </a:ext>
            </a:extLst>
          </p:cNvPr>
          <p:cNvCxnSpPr/>
          <p:nvPr/>
        </p:nvCxnSpPr>
        <p:spPr>
          <a:xfrm>
            <a:off x="6096000" y="3132407"/>
            <a:ext cx="0" cy="3249343"/>
          </a:xfrm>
          <a:prstGeom prst="line">
            <a:avLst/>
          </a:prstGeom>
          <a:noFill/>
          <a:ln w="31750" cap="flat" cmpd="sng" algn="ctr">
            <a:solidFill>
              <a:srgbClr val="C9002C"/>
            </a:solidFill>
            <a:prstDash val="sysDash"/>
          </a:ln>
          <a:effectLst/>
        </p:spPr>
      </p:cxn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005998" y="294659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pic>
        <p:nvPicPr>
          <p:cNvPr id="8" name="図プレースホルダー 7" descr="アイコン&#10;&#10;自動的に生成された説明">
            <a:extLst>
              <a:ext uri="{FF2B5EF4-FFF2-40B4-BE49-F238E27FC236}">
                <a16:creationId xmlns:a16="http://schemas.microsoft.com/office/drawing/2014/main" id="{85CB1D17-C6E8-F7FE-80C2-A5C773E6AC3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4194941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5249881"/>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4"/>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068533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734869"/>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r>
              <a:rPr kumimoji="0" lang="ja-JP"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chemeClr val="tx1">
                    <a:lumMod val="65000"/>
                    <a:lumOff val="35000"/>
                  </a:schemeClr>
                </a:solidFill>
              </a:rPr>
              <a:t>本商品はビューアブルインプレッション保証の商品ではございません。想定に未達でも補填はございません。</a:t>
            </a:r>
            <a:endParaRPr kumimoji="0" lang="en-US" altLang="ja-JP" sz="1400" kern="0" dirty="0">
              <a:solidFill>
                <a:schemeClr val="tx1">
                  <a:lumMod val="65000"/>
                  <a:lumOff val="35000"/>
                </a:schemeClr>
              </a:solidFill>
            </a:endParaRPr>
          </a:p>
          <a:p>
            <a:pPr marL="285750" indent="-285750">
              <a:lnSpc>
                <a:spcPct val="120000"/>
              </a:lnSpc>
              <a:spcAft>
                <a:spcPts val="600"/>
              </a:spcAft>
              <a:buFont typeface="Wingdings" pitchFamily="2" charset="2"/>
              <a:buChar char="n"/>
              <a:defRPr/>
            </a:pPr>
            <a:r>
              <a:rPr kumimoji="0" lang="ja-JP" altLang="en-US" sz="1400" kern="0" dirty="0">
                <a:solidFill>
                  <a:schemeClr val="tx1">
                    <a:lumMod val="65000"/>
                    <a:lumOff val="35000"/>
                  </a:schemeClr>
                </a:solidFill>
              </a:rPr>
              <a:t>枠購入型、時間帯ジャック購入型（</a:t>
            </a:r>
            <a:r>
              <a:rPr kumimoji="0" lang="en-US" altLang="ja-JP" sz="1400" kern="0" dirty="0">
                <a:solidFill>
                  <a:schemeClr val="tx1">
                    <a:lumMod val="65000"/>
                    <a:lumOff val="35000"/>
                  </a:schemeClr>
                </a:solidFill>
              </a:rPr>
              <a:t>SOV</a:t>
            </a:r>
            <a:r>
              <a:rPr kumimoji="0" lang="ja-JP" altLang="en-US" sz="1400" kern="0" dirty="0">
                <a:solidFill>
                  <a:schemeClr val="tx1">
                    <a:lumMod val="65000"/>
                    <a:lumOff val="35000"/>
                  </a:schemeClr>
                </a:solidFill>
              </a:rPr>
              <a:t>）の商品において、ユーザーが当該広告の非表示設定を実施した場合など、その他の広告配信設定の状況により、他社の広告が配信される場合があります。​</a:t>
            </a:r>
            <a:endParaRPr kumimoji="0" lang="en-US" altLang="ja-JP" sz="1400" kern="0" dirty="0">
              <a:solidFill>
                <a:schemeClr val="tx1">
                  <a:lumMod val="65000"/>
                  <a:lumOff val="35000"/>
                </a:schemeClr>
              </a:solidFill>
            </a:endParaRPr>
          </a:p>
        </p:txBody>
      </p:sp>
      <p:pic>
        <p:nvPicPr>
          <p:cNvPr id="9" name="図プレースホルダー 8" descr="アイコン&#10;&#10;自動的に生成された説明">
            <a:extLst>
              <a:ext uri="{FF2B5EF4-FFF2-40B4-BE49-F238E27FC236}">
                <a16:creationId xmlns:a16="http://schemas.microsoft.com/office/drawing/2014/main" id="{335C3FAD-4C31-2BCD-9E0C-F990075F399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61845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更新・変更履歴</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2365263"/>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2023/2/16</a:t>
            </a:r>
            <a:b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広告タイプの表記を変更いたしました。</a:t>
            </a: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2023/4/20</a:t>
            </a:r>
            <a:b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b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商品スペック＞ターゲティング設定ページの「オーディエンスリスト」関連の表記を変更いたしました。</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545454"/>
                </a:solidFill>
                <a:latin typeface="Meiryo" panose="020B0604030504040204" pitchFamily="34" charset="-128"/>
                <a:ea typeface="Meiryo" panose="020B0604030504040204" pitchFamily="34" charset="-128"/>
              </a:rPr>
              <a:t>     商品スペック＞商品イメージページ、および、その他・注意事項＞免責事項・注意事項ページの</a:t>
            </a:r>
            <a:br>
              <a:rPr kumimoji="0" lang="en-US" altLang="ja-JP" sz="1400" kern="0" dirty="0">
                <a:solidFill>
                  <a:srgbClr val="545454"/>
                </a:solidFill>
                <a:latin typeface="Meiryo" panose="020B0604030504040204" pitchFamily="34" charset="-128"/>
                <a:ea typeface="Meiryo" panose="020B0604030504040204" pitchFamily="34" charset="-128"/>
              </a:rPr>
            </a:br>
            <a:r>
              <a:rPr kumimoji="0" lang="ja-JP" altLang="en-US" sz="1400" kern="0" dirty="0">
                <a:solidFill>
                  <a:srgbClr val="545454"/>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」を変更いたしました。</a:t>
            </a: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endPar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96064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pic>
        <p:nvPicPr>
          <p:cNvPr id="11" name="図プレースホルダー 10" descr="アイコン&#10;&#10;自動的に生成された説明">
            <a:extLst>
              <a:ext uri="{FF2B5EF4-FFF2-40B4-BE49-F238E27FC236}">
                <a16:creationId xmlns:a16="http://schemas.microsoft.com/office/drawing/2014/main" id="{5A42432D-E4F2-4F74-195A-457955C0FB9E}"/>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2750078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870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dirty="0"/>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この資料について</a:t>
            </a:r>
          </a:p>
        </p:txBody>
      </p:sp>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226" y="2589903"/>
            <a:ext cx="288000" cy="520176"/>
          </a:xfrm>
          <a:prstGeom prst="rect">
            <a:avLst/>
          </a:prstGeom>
        </p:spPr>
      </p:pic>
      <p:pic>
        <p:nvPicPr>
          <p:cNvPr id="19" name="図 18">
            <a:extLst>
              <a:ext uri="{FF2B5EF4-FFF2-40B4-BE49-F238E27FC236}">
                <a16:creationId xmlns:a16="http://schemas.microsoft.com/office/drawing/2014/main" id="{43FB8B41-5D56-D769-644C-420E434E2E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4071" y="4155052"/>
            <a:ext cx="575621" cy="475831"/>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A0FE4991-A325-59E8-049C-E6BC2E935B42}"/>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10" name="テキスト ボックス 9">
            <a:extLst>
              <a:ext uri="{FF2B5EF4-FFF2-40B4-BE49-F238E27FC236}">
                <a16:creationId xmlns:a16="http://schemas.microsoft.com/office/drawing/2014/main" id="{6FEBBEE1-C72B-8F5B-5289-D03CA8C5C3AA}"/>
              </a:ext>
            </a:extLst>
          </p:cNvPr>
          <p:cNvSpPr txBox="1"/>
          <p:nvPr/>
        </p:nvSpPr>
        <p:spPr>
          <a:xfrm>
            <a:off x="479425" y="1241076"/>
            <a:ext cx="9560438" cy="621709"/>
          </a:xfrm>
          <a:prstGeom prst="rect">
            <a:avLst/>
          </a:prstGeom>
          <a:noFill/>
        </p:spPr>
        <p:txBody>
          <a:bodyPr wrap="square" lIns="0" tIns="0" rIns="0" bIns="0" rtlCol="0" anchor="t">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chemeClr val="accent3"/>
                </a:solidFill>
                <a:effectLst/>
                <a:uLnTx/>
                <a:uFillTx/>
                <a:latin typeface="Meiryo"/>
                <a:ea typeface="Meiryo"/>
              </a:rPr>
              <a:t>本資料は</a:t>
            </a:r>
            <a:r>
              <a:rPr kumimoji="1" lang="en-US" altLang="ja-JP" sz="1600" b="0" i="0" u="none" strike="noStrike" kern="1200" cap="none" spc="0" normalizeH="0" baseline="0" noProof="0" dirty="0">
                <a:ln>
                  <a:noFill/>
                </a:ln>
                <a:solidFill>
                  <a:schemeClr val="accent3"/>
                </a:solidFill>
                <a:effectLst/>
                <a:uLnTx/>
                <a:uFillTx/>
                <a:latin typeface="Meiryo"/>
                <a:ea typeface="Meiryo"/>
              </a:rPr>
              <a:t>Yahoo!</a:t>
            </a:r>
            <a:r>
              <a:rPr kumimoji="1" lang="ja-JP" altLang="en-US" sz="1600" b="0" i="0" u="none" strike="noStrike" kern="1200" cap="none" spc="0" normalizeH="0" baseline="0" noProof="0">
                <a:ln>
                  <a:noFill/>
                </a:ln>
                <a:solidFill>
                  <a:schemeClr val="accent3"/>
                </a:solidFill>
                <a:effectLst/>
                <a:uLnTx/>
                <a:uFillTx/>
                <a:latin typeface="Meiryo"/>
                <a:ea typeface="Meiryo"/>
              </a:rPr>
              <a:t>乗換案内のセール</a:t>
            </a:r>
            <a:r>
              <a:rPr lang="ja-JP" altLang="en-US" sz="1600">
                <a:solidFill>
                  <a:schemeClr val="accent3"/>
                </a:solidFill>
                <a:latin typeface="Meiryo"/>
                <a:ea typeface="Meiryo"/>
              </a:rPr>
              <a:t>ス</a:t>
            </a:r>
            <a:r>
              <a:rPr kumimoji="1" lang="ja-JP" altLang="en-US" sz="1600" b="0" i="0" u="none" strike="noStrike" kern="1200" cap="none" spc="0" normalizeH="0" baseline="0" noProof="0">
                <a:ln>
                  <a:noFill/>
                </a:ln>
                <a:solidFill>
                  <a:schemeClr val="accent3"/>
                </a:solidFill>
                <a:effectLst/>
                <a:uLnTx/>
                <a:uFillTx/>
                <a:latin typeface="Meiryo"/>
                <a:ea typeface="Meiryo"/>
              </a:rPr>
              <a:t>シートです</a:t>
            </a:r>
            <a:endParaRPr kumimoji="1" lang="en-US" altLang="ja-JP" sz="1600" b="0" i="0" u="none" strike="noStrike" kern="1200" cap="none" spc="0" normalizeH="0" baseline="0" noProof="0">
              <a:ln>
                <a:noFill/>
              </a:ln>
              <a:solidFill>
                <a:schemeClr val="accent3"/>
              </a:solidFill>
              <a:effectLst/>
              <a:uLnTx/>
              <a:uFillTx/>
              <a:latin typeface="Meiryo"/>
              <a:ea typeface="Meiryo"/>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chemeClr val="accent3"/>
                </a:solidFill>
                <a:effectLst/>
                <a:uLnTx/>
                <a:uFillTx/>
                <a:latin typeface="Meiryo"/>
                <a:ea typeface="Meiryo"/>
              </a:rPr>
              <a:t>その他商品のセール</a:t>
            </a:r>
            <a:r>
              <a:rPr lang="ja-JP" sz="1600">
                <a:solidFill>
                  <a:schemeClr val="accent3"/>
                </a:solidFill>
                <a:latin typeface="Meiryo"/>
                <a:ea typeface="Meiryo"/>
              </a:rPr>
              <a:t>ス</a:t>
            </a:r>
            <a:r>
              <a:rPr kumimoji="1" lang="ja-JP" altLang="en-US" sz="1600" b="0" i="0" u="none" strike="noStrike" kern="1200" cap="none" spc="0" normalizeH="0" baseline="0" noProof="0">
                <a:ln>
                  <a:noFill/>
                </a:ln>
                <a:solidFill>
                  <a:schemeClr val="accent3"/>
                </a:solidFill>
                <a:effectLst/>
                <a:uLnTx/>
                <a:uFillTx/>
                <a:latin typeface="Meiryo"/>
                <a:ea typeface="Meiryo"/>
              </a:rPr>
              <a:t>シートや販促資料は下記をご覧ください</a:t>
            </a:r>
            <a:endParaRPr lang="en-US" altLang="ja-JP" sz="1600" b="0" i="0" u="none" strike="noStrike" kern="1200" cap="none" spc="0" normalizeH="0" baseline="0" noProof="0">
              <a:ln>
                <a:noFill/>
              </a:ln>
              <a:solidFill>
                <a:schemeClr val="accent3"/>
              </a:solidFill>
              <a:effectLst/>
              <a:uLnTx/>
              <a:uFillTx/>
              <a:latin typeface="Meiryo"/>
              <a:ea typeface="Meiryo"/>
            </a:endParaRPr>
          </a:p>
        </p:txBody>
      </p:sp>
      <p:graphicFrame>
        <p:nvGraphicFramePr>
          <p:cNvPr id="4" name="表 4">
            <a:extLst>
              <a:ext uri="{FF2B5EF4-FFF2-40B4-BE49-F238E27FC236}">
                <a16:creationId xmlns:a16="http://schemas.microsoft.com/office/drawing/2014/main" id="{A5AD2282-7944-8DFD-738B-B38F8EA0D894}"/>
              </a:ext>
            </a:extLst>
          </p:cNvPr>
          <p:cNvGraphicFramePr>
            <a:graphicFrameLocks noGrp="1"/>
          </p:cNvGraphicFramePr>
          <p:nvPr>
            <p:extLst>
              <p:ext uri="{D42A27DB-BD31-4B8C-83A1-F6EECF244321}">
                <p14:modId xmlns:p14="http://schemas.microsoft.com/office/powerpoint/2010/main" val="2202155619"/>
              </p:ext>
            </p:extLst>
          </p:nvPr>
        </p:nvGraphicFramePr>
        <p:xfrm>
          <a:off x="479425" y="2247856"/>
          <a:ext cx="11233150" cy="4133896"/>
        </p:xfrm>
        <a:graphic>
          <a:graphicData uri="http://schemas.openxmlformats.org/drawingml/2006/table">
            <a:tbl>
              <a:tblPr>
                <a:tableStyleId>{5C22544A-7EE6-4342-B048-85BDC9FD1C3A}</a:tableStyleId>
              </a:tblPr>
              <a:tblGrid>
                <a:gridCol w="4865036">
                  <a:extLst>
                    <a:ext uri="{9D8B030D-6E8A-4147-A177-3AD203B41FA5}">
                      <a16:colId xmlns:a16="http://schemas.microsoft.com/office/drawing/2014/main" val="606051176"/>
                    </a:ext>
                  </a:extLst>
                </a:gridCol>
                <a:gridCol w="6368114">
                  <a:extLst>
                    <a:ext uri="{9D8B030D-6E8A-4147-A177-3AD203B41FA5}">
                      <a16:colId xmlns:a16="http://schemas.microsoft.com/office/drawing/2014/main" val="687840856"/>
                    </a:ext>
                  </a:extLst>
                </a:gridCol>
              </a:tblGrid>
              <a:tr h="517717">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516597">
                <a:tc>
                  <a:txBody>
                    <a:bodyPr/>
                    <a:lstStyle/>
                    <a:p>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a:t>
                      </a:r>
                      <a:r>
                        <a:rPr kumimoji="1" lang="ja-JP" altLang="en-US" sz="1000" b="1" i="0" dirty="0">
                          <a:solidFill>
                            <a:schemeClr val="accent3"/>
                          </a:solidFill>
                          <a:latin typeface="Meiryo" panose="020B0604030504040204" pitchFamily="34" charset="-128"/>
                          <a:ea typeface="Meiryo" panose="020B0604030504040204" pitchFamily="34" charset="-128"/>
                        </a:rPr>
                        <a:t>ディスプレイ広告（</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　</a:t>
                      </a:r>
                      <a:r>
                        <a:rPr kumimoji="1" lang="en-US" altLang="ja-JP" sz="1000" b="1" i="0" dirty="0">
                          <a:solidFill>
                            <a:schemeClr val="accent3"/>
                          </a:solidFill>
                          <a:latin typeface="Meiryo" panose="020B0604030504040204" pitchFamily="34" charset="-128"/>
                          <a:ea typeface="Meiryo" panose="020B0604030504040204" pitchFamily="34" charset="-128"/>
                        </a:rPr>
                        <a:t>Yahoo!</a:t>
                      </a:r>
                      <a:r>
                        <a:rPr kumimoji="1" lang="ja-JP" altLang="en-US" sz="1000" b="1" i="0" dirty="0">
                          <a:solidFill>
                            <a:schemeClr val="accent3"/>
                          </a:solidFill>
                          <a:latin typeface="Meiryo" panose="020B0604030504040204" pitchFamily="34" charset="-128"/>
                          <a:ea typeface="Meiryo" panose="020B0604030504040204" pitchFamily="34" charset="-128"/>
                        </a:rPr>
                        <a:t>乗換案内</a:t>
                      </a:r>
                      <a:r>
                        <a:rPr kumimoji="1" lang="en-US" altLang="ja-JP" sz="1000" b="1" i="0" dirty="0">
                          <a:solidFill>
                            <a:schemeClr val="accent3"/>
                          </a:solidFill>
                          <a:latin typeface="Meiryo" panose="020B0604030504040204" pitchFamily="34" charset="-128"/>
                          <a:ea typeface="Meiryo" panose="020B0604030504040204" pitchFamily="34" charset="-128"/>
                        </a:rPr>
                        <a:t> </a:t>
                      </a:r>
                      <a:r>
                        <a:rPr kumimoji="1" lang="ja-JP" altLang="en-US" sz="1000" b="1" i="0" dirty="0">
                          <a:solidFill>
                            <a:schemeClr val="accent3"/>
                          </a:solidFill>
                          <a:latin typeface="Meiryo" panose="020B0604030504040204" pitchFamily="34" charset="-128"/>
                          <a:ea typeface="Meiryo" panose="020B0604030504040204" pitchFamily="34" charset="-128"/>
                        </a:rPr>
                        <a:t>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dirty="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a:t>
                      </a:r>
                      <a:r>
                        <a:rPr kumimoji="1" lang="ja-JP" altLang="en-US" sz="1000" b="1" i="0" dirty="0">
                          <a:solidFill>
                            <a:schemeClr val="accent3"/>
                          </a:solidFill>
                          <a:latin typeface="Meiryo" panose="020B0604030504040204" pitchFamily="34" charset="-128"/>
                          <a:ea typeface="Meiryo" panose="020B0604030504040204" pitchFamily="34" charset="-128"/>
                        </a:rPr>
                        <a:t>ディスプレイ広告（</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　</a:t>
                      </a:r>
                      <a:r>
                        <a:rPr kumimoji="1" lang="ja-JP" altLang="en-US" sz="1000" b="1" i="0" dirty="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dirty="0">
                          <a:solidFill>
                            <a:schemeClr val="accent3"/>
                          </a:solidFill>
                          <a:latin typeface="Meiryo" panose="020B0604030504040204" pitchFamily="34" charset="-128"/>
                          <a:ea typeface="Meiryo" panose="020B0604030504040204" pitchFamily="34" charset="-128"/>
                          <a:hlinkClick r:id="rId6"/>
                        </a:rPr>
                        <a:t>https://portal.yadui.business.yahoo.co.jp/agencyportal/873240/</a:t>
                      </a:r>
                      <a:r>
                        <a:rPr kumimoji="1" lang="en-US" altLang="ja-JP" sz="1000" b="0" i="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a:t>
                      </a:r>
                      <a:r>
                        <a:rPr kumimoji="1" lang="ja-JP" altLang="en-US" sz="1000" b="1" i="0" dirty="0">
                          <a:solidFill>
                            <a:schemeClr val="accent3"/>
                          </a:solidFill>
                          <a:latin typeface="Meiryo" panose="020B0604030504040204" pitchFamily="34" charset="-128"/>
                          <a:ea typeface="Meiryo" panose="020B0604030504040204" pitchFamily="34" charset="-128"/>
                        </a:rPr>
                        <a:t>ディスプレイ広告（</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　商品カタログ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3">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7"/>
                        </a:rPr>
                        <a:t>https://portal.yadui.business.yahoo.co.jp/agencyportal/30335704/</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a:t>
                      </a:r>
                      <a:r>
                        <a:rPr kumimoji="1" lang="ja-JP" altLang="en-US" sz="1000" b="1" i="0" dirty="0">
                          <a:solidFill>
                            <a:schemeClr val="accent3"/>
                          </a:solidFill>
                          <a:latin typeface="Meiryo" panose="020B0604030504040204" pitchFamily="34" charset="-128"/>
                          <a:ea typeface="Meiryo" panose="020B0604030504040204" pitchFamily="34" charset="-128"/>
                        </a:rPr>
                        <a:t>ディスプレイ広告（</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　フォーマットガイド</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a:t>
                      </a:r>
                      <a:r>
                        <a:rPr kumimoji="1" lang="ja-JP" altLang="en-US" sz="1000" b="1" i="0" dirty="0">
                          <a:solidFill>
                            <a:schemeClr val="accent3"/>
                          </a:solidFill>
                          <a:latin typeface="Meiryo" panose="020B0604030504040204" pitchFamily="34" charset="-128"/>
                          <a:ea typeface="Meiryo" panose="020B0604030504040204" pitchFamily="34" charset="-128"/>
                        </a:rPr>
                        <a:t>ディスプレイ広告（</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　事例カタログ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8"/>
                        </a:rPr>
                        <a:t>https://portal.yadui.business.yahoo.co.jp/agencyportal/30187098/</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5165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サービス別媒体資料一覧（</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乗換案内ほか）</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9"/>
                        </a:rPr>
                        <a:t>https://portal.yadui.business.yahoo.co.jp/agencyportal/1052207/</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spTree>
    <p:extLst>
      <p:ext uri="{BB962C8B-B14F-4D97-AF65-F5344CB8AC3E}">
        <p14:creationId xmlns:p14="http://schemas.microsoft.com/office/powerpoint/2010/main" val="4173668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dirty="0"/>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en-US" altLang="zh-CN" sz="1800" dirty="0">
                <a:latin typeface="Meiryo" panose="020B0604030504040204" pitchFamily="34" charset="-128"/>
                <a:ea typeface="Meiryo" panose="020B0604030504040204" pitchFamily="34" charset="-128"/>
              </a:rPr>
              <a:t>Yahoo!</a:t>
            </a:r>
            <a:r>
              <a:rPr kumimoji="1" lang="zh-CN" altLang="en-US" sz="1800" dirty="0">
                <a:latin typeface="Meiryo" panose="020B0604030504040204" pitchFamily="34" charset="-128"/>
                <a:ea typeface="Meiryo" panose="020B0604030504040204" pitchFamily="34" charset="-128"/>
              </a:rPr>
              <a:t>乗換案内</a:t>
            </a:r>
            <a:r>
              <a:rPr kumimoji="1" lang="en-US" altLang="zh-CN" sz="1800" dirty="0">
                <a:latin typeface="Meiryo" panose="020B0604030504040204" pitchFamily="34" charset="-128"/>
                <a:ea typeface="Meiryo" panose="020B0604030504040204" pitchFamily="34" charset="-128"/>
              </a:rPr>
              <a:t>2023</a:t>
            </a:r>
            <a:r>
              <a:rPr kumimoji="1" lang="zh-CN" altLang="en-US" sz="1800" dirty="0">
                <a:latin typeface="Meiryo" panose="020B0604030504040204" pitchFamily="34" charset="-128"/>
                <a:ea typeface="Meiryo" panose="020B0604030504040204" pitchFamily="34" charset="-128"/>
              </a:rPr>
              <a:t>年</a:t>
            </a:r>
            <a:r>
              <a:rPr kumimoji="1" lang="en-US" altLang="zh-CN" sz="1800" dirty="0">
                <a:latin typeface="Meiryo" panose="020B0604030504040204" pitchFamily="34" charset="-128"/>
                <a:ea typeface="Meiryo" panose="020B0604030504040204" pitchFamily="34" charset="-128"/>
              </a:rPr>
              <a:t>3</a:t>
            </a:r>
            <a:r>
              <a:rPr kumimoji="1" lang="zh-CN" altLang="en-US" sz="1800" dirty="0">
                <a:latin typeface="Meiryo" panose="020B0604030504040204" pitchFamily="34" charset="-128"/>
                <a:ea typeface="Meiryo" panose="020B0604030504040204" pitchFamily="34" charset="-128"/>
              </a:rPr>
              <a:t>月</a:t>
            </a:r>
            <a:r>
              <a:rPr kumimoji="1" lang="en-US" altLang="zh-CN" sz="1800" dirty="0">
                <a:latin typeface="Meiryo" panose="020B0604030504040204" pitchFamily="34" charset="-128"/>
                <a:ea typeface="Meiryo" panose="020B0604030504040204" pitchFamily="34" charset="-128"/>
              </a:rPr>
              <a:t>~9</a:t>
            </a:r>
            <a:r>
              <a:rPr kumimoji="1" lang="zh-CN" altLang="en-US" sz="1800" dirty="0">
                <a:latin typeface="Meiryo" panose="020B0604030504040204" pitchFamily="34" charset="-128"/>
                <a:ea typeface="Meiryo" panose="020B0604030504040204" pitchFamily="34" charset="-128"/>
              </a:rPr>
              <a:t>月商品 変更点</a:t>
            </a:r>
          </a:p>
        </p:txBody>
      </p:sp>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226" y="2589903"/>
            <a:ext cx="288000" cy="520176"/>
          </a:xfrm>
          <a:prstGeom prst="rect">
            <a:avLst/>
          </a:prstGeom>
        </p:spPr>
      </p:pic>
      <p:pic>
        <p:nvPicPr>
          <p:cNvPr id="19" name="図 18">
            <a:extLst>
              <a:ext uri="{FF2B5EF4-FFF2-40B4-BE49-F238E27FC236}">
                <a16:creationId xmlns:a16="http://schemas.microsoft.com/office/drawing/2014/main" id="{43FB8B41-5D56-D769-644C-420E434E2E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4071" y="4155052"/>
            <a:ext cx="575621" cy="475831"/>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A0FE4991-A325-59E8-049C-E6BC2E935B42}"/>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1DEEFCEA-E901-62FC-BF26-7F6C49BAB32F}"/>
              </a:ext>
            </a:extLst>
          </p:cNvPr>
          <p:cNvSpPr txBox="1"/>
          <p:nvPr/>
        </p:nvSpPr>
        <p:spPr>
          <a:xfrm>
            <a:off x="7286846" y="197796"/>
            <a:ext cx="2555467" cy="30469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※Yahoo!</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乗換案内</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2022</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5" name="角丸四角形 3">
            <a:extLst>
              <a:ext uri="{FF2B5EF4-FFF2-40B4-BE49-F238E27FC236}">
                <a16:creationId xmlns:a16="http://schemas.microsoft.com/office/drawing/2014/main" id="{84022BF8-883E-786D-D091-64EAF56ED3F7}"/>
              </a:ext>
            </a:extLst>
          </p:cNvPr>
          <p:cNvSpPr/>
          <p:nvPr/>
        </p:nvSpPr>
        <p:spPr>
          <a:xfrm>
            <a:off x="4178808" y="3681413"/>
            <a:ext cx="4129336" cy="32265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dirty="0">
                <a:solidFill>
                  <a:schemeClr val="accent3"/>
                </a:solidFill>
                <a:latin typeface="Meiryo" panose="020B0604030504040204" pitchFamily="34" charset="-128"/>
                <a:ea typeface="Meiryo" panose="020B0604030504040204" pitchFamily="34" charset="-128"/>
              </a:rPr>
              <a:t>改定・変更点はございません。</a:t>
            </a:r>
            <a:endParaRPr lang="en-US" altLang="ja-JP" sz="2000" b="1" spc="30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8895738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10" name="図プレースホルダー 9" descr="アイコン&#10;&#10;自動的に生成された説明">
            <a:extLst>
              <a:ext uri="{FF2B5EF4-FFF2-40B4-BE49-F238E27FC236}">
                <a16:creationId xmlns:a16="http://schemas.microsoft.com/office/drawing/2014/main" id="{7CC67EC1-F599-5CF0-722D-8230F1BAAF07}"/>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804" b="3804"/>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Tree>
    <p:extLst>
      <p:ext uri="{BB962C8B-B14F-4D97-AF65-F5344CB8AC3E}">
        <p14:creationId xmlns:p14="http://schemas.microsoft.com/office/powerpoint/2010/main" val="3280985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4185760048"/>
              </p:ext>
            </p:extLst>
          </p:nvPr>
        </p:nvGraphicFramePr>
        <p:xfrm>
          <a:off x="479425" y="1816674"/>
          <a:ext cx="11233150" cy="2533202"/>
        </p:xfrm>
        <a:graphic>
          <a:graphicData uri="http://schemas.openxmlformats.org/drawingml/2006/table">
            <a:tbl>
              <a:tblPr firstRow="1" bandRow="1">
                <a:tableStyleId>{21E4AEA4-8DFA-4A89-87EB-49C32662AFE0}</a:tableStyleId>
              </a:tblPr>
              <a:tblGrid>
                <a:gridCol w="2393084">
                  <a:extLst>
                    <a:ext uri="{9D8B030D-6E8A-4147-A177-3AD203B41FA5}">
                      <a16:colId xmlns:a16="http://schemas.microsoft.com/office/drawing/2014/main" val="984914608"/>
                    </a:ext>
                  </a:extLst>
                </a:gridCol>
                <a:gridCol w="6899203">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商品区分</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ページ数</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997978">
                <a:tc>
                  <a:txBody>
                    <a:bodyPr/>
                    <a:lstStyle/>
                    <a:p>
                      <a:pPr algn="l"/>
                      <a:r>
                        <a:rPr kumimoji="1" lang="ja-JP" altLang="en-US" sz="1000" b="1" i="0">
                          <a:solidFill>
                            <a:schemeClr val="bg1"/>
                          </a:solidFill>
                          <a:latin typeface="Meiryo" panose="020B0604030504040204" pitchFamily="34" charset="-128"/>
                          <a:ea typeface="Meiryo" panose="020B0604030504040204" pitchFamily="34" charset="-128"/>
                        </a:rPr>
                        <a:t>スマートフォン</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トップパネル</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algn="ctr"/>
                      <a:r>
                        <a:rPr kumimoji="1" lang="en-US" altLang="ja-JP" sz="1050" b="0" i="0" dirty="0">
                          <a:solidFill>
                            <a:schemeClr val="accent3"/>
                          </a:solidFill>
                          <a:latin typeface="Meiryo" panose="020B0604030504040204" pitchFamily="34" charset="-128"/>
                          <a:ea typeface="Meiryo" panose="020B0604030504040204" pitchFamily="34" charset="-128"/>
                        </a:rPr>
                        <a:t>P.8</a:t>
                      </a:r>
                      <a:endParaRPr kumimoji="1" lang="ja-JP" altLang="en-US" sz="1050" b="0"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021320354"/>
                  </a:ext>
                </a:extLst>
              </a:tr>
              <a:tr h="997978">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PC</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368000" marR="0" marT="216000" marB="14400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プライムディスプレイ</a:t>
                      </a:r>
                      <a:r>
                        <a:rPr kumimoji="1" lang="en-US" altLang="ja-JP" sz="1050" b="1" i="0" dirty="0">
                          <a:solidFill>
                            <a:schemeClr val="accent3"/>
                          </a:solidFill>
                          <a:latin typeface="Meiryo" panose="020B0604030504040204" pitchFamily="34" charset="-128"/>
                          <a:ea typeface="Meiryo" panose="020B0604030504040204" pitchFamily="34" charset="-128"/>
                        </a:rPr>
                        <a:t> </a:t>
                      </a:r>
                      <a:endParaRPr kumimoji="1" lang="ja-JP" altLang="en-US"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P.20</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584139763"/>
                  </a:ext>
                </a:extLst>
              </a:tr>
            </a:tbl>
          </a:graphicData>
        </a:graphic>
      </p:graphicFrame>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226" y="2589903"/>
            <a:ext cx="288000" cy="520176"/>
          </a:xfrm>
          <a:prstGeom prst="rect">
            <a:avLst/>
          </a:prstGeom>
        </p:spPr>
      </p:pic>
      <p:pic>
        <p:nvPicPr>
          <p:cNvPr id="19" name="図 18">
            <a:extLst>
              <a:ext uri="{FF2B5EF4-FFF2-40B4-BE49-F238E27FC236}">
                <a16:creationId xmlns:a16="http://schemas.microsoft.com/office/drawing/2014/main" id="{43FB8B41-5D56-D769-644C-420E434E2E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4071" y="3645382"/>
            <a:ext cx="575621" cy="475831"/>
          </a:xfrm>
          <a:prstGeom prst="rect">
            <a:avLst/>
          </a:prstGeom>
        </p:spPr>
      </p:pic>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FE73FE4D-EC79-E7D4-43C5-3E6E5541D211}"/>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84627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a:t>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角丸四角形 37">
            <a:extLst>
              <a:ext uri="{FF2B5EF4-FFF2-40B4-BE49-F238E27FC236}">
                <a16:creationId xmlns:a16="http://schemas.microsoft.com/office/drawing/2014/main" id="{F58F6AB5-605E-6FBE-E3A9-42D491E834AD}"/>
              </a:ext>
            </a:extLst>
          </p:cNvPr>
          <p:cNvSpPr/>
          <p:nvPr/>
        </p:nvSpPr>
        <p:spPr>
          <a:xfrm>
            <a:off x="3827066" y="3318575"/>
            <a:ext cx="2127768"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5</a:t>
            </a:r>
          </a:p>
        </p:txBody>
      </p:sp>
      <p:sp>
        <p:nvSpPr>
          <p:cNvPr id="7" name="円/楕円 38">
            <a:extLst>
              <a:ext uri="{FF2B5EF4-FFF2-40B4-BE49-F238E27FC236}">
                <a16:creationId xmlns:a16="http://schemas.microsoft.com/office/drawing/2014/main" id="{4BF73FD6-D6D9-BE26-BB61-CFE6B1F4B833}"/>
              </a:ext>
            </a:extLst>
          </p:cNvPr>
          <p:cNvSpPr>
            <a:spLocks noChangeAspect="1"/>
          </p:cNvSpPr>
          <p:nvPr/>
        </p:nvSpPr>
        <p:spPr>
          <a:xfrm>
            <a:off x="3812878" y="2983612"/>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角丸四角形 46">
            <a:extLst>
              <a:ext uri="{FF2B5EF4-FFF2-40B4-BE49-F238E27FC236}">
                <a16:creationId xmlns:a16="http://schemas.microsoft.com/office/drawing/2014/main" id="{13A17453-6221-F25C-408B-F332B62BF27D}"/>
              </a:ext>
            </a:extLst>
          </p:cNvPr>
          <p:cNvSpPr/>
          <p:nvPr/>
        </p:nvSpPr>
        <p:spPr>
          <a:xfrm>
            <a:off x="3834985" y="1866451"/>
            <a:ext cx="2119849"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3" name="図プレースホルダー 9" descr="アイコン&#10;&#10;自動的に生成された説明">
            <a:extLst>
              <a:ext uri="{FF2B5EF4-FFF2-40B4-BE49-F238E27FC236}">
                <a16:creationId xmlns:a16="http://schemas.microsoft.com/office/drawing/2014/main" id="{B8D9C06F-1997-453B-5950-FAE89A2CE4F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pic>
        <p:nvPicPr>
          <p:cNvPr id="18" name="図 17">
            <a:extLst>
              <a:ext uri="{FF2B5EF4-FFF2-40B4-BE49-F238E27FC236}">
                <a16:creationId xmlns:a16="http://schemas.microsoft.com/office/drawing/2014/main" id="{C32FA4A6-2ADB-B0BD-B76D-EDE5C47D9C5C}"/>
              </a:ext>
            </a:extLst>
          </p:cNvPr>
          <p:cNvPicPr>
            <a:picLocks noChangeAspect="1"/>
          </p:cNvPicPr>
          <p:nvPr/>
        </p:nvPicPr>
        <p:blipFill>
          <a:blip r:embed="rId4"/>
          <a:stretch>
            <a:fillRect/>
          </a:stretch>
        </p:blipFill>
        <p:spPr>
          <a:xfrm>
            <a:off x="6617665" y="1658938"/>
            <a:ext cx="2469034" cy="4902200"/>
          </a:xfrm>
          <a:prstGeom prst="rect">
            <a:avLst/>
          </a:prstGeom>
        </p:spPr>
      </p:pic>
      <p:pic>
        <p:nvPicPr>
          <p:cNvPr id="4" name="図 3">
            <a:extLst>
              <a:ext uri="{FF2B5EF4-FFF2-40B4-BE49-F238E27FC236}">
                <a16:creationId xmlns:a16="http://schemas.microsoft.com/office/drawing/2014/main" id="{4F18486B-9947-B77F-2B5B-89E12D357AB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41"/>
          <a:stretch/>
        </p:blipFill>
        <p:spPr>
          <a:xfrm>
            <a:off x="6409266" y="1462603"/>
            <a:ext cx="2878667" cy="5388712"/>
          </a:xfrm>
          <a:prstGeom prst="rect">
            <a:avLst/>
          </a:prstGeom>
        </p:spPr>
      </p:pic>
      <p:sp>
        <p:nvSpPr>
          <p:cNvPr id="41" name="正方形/長方形 40">
            <a:extLst>
              <a:ext uri="{FF2B5EF4-FFF2-40B4-BE49-F238E27FC236}">
                <a16:creationId xmlns:a16="http://schemas.microsoft.com/office/drawing/2014/main" id="{C7FE3AE4-AFD3-2AA1-3B55-A2A383FBE814}"/>
              </a:ext>
            </a:extLst>
          </p:cNvPr>
          <p:cNvSpPr/>
          <p:nvPr/>
        </p:nvSpPr>
        <p:spPr>
          <a:xfrm>
            <a:off x="9870" y="5870587"/>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6"/>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8659"/>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70104" y="6512464"/>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dirty="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9" name="角丸四角形 47">
            <a:extLst>
              <a:ext uri="{FF2B5EF4-FFF2-40B4-BE49-F238E27FC236}">
                <a16:creationId xmlns:a16="http://schemas.microsoft.com/office/drawing/2014/main" id="{2AA8FD4E-D878-7699-0011-4F7136F5AED2}"/>
              </a:ext>
            </a:extLst>
          </p:cNvPr>
          <p:cNvSpPr/>
          <p:nvPr/>
        </p:nvSpPr>
        <p:spPr>
          <a:xfrm>
            <a:off x="3837183" y="2424069"/>
            <a:ext cx="214349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58083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3315027321"/>
              </p:ext>
            </p:extLst>
          </p:nvPr>
        </p:nvGraphicFramePr>
        <p:xfrm>
          <a:off x="479426" y="1089028"/>
          <a:ext cx="11242043" cy="5040670"/>
        </p:xfrm>
        <a:graphic>
          <a:graphicData uri="http://schemas.openxmlformats.org/drawingml/2006/table">
            <a:tbl>
              <a:tblPr firstCol="1" bandRow="1"/>
              <a:tblGrid>
                <a:gridCol w="1407588">
                  <a:extLst>
                    <a:ext uri="{9D8B030D-6E8A-4147-A177-3AD203B41FA5}">
                      <a16:colId xmlns:a16="http://schemas.microsoft.com/office/drawing/2014/main" val="792911817"/>
                    </a:ext>
                  </a:extLst>
                </a:gridCol>
                <a:gridCol w="460191">
                  <a:extLst>
                    <a:ext uri="{9D8B030D-6E8A-4147-A177-3AD203B41FA5}">
                      <a16:colId xmlns:a16="http://schemas.microsoft.com/office/drawing/2014/main" val="528632362"/>
                    </a:ext>
                  </a:extLst>
                </a:gridCol>
                <a:gridCol w="1066106">
                  <a:extLst>
                    <a:ext uri="{9D8B030D-6E8A-4147-A177-3AD203B41FA5}">
                      <a16:colId xmlns:a16="http://schemas.microsoft.com/office/drawing/2014/main" val="805702382"/>
                    </a:ext>
                  </a:extLst>
                </a:gridCol>
                <a:gridCol w="116840">
                  <a:extLst>
                    <a:ext uri="{9D8B030D-6E8A-4147-A177-3AD203B41FA5}">
                      <a16:colId xmlns:a16="http://schemas.microsoft.com/office/drawing/2014/main" val="2127748656"/>
                    </a:ext>
                  </a:extLst>
                </a:gridCol>
                <a:gridCol w="371523">
                  <a:extLst>
                    <a:ext uri="{9D8B030D-6E8A-4147-A177-3AD203B41FA5}">
                      <a16:colId xmlns:a16="http://schemas.microsoft.com/office/drawing/2014/main" val="911241655"/>
                    </a:ext>
                  </a:extLst>
                </a:gridCol>
                <a:gridCol w="1073458">
                  <a:extLst>
                    <a:ext uri="{9D8B030D-6E8A-4147-A177-3AD203B41FA5}">
                      <a16:colId xmlns:a16="http://schemas.microsoft.com/office/drawing/2014/main" val="2866038991"/>
                    </a:ext>
                  </a:extLst>
                </a:gridCol>
                <a:gridCol w="172998">
                  <a:extLst>
                    <a:ext uri="{9D8B030D-6E8A-4147-A177-3AD203B41FA5}">
                      <a16:colId xmlns:a16="http://schemas.microsoft.com/office/drawing/2014/main" val="2735264801"/>
                    </a:ext>
                  </a:extLst>
                </a:gridCol>
                <a:gridCol w="455313">
                  <a:extLst>
                    <a:ext uri="{9D8B030D-6E8A-4147-A177-3AD203B41FA5}">
                      <a16:colId xmlns:a16="http://schemas.microsoft.com/office/drawing/2014/main" val="3746055809"/>
                    </a:ext>
                  </a:extLst>
                </a:gridCol>
                <a:gridCol w="1048049">
                  <a:extLst>
                    <a:ext uri="{9D8B030D-6E8A-4147-A177-3AD203B41FA5}">
                      <a16:colId xmlns:a16="http://schemas.microsoft.com/office/drawing/2014/main" val="1488460194"/>
                    </a:ext>
                  </a:extLst>
                </a:gridCol>
                <a:gridCol w="116840">
                  <a:extLst>
                    <a:ext uri="{9D8B030D-6E8A-4147-A177-3AD203B41FA5}">
                      <a16:colId xmlns:a16="http://schemas.microsoft.com/office/drawing/2014/main" val="3811278277"/>
                    </a:ext>
                  </a:extLst>
                </a:gridCol>
                <a:gridCol w="514262">
                  <a:extLst>
                    <a:ext uri="{9D8B030D-6E8A-4147-A177-3AD203B41FA5}">
                      <a16:colId xmlns:a16="http://schemas.microsoft.com/office/drawing/2014/main" val="3679122740"/>
                    </a:ext>
                  </a:extLst>
                </a:gridCol>
                <a:gridCol w="1058754">
                  <a:extLst>
                    <a:ext uri="{9D8B030D-6E8A-4147-A177-3AD203B41FA5}">
                      <a16:colId xmlns:a16="http://schemas.microsoft.com/office/drawing/2014/main" val="2536915991"/>
                    </a:ext>
                  </a:extLst>
                </a:gridCol>
                <a:gridCol w="116840">
                  <a:extLst>
                    <a:ext uri="{9D8B030D-6E8A-4147-A177-3AD203B41FA5}">
                      <a16:colId xmlns:a16="http://schemas.microsoft.com/office/drawing/2014/main" val="3341033086"/>
                    </a:ext>
                  </a:extLst>
                </a:gridCol>
                <a:gridCol w="493073">
                  <a:extLst>
                    <a:ext uri="{9D8B030D-6E8A-4147-A177-3AD203B41FA5}">
                      <a16:colId xmlns:a16="http://schemas.microsoft.com/office/drawing/2014/main" val="4062512086"/>
                    </a:ext>
                  </a:extLst>
                </a:gridCol>
                <a:gridCol w="1051401">
                  <a:extLst>
                    <a:ext uri="{9D8B030D-6E8A-4147-A177-3AD203B41FA5}">
                      <a16:colId xmlns:a16="http://schemas.microsoft.com/office/drawing/2014/main" val="4013138155"/>
                    </a:ext>
                  </a:extLst>
                </a:gridCol>
                <a:gridCol w="116840">
                  <a:extLst>
                    <a:ext uri="{9D8B030D-6E8A-4147-A177-3AD203B41FA5}">
                      <a16:colId xmlns:a16="http://schemas.microsoft.com/office/drawing/2014/main" val="1331775034"/>
                    </a:ext>
                  </a:extLst>
                </a:gridCol>
                <a:gridCol w="359500">
                  <a:extLst>
                    <a:ext uri="{9D8B030D-6E8A-4147-A177-3AD203B41FA5}">
                      <a16:colId xmlns:a16="http://schemas.microsoft.com/office/drawing/2014/main" val="304790145"/>
                    </a:ext>
                  </a:extLst>
                </a:gridCol>
                <a:gridCol w="1242467">
                  <a:extLst>
                    <a:ext uri="{9D8B030D-6E8A-4147-A177-3AD203B41FA5}">
                      <a16:colId xmlns:a16="http://schemas.microsoft.com/office/drawing/2014/main" val="2736792532"/>
                    </a:ext>
                  </a:extLst>
                </a:gridCol>
              </a:tblGrid>
              <a:tr h="6661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a:t>
                      </a:r>
                      <a:endParaRPr kumimoji="1" lang="en-US" altLang="ja-JP" sz="90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A</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B</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3">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a:t>
                      </a:r>
                      <a:endParaRPr kumimoji="1" lang="en-US" altLang="ja-JP" sz="90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C</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a:t>
                      </a:r>
                      <a:endParaRPr kumimoji="1" lang="en-US" altLang="ja-JP" sz="90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D</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a:t>
                      </a:r>
                      <a:endParaRPr kumimoji="1" lang="en-US" altLang="ja-JP" sz="900" b="1" i="0" kern="1200">
                        <a:solidFill>
                          <a:srgbClr val="FFFFFF"/>
                        </a:solidFill>
                        <a:latin typeface="Meiryo" panose="020B0604030504040204" pitchFamily="34" charset="-128"/>
                        <a:ea typeface="Meiryo" panose="020B0604030504040204" pitchFamily="34" charset="-128"/>
                        <a:cs typeface="+mn-cs"/>
                      </a:endParaRP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E</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7</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到着駅指定　</a:t>
                      </a:r>
                      <a:endParaRPr kumimoji="1" lang="en-US" altLang="ja-JP" sz="900" b="1" i="0" kern="1200" dirty="0">
                        <a:solidFill>
                          <a:srgbClr val="FFFFFF"/>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F</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7</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日～）</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r>
                        <a:rPr kumimoji="1" lang="en-US" altLang="ja-JP" sz="900" b="1" i="0" kern="120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a:solidFill>
                            <a:srgbClr val="FFFFFF"/>
                          </a:solidFill>
                          <a:latin typeface="Meiryo" panose="020B0604030504040204" pitchFamily="34" charset="-128"/>
                          <a:ea typeface="Meiryo" panose="020B0604030504040204" pitchFamily="34" charset="-128"/>
                          <a:cs typeface="+mn-cs"/>
                        </a:rPr>
                        <a:t>乗換案内</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到着駅指定　</a:t>
                      </a:r>
                      <a:endParaRPr kumimoji="1" lang="en-US" altLang="ja-JP" sz="900" b="1" i="0" kern="1200">
                        <a:solidFill>
                          <a:srgbClr val="FFFFFF"/>
                        </a:solidFill>
                        <a:latin typeface="Meiryo" panose="020B0604030504040204" pitchFamily="34" charset="-128"/>
                        <a:ea typeface="Meiryo" panose="020B0604030504040204" pitchFamily="34" charset="-128"/>
                        <a:cs typeface="+mn-cs"/>
                      </a:endParaRP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トップパネル　</a:t>
                      </a:r>
                      <a:r>
                        <a:rPr kumimoji="1" lang="en-US" altLang="ja-JP" sz="900" b="1" i="0" kern="1200">
                          <a:solidFill>
                            <a:srgbClr val="FFFFFF"/>
                          </a:solidFill>
                          <a:latin typeface="Meiryo" panose="020B0604030504040204" pitchFamily="34" charset="-128"/>
                          <a:ea typeface="Meiryo" panose="020B0604030504040204" pitchFamily="34" charset="-128"/>
                          <a:cs typeface="+mn-cs"/>
                        </a:rPr>
                        <a:t>SP</a:t>
                      </a:r>
                    </a:p>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ランク</a:t>
                      </a:r>
                      <a:r>
                        <a:rPr kumimoji="1" lang="en-US" altLang="ja-JP" sz="900" b="1" i="0" kern="1200">
                          <a:solidFill>
                            <a:srgbClr val="FFFFFF"/>
                          </a:solidFill>
                          <a:latin typeface="Meiryo" panose="020B0604030504040204" pitchFamily="34" charset="-128"/>
                          <a:ea typeface="Meiryo" panose="020B0604030504040204" pitchFamily="34" charset="-128"/>
                          <a:cs typeface="+mn-cs"/>
                        </a:rPr>
                        <a:t>G</a:t>
                      </a:r>
                      <a:r>
                        <a:rPr kumimoji="1" lang="ja-JP" altLang="en-US" sz="900" b="1" i="0" kern="1200">
                          <a:solidFill>
                            <a:srgbClr val="FFFFFF"/>
                          </a:solidFill>
                          <a:latin typeface="Meiryo" panose="020B0604030504040204" pitchFamily="34" charset="-128"/>
                          <a:ea typeface="Meiryo" panose="020B0604030504040204" pitchFamily="34" charset="-128"/>
                          <a:cs typeface="+mn-cs"/>
                        </a:rPr>
                        <a:t>（</a:t>
                      </a:r>
                      <a:r>
                        <a:rPr kumimoji="1" lang="en-US" altLang="ja-JP" sz="900" b="1" i="0" kern="1200">
                          <a:solidFill>
                            <a:srgbClr val="FFFFFF"/>
                          </a:solidFill>
                          <a:latin typeface="Meiryo" panose="020B0604030504040204" pitchFamily="34" charset="-128"/>
                          <a:ea typeface="Meiryo" panose="020B0604030504040204" pitchFamily="34" charset="-128"/>
                          <a:cs typeface="+mn-cs"/>
                        </a:rPr>
                        <a:t>7</a:t>
                      </a:r>
                      <a:r>
                        <a:rPr kumimoji="1" lang="ja-JP" altLang="en-US" sz="900" b="1" i="0" kern="1200">
                          <a:solidFill>
                            <a:srgbClr val="FFFFFF"/>
                          </a:solidFill>
                          <a:latin typeface="Meiryo" panose="020B0604030504040204" pitchFamily="34" charset="-128"/>
                          <a:ea typeface="Meiryo" panose="020B0604030504040204" pitchFamily="34" charset="-128"/>
                          <a:cs typeface="+mn-cs"/>
                        </a:rPr>
                        <a:t>日～）</a:t>
                      </a:r>
                      <a:endParaRPr kumimoji="1" lang="ja-JP" altLang="en-US"/>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17335041"/>
                  </a:ext>
                </a:extLst>
              </a:tr>
              <a:tr h="2747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algn="ct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1000000946</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1000000965</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1000000981</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1000000982</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1000000983</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継続</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a:txBody>
                    <a:bodyPr/>
                    <a:lstStyle/>
                    <a:p>
                      <a:pPr algn="ctr"/>
                      <a:r>
                        <a:rPr kumimoji="1" lang="en-US" altLang="ja-JP" sz="900" kern="1200" dirty="0">
                          <a:solidFill>
                            <a:schemeClr val="tx1">
                              <a:lumMod val="65000"/>
                              <a:lumOff val="35000"/>
                            </a:schemeClr>
                          </a:solidFill>
                          <a:latin typeface="メイリオ"/>
                          <a:ea typeface="メイリオ"/>
                          <a:cs typeface="+mn-cs"/>
                        </a:rPr>
                        <a:t>1000000984</a:t>
                      </a:r>
                    </a:p>
                  </a:txBody>
                  <a:tcPr marT="72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7475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年</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22</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日（水）</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77446988"/>
                  </a:ext>
                </a:extLst>
              </a:tr>
              <a:tr h="2747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12060797"/>
                  </a:ext>
                </a:extLst>
              </a:tr>
              <a:tr h="3943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7575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8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800" b="0" kern="1200" dirty="0">
                          <a:solidFill>
                            <a:schemeClr val="bg1"/>
                          </a:solidFill>
                          <a:latin typeface="Meiryo" panose="020B0604030504040204" pitchFamily="34" charset="-128"/>
                          <a:ea typeface="Meiryo" panose="020B0604030504040204" pitchFamily="34" charset="-128"/>
                          <a:cs typeface="+mn-cs"/>
                        </a:rPr>
                        <a:t>：</a:t>
                      </a:r>
                      <a:r>
                        <a:rPr kumimoji="1" lang="en-US" altLang="ja-JP" sz="800" b="0" kern="1200" dirty="0">
                          <a:solidFill>
                            <a:schemeClr val="bg1"/>
                          </a:solidFill>
                          <a:latin typeface="Meiryo" panose="020B0604030504040204" pitchFamily="34" charset="-128"/>
                          <a:ea typeface="Meiryo" panose="020B0604030504040204" pitchFamily="34" charset="-128"/>
                          <a:cs typeface="+mn-cs"/>
                        </a:rPr>
                        <a:t>9</a:t>
                      </a:r>
                      <a:r>
                        <a:rPr kumimoji="1" lang="ja-JP" altLang="en-US" sz="8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algn="ctr"/>
                      <a:r>
                        <a:rPr kumimoji="1" lang="en-US" altLang="ja-JP" sz="900" dirty="0">
                          <a:latin typeface="+mn-ea"/>
                          <a:ea typeface="+mn-ea"/>
                        </a:rPr>
                        <a:t>-</a:t>
                      </a: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93594562"/>
                  </a:ext>
                </a:extLst>
              </a:tr>
              <a:tr h="2747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algn="ct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スマートフォン（ウェブ</a:t>
                      </a: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アプリ）</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4284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A</a:t>
                      </a:r>
                      <a:r>
                        <a:rPr kumimoji="1" lang="ja-JP" altLang="en-US" sz="800" kern="1200" dirty="0">
                          <a:solidFill>
                            <a:schemeClr val="tx1">
                              <a:lumMod val="65000"/>
                              <a:lumOff val="35000"/>
                            </a:schemeClr>
                          </a:solidFill>
                          <a:latin typeface="メイリオ" panose="020B0604030504040204" pitchFamily="50" charset="-128"/>
                          <a:ea typeface="+mn-ea"/>
                          <a:cs typeface="+mn-cs"/>
                        </a:rPr>
                        <a:t>・</a:t>
                      </a:r>
                      <a:r>
                        <a:rPr kumimoji="1" lang="en-US" altLang="ja-JP" sz="800" kern="1200" dirty="0">
                          <a:solidFill>
                            <a:schemeClr val="tx1">
                              <a:lumMod val="65000"/>
                              <a:lumOff val="35000"/>
                            </a:schemeClr>
                          </a:solidFill>
                          <a:latin typeface="メイリオ" panose="020B0604030504040204" pitchFamily="50" charset="-128"/>
                          <a:ea typeface="+mn-ea"/>
                          <a:cs typeface="+mn-cs"/>
                        </a:rPr>
                        <a:t>B</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C</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D</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E</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F</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panose="020B0604030504040204" pitchFamily="50" charset="-128"/>
                          <a:ea typeface="+mn-ea"/>
                          <a:cs typeface="+mn-cs"/>
                        </a:rPr>
                        <a:t>Yahoo!</a:t>
                      </a:r>
                      <a:r>
                        <a:rPr kumimoji="1" lang="ja-JP" altLang="en-US" sz="800" kern="1200" dirty="0">
                          <a:solidFill>
                            <a:schemeClr val="tx1">
                              <a:lumMod val="65000"/>
                              <a:lumOff val="35000"/>
                            </a:schemeClr>
                          </a:solidFill>
                          <a:latin typeface="メイリオ" panose="020B0604030504040204" pitchFamily="50" charset="-128"/>
                          <a:ea typeface="+mn-ea"/>
                          <a:cs typeface="+mn-cs"/>
                        </a:rPr>
                        <a:t>乗換案内　到着駅指定　ランク</a:t>
                      </a:r>
                      <a:r>
                        <a:rPr kumimoji="1" lang="en-US" altLang="ja-JP" sz="800" kern="1200" dirty="0">
                          <a:solidFill>
                            <a:schemeClr val="tx1">
                              <a:lumMod val="65000"/>
                              <a:lumOff val="35000"/>
                            </a:schemeClr>
                          </a:solidFill>
                          <a:latin typeface="メイリオ" panose="020B0604030504040204" pitchFamily="50" charset="-128"/>
                          <a:ea typeface="+mn-ea"/>
                          <a:cs typeface="+mn-cs"/>
                        </a:rPr>
                        <a:t>G</a:t>
                      </a:r>
                      <a:endParaRPr kumimoji="1" lang="zh-TW" altLang="en-US" sz="80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27475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乗換案内　検索結果詳細の上部</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7475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747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algn="ctr"/>
                      <a:r>
                        <a:rPr kumimoji="1" lang="en-US" altLang="ja-JP" sz="900" b="0" i="0" kern="1200" dirty="0">
                          <a:solidFill>
                            <a:schemeClr val="tx1">
                              <a:lumMod val="65000"/>
                              <a:lumOff val="35000"/>
                            </a:schemeClr>
                          </a:solidFill>
                          <a:latin typeface="+mn-ea"/>
                          <a:ea typeface="+mn-ea"/>
                          <a:cs typeface="+mn-cs"/>
                        </a:rPr>
                        <a:t>7</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27</a:t>
                      </a:r>
                      <a:r>
                        <a:rPr kumimoji="1" lang="ja-JP" altLang="en-US" sz="900" b="0" i="0" kern="1200" dirty="0">
                          <a:solidFill>
                            <a:schemeClr val="tx1">
                              <a:lumMod val="65000"/>
                              <a:lumOff val="35000"/>
                            </a:schemeClr>
                          </a:solidFill>
                          <a:latin typeface="+mn-ea"/>
                          <a:ea typeface="+mn-ea"/>
                          <a:cs typeface="+mn-cs"/>
                        </a:rPr>
                        <a:t>日間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47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algn="ctr"/>
                      <a:r>
                        <a:rPr kumimoji="1" lang="ja-JP" altLang="en-US" sz="900" b="0" i="0" dirty="0">
                          <a:solidFill>
                            <a:schemeClr val="tx1">
                              <a:lumMod val="65000"/>
                              <a:lumOff val="35000"/>
                            </a:schemeClr>
                          </a:solidFill>
                          <a:latin typeface="+mn-ea"/>
                          <a:ea typeface="+mn-ea"/>
                        </a:rPr>
                        <a:t>枠購入型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747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3">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endParaRPr kumimoji="1" lang="ja-JP" altLang="en-US" sz="900"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1913646"/>
                  </a:ext>
                </a:extLst>
              </a:tr>
              <a:tr h="2747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chemeClr val="tx1">
                              <a:lumMod val="65000"/>
                              <a:lumOff val="35000"/>
                            </a:schemeClr>
                          </a:solidFill>
                          <a:latin typeface="+mn-ea"/>
                          <a:ea typeface="+mn-ea"/>
                        </a:rPr>
                        <a:t>115,000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en-US" altLang="ja-JP" sz="900" dirty="0">
                        <a:solidFill>
                          <a:schemeClr val="tx1">
                            <a:lumMod val="65000"/>
                            <a:lumOff val="35000"/>
                          </a:schemeClr>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3">
                  <a:txBody>
                    <a:bodyPr/>
                    <a:lstStyle/>
                    <a:p>
                      <a:pPr algn="ctr"/>
                      <a:r>
                        <a:rPr kumimoji="1" lang="en-US" altLang="ja-JP" sz="900" dirty="0">
                          <a:solidFill>
                            <a:schemeClr val="tx1">
                              <a:lumMod val="65000"/>
                              <a:lumOff val="35000"/>
                            </a:schemeClr>
                          </a:solidFill>
                          <a:latin typeface="+mn-ea"/>
                          <a:ea typeface="+mn-ea"/>
                        </a:rPr>
                        <a:t>75,000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r>
                        <a:rPr kumimoji="1" lang="en-US" altLang="ja-JP" sz="900" dirty="0">
                          <a:solidFill>
                            <a:schemeClr val="tx1">
                              <a:lumMod val="65000"/>
                              <a:lumOff val="35000"/>
                            </a:schemeClr>
                          </a:solidFill>
                          <a:latin typeface="+mn-ea"/>
                          <a:ea typeface="+mn-ea"/>
                        </a:rPr>
                        <a:t>60,000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algn="ctr"/>
                      <a:r>
                        <a:rPr kumimoji="1" lang="en-US" altLang="ja-JP" sz="900" dirty="0">
                          <a:solidFill>
                            <a:schemeClr val="tx1">
                              <a:lumMod val="65000"/>
                              <a:lumOff val="35000"/>
                            </a:schemeClr>
                          </a:solidFill>
                          <a:latin typeface="+mn-ea"/>
                          <a:ea typeface="+mn-ea"/>
                        </a:rPr>
                        <a:t>40,000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3">
                  <a:txBody>
                    <a:bodyPr/>
                    <a:lstStyle/>
                    <a:p>
                      <a:pPr algn="ctr"/>
                      <a:r>
                        <a:rPr kumimoji="1" lang="en-US" altLang="ja-JP" sz="900" dirty="0">
                          <a:solidFill>
                            <a:schemeClr val="tx1">
                              <a:lumMod val="65000"/>
                              <a:lumOff val="35000"/>
                            </a:schemeClr>
                          </a:solidFill>
                          <a:latin typeface="+mn-ea"/>
                          <a:ea typeface="+mn-ea"/>
                        </a:rPr>
                        <a:t>30,000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r>
                        <a:rPr kumimoji="1" lang="en-US" altLang="ja-JP" sz="900" dirty="0">
                          <a:solidFill>
                            <a:schemeClr val="tx1">
                              <a:lumMod val="65000"/>
                              <a:lumOff val="35000"/>
                            </a:schemeClr>
                          </a:solidFill>
                          <a:latin typeface="+mn-ea"/>
                          <a:ea typeface="+mn-ea"/>
                        </a:rPr>
                        <a:t>25,000</a:t>
                      </a:r>
                      <a:r>
                        <a:rPr kumimoji="1" lang="ja-JP" altLang="en-US" sz="900" dirty="0">
                          <a:solidFill>
                            <a:schemeClr val="tx1">
                              <a:lumMod val="65000"/>
                              <a:lumOff val="35000"/>
                            </a:schemeClr>
                          </a:solidFill>
                          <a:latin typeface="+mn-ea"/>
                          <a:ea typeface="+mn-ea"/>
                        </a:rPr>
                        <a:t>円 </a:t>
                      </a:r>
                      <a:r>
                        <a:rPr kumimoji="1" lang="en-US" altLang="ja-JP" sz="900" dirty="0">
                          <a:solidFill>
                            <a:schemeClr val="tx1">
                              <a:lumMod val="65000"/>
                              <a:lumOff val="35000"/>
                            </a:schemeClr>
                          </a:solidFill>
                          <a:latin typeface="+mn-ea"/>
                          <a:ea typeface="+mn-ea"/>
                        </a:rPr>
                        <a:t>/ </a:t>
                      </a:r>
                      <a:r>
                        <a:rPr kumimoji="1" lang="ja-JP" altLang="en-US" sz="900" dirty="0">
                          <a:solidFill>
                            <a:schemeClr val="tx1">
                              <a:lumMod val="65000"/>
                              <a:lumOff val="35000"/>
                            </a:schemeClr>
                          </a:solidFill>
                          <a:latin typeface="+mn-ea"/>
                          <a:ea typeface="+mn-ea"/>
                        </a:rPr>
                        <a:t>日</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14462905"/>
                  </a:ext>
                </a:extLst>
              </a:tr>
              <a:tr h="4284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7">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別紙をご参照ください。</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900" kern="1200" dirty="0">
                        <a:solidFill>
                          <a:schemeClr val="tx1">
                            <a:lumMod val="65000"/>
                            <a:lumOff val="35000"/>
                          </a:schemeClr>
                        </a:solidFill>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3" name="正方形/長方形 2">
            <a:extLst>
              <a:ext uri="{FF2B5EF4-FFF2-40B4-BE49-F238E27FC236}">
                <a16:creationId xmlns:a16="http://schemas.microsoft.com/office/drawing/2014/main" id="{5D83B675-5FF8-6E1C-6470-09E014A89139}"/>
              </a:ext>
            </a:extLst>
          </p:cNvPr>
          <p:cNvSpPr/>
          <p:nvPr/>
        </p:nvSpPr>
        <p:spPr>
          <a:xfrm>
            <a:off x="505057" y="6191169"/>
            <a:ext cx="4158652" cy="355482"/>
          </a:xfrm>
          <a:prstGeom prst="rect">
            <a:avLst/>
          </a:prstGeom>
        </p:spPr>
        <p:txBody>
          <a:bodyPr wrap="square" lIns="0" tIns="0" rIns="0" bIns="0" anchor="t">
            <a:spAutoFit/>
          </a:bodyPr>
          <a:lstStyle/>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CAD592DD-FF08-8301-D58F-015E5B7DF42A}"/>
              </a:ext>
            </a:extLst>
          </p:cNvPr>
          <p:cNvSpPr/>
          <p:nvPr/>
        </p:nvSpPr>
        <p:spPr>
          <a:xfrm>
            <a:off x="8624886" y="6232694"/>
            <a:ext cx="3062057" cy="307777"/>
          </a:xfrm>
          <a:prstGeom prst="rect">
            <a:avLst/>
          </a:prstGeom>
        </p:spPr>
        <p:txBody>
          <a:bodyPr wrap="none" lIns="91440" tIns="45720" rIns="91440" bIns="45720" anchor="t">
            <a:spAutoFit/>
          </a:bodyPr>
          <a:lstStyle/>
          <a:p>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　駅ランク表は別紙を参照ください。</a:t>
            </a:r>
          </a:p>
          <a:p>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　掲載金額は</a:t>
            </a:r>
            <a:r>
              <a:rPr lang="en-US" altLang="ja-JP" sz="700" dirty="0">
                <a:solidFill>
                  <a:schemeClr val="accent6"/>
                </a:solidFill>
                <a:latin typeface="メイリオ" panose="020B0604030504040204" pitchFamily="50" charset="-128"/>
                <a:ea typeface="メイリオ" panose="020B0604030504040204" pitchFamily="50" charset="-128"/>
              </a:rPr>
              <a:t>1</a:t>
            </a:r>
            <a:r>
              <a:rPr lang="ja-JP" altLang="en-US" sz="700" dirty="0">
                <a:solidFill>
                  <a:schemeClr val="accent6"/>
                </a:solidFill>
                <a:latin typeface="メイリオ" panose="020B0604030504040204" pitchFamily="50" charset="-128"/>
                <a:ea typeface="メイリオ" panose="020B0604030504040204" pitchFamily="50" charset="-128"/>
              </a:rPr>
              <a:t>日あたりの基本料金</a:t>
            </a:r>
            <a:r>
              <a:rPr lang="en-US" altLang="ja-JP" sz="700" dirty="0">
                <a:solidFill>
                  <a:schemeClr val="accent6"/>
                </a:solidFill>
                <a:latin typeface="メイリオ" panose="020B0604030504040204" pitchFamily="50" charset="-128"/>
                <a:ea typeface="メイリオ" panose="020B0604030504040204" pitchFamily="50" charset="-128"/>
              </a:rPr>
              <a:t>×</a:t>
            </a:r>
            <a:r>
              <a:rPr lang="ja-JP" altLang="en-US" sz="700" dirty="0">
                <a:solidFill>
                  <a:schemeClr val="accent6"/>
                </a:solidFill>
                <a:latin typeface="メイリオ" panose="020B0604030504040204" pitchFamily="50" charset="-128"/>
                <a:ea typeface="メイリオ" panose="020B0604030504040204" pitchFamily="50" charset="-128"/>
              </a:rPr>
              <a:t>掲載日数での算出となります。</a:t>
            </a:r>
          </a:p>
        </p:txBody>
      </p:sp>
      <p:sp>
        <p:nvSpPr>
          <p:cNvPr id="7" name="テキスト プレースホルダー 6">
            <a:extLst>
              <a:ext uri="{FF2B5EF4-FFF2-40B4-BE49-F238E27FC236}">
                <a16:creationId xmlns:a16="http://schemas.microsoft.com/office/drawing/2014/main" id="{067E5743-3051-5E4D-D69C-3AD1DCCE0FF3}"/>
              </a:ext>
            </a:extLst>
          </p:cNvPr>
          <p:cNvSpPr>
            <a:spLocks noGrp="1"/>
          </p:cNvSpPr>
          <p:nvPr>
            <p:ph type="body" sz="quarter" idx="13"/>
          </p:nvPr>
        </p:nvSpPr>
        <p:spPr/>
        <p:txBody>
          <a:bodyPr/>
          <a:lstStyle/>
          <a:p>
            <a:r>
              <a:rPr lang="ja-JP" altLang="en-US" dirty="0"/>
              <a:t>スマートフォン商品</a:t>
            </a:r>
          </a:p>
        </p:txBody>
      </p:sp>
      <p:sp>
        <p:nvSpPr>
          <p:cNvPr id="9" name="円/楕円 19">
            <a:extLst>
              <a:ext uri="{FF2B5EF4-FFF2-40B4-BE49-F238E27FC236}">
                <a16:creationId xmlns:a16="http://schemas.microsoft.com/office/drawing/2014/main" id="{6EF207A4-D0FF-FFD0-298C-57348720EC3E}"/>
              </a:ext>
            </a:extLst>
          </p:cNvPr>
          <p:cNvSpPr>
            <a:spLocks noChangeAspect="1"/>
          </p:cNvSpPr>
          <p:nvPr/>
        </p:nvSpPr>
        <p:spPr>
          <a:xfrm>
            <a:off x="7263539" y="268727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2" name="図プレースホルダー 11" descr="アイコン&#10;&#10;自動的に生成された説明">
            <a:extLst>
              <a:ext uri="{FF2B5EF4-FFF2-40B4-BE49-F238E27FC236}">
                <a16:creationId xmlns:a16="http://schemas.microsoft.com/office/drawing/2014/main" id="{44F9BC07-D251-9BDF-E735-D28266D262F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12894444"/>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19593</TotalTime>
  <Words>6599</Words>
  <Application>Microsoft Office PowerPoint</Application>
  <PresentationFormat>ワイド画面</PresentationFormat>
  <Paragraphs>1150</Paragraphs>
  <Slides>30</Slides>
  <Notes>21</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30</vt:i4>
      </vt:variant>
    </vt:vector>
  </HeadingPairs>
  <TitlesOfParts>
    <vt:vector size="40" baseType="lpstr">
      <vt:lpstr>A P-OTF UD Shin Go NT Pr6N U</vt:lpstr>
      <vt:lpstr>Meiryo</vt:lpstr>
      <vt:lpstr>Meiryo</vt:lpstr>
      <vt:lpstr>Yu Gothic</vt:lpstr>
      <vt:lpstr>Yu Gothic Medium</vt:lpstr>
      <vt:lpstr>Arial</vt:lpstr>
      <vt:lpstr>Calibri</vt:lpstr>
      <vt:lpstr>Segoe UI</vt:lpstr>
      <vt:lpstr>Wingdings</vt:lpstr>
      <vt:lpstr>表紙</vt:lpstr>
      <vt:lpstr>ディスプレイ広告 （予約型 ）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大原 真由美</cp:lastModifiedBy>
  <cp:revision>536</cp:revision>
  <dcterms:created xsi:type="dcterms:W3CDTF">2020-02-26T07:28:11Z</dcterms:created>
  <dcterms:modified xsi:type="dcterms:W3CDTF">2023-04-18T07:28:32Z</dcterms:modified>
  <cp:category/>
</cp:coreProperties>
</file>