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24"/>
  </p:notesMasterIdLst>
  <p:handoutMasterIdLst>
    <p:handoutMasterId r:id="rId25"/>
  </p:handoutMasterIdLst>
  <p:sldIdLst>
    <p:sldId id="316" r:id="rId4"/>
    <p:sldId id="326" r:id="rId5"/>
    <p:sldId id="343" r:id="rId6"/>
    <p:sldId id="345" r:id="rId7"/>
    <p:sldId id="346" r:id="rId8"/>
    <p:sldId id="347" r:id="rId9"/>
    <p:sldId id="348" r:id="rId10"/>
    <p:sldId id="349" r:id="rId11"/>
    <p:sldId id="350" r:id="rId12"/>
    <p:sldId id="351" r:id="rId13"/>
    <p:sldId id="357" r:id="rId14"/>
    <p:sldId id="327" r:id="rId15"/>
    <p:sldId id="334" r:id="rId16"/>
    <p:sldId id="335" r:id="rId17"/>
    <p:sldId id="356" r:id="rId18"/>
    <p:sldId id="358" r:id="rId19"/>
    <p:sldId id="336" r:id="rId20"/>
    <p:sldId id="338" r:id="rId21"/>
    <p:sldId id="359" r:id="rId22"/>
    <p:sldId id="312" r:id="rId23"/>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9C9D9"/>
    <a:srgbClr val="F5F5F8"/>
    <a:srgbClr val="FAFAFB"/>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79" autoAdjust="0"/>
    <p:restoredTop sz="96327" autoAdjust="0"/>
  </p:normalViewPr>
  <p:slideViewPr>
    <p:cSldViewPr>
      <p:cViewPr varScale="1">
        <p:scale>
          <a:sx n="71" d="100"/>
          <a:sy n="71" d="100"/>
        </p:scale>
        <p:origin x="76" y="8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128" d="100"/>
          <a:sy n="128" d="100"/>
        </p:scale>
        <p:origin x="1692"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ABA8AE4-DA13-4B70-A2F6-3FC164361B1E}" type="datetimeFigureOut">
              <a:rPr kumimoji="1" lang="ja-JP" altLang="en-US" smtClean="0"/>
              <a:t>2023/2/6</a:t>
            </a:fld>
            <a:endParaRPr kumimoji="1" lang="ja-JP" altLang="en-US"/>
          </a:p>
        </p:txBody>
      </p:sp>
      <p:sp>
        <p:nvSpPr>
          <p:cNvPr id="4" name="フッター プレースホルダー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3DF9134-CCE0-4520-BFF2-9CB4DE3F2D89}" type="slidenum">
              <a:rPr kumimoji="1" lang="ja-JP" altLang="en-US" smtClean="0"/>
              <a:t>‹#›</a:t>
            </a:fld>
            <a:endParaRPr kumimoji="1" lang="ja-JP" altLang="en-US"/>
          </a:p>
        </p:txBody>
      </p:sp>
    </p:spTree>
    <p:extLst>
      <p:ext uri="{BB962C8B-B14F-4D97-AF65-F5344CB8AC3E}">
        <p14:creationId xmlns:p14="http://schemas.microsoft.com/office/powerpoint/2010/main" val="27003204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2023/2/6</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US" altLang="ja-JP" sz="800" dirty="0">
                <a:solidFill>
                  <a:schemeClr val="accent2"/>
                </a:solidFill>
              </a:rPr>
              <a:t>© 2022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US" dirty="0"/>
              <a:t>© 2022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US" dirty="0"/>
              <a:t>© 2022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US" dirty="0"/>
              <a:t>© 2022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US" dirty="0"/>
              <a:t>© 2022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US" dirty="0"/>
              <a:t>© 2022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US" dirty="0"/>
              <a:t>© 2022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US" dirty="0"/>
              <a:t>© 2022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ja-JP" sz="800" dirty="0">
                <a:solidFill>
                  <a:schemeClr val="accent2"/>
                </a:solidFill>
              </a:rPr>
              <a:t>© 2022 Yahoo Japan Corporation All rights reserved.</a:t>
            </a:r>
            <a:endParaRPr lang="en" altLang="ja-JP" sz="800" dirty="0">
              <a:solidFill>
                <a:schemeClr val="accent2"/>
              </a:solidFill>
            </a:endParaRPr>
          </a:p>
          <a:p>
            <a:pPr algn="r"/>
            <a:endParaRPr kumimoji="1" lang="ja-JP" altLang="en-US" sz="800" dirty="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US" altLang="ja-JP" sz="800" dirty="0">
                <a:solidFill>
                  <a:schemeClr val="accent2"/>
                </a:solidFill>
              </a:rPr>
              <a:t>© 2022 Yahoo Japan</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US" altLang="ja-JP" sz="800" dirty="0">
                <a:solidFill>
                  <a:schemeClr val="accent2"/>
                </a:solidFill>
              </a:rPr>
              <a:t>© 2022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US" dirty="0"/>
              <a:t>© 2022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10996729" y="6538793"/>
            <a:ext cx="992579"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ja-JP" sz="800" dirty="0">
                <a:solidFill>
                  <a:schemeClr val="accent2"/>
                </a:solidFill>
              </a:rPr>
              <a:t>© Yahoo Japan</a:t>
            </a: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US" altLang="ja-JP" sz="800" dirty="0">
                <a:solidFill>
                  <a:schemeClr val="accent2"/>
                </a:solidFill>
              </a:rPr>
              <a:t>© 2022 Yahoo Japan</a:t>
            </a:r>
            <a:endParaRPr lang="en" altLang="ja-JP" sz="800" dirty="0">
              <a:solidFill>
                <a:schemeClr val="accent2"/>
              </a:solidFill>
            </a:endParaRP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5289529" y="6600184"/>
            <a:ext cx="1612942" cy="21544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800" dirty="0">
                <a:solidFill>
                  <a:schemeClr val="accent2"/>
                </a:solidFill>
              </a:rPr>
              <a:t>© Yahoo Japan Corporation</a:t>
            </a:r>
            <a:endParaRPr lang="en" altLang="ja-JP"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1.xml"/><Relationship Id="rId6" Type="http://schemas.openxmlformats.org/officeDocument/2006/relationships/hyperlink" Target="https://ads-help.yahoo.co.jp/yahooads/guideline/articledetail?lan=ja&amp;aid=1493&amp;o=default" TargetMode="External"/><Relationship Id="rId5" Type="http://schemas.openxmlformats.org/officeDocument/2006/relationships/image" Target="../media/image19.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slideLayout" Target="../slideLayouts/slideLayout21.xml"/><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hyperlink" Target="https://form-business.yahoo.co.jp/claris/enqueteForm?inquiry_type=bls_review" TargetMode="External"/><Relationship Id="rId1" Type="http://schemas.openxmlformats.org/officeDocument/2006/relationships/slideLayout" Target="../slideLayouts/slideLayout21.xml"/><Relationship Id="rId4" Type="http://schemas.openxmlformats.org/officeDocument/2006/relationships/hyperlink" Target="https://form-business.yahoo.co.jp/claris/enqueteForm?inquiry_type=placement_restrictions"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1.xml"/><Relationship Id="rId6" Type="http://schemas.openxmlformats.org/officeDocument/2006/relationships/hyperlink" Target="https://form-business.yahoo.co.jp/claris/enqueteForm?inquiry_type=bls_review" TargetMode="External"/><Relationship Id="rId5" Type="http://schemas.openxmlformats.org/officeDocument/2006/relationships/hyperlink" Target="https://form-business.yahoo.co.jp/claris/enqueteForm?inquiry_type=guaranteed_review" TargetMode="External"/><Relationship Id="rId4" Type="http://schemas.openxmlformats.org/officeDocument/2006/relationships/hyperlink" Target="https://form-business.yahoo.co.jp/claris/enqueteForm?inquiry_type=placement_restrictions"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1.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1.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1.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1.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a:t>2022</a:t>
            </a:r>
            <a:r>
              <a:rPr lang="ja-JP" altLang="en-US" dirty="0"/>
              <a:t>年</a:t>
            </a:r>
            <a:r>
              <a:rPr lang="en-US" altLang="ja-JP" dirty="0"/>
              <a:t>8</a:t>
            </a:r>
            <a:r>
              <a:rPr lang="ja-JP" altLang="en-US" dirty="0"/>
              <a:t>月</a:t>
            </a:r>
            <a:r>
              <a:rPr lang="en-US" altLang="ja-JP" dirty="0"/>
              <a:t>17</a:t>
            </a:r>
            <a:r>
              <a:rPr lang="ja-JP" altLang="en-US" dirty="0"/>
              <a:t>日</a:t>
            </a:r>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p:txBody>
          <a:bodyPr>
            <a:normAutofit fontScale="85000" lnSpcReduction="10000"/>
          </a:bodyPr>
          <a:lstStyle/>
          <a:p>
            <a:pPr algn="l"/>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乗換案内（</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9</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en-US" altLang="ja-JP" dirty="0"/>
              <a:t>Yahoo!</a:t>
            </a:r>
            <a:r>
              <a:rPr lang="ja-JP" altLang="en-US" dirty="0"/>
              <a:t>乗換案内　到着駅指定広告　</a:t>
            </a:r>
            <a:r>
              <a:rPr lang="en-US" altLang="ja-JP" dirty="0"/>
              <a:t>PC</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892034760"/>
              </p:ext>
            </p:extLst>
          </p:nvPr>
        </p:nvGraphicFramePr>
        <p:xfrm>
          <a:off x="335360" y="962947"/>
          <a:ext cx="9959078" cy="5147209"/>
        </p:xfrm>
        <a:graphic>
          <a:graphicData uri="http://schemas.openxmlformats.org/drawingml/2006/table">
            <a:tbl>
              <a:tblPr firstCol="1" bandRow="1"/>
              <a:tblGrid>
                <a:gridCol w="1487805">
                  <a:extLst>
                    <a:ext uri="{9D8B030D-6E8A-4147-A177-3AD203B41FA5}">
                      <a16:colId xmlns:a16="http://schemas.microsoft.com/office/drawing/2014/main" val="792911817"/>
                    </a:ext>
                  </a:extLst>
                </a:gridCol>
                <a:gridCol w="502545">
                  <a:extLst>
                    <a:ext uri="{9D8B030D-6E8A-4147-A177-3AD203B41FA5}">
                      <a16:colId xmlns:a16="http://schemas.microsoft.com/office/drawing/2014/main" val="2463250045"/>
                    </a:ext>
                  </a:extLst>
                </a:gridCol>
                <a:gridCol w="1170843">
                  <a:extLst>
                    <a:ext uri="{9D8B030D-6E8A-4147-A177-3AD203B41FA5}">
                      <a16:colId xmlns:a16="http://schemas.microsoft.com/office/drawing/2014/main" val="2514760073"/>
                    </a:ext>
                  </a:extLst>
                </a:gridCol>
                <a:gridCol w="485341">
                  <a:extLst>
                    <a:ext uri="{9D8B030D-6E8A-4147-A177-3AD203B41FA5}">
                      <a16:colId xmlns:a16="http://schemas.microsoft.com/office/drawing/2014/main" val="3553236011"/>
                    </a:ext>
                  </a:extLst>
                </a:gridCol>
                <a:gridCol w="1225143">
                  <a:extLst>
                    <a:ext uri="{9D8B030D-6E8A-4147-A177-3AD203B41FA5}">
                      <a16:colId xmlns:a16="http://schemas.microsoft.com/office/drawing/2014/main" val="3128302553"/>
                    </a:ext>
                  </a:extLst>
                </a:gridCol>
                <a:gridCol w="478888">
                  <a:extLst>
                    <a:ext uri="{9D8B030D-6E8A-4147-A177-3AD203B41FA5}">
                      <a16:colId xmlns:a16="http://schemas.microsoft.com/office/drawing/2014/main" val="546095640"/>
                    </a:ext>
                  </a:extLst>
                </a:gridCol>
                <a:gridCol w="1224639">
                  <a:extLst>
                    <a:ext uri="{9D8B030D-6E8A-4147-A177-3AD203B41FA5}">
                      <a16:colId xmlns:a16="http://schemas.microsoft.com/office/drawing/2014/main" val="3899284239"/>
                    </a:ext>
                  </a:extLst>
                </a:gridCol>
                <a:gridCol w="503553">
                  <a:extLst>
                    <a:ext uri="{9D8B030D-6E8A-4147-A177-3AD203B41FA5}">
                      <a16:colId xmlns:a16="http://schemas.microsoft.com/office/drawing/2014/main" val="3572804107"/>
                    </a:ext>
                  </a:extLst>
                </a:gridCol>
                <a:gridCol w="1188384">
                  <a:extLst>
                    <a:ext uri="{9D8B030D-6E8A-4147-A177-3AD203B41FA5}">
                      <a16:colId xmlns:a16="http://schemas.microsoft.com/office/drawing/2014/main" val="1814573670"/>
                    </a:ext>
                  </a:extLst>
                </a:gridCol>
                <a:gridCol w="539808">
                  <a:extLst>
                    <a:ext uri="{9D8B030D-6E8A-4147-A177-3AD203B41FA5}">
                      <a16:colId xmlns:a16="http://schemas.microsoft.com/office/drawing/2014/main" val="54084860"/>
                    </a:ext>
                  </a:extLst>
                </a:gridCol>
                <a:gridCol w="1152129">
                  <a:extLst>
                    <a:ext uri="{9D8B030D-6E8A-4147-A177-3AD203B41FA5}">
                      <a16:colId xmlns:a16="http://schemas.microsoft.com/office/drawing/2014/main" val="3832092810"/>
                    </a:ext>
                  </a:extLst>
                </a:gridCol>
              </a:tblGrid>
              <a:tr h="3115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到着駅指定</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プライムディスプレイ　</a:t>
                      </a:r>
                      <a:r>
                        <a:rPr kumimoji="1" lang="en-US" altLang="ja-JP" sz="800" b="1" kern="1200" dirty="0">
                          <a:solidFill>
                            <a:schemeClr val="tx1">
                              <a:lumMod val="65000"/>
                              <a:lumOff val="35000"/>
                            </a:schemeClr>
                          </a:solidFill>
                          <a:latin typeface="+mn-lt"/>
                          <a:ea typeface="+mn-ea"/>
                          <a:cs typeface="+mn-cs"/>
                        </a:rPr>
                        <a:t>PC</a:t>
                      </a:r>
                    </a:p>
                    <a:p>
                      <a:pPr algn="ct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A</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28</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到着駅指定</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プライムディスプレイ　</a:t>
                      </a:r>
                      <a:r>
                        <a:rPr kumimoji="1" lang="en-US" altLang="ja-JP" sz="800" b="1" kern="1200" dirty="0">
                          <a:solidFill>
                            <a:schemeClr val="tx1">
                              <a:lumMod val="65000"/>
                              <a:lumOff val="35000"/>
                            </a:schemeClr>
                          </a:solidFill>
                          <a:latin typeface="+mn-lt"/>
                          <a:ea typeface="+mn-ea"/>
                          <a:cs typeface="+mn-cs"/>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B</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C</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D</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E</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28</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到着駅指定</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プライムディスプレイ　</a:t>
                      </a:r>
                      <a:r>
                        <a:rPr kumimoji="1" lang="en-US" altLang="ja-JP" sz="800" b="1" kern="1200" dirty="0">
                          <a:solidFill>
                            <a:schemeClr val="tx1">
                              <a:lumMod val="65000"/>
                              <a:lumOff val="35000"/>
                            </a:schemeClr>
                          </a:solidFill>
                          <a:latin typeface="+mn-lt"/>
                          <a:ea typeface="+mn-ea"/>
                          <a:cs typeface="+mn-cs"/>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F</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G</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H</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28</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到着駅指定</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プライムディスプレイ　</a:t>
                      </a:r>
                      <a:r>
                        <a:rPr kumimoji="1" lang="en-US" altLang="ja-JP" sz="800" b="1" kern="1200" dirty="0">
                          <a:solidFill>
                            <a:schemeClr val="tx1">
                              <a:lumMod val="65000"/>
                              <a:lumOff val="35000"/>
                            </a:schemeClr>
                          </a:solidFill>
                          <a:latin typeface="+mn-lt"/>
                          <a:ea typeface="+mn-ea"/>
                          <a:cs typeface="+mn-cs"/>
                        </a:rPr>
                        <a:t>PC</a:t>
                      </a:r>
                      <a:r>
                        <a:rPr kumimoji="1" lang="ja-JP" altLang="en-US" sz="800" b="1" kern="1200" dirty="0">
                          <a:solidFill>
                            <a:schemeClr val="tx1">
                              <a:lumMod val="65000"/>
                              <a:lumOff val="35000"/>
                            </a:schemeClr>
                          </a:solidFill>
                          <a:latin typeface="+mn-lt"/>
                          <a:ea typeface="+mn-ea"/>
                          <a:cs typeface="+mn-cs"/>
                        </a:rPr>
                        <a:t>　</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I</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28</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到着駅指定</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プライムディスプレイ　</a:t>
                      </a:r>
                      <a:r>
                        <a:rPr kumimoji="1" lang="en-US" altLang="ja-JP" sz="800" b="1" kern="1200" dirty="0">
                          <a:solidFill>
                            <a:schemeClr val="tx1">
                              <a:lumMod val="65000"/>
                              <a:lumOff val="35000"/>
                            </a:schemeClr>
                          </a:solidFill>
                          <a:latin typeface="+mn-lt"/>
                          <a:ea typeface="+mn-ea"/>
                          <a:cs typeface="+mn-cs"/>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　ランク</a:t>
                      </a:r>
                      <a:r>
                        <a:rPr kumimoji="1" lang="en-US" altLang="ja-JP" sz="800" b="1" kern="1200" dirty="0">
                          <a:solidFill>
                            <a:schemeClr val="tx1">
                              <a:lumMod val="65000"/>
                              <a:lumOff val="35000"/>
                            </a:schemeClr>
                          </a:solidFill>
                          <a:latin typeface="+mn-lt"/>
                          <a:ea typeface="+mn-ea"/>
                          <a:cs typeface="+mn-cs"/>
                        </a:rPr>
                        <a:t>J</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K</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L</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28</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1255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リリース種別</a:t>
                      </a:r>
                      <a:r>
                        <a:rPr kumimoji="1" lang="en-US" altLang="ja-JP" sz="900" b="0" dirty="0">
                          <a:solidFill>
                            <a:schemeClr val="bg1"/>
                          </a:solidFill>
                          <a:latin typeface="+mj-lt"/>
                          <a:ea typeface="+mj-ea"/>
                        </a:rPr>
                        <a:t>/</a:t>
                      </a: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a:solidFill>
                            <a:schemeClr val="tx1">
                              <a:lumMod val="65000"/>
                              <a:lumOff val="35000"/>
                            </a:schemeClr>
                          </a:solidFill>
                          <a:latin typeface="+mj-lt"/>
                          <a:ea typeface="+mj-ea"/>
                        </a:rPr>
                        <a:t>継続</a:t>
                      </a:r>
                      <a:endParaRPr kumimoji="1" lang="en-US" altLang="ja-JP" sz="800" dirty="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a:solidFill>
                            <a:schemeClr val="tx1">
                              <a:lumMod val="65000"/>
                              <a:lumOff val="35000"/>
                            </a:schemeClr>
                          </a:solidFill>
                          <a:latin typeface="+mj-lt"/>
                          <a:ea typeface="+mj-ea"/>
                        </a:rPr>
                        <a:t>1000000968</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a:solidFill>
                            <a:schemeClr val="tx1">
                              <a:lumMod val="65000"/>
                              <a:lumOff val="35000"/>
                            </a:schemeClr>
                          </a:solidFill>
                          <a:latin typeface="+mj-lt"/>
                          <a:ea typeface="+mj-ea"/>
                        </a:rPr>
                        <a:t>継続</a:t>
                      </a:r>
                      <a:endParaRPr kumimoji="1" lang="en-US" altLang="ja-JP" sz="800" dirty="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a:solidFill>
                            <a:schemeClr val="tx1">
                              <a:lumMod val="65000"/>
                              <a:lumOff val="35000"/>
                            </a:schemeClr>
                          </a:solidFill>
                          <a:latin typeface="+mj-lt"/>
                          <a:ea typeface="+mj-ea"/>
                        </a:rPr>
                        <a:t>1000000990</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継続</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1000000969</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継続</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1000000991</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a:solidFill>
                            <a:schemeClr val="tx1">
                              <a:lumMod val="65000"/>
                              <a:lumOff val="35000"/>
                            </a:schemeClr>
                          </a:solidFill>
                          <a:latin typeface="+mj-lt"/>
                          <a:ea typeface="+mj-ea"/>
                        </a:rPr>
                        <a:t>継続</a:t>
                      </a:r>
                      <a:endParaRPr kumimoji="1" lang="en-US" altLang="ja-JP" sz="800" dirty="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a:t>1000000970</a:t>
                      </a: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9646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endParaRPr kumimoji="1" lang="ja-JP" altLang="en-US" dirty="0"/>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　</a:t>
                      </a:r>
                      <a:r>
                        <a:rPr kumimoji="1" lang="en-US" altLang="ja-JP" sz="800" kern="1200" baseline="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 </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546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656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PC</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乗換案内</a:t>
                      </a:r>
                      <a:r>
                        <a:rPr kumimoji="1" lang="ja-JP" altLang="en-US" sz="800" kern="1200" baseline="0" dirty="0">
                          <a:solidFill>
                            <a:schemeClr val="tx1">
                              <a:lumMod val="65000"/>
                              <a:lumOff val="35000"/>
                            </a:schemeClr>
                          </a:solidFill>
                          <a:latin typeface="+mn-lt"/>
                          <a:ea typeface="+mn-ea"/>
                          <a:cs typeface="+mn-cs"/>
                        </a:rPr>
                        <a:t>　検索結果詳細</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30467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乗換案内</a:t>
                      </a:r>
                      <a:r>
                        <a:rPr kumimoji="1" lang="ja-JP" altLang="en-US" sz="800" kern="1200" baseline="0" dirty="0">
                          <a:solidFill>
                            <a:schemeClr val="tx1">
                              <a:lumMod val="65000"/>
                              <a:lumOff val="35000"/>
                            </a:schemeClr>
                          </a:solidFill>
                          <a:latin typeface="+mn-lt"/>
                          <a:ea typeface="+mn-ea"/>
                          <a:cs typeface="+mn-cs"/>
                        </a:rPr>
                        <a:t>　検索結果詳細</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日（木）～</a:t>
                      </a:r>
                      <a:r>
                        <a:rPr kumimoji="1" lang="en-US" altLang="ja-JP" sz="800" kern="1200" dirty="0">
                          <a:solidFill>
                            <a:schemeClr val="tx1">
                              <a:lumMod val="65000"/>
                              <a:lumOff val="35000"/>
                            </a:schemeClr>
                          </a:solidFill>
                          <a:latin typeface="+mn-lt"/>
                          <a:ea typeface="+mn-ea"/>
                          <a:cs typeface="+mn-cs"/>
                        </a:rPr>
                        <a:t>2023</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日（金）</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en-US" altLang="ja-JP" sz="800" kern="1200" dirty="0">
                          <a:solidFill>
                            <a:schemeClr val="tx1">
                              <a:lumMod val="65000"/>
                              <a:lumOff val="35000"/>
                            </a:schemeClr>
                          </a:solidFill>
                          <a:latin typeface="+mn-lt"/>
                          <a:ea typeface="+mn-ea"/>
                          <a:cs typeface="+mn-cs"/>
                        </a:rPr>
                        <a:t>28</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90</a:t>
                      </a:r>
                      <a:r>
                        <a:rPr kumimoji="1" lang="ja-JP" altLang="en-US" sz="800" kern="1200" dirty="0">
                          <a:solidFill>
                            <a:schemeClr val="tx1">
                              <a:lumMod val="65000"/>
                              <a:lumOff val="35000"/>
                            </a:schemeClr>
                          </a:solidFill>
                          <a:latin typeface="+mn-lt"/>
                          <a:ea typeface="+mn-ea"/>
                          <a:cs typeface="+mn-cs"/>
                        </a:rPr>
                        <a:t>日間</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78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枠購入型</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506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基本料金（枠）</a:t>
                      </a:r>
                      <a:r>
                        <a:rPr kumimoji="1" lang="en-US" altLang="ja-JP" sz="900" b="0" kern="1200" dirty="0">
                          <a:solidFill>
                            <a:schemeClr val="bg1"/>
                          </a:solidFill>
                          <a:latin typeface="メイリオ"/>
                          <a:ea typeface="メイリオ"/>
                          <a:cs typeface="+mn-cs"/>
                        </a:rPr>
                        <a:t>※1,2</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28,000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11,000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5,000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3,500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1,500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dirty="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ja-JP" altLang="en-US" sz="800" kern="1200" dirty="0">
                          <a:solidFill>
                            <a:schemeClr val="tx1">
                              <a:lumMod val="65000"/>
                              <a:lumOff val="35000"/>
                            </a:schemeClr>
                          </a:solidFill>
                          <a:latin typeface="+mn-lt"/>
                          <a:ea typeface="+mn-ea"/>
                          <a:cs typeface="+mn-cs"/>
                        </a:rPr>
                        <a:t>別紙をご参照ください。</a:t>
                      </a:r>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61288" y="644175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sp>
        <p:nvSpPr>
          <p:cNvPr id="11" name="正方形/長方形 10"/>
          <p:cNvSpPr/>
          <p:nvPr/>
        </p:nvSpPr>
        <p:spPr>
          <a:xfrm>
            <a:off x="461288" y="6162473"/>
            <a:ext cx="3472425" cy="338554"/>
          </a:xfrm>
          <a:prstGeom prst="rect">
            <a:avLst/>
          </a:prstGeom>
        </p:spPr>
        <p:txBody>
          <a:bodyPr wrap="none" lIns="91440" tIns="45720" rIns="91440" bIns="45720" anchor="t">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p>
        </p:txBody>
      </p:sp>
      <p:pic>
        <p:nvPicPr>
          <p:cNvPr id="13" name="図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63952" y="2276872"/>
            <a:ext cx="864096" cy="867432"/>
          </a:xfrm>
          <a:prstGeom prst="rect">
            <a:avLst/>
          </a:prstGeom>
        </p:spPr>
      </p:pic>
    </p:spTree>
    <p:extLst>
      <p:ext uri="{BB962C8B-B14F-4D97-AF65-F5344CB8AC3E}">
        <p14:creationId xmlns:p14="http://schemas.microsoft.com/office/powerpoint/2010/main" val="11805426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946712357"/>
              </p:ext>
            </p:extLst>
          </p:nvPr>
        </p:nvGraphicFramePr>
        <p:xfrm>
          <a:off x="335360" y="980728"/>
          <a:ext cx="8974205" cy="3748826"/>
        </p:xfrm>
        <a:graphic>
          <a:graphicData uri="http://schemas.openxmlformats.org/drawingml/2006/table">
            <a:tbl>
              <a:tblPr firstCol="1" bandRow="1">
                <a:tableStyleId>{21E4AEA4-8DFA-4A89-87EB-49C32662AFE0}</a:tableStyleId>
              </a:tblPr>
              <a:tblGrid>
                <a:gridCol w="2625778">
                  <a:extLst>
                    <a:ext uri="{9D8B030D-6E8A-4147-A177-3AD203B41FA5}">
                      <a16:colId xmlns:a16="http://schemas.microsoft.com/office/drawing/2014/main" val="792911817"/>
                    </a:ext>
                  </a:extLst>
                </a:gridCol>
                <a:gridCol w="1394946">
                  <a:extLst>
                    <a:ext uri="{9D8B030D-6E8A-4147-A177-3AD203B41FA5}">
                      <a16:colId xmlns:a16="http://schemas.microsoft.com/office/drawing/2014/main" val="2515137241"/>
                    </a:ext>
                  </a:extLst>
                </a:gridCol>
                <a:gridCol w="1641113">
                  <a:extLst>
                    <a:ext uri="{9D8B030D-6E8A-4147-A177-3AD203B41FA5}">
                      <a16:colId xmlns:a16="http://schemas.microsoft.com/office/drawing/2014/main" val="3608287535"/>
                    </a:ext>
                  </a:extLst>
                </a:gridCol>
                <a:gridCol w="1589201">
                  <a:extLst>
                    <a:ext uri="{9D8B030D-6E8A-4147-A177-3AD203B41FA5}">
                      <a16:colId xmlns:a16="http://schemas.microsoft.com/office/drawing/2014/main" val="2591893762"/>
                    </a:ext>
                  </a:extLst>
                </a:gridCol>
                <a:gridCol w="1723167">
                  <a:extLst>
                    <a:ext uri="{9D8B030D-6E8A-4147-A177-3AD203B41FA5}">
                      <a16:colId xmlns:a16="http://schemas.microsoft.com/office/drawing/2014/main" val="2760754859"/>
                    </a:ext>
                  </a:extLst>
                </a:gridCol>
              </a:tblGrid>
              <a:tr h="569996">
                <a:tc>
                  <a:txBody>
                    <a:bodyPr/>
                    <a:lstStyle/>
                    <a:p>
                      <a:pPr algn="ctr"/>
                      <a:r>
                        <a:rPr kumimoji="1" lang="ja-JP" altLang="en-US" sz="105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1" kern="1200" dirty="0" err="1">
                          <a:solidFill>
                            <a:schemeClr val="bg1"/>
                          </a:solidFill>
                          <a:latin typeface="+mn-ea"/>
                          <a:ea typeface="+mn-ea"/>
                          <a:cs typeface="+mn-cs"/>
                        </a:rPr>
                        <a:t>vCPM</a:t>
                      </a:r>
                      <a:endParaRPr kumimoji="1" lang="en-US" altLang="ja-JP" sz="1050" b="1" kern="1200" dirty="0">
                        <a:solidFill>
                          <a:schemeClr val="bg1"/>
                        </a:solidFill>
                        <a:latin typeface="+mn-ea"/>
                        <a:ea typeface="+mn-ea"/>
                        <a:cs typeface="+mn-cs"/>
                      </a:endParaRPr>
                    </a:p>
                    <a:p>
                      <a:pPr algn="ctr"/>
                      <a:r>
                        <a:rPr kumimoji="1" lang="ja-JP" altLang="en-US" sz="1050" b="1" kern="1200" dirty="0">
                          <a:solidFill>
                            <a:schemeClr val="bg1"/>
                          </a:solidFill>
                          <a:latin typeface="+mn-ea"/>
                          <a:ea typeface="+mn-ea"/>
                          <a:cs typeface="+mn-cs"/>
                        </a:rPr>
                        <a:t>掛け率</a:t>
                      </a:r>
                      <a:endParaRPr kumimoji="1" lang="en-US" altLang="ja-JP" sz="105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algn="ctr"/>
                      <a:r>
                        <a:rPr kumimoji="1" lang="en-US" altLang="ja-JP" sz="900" b="1" kern="1200" dirty="0">
                          <a:solidFill>
                            <a:schemeClr val="tx1">
                              <a:lumMod val="65000"/>
                              <a:lumOff val="35000"/>
                            </a:schemeClr>
                          </a:solidFill>
                          <a:latin typeface="+mn-lt"/>
                          <a:ea typeface="+mn-ea"/>
                          <a:cs typeface="+mn-cs"/>
                        </a:rPr>
                        <a:t>Yahoo!</a:t>
                      </a:r>
                      <a:r>
                        <a:rPr kumimoji="1" lang="ja-JP" altLang="en-US" sz="900" b="1" kern="1200" dirty="0">
                          <a:solidFill>
                            <a:schemeClr val="tx1">
                              <a:lumMod val="65000"/>
                              <a:lumOff val="35000"/>
                            </a:schemeClr>
                          </a:solidFill>
                          <a:latin typeface="+mn-lt"/>
                          <a:ea typeface="+mn-ea"/>
                          <a:cs typeface="+mn-cs"/>
                        </a:rPr>
                        <a:t>乗換案内</a:t>
                      </a:r>
                      <a:endParaRPr kumimoji="1" lang="en-US" altLang="ja-JP" sz="900" b="1" kern="1200" dirty="0">
                        <a:solidFill>
                          <a:schemeClr val="tx1">
                            <a:lumMod val="65000"/>
                            <a:lumOff val="35000"/>
                          </a:schemeClr>
                        </a:solidFill>
                        <a:latin typeface="+mn-lt"/>
                        <a:ea typeface="+mn-ea"/>
                        <a:cs typeface="+mn-cs"/>
                      </a:endParaRPr>
                    </a:p>
                    <a:p>
                      <a:pPr algn="ctr"/>
                      <a:r>
                        <a:rPr kumimoji="1" lang="ja-JP" altLang="en-US" sz="900" b="1" kern="1200" dirty="0">
                          <a:solidFill>
                            <a:schemeClr val="tx1">
                              <a:lumMod val="65000"/>
                              <a:lumOff val="35000"/>
                            </a:schemeClr>
                          </a:solidFill>
                          <a:latin typeface="+mn-lt"/>
                          <a:ea typeface="+mn-ea"/>
                          <a:cs typeface="+mn-cs"/>
                        </a:rPr>
                        <a:t>到着駅指定</a:t>
                      </a:r>
                      <a:endParaRPr kumimoji="1" lang="en-US" altLang="ja-JP" sz="900" b="1" kern="1200" dirty="0">
                        <a:solidFill>
                          <a:schemeClr val="tx1">
                            <a:lumMod val="65000"/>
                            <a:lumOff val="35000"/>
                          </a:schemeClr>
                        </a:solidFill>
                        <a:latin typeface="+mn-lt"/>
                        <a:ea typeface="+mn-ea"/>
                        <a:cs typeface="+mn-cs"/>
                      </a:endParaRPr>
                    </a:p>
                    <a:p>
                      <a:pPr algn="ctr"/>
                      <a:r>
                        <a:rPr kumimoji="1" lang="ja-JP" altLang="en-US" sz="900" b="1" kern="1200" dirty="0">
                          <a:solidFill>
                            <a:schemeClr val="tx1">
                              <a:lumMod val="65000"/>
                              <a:lumOff val="35000"/>
                            </a:schemeClr>
                          </a:solidFill>
                          <a:latin typeface="+mn-lt"/>
                          <a:ea typeface="+mn-ea"/>
                          <a:cs typeface="+mn-cs"/>
                        </a:rPr>
                        <a:t>トップパネル　</a:t>
                      </a:r>
                      <a:r>
                        <a:rPr kumimoji="1" lang="en-US" altLang="ja-JP" sz="900" b="1" kern="1200" dirty="0">
                          <a:solidFill>
                            <a:schemeClr val="tx1">
                              <a:lumMod val="65000"/>
                              <a:lumOff val="35000"/>
                            </a:schemeClr>
                          </a:solidFill>
                          <a:latin typeface="+mn-lt"/>
                          <a:ea typeface="+mn-ea"/>
                          <a:cs typeface="+mn-cs"/>
                        </a:rPr>
                        <a:t>SP</a:t>
                      </a: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900" b="1" kern="1200" dirty="0">
                          <a:solidFill>
                            <a:schemeClr val="tx1">
                              <a:lumMod val="65000"/>
                              <a:lumOff val="35000"/>
                            </a:schemeClr>
                          </a:solidFill>
                          <a:latin typeface="+mn-lt"/>
                          <a:ea typeface="+mn-ea"/>
                          <a:cs typeface="+mn-cs"/>
                        </a:rPr>
                        <a:t>Yahoo!</a:t>
                      </a:r>
                      <a:r>
                        <a:rPr kumimoji="1" lang="ja-JP" altLang="en-US" sz="900" b="1" kern="1200" dirty="0">
                          <a:solidFill>
                            <a:schemeClr val="tx1">
                              <a:lumMod val="65000"/>
                              <a:lumOff val="35000"/>
                            </a:schemeClr>
                          </a:solidFill>
                          <a:latin typeface="+mn-lt"/>
                          <a:ea typeface="+mn-ea"/>
                          <a:cs typeface="+mn-cs"/>
                        </a:rPr>
                        <a:t>乗換案内</a:t>
                      </a:r>
                      <a:endParaRPr kumimoji="1" lang="en-US" altLang="ja-JP" sz="900" b="1" kern="1200" dirty="0">
                        <a:solidFill>
                          <a:schemeClr val="tx1">
                            <a:lumMod val="65000"/>
                            <a:lumOff val="35000"/>
                          </a:schemeClr>
                        </a:solidFill>
                        <a:latin typeface="+mn-lt"/>
                        <a:ea typeface="+mn-ea"/>
                        <a:cs typeface="+mn-cs"/>
                      </a:endParaRPr>
                    </a:p>
                    <a:p>
                      <a:pPr algn="ctr"/>
                      <a:r>
                        <a:rPr kumimoji="1" lang="ja-JP" altLang="en-US" sz="900" b="1" kern="1200" dirty="0">
                          <a:solidFill>
                            <a:schemeClr val="tx1">
                              <a:lumMod val="65000"/>
                              <a:lumOff val="35000"/>
                            </a:schemeClr>
                          </a:solidFill>
                          <a:latin typeface="+mn-lt"/>
                          <a:ea typeface="+mn-ea"/>
                          <a:cs typeface="+mn-cs"/>
                        </a:rPr>
                        <a:t>到着駅指定</a:t>
                      </a:r>
                      <a:endParaRPr kumimoji="1" lang="en-US" altLang="ja-JP" sz="900" b="1" kern="1200" dirty="0">
                        <a:solidFill>
                          <a:schemeClr val="tx1">
                            <a:lumMod val="65000"/>
                            <a:lumOff val="35000"/>
                          </a:schemeClr>
                        </a:solidFill>
                        <a:latin typeface="+mn-lt"/>
                        <a:ea typeface="+mn-ea"/>
                        <a:cs typeface="+mn-cs"/>
                      </a:endParaRPr>
                    </a:p>
                    <a:p>
                      <a:pPr algn="ctr"/>
                      <a:r>
                        <a:rPr kumimoji="1" lang="ja-JP" altLang="en-US" sz="900" b="1" kern="1200" dirty="0">
                          <a:solidFill>
                            <a:schemeClr val="tx1">
                              <a:lumMod val="65000"/>
                              <a:lumOff val="35000"/>
                            </a:schemeClr>
                          </a:solidFill>
                          <a:latin typeface="+mn-lt"/>
                          <a:ea typeface="+mn-ea"/>
                          <a:cs typeface="+mn-cs"/>
                        </a:rPr>
                        <a:t>トップパネル</a:t>
                      </a:r>
                      <a:endParaRPr kumimoji="1" lang="en-US" altLang="ja-JP" sz="900" b="1" kern="1200" dirty="0">
                        <a:solidFill>
                          <a:schemeClr val="tx1">
                            <a:lumMod val="65000"/>
                            <a:lumOff val="35000"/>
                          </a:schemeClr>
                        </a:solidFill>
                        <a:latin typeface="+mn-lt"/>
                        <a:ea typeface="+mn-ea"/>
                        <a:cs typeface="+mn-cs"/>
                      </a:endParaRPr>
                    </a:p>
                    <a:p>
                      <a:pPr algn="ctr"/>
                      <a:r>
                        <a:rPr kumimoji="1" lang="en-US" altLang="ja-JP" sz="900" b="1" kern="1200" dirty="0">
                          <a:solidFill>
                            <a:schemeClr val="tx1">
                              <a:lumMod val="65000"/>
                              <a:lumOff val="35000"/>
                            </a:schemeClr>
                          </a:solidFill>
                          <a:latin typeface="+mn-lt"/>
                          <a:ea typeface="+mn-ea"/>
                          <a:cs typeface="+mn-cs"/>
                        </a:rPr>
                        <a:t>SP</a:t>
                      </a:r>
                      <a:r>
                        <a:rPr kumimoji="1" lang="ja-JP" altLang="en-US" sz="900" b="1" kern="1200" dirty="0">
                          <a:solidFill>
                            <a:schemeClr val="tx1">
                              <a:lumMod val="65000"/>
                              <a:lumOff val="35000"/>
                            </a:schemeClr>
                          </a:solidFill>
                          <a:latin typeface="+mn-lt"/>
                          <a:ea typeface="+mn-ea"/>
                          <a:cs typeface="+mn-cs"/>
                        </a:rPr>
                        <a:t>　駅下バナーセット</a:t>
                      </a:r>
                      <a:endParaRPr kumimoji="1" lang="en-US" altLang="ja-JP" sz="9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900" b="1" kern="1200" dirty="0">
                          <a:solidFill>
                            <a:schemeClr val="tx1">
                              <a:lumMod val="65000"/>
                              <a:lumOff val="35000"/>
                            </a:schemeClr>
                          </a:solidFill>
                          <a:latin typeface="+mn-lt"/>
                          <a:ea typeface="+mn-ea"/>
                          <a:cs typeface="+mn-cs"/>
                        </a:rPr>
                        <a:t>Yahoo!</a:t>
                      </a:r>
                      <a:r>
                        <a:rPr kumimoji="1" lang="ja-JP" altLang="en-US" sz="900" b="1" kern="1200" dirty="0">
                          <a:solidFill>
                            <a:schemeClr val="tx1">
                              <a:lumMod val="65000"/>
                              <a:lumOff val="35000"/>
                            </a:schemeClr>
                          </a:solidFill>
                          <a:latin typeface="+mn-lt"/>
                          <a:ea typeface="+mn-ea"/>
                          <a:cs typeface="+mn-cs"/>
                        </a:rPr>
                        <a:t>乗換案内</a:t>
                      </a:r>
                      <a:endParaRPr kumimoji="1" lang="en-US" altLang="ja-JP" sz="900" b="1" kern="1200" dirty="0">
                        <a:solidFill>
                          <a:schemeClr val="tx1">
                            <a:lumMod val="65000"/>
                            <a:lumOff val="35000"/>
                          </a:schemeClr>
                        </a:solidFill>
                        <a:latin typeface="+mn-lt"/>
                        <a:ea typeface="+mn-ea"/>
                        <a:cs typeface="+mn-cs"/>
                      </a:endParaRPr>
                    </a:p>
                    <a:p>
                      <a:pPr algn="ctr"/>
                      <a:r>
                        <a:rPr kumimoji="1" lang="ja-JP" altLang="en-US" sz="900" b="1" kern="1200" dirty="0">
                          <a:solidFill>
                            <a:schemeClr val="tx1">
                              <a:lumMod val="65000"/>
                              <a:lumOff val="35000"/>
                            </a:schemeClr>
                          </a:solidFill>
                          <a:latin typeface="+mn-lt"/>
                          <a:ea typeface="+mn-ea"/>
                          <a:cs typeface="+mn-cs"/>
                        </a:rPr>
                        <a:t>到着駅指定</a:t>
                      </a:r>
                      <a:endParaRPr kumimoji="1" lang="en-US" altLang="ja-JP" sz="900" b="1" kern="1200" dirty="0">
                        <a:solidFill>
                          <a:schemeClr val="tx1">
                            <a:lumMod val="65000"/>
                            <a:lumOff val="35000"/>
                          </a:schemeClr>
                        </a:solidFill>
                        <a:latin typeface="+mn-lt"/>
                        <a:ea typeface="+mn-ea"/>
                        <a:cs typeface="+mn-cs"/>
                      </a:endParaRPr>
                    </a:p>
                    <a:p>
                      <a:pPr algn="ctr"/>
                      <a:r>
                        <a:rPr kumimoji="1" lang="ja-JP" altLang="en-US" sz="900" b="1" kern="1200" dirty="0">
                          <a:solidFill>
                            <a:schemeClr val="tx1">
                              <a:lumMod val="65000"/>
                              <a:lumOff val="35000"/>
                            </a:schemeClr>
                          </a:solidFill>
                          <a:latin typeface="+mn-lt"/>
                          <a:ea typeface="+mn-ea"/>
                          <a:cs typeface="+mn-cs"/>
                        </a:rPr>
                        <a:t>プライムディスプレイ　</a:t>
                      </a:r>
                      <a:r>
                        <a:rPr kumimoji="1" lang="en-US" altLang="ja-JP" sz="900" b="1" kern="1200" dirty="0">
                          <a:solidFill>
                            <a:schemeClr val="tx1">
                              <a:lumMod val="65000"/>
                              <a:lumOff val="35000"/>
                            </a:schemeClr>
                          </a:solidFill>
                          <a:latin typeface="+mn-lt"/>
                          <a:ea typeface="+mn-ea"/>
                          <a:cs typeface="+mn-cs"/>
                        </a:rPr>
                        <a:t>PC</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5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0" dirty="0">
                          <a:solidFill>
                            <a:schemeClr val="bg1"/>
                          </a:solidFill>
                          <a:latin typeface="+mn-ea"/>
                          <a:ea typeface="+mn-ea"/>
                        </a:rPr>
                        <a:t>1.2</a:t>
                      </a:r>
                      <a:r>
                        <a:rPr kumimoji="1" lang="ja-JP" altLang="en-US" sz="105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35338">
                <a:tc>
                  <a:txBody>
                    <a:bodyPr/>
                    <a:lstStyle/>
                    <a:p>
                      <a:pPr algn="ctr"/>
                      <a:r>
                        <a:rPr kumimoji="1" lang="ja-JP" altLang="en-US" sz="105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地域</a:t>
                      </a:r>
                      <a:endParaRPr kumimoji="1" lang="en-US" altLang="ja-JP" sz="105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1.3</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50" b="0" dirty="0">
                          <a:solidFill>
                            <a:schemeClr val="bg1"/>
                          </a:solidFill>
                          <a:latin typeface="+mj-lt"/>
                          <a:ea typeface="+mj-ea"/>
                        </a:rPr>
                        <a:t>地域</a:t>
                      </a:r>
                      <a:endParaRPr kumimoji="1" lang="en-US" altLang="ja-JP" sz="1050" b="0" dirty="0">
                        <a:solidFill>
                          <a:schemeClr val="bg1"/>
                        </a:solidFill>
                        <a:latin typeface="+mj-lt"/>
                        <a:ea typeface="+mj-ea"/>
                      </a:endParaRPr>
                    </a:p>
                    <a:p>
                      <a:pPr algn="ctr"/>
                      <a:r>
                        <a:rPr kumimoji="1" lang="ja-JP" altLang="en-US" sz="105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1.56</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384742">
                <a:tc>
                  <a:txBody>
                    <a:bodyPr/>
                    <a:lstStyle/>
                    <a:p>
                      <a:pPr algn="ctr"/>
                      <a:r>
                        <a:rPr kumimoji="1" lang="ja-JP" altLang="en-US" sz="1050" b="0" kern="1200" dirty="0">
                          <a:solidFill>
                            <a:schemeClr val="bg1"/>
                          </a:solidFill>
                          <a:latin typeface="+mn-lt"/>
                          <a:ea typeface="+mn-ea"/>
                          <a:cs typeface="+mn-cs"/>
                        </a:rPr>
                        <a:t>曜日・時間帯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オーディエンスカテゴリー</a:t>
                      </a:r>
                      <a:r>
                        <a:rPr kumimoji="1" lang="ja-JP" altLang="en-US" sz="900" b="0" kern="1200" dirty="0">
                          <a:solidFill>
                            <a:schemeClr val="bg1"/>
                          </a:solidFill>
                          <a:latin typeface="+mj-lt"/>
                          <a:ea typeface="+mj-ea"/>
                          <a:cs typeface="+mn-cs"/>
                        </a:rPr>
                        <a:t>　</a:t>
                      </a:r>
                      <a:r>
                        <a:rPr kumimoji="1" lang="en-US" altLang="ja-JP" sz="900" b="0" kern="1200" dirty="0">
                          <a:solidFill>
                            <a:schemeClr val="bg1"/>
                          </a:solidFill>
                          <a:latin typeface="+mj-lt"/>
                          <a:ea typeface="+mj-ea"/>
                          <a:cs typeface="+mn-cs"/>
                        </a:rPr>
                        <a:t>※1</a:t>
                      </a:r>
                      <a:endParaRPr kumimoji="1" lang="ja-JP" altLang="en-US" sz="90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1.8</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rtl="0" eaLnBrk="1" fontAlgn="auto" latinLnBrk="0" hangingPunct="1">
                        <a:lnSpc>
                          <a:spcPct val="100000"/>
                        </a:lnSpc>
                        <a:spcBef>
                          <a:spcPts val="0"/>
                        </a:spcBef>
                        <a:spcAft>
                          <a:spcPts val="0"/>
                        </a:spcAft>
                        <a:buClrTx/>
                        <a:buSzTx/>
                        <a:buFontTx/>
                        <a:buNone/>
                      </a:pPr>
                      <a:r>
                        <a:rPr kumimoji="1" lang="ja-JP" altLang="en-US" sz="1050" b="0">
                          <a:solidFill>
                            <a:schemeClr val="bg1"/>
                          </a:solidFill>
                          <a:latin typeface="+mj-lt"/>
                          <a:ea typeface="+mj-ea"/>
                        </a:rPr>
                        <a:t>オーディエンスリスト</a:t>
                      </a:r>
                      <a:endParaRPr lang="ja-JP" altLang="en-US" sz="1050" b="0" dirty="0">
                        <a:solidFill>
                          <a:schemeClr val="bg1"/>
                        </a:solidFill>
                        <a:latin typeface="+mj-lt"/>
                        <a:ea typeface="+mj-ea"/>
                      </a:endParaRPr>
                    </a:p>
                    <a:p>
                      <a:pPr marL="0" marR="0" lvl="0" indent="0" algn="ctr" defTabSz="914400">
                        <a:lnSpc>
                          <a:spcPct val="100000"/>
                        </a:lnSpc>
                        <a:spcBef>
                          <a:spcPts val="0"/>
                        </a:spcBef>
                        <a:spcAft>
                          <a:spcPts val="0"/>
                        </a:spcAft>
                        <a:buClrTx/>
                        <a:buSzTx/>
                        <a:buFontTx/>
                        <a:buNone/>
                        <a:tabLst/>
                        <a:defRPr/>
                      </a:pPr>
                      <a:r>
                        <a:rPr kumimoji="1" lang="ja-JP" altLang="en-US" sz="1050" b="0">
                          <a:solidFill>
                            <a:schemeClr val="bg1"/>
                          </a:solidFill>
                          <a:latin typeface="+mj-lt"/>
                          <a:ea typeface="+mj-ea"/>
                        </a:rPr>
                        <a:t>（</a:t>
                      </a:r>
                      <a:r>
                        <a:rPr lang="ja-JP" altLang="en-US" sz="1050" b="0">
                          <a:solidFill>
                            <a:schemeClr val="bg1"/>
                          </a:solidFill>
                          <a:latin typeface="+mj-lt"/>
                          <a:ea typeface="+mj-ea"/>
                        </a:rPr>
                        <a:t>ヤフー提供</a:t>
                      </a:r>
                      <a:r>
                        <a:rPr kumimoji="1" lang="ja-JP" altLang="en-US" sz="1050" b="0">
                          <a:solidFill>
                            <a:schemeClr val="bg1"/>
                          </a:solidFill>
                          <a:latin typeface="+mj-lt"/>
                          <a:ea typeface="+mj-ea"/>
                        </a:rPr>
                        <a:t>）</a:t>
                      </a:r>
                      <a:r>
                        <a:rPr kumimoji="1" lang="ja-JP" altLang="en-US" sz="900" b="0">
                          <a:solidFill>
                            <a:schemeClr val="bg1"/>
                          </a:solidFill>
                          <a:latin typeface="+mj-lt"/>
                          <a:ea typeface="+mj-ea"/>
                        </a:rPr>
                        <a:t>　</a:t>
                      </a:r>
                      <a:r>
                        <a:rPr kumimoji="1" lang="en-US" altLang="ja-JP" sz="900" b="0" dirty="0">
                          <a:solidFill>
                            <a:schemeClr val="bg1"/>
                          </a:solidFill>
                          <a:latin typeface="+mj-lt"/>
                          <a:ea typeface="+mj-ea"/>
                        </a:rPr>
                        <a:t>※2</a:t>
                      </a:r>
                      <a:endParaRPr kumimoji="1" lang="ja-JP" altLang="en-US" sz="105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ea"/>
                          <a:ea typeface="+mn-ea"/>
                          <a:cs typeface="+mn-cs"/>
                        </a:rPr>
                        <a:t>リスト参照</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24309186"/>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2.0</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endParaRPr kumimoji="1" lang="ja-JP" altLang="en-US"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7" name="テキスト ボックス 5">
            <a:extLst>
              <a:ext uri="{FF2B5EF4-FFF2-40B4-BE49-F238E27FC236}">
                <a16:creationId xmlns:a16="http://schemas.microsoft.com/office/drawing/2014/main" id="{80B0730C-3B9E-4841-8DAD-6780CB507DD0}"/>
              </a:ext>
            </a:extLst>
          </p:cNvPr>
          <p:cNvSpPr txBox="1"/>
          <p:nvPr/>
        </p:nvSpPr>
        <p:spPr>
          <a:xfrm>
            <a:off x="315618" y="4709131"/>
            <a:ext cx="11691103" cy="2015936"/>
          </a:xfrm>
          <a:prstGeom prst="rect">
            <a:avLst/>
          </a:prstGeom>
          <a:noFill/>
        </p:spPr>
        <p:txBody>
          <a:bodyPr wrap="square" lIns="91440" tIns="45720" rIns="9144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b="1" dirty="0">
                <a:solidFill>
                  <a:schemeClr val="tx1">
                    <a:lumMod val="65000"/>
                    <a:lumOff val="35000"/>
                  </a:schemeClr>
                </a:solidFill>
                <a:latin typeface="+mn-ea"/>
              </a:rPr>
              <a:t>【</a:t>
            </a:r>
            <a:r>
              <a:rPr lang="ja-JP" altLang="en-US" sz="1050" b="1" dirty="0">
                <a:solidFill>
                  <a:schemeClr val="tx1">
                    <a:lumMod val="65000"/>
                    <a:lumOff val="35000"/>
                  </a:schemeClr>
                </a:solidFill>
                <a:latin typeface="+mn-ea"/>
              </a:rPr>
              <a:t>注意事項</a:t>
            </a:r>
            <a:r>
              <a:rPr lang="en-US" altLang="ja-JP" sz="1050" b="1" dirty="0">
                <a:solidFill>
                  <a:schemeClr val="tx1">
                    <a:lumMod val="65000"/>
                    <a:lumOff val="35000"/>
                  </a:schemeClr>
                </a:solidFill>
                <a:latin typeface="+mn-ea"/>
              </a:rPr>
              <a:t>】</a:t>
            </a:r>
            <a:r>
              <a:rPr lang="ja-JP" altLang="en-US" sz="1050" b="1" dirty="0">
                <a:solidFill>
                  <a:schemeClr val="tx1">
                    <a:lumMod val="65000"/>
                    <a:lumOff val="35000"/>
                  </a:schemeClr>
                </a:solidFill>
                <a:latin typeface="+mn-ea"/>
              </a:rPr>
              <a:t>こちらの商品は、ターゲティング設定不可です。</a:t>
            </a:r>
            <a:br>
              <a:rPr lang="en-US" altLang="ja-JP" sz="1050" dirty="0">
                <a:solidFill>
                  <a:schemeClr val="tx1">
                    <a:lumMod val="65000"/>
                    <a:lumOff val="35000"/>
                  </a:schemeClr>
                </a:solidFill>
                <a:latin typeface="+mn-ea"/>
              </a:rPr>
            </a:b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a:t>
            </a:r>
            <a:r>
              <a:rPr lang="en-US" altLang="ja-JP" sz="1050" dirty="0">
                <a:solidFill>
                  <a:schemeClr val="tx1">
                    <a:lumMod val="65000"/>
                    <a:lumOff val="35000"/>
                  </a:schemeClr>
                </a:solidFill>
              </a:rPr>
              <a:t>MD</a:t>
            </a:r>
            <a:r>
              <a:rPr lang="ja-JP" altLang="en-US" sz="1050" dirty="0">
                <a:solidFill>
                  <a:schemeClr val="tx1">
                    <a:lumMod val="65000"/>
                    <a:lumOff val="35000"/>
                  </a:schemeClr>
                </a:solidFill>
              </a:rPr>
              <a:t>はマルチデバイスの略称です。</a:t>
            </a:r>
            <a:endParaRPr lang="en-US" altLang="ja-JP" sz="1050" dirty="0">
              <a:solidFill>
                <a:schemeClr val="tx1">
                  <a:lumMod val="65000"/>
                  <a:lumOff val="35000"/>
                </a:schemeClr>
              </a:solidFill>
              <a:latin typeface="+mn-ea"/>
            </a:endParaRPr>
          </a:p>
          <a:p>
            <a:pPr>
              <a:lnSpc>
                <a:spcPts val="1460"/>
              </a:lnSpc>
            </a:pPr>
            <a:r>
              <a:rPr lang="en-US" altLang="ja-JP" sz="1000" dirty="0">
                <a:solidFill>
                  <a:schemeClr val="bg1">
                    <a:lumMod val="85000"/>
                  </a:schemeClr>
                </a:solidFill>
                <a:latin typeface="+mn-ea"/>
              </a:rPr>
              <a:t>※</a:t>
            </a:r>
            <a:r>
              <a:rPr lang="ja-JP" altLang="en-US" sz="1000" dirty="0">
                <a:solidFill>
                  <a:schemeClr val="bg1">
                    <a:lumMod val="85000"/>
                  </a:schemeClr>
                </a:solidFill>
                <a:latin typeface="+mn-ea"/>
              </a:rPr>
              <a:t>年齢は以下の区分で指定が可能です。</a:t>
            </a:r>
            <a:endParaRPr lang="en-US" altLang="ja-JP" sz="1000" dirty="0">
              <a:solidFill>
                <a:schemeClr val="bg1">
                  <a:lumMod val="85000"/>
                </a:schemeClr>
              </a:solidFill>
              <a:latin typeface="+mn-ea"/>
            </a:endParaRPr>
          </a:p>
          <a:p>
            <a:pPr>
              <a:lnSpc>
                <a:spcPts val="1460"/>
              </a:lnSpc>
            </a:pPr>
            <a:r>
              <a:rPr lang="en-US" altLang="ja-JP" sz="1000" dirty="0">
                <a:solidFill>
                  <a:schemeClr val="bg1">
                    <a:lumMod val="85000"/>
                  </a:schemeClr>
                </a:solidFill>
                <a:latin typeface="+mn-ea"/>
              </a:rPr>
              <a:t>18</a:t>
            </a:r>
            <a:r>
              <a:rPr lang="ja-JP" altLang="en-US" sz="1000" dirty="0">
                <a:solidFill>
                  <a:schemeClr val="bg1">
                    <a:lumMod val="85000"/>
                  </a:schemeClr>
                </a:solidFill>
                <a:latin typeface="+mn-ea"/>
              </a:rPr>
              <a:t>歳～</a:t>
            </a:r>
            <a:r>
              <a:rPr lang="en-US" altLang="ja-JP" sz="1000" dirty="0">
                <a:solidFill>
                  <a:schemeClr val="bg1">
                    <a:lumMod val="85000"/>
                  </a:schemeClr>
                </a:solidFill>
                <a:latin typeface="+mn-ea"/>
              </a:rPr>
              <a:t>19</a:t>
            </a:r>
            <a:r>
              <a:rPr lang="ja-JP" altLang="en-US" sz="1000" dirty="0">
                <a:solidFill>
                  <a:schemeClr val="bg1">
                    <a:lumMod val="85000"/>
                  </a:schemeClr>
                </a:solidFill>
                <a:latin typeface="+mn-ea"/>
              </a:rPr>
              <a:t>歳 </a:t>
            </a:r>
            <a:r>
              <a:rPr lang="en-US" altLang="ja-JP" sz="1000" dirty="0">
                <a:solidFill>
                  <a:schemeClr val="bg1">
                    <a:lumMod val="85000"/>
                  </a:schemeClr>
                </a:solidFill>
                <a:latin typeface="+mn-ea"/>
              </a:rPr>
              <a:t>/ 20</a:t>
            </a:r>
            <a:r>
              <a:rPr lang="ja-JP" altLang="en-US" sz="1000" dirty="0">
                <a:solidFill>
                  <a:schemeClr val="bg1">
                    <a:lumMod val="85000"/>
                  </a:schemeClr>
                </a:solidFill>
                <a:latin typeface="+mn-ea"/>
              </a:rPr>
              <a:t>歳～</a:t>
            </a:r>
            <a:r>
              <a:rPr lang="en-US" altLang="ja-JP" sz="1000" dirty="0">
                <a:solidFill>
                  <a:schemeClr val="bg1">
                    <a:lumMod val="85000"/>
                  </a:schemeClr>
                </a:solidFill>
                <a:latin typeface="+mn-ea"/>
              </a:rPr>
              <a:t>24</a:t>
            </a:r>
            <a:r>
              <a:rPr lang="ja-JP" altLang="en-US" sz="1000" dirty="0">
                <a:solidFill>
                  <a:schemeClr val="bg1">
                    <a:lumMod val="85000"/>
                  </a:schemeClr>
                </a:solidFill>
                <a:latin typeface="+mn-ea"/>
              </a:rPr>
              <a:t>歳 </a:t>
            </a:r>
            <a:r>
              <a:rPr lang="en-US" altLang="ja-JP" sz="1000" dirty="0">
                <a:solidFill>
                  <a:schemeClr val="bg1">
                    <a:lumMod val="85000"/>
                  </a:schemeClr>
                </a:solidFill>
                <a:latin typeface="+mn-ea"/>
              </a:rPr>
              <a:t>/ 25</a:t>
            </a:r>
            <a:r>
              <a:rPr lang="ja-JP" altLang="en-US" sz="1000" dirty="0">
                <a:solidFill>
                  <a:schemeClr val="bg1">
                    <a:lumMod val="85000"/>
                  </a:schemeClr>
                </a:solidFill>
                <a:latin typeface="+mn-ea"/>
              </a:rPr>
              <a:t>歳～</a:t>
            </a:r>
            <a:r>
              <a:rPr lang="en-US" altLang="ja-JP" sz="1000" dirty="0">
                <a:solidFill>
                  <a:schemeClr val="bg1">
                    <a:lumMod val="85000"/>
                  </a:schemeClr>
                </a:solidFill>
                <a:latin typeface="+mn-ea"/>
              </a:rPr>
              <a:t>29</a:t>
            </a:r>
            <a:r>
              <a:rPr lang="ja-JP" altLang="en-US" sz="1000" dirty="0">
                <a:solidFill>
                  <a:schemeClr val="bg1">
                    <a:lumMod val="85000"/>
                  </a:schemeClr>
                </a:solidFill>
                <a:latin typeface="+mn-ea"/>
              </a:rPr>
              <a:t>歳 </a:t>
            </a:r>
            <a:r>
              <a:rPr lang="en-US" altLang="ja-JP" sz="1000" dirty="0">
                <a:solidFill>
                  <a:schemeClr val="bg1">
                    <a:lumMod val="85000"/>
                  </a:schemeClr>
                </a:solidFill>
                <a:latin typeface="+mn-ea"/>
              </a:rPr>
              <a:t>/ 30</a:t>
            </a:r>
            <a:r>
              <a:rPr lang="ja-JP" altLang="en-US" sz="1000" dirty="0">
                <a:solidFill>
                  <a:schemeClr val="bg1">
                    <a:lumMod val="85000"/>
                  </a:schemeClr>
                </a:solidFill>
                <a:latin typeface="+mn-ea"/>
              </a:rPr>
              <a:t>歳～</a:t>
            </a:r>
            <a:r>
              <a:rPr lang="en-US" altLang="ja-JP" sz="1000" dirty="0">
                <a:solidFill>
                  <a:schemeClr val="bg1">
                    <a:lumMod val="85000"/>
                  </a:schemeClr>
                </a:solidFill>
                <a:latin typeface="+mn-ea"/>
              </a:rPr>
              <a:t>34</a:t>
            </a:r>
            <a:r>
              <a:rPr lang="ja-JP" altLang="en-US" sz="1000" dirty="0">
                <a:solidFill>
                  <a:schemeClr val="bg1">
                    <a:lumMod val="85000"/>
                  </a:schemeClr>
                </a:solidFill>
                <a:latin typeface="+mn-ea"/>
              </a:rPr>
              <a:t>歳 </a:t>
            </a:r>
            <a:r>
              <a:rPr lang="en-US" altLang="ja-JP" sz="1000" dirty="0">
                <a:solidFill>
                  <a:schemeClr val="bg1">
                    <a:lumMod val="85000"/>
                  </a:schemeClr>
                </a:solidFill>
                <a:latin typeface="+mn-ea"/>
              </a:rPr>
              <a:t>/ 35</a:t>
            </a:r>
            <a:r>
              <a:rPr lang="ja-JP" altLang="en-US" sz="1000" dirty="0">
                <a:solidFill>
                  <a:schemeClr val="bg1">
                    <a:lumMod val="85000"/>
                  </a:schemeClr>
                </a:solidFill>
                <a:latin typeface="+mn-ea"/>
              </a:rPr>
              <a:t>歳～</a:t>
            </a:r>
            <a:r>
              <a:rPr lang="en-US" altLang="ja-JP" sz="1000" dirty="0">
                <a:solidFill>
                  <a:schemeClr val="bg1">
                    <a:lumMod val="85000"/>
                  </a:schemeClr>
                </a:solidFill>
                <a:latin typeface="+mn-ea"/>
              </a:rPr>
              <a:t>39</a:t>
            </a:r>
            <a:r>
              <a:rPr lang="ja-JP" altLang="en-US" sz="1000" dirty="0">
                <a:solidFill>
                  <a:schemeClr val="bg1">
                    <a:lumMod val="85000"/>
                  </a:schemeClr>
                </a:solidFill>
                <a:latin typeface="+mn-ea"/>
              </a:rPr>
              <a:t>歳 </a:t>
            </a:r>
            <a:r>
              <a:rPr lang="en-US" altLang="ja-JP" sz="1000" dirty="0">
                <a:solidFill>
                  <a:schemeClr val="bg1">
                    <a:lumMod val="85000"/>
                  </a:schemeClr>
                </a:solidFill>
                <a:latin typeface="+mn-ea"/>
              </a:rPr>
              <a:t>/ 40</a:t>
            </a:r>
            <a:r>
              <a:rPr lang="ja-JP" altLang="en-US" sz="1000" dirty="0">
                <a:solidFill>
                  <a:schemeClr val="bg1">
                    <a:lumMod val="85000"/>
                  </a:schemeClr>
                </a:solidFill>
                <a:latin typeface="+mn-ea"/>
              </a:rPr>
              <a:t>歳～</a:t>
            </a:r>
            <a:r>
              <a:rPr lang="en-US" altLang="ja-JP" sz="1000" dirty="0">
                <a:solidFill>
                  <a:schemeClr val="bg1">
                    <a:lumMod val="85000"/>
                  </a:schemeClr>
                </a:solidFill>
                <a:latin typeface="+mn-ea"/>
              </a:rPr>
              <a:t>44</a:t>
            </a:r>
            <a:r>
              <a:rPr lang="ja-JP" altLang="en-US" sz="1000" dirty="0">
                <a:solidFill>
                  <a:schemeClr val="bg1">
                    <a:lumMod val="85000"/>
                  </a:schemeClr>
                </a:solidFill>
                <a:latin typeface="+mn-ea"/>
              </a:rPr>
              <a:t>歳 </a:t>
            </a:r>
            <a:r>
              <a:rPr lang="en-US" altLang="ja-JP" sz="1000" dirty="0">
                <a:solidFill>
                  <a:schemeClr val="bg1">
                    <a:lumMod val="85000"/>
                  </a:schemeClr>
                </a:solidFill>
                <a:latin typeface="+mn-ea"/>
              </a:rPr>
              <a:t>/ 45</a:t>
            </a:r>
            <a:r>
              <a:rPr lang="ja-JP" altLang="en-US" sz="1000" dirty="0">
                <a:solidFill>
                  <a:schemeClr val="bg1">
                    <a:lumMod val="85000"/>
                  </a:schemeClr>
                </a:solidFill>
                <a:latin typeface="+mn-ea"/>
              </a:rPr>
              <a:t>歳～</a:t>
            </a:r>
            <a:r>
              <a:rPr lang="en-US" altLang="ja-JP" sz="1000" dirty="0">
                <a:solidFill>
                  <a:schemeClr val="bg1">
                    <a:lumMod val="85000"/>
                  </a:schemeClr>
                </a:solidFill>
                <a:latin typeface="+mn-ea"/>
              </a:rPr>
              <a:t>49</a:t>
            </a:r>
            <a:r>
              <a:rPr lang="ja-JP" altLang="en-US" sz="1000" dirty="0">
                <a:solidFill>
                  <a:schemeClr val="bg1">
                    <a:lumMod val="85000"/>
                  </a:schemeClr>
                </a:solidFill>
                <a:latin typeface="+mn-ea"/>
              </a:rPr>
              <a:t>歳 </a:t>
            </a:r>
            <a:r>
              <a:rPr lang="en-US" altLang="ja-JP" sz="1000" dirty="0">
                <a:solidFill>
                  <a:schemeClr val="bg1">
                    <a:lumMod val="85000"/>
                  </a:schemeClr>
                </a:solidFill>
                <a:latin typeface="+mn-ea"/>
              </a:rPr>
              <a:t>/ 50</a:t>
            </a:r>
            <a:r>
              <a:rPr lang="ja-JP" altLang="en-US" sz="1000" dirty="0">
                <a:solidFill>
                  <a:schemeClr val="bg1">
                    <a:lumMod val="85000"/>
                  </a:schemeClr>
                </a:solidFill>
                <a:latin typeface="+mn-ea"/>
              </a:rPr>
              <a:t>歳～</a:t>
            </a:r>
            <a:r>
              <a:rPr lang="en-US" altLang="ja-JP" sz="1000" dirty="0">
                <a:solidFill>
                  <a:schemeClr val="bg1">
                    <a:lumMod val="85000"/>
                  </a:schemeClr>
                </a:solidFill>
                <a:latin typeface="+mn-ea"/>
              </a:rPr>
              <a:t>54</a:t>
            </a:r>
            <a:r>
              <a:rPr lang="ja-JP" altLang="en-US" sz="1000" dirty="0">
                <a:solidFill>
                  <a:schemeClr val="bg1">
                    <a:lumMod val="85000"/>
                  </a:schemeClr>
                </a:solidFill>
                <a:latin typeface="+mn-ea"/>
              </a:rPr>
              <a:t>歳 </a:t>
            </a:r>
            <a:r>
              <a:rPr lang="en-US" altLang="ja-JP" sz="1000" dirty="0">
                <a:solidFill>
                  <a:schemeClr val="bg1">
                    <a:lumMod val="85000"/>
                  </a:schemeClr>
                </a:solidFill>
                <a:latin typeface="+mn-ea"/>
              </a:rPr>
              <a:t>/ 55</a:t>
            </a:r>
            <a:r>
              <a:rPr lang="ja-JP" altLang="en-US" sz="1000" dirty="0">
                <a:solidFill>
                  <a:schemeClr val="bg1">
                    <a:lumMod val="85000"/>
                  </a:schemeClr>
                </a:solidFill>
                <a:latin typeface="+mn-ea"/>
              </a:rPr>
              <a:t>歳～</a:t>
            </a:r>
            <a:r>
              <a:rPr lang="en-US" altLang="ja-JP" sz="1000" dirty="0">
                <a:solidFill>
                  <a:schemeClr val="bg1">
                    <a:lumMod val="85000"/>
                  </a:schemeClr>
                </a:solidFill>
                <a:latin typeface="+mn-ea"/>
              </a:rPr>
              <a:t>59</a:t>
            </a:r>
            <a:r>
              <a:rPr lang="ja-JP" altLang="en-US" sz="1000" dirty="0">
                <a:solidFill>
                  <a:schemeClr val="bg1">
                    <a:lumMod val="85000"/>
                  </a:schemeClr>
                </a:solidFill>
                <a:latin typeface="+mn-ea"/>
              </a:rPr>
              <a:t>歳 </a:t>
            </a:r>
            <a:r>
              <a:rPr lang="en-US" altLang="ja-JP" sz="1000" dirty="0">
                <a:solidFill>
                  <a:schemeClr val="bg1">
                    <a:lumMod val="85000"/>
                  </a:schemeClr>
                </a:solidFill>
                <a:latin typeface="+mn-ea"/>
              </a:rPr>
              <a:t>/ 60</a:t>
            </a:r>
            <a:r>
              <a:rPr lang="ja-JP" altLang="en-US" sz="1000" dirty="0">
                <a:solidFill>
                  <a:schemeClr val="bg1">
                    <a:lumMod val="85000"/>
                  </a:schemeClr>
                </a:solidFill>
                <a:latin typeface="+mn-ea"/>
              </a:rPr>
              <a:t>歳～</a:t>
            </a:r>
            <a:r>
              <a:rPr lang="en-US" altLang="ja-JP" sz="1000" dirty="0">
                <a:solidFill>
                  <a:schemeClr val="bg1">
                    <a:lumMod val="85000"/>
                  </a:schemeClr>
                </a:solidFill>
                <a:latin typeface="+mn-ea"/>
              </a:rPr>
              <a:t>64</a:t>
            </a:r>
            <a:r>
              <a:rPr lang="ja-JP" altLang="en-US" sz="1000" dirty="0">
                <a:solidFill>
                  <a:schemeClr val="bg1">
                    <a:lumMod val="85000"/>
                  </a:schemeClr>
                </a:solidFill>
                <a:latin typeface="+mn-ea"/>
              </a:rPr>
              <a:t>歳 </a:t>
            </a:r>
            <a:r>
              <a:rPr lang="en-US" altLang="ja-JP" sz="1000" dirty="0">
                <a:solidFill>
                  <a:schemeClr val="bg1">
                    <a:lumMod val="85000"/>
                  </a:schemeClr>
                </a:solidFill>
                <a:latin typeface="+mn-ea"/>
              </a:rPr>
              <a:t>/ 65</a:t>
            </a:r>
            <a:r>
              <a:rPr lang="ja-JP" altLang="en-US" sz="1000" dirty="0">
                <a:solidFill>
                  <a:schemeClr val="bg1">
                    <a:lumMod val="85000"/>
                  </a:schemeClr>
                </a:solidFill>
                <a:latin typeface="+mn-ea"/>
              </a:rPr>
              <a:t>歳～</a:t>
            </a:r>
            <a:r>
              <a:rPr lang="en-US" altLang="ja-JP" sz="1000" dirty="0">
                <a:solidFill>
                  <a:schemeClr val="bg1">
                    <a:lumMod val="85000"/>
                  </a:schemeClr>
                </a:solidFill>
                <a:latin typeface="+mn-ea"/>
              </a:rPr>
              <a:t>69</a:t>
            </a:r>
            <a:r>
              <a:rPr lang="ja-JP" altLang="en-US" sz="1000" dirty="0">
                <a:solidFill>
                  <a:schemeClr val="bg1">
                    <a:lumMod val="85000"/>
                  </a:schemeClr>
                </a:solidFill>
                <a:latin typeface="+mn-ea"/>
              </a:rPr>
              <a:t>歳 </a:t>
            </a:r>
            <a:r>
              <a:rPr lang="en-US" altLang="ja-JP" sz="1000" dirty="0">
                <a:solidFill>
                  <a:schemeClr val="bg1">
                    <a:lumMod val="85000"/>
                  </a:schemeClr>
                </a:solidFill>
                <a:latin typeface="+mn-ea"/>
              </a:rPr>
              <a:t>/ 70</a:t>
            </a:r>
            <a:r>
              <a:rPr lang="ja-JP" altLang="en-US" sz="1000" dirty="0">
                <a:solidFill>
                  <a:schemeClr val="bg1">
                    <a:lumMod val="85000"/>
                  </a:schemeClr>
                </a:solidFill>
                <a:latin typeface="+mn-ea"/>
              </a:rPr>
              <a:t>歳以上</a:t>
            </a:r>
            <a:endParaRPr lang="en-US" altLang="ja-JP" sz="1000" dirty="0">
              <a:solidFill>
                <a:schemeClr val="bg1">
                  <a:lumMod val="85000"/>
                </a:schemeClr>
              </a:solidFill>
              <a:latin typeface="+mn-ea"/>
            </a:endParaRPr>
          </a:p>
          <a:p>
            <a:pPr>
              <a:lnSpc>
                <a:spcPts val="1460"/>
              </a:lnSpc>
            </a:pPr>
            <a:r>
              <a:rPr lang="en-US" altLang="ja-JP" sz="1000" dirty="0">
                <a:solidFill>
                  <a:schemeClr val="bg1">
                    <a:lumMod val="85000"/>
                  </a:schemeClr>
                </a:solidFill>
                <a:latin typeface="+mn-ea"/>
              </a:rPr>
              <a:t>※</a:t>
            </a:r>
            <a:r>
              <a:rPr lang="en-US" altLang="ja-JP" sz="1000" dirty="0" err="1">
                <a:solidFill>
                  <a:schemeClr val="bg1">
                    <a:lumMod val="85000"/>
                  </a:schemeClr>
                </a:solidFill>
                <a:latin typeface="+mn-ea"/>
              </a:rPr>
              <a:t>vCPM</a:t>
            </a:r>
            <a:r>
              <a:rPr lang="ja-JP" altLang="en-US" sz="1000" dirty="0">
                <a:solidFill>
                  <a:schemeClr val="bg1">
                    <a:lumMod val="85000"/>
                  </a:schemeClr>
                </a:solidFill>
                <a:latin typeface="+mn-ea"/>
              </a:rPr>
              <a:t>は「基本料金</a:t>
            </a:r>
            <a:r>
              <a:rPr lang="en-US" altLang="ja-JP" sz="1000" dirty="0">
                <a:solidFill>
                  <a:schemeClr val="bg1">
                    <a:lumMod val="85000"/>
                  </a:schemeClr>
                </a:solidFill>
                <a:latin typeface="+mn-ea"/>
              </a:rPr>
              <a:t>×</a:t>
            </a:r>
            <a:r>
              <a:rPr lang="ja-JP" altLang="en-US" sz="1000" dirty="0">
                <a:solidFill>
                  <a:schemeClr val="bg1">
                    <a:lumMod val="85000"/>
                  </a:schemeClr>
                </a:solidFill>
                <a:latin typeface="+mn-ea"/>
              </a:rPr>
              <a:t>ターゲティングごとに設定されている掛け率」（小数点以下切り捨て）によって決定されます。</a:t>
            </a:r>
            <a:endParaRPr lang="en-US" altLang="ja-JP" sz="1000" dirty="0">
              <a:solidFill>
                <a:schemeClr val="bg1">
                  <a:lumMod val="85000"/>
                </a:schemeClr>
              </a:solidFill>
              <a:latin typeface="+mn-ea"/>
            </a:endParaRPr>
          </a:p>
          <a:p>
            <a:pPr>
              <a:lnSpc>
                <a:spcPts val="1460"/>
              </a:lnSpc>
            </a:pPr>
            <a:r>
              <a:rPr lang="en-US" altLang="ja-JP" sz="1000" dirty="0">
                <a:solidFill>
                  <a:schemeClr val="bg1">
                    <a:lumMod val="85000"/>
                  </a:schemeClr>
                </a:solidFill>
                <a:latin typeface="+mn-ea"/>
              </a:rPr>
              <a:t>※</a:t>
            </a:r>
            <a:r>
              <a:rPr lang="en-US" altLang="ja-JP" sz="1000" dirty="0" err="1">
                <a:solidFill>
                  <a:schemeClr val="bg1">
                    <a:lumMod val="85000"/>
                  </a:schemeClr>
                </a:solidFill>
                <a:latin typeface="+mn-ea"/>
              </a:rPr>
              <a:t>vCPM</a:t>
            </a:r>
            <a:r>
              <a:rPr lang="ja-JP" altLang="en-US" sz="1000" dirty="0">
                <a:solidFill>
                  <a:schemeClr val="bg1">
                    <a:lumMod val="85000"/>
                  </a:schemeClr>
                </a:solidFill>
                <a:latin typeface="+mn-ea"/>
              </a:rPr>
              <a:t>掛け率の最大値は</a:t>
            </a:r>
            <a:r>
              <a:rPr lang="en-US" altLang="ja-JP" sz="1000" dirty="0">
                <a:solidFill>
                  <a:schemeClr val="bg1">
                    <a:lumMod val="85000"/>
                  </a:schemeClr>
                </a:solidFill>
                <a:latin typeface="+mn-ea"/>
              </a:rPr>
              <a:t>2.0</a:t>
            </a:r>
            <a:r>
              <a:rPr lang="ja-JP" altLang="en-US" sz="1000" dirty="0">
                <a:solidFill>
                  <a:schemeClr val="bg1">
                    <a:lumMod val="85000"/>
                  </a:schemeClr>
                </a:solidFill>
                <a:latin typeface="+mn-ea"/>
              </a:rPr>
              <a:t>倍になります。</a:t>
            </a:r>
            <a:endParaRPr lang="en-US" altLang="ja-JP" sz="1000" dirty="0">
              <a:solidFill>
                <a:schemeClr val="bg1">
                  <a:lumMod val="85000"/>
                </a:schemeClr>
              </a:solidFill>
              <a:latin typeface="+mn-ea"/>
            </a:endParaRPr>
          </a:p>
          <a:p>
            <a:pPr>
              <a:lnSpc>
                <a:spcPts val="1460"/>
              </a:lnSpc>
            </a:pPr>
            <a:r>
              <a:rPr lang="ja-JP" altLang="en-US" sz="1000" dirty="0">
                <a:solidFill>
                  <a:schemeClr val="bg1">
                    <a:lumMod val="85000"/>
                  </a:schemeClr>
                </a:solidFill>
                <a:latin typeface="+mn-ea"/>
              </a:rPr>
              <a:t>例：性別、年齢、オーディエンスカテゴリーを設定した場合、</a:t>
            </a:r>
            <a:r>
              <a:rPr lang="en-US" altLang="ja-JP" sz="1000" dirty="0">
                <a:solidFill>
                  <a:schemeClr val="bg1">
                    <a:lumMod val="85000"/>
                  </a:schemeClr>
                </a:solidFill>
                <a:latin typeface="+mn-ea"/>
              </a:rPr>
              <a:t>1.2</a:t>
            </a:r>
            <a:r>
              <a:rPr lang="ja-JP" altLang="en-US" sz="1000" dirty="0">
                <a:solidFill>
                  <a:schemeClr val="bg1">
                    <a:lumMod val="85000"/>
                  </a:schemeClr>
                </a:solidFill>
                <a:latin typeface="+mn-ea"/>
              </a:rPr>
              <a:t>倍</a:t>
            </a:r>
            <a:r>
              <a:rPr lang="en-US" altLang="ja-JP" sz="1000" dirty="0">
                <a:solidFill>
                  <a:schemeClr val="bg1">
                    <a:lumMod val="85000"/>
                  </a:schemeClr>
                </a:solidFill>
                <a:latin typeface="+mn-ea"/>
              </a:rPr>
              <a:t>× 1.2</a:t>
            </a:r>
            <a:r>
              <a:rPr lang="ja-JP" altLang="en-US" sz="1000" dirty="0">
                <a:solidFill>
                  <a:schemeClr val="bg1">
                    <a:lumMod val="85000"/>
                  </a:schemeClr>
                </a:solidFill>
                <a:latin typeface="+mn-ea"/>
              </a:rPr>
              <a:t>倍</a:t>
            </a:r>
            <a:r>
              <a:rPr lang="en-US" altLang="ja-JP" sz="1000" dirty="0">
                <a:solidFill>
                  <a:schemeClr val="bg1">
                    <a:lumMod val="85000"/>
                  </a:schemeClr>
                </a:solidFill>
                <a:latin typeface="+mn-ea"/>
              </a:rPr>
              <a:t>× 1.8</a:t>
            </a:r>
            <a:r>
              <a:rPr lang="ja-JP" altLang="en-US" sz="1000" dirty="0">
                <a:solidFill>
                  <a:schemeClr val="bg1">
                    <a:lumMod val="85000"/>
                  </a:schemeClr>
                </a:solidFill>
                <a:latin typeface="+mn-ea"/>
              </a:rPr>
              <a:t>倍</a:t>
            </a:r>
            <a:r>
              <a:rPr lang="en-US" altLang="ja-JP" sz="1000" dirty="0">
                <a:solidFill>
                  <a:schemeClr val="bg1">
                    <a:lumMod val="85000"/>
                  </a:schemeClr>
                </a:solidFill>
                <a:latin typeface="+mn-ea"/>
              </a:rPr>
              <a:t>=2.59</a:t>
            </a:r>
            <a:r>
              <a:rPr lang="ja-JP" altLang="en-US" sz="1000" dirty="0">
                <a:solidFill>
                  <a:schemeClr val="bg1">
                    <a:lumMod val="85000"/>
                  </a:schemeClr>
                </a:solidFill>
                <a:latin typeface="+mn-ea"/>
              </a:rPr>
              <a:t>倍となりますが、最大値が</a:t>
            </a:r>
            <a:r>
              <a:rPr lang="en-US" altLang="ja-JP" sz="1000" dirty="0">
                <a:solidFill>
                  <a:schemeClr val="bg1">
                    <a:lumMod val="85000"/>
                  </a:schemeClr>
                </a:solidFill>
                <a:latin typeface="+mn-ea"/>
              </a:rPr>
              <a:t>2.0</a:t>
            </a:r>
            <a:r>
              <a:rPr lang="ja-JP" altLang="en-US" sz="1000" dirty="0">
                <a:solidFill>
                  <a:schemeClr val="bg1">
                    <a:lumMod val="85000"/>
                  </a:schemeClr>
                </a:solidFill>
                <a:latin typeface="+mn-ea"/>
              </a:rPr>
              <a:t>倍のため、</a:t>
            </a:r>
            <a:r>
              <a:rPr lang="en-US" altLang="ja-JP" sz="1000" dirty="0">
                <a:solidFill>
                  <a:schemeClr val="bg1">
                    <a:lumMod val="85000"/>
                  </a:schemeClr>
                </a:solidFill>
                <a:latin typeface="+mn-ea"/>
              </a:rPr>
              <a:t>2.0</a:t>
            </a:r>
            <a:r>
              <a:rPr lang="ja-JP" altLang="en-US" sz="1000" dirty="0">
                <a:solidFill>
                  <a:schemeClr val="bg1">
                    <a:lumMod val="85000"/>
                  </a:schemeClr>
                </a:solidFill>
                <a:latin typeface="+mn-ea"/>
              </a:rPr>
              <a:t>倍で設定可能となります。</a:t>
            </a:r>
            <a:endParaRPr lang="en-US" altLang="ja-JP" sz="1000" dirty="0">
              <a:solidFill>
                <a:schemeClr val="bg1">
                  <a:lumMod val="85000"/>
                </a:schemeClr>
              </a:solidFill>
              <a:latin typeface="+mn-ea"/>
            </a:endParaRPr>
          </a:p>
          <a:p>
            <a:pPr>
              <a:lnSpc>
                <a:spcPts val="1460"/>
              </a:lnSpc>
            </a:pPr>
            <a:endParaRPr lang="en-US" altLang="ja-JP" sz="1000" dirty="0">
              <a:solidFill>
                <a:schemeClr val="bg1">
                  <a:lumMod val="85000"/>
                </a:schemeClr>
              </a:solidFill>
              <a:latin typeface="+mn-ea"/>
            </a:endParaRPr>
          </a:p>
          <a:p>
            <a:pPr>
              <a:lnSpc>
                <a:spcPts val="1460"/>
              </a:lnSpc>
            </a:pPr>
            <a:r>
              <a:rPr lang="en-US" altLang="ja-JP" sz="1000" dirty="0">
                <a:solidFill>
                  <a:schemeClr val="bg1">
                    <a:lumMod val="85000"/>
                  </a:schemeClr>
                </a:solidFill>
                <a:latin typeface="+mn-ea"/>
              </a:rPr>
              <a:t>※1</a:t>
            </a:r>
            <a:r>
              <a:rPr lang="ja-JP" altLang="en-US" sz="1000" dirty="0">
                <a:solidFill>
                  <a:schemeClr val="bg1">
                    <a:lumMod val="85000"/>
                  </a:schemeClr>
                </a:solidFill>
                <a:latin typeface="+mn-ea"/>
              </a:rPr>
              <a:t>オーディエンスカテゴリーの詳細は、</a:t>
            </a:r>
            <a:r>
              <a:rPr lang="en-US" altLang="ja-JP" sz="1000" dirty="0">
                <a:solidFill>
                  <a:schemeClr val="bg1">
                    <a:lumMod val="85000"/>
                  </a:schemeClr>
                </a:solidFill>
                <a:latin typeface="+mn-ea"/>
              </a:rPr>
              <a:t>Yahoo!</a:t>
            </a:r>
            <a:r>
              <a:rPr lang="ja-JP" altLang="en-US" sz="1000" dirty="0">
                <a:solidFill>
                  <a:schemeClr val="bg1">
                    <a:lumMod val="85000"/>
                  </a:schemeClr>
                </a:solidFill>
                <a:latin typeface="+mn-ea"/>
              </a:rPr>
              <a:t>広告ヘルプを参照してください。</a:t>
            </a:r>
            <a:r>
              <a:rPr lang="en-US" altLang="ja-JP" sz="1000" dirty="0">
                <a:solidFill>
                  <a:schemeClr val="bg1">
                    <a:lumMod val="85000"/>
                  </a:schemeClr>
                </a:solidFill>
                <a:latin typeface="+mn-ea"/>
              </a:rPr>
              <a:t>https://ads-help.yahoo.co.jp/yahooads/display/articledetail?lan=ja&amp;aid=71655</a:t>
            </a:r>
          </a:p>
          <a:p>
            <a:pPr>
              <a:lnSpc>
                <a:spcPts val="1460"/>
              </a:lnSpc>
            </a:pPr>
            <a:r>
              <a:rPr lang="en-US" altLang="ja-JP" sz="1000" dirty="0">
                <a:solidFill>
                  <a:schemeClr val="bg1">
                    <a:lumMod val="85000"/>
                  </a:schemeClr>
                </a:solidFill>
                <a:latin typeface="+mn-ea"/>
              </a:rPr>
              <a:t>※2</a:t>
            </a:r>
            <a:r>
              <a:rPr lang="ja-JP" altLang="en-US" sz="1000">
                <a:solidFill>
                  <a:schemeClr val="bg1">
                    <a:lumMod val="85000"/>
                  </a:schemeClr>
                </a:solidFill>
                <a:latin typeface="+mn-ea"/>
              </a:rPr>
              <a:t>オーディエンスリスト（ヤフー提供）の詳細は、こちらの表を参照してください。</a:t>
            </a:r>
            <a:r>
              <a:rPr lang="en-US" altLang="ja-JP" sz="1000" dirty="0">
                <a:solidFill>
                  <a:schemeClr val="bg1">
                    <a:lumMod val="85000"/>
                  </a:schemeClr>
                </a:solidFill>
                <a:latin typeface="+mn-ea"/>
              </a:rPr>
              <a:t>https://s.yimg.jp/dl/displayads-guarantee/audiencelist.zip</a:t>
            </a:r>
          </a:p>
        </p:txBody>
      </p:sp>
    </p:spTree>
    <p:extLst>
      <p:ext uri="{BB962C8B-B14F-4D97-AF65-F5344CB8AC3E}">
        <p14:creationId xmlns:p14="http://schemas.microsoft.com/office/powerpoint/2010/main" val="8636976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16" name="正方形/長方形 15"/>
          <p:cNvSpPr/>
          <p:nvPr/>
        </p:nvSpPr>
        <p:spPr>
          <a:xfrm>
            <a:off x="358724" y="6309320"/>
            <a:ext cx="4185761"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　　　の枠はホワイトリストで一部プロモーションで掲載可となる場合があります。</a:t>
            </a:r>
            <a:br>
              <a:rPr kumimoji="0" lang="en-US" altLang="ja-JP" sz="800" b="0" i="0" u="none" strike="noStrike" kern="0" cap="none" spc="0" normalizeH="0" baseline="0" noProof="0" dirty="0">
                <a:ln>
                  <a:noFill/>
                </a:ln>
                <a:solidFill>
                  <a:prstClr val="black">
                    <a:lumMod val="65000"/>
                    <a:lumOff val="35000"/>
                  </a:prstClr>
                </a:solidFill>
                <a:effectLst/>
                <a:uLnTx/>
                <a:uFillTx/>
              </a:rPr>
            </a:b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　印のないカテゴリーは制限なしとなります。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r>
              <a:rPr kumimoji="0" lang="en-US" altLang="ja-JP" sz="800" kern="0" dirty="0">
                <a:solidFill>
                  <a:prstClr val="black">
                    <a:lumMod val="65000"/>
                    <a:lumOff val="35000"/>
                  </a:prstClr>
                </a:solidFill>
              </a:rPr>
              <a:t>※ SP</a:t>
            </a:r>
            <a:r>
              <a:rPr kumimoji="0" lang="ja-JP" altLang="en-US" sz="800" kern="0" dirty="0">
                <a:solidFill>
                  <a:prstClr val="black">
                    <a:lumMod val="65000"/>
                    <a:lumOff val="35000"/>
                  </a:prstClr>
                </a:solidFill>
              </a:rPr>
              <a:t>はスマートフォン、 </a:t>
            </a:r>
            <a:r>
              <a:rPr kumimoji="0" lang="en-US" altLang="ja-JP" sz="800" kern="0" dirty="0">
                <a:solidFill>
                  <a:prstClr val="black">
                    <a:lumMod val="65000"/>
                    <a:lumOff val="35000"/>
                  </a:prstClr>
                </a:solidFill>
              </a:rPr>
              <a:t>PC</a:t>
            </a:r>
            <a:r>
              <a:rPr kumimoji="0" lang="ja-JP" altLang="en-US" sz="800" kern="0" dirty="0">
                <a:solidFill>
                  <a:prstClr val="black">
                    <a:lumMod val="65000"/>
                    <a:lumOff val="35000"/>
                  </a:prstClr>
                </a:solidFill>
              </a:rPr>
              <a:t>はパソコン、</a:t>
            </a:r>
            <a:r>
              <a:rPr kumimoji="0" lang="en-US" altLang="ja-JP" sz="800" kern="0" dirty="0">
                <a:solidFill>
                  <a:prstClr val="black">
                    <a:lumMod val="65000"/>
                    <a:lumOff val="35000"/>
                  </a:prstClr>
                </a:solidFill>
              </a:rPr>
              <a:t>MD</a:t>
            </a:r>
            <a:r>
              <a:rPr kumimoji="0" lang="ja-JP" altLang="en-US" sz="800" kern="0" dirty="0">
                <a:solidFill>
                  <a:prstClr val="black">
                    <a:lumMod val="65000"/>
                    <a:lumOff val="35000"/>
                  </a:prstClr>
                </a:solidFill>
              </a:rPr>
              <a:t>はマルチデバイスの略称です。</a:t>
            </a:r>
            <a:endParaRPr kumimoji="0" lang="en-US" altLang="ja-JP" sz="800" kern="0" dirty="0">
              <a:solidFill>
                <a:prstClr val="black"/>
              </a:solidFill>
            </a:endParaRPr>
          </a:p>
        </p:txBody>
      </p:sp>
      <p:pic>
        <p:nvPicPr>
          <p:cNvPr id="19" name="図 18"/>
          <p:cNvPicPr>
            <a:picLocks noChangeAspect="1"/>
          </p:cNvPicPr>
          <p:nvPr/>
        </p:nvPicPr>
        <p:blipFill>
          <a:blip r:embed="rId2"/>
          <a:stretch>
            <a:fillRect/>
          </a:stretch>
        </p:blipFill>
        <p:spPr>
          <a:xfrm>
            <a:off x="646757" y="6333811"/>
            <a:ext cx="203602" cy="120158"/>
          </a:xfrm>
          <a:prstGeom prst="rect">
            <a:avLst/>
          </a:prstGeom>
        </p:spPr>
      </p:pic>
      <p:graphicFrame>
        <p:nvGraphicFramePr>
          <p:cNvPr id="8" name="表 7">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581770487"/>
              </p:ext>
            </p:extLst>
          </p:nvPr>
        </p:nvGraphicFramePr>
        <p:xfrm>
          <a:off x="334963" y="941845"/>
          <a:ext cx="5689028" cy="5355229"/>
        </p:xfrm>
        <a:graphic>
          <a:graphicData uri="http://schemas.openxmlformats.org/drawingml/2006/table">
            <a:tbl>
              <a:tblPr firstCol="1" bandRow="1"/>
              <a:tblGrid>
                <a:gridCol w="3512461">
                  <a:extLst>
                    <a:ext uri="{9D8B030D-6E8A-4147-A177-3AD203B41FA5}">
                      <a16:colId xmlns:a16="http://schemas.microsoft.com/office/drawing/2014/main" val="792911817"/>
                    </a:ext>
                  </a:extLst>
                </a:gridCol>
                <a:gridCol w="1137751">
                  <a:extLst>
                    <a:ext uri="{9D8B030D-6E8A-4147-A177-3AD203B41FA5}">
                      <a16:colId xmlns:a16="http://schemas.microsoft.com/office/drawing/2014/main" val="3057805663"/>
                    </a:ext>
                  </a:extLst>
                </a:gridCol>
                <a:gridCol w="1038816">
                  <a:extLst>
                    <a:ext uri="{9D8B030D-6E8A-4147-A177-3AD203B41FA5}">
                      <a16:colId xmlns:a16="http://schemas.microsoft.com/office/drawing/2014/main" val="2910572198"/>
                    </a:ext>
                  </a:extLst>
                </a:gridCol>
              </a:tblGrid>
              <a:tr h="39057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700" b="1" kern="1200" dirty="0">
                          <a:solidFill>
                            <a:schemeClr val="tx1">
                              <a:lumMod val="65000"/>
                              <a:lumOff val="35000"/>
                            </a:schemeClr>
                          </a:solidFill>
                          <a:latin typeface="+mn-lt"/>
                          <a:ea typeface="+mn-ea"/>
                          <a:cs typeface="+mn-cs"/>
                        </a:rPr>
                        <a:t>Yahoo!</a:t>
                      </a:r>
                      <a:r>
                        <a:rPr kumimoji="1" lang="ja-JP" altLang="en-US" sz="700" b="1" kern="1200" dirty="0">
                          <a:solidFill>
                            <a:schemeClr val="tx1">
                              <a:lumMod val="65000"/>
                              <a:lumOff val="35000"/>
                            </a:schemeClr>
                          </a:solidFill>
                          <a:latin typeface="+mn-lt"/>
                          <a:ea typeface="+mn-ea"/>
                          <a:cs typeface="+mn-cs"/>
                        </a:rPr>
                        <a:t>乗換案内</a:t>
                      </a:r>
                      <a:endParaRPr kumimoji="1" lang="en-US" altLang="ja-JP" sz="700" b="1" kern="1200" dirty="0">
                        <a:solidFill>
                          <a:schemeClr val="tx1">
                            <a:lumMod val="65000"/>
                            <a:lumOff val="35000"/>
                          </a:schemeClr>
                        </a:solidFill>
                        <a:latin typeface="+mn-lt"/>
                        <a:ea typeface="+mn-ea"/>
                        <a:cs typeface="+mn-cs"/>
                      </a:endParaRPr>
                    </a:p>
                    <a:p>
                      <a:pPr algn="ctr"/>
                      <a:r>
                        <a:rPr kumimoji="1" lang="ja-JP" altLang="en-US" sz="700" b="1" kern="1200" dirty="0">
                          <a:solidFill>
                            <a:schemeClr val="tx1">
                              <a:lumMod val="65000"/>
                              <a:lumOff val="35000"/>
                            </a:schemeClr>
                          </a:solidFill>
                          <a:latin typeface="+mn-lt"/>
                          <a:ea typeface="+mn-ea"/>
                          <a:cs typeface="+mn-cs"/>
                        </a:rPr>
                        <a:t>到着駅指定</a:t>
                      </a:r>
                      <a:endParaRPr kumimoji="1" lang="en-US" altLang="ja-JP" sz="700" b="1" kern="1200" dirty="0">
                        <a:solidFill>
                          <a:schemeClr val="tx1">
                            <a:lumMod val="65000"/>
                            <a:lumOff val="35000"/>
                          </a:schemeClr>
                        </a:solidFill>
                        <a:latin typeface="+mn-lt"/>
                        <a:ea typeface="+mn-ea"/>
                        <a:cs typeface="+mn-cs"/>
                      </a:endParaRPr>
                    </a:p>
                    <a:p>
                      <a:pPr algn="ctr"/>
                      <a:r>
                        <a:rPr kumimoji="1" lang="ja-JP" altLang="en-US" sz="700" b="1" kern="1200" dirty="0">
                          <a:solidFill>
                            <a:schemeClr val="tx1">
                              <a:lumMod val="65000"/>
                              <a:lumOff val="35000"/>
                            </a:schemeClr>
                          </a:solidFill>
                          <a:latin typeface="+mn-lt"/>
                          <a:ea typeface="+mn-ea"/>
                          <a:cs typeface="+mn-cs"/>
                        </a:rPr>
                        <a:t>トップパネル　</a:t>
                      </a:r>
                      <a:r>
                        <a:rPr kumimoji="1" lang="en-US" altLang="ja-JP" sz="700" b="1" kern="1200" dirty="0">
                          <a:solidFill>
                            <a:schemeClr val="tx1">
                              <a:lumMod val="65000"/>
                              <a:lumOff val="35000"/>
                            </a:schemeClr>
                          </a:solidFill>
                          <a:latin typeface="+mn-lt"/>
                          <a:ea typeface="+mn-ea"/>
                          <a:cs typeface="+mn-cs"/>
                        </a:rPr>
                        <a:t>SP</a:t>
                      </a: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700" b="1" kern="1200" dirty="0">
                          <a:solidFill>
                            <a:schemeClr val="tx1">
                              <a:lumMod val="65000"/>
                              <a:lumOff val="35000"/>
                            </a:schemeClr>
                          </a:solidFill>
                          <a:latin typeface="メイリオ"/>
                          <a:ea typeface="メイリオ"/>
                          <a:cs typeface="+mn-cs"/>
                        </a:rPr>
                        <a:t>Yahoo!</a:t>
                      </a:r>
                      <a:r>
                        <a:rPr kumimoji="1" lang="ja-JP" altLang="en-US" sz="700" b="1" kern="1200" dirty="0">
                          <a:solidFill>
                            <a:schemeClr val="tx1">
                              <a:lumMod val="65000"/>
                              <a:lumOff val="35000"/>
                            </a:schemeClr>
                          </a:solidFill>
                          <a:latin typeface="メイリオ"/>
                          <a:ea typeface="メイリオ"/>
                          <a:cs typeface="+mn-cs"/>
                        </a:rPr>
                        <a:t>乗換案内</a:t>
                      </a:r>
                      <a:endParaRPr kumimoji="1" lang="en-US" altLang="ja-JP" sz="700" b="1" kern="1200" dirty="0">
                        <a:solidFill>
                          <a:schemeClr val="tx1">
                            <a:lumMod val="65000"/>
                            <a:lumOff val="35000"/>
                          </a:schemeClr>
                        </a:solidFill>
                        <a:latin typeface="メイリオ"/>
                        <a:ea typeface="メイリオ"/>
                        <a:cs typeface="+mn-cs"/>
                      </a:endParaRPr>
                    </a:p>
                    <a:p>
                      <a:pPr algn="ctr"/>
                      <a:r>
                        <a:rPr kumimoji="1" lang="ja-JP" altLang="en-US" sz="700" b="1" kern="1200" dirty="0">
                          <a:solidFill>
                            <a:schemeClr val="tx1">
                              <a:lumMod val="65000"/>
                              <a:lumOff val="35000"/>
                            </a:schemeClr>
                          </a:solidFill>
                          <a:latin typeface="メイリオ"/>
                          <a:ea typeface="メイリオ"/>
                          <a:cs typeface="+mn-cs"/>
                        </a:rPr>
                        <a:t>到着駅指定</a:t>
                      </a:r>
                      <a:endParaRPr kumimoji="1" lang="en-US" altLang="ja-JP" sz="700" b="1" kern="1200" dirty="0">
                        <a:solidFill>
                          <a:schemeClr val="tx1">
                            <a:lumMod val="65000"/>
                            <a:lumOff val="35000"/>
                          </a:schemeClr>
                        </a:solidFill>
                        <a:latin typeface="メイリオ"/>
                        <a:ea typeface="メイリオ"/>
                        <a:cs typeface="+mn-cs"/>
                      </a:endParaRPr>
                    </a:p>
                    <a:p>
                      <a:pPr algn="ctr"/>
                      <a:r>
                        <a:rPr kumimoji="1" lang="ja-JP" altLang="en-US" sz="700" b="1" kern="1200" dirty="0">
                          <a:solidFill>
                            <a:schemeClr val="tx1">
                              <a:lumMod val="65000"/>
                              <a:lumOff val="35000"/>
                            </a:schemeClr>
                          </a:solidFill>
                          <a:latin typeface="メイリオ"/>
                          <a:ea typeface="メイリオ"/>
                          <a:cs typeface="+mn-cs"/>
                        </a:rPr>
                        <a:t>プライムディスプレイ　</a:t>
                      </a:r>
                      <a:r>
                        <a:rPr kumimoji="1" lang="en-US" altLang="ja-JP" sz="700" b="1" kern="1200" dirty="0">
                          <a:solidFill>
                            <a:schemeClr val="tx1">
                              <a:lumMod val="65000"/>
                              <a:lumOff val="35000"/>
                            </a:schemeClr>
                          </a:solidFill>
                          <a:latin typeface="メイリオ"/>
                          <a:ea typeface="メイリオ"/>
                          <a:cs typeface="+mn-cs"/>
                        </a:rPr>
                        <a:t>PC</a:t>
                      </a:r>
                    </a:p>
                  </a:txBody>
                  <a:tcPr marL="45720" marR="4572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152081">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アルコール飲料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09047038"/>
                  </a:ext>
                </a:extLst>
              </a:tr>
              <a:tr h="152081">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宝くじ（国内）</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205067978"/>
                  </a:ext>
                </a:extLst>
              </a:tr>
              <a:tr h="152081">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公営ギャンブル</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71656786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ギャンブル（公営競技除く）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767268695"/>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628964"/>
                  </a:ext>
                </a:extLst>
              </a:tr>
              <a:tr h="152081">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銀行</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50117590"/>
                  </a:ext>
                </a:extLst>
              </a:tr>
              <a:tr h="152081">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金融サービス・情報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541138105"/>
                  </a:ext>
                </a:extLst>
              </a:tr>
              <a:tr h="152081">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クレジットカード</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94366260"/>
                  </a:ext>
                </a:extLst>
              </a:tr>
              <a:tr h="152081">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ローン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34750592"/>
                  </a:ext>
                </a:extLst>
              </a:tr>
              <a:tr h="152081">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消費者金融</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601219410"/>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lt"/>
                          <a:ea typeface="+mn-ea"/>
                        </a:rPr>
                        <a:t>消費者向無担保貸金業者（銀行グループ・上場企業を除く）、商工ローン</a:t>
                      </a:r>
                      <a:endParaRPr lang="ja-JP" altLang="en-US" sz="70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4197840892"/>
                  </a:ext>
                </a:extLst>
              </a:tr>
              <a:tr h="152081">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保険</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4252025979"/>
                  </a:ext>
                </a:extLst>
              </a:tr>
              <a:tr h="152081">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証券・投資</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247669965"/>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751516483"/>
                  </a:ext>
                </a:extLst>
              </a:tr>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700" b="0" i="0" u="none" strike="noStrike" dirty="0">
                          <a:solidFill>
                            <a:schemeClr val="bg1"/>
                          </a:solidFill>
                          <a:effectLst/>
                          <a:latin typeface="メイリオ" panose="020B0604030504040204" pitchFamily="50" charset="-128"/>
                          <a:ea typeface="メイリオ" panose="020B0604030504040204" pitchFamily="50" charset="-128"/>
                        </a:rPr>
                        <a:t>医療（保険外治療）</a:t>
                      </a:r>
                      <a:endParaRPr lang="ja-JP" altLang="en-US" sz="700" b="0" i="0" u="none" strike="noStrike" dirty="0">
                        <a:solidFill>
                          <a:schemeClr val="bg1"/>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251199972"/>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479615484"/>
                  </a:ext>
                </a:extLst>
              </a:tr>
              <a:tr h="15560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美容エステティックサロン（医療脱毛・増毛育毛サービス除く）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914959637"/>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36295167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94083045"/>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14585847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性に関する薬・商品・情報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79597813"/>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4516256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17829682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恋愛</a:t>
                      </a:r>
                      <a:r>
                        <a:rPr lang="en-US" altLang="ja-JP" sz="7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結婚情報・サービス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2327458966"/>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恋愛・結婚情報（出会い系サイト、結婚紹介、インターネット異性紹介業</a:t>
                      </a:r>
                      <a:r>
                        <a:rPr lang="en-US" altLang="ja-JP" sz="7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43799200"/>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endParaRPr lang="ja-JP" altLang="en-US" sz="800" dirty="0"/>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endParaRPr lang="ja-JP" altLang="en-US" sz="800" dirty="0"/>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4434171"/>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7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812486826"/>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24464143"/>
                  </a:ext>
                </a:extLst>
              </a:tr>
              <a:tr h="152081">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葬祭</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49541065"/>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2940608094"/>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740765094"/>
                  </a:ext>
                </a:extLst>
              </a:tr>
            </a:tbl>
          </a:graphicData>
        </a:graphic>
      </p:graphicFrame>
    </p:spTree>
    <p:extLst>
      <p:ext uri="{BB962C8B-B14F-4D97-AF65-F5344CB8AC3E}">
        <p14:creationId xmlns:p14="http://schemas.microsoft.com/office/powerpoint/2010/main" val="35123693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14" name="テキスト ボックス 13">
            <a:extLst>
              <a:ext uri="{FF2B5EF4-FFF2-40B4-BE49-F238E27FC236}">
                <a16:creationId xmlns:a16="http://schemas.microsoft.com/office/drawing/2014/main" id="{105A310C-96BB-AD4C-AB58-A365BD4CA5F0}"/>
              </a:ext>
            </a:extLst>
          </p:cNvPr>
          <p:cNvSpPr txBox="1"/>
          <p:nvPr/>
        </p:nvSpPr>
        <p:spPr>
          <a:xfrm>
            <a:off x="1559496" y="1128083"/>
            <a:ext cx="1497721" cy="284693"/>
          </a:xfrm>
          <a:prstGeom prst="rect">
            <a:avLst/>
          </a:prstGeom>
          <a:noFill/>
        </p:spPr>
        <p:txBody>
          <a:bodyPr wrap="square" rtlCol="0">
            <a:spAutoFit/>
          </a:bodyPr>
          <a:lstStyle/>
          <a:p>
            <a:pPr algn="ctr">
              <a:lnSpc>
                <a:spcPts val="1460"/>
              </a:lnSpc>
            </a:pPr>
            <a:r>
              <a:rPr lang="ja-JP" altLang="en-US" sz="1050" b="1" dirty="0"/>
              <a:t>画像</a:t>
            </a:r>
            <a:r>
              <a:rPr lang="ja-JP" altLang="en-US" sz="1050" b="1" dirty="0">
                <a:latin typeface="+mj-ea"/>
              </a:rPr>
              <a:t>（</a:t>
            </a:r>
            <a:r>
              <a:rPr lang="en-US" altLang="ja-JP" sz="1050" b="1" dirty="0"/>
              <a:t>16</a:t>
            </a:r>
            <a:r>
              <a:rPr lang="ja-JP" altLang="en-US" sz="1050" b="1" dirty="0"/>
              <a:t>：</a:t>
            </a:r>
            <a:r>
              <a:rPr lang="en-US" altLang="ja-JP" sz="1050" b="1" dirty="0"/>
              <a:t>5</a:t>
            </a:r>
            <a:r>
              <a:rPr lang="ja-JP" altLang="en-US" sz="1050" b="1" dirty="0">
                <a:latin typeface="+mj-ea"/>
              </a:rPr>
              <a:t>）</a:t>
            </a:r>
            <a:endParaRPr lang="en-US" altLang="ja-JP" sz="1050" b="1" dirty="0"/>
          </a:p>
        </p:txBody>
      </p:sp>
      <p:sp>
        <p:nvSpPr>
          <p:cNvPr id="15" name="テキスト ボックス 14">
            <a:extLst>
              <a:ext uri="{FF2B5EF4-FFF2-40B4-BE49-F238E27FC236}">
                <a16:creationId xmlns:a16="http://schemas.microsoft.com/office/drawing/2014/main" id="{7453E9FA-3CCC-5244-9FA5-207A456D56B6}"/>
              </a:ext>
            </a:extLst>
          </p:cNvPr>
          <p:cNvSpPr txBox="1"/>
          <p:nvPr/>
        </p:nvSpPr>
        <p:spPr>
          <a:xfrm>
            <a:off x="8557315" y="1052736"/>
            <a:ext cx="2579245" cy="477054"/>
          </a:xfrm>
          <a:prstGeom prst="rect">
            <a:avLst/>
          </a:prstGeom>
          <a:noFill/>
        </p:spPr>
        <p:txBody>
          <a:bodyPr wrap="square" rtlCol="0">
            <a:spAutoFit/>
          </a:bodyPr>
          <a:lstStyle/>
          <a:p>
            <a:pPr algn="ctr">
              <a:lnSpc>
                <a:spcPts val="1460"/>
              </a:lnSpc>
            </a:pPr>
            <a:r>
              <a:rPr lang="ja-JP" altLang="en-US" sz="1000" b="1" dirty="0">
                <a:latin typeface="+mj-ea"/>
                <a:ea typeface="+mj-ea"/>
              </a:rPr>
              <a:t>画像</a:t>
            </a:r>
            <a:r>
              <a:rPr lang="ja-JP" altLang="en-US" sz="1000" b="1" dirty="0">
                <a:latin typeface="+mj-ea"/>
              </a:rPr>
              <a:t>（</a:t>
            </a:r>
            <a:r>
              <a:rPr lang="en-US" altLang="ja-JP" sz="1000" b="1" dirty="0">
                <a:latin typeface="+mj-ea"/>
                <a:ea typeface="+mj-ea"/>
              </a:rPr>
              <a:t>1</a:t>
            </a:r>
            <a:r>
              <a:rPr lang="ja-JP" altLang="en-US" sz="1000" b="1" dirty="0">
                <a:latin typeface="+mj-ea"/>
                <a:ea typeface="+mj-ea"/>
              </a:rPr>
              <a:t>：</a:t>
            </a:r>
            <a:r>
              <a:rPr lang="en-US" altLang="ja-JP" sz="1000" b="1" dirty="0">
                <a:latin typeface="+mj-ea"/>
              </a:rPr>
              <a:t>2</a:t>
            </a:r>
            <a:r>
              <a:rPr lang="ja-JP" altLang="en-US" sz="1000" b="1" dirty="0">
                <a:latin typeface="+mj-ea"/>
              </a:rPr>
              <a:t>）</a:t>
            </a:r>
            <a:endParaRPr lang="en-US" altLang="ja-JP" sz="1000" b="1" dirty="0">
              <a:latin typeface="+mj-ea"/>
              <a:ea typeface="+mj-ea"/>
            </a:endParaRPr>
          </a:p>
          <a:p>
            <a:pPr algn="ctr">
              <a:lnSpc>
                <a:spcPts val="1460"/>
              </a:lnSpc>
            </a:pPr>
            <a:r>
              <a:rPr lang="ja-JP" altLang="en-US" sz="1000" b="1" dirty="0">
                <a:latin typeface="+mj-ea"/>
                <a:ea typeface="+mj-ea"/>
              </a:rPr>
              <a:t>動画（</a:t>
            </a:r>
            <a:r>
              <a:rPr lang="en-US" altLang="ja-JP" sz="1000" b="1" dirty="0">
                <a:latin typeface="+mj-ea"/>
                <a:ea typeface="+mj-ea"/>
              </a:rPr>
              <a:t>1</a:t>
            </a:r>
            <a:r>
              <a:rPr lang="ja-JP" altLang="en-US" sz="1000" b="1" dirty="0">
                <a:latin typeface="+mj-ea"/>
                <a:ea typeface="+mj-ea"/>
              </a:rPr>
              <a:t>：</a:t>
            </a:r>
            <a:r>
              <a:rPr lang="en-US" altLang="ja-JP" sz="1000" b="1" dirty="0">
                <a:latin typeface="+mj-ea"/>
                <a:ea typeface="+mj-ea"/>
              </a:rPr>
              <a:t>2</a:t>
            </a:r>
            <a:r>
              <a:rPr lang="ja-JP" altLang="en-US" sz="1000" b="1" dirty="0">
                <a:latin typeface="+mj-ea"/>
                <a:ea typeface="+mj-ea"/>
              </a:rPr>
              <a:t>）</a:t>
            </a:r>
            <a:endParaRPr lang="en-US" altLang="ja-JP" sz="1000" b="1" dirty="0">
              <a:latin typeface="+mj-ea"/>
              <a:ea typeface="+mj-ea"/>
            </a:endParaRPr>
          </a:p>
        </p:txBody>
      </p:sp>
      <p:pic>
        <p:nvPicPr>
          <p:cNvPr id="26" name="図 25"/>
          <p:cNvPicPr>
            <a:picLocks noChangeAspect="1"/>
          </p:cNvPicPr>
          <p:nvPr/>
        </p:nvPicPr>
        <p:blipFill>
          <a:blip r:embed="rId2"/>
          <a:stretch>
            <a:fillRect/>
          </a:stretch>
        </p:blipFill>
        <p:spPr>
          <a:xfrm>
            <a:off x="8557315" y="1607442"/>
            <a:ext cx="2579245" cy="2579245"/>
          </a:xfrm>
          <a:prstGeom prst="rect">
            <a:avLst/>
          </a:prstGeom>
        </p:spPr>
      </p:pic>
      <p:pic>
        <p:nvPicPr>
          <p:cNvPr id="27" name="図 26"/>
          <p:cNvPicPr>
            <a:picLocks noChangeAspect="1"/>
          </p:cNvPicPr>
          <p:nvPr/>
        </p:nvPicPr>
        <p:blipFill>
          <a:blip r:embed="rId3"/>
          <a:stretch>
            <a:fillRect/>
          </a:stretch>
        </p:blipFill>
        <p:spPr>
          <a:xfrm>
            <a:off x="1559496" y="1607442"/>
            <a:ext cx="1497722" cy="2973686"/>
          </a:xfrm>
          <a:prstGeom prst="rect">
            <a:avLst/>
          </a:prstGeom>
        </p:spPr>
      </p:pic>
      <p:pic>
        <p:nvPicPr>
          <p:cNvPr id="28" name="図 27"/>
          <p:cNvPicPr>
            <a:picLocks noChangeAspect="1"/>
          </p:cNvPicPr>
          <p:nvPr/>
        </p:nvPicPr>
        <p:blipFill>
          <a:blip r:embed="rId4"/>
          <a:stretch>
            <a:fillRect/>
          </a:stretch>
        </p:blipFill>
        <p:spPr>
          <a:xfrm>
            <a:off x="5927352" y="1607442"/>
            <a:ext cx="1521485" cy="2973686"/>
          </a:xfrm>
          <a:prstGeom prst="rect">
            <a:avLst/>
          </a:prstGeom>
        </p:spPr>
      </p:pic>
      <p:pic>
        <p:nvPicPr>
          <p:cNvPr id="29" name="図 28"/>
          <p:cNvPicPr>
            <a:picLocks noChangeAspect="1"/>
          </p:cNvPicPr>
          <p:nvPr/>
        </p:nvPicPr>
        <p:blipFill>
          <a:blip r:embed="rId5"/>
          <a:stretch>
            <a:fillRect/>
          </a:stretch>
        </p:blipFill>
        <p:spPr>
          <a:xfrm>
            <a:off x="4271168" y="1607442"/>
            <a:ext cx="1521357" cy="2973686"/>
          </a:xfrm>
          <a:prstGeom prst="rect">
            <a:avLst/>
          </a:prstGeom>
        </p:spPr>
      </p:pic>
      <p:sp>
        <p:nvSpPr>
          <p:cNvPr id="30" name="テキスト ボックス 29">
            <a:extLst>
              <a:ext uri="{FF2B5EF4-FFF2-40B4-BE49-F238E27FC236}">
                <a16:creationId xmlns:a16="http://schemas.microsoft.com/office/drawing/2014/main" id="{105A310C-96BB-AD4C-AB58-A365BD4CA5F0}"/>
              </a:ext>
            </a:extLst>
          </p:cNvPr>
          <p:cNvSpPr txBox="1"/>
          <p:nvPr/>
        </p:nvSpPr>
        <p:spPr>
          <a:xfrm>
            <a:off x="5927351" y="1128084"/>
            <a:ext cx="1521485" cy="284693"/>
          </a:xfrm>
          <a:prstGeom prst="rect">
            <a:avLst/>
          </a:prstGeom>
          <a:noFill/>
        </p:spPr>
        <p:txBody>
          <a:bodyPr wrap="square" rtlCol="0">
            <a:spAutoFit/>
          </a:bodyPr>
          <a:lstStyle/>
          <a:p>
            <a:pPr algn="ctr">
              <a:lnSpc>
                <a:spcPts val="1460"/>
              </a:lnSpc>
            </a:pPr>
            <a:r>
              <a:rPr lang="ja-JP" altLang="en-US" sz="1050" b="1" dirty="0"/>
              <a:t>画像</a:t>
            </a:r>
            <a:r>
              <a:rPr lang="ja-JP" altLang="en-US" sz="1050" b="1" dirty="0">
                <a:latin typeface="+mj-ea"/>
              </a:rPr>
              <a:t>（</a:t>
            </a:r>
            <a:r>
              <a:rPr lang="en-US" altLang="ja-JP" sz="1050" b="1" dirty="0"/>
              <a:t>1</a:t>
            </a:r>
            <a:r>
              <a:rPr lang="ja-JP" altLang="en-US" sz="1050" b="1" dirty="0"/>
              <a:t>：</a:t>
            </a:r>
            <a:r>
              <a:rPr lang="en-US" altLang="ja-JP" sz="1050" b="1" dirty="0"/>
              <a:t>1</a:t>
            </a:r>
            <a:r>
              <a:rPr lang="ja-JP" altLang="en-US" sz="1050" b="1" dirty="0">
                <a:latin typeface="+mj-ea"/>
              </a:rPr>
              <a:t>）</a:t>
            </a:r>
            <a:endParaRPr lang="en-US" altLang="ja-JP" sz="1050" b="1" dirty="0"/>
          </a:p>
        </p:txBody>
      </p:sp>
      <p:sp>
        <p:nvSpPr>
          <p:cNvPr id="31" name="テキスト ボックス 30">
            <a:extLst>
              <a:ext uri="{FF2B5EF4-FFF2-40B4-BE49-F238E27FC236}">
                <a16:creationId xmlns:a16="http://schemas.microsoft.com/office/drawing/2014/main" id="{105A310C-96BB-AD4C-AB58-A365BD4CA5F0}"/>
              </a:ext>
            </a:extLst>
          </p:cNvPr>
          <p:cNvSpPr txBox="1"/>
          <p:nvPr/>
        </p:nvSpPr>
        <p:spPr>
          <a:xfrm>
            <a:off x="4271168" y="1128083"/>
            <a:ext cx="1521357" cy="284693"/>
          </a:xfrm>
          <a:prstGeom prst="rect">
            <a:avLst/>
          </a:prstGeom>
          <a:noFill/>
        </p:spPr>
        <p:txBody>
          <a:bodyPr wrap="square" rtlCol="0">
            <a:spAutoFit/>
          </a:bodyPr>
          <a:lstStyle/>
          <a:p>
            <a:pPr algn="ctr">
              <a:lnSpc>
                <a:spcPts val="1460"/>
              </a:lnSpc>
            </a:pPr>
            <a:r>
              <a:rPr lang="ja-JP" altLang="en-US" sz="1050" b="1" dirty="0"/>
              <a:t>画像</a:t>
            </a:r>
            <a:r>
              <a:rPr lang="ja-JP" altLang="en-US" sz="1050" b="1" dirty="0">
                <a:latin typeface="+mj-ea"/>
              </a:rPr>
              <a:t>（</a:t>
            </a:r>
            <a:r>
              <a:rPr lang="en-US" altLang="ja-JP" sz="1050" b="1" dirty="0"/>
              <a:t>16</a:t>
            </a:r>
            <a:r>
              <a:rPr lang="ja-JP" altLang="en-US" sz="1050" b="1" dirty="0"/>
              <a:t>：</a:t>
            </a:r>
            <a:r>
              <a:rPr lang="en-US" altLang="ja-JP" sz="1050" b="1" dirty="0"/>
              <a:t>9</a:t>
            </a:r>
            <a:r>
              <a:rPr lang="ja-JP" altLang="en-US" sz="1050" b="1" dirty="0">
                <a:latin typeface="+mj-ea"/>
              </a:rPr>
              <a:t>）</a:t>
            </a:r>
            <a:endParaRPr lang="en-US" altLang="ja-JP" sz="1050" b="1" dirty="0"/>
          </a:p>
        </p:txBody>
      </p:sp>
      <p:sp>
        <p:nvSpPr>
          <p:cNvPr id="12" name="テキスト ボックス 11"/>
          <p:cNvSpPr txBox="1"/>
          <p:nvPr/>
        </p:nvSpPr>
        <p:spPr>
          <a:xfrm>
            <a:off x="299330" y="5724545"/>
            <a:ext cx="11726736" cy="338554"/>
          </a:xfrm>
          <a:prstGeom prst="rect">
            <a:avLst/>
          </a:prstGeom>
          <a:noFill/>
        </p:spPr>
        <p:txBody>
          <a:bodyPr wrap="none" rtlCol="0">
            <a:spAutoFit/>
          </a:bodyPr>
          <a:lstStyle/>
          <a:p>
            <a:pPr lvl="0">
              <a:defRPr/>
            </a:pPr>
            <a:r>
              <a:rPr kumimoji="0" lang="ja-JP" altLang="en-US" sz="1600" kern="0" dirty="0">
                <a:solidFill>
                  <a:schemeClr val="tx1">
                    <a:lumMod val="65000"/>
                    <a:lumOff val="35000"/>
                  </a:schemeClr>
                </a:solidFill>
              </a:rPr>
              <a:t>　・入稿規定（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6"/>
              </a:rPr>
              <a:t>https://ads-help.yahoo.co.jp/yahooads/guideline/articledetail?lan=ja&amp;aid=1493&amp;o=default</a:t>
            </a:r>
            <a:endParaRPr kumimoji="0" lang="en-US" altLang="ja-JP" sz="1600" kern="0" dirty="0">
              <a:solidFill>
                <a:schemeClr val="tx1">
                  <a:lumMod val="65000"/>
                  <a:lumOff val="35000"/>
                </a:schemeClr>
              </a:solidFill>
            </a:endParaRPr>
          </a:p>
        </p:txBody>
      </p:sp>
      <p:sp>
        <p:nvSpPr>
          <p:cNvPr id="13" name="テキスト ボックス 12"/>
          <p:cNvSpPr txBox="1"/>
          <p:nvPr/>
        </p:nvSpPr>
        <p:spPr>
          <a:xfrm>
            <a:off x="479376" y="5022756"/>
            <a:ext cx="11017225" cy="461665"/>
          </a:xfrm>
          <a:prstGeom prst="rect">
            <a:avLst/>
          </a:prstGeom>
          <a:noFill/>
        </p:spPr>
        <p:txBody>
          <a:bodyPr wrap="square" rtlCol="0">
            <a:spAutoFit/>
          </a:bodyPr>
          <a:lstStyle/>
          <a:p>
            <a:pPr lvl="0">
              <a:defRPr/>
            </a:pPr>
            <a:r>
              <a:rPr lang="en-US" altLang="ja-JP" sz="1200" dirty="0">
                <a:solidFill>
                  <a:schemeClr val="tx1">
                    <a:lumMod val="65000"/>
                    <a:lumOff val="35000"/>
                  </a:schemeClr>
                </a:solidFill>
              </a:rPr>
              <a:t>※</a:t>
            </a:r>
            <a:r>
              <a:rPr lang="ja-JP" altLang="en-US" sz="1200" dirty="0">
                <a:solidFill>
                  <a:schemeClr val="tx1">
                    <a:lumMod val="65000"/>
                    <a:lumOff val="35000"/>
                  </a:schemeClr>
                </a:solidFill>
              </a:rPr>
              <a:t>駅下バナー（画像（</a:t>
            </a:r>
            <a:r>
              <a:rPr lang="en-US" altLang="ja-JP" sz="1200" dirty="0">
                <a:solidFill>
                  <a:schemeClr val="tx1">
                    <a:lumMod val="65000"/>
                    <a:lumOff val="35000"/>
                  </a:schemeClr>
                </a:solidFill>
              </a:rPr>
              <a:t>16</a:t>
            </a:r>
            <a:r>
              <a:rPr lang="ja-JP" altLang="en-US" sz="1200" dirty="0">
                <a:solidFill>
                  <a:schemeClr val="tx1">
                    <a:lumMod val="65000"/>
                    <a:lumOff val="35000"/>
                  </a:schemeClr>
                </a:solidFill>
              </a:rPr>
              <a:t>：</a:t>
            </a:r>
            <a:r>
              <a:rPr lang="en-US" altLang="ja-JP" sz="1200" dirty="0">
                <a:solidFill>
                  <a:schemeClr val="tx1">
                    <a:lumMod val="65000"/>
                    <a:lumOff val="35000"/>
                  </a:schemeClr>
                </a:solidFill>
              </a:rPr>
              <a:t>9</a:t>
            </a:r>
            <a:r>
              <a:rPr lang="ja-JP" altLang="en-US" sz="1200" dirty="0">
                <a:solidFill>
                  <a:schemeClr val="tx1">
                    <a:lumMod val="65000"/>
                    <a:lumOff val="35000"/>
                  </a:schemeClr>
                </a:solidFill>
              </a:rPr>
              <a:t>）</a:t>
            </a:r>
            <a:r>
              <a:rPr lang="en-US" altLang="ja-JP" sz="1200" dirty="0">
                <a:solidFill>
                  <a:schemeClr val="tx1">
                    <a:lumMod val="65000"/>
                    <a:lumOff val="35000"/>
                  </a:schemeClr>
                </a:solidFill>
              </a:rPr>
              <a:t>,</a:t>
            </a:r>
            <a:r>
              <a:rPr lang="ja-JP" altLang="en-US" sz="1200" dirty="0">
                <a:solidFill>
                  <a:schemeClr val="tx1">
                    <a:lumMod val="65000"/>
                    <a:lumOff val="35000"/>
                  </a:schemeClr>
                </a:solidFill>
              </a:rPr>
              <a:t>画像（</a:t>
            </a:r>
            <a:r>
              <a:rPr lang="en-US" altLang="ja-JP" sz="1200" dirty="0">
                <a:solidFill>
                  <a:schemeClr val="tx1">
                    <a:lumMod val="65000"/>
                    <a:lumOff val="35000"/>
                  </a:schemeClr>
                </a:solidFill>
              </a:rPr>
              <a:t>1</a:t>
            </a:r>
            <a:r>
              <a:rPr lang="ja-JP" altLang="en-US" sz="1200" dirty="0">
                <a:solidFill>
                  <a:schemeClr val="tx1">
                    <a:lumMod val="65000"/>
                    <a:lumOff val="35000"/>
                  </a:schemeClr>
                </a:solidFill>
              </a:rPr>
              <a:t>：</a:t>
            </a:r>
            <a:r>
              <a:rPr lang="en-US" altLang="ja-JP" sz="1200" dirty="0">
                <a:solidFill>
                  <a:schemeClr val="tx1">
                    <a:lumMod val="65000"/>
                    <a:lumOff val="35000"/>
                  </a:schemeClr>
                </a:solidFill>
              </a:rPr>
              <a:t>1</a:t>
            </a:r>
            <a:r>
              <a:rPr lang="ja-JP" altLang="en-US" sz="1200" dirty="0">
                <a:solidFill>
                  <a:schemeClr val="tx1">
                    <a:lumMod val="65000"/>
                    <a:lumOff val="35000"/>
                  </a:schemeClr>
                </a:solidFill>
              </a:rPr>
              <a:t>））は、アプリ面では最終到着駅の直下、</a:t>
            </a:r>
            <a:r>
              <a:rPr lang="en-US" altLang="ja-JP" sz="1200" dirty="0">
                <a:solidFill>
                  <a:schemeClr val="tx1">
                    <a:lumMod val="65000"/>
                    <a:lumOff val="35000"/>
                  </a:schemeClr>
                </a:solidFill>
              </a:rPr>
              <a:t>WEB</a:t>
            </a:r>
            <a:r>
              <a:rPr lang="ja-JP" altLang="en-US" sz="1200" dirty="0">
                <a:solidFill>
                  <a:schemeClr val="tx1">
                    <a:lumMod val="65000"/>
                    <a:lumOff val="35000"/>
                  </a:schemeClr>
                </a:solidFill>
              </a:rPr>
              <a:t>ブラウザ面では、経路</a:t>
            </a:r>
            <a:r>
              <a:rPr lang="en-US" altLang="ja-JP" sz="1200" dirty="0">
                <a:solidFill>
                  <a:schemeClr val="tx1">
                    <a:lumMod val="65000"/>
                    <a:lumOff val="35000"/>
                  </a:schemeClr>
                </a:solidFill>
              </a:rPr>
              <a:t>1</a:t>
            </a:r>
            <a:r>
              <a:rPr lang="ja-JP" altLang="en-US" sz="1200" dirty="0">
                <a:solidFill>
                  <a:schemeClr val="tx1">
                    <a:lumMod val="65000"/>
                    <a:lumOff val="35000"/>
                  </a:schemeClr>
                </a:solidFill>
              </a:rPr>
              <a:t>の最終到着駅の直下に掲載されます。</a:t>
            </a:r>
            <a:endParaRPr lang="en-US" altLang="ja-JP" sz="1200" dirty="0">
              <a:solidFill>
                <a:schemeClr val="tx1">
                  <a:lumMod val="65000"/>
                  <a:lumOff val="35000"/>
                </a:schemeClr>
              </a:solidFill>
            </a:endParaRPr>
          </a:p>
          <a:p>
            <a:pPr lvl="0">
              <a:defRPr/>
            </a:pPr>
            <a:r>
              <a:rPr lang="en-US" altLang="ja-JP" sz="1200" dirty="0">
                <a:solidFill>
                  <a:schemeClr val="tx1">
                    <a:lumMod val="65000"/>
                    <a:lumOff val="35000"/>
                  </a:schemeClr>
                </a:solidFill>
              </a:rPr>
              <a:t>※</a:t>
            </a:r>
            <a:r>
              <a:rPr lang="ja-JP" altLang="en-US" sz="1200" dirty="0">
                <a:solidFill>
                  <a:schemeClr val="tx1">
                    <a:lumMod val="65000"/>
                    <a:lumOff val="35000"/>
                  </a:schemeClr>
                </a:solidFill>
              </a:rPr>
              <a:t>駅下バナーセット掲載時の画像（</a:t>
            </a:r>
            <a:r>
              <a:rPr lang="en-US" altLang="ja-JP" sz="1200" dirty="0">
                <a:solidFill>
                  <a:schemeClr val="tx1">
                    <a:lumMod val="65000"/>
                    <a:lumOff val="35000"/>
                  </a:schemeClr>
                </a:solidFill>
              </a:rPr>
              <a:t>16</a:t>
            </a:r>
            <a:r>
              <a:rPr lang="ja-JP" altLang="en-US" sz="1200" dirty="0">
                <a:solidFill>
                  <a:schemeClr val="tx1">
                    <a:lumMod val="65000"/>
                    <a:lumOff val="35000"/>
                  </a:schemeClr>
                </a:solidFill>
              </a:rPr>
              <a:t>：</a:t>
            </a:r>
            <a:r>
              <a:rPr lang="en-US" altLang="ja-JP" sz="1200" dirty="0">
                <a:solidFill>
                  <a:schemeClr val="tx1">
                    <a:lumMod val="65000"/>
                    <a:lumOff val="35000"/>
                  </a:schemeClr>
                </a:solidFill>
              </a:rPr>
              <a:t>5</a:t>
            </a:r>
            <a:r>
              <a:rPr lang="ja-JP" altLang="en-US" sz="1200" dirty="0">
                <a:solidFill>
                  <a:schemeClr val="tx1">
                    <a:lumMod val="65000"/>
                    <a:lumOff val="35000"/>
                  </a:schemeClr>
                </a:solidFill>
              </a:rPr>
              <a:t>）と画像（</a:t>
            </a:r>
            <a:r>
              <a:rPr lang="en-US" altLang="ja-JP" sz="1200" dirty="0">
                <a:solidFill>
                  <a:schemeClr val="tx1">
                    <a:lumMod val="65000"/>
                    <a:lumOff val="35000"/>
                  </a:schemeClr>
                </a:solidFill>
              </a:rPr>
              <a:t>16</a:t>
            </a:r>
            <a:r>
              <a:rPr lang="ja-JP" altLang="en-US" sz="1200" dirty="0">
                <a:solidFill>
                  <a:schemeClr val="tx1">
                    <a:lumMod val="65000"/>
                    <a:lumOff val="35000"/>
                  </a:schemeClr>
                </a:solidFill>
              </a:rPr>
              <a:t>：</a:t>
            </a:r>
            <a:r>
              <a:rPr lang="en-US" altLang="ja-JP" sz="1200" dirty="0">
                <a:solidFill>
                  <a:schemeClr val="tx1">
                    <a:lumMod val="65000"/>
                    <a:lumOff val="35000"/>
                  </a:schemeClr>
                </a:solidFill>
              </a:rPr>
              <a:t>9</a:t>
            </a:r>
            <a:r>
              <a:rPr lang="ja-JP" altLang="en-US" sz="1200" dirty="0">
                <a:solidFill>
                  <a:schemeClr val="tx1">
                    <a:lumMod val="65000"/>
                    <a:lumOff val="35000"/>
                  </a:schemeClr>
                </a:solidFill>
              </a:rPr>
              <a:t>）</a:t>
            </a:r>
            <a:r>
              <a:rPr lang="en-US" altLang="ja-JP" sz="1200" dirty="0">
                <a:solidFill>
                  <a:schemeClr val="tx1">
                    <a:lumMod val="65000"/>
                    <a:lumOff val="35000"/>
                  </a:schemeClr>
                </a:solidFill>
              </a:rPr>
              <a:t>,</a:t>
            </a:r>
            <a:r>
              <a:rPr lang="ja-JP" altLang="en-US" sz="1200" dirty="0">
                <a:solidFill>
                  <a:schemeClr val="tx1">
                    <a:lumMod val="65000"/>
                    <a:lumOff val="35000"/>
                  </a:schemeClr>
                </a:solidFill>
              </a:rPr>
              <a:t>画像（</a:t>
            </a:r>
            <a:r>
              <a:rPr lang="en-US" altLang="ja-JP" sz="1200" dirty="0">
                <a:solidFill>
                  <a:schemeClr val="tx1">
                    <a:lumMod val="65000"/>
                    <a:lumOff val="35000"/>
                  </a:schemeClr>
                </a:solidFill>
              </a:rPr>
              <a:t>1</a:t>
            </a:r>
            <a:r>
              <a:rPr lang="ja-JP" altLang="en-US" sz="1200" dirty="0">
                <a:solidFill>
                  <a:schemeClr val="tx1">
                    <a:lumMod val="65000"/>
                    <a:lumOff val="35000"/>
                  </a:schemeClr>
                </a:solidFill>
              </a:rPr>
              <a:t>：</a:t>
            </a:r>
            <a:r>
              <a:rPr lang="en-US" altLang="ja-JP" sz="1200" dirty="0">
                <a:solidFill>
                  <a:schemeClr val="tx1">
                    <a:lumMod val="65000"/>
                    <a:lumOff val="35000"/>
                  </a:schemeClr>
                </a:solidFill>
              </a:rPr>
              <a:t>1</a:t>
            </a:r>
            <a:r>
              <a:rPr lang="ja-JP" altLang="en-US" sz="1200" dirty="0">
                <a:solidFill>
                  <a:schemeClr val="tx1">
                    <a:lumMod val="65000"/>
                    <a:lumOff val="35000"/>
                  </a:schemeClr>
                </a:solidFill>
              </a:rPr>
              <a:t>）を複数入稿した場合、掲載時の両バナーの組み合わせの指定はできません。</a:t>
            </a:r>
          </a:p>
        </p:txBody>
      </p:sp>
      <p:sp>
        <p:nvSpPr>
          <p:cNvPr id="16" name="正方形/長方形 15"/>
          <p:cNvSpPr/>
          <p:nvPr/>
        </p:nvSpPr>
        <p:spPr>
          <a:xfrm>
            <a:off x="334963" y="6463291"/>
            <a:ext cx="8232576" cy="230832"/>
          </a:xfrm>
          <a:prstGeom prst="rect">
            <a:avLst/>
          </a:prstGeom>
        </p:spPr>
        <p:txBody>
          <a:bodyPr wrap="square">
            <a:spAutoFit/>
          </a:bodyPr>
          <a:lstStyle/>
          <a:p>
            <a:r>
              <a:rPr lang="en-US" altLang="ja-JP" sz="900" dirty="0">
                <a:solidFill>
                  <a:schemeClr val="tx1">
                    <a:lumMod val="50000"/>
                    <a:lumOff val="50000"/>
                  </a:schemeClr>
                </a:solidFill>
                <a:latin typeface="Arial" panose="020B0604020202020204" pitchFamily="34" charset="0"/>
              </a:rPr>
              <a:t>※</a:t>
            </a:r>
            <a:r>
              <a:rPr lang="ja-JP" altLang="en-US" sz="900" dirty="0">
                <a:solidFill>
                  <a:schemeClr val="tx1">
                    <a:lumMod val="50000"/>
                    <a:lumOff val="50000"/>
                  </a:schemeClr>
                </a:solidFill>
                <a:latin typeface="Arial" panose="020B0604020202020204" pitchFamily="34" charset="0"/>
              </a:rPr>
              <a:t>コンテンツページは予告なく変更されることがあります。</a:t>
            </a:r>
            <a:endParaRPr lang="ja-JP" altLang="en-US" sz="900" dirty="0">
              <a:solidFill>
                <a:schemeClr val="tx1">
                  <a:lumMod val="50000"/>
                  <a:lumOff val="50000"/>
                </a:schemeClr>
              </a:solidFill>
            </a:endParaRPr>
          </a:p>
        </p:txBody>
      </p:sp>
    </p:spTree>
    <p:extLst>
      <p:ext uri="{BB962C8B-B14F-4D97-AF65-F5344CB8AC3E}">
        <p14:creationId xmlns:p14="http://schemas.microsoft.com/office/powerpoint/2010/main" val="24787373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到着駅指定広告　広告挙動</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14</a:t>
            </a:fld>
            <a:endParaRPr lang="ja-JP" altLang="en-US"/>
          </a:p>
        </p:txBody>
      </p:sp>
      <p:pic>
        <p:nvPicPr>
          <p:cNvPr id="8" name="図 7"/>
          <p:cNvPicPr>
            <a:picLocks noChangeAspect="1"/>
          </p:cNvPicPr>
          <p:nvPr/>
        </p:nvPicPr>
        <p:blipFill>
          <a:blip r:embed="rId2"/>
          <a:stretch>
            <a:fillRect/>
          </a:stretch>
        </p:blipFill>
        <p:spPr>
          <a:xfrm>
            <a:off x="8258758" y="1484784"/>
            <a:ext cx="1872208" cy="3717218"/>
          </a:xfrm>
          <a:prstGeom prst="rect">
            <a:avLst/>
          </a:prstGeom>
        </p:spPr>
      </p:pic>
      <p:pic>
        <p:nvPicPr>
          <p:cNvPr id="9" name="図 8"/>
          <p:cNvPicPr>
            <a:picLocks noChangeAspect="1"/>
          </p:cNvPicPr>
          <p:nvPr/>
        </p:nvPicPr>
        <p:blipFill>
          <a:blip r:embed="rId3"/>
          <a:stretch>
            <a:fillRect/>
          </a:stretch>
        </p:blipFill>
        <p:spPr>
          <a:xfrm>
            <a:off x="1909688" y="1484784"/>
            <a:ext cx="1884574" cy="3717218"/>
          </a:xfrm>
          <a:prstGeom prst="rect">
            <a:avLst/>
          </a:prstGeom>
        </p:spPr>
      </p:pic>
      <p:pic>
        <p:nvPicPr>
          <p:cNvPr id="10" name="図 9"/>
          <p:cNvPicPr>
            <a:picLocks noChangeAspect="1"/>
          </p:cNvPicPr>
          <p:nvPr/>
        </p:nvPicPr>
        <p:blipFill>
          <a:blip r:embed="rId4"/>
          <a:stretch>
            <a:fillRect/>
          </a:stretch>
        </p:blipFill>
        <p:spPr>
          <a:xfrm>
            <a:off x="5074636" y="1484784"/>
            <a:ext cx="1887978" cy="3717218"/>
          </a:xfrm>
          <a:prstGeom prst="rect">
            <a:avLst/>
          </a:prstGeom>
        </p:spPr>
      </p:pic>
      <p:sp>
        <p:nvSpPr>
          <p:cNvPr id="13" name="二等辺三角形 12"/>
          <p:cNvSpPr/>
          <p:nvPr/>
        </p:nvSpPr>
        <p:spPr bwMode="auto">
          <a:xfrm rot="5400000">
            <a:off x="3974282" y="3176972"/>
            <a:ext cx="936104" cy="432048"/>
          </a:xfrm>
          <a:prstGeom prst="triangle">
            <a:avLst/>
          </a:prstGeom>
          <a:solidFill>
            <a:schemeClr val="bg1">
              <a:lumMod val="85000"/>
            </a:schemeClr>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6" name="二等辺三角形 15"/>
          <p:cNvSpPr/>
          <p:nvPr/>
        </p:nvSpPr>
        <p:spPr bwMode="auto">
          <a:xfrm rot="5400000">
            <a:off x="7142634" y="3176972"/>
            <a:ext cx="936104" cy="432048"/>
          </a:xfrm>
          <a:prstGeom prst="triangle">
            <a:avLst/>
          </a:prstGeom>
          <a:solidFill>
            <a:schemeClr val="bg1">
              <a:lumMod val="85000"/>
            </a:schemeClr>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7" name="テキスト ボックス 16"/>
          <p:cNvSpPr txBox="1"/>
          <p:nvPr/>
        </p:nvSpPr>
        <p:spPr>
          <a:xfrm>
            <a:off x="1811081" y="5448174"/>
            <a:ext cx="2081788" cy="276999"/>
          </a:xfrm>
          <a:prstGeom prst="rect">
            <a:avLst/>
          </a:prstGeom>
          <a:noFill/>
        </p:spPr>
        <p:txBody>
          <a:bodyPr wrap="none" rtlCol="0">
            <a:spAutoFit/>
          </a:bodyPr>
          <a:lstStyle/>
          <a:p>
            <a:r>
              <a:rPr kumimoji="1" lang="en-US" altLang="ja-JP" sz="1200" dirty="0"/>
              <a:t>Yahoo!</a:t>
            </a:r>
            <a:r>
              <a:rPr kumimoji="1" lang="ja-JP" altLang="en-US" sz="1200" dirty="0"/>
              <a:t>乗換案内で駅を検索</a:t>
            </a:r>
          </a:p>
        </p:txBody>
      </p:sp>
      <p:sp>
        <p:nvSpPr>
          <p:cNvPr id="18" name="テキスト ボックス 17"/>
          <p:cNvSpPr txBox="1"/>
          <p:nvPr/>
        </p:nvSpPr>
        <p:spPr>
          <a:xfrm>
            <a:off x="4849074" y="5448174"/>
            <a:ext cx="2339102" cy="276999"/>
          </a:xfrm>
          <a:prstGeom prst="rect">
            <a:avLst/>
          </a:prstGeom>
          <a:noFill/>
        </p:spPr>
        <p:txBody>
          <a:bodyPr wrap="none" rtlCol="0">
            <a:spAutoFit/>
          </a:bodyPr>
          <a:lstStyle/>
          <a:p>
            <a:r>
              <a:rPr kumimoji="1" lang="ja-JP" altLang="en-US" sz="1200" dirty="0"/>
              <a:t>（アプリのみ）経路一覧が表示</a:t>
            </a:r>
          </a:p>
        </p:txBody>
      </p:sp>
      <p:sp>
        <p:nvSpPr>
          <p:cNvPr id="19" name="テキスト ボックス 18"/>
          <p:cNvSpPr txBox="1"/>
          <p:nvPr/>
        </p:nvSpPr>
        <p:spPr>
          <a:xfrm>
            <a:off x="7644172" y="5448174"/>
            <a:ext cx="3132348" cy="646331"/>
          </a:xfrm>
          <a:prstGeom prst="rect">
            <a:avLst/>
          </a:prstGeom>
          <a:noFill/>
        </p:spPr>
        <p:txBody>
          <a:bodyPr wrap="square" rtlCol="0">
            <a:spAutoFit/>
          </a:bodyPr>
          <a:lstStyle/>
          <a:p>
            <a:r>
              <a:rPr lang="ja-JP" altLang="en-US" sz="1200" dirty="0"/>
              <a:t>経路詳細が表示。</a:t>
            </a:r>
            <a:endParaRPr lang="en-US" altLang="ja-JP" sz="1200" dirty="0"/>
          </a:p>
          <a:p>
            <a:r>
              <a:rPr lang="ja-JP" altLang="en-US" sz="1200" dirty="0"/>
              <a:t>購入している駅が到着地になっている場合、広告が表示。</a:t>
            </a:r>
            <a:endParaRPr kumimoji="1" lang="ja-JP" altLang="en-US" sz="1200" dirty="0"/>
          </a:p>
        </p:txBody>
      </p:sp>
      <p:sp>
        <p:nvSpPr>
          <p:cNvPr id="12" name="正方形/長方形 11"/>
          <p:cNvSpPr/>
          <p:nvPr/>
        </p:nvSpPr>
        <p:spPr>
          <a:xfrm>
            <a:off x="334963" y="6463291"/>
            <a:ext cx="8232576" cy="230832"/>
          </a:xfrm>
          <a:prstGeom prst="rect">
            <a:avLst/>
          </a:prstGeom>
        </p:spPr>
        <p:txBody>
          <a:bodyPr wrap="square">
            <a:spAutoFit/>
          </a:bodyPr>
          <a:lstStyle/>
          <a:p>
            <a:r>
              <a:rPr lang="en-US" altLang="ja-JP" sz="900" dirty="0">
                <a:solidFill>
                  <a:schemeClr val="tx1">
                    <a:lumMod val="50000"/>
                    <a:lumOff val="50000"/>
                  </a:schemeClr>
                </a:solidFill>
                <a:latin typeface="Arial" panose="020B0604020202020204" pitchFamily="34" charset="0"/>
              </a:rPr>
              <a:t>※</a:t>
            </a:r>
            <a:r>
              <a:rPr lang="ja-JP" altLang="en-US" sz="900" dirty="0">
                <a:solidFill>
                  <a:schemeClr val="tx1">
                    <a:lumMod val="50000"/>
                    <a:lumOff val="50000"/>
                  </a:schemeClr>
                </a:solidFill>
                <a:latin typeface="Arial" panose="020B0604020202020204" pitchFamily="34" charset="0"/>
              </a:rPr>
              <a:t>コンテンツページは予告なく変更されることがあります。</a:t>
            </a:r>
            <a:endParaRPr lang="ja-JP" altLang="en-US" sz="900" dirty="0">
              <a:solidFill>
                <a:schemeClr val="tx1">
                  <a:lumMod val="50000"/>
                  <a:lumOff val="50000"/>
                </a:schemeClr>
              </a:solidFill>
            </a:endParaRPr>
          </a:p>
        </p:txBody>
      </p:sp>
    </p:spTree>
    <p:extLst>
      <p:ext uri="{BB962C8B-B14F-4D97-AF65-F5344CB8AC3E}">
        <p14:creationId xmlns:p14="http://schemas.microsoft.com/office/powerpoint/2010/main" val="6213917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審査について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15</a:t>
            </a:fld>
            <a:endParaRPr lang="ja-JP" altLang="en-US"/>
          </a:p>
        </p:txBody>
      </p:sp>
      <p:sp>
        <p:nvSpPr>
          <p:cNvPr id="26" name="正方形/長方形 25"/>
          <p:cNvSpPr/>
          <p:nvPr/>
        </p:nvSpPr>
        <p:spPr>
          <a:xfrm>
            <a:off x="209215" y="785372"/>
            <a:ext cx="11089232" cy="369332"/>
          </a:xfrm>
          <a:prstGeom prst="rect">
            <a:avLst/>
          </a:prstGeom>
        </p:spPr>
        <p:txBody>
          <a:bodyPr wrap="square">
            <a:spAutoFit/>
          </a:bodyPr>
          <a:lstStyle/>
          <a:p>
            <a:r>
              <a:rPr lang="ja-JP" altLang="en-US" dirty="0">
                <a:solidFill>
                  <a:schemeClr val="tx1">
                    <a:lumMod val="65000"/>
                    <a:lumOff val="35000"/>
                  </a:schemeClr>
                </a:solidFill>
              </a:rPr>
              <a:t>入稿前審査が必要な項目をご確認ください。</a:t>
            </a:r>
            <a:endParaRPr lang="en-US" altLang="ja-JP" dirty="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nvGraphicFramePr>
        <p:xfrm>
          <a:off x="263353" y="1154704"/>
          <a:ext cx="11665295" cy="5410200"/>
        </p:xfrm>
        <a:graphic>
          <a:graphicData uri="http://schemas.openxmlformats.org/drawingml/2006/table">
            <a:tbl>
              <a:tblPr firstCol="1" bandRow="1">
                <a:tableStyleId>{21E4AEA4-8DFA-4A89-87EB-49C32662AFE0}</a:tableStyleId>
              </a:tblPr>
              <a:tblGrid>
                <a:gridCol w="802362">
                  <a:extLst>
                    <a:ext uri="{9D8B030D-6E8A-4147-A177-3AD203B41FA5}">
                      <a16:colId xmlns:a16="http://schemas.microsoft.com/office/drawing/2014/main" val="792911817"/>
                    </a:ext>
                  </a:extLst>
                </a:gridCol>
                <a:gridCol w="874867">
                  <a:extLst>
                    <a:ext uri="{9D8B030D-6E8A-4147-A177-3AD203B41FA5}">
                      <a16:colId xmlns:a16="http://schemas.microsoft.com/office/drawing/2014/main" val="3608287535"/>
                    </a:ext>
                  </a:extLst>
                </a:gridCol>
                <a:gridCol w="1203091">
                  <a:extLst>
                    <a:ext uri="{9D8B030D-6E8A-4147-A177-3AD203B41FA5}">
                      <a16:colId xmlns:a16="http://schemas.microsoft.com/office/drawing/2014/main" val="135909385"/>
                    </a:ext>
                  </a:extLst>
                </a:gridCol>
                <a:gridCol w="4824536">
                  <a:extLst>
                    <a:ext uri="{9D8B030D-6E8A-4147-A177-3AD203B41FA5}">
                      <a16:colId xmlns:a16="http://schemas.microsoft.com/office/drawing/2014/main" val="2591893762"/>
                    </a:ext>
                  </a:extLst>
                </a:gridCol>
                <a:gridCol w="1029419">
                  <a:extLst>
                    <a:ext uri="{9D8B030D-6E8A-4147-A177-3AD203B41FA5}">
                      <a16:colId xmlns:a16="http://schemas.microsoft.com/office/drawing/2014/main" val="664908994"/>
                    </a:ext>
                  </a:extLst>
                </a:gridCol>
                <a:gridCol w="783332">
                  <a:extLst>
                    <a:ext uri="{9D8B030D-6E8A-4147-A177-3AD203B41FA5}">
                      <a16:colId xmlns:a16="http://schemas.microsoft.com/office/drawing/2014/main" val="1931427765"/>
                    </a:ext>
                  </a:extLst>
                </a:gridCol>
                <a:gridCol w="2147688">
                  <a:extLst>
                    <a:ext uri="{9D8B030D-6E8A-4147-A177-3AD203B41FA5}">
                      <a16:colId xmlns:a16="http://schemas.microsoft.com/office/drawing/2014/main" val="2760754859"/>
                    </a:ext>
                  </a:extLst>
                </a:gridCol>
              </a:tblGrid>
              <a:tr h="494245">
                <a:tc>
                  <a:txBody>
                    <a:bodyPr/>
                    <a:lstStyle/>
                    <a:p>
                      <a:pPr marL="0" algn="ctr" defTabSz="914423" rtl="0" eaLnBrk="1" latinLnBrk="0" hangingPunct="1"/>
                      <a:r>
                        <a:rPr kumimoji="1" lang="ja-JP" altLang="en-US" sz="1400" b="1" kern="1200" dirty="0">
                          <a:solidFill>
                            <a:schemeClr val="bg1"/>
                          </a:solidFill>
                          <a:latin typeface="+mj-lt"/>
                          <a:ea typeface="+mj-ea"/>
                          <a:cs typeface="+mn-cs"/>
                        </a:rPr>
                        <a:t>項目</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項目別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詳細</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必須</a:t>
                      </a:r>
                      <a:r>
                        <a:rPr kumimoji="1" lang="en-US" altLang="ja-JP" sz="1400" b="1" kern="1200" dirty="0">
                          <a:solidFill>
                            <a:schemeClr val="tx1">
                              <a:lumMod val="65000"/>
                              <a:lumOff val="35000"/>
                            </a:schemeClr>
                          </a:solidFill>
                          <a:latin typeface="+mn-lt"/>
                          <a:ea typeface="+mn-ea"/>
                          <a:cs typeface="+mn-cs"/>
                        </a:rPr>
                        <a:t>/</a:t>
                      </a:r>
                      <a:r>
                        <a:rPr kumimoji="1" lang="ja-JP" altLang="en-US" sz="1400" b="1" kern="1200" dirty="0">
                          <a:solidFill>
                            <a:schemeClr val="tx1">
                              <a:lumMod val="65000"/>
                              <a:lumOff val="35000"/>
                            </a:schemeClr>
                          </a:solidFill>
                          <a:latin typeface="+mn-lt"/>
                          <a:ea typeface="+mn-ea"/>
                          <a:cs typeface="+mn-cs"/>
                        </a:rPr>
                        <a:t>任意</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期日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ツール</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046636">
                <a:tc rowSpan="5">
                  <a:txBody>
                    <a:bodyPr/>
                    <a:lstStyle/>
                    <a:p>
                      <a:pPr algn="ctr"/>
                      <a:r>
                        <a:rPr kumimoji="1" lang="ja-JP" altLang="en-US" sz="1400" b="1" dirty="0">
                          <a:solidFill>
                            <a:schemeClr val="bg1"/>
                          </a:solidFill>
                          <a:latin typeface="+mj-lt"/>
                          <a:ea typeface="+mj-ea"/>
                        </a:rPr>
                        <a:t>入稿前審査</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広告</a:t>
                      </a:r>
                      <a:br>
                        <a:rPr kumimoji="1" lang="en-US" altLang="ja-JP" sz="1100" b="1" kern="1200" noProof="0" dirty="0">
                          <a:solidFill>
                            <a:schemeClr val="tx1">
                              <a:lumMod val="65000"/>
                              <a:lumOff val="35000"/>
                            </a:schemeClr>
                          </a:solidFill>
                          <a:latin typeface="+mn-lt"/>
                          <a:ea typeface="+mn-ea"/>
                          <a:cs typeface="+mn-cs"/>
                        </a:rPr>
                      </a:br>
                      <a:r>
                        <a:rPr kumimoji="1" lang="ja-JP" altLang="en-US" sz="1100" b="1" kern="1200" noProof="0" dirty="0">
                          <a:solidFill>
                            <a:schemeClr val="tx1">
                              <a:lumMod val="65000"/>
                              <a:lumOff val="35000"/>
                            </a:schemeClr>
                          </a:solidFill>
                          <a:latin typeface="+mn-lt"/>
                          <a:ea typeface="+mn-ea"/>
                          <a:cs typeface="+mn-cs"/>
                        </a:rPr>
                        <a:t>掲載</a:t>
                      </a:r>
                      <a:endParaRPr kumimoji="1" lang="en-US" altLang="ja-JP" sz="1100" b="1" kern="1200" noProof="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基準</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種別</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・ブランドリフト調査（調査種別：</a:t>
                      </a:r>
                      <a:r>
                        <a:rPr kumimoji="1" lang="ja-JP" altLang="en-US" sz="1100" b="1" i="0" u="none" strike="noStrike" kern="1200" cap="none" spc="0" normalizeH="0" baseline="0" noProof="0" dirty="0">
                          <a:ln>
                            <a:noFill/>
                          </a:ln>
                          <a:solidFill>
                            <a:srgbClr val="C9002C"/>
                          </a:solidFill>
                          <a:effectLst/>
                          <a:uLnTx/>
                          <a:uFillTx/>
                          <a:latin typeface="+mn-lt"/>
                          <a:ea typeface="+mn-ea"/>
                          <a:cs typeface="+mn-cs"/>
                        </a:rPr>
                        <a:t>比較検討</a:t>
                      </a: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a:t>
                      </a:r>
                      <a:endPar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紐づく広告が分からないと判断できない部分もあるため 、</a:t>
                      </a:r>
                      <a:endParaRPr kumimoji="1" lang="en-US" altLang="ja-JP" sz="10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chemeClr val="accent6"/>
                          </a:solidFill>
                          <a:effectLst/>
                          <a:uLnTx/>
                          <a:uFillTx/>
                          <a:latin typeface="+mn-lt"/>
                          <a:ea typeface="+mn-ea"/>
                          <a:cs typeface="+mn-cs"/>
                        </a:rPr>
                        <a:t>必須</a:t>
                      </a:r>
                      <a:endPar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a:t>
                      </a:r>
                      <a:r>
                        <a:rPr kumimoji="1" lang="ja-JP" altLang="en-US" sz="900" b="0" kern="1200" dirty="0">
                          <a:solidFill>
                            <a:schemeClr val="tx1">
                              <a:lumMod val="65000"/>
                              <a:lumOff val="35000"/>
                            </a:schemeClr>
                          </a:solidFill>
                          <a:latin typeface="+mn-lt"/>
                          <a:ea typeface="+mn-ea"/>
                          <a:cs typeface="+mn-cs"/>
                        </a:rPr>
                        <a:t>「比較検討」以外は</a:t>
                      </a:r>
                      <a:endParaRPr kumimoji="1" lang="en-US" altLang="ja-JP" sz="9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tx1">
                              <a:lumMod val="65000"/>
                              <a:lumOff val="35000"/>
                            </a:schemeClr>
                          </a:solidFill>
                          <a:latin typeface="+mn-lt"/>
                          <a:ea typeface="+mn-ea"/>
                          <a:cs typeface="+mn-cs"/>
                        </a:rPr>
                        <a:t>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l"/>
                      <a:r>
                        <a:rPr kumimoji="1" lang="ja-JP" altLang="en-US" sz="1100" b="0" kern="1200" dirty="0">
                          <a:solidFill>
                            <a:schemeClr val="tx1">
                              <a:lumMod val="65000"/>
                              <a:lumOff val="35000"/>
                            </a:schemeClr>
                          </a:solidFill>
                          <a:latin typeface="+mn-lt"/>
                          <a:ea typeface="+mn-ea"/>
                          <a:cs typeface="+mn-cs"/>
                        </a:rPr>
                        <a:t>掲載に</a:t>
                      </a:r>
                      <a:endParaRPr kumimoji="1" lang="en-US" altLang="ja-JP" sz="1100" b="0" kern="1200" dirty="0">
                        <a:solidFill>
                          <a:schemeClr val="tx1">
                            <a:lumMod val="65000"/>
                            <a:lumOff val="35000"/>
                          </a:schemeClr>
                        </a:solidFill>
                        <a:latin typeface="+mn-lt"/>
                        <a:ea typeface="+mn-ea"/>
                        <a:cs typeface="+mn-cs"/>
                      </a:endParaRPr>
                    </a:p>
                    <a:p>
                      <a:pPr algn="l"/>
                      <a:r>
                        <a:rPr kumimoji="1" lang="ja-JP" altLang="en-US" sz="1100" b="0" kern="1200" dirty="0">
                          <a:solidFill>
                            <a:schemeClr val="tx1">
                              <a:lumMod val="65000"/>
                              <a:lumOff val="35000"/>
                            </a:schemeClr>
                          </a:solidFill>
                          <a:latin typeface="+mn-lt"/>
                          <a:ea typeface="+mn-ea"/>
                          <a:cs typeface="+mn-cs"/>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dirty="0"/>
                        <a:t>■ブランドリフト調査　入稿前審査依頼フォーム</a:t>
                      </a:r>
                      <a:br>
                        <a:rPr kumimoji="1" lang="en-US" altLang="ja-JP" sz="1100" dirty="0"/>
                      </a:br>
                      <a:r>
                        <a:rPr kumimoji="1" lang="en-US" altLang="ja-JP" sz="1100" dirty="0">
                          <a:hlinkClick r:id="rId2"/>
                        </a:rPr>
                        <a:t>https://form-business.yahoo.co.jp/claris/enqueteForm?inquiry_type=bls_review</a:t>
                      </a:r>
                      <a:endParaRPr lang="en-US" altLang="ja-JP" sz="110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86591261"/>
                  </a:ext>
                </a:extLst>
              </a:tr>
              <a:tr h="1366442">
                <a:tc vMerge="1">
                  <a:txBody>
                    <a:bodyPr/>
                    <a:lstStyle/>
                    <a:p>
                      <a:pPr algn="ct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広告</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フォーマット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a:solidFill>
                            <a:schemeClr val="tx1">
                              <a:lumMod val="65000"/>
                              <a:lumOff val="35000"/>
                            </a:schemeClr>
                          </a:solidFill>
                          <a:latin typeface="+mj-lt"/>
                          <a:ea typeface="+mj-ea"/>
                        </a:rPr>
                        <a:t>・ブランドパネル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スクエア（画像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クインティ（画像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 サイドビジョン </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r>
                        <a:rPr kumimoji="1" lang="en-US" altLang="ja-JP" sz="1100" b="1" dirty="0">
                          <a:solidFill>
                            <a:schemeClr val="tx1">
                              <a:lumMod val="65000"/>
                              <a:lumOff val="35000"/>
                            </a:schemeClr>
                          </a:solidFill>
                          <a:latin typeface="+mj-lt"/>
                          <a:ea typeface="+mj-ea"/>
                        </a:rPr>
                        <a:t>)</a:t>
                      </a:r>
                    </a:p>
                    <a:p>
                      <a:pPr algn="l"/>
                      <a:r>
                        <a:rPr kumimoji="1" lang="ja-JP" altLang="en-US" sz="1100" b="1" dirty="0">
                          <a:solidFill>
                            <a:schemeClr val="tx1">
                              <a:lumMod val="65000"/>
                              <a:lumOff val="35000"/>
                            </a:schemeClr>
                          </a:solidFill>
                          <a:latin typeface="+mj-lt"/>
                          <a:ea typeface="+mj-ea"/>
                        </a:rPr>
                        <a:t>・トップインパクト パノラマ サイドスイッチ</a:t>
                      </a:r>
                      <a:r>
                        <a:rPr kumimoji="1" lang="en-US" altLang="ja-JP" sz="1100" b="1" kern="1200" dirty="0">
                          <a:solidFill>
                            <a:schemeClr val="tx1">
                              <a:lumMod val="65000"/>
                              <a:lumOff val="35000"/>
                            </a:schemeClr>
                          </a:solidFill>
                          <a:latin typeface="+mn-lt"/>
                          <a:ea typeface="+mn-ea"/>
                          <a:cs typeface="+mn-cs"/>
                        </a:rPr>
                        <a:t>(</a:t>
                      </a:r>
                      <a:r>
                        <a:rPr kumimoji="1" lang="ja-JP" altLang="en-US" sz="1100" b="1" kern="1200" dirty="0">
                          <a:solidFill>
                            <a:schemeClr val="tx1">
                              <a:lumMod val="65000"/>
                              <a:lumOff val="35000"/>
                            </a:schemeClr>
                          </a:solidFill>
                          <a:latin typeface="+mn-lt"/>
                          <a:ea typeface="+mn-ea"/>
                          <a:cs typeface="+mn-cs"/>
                        </a:rPr>
                        <a:t>動画</a:t>
                      </a:r>
                      <a:r>
                        <a:rPr kumimoji="1" lang="en-US" altLang="ja-JP" sz="1100" b="1" kern="1200" dirty="0">
                          <a:solidFill>
                            <a:schemeClr val="tx1">
                              <a:lumMod val="65000"/>
                              <a:lumOff val="35000"/>
                            </a:schemeClr>
                          </a:solidFill>
                          <a:latin typeface="+mn-lt"/>
                          <a:ea typeface="+mn-ea"/>
                          <a:cs typeface="+mn-cs"/>
                        </a:rPr>
                        <a:t>)</a:t>
                      </a: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・トップインパクト パノラマ パネルスイッチ（画像）</a:t>
                      </a:r>
                      <a:endParaRPr kumimoji="1" lang="ja-JP" altLang="en-US" sz="1100" b="1" dirty="0">
                        <a:solidFill>
                          <a:schemeClr val="tx1">
                            <a:lumMod val="65000"/>
                            <a:lumOff val="35000"/>
                          </a:schemeClr>
                        </a:solidFill>
                        <a:latin typeface="+mj-lt"/>
                        <a:ea typeface="+mj-ea"/>
                      </a:endParaRPr>
                    </a:p>
                    <a:p>
                      <a:pPr algn="l"/>
                      <a:r>
                        <a:rPr kumimoji="1" lang="ja-JP" altLang="en-US" sz="1100" b="1" dirty="0">
                          <a:solidFill>
                            <a:schemeClr val="tx1">
                              <a:lumMod val="65000"/>
                              <a:lumOff val="35000"/>
                            </a:schemeClr>
                          </a:solidFill>
                          <a:latin typeface="+mj-lt"/>
                          <a:ea typeface="+mj-ea"/>
                        </a:rPr>
                        <a:t>・トップインパクト プライムディスプレイ ダブル（画像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endParaRPr kumimoji="1" lang="en-US" altLang="ja-JP" sz="1100" b="1"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endParaRPr kumimoji="1" lang="en-US" altLang="ja-JP"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a:solidFill>
                            <a:schemeClr val="tx1">
                              <a:lumMod val="65000"/>
                              <a:lumOff val="35000"/>
                            </a:schemeClr>
                          </a:solidFill>
                          <a:latin typeface="+mj-lt"/>
                          <a:ea typeface="+mj-ea"/>
                        </a:rPr>
                        <a:t>掲載反映日の</a:t>
                      </a:r>
                      <a:r>
                        <a:rPr kumimoji="1" lang="en-US" altLang="ja-JP" sz="1100" b="1" dirty="0">
                          <a:solidFill>
                            <a:schemeClr val="accent6"/>
                          </a:solidFill>
                          <a:latin typeface="+mj-lt"/>
                          <a:ea typeface="+mj-ea"/>
                        </a:rPr>
                        <a:t>11</a:t>
                      </a:r>
                      <a:r>
                        <a:rPr kumimoji="1" lang="ja-JP" altLang="en-US" sz="1100" b="1" dirty="0">
                          <a:solidFill>
                            <a:schemeClr val="accent6"/>
                          </a:solidFill>
                          <a:latin typeface="+mj-lt"/>
                          <a:ea typeface="+mj-ea"/>
                        </a:rPr>
                        <a:t>営業日前</a:t>
                      </a:r>
                      <a:endParaRPr kumimoji="1" lang="en-US" altLang="ja-JP" sz="1100" b="1" dirty="0">
                        <a:solidFill>
                          <a:schemeClr val="accent6"/>
                        </a:solidFill>
                        <a:latin typeface="+mj-lt"/>
                        <a:ea typeface="+mj-ea"/>
                      </a:endParaRPr>
                    </a:p>
                    <a:p>
                      <a:pPr algn="l"/>
                      <a:r>
                        <a:rPr kumimoji="1" lang="ja-JP" altLang="en-US" sz="1100" b="0" dirty="0">
                          <a:solidFill>
                            <a:schemeClr val="tx1">
                              <a:lumMod val="65000"/>
                              <a:lumOff val="35000"/>
                            </a:schemeClr>
                          </a:solidFill>
                          <a:latin typeface="+mj-lt"/>
                          <a:ea typeface="+mj-ea"/>
                        </a:rPr>
                        <a:t>まで</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3">
                  <a:txBody>
                    <a:bodyPr/>
                    <a:lstStyle/>
                    <a:p>
                      <a:pPr marL="0" indent="0">
                        <a:buFont typeface="+mj-lt"/>
                        <a:buNone/>
                      </a:pPr>
                      <a:r>
                        <a:rPr kumimoji="1" lang="ja-JP" altLang="en-US" sz="1100" dirty="0"/>
                        <a:t>■ディスプレイ広告（予約型）入稿前審査依頼フォーム</a:t>
                      </a:r>
                      <a:br>
                        <a:rPr kumimoji="1" lang="en-US" altLang="ja-JP" sz="1100" dirty="0"/>
                      </a:br>
                      <a:r>
                        <a:rPr kumimoji="1" lang="en-US" altLang="ja-JP" sz="1100" dirty="0">
                          <a:hlinkClick r:id="rId3"/>
                        </a:rPr>
                        <a:t>https://form-business.yahoo.co.jp/claris/enqueteForm?inquiry_type=guaranteed_review</a:t>
                      </a:r>
                      <a:endParaRPr lang="en-US" altLang="ja-JP" sz="110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566928">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訴求する</a:t>
                      </a:r>
                      <a:endPar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商品・</a:t>
                      </a:r>
                      <a:br>
                        <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b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サービス</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dirty="0">
                          <a:solidFill>
                            <a:schemeClr val="tx1">
                              <a:lumMod val="65000"/>
                              <a:lumOff val="35000"/>
                            </a:schemeClr>
                          </a:solidFill>
                          <a:latin typeface="+mj-lt"/>
                          <a:ea typeface="+mj-ea"/>
                        </a:rPr>
                        <a:t>薬機、医療、宗教・選挙・政党・意見広告・募金・寄付金の募集</a:t>
                      </a:r>
                      <a:endParaRPr kumimoji="1" lang="en-US" altLang="ja-JP" sz="1100" b="1" dirty="0">
                        <a:solidFill>
                          <a:schemeClr val="tx1">
                            <a:lumMod val="65000"/>
                            <a:lumOff val="35000"/>
                          </a:schemeClr>
                        </a:solidFill>
                        <a:latin typeface="+mj-lt"/>
                        <a:ea typeface="+mj-ea"/>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広告フォーマットを問わず、</a:t>
                      </a:r>
                      <a:r>
                        <a:rPr kumimoji="1" lang="ja-JP" altLang="en-US" sz="1000" b="0" kern="1200" dirty="0">
                          <a:solidFill>
                            <a:schemeClr val="accent6"/>
                          </a:solidFill>
                          <a:latin typeface="+mn-lt"/>
                          <a:ea typeface="+mn-ea"/>
                          <a:cs typeface="+mn-cs"/>
                        </a:rPr>
                        <a:t>リンク先・クリエイティブすべて審査対象</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a:solidFill>
                            <a:schemeClr val="accent6"/>
                          </a:solidFill>
                          <a:latin typeface="+mj-lt"/>
                          <a:ea typeface="+mj-ea"/>
                        </a:rPr>
                        <a:t>必須</a:t>
                      </a:r>
                      <a:endParaRPr kumimoji="1" lang="en-US" altLang="ja-JP" sz="10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3">
                  <a:txBody>
                    <a:bodyPr/>
                    <a:lstStyle/>
                    <a:p>
                      <a:pPr algn="l"/>
                      <a:r>
                        <a:rPr kumimoji="1" lang="ja-JP" altLang="en-US" sz="1100" b="0" dirty="0">
                          <a:solidFill>
                            <a:schemeClr val="tx1">
                              <a:lumMod val="65000"/>
                              <a:lumOff val="35000"/>
                            </a:schemeClr>
                          </a:solidFill>
                          <a:latin typeface="+mj-lt"/>
                          <a:ea typeface="+mj-ea"/>
                        </a:rPr>
                        <a:t>掲載に</a:t>
                      </a:r>
                      <a:endParaRPr kumimoji="1" lang="en-US" altLang="ja-JP" sz="1100" b="0" dirty="0">
                        <a:solidFill>
                          <a:schemeClr val="tx1">
                            <a:lumMod val="65000"/>
                            <a:lumOff val="35000"/>
                          </a:schemeClr>
                        </a:solidFill>
                        <a:latin typeface="+mj-lt"/>
                        <a:ea typeface="+mj-ea"/>
                      </a:endParaRPr>
                    </a:p>
                    <a:p>
                      <a:pPr algn="l"/>
                      <a:r>
                        <a:rPr kumimoji="1" lang="ja-JP" altLang="en-US" sz="1100" b="0" dirty="0">
                          <a:solidFill>
                            <a:schemeClr val="tx1">
                              <a:lumMod val="65000"/>
                              <a:lumOff val="35000"/>
                            </a:schemeClr>
                          </a:solidFill>
                          <a:latin typeface="+mj-lt"/>
                          <a:ea typeface="+mj-ea"/>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683221">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公開前</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サイト状況</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kern="1200" dirty="0">
                          <a:solidFill>
                            <a:schemeClr val="tx1">
                              <a:lumMod val="65000"/>
                              <a:lumOff val="35000"/>
                            </a:schemeClr>
                          </a:solidFill>
                          <a:latin typeface="+mn-lt"/>
                          <a:ea typeface="+mn-ea"/>
                          <a:cs typeface="+mn-cs"/>
                        </a:rPr>
                        <a:t>公開前サイト</a:t>
                      </a:r>
                      <a:endParaRPr kumimoji="1" lang="en-US" altLang="ja-JP" sz="1100" b="0" kern="1200" dirty="0">
                        <a:solidFill>
                          <a:schemeClr val="tx1">
                            <a:lumMod val="65000"/>
                            <a:lumOff val="35000"/>
                          </a:schemeClr>
                        </a:solidFill>
                        <a:latin typeface="+mn-lt"/>
                        <a:ea typeface="+mn-ea"/>
                        <a:cs typeface="+mn-cs"/>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広告管理ツールに広告を入稿する時点で、リンク先</a:t>
                      </a:r>
                      <a:r>
                        <a:rPr kumimoji="1" lang="en-US" altLang="ja-JP" sz="1000" b="0" kern="1200" dirty="0">
                          <a:solidFill>
                            <a:schemeClr val="tx1">
                              <a:lumMod val="65000"/>
                              <a:lumOff val="35000"/>
                            </a:schemeClr>
                          </a:solidFill>
                          <a:latin typeface="+mn-lt"/>
                          <a:ea typeface="+mn-ea"/>
                          <a:cs typeface="+mn-cs"/>
                        </a:rPr>
                        <a:t>URL</a:t>
                      </a:r>
                      <a:r>
                        <a:rPr kumimoji="1" lang="ja-JP" altLang="en-US" sz="1000" b="0" kern="1200" dirty="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1003027">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a:t>
                      </a:r>
                      <a:br>
                        <a:rPr kumimoji="1" lang="en-US" altLang="ja-JP" sz="1100" b="1" kern="1200" noProof="0" dirty="0">
                          <a:solidFill>
                            <a:schemeClr val="tx1">
                              <a:lumMod val="65000"/>
                              <a:lumOff val="35000"/>
                            </a:schemeClr>
                          </a:solidFill>
                          <a:latin typeface="+mn-lt"/>
                          <a:ea typeface="+mn-ea"/>
                          <a:cs typeface="+mn-cs"/>
                        </a:rPr>
                      </a:br>
                      <a:r>
                        <a:rPr kumimoji="1" lang="ja-JP" altLang="en-US" sz="1100" b="1" kern="1200" noProof="0" dirty="0">
                          <a:solidFill>
                            <a:schemeClr val="tx1">
                              <a:lumMod val="65000"/>
                              <a:lumOff val="35000"/>
                            </a:schemeClr>
                          </a:solidFill>
                          <a:latin typeface="+mn-lt"/>
                          <a:ea typeface="+mn-ea"/>
                          <a:cs typeface="+mn-cs"/>
                        </a:rPr>
                        <a:t>制限</a:t>
                      </a:r>
                      <a:endParaRPr kumimoji="1" lang="en-US" altLang="ja-JP" sz="1100" b="1" kern="1200" noProof="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a:solidFill>
                            <a:schemeClr val="tx1">
                              <a:lumMod val="65000"/>
                              <a:lumOff val="35000"/>
                            </a:schemeClr>
                          </a:solidFill>
                          <a:latin typeface="+mn-lt"/>
                          <a:ea typeface="+mn-ea"/>
                          <a:cs typeface="+mn-cs"/>
                        </a:rPr>
                        <a:t>掲載制限</a:t>
                      </a:r>
                      <a:endParaRPr kumimoji="1" lang="en-US" altLang="ja-JP" sz="1100" b="1" kern="1200" noProof="0" dirty="0">
                        <a:solidFill>
                          <a:schemeClr val="tx1">
                            <a:lumMod val="65000"/>
                            <a:lumOff val="35000"/>
                          </a:schemeClr>
                        </a:solidFill>
                        <a:latin typeface="+mn-lt"/>
                        <a:ea typeface="+mn-ea"/>
                        <a:cs typeface="+mn-cs"/>
                      </a:endParaRPr>
                    </a:p>
                    <a:p>
                      <a:pPr algn="ctr"/>
                      <a:r>
                        <a:rPr kumimoji="1" lang="ja-JP" altLang="en-US" sz="1100" b="1" kern="1200" noProof="0" dirty="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「掲載制限に該当する広告内容」の判断</a:t>
                      </a:r>
                      <a:endParaRPr kumimoji="1" lang="en-US" altLang="ja-JP" sz="1100" b="0"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n-lt"/>
                          <a:ea typeface="+mn-ea"/>
                          <a:cs typeface="+mn-cs"/>
                        </a:rPr>
                        <a:t>※</a:t>
                      </a:r>
                      <a:r>
                        <a:rPr kumimoji="1" lang="ja-JP" altLang="en-US" sz="1000" b="0" kern="1200" noProof="0" dirty="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a:solidFill>
                            <a:schemeClr val="accent6"/>
                          </a:solidFill>
                          <a:latin typeface="+mn-lt"/>
                          <a:ea typeface="+mn-ea"/>
                          <a:cs typeface="+mn-cs"/>
                        </a:rPr>
                        <a:t>判断にはリンク先サイトが必要</a:t>
                      </a:r>
                      <a:r>
                        <a:rPr kumimoji="1" lang="ja-JP" altLang="en-US" sz="1000" b="0" kern="1200" noProof="0" dirty="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dirty="0"/>
                        <a:t>■掲載制限カテゴリー確認　依頼フォーム</a:t>
                      </a:r>
                      <a:br>
                        <a:rPr kumimoji="1" lang="en-US" altLang="ja-JP" sz="1050" dirty="0"/>
                      </a:br>
                      <a:r>
                        <a:rPr lang="en-US" altLang="ja-JP" sz="1050" dirty="0">
                          <a:hlinkClick r:id="rId4"/>
                        </a:rPr>
                        <a:t>https://form-business.yahoo.co.jp/claris/enqueteForm?inquiry_type=placement_restrictions</a:t>
                      </a:r>
                      <a:endParaRPr lang="en-US" altLang="ja-JP" sz="105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12686808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a:t>2022</a:t>
            </a:r>
            <a:r>
              <a:rPr lang="ja-JP" altLang="en-US" dirty="0"/>
              <a:t>年</a:t>
            </a:r>
            <a:r>
              <a:rPr lang="en-US" altLang="ja-JP" dirty="0"/>
              <a:t>9</a:t>
            </a:r>
            <a:r>
              <a:rPr lang="ja-JP" altLang="en-US" dirty="0"/>
              <a:t>月</a:t>
            </a:r>
            <a:r>
              <a:rPr lang="en-US" altLang="ja-JP" dirty="0"/>
              <a:t>-10</a:t>
            </a:r>
            <a:r>
              <a:rPr lang="ja-JP" altLang="en-US" dirty="0"/>
              <a:t>月の期跨ぎ購入について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16</a:t>
            </a:fld>
            <a:endParaRPr lang="ja-JP" altLang="en-US"/>
          </a:p>
        </p:txBody>
      </p:sp>
      <p:sp>
        <p:nvSpPr>
          <p:cNvPr id="4" name="テキスト ボックス 3"/>
          <p:cNvSpPr txBox="1"/>
          <p:nvPr/>
        </p:nvSpPr>
        <p:spPr>
          <a:xfrm>
            <a:off x="423261" y="1052736"/>
            <a:ext cx="11402265" cy="1323439"/>
          </a:xfrm>
          <a:prstGeom prst="rect">
            <a:avLst/>
          </a:prstGeom>
          <a:noFill/>
        </p:spPr>
        <p:txBody>
          <a:bodyPr wrap="square" rtlCol="0">
            <a:spAutoFit/>
          </a:bodyPr>
          <a:lstStyle/>
          <a:p>
            <a:r>
              <a:rPr lang="ja-JP" altLang="en-US" sz="2000" dirty="0">
                <a:solidFill>
                  <a:schemeClr val="tx1">
                    <a:lumMod val="65000"/>
                    <a:lumOff val="35000"/>
                  </a:schemeClr>
                </a:solidFill>
              </a:rPr>
              <a:t>四半期の期間を跨ぐ掲載期間の予約を可能にするため、掲載開始日を</a:t>
            </a:r>
            <a:r>
              <a:rPr lang="en-US" altLang="ja-JP" sz="2000" dirty="0">
                <a:solidFill>
                  <a:schemeClr val="accent6"/>
                </a:solidFill>
              </a:rPr>
              <a:t>1</a:t>
            </a:r>
            <a:r>
              <a:rPr lang="ja-JP" altLang="en-US" sz="2000" dirty="0">
                <a:solidFill>
                  <a:schemeClr val="accent6"/>
                </a:solidFill>
              </a:rPr>
              <a:t>カ月前倒し</a:t>
            </a:r>
            <a:r>
              <a:rPr lang="ja-JP" altLang="en-US" sz="2000" dirty="0">
                <a:solidFill>
                  <a:schemeClr val="tx1">
                    <a:lumMod val="65000"/>
                    <a:lumOff val="35000"/>
                  </a:schemeClr>
                </a:solidFill>
              </a:rPr>
              <a:t>いたします。</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掲載期間は「商品一覧」ページ「掲載期間」の項目で確認いただけます。</a:t>
            </a:r>
            <a:endParaRPr lang="en-US" altLang="ja-JP" sz="2000" dirty="0">
              <a:solidFill>
                <a:schemeClr val="tx1">
                  <a:lumMod val="65000"/>
                  <a:lumOff val="35000"/>
                </a:schemeClr>
              </a:solidFill>
            </a:endParaRPr>
          </a:p>
          <a:p>
            <a:r>
              <a:rPr lang="en-US" altLang="ja-JP" sz="2000" dirty="0">
                <a:solidFill>
                  <a:schemeClr val="tx1">
                    <a:lumMod val="65000"/>
                    <a:lumOff val="35000"/>
                  </a:schemeClr>
                </a:solidFill>
              </a:rPr>
              <a:t>9</a:t>
            </a:r>
            <a:r>
              <a:rPr lang="ja-JP" altLang="en-US" sz="2000" dirty="0">
                <a:solidFill>
                  <a:schemeClr val="tx1">
                    <a:lumMod val="65000"/>
                    <a:lumOff val="35000"/>
                  </a:schemeClr>
                </a:solidFill>
              </a:rPr>
              <a:t>月から</a:t>
            </a:r>
            <a:r>
              <a:rPr lang="en-US" altLang="ja-JP" sz="2000" dirty="0">
                <a:solidFill>
                  <a:schemeClr val="tx1">
                    <a:lumMod val="65000"/>
                    <a:lumOff val="35000"/>
                  </a:schemeClr>
                </a:solidFill>
              </a:rPr>
              <a:t>10</a:t>
            </a:r>
            <a:r>
              <a:rPr lang="ja-JP" altLang="en-US" sz="2000" dirty="0">
                <a:solidFill>
                  <a:schemeClr val="tx1">
                    <a:lumMod val="65000"/>
                    <a:lumOff val="35000"/>
                  </a:schemeClr>
                </a:solidFill>
              </a:rPr>
              <a:t>月、といった期を跨ぐ掲載期間をご希望の場合は、今回リリースする</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第</a:t>
            </a:r>
            <a:r>
              <a:rPr lang="en-US" altLang="ja-JP" sz="2000" dirty="0">
                <a:solidFill>
                  <a:schemeClr val="tx1">
                    <a:lumMod val="65000"/>
                    <a:lumOff val="35000"/>
                  </a:schemeClr>
                </a:solidFill>
              </a:rPr>
              <a:t>3</a:t>
            </a:r>
            <a:r>
              <a:rPr lang="ja-JP" altLang="en-US" sz="2000" dirty="0">
                <a:solidFill>
                  <a:schemeClr val="tx1">
                    <a:lumMod val="65000"/>
                    <a:lumOff val="35000"/>
                  </a:schemeClr>
                </a:solidFill>
              </a:rPr>
              <a:t>四半期（</a:t>
            </a:r>
            <a:r>
              <a:rPr lang="en-US" altLang="ja-JP" sz="2000" dirty="0">
                <a:solidFill>
                  <a:schemeClr val="tx1">
                    <a:lumMod val="65000"/>
                    <a:lumOff val="35000"/>
                  </a:schemeClr>
                </a:solidFill>
              </a:rPr>
              <a:t>2022</a:t>
            </a:r>
            <a:r>
              <a:rPr lang="ja-JP" altLang="en-US" sz="2000" dirty="0">
                <a:solidFill>
                  <a:schemeClr val="tx1">
                    <a:lumMod val="65000"/>
                    <a:lumOff val="35000"/>
                  </a:schemeClr>
                </a:solidFill>
              </a:rPr>
              <a:t>年</a:t>
            </a:r>
            <a:r>
              <a:rPr lang="en-US" altLang="ja-JP" sz="2000" dirty="0">
                <a:solidFill>
                  <a:schemeClr val="tx1">
                    <a:lumMod val="65000"/>
                    <a:lumOff val="35000"/>
                  </a:schemeClr>
                </a:solidFill>
              </a:rPr>
              <a:t>9</a:t>
            </a:r>
            <a:r>
              <a:rPr lang="ja-JP" altLang="en-US" sz="2000" dirty="0">
                <a:solidFill>
                  <a:schemeClr val="tx1">
                    <a:lumMod val="65000"/>
                    <a:lumOff val="35000"/>
                  </a:schemeClr>
                </a:solidFill>
              </a:rPr>
              <a:t>月～</a:t>
            </a:r>
            <a:r>
              <a:rPr lang="en-US" altLang="ja-JP" sz="2000" dirty="0">
                <a:solidFill>
                  <a:schemeClr val="tx1">
                    <a:lumMod val="65000"/>
                    <a:lumOff val="35000"/>
                  </a:schemeClr>
                </a:solidFill>
              </a:rPr>
              <a:t>12</a:t>
            </a:r>
            <a:r>
              <a:rPr lang="ja-JP" altLang="en-US" sz="2000" dirty="0">
                <a:solidFill>
                  <a:schemeClr val="tx1">
                    <a:lumMod val="65000"/>
                    <a:lumOff val="35000"/>
                  </a:schemeClr>
                </a:solidFill>
              </a:rPr>
              <a:t>月または</a:t>
            </a:r>
            <a:r>
              <a:rPr lang="en-US" altLang="ja-JP" sz="2000" dirty="0">
                <a:solidFill>
                  <a:schemeClr val="tx1">
                    <a:lumMod val="65000"/>
                    <a:lumOff val="35000"/>
                  </a:schemeClr>
                </a:solidFill>
              </a:rPr>
              <a:t>2022</a:t>
            </a:r>
            <a:r>
              <a:rPr lang="ja-JP" altLang="en-US" sz="2000" dirty="0">
                <a:solidFill>
                  <a:schemeClr val="tx1">
                    <a:lumMod val="65000"/>
                    <a:lumOff val="35000"/>
                  </a:schemeClr>
                </a:solidFill>
              </a:rPr>
              <a:t>年</a:t>
            </a:r>
            <a:r>
              <a:rPr lang="en-US" altLang="ja-JP" sz="2000" dirty="0">
                <a:solidFill>
                  <a:schemeClr val="tx1">
                    <a:lumMod val="65000"/>
                    <a:lumOff val="35000"/>
                  </a:schemeClr>
                </a:solidFill>
              </a:rPr>
              <a:t>9</a:t>
            </a:r>
            <a:r>
              <a:rPr lang="ja-JP" altLang="en-US" sz="2000" dirty="0">
                <a:solidFill>
                  <a:schemeClr val="tx1">
                    <a:lumMod val="65000"/>
                    <a:lumOff val="35000"/>
                  </a:schemeClr>
                </a:solidFill>
              </a:rPr>
              <a:t>月～</a:t>
            </a:r>
            <a:r>
              <a:rPr lang="en-US" altLang="ja-JP" sz="2000" dirty="0">
                <a:solidFill>
                  <a:schemeClr val="tx1">
                    <a:lumMod val="65000"/>
                    <a:lumOff val="35000"/>
                  </a:schemeClr>
                </a:solidFill>
              </a:rPr>
              <a:t>2023</a:t>
            </a:r>
            <a:r>
              <a:rPr lang="ja-JP" altLang="en-US" sz="2000" dirty="0">
                <a:solidFill>
                  <a:schemeClr val="tx1">
                    <a:lumMod val="65000"/>
                    <a:lumOff val="35000"/>
                  </a:schemeClr>
                </a:solidFill>
              </a:rPr>
              <a:t>年</a:t>
            </a:r>
            <a:r>
              <a:rPr lang="en-US" altLang="ja-JP" sz="2000" dirty="0">
                <a:solidFill>
                  <a:schemeClr val="tx1">
                    <a:lumMod val="65000"/>
                    <a:lumOff val="35000"/>
                  </a:schemeClr>
                </a:solidFill>
              </a:rPr>
              <a:t>3</a:t>
            </a:r>
            <a:r>
              <a:rPr lang="ja-JP" altLang="en-US" sz="2000" dirty="0">
                <a:solidFill>
                  <a:schemeClr val="tx1">
                    <a:lumMod val="65000"/>
                    <a:lumOff val="35000"/>
                  </a:schemeClr>
                </a:solidFill>
              </a:rPr>
              <a:t>月）商品をご利用ください。</a:t>
            </a:r>
            <a:endParaRPr lang="en-US" altLang="ja-JP" sz="2000" dirty="0">
              <a:solidFill>
                <a:schemeClr val="tx1">
                  <a:lumMod val="65000"/>
                  <a:lumOff val="35000"/>
                </a:schemeClr>
              </a:solidFill>
            </a:endParaRPr>
          </a:p>
        </p:txBody>
      </p:sp>
      <p:sp>
        <p:nvSpPr>
          <p:cNvPr id="39" name="正方形/長方形 38"/>
          <p:cNvSpPr/>
          <p:nvPr/>
        </p:nvSpPr>
        <p:spPr>
          <a:xfrm>
            <a:off x="543713" y="2484348"/>
            <a:ext cx="11377264" cy="3968988"/>
          </a:xfrm>
          <a:prstGeom prst="rect">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42" name="角丸四角形 41"/>
          <p:cNvSpPr/>
          <p:nvPr/>
        </p:nvSpPr>
        <p:spPr>
          <a:xfrm>
            <a:off x="767408"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7</a:t>
            </a:r>
            <a:r>
              <a:rPr lang="ja-JP" altLang="en-US" dirty="0">
                <a:solidFill>
                  <a:schemeClr val="tx1"/>
                </a:solidFill>
              </a:rPr>
              <a:t>月</a:t>
            </a:r>
          </a:p>
        </p:txBody>
      </p:sp>
      <p:sp>
        <p:nvSpPr>
          <p:cNvPr id="43" name="角丸四角形 42"/>
          <p:cNvSpPr/>
          <p:nvPr/>
        </p:nvSpPr>
        <p:spPr>
          <a:xfrm>
            <a:off x="2603926"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8</a:t>
            </a:r>
            <a:r>
              <a:rPr lang="ja-JP" altLang="en-US" dirty="0">
                <a:solidFill>
                  <a:schemeClr val="tx1"/>
                </a:solidFill>
              </a:rPr>
              <a:t>月</a:t>
            </a:r>
          </a:p>
        </p:txBody>
      </p:sp>
      <p:sp>
        <p:nvSpPr>
          <p:cNvPr id="44" name="角丸四角形 43"/>
          <p:cNvSpPr/>
          <p:nvPr/>
        </p:nvSpPr>
        <p:spPr>
          <a:xfrm>
            <a:off x="4439816"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ja-JP" altLang="en-US" dirty="0">
                <a:solidFill>
                  <a:schemeClr val="tx1"/>
                </a:solidFill>
              </a:rPr>
              <a:t>　</a:t>
            </a:r>
            <a:r>
              <a:rPr lang="en-US" altLang="ja-JP" dirty="0">
                <a:solidFill>
                  <a:schemeClr val="tx1"/>
                </a:solidFill>
              </a:rPr>
              <a:t>9</a:t>
            </a:r>
            <a:r>
              <a:rPr lang="ja-JP" altLang="en-US" dirty="0">
                <a:solidFill>
                  <a:schemeClr val="tx1"/>
                </a:solidFill>
              </a:rPr>
              <a:t>月</a:t>
            </a:r>
          </a:p>
        </p:txBody>
      </p:sp>
      <p:sp>
        <p:nvSpPr>
          <p:cNvPr id="45" name="角丸四角形 44"/>
          <p:cNvSpPr/>
          <p:nvPr/>
        </p:nvSpPr>
        <p:spPr>
          <a:xfrm>
            <a:off x="6312024"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10</a:t>
            </a:r>
            <a:r>
              <a:rPr lang="ja-JP" altLang="en-US" dirty="0">
                <a:solidFill>
                  <a:schemeClr val="tx1"/>
                </a:solidFill>
              </a:rPr>
              <a:t>月</a:t>
            </a:r>
          </a:p>
        </p:txBody>
      </p:sp>
      <p:sp>
        <p:nvSpPr>
          <p:cNvPr id="46" name="角丸四角形 45"/>
          <p:cNvSpPr/>
          <p:nvPr/>
        </p:nvSpPr>
        <p:spPr>
          <a:xfrm>
            <a:off x="8148542"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11</a:t>
            </a:r>
            <a:r>
              <a:rPr lang="ja-JP" altLang="en-US" dirty="0">
                <a:solidFill>
                  <a:schemeClr val="tx1"/>
                </a:solidFill>
              </a:rPr>
              <a:t>月</a:t>
            </a:r>
          </a:p>
        </p:txBody>
      </p:sp>
      <p:sp>
        <p:nvSpPr>
          <p:cNvPr id="47" name="角丸四角形 46"/>
          <p:cNvSpPr/>
          <p:nvPr/>
        </p:nvSpPr>
        <p:spPr>
          <a:xfrm>
            <a:off x="9984432"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12</a:t>
            </a:r>
            <a:r>
              <a:rPr lang="ja-JP" altLang="en-US" dirty="0">
                <a:solidFill>
                  <a:schemeClr val="tx1"/>
                </a:solidFill>
              </a:rPr>
              <a:t>月</a:t>
            </a:r>
          </a:p>
        </p:txBody>
      </p:sp>
      <p:sp>
        <p:nvSpPr>
          <p:cNvPr id="49" name="角丸四角形 48"/>
          <p:cNvSpPr/>
          <p:nvPr/>
        </p:nvSpPr>
        <p:spPr>
          <a:xfrm>
            <a:off x="737617" y="2890261"/>
            <a:ext cx="5533513" cy="700408"/>
          </a:xfrm>
          <a:prstGeom prst="roundRect">
            <a:avLst>
              <a:gd name="adj" fmla="val 31431"/>
            </a:avLst>
          </a:prstGeom>
          <a:solidFill>
            <a:schemeClr val="tx2">
              <a:lumMod val="25000"/>
              <a:lumOff val="7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ja-JP" altLang="en-US" b="1" dirty="0">
                <a:solidFill>
                  <a:schemeClr val="bg1"/>
                </a:solidFill>
              </a:rPr>
              <a:t>第</a:t>
            </a:r>
            <a:r>
              <a:rPr lang="en-US" altLang="ja-JP" b="1" dirty="0">
                <a:solidFill>
                  <a:schemeClr val="bg1"/>
                </a:solidFill>
              </a:rPr>
              <a:t>2</a:t>
            </a:r>
            <a:r>
              <a:rPr lang="ja-JP" altLang="en-US" b="1" dirty="0">
                <a:solidFill>
                  <a:schemeClr val="bg1"/>
                </a:solidFill>
              </a:rPr>
              <a:t>四半期（</a:t>
            </a:r>
            <a:r>
              <a:rPr lang="en-US" altLang="ja-JP" b="1" dirty="0">
                <a:solidFill>
                  <a:schemeClr val="bg1"/>
                </a:solidFill>
              </a:rPr>
              <a:t> 2022</a:t>
            </a:r>
            <a:r>
              <a:rPr lang="ja-JP" altLang="en-US" b="1" dirty="0">
                <a:solidFill>
                  <a:schemeClr val="bg1"/>
                </a:solidFill>
              </a:rPr>
              <a:t>年</a:t>
            </a:r>
            <a:r>
              <a:rPr lang="en-US" altLang="ja-JP" b="1" dirty="0">
                <a:solidFill>
                  <a:schemeClr val="bg1"/>
                </a:solidFill>
              </a:rPr>
              <a:t>7</a:t>
            </a:r>
            <a:r>
              <a:rPr lang="ja-JP" altLang="en-US" b="1" dirty="0">
                <a:solidFill>
                  <a:schemeClr val="bg1"/>
                </a:solidFill>
              </a:rPr>
              <a:t>月～</a:t>
            </a:r>
            <a:r>
              <a:rPr lang="en-US" altLang="ja-JP" b="1" dirty="0">
                <a:solidFill>
                  <a:schemeClr val="bg1"/>
                </a:solidFill>
              </a:rPr>
              <a:t>9</a:t>
            </a:r>
            <a:r>
              <a:rPr lang="ja-JP" altLang="en-US" b="1" dirty="0">
                <a:solidFill>
                  <a:schemeClr val="bg1"/>
                </a:solidFill>
              </a:rPr>
              <a:t>月）</a:t>
            </a:r>
          </a:p>
        </p:txBody>
      </p:sp>
      <p:sp>
        <p:nvSpPr>
          <p:cNvPr id="50" name="角丸四角形 49"/>
          <p:cNvSpPr/>
          <p:nvPr/>
        </p:nvSpPr>
        <p:spPr>
          <a:xfrm>
            <a:off x="6282233" y="2873863"/>
            <a:ext cx="5502399" cy="700408"/>
          </a:xfrm>
          <a:prstGeom prst="roundRect">
            <a:avLst>
              <a:gd name="adj" fmla="val 31431"/>
            </a:avLst>
          </a:prstGeom>
          <a:solidFill>
            <a:schemeClr val="bg2">
              <a:lumMod val="5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ja-JP" altLang="en-US" b="1" dirty="0">
                <a:solidFill>
                  <a:schemeClr val="bg1"/>
                </a:solidFill>
              </a:rPr>
              <a:t>第</a:t>
            </a:r>
            <a:r>
              <a:rPr lang="en-US" altLang="ja-JP" b="1" dirty="0">
                <a:solidFill>
                  <a:schemeClr val="bg1"/>
                </a:solidFill>
              </a:rPr>
              <a:t>3</a:t>
            </a:r>
            <a:r>
              <a:rPr lang="ja-JP" altLang="en-US" b="1" dirty="0">
                <a:solidFill>
                  <a:schemeClr val="bg1"/>
                </a:solidFill>
              </a:rPr>
              <a:t>四半期（</a:t>
            </a:r>
            <a:r>
              <a:rPr lang="en-US" altLang="ja-JP" b="1" dirty="0">
                <a:solidFill>
                  <a:schemeClr val="bg1"/>
                </a:solidFill>
              </a:rPr>
              <a:t>2022</a:t>
            </a:r>
            <a:r>
              <a:rPr lang="ja-JP" altLang="en-US" b="1" dirty="0">
                <a:solidFill>
                  <a:schemeClr val="bg1"/>
                </a:solidFill>
              </a:rPr>
              <a:t>年</a:t>
            </a:r>
            <a:r>
              <a:rPr lang="en-US" altLang="ja-JP" b="1" dirty="0">
                <a:solidFill>
                  <a:schemeClr val="bg1"/>
                </a:solidFill>
              </a:rPr>
              <a:t>10</a:t>
            </a:r>
            <a:r>
              <a:rPr lang="ja-JP" altLang="en-US" b="1" dirty="0">
                <a:solidFill>
                  <a:schemeClr val="bg1"/>
                </a:solidFill>
              </a:rPr>
              <a:t>月～</a:t>
            </a:r>
            <a:r>
              <a:rPr lang="en-US" altLang="ja-JP" b="1" dirty="0">
                <a:solidFill>
                  <a:schemeClr val="bg1"/>
                </a:solidFill>
              </a:rPr>
              <a:t>12</a:t>
            </a:r>
            <a:r>
              <a:rPr lang="ja-JP" altLang="en-US" b="1" dirty="0">
                <a:solidFill>
                  <a:schemeClr val="bg1"/>
                </a:solidFill>
              </a:rPr>
              <a:t>月）</a:t>
            </a:r>
          </a:p>
        </p:txBody>
      </p:sp>
      <p:sp>
        <p:nvSpPr>
          <p:cNvPr id="51" name="ホームベース 50"/>
          <p:cNvSpPr/>
          <p:nvPr/>
        </p:nvSpPr>
        <p:spPr>
          <a:xfrm>
            <a:off x="767409" y="4529685"/>
            <a:ext cx="5544616" cy="774832"/>
          </a:xfrm>
          <a:prstGeom prst="homePlate">
            <a:avLst/>
          </a:prstGeom>
          <a:solidFill>
            <a:schemeClr val="tx2">
              <a:lumMod val="25000"/>
              <a:lumOff val="75000"/>
            </a:schemeClr>
          </a:solidFill>
          <a:ln w="12700">
            <a:solidFill>
              <a:srgbClr val="5454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tx1"/>
                </a:solidFill>
              </a:rPr>
              <a:t>商品有効期間： ～</a:t>
            </a:r>
            <a:r>
              <a:rPr lang="en-US" altLang="ja-JP" sz="1600" dirty="0">
                <a:solidFill>
                  <a:schemeClr val="tx1"/>
                </a:solidFill>
              </a:rPr>
              <a:t>2022</a:t>
            </a:r>
            <a:r>
              <a:rPr lang="ja-JP" altLang="en-US" sz="1600" dirty="0">
                <a:solidFill>
                  <a:schemeClr val="tx1"/>
                </a:solidFill>
              </a:rPr>
              <a:t>年</a:t>
            </a:r>
            <a:r>
              <a:rPr lang="en-US" altLang="ja-JP" sz="1600" dirty="0">
                <a:solidFill>
                  <a:schemeClr val="tx1"/>
                </a:solidFill>
              </a:rPr>
              <a:t>9</a:t>
            </a:r>
            <a:r>
              <a:rPr lang="ja-JP" altLang="en-US" sz="1600" dirty="0">
                <a:solidFill>
                  <a:schemeClr val="tx1"/>
                </a:solidFill>
              </a:rPr>
              <a:t>月</a:t>
            </a:r>
          </a:p>
        </p:txBody>
      </p:sp>
      <p:sp>
        <p:nvSpPr>
          <p:cNvPr id="48" name="ホームベース 47"/>
          <p:cNvSpPr/>
          <p:nvPr/>
        </p:nvSpPr>
        <p:spPr>
          <a:xfrm>
            <a:off x="5807968" y="5455473"/>
            <a:ext cx="6113009" cy="893320"/>
          </a:xfrm>
          <a:prstGeom prst="homePlate">
            <a:avLst/>
          </a:prstGeom>
          <a:solidFill>
            <a:schemeClr val="bg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tx1"/>
                </a:solidFill>
              </a:rPr>
              <a:t>　　　</a:t>
            </a:r>
            <a:r>
              <a:rPr lang="ja-JP" altLang="en-US" sz="1600" dirty="0">
                <a:solidFill>
                  <a:schemeClr val="bg1"/>
                </a:solidFill>
              </a:rPr>
              <a:t>商品有効期間： </a:t>
            </a:r>
            <a:endParaRPr lang="en-US" altLang="ja-JP" sz="1600" dirty="0">
              <a:solidFill>
                <a:schemeClr val="bg1"/>
              </a:solidFill>
            </a:endParaRPr>
          </a:p>
          <a:p>
            <a:pPr algn="ctr"/>
            <a:r>
              <a:rPr lang="ja-JP" altLang="en-US" sz="1600" dirty="0">
                <a:solidFill>
                  <a:schemeClr val="bg1"/>
                </a:solidFill>
              </a:rPr>
              <a:t>　　</a:t>
            </a:r>
            <a:r>
              <a:rPr lang="en-US" altLang="ja-JP" sz="1600" dirty="0">
                <a:solidFill>
                  <a:schemeClr val="bg1"/>
                </a:solidFill>
              </a:rPr>
              <a:t>2022</a:t>
            </a:r>
            <a:r>
              <a:rPr lang="ja-JP" altLang="en-US" sz="1600" dirty="0">
                <a:solidFill>
                  <a:schemeClr val="bg1"/>
                </a:solidFill>
              </a:rPr>
              <a:t>年</a:t>
            </a:r>
            <a:r>
              <a:rPr lang="en-US" altLang="ja-JP" sz="1600" dirty="0">
                <a:solidFill>
                  <a:schemeClr val="bg1"/>
                </a:solidFill>
              </a:rPr>
              <a:t>9</a:t>
            </a:r>
            <a:r>
              <a:rPr lang="ja-JP" altLang="en-US" sz="1600" dirty="0">
                <a:solidFill>
                  <a:schemeClr val="bg1"/>
                </a:solidFill>
              </a:rPr>
              <a:t>月～</a:t>
            </a:r>
            <a:r>
              <a:rPr lang="en-US" altLang="ja-JP" sz="1600" dirty="0">
                <a:solidFill>
                  <a:schemeClr val="bg1"/>
                </a:solidFill>
              </a:rPr>
              <a:t>12</a:t>
            </a:r>
            <a:r>
              <a:rPr lang="ja-JP" altLang="en-US" sz="1600" dirty="0">
                <a:solidFill>
                  <a:schemeClr val="bg1"/>
                </a:solidFill>
              </a:rPr>
              <a:t>月</a:t>
            </a:r>
            <a:r>
              <a:rPr lang="ja-JP" altLang="en-US" sz="1400" dirty="0">
                <a:solidFill>
                  <a:schemeClr val="bg1"/>
                </a:solidFill>
              </a:rPr>
              <a:t>または</a:t>
            </a:r>
            <a:r>
              <a:rPr lang="en-US" altLang="ja-JP" sz="1600" dirty="0">
                <a:solidFill>
                  <a:schemeClr val="bg1"/>
                </a:solidFill>
              </a:rPr>
              <a:t>2022</a:t>
            </a:r>
            <a:r>
              <a:rPr lang="ja-JP" altLang="en-US" sz="1600" dirty="0">
                <a:solidFill>
                  <a:schemeClr val="bg1"/>
                </a:solidFill>
              </a:rPr>
              <a:t>年</a:t>
            </a:r>
            <a:r>
              <a:rPr lang="en-US" altLang="ja-JP" sz="1600" dirty="0">
                <a:solidFill>
                  <a:schemeClr val="bg1"/>
                </a:solidFill>
              </a:rPr>
              <a:t>9</a:t>
            </a:r>
            <a:r>
              <a:rPr lang="ja-JP" altLang="en-US" sz="1600" dirty="0">
                <a:solidFill>
                  <a:schemeClr val="bg1"/>
                </a:solidFill>
              </a:rPr>
              <a:t>月～</a:t>
            </a:r>
            <a:r>
              <a:rPr lang="en-US" altLang="ja-JP" sz="1600" dirty="0">
                <a:solidFill>
                  <a:schemeClr val="bg1"/>
                </a:solidFill>
              </a:rPr>
              <a:t>2023</a:t>
            </a:r>
            <a:r>
              <a:rPr lang="ja-JP" altLang="en-US" sz="1600" dirty="0">
                <a:solidFill>
                  <a:schemeClr val="bg1"/>
                </a:solidFill>
              </a:rPr>
              <a:t>年</a:t>
            </a:r>
            <a:r>
              <a:rPr lang="en-US" altLang="ja-JP" sz="1600" dirty="0">
                <a:solidFill>
                  <a:schemeClr val="bg1"/>
                </a:solidFill>
              </a:rPr>
              <a:t>3</a:t>
            </a:r>
            <a:r>
              <a:rPr lang="ja-JP" altLang="en-US" sz="1600" dirty="0">
                <a:solidFill>
                  <a:schemeClr val="bg1"/>
                </a:solidFill>
              </a:rPr>
              <a:t>月</a:t>
            </a:r>
          </a:p>
        </p:txBody>
      </p:sp>
      <p:cxnSp>
        <p:nvCxnSpPr>
          <p:cNvPr id="52" name="直線コネクタ 51"/>
          <p:cNvCxnSpPr/>
          <p:nvPr/>
        </p:nvCxnSpPr>
        <p:spPr>
          <a:xfrm>
            <a:off x="6278386" y="2484348"/>
            <a:ext cx="45567" cy="3968988"/>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
        <p:nvSpPr>
          <p:cNvPr id="54" name="ホームベース 53"/>
          <p:cNvSpPr/>
          <p:nvPr/>
        </p:nvSpPr>
        <p:spPr>
          <a:xfrm>
            <a:off x="4439816" y="5455474"/>
            <a:ext cx="1884137" cy="893320"/>
          </a:xfrm>
          <a:prstGeom prst="homePlate">
            <a:avLst/>
          </a:prstGeom>
          <a:solidFill>
            <a:schemeClr val="accent6"/>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bg1"/>
                </a:solidFill>
              </a:rPr>
              <a:t>前倒し期間</a:t>
            </a:r>
            <a:endParaRPr lang="en-US" altLang="ja-JP" sz="1600" dirty="0">
              <a:solidFill>
                <a:schemeClr val="bg1"/>
              </a:solidFill>
            </a:endParaRPr>
          </a:p>
          <a:p>
            <a:pPr algn="ctr"/>
            <a:r>
              <a:rPr lang="en-US" altLang="ja-JP" sz="1400" dirty="0">
                <a:solidFill>
                  <a:schemeClr val="bg1"/>
                </a:solidFill>
              </a:rPr>
              <a:t>2022</a:t>
            </a:r>
            <a:r>
              <a:rPr lang="ja-JP" altLang="en-US" sz="1400" dirty="0">
                <a:solidFill>
                  <a:schemeClr val="bg1"/>
                </a:solidFill>
              </a:rPr>
              <a:t>年</a:t>
            </a:r>
            <a:r>
              <a:rPr lang="en-US" altLang="ja-JP" sz="1400" dirty="0">
                <a:solidFill>
                  <a:schemeClr val="bg1"/>
                </a:solidFill>
              </a:rPr>
              <a:t>9</a:t>
            </a:r>
            <a:r>
              <a:rPr lang="ja-JP" altLang="en-US" sz="1400" dirty="0">
                <a:solidFill>
                  <a:schemeClr val="bg1"/>
                </a:solidFill>
              </a:rPr>
              <a:t>月</a:t>
            </a:r>
            <a:r>
              <a:rPr lang="en-US" altLang="ja-JP" sz="1400" dirty="0">
                <a:solidFill>
                  <a:schemeClr val="bg1"/>
                </a:solidFill>
              </a:rPr>
              <a:t>1</a:t>
            </a:r>
            <a:r>
              <a:rPr lang="ja-JP" altLang="en-US" sz="1400" dirty="0">
                <a:solidFill>
                  <a:schemeClr val="bg1"/>
                </a:solidFill>
              </a:rPr>
              <a:t>日～</a:t>
            </a:r>
          </a:p>
        </p:txBody>
      </p:sp>
    </p:spTree>
    <p:extLst>
      <p:ext uri="{BB962C8B-B14F-4D97-AF65-F5344CB8AC3E}">
        <p14:creationId xmlns:p14="http://schemas.microsoft.com/office/powerpoint/2010/main" val="20882561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17</a:t>
            </a:fld>
            <a:endParaRPr lang="ja-JP" altLang="en-US"/>
          </a:p>
        </p:txBody>
      </p:sp>
      <p:sp>
        <p:nvSpPr>
          <p:cNvPr id="6" name="テキスト ボックス 5"/>
          <p:cNvSpPr txBox="1"/>
          <p:nvPr/>
        </p:nvSpPr>
        <p:spPr>
          <a:xfrm>
            <a:off x="454374" y="1124744"/>
            <a:ext cx="11402265" cy="569386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zh-TW" altLang="en-US" sz="1400" b="0" i="0" u="none" strike="noStrike" kern="0" cap="none" spc="0" normalizeH="0" baseline="0" noProof="0" dirty="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a:ln>
                  <a:noFill/>
                </a:ln>
                <a:solidFill>
                  <a:schemeClr val="tx1">
                    <a:lumMod val="65000"/>
                    <a:lumOff val="35000"/>
                  </a:schemeClr>
                </a:solidFill>
                <a:effectLst/>
                <a:uLnTx/>
                <a:uFillTx/>
              </a:rPr>
              <a:t>・入稿規定をご参照ください。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rgbClr val="000000">
                    <a:lumMod val="65000"/>
                    <a:lumOff val="35000"/>
                  </a:srgbClr>
                </a:solidFill>
              </a:rPr>
              <a:t>   ・広告取扱基本規定：</a:t>
            </a:r>
            <a:r>
              <a:rPr kumimoji="0" lang="en-US" altLang="ja-JP" sz="1400" kern="0" dirty="0">
                <a:solidFill>
                  <a:srgbClr val="000000">
                    <a:lumMod val="65000"/>
                    <a:lumOff val="35000"/>
                  </a:srgbClr>
                </a:solidFill>
                <a:hlinkClick r:id="rId2"/>
              </a:rPr>
              <a:t>https://marketing.yahoo.co.jp/guidelines/terms.html</a:t>
            </a: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　・入稿規定（</a:t>
            </a:r>
            <a:r>
              <a:rPr kumimoji="0" lang="en-US" altLang="ja-JP" sz="1400" kern="0" dirty="0">
                <a:solidFill>
                  <a:srgbClr val="000000">
                    <a:lumMod val="65000"/>
                    <a:lumOff val="35000"/>
                  </a:srgbClr>
                </a:solidFill>
              </a:rPr>
              <a:t>web</a:t>
            </a:r>
            <a:r>
              <a:rPr kumimoji="0" lang="ja-JP" altLang="en-US" sz="1400" kern="0" dirty="0">
                <a:solidFill>
                  <a:srgbClr val="000000">
                    <a:lumMod val="65000"/>
                    <a:lumOff val="35000"/>
                  </a:srgbClr>
                </a:solidFill>
              </a:rPr>
              <a:t>）：</a:t>
            </a:r>
            <a:r>
              <a:rPr kumimoji="0" lang="en-US" altLang="ja-JP" sz="1400" kern="0" dirty="0">
                <a:solidFill>
                  <a:srgbClr val="000000">
                    <a:lumMod val="65000"/>
                    <a:lumOff val="35000"/>
                  </a:srgbClr>
                </a:solidFill>
              </a:rPr>
              <a:t> </a:t>
            </a:r>
            <a:r>
              <a:rPr lang="en-US" altLang="ja-JP" sz="1400" dirty="0">
                <a:solidFill>
                  <a:srgbClr val="000000">
                    <a:lumMod val="65000"/>
                    <a:lumOff val="35000"/>
                  </a:srgbClr>
                </a:solidFill>
                <a:hlinkClick r:id="rId3"/>
              </a:rPr>
              <a:t>https</a:t>
            </a:r>
            <a:r>
              <a:rPr lang="en-US" altLang="ja-JP" sz="1400">
                <a:solidFill>
                  <a:srgbClr val="000000">
                    <a:lumMod val="65000"/>
                    <a:lumOff val="35000"/>
                  </a:srgbClr>
                </a:solidFill>
                <a:hlinkClick r:id="rId3"/>
              </a:rPr>
              <a:t>://ads-help.yahoo.co.jp/yahooads/guideline/articledetail?lan=ja&amp;aid=1493&amp;o=default</a:t>
            </a:r>
            <a:endParaRPr kumimoji="0" lang="en-US" altLang="ja-JP" sz="1400" kern="0" dirty="0">
              <a:solidFill>
                <a:srgbClr val="000000">
                  <a:lumMod val="65000"/>
                  <a:lumOff val="35000"/>
                </a:srgb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■一部の広告タイプやブランドリフト調査項目、訴求する商品・サービスによっては入稿前審査にて事前原稿確認が必須です。</a:t>
            </a:r>
          </a:p>
          <a:p>
            <a:pPr marL="179388" lvl="0">
              <a:defRPr/>
            </a:pPr>
            <a:r>
              <a:rPr kumimoji="0" lang="ja-JP" altLang="en-US" sz="1400" kern="0" dirty="0">
                <a:solidFill>
                  <a:schemeClr val="tx1">
                    <a:lumMod val="65000"/>
                    <a:lumOff val="35000"/>
                  </a:schemeClr>
                </a:solidFill>
              </a:rPr>
              <a:t>目的に応じた相談フォームよりご依頼ください。</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・掲載制限カテゴリー確認　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4"/>
              </a:rPr>
              <a:t>https://form-business.yahoo.co.jp/claris/enqueteForm?inquiry_type=placement_restrictions</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・ディスプレイ広告（予約型）　入稿前審査依頼フォーム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5"/>
              </a:rPr>
              <a:t>https://form-business.yahoo.co.jp/claris/enqueteForm?inquiry_type=guaranteed_review</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・ブランドリフト調査　入稿前審査依頼フォーム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6"/>
              </a:rPr>
              <a:t>https://form-business.yahoo.co.jp/claris/enqueteForm?inquiry_type=bls_review</a:t>
            </a:r>
            <a:endParaRPr kumimoji="0" lang="en-US" altLang="ja-JP" sz="1400" kern="0" dirty="0">
              <a:solidFill>
                <a:schemeClr val="tx1">
                  <a:lumMod val="65000"/>
                  <a:lumOff val="35000"/>
                </a:scheme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a:ln>
                  <a:noFill/>
                </a:ln>
                <a:solidFill>
                  <a:schemeClr val="tx1">
                    <a:lumMod val="65000"/>
                    <a:lumOff val="35000"/>
                  </a:schemeClr>
                </a:solidFill>
                <a:effectLst/>
                <a:uLnTx/>
                <a:uFillTx/>
              </a:rPr>
              <a:t>伴い</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■市区郡合併などでエリアが変更・廃止になる場合があります。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 商品によってはセールスシートに明示された「購入期間」より短期間で設定可能ですが、</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kern="0" dirty="0">
                <a:solidFill>
                  <a:schemeClr val="tx1">
                    <a:lumMod val="65000"/>
                    <a:lumOff val="35000"/>
                  </a:schemeClr>
                </a:solidFill>
              </a:rPr>
              <a:t>    </a:t>
            </a:r>
            <a:r>
              <a:rPr kumimoji="0" lang="ja-JP" altLang="en-US" sz="1400" b="0" i="0" u="none" strike="noStrike" kern="0" cap="none" spc="0" normalizeH="0" baseline="0" noProof="0" dirty="0">
                <a:ln>
                  <a:noFill/>
                </a:ln>
                <a:solidFill>
                  <a:schemeClr val="tx1">
                    <a:lumMod val="65000"/>
                    <a:lumOff val="35000"/>
                  </a:schemeClr>
                </a:solidFill>
                <a:effectLst/>
                <a:uLnTx/>
                <a:uFillTx/>
              </a:rPr>
              <a:t>指定したビューアブルインプレッション未達と</a:t>
            </a:r>
            <a:r>
              <a:rPr kumimoji="0" lang="ja-JP" altLang="ja-JP" sz="1400" b="0" i="0" u="none" strike="noStrike" kern="0" cap="none" spc="0" normalizeH="0" baseline="0" noProof="0" dirty="0">
                <a:ln>
                  <a:noFill/>
                </a:ln>
                <a:solidFill>
                  <a:schemeClr val="tx1">
                    <a:lumMod val="65000"/>
                    <a:lumOff val="35000"/>
                  </a:schemeClr>
                </a:solidFill>
                <a:effectLst/>
                <a:uLnTx/>
                <a:uFillTx/>
              </a:rPr>
              <a:t>なる場合があります。</a:t>
            </a:r>
            <a:r>
              <a:rPr kumimoji="0" lang="ja-JP" altLang="en-US" sz="1400" b="0" i="0" u="none" strike="noStrike" kern="0" cap="none" spc="0" normalizeH="0" baseline="0" noProof="0" dirty="0">
                <a:ln>
                  <a:noFill/>
                </a:ln>
                <a:solidFill>
                  <a:schemeClr val="tx1">
                    <a:lumMod val="65000"/>
                    <a:lumOff val="35000"/>
                  </a:schemeClr>
                </a:solidFill>
                <a:effectLst/>
                <a:uLnTx/>
                <a:uFillTx/>
              </a:rPr>
              <a:t>その際は補填対象外となりますので</a:t>
            </a:r>
            <a:r>
              <a:rPr kumimoji="0" lang="ja-JP" altLang="ja-JP" sz="1400" b="0" i="0" u="none" strike="noStrike" kern="0" cap="none" spc="0" normalizeH="0" baseline="0" noProof="0" dirty="0">
                <a:ln>
                  <a:noFill/>
                </a:ln>
                <a:solidFill>
                  <a:schemeClr val="tx1">
                    <a:lumMod val="65000"/>
                    <a:lumOff val="35000"/>
                  </a:schemeClr>
                </a:solidFill>
                <a:effectLst/>
                <a:uLnTx/>
                <a:uFillTx/>
              </a:rPr>
              <a:t>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6424175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18</a:t>
            </a:fld>
            <a:endParaRPr lang="ja-JP" altLang="en-US"/>
          </a:p>
        </p:txBody>
      </p:sp>
      <p:sp>
        <p:nvSpPr>
          <p:cNvPr id="6" name="テキスト ボックス 5"/>
          <p:cNvSpPr txBox="1"/>
          <p:nvPr/>
        </p:nvSpPr>
        <p:spPr>
          <a:xfrm>
            <a:off x="454374" y="1124744"/>
            <a:ext cx="11402265" cy="4185761"/>
          </a:xfrm>
          <a:prstGeom prst="rect">
            <a:avLst/>
          </a:prstGeom>
          <a:noFill/>
        </p:spPr>
        <p:txBody>
          <a:bodyPr wrap="square" rtlCol="0">
            <a:spAutoFit/>
          </a:bodyPr>
          <a:lstStyle/>
          <a:p>
            <a:pPr lvl="0">
              <a:defRPr/>
            </a:pPr>
            <a:r>
              <a:rPr kumimoji="0" lang="ja-JP" altLang="en-US" sz="1400" kern="0" dirty="0">
                <a:solidFill>
                  <a:schemeClr val="tx1">
                    <a:lumMod val="65000"/>
                    <a:lumOff val="35000"/>
                  </a:schemeClr>
                </a:solidFill>
              </a:rPr>
              <a:t>■金額表示は、消費税を含みません。</a:t>
            </a:r>
            <a:endParaRPr kumimoji="0" lang="en-US" altLang="ja-JP" sz="1400" kern="0" dirty="0">
              <a:solidFill>
                <a:schemeClr val="tx1">
                  <a:lumMod val="65000"/>
                  <a:lumOff val="35000"/>
                </a:schemeClr>
              </a:solidFill>
            </a:endParaRPr>
          </a:p>
          <a:p>
            <a:pPr lvl="0">
              <a:defRPr/>
            </a:pP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■金額表示は、代理店手数料を含みます。</a:t>
            </a:r>
            <a:endParaRPr kumimoji="0" lang="en-US" altLang="ja-JP" sz="1400" kern="0" dirty="0">
              <a:solidFill>
                <a:schemeClr val="tx1">
                  <a:lumMod val="65000"/>
                  <a:lumOff val="35000"/>
                </a:schemeClr>
              </a:solidFill>
            </a:endParaRPr>
          </a:p>
          <a:p>
            <a:pPr lvl="0">
              <a:defRPr/>
            </a:pPr>
            <a:endParaRPr kumimoji="0" lang="en-US" altLang="zh-TW" sz="1400" kern="0" dirty="0">
              <a:solidFill>
                <a:schemeClr val="tx1">
                  <a:lumMod val="65000"/>
                  <a:lumOff val="35000"/>
                </a:schemeClr>
              </a:solidFill>
            </a:endParaRPr>
          </a:p>
          <a:p>
            <a:r>
              <a:rPr kumimoji="0" lang="ja-JP" altLang="en-US" sz="1400" kern="0" dirty="0">
                <a:solidFill>
                  <a:schemeClr val="tx1">
                    <a:lumMod val="65000"/>
                    <a:lumOff val="35000"/>
                  </a:schemeClr>
                </a:solidFill>
              </a:rPr>
              <a:t>■「継続」リリースの場合、該当商品の予約開始日に、その前の期にリリースされた商品が数時間メンテナンス期間に入り、</a:t>
            </a:r>
            <a:br>
              <a:rPr kumimoji="0" lang="en-US" altLang="ja-JP" sz="1400" kern="0" dirty="0">
                <a:solidFill>
                  <a:schemeClr val="tx1">
                    <a:lumMod val="65000"/>
                    <a:lumOff val="35000"/>
                  </a:schemeClr>
                </a:solidFill>
              </a:rPr>
            </a:br>
            <a:r>
              <a:rPr kumimoji="0" lang="en-US" altLang="ja-JP" sz="1400" kern="0" dirty="0">
                <a:solidFill>
                  <a:schemeClr val="tx1">
                    <a:lumMod val="65000"/>
                    <a:lumOff val="35000"/>
                  </a:schemeClr>
                </a:solidFill>
              </a:rPr>
              <a:t>    </a:t>
            </a:r>
            <a:r>
              <a:rPr kumimoji="0" lang="ja-JP" altLang="en-US" sz="1400" kern="0" dirty="0">
                <a:solidFill>
                  <a:schemeClr val="tx1">
                    <a:lumMod val="65000"/>
                    <a:lumOff val="35000"/>
                  </a:schemeClr>
                </a:solidFill>
              </a:rPr>
              <a:t>予約ができない状態となります。ご了承ください。</a:t>
            </a:r>
            <a:endParaRPr kumimoji="0" lang="en-US" altLang="zh-TW" sz="1400" kern="0" dirty="0">
              <a:solidFill>
                <a:schemeClr val="tx1">
                  <a:lumMod val="65000"/>
                  <a:lumOff val="35000"/>
                </a:schemeClr>
              </a:solidFill>
            </a:endParaRPr>
          </a:p>
          <a:p>
            <a:pPr lvl="0"/>
            <a:endParaRPr lang="en-US" altLang="ja-JP" sz="1400" dirty="0">
              <a:solidFill>
                <a:prstClr val="black">
                  <a:lumMod val="65000"/>
                  <a:lumOff val="35000"/>
                </a:prstClr>
              </a:solidFill>
            </a:endParaRPr>
          </a:p>
          <a:p>
            <a:pPr lvl="0"/>
            <a:r>
              <a:rPr lang="ja-JP" altLang="en-US" sz="1400" dirty="0">
                <a:solidFill>
                  <a:prstClr val="black">
                    <a:lumMod val="65000"/>
                    <a:lumOff val="35000"/>
                  </a:prstClr>
                </a:solidFill>
              </a:rPr>
              <a:t>■掲載不具合について</a:t>
            </a:r>
          </a:p>
          <a:p>
            <a:pPr lvl="0"/>
            <a:r>
              <a:rPr lang="ja-JP" altLang="en-US" sz="1400" dirty="0">
                <a:solidFill>
                  <a:prstClr val="black">
                    <a:lumMod val="65000"/>
                    <a:lumOff val="35000"/>
                  </a:prstClr>
                </a:solidFill>
              </a:rPr>
              <a:t>　次に定める時間は、広告掲載調整時間とし、広告掲載調整時間内の不具合について、ヤフーは免責されます。</a:t>
            </a:r>
          </a:p>
          <a:p>
            <a:pPr lvl="0"/>
            <a:r>
              <a:rPr lang="ja-JP" altLang="en-US" sz="1400" dirty="0">
                <a:solidFill>
                  <a:prstClr val="black">
                    <a:lumMod val="65000"/>
                    <a:lumOff val="35000"/>
                  </a:prstClr>
                </a:solidFill>
              </a:rPr>
              <a:t>　（１）広告掲載開始日、及び広告内容の変更後の掲載開始日は、掲載開始から</a:t>
            </a:r>
            <a:r>
              <a:rPr lang="en-US" altLang="ja-JP" sz="1400" dirty="0">
                <a:solidFill>
                  <a:prstClr val="black">
                    <a:lumMod val="65000"/>
                    <a:lumOff val="35000"/>
                  </a:prstClr>
                </a:solidFill>
              </a:rPr>
              <a:t>12</a:t>
            </a:r>
            <a:r>
              <a:rPr lang="ja-JP" altLang="en-US" sz="1400" dirty="0">
                <a:solidFill>
                  <a:prstClr val="black">
                    <a:lumMod val="65000"/>
                    <a:lumOff val="35000"/>
                  </a:prstClr>
                </a:solidFill>
              </a:rPr>
              <a:t>時間を広告掲載調整時間とします。</a:t>
            </a:r>
          </a:p>
          <a:p>
            <a:pPr lvl="0"/>
            <a:r>
              <a:rPr lang="ja-JP" altLang="en-US" sz="1400" dirty="0">
                <a:solidFill>
                  <a:prstClr val="black">
                    <a:lumMod val="65000"/>
                    <a:lumOff val="35000"/>
                  </a:prstClr>
                </a:solidFill>
              </a:rPr>
              <a:t>　　ただし、（２）、（３）に該当する場合は、その定めに従います。</a:t>
            </a:r>
          </a:p>
          <a:p>
            <a:pPr lvl="0"/>
            <a:r>
              <a:rPr lang="ja-JP" altLang="en-US" sz="1400" dirty="0">
                <a:solidFill>
                  <a:prstClr val="black">
                    <a:lumMod val="65000"/>
                    <a:lumOff val="35000"/>
                  </a:prstClr>
                </a:solidFill>
              </a:rPr>
              <a:t>　（２）広告掲載開始日が営業日以外の場合、当該広告掲載開始時間から翌営業日正午までを広告掲載調整時間とします。</a:t>
            </a:r>
          </a:p>
          <a:p>
            <a:pPr lvl="0"/>
            <a:r>
              <a:rPr lang="ja-JP" altLang="en-US" sz="1400" dirty="0">
                <a:solidFill>
                  <a:prstClr val="black">
                    <a:lumMod val="65000"/>
                    <a:lumOff val="35000"/>
                  </a:prstClr>
                </a:solidFill>
              </a:rPr>
              <a:t>　（３）広告の総掲載予定時間が</a:t>
            </a:r>
            <a:r>
              <a:rPr lang="en-US" altLang="ja-JP" sz="1400" dirty="0">
                <a:solidFill>
                  <a:prstClr val="black">
                    <a:lumMod val="65000"/>
                    <a:lumOff val="35000"/>
                  </a:prstClr>
                </a:solidFill>
              </a:rPr>
              <a:t>12</a:t>
            </a:r>
            <a:r>
              <a:rPr lang="ja-JP" altLang="en-US" sz="1400" dirty="0">
                <a:solidFill>
                  <a:prstClr val="black">
                    <a:lumMod val="65000"/>
                    <a:lumOff val="35000"/>
                  </a:prstClr>
                </a:solidFill>
              </a:rPr>
              <a:t>時間未満の場合、総掲載予定時間の</a:t>
            </a:r>
            <a:r>
              <a:rPr lang="en-US" altLang="ja-JP" sz="1400" dirty="0">
                <a:solidFill>
                  <a:prstClr val="black">
                    <a:lumMod val="65000"/>
                    <a:lumOff val="35000"/>
                  </a:prstClr>
                </a:solidFill>
              </a:rPr>
              <a:t>10%</a:t>
            </a:r>
            <a:r>
              <a:rPr lang="ja-JP" altLang="en-US" sz="1400" dirty="0">
                <a:solidFill>
                  <a:prstClr val="black">
                    <a:lumMod val="65000"/>
                    <a:lumOff val="35000"/>
                  </a:prstClr>
                </a:solidFill>
              </a:rPr>
              <a:t>にあたる時間までを広告掲載調整時間とします</a:t>
            </a:r>
            <a:endParaRPr lang="en-US" altLang="ja-JP" sz="1400" dirty="0">
              <a:solidFill>
                <a:prstClr val="black">
                  <a:lumMod val="65000"/>
                  <a:lumOff val="35000"/>
                </a:prstClr>
              </a:solidFill>
            </a:endParaRPr>
          </a:p>
          <a:p>
            <a:pPr lvl="0"/>
            <a:endParaRPr lang="en-US" altLang="ja-JP" sz="1400" dirty="0">
              <a:solidFill>
                <a:prstClr val="black">
                  <a:lumMod val="65000"/>
                  <a:lumOff val="35000"/>
                </a:prstClr>
              </a:solidFill>
            </a:endParaRPr>
          </a:p>
          <a:p>
            <a:r>
              <a:rPr lang="ja-JP" altLang="en-US" sz="1400" dirty="0">
                <a:solidFill>
                  <a:schemeClr val="tx1">
                    <a:lumMod val="65000"/>
                    <a:lumOff val="35000"/>
                  </a:schemeClr>
                </a:solidFill>
              </a:rPr>
              <a:t>■本商品はビューアブルインプレッション保証の商品ではございません。想定に未達でも補填はございません。 </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■枠購入型、時間帯ジャック購入型（</a:t>
            </a:r>
            <a:r>
              <a:rPr lang="en-US" altLang="ja-JP" sz="1400" dirty="0">
                <a:solidFill>
                  <a:schemeClr val="tx1">
                    <a:lumMod val="65000"/>
                    <a:lumOff val="35000"/>
                  </a:schemeClr>
                </a:solidFill>
              </a:rPr>
              <a:t>SOV</a:t>
            </a:r>
            <a:r>
              <a:rPr lang="ja-JP" altLang="en-US" sz="1400" dirty="0">
                <a:solidFill>
                  <a:schemeClr val="tx1">
                    <a:lumMod val="65000"/>
                    <a:lumOff val="35000"/>
                  </a:schemeClr>
                </a:solidFill>
              </a:rPr>
              <a:t>）の商品について</a:t>
            </a:r>
          </a:p>
          <a:p>
            <a:r>
              <a:rPr lang="ja-JP" altLang="en-US" sz="1400" dirty="0">
                <a:solidFill>
                  <a:schemeClr val="tx1">
                    <a:lumMod val="65000"/>
                    <a:lumOff val="35000"/>
                  </a:schemeClr>
                </a:solidFill>
              </a:rPr>
              <a:t>   ユーザーが当該広告の非表示設定を実施した場合など、その他の広告配信設定の状況により、他社の広告が配信される場合があります。</a:t>
            </a:r>
          </a:p>
          <a:p>
            <a:endParaRPr lang="en-US" altLang="ja-JP" sz="1400" dirty="0">
              <a:solidFill>
                <a:schemeClr val="tx1">
                  <a:lumMod val="65000"/>
                  <a:lumOff val="35000"/>
                </a:schemeClr>
              </a:solidFill>
            </a:endParaRPr>
          </a:p>
        </p:txBody>
      </p:sp>
    </p:spTree>
    <p:extLst>
      <p:ext uri="{BB962C8B-B14F-4D97-AF65-F5344CB8AC3E}">
        <p14:creationId xmlns:p14="http://schemas.microsoft.com/office/powerpoint/2010/main" val="26614600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19</a:t>
            </a:fld>
            <a:endParaRPr lang="ja-JP" altLang="en-US"/>
          </a:p>
        </p:txBody>
      </p:sp>
      <p:sp>
        <p:nvSpPr>
          <p:cNvPr id="6" name="テキスト ボックス 5"/>
          <p:cNvSpPr txBox="1"/>
          <p:nvPr/>
        </p:nvSpPr>
        <p:spPr>
          <a:xfrm>
            <a:off x="313880" y="1001886"/>
            <a:ext cx="11402265" cy="938719"/>
          </a:xfrm>
          <a:prstGeom prst="rect">
            <a:avLst/>
          </a:prstGeom>
          <a:noFill/>
        </p:spPr>
        <p:txBody>
          <a:bodyPr wrap="square" lIns="91440" tIns="45720" rIns="91440" bIns="45720" rtlCol="0" anchor="t">
            <a:spAutoFit/>
          </a:bodyPr>
          <a:lstStyle/>
          <a:p>
            <a:r>
              <a:rPr lang="ja-JP" altLang="en-US" sz="1100" dirty="0">
                <a:solidFill>
                  <a:schemeClr val="tx1">
                    <a:lumMod val="65000"/>
                    <a:lumOff val="35000"/>
                  </a:schemeClr>
                </a:solidFill>
              </a:rPr>
              <a:t>■</a:t>
            </a:r>
            <a:r>
              <a:rPr lang="en-US" altLang="ja-JP" sz="1100" dirty="0">
                <a:solidFill>
                  <a:schemeClr val="tx1">
                    <a:lumMod val="65000"/>
                    <a:lumOff val="35000"/>
                  </a:schemeClr>
                </a:solidFill>
              </a:rPr>
              <a:t>2022/9/5</a:t>
            </a:r>
          </a:p>
          <a:p>
            <a:r>
              <a:rPr lang="ja-JP" altLang="en-US" sz="1100" dirty="0">
                <a:solidFill>
                  <a:schemeClr val="tx1">
                    <a:lumMod val="65000"/>
                    <a:lumOff val="35000"/>
                  </a:schemeClr>
                </a:solidFill>
              </a:rPr>
              <a:t>・</a:t>
            </a:r>
            <a:r>
              <a:rPr lang="zh-TW" altLang="en-US" sz="1100" dirty="0">
                <a:solidFill>
                  <a:schemeClr val="tx1">
                    <a:lumMod val="65000"/>
                    <a:lumOff val="35000"/>
                  </a:schemeClr>
                </a:solidFill>
              </a:rPr>
              <a:t>掲載制限業種</a:t>
            </a:r>
            <a:r>
              <a:rPr lang="ja-JP" altLang="en-US" sz="1100" dirty="0">
                <a:solidFill>
                  <a:schemeClr val="tx1">
                    <a:lumMod val="65000"/>
                    <a:lumOff val="35000"/>
                  </a:schemeClr>
                </a:solidFill>
              </a:rPr>
              <a:t>ページの「掲載制限カテゴリー名」を更新いたしました。</a:t>
            </a:r>
            <a:endParaRPr lang="en-US" altLang="ja-JP" sz="1100" dirty="0">
              <a:solidFill>
                <a:schemeClr val="tx1">
                  <a:lumMod val="65000"/>
                  <a:lumOff val="35000"/>
                </a:schemeClr>
              </a:solidFill>
            </a:endParaRPr>
          </a:p>
          <a:p>
            <a:endParaRPr lang="en-US" altLang="ja-JP" sz="1100" dirty="0">
              <a:solidFill>
                <a:schemeClr val="tx1">
                  <a:lumMod val="65000"/>
                  <a:lumOff val="35000"/>
                </a:schemeClr>
              </a:solidFill>
            </a:endParaRPr>
          </a:p>
          <a:p>
            <a:endParaRPr lang="en-US" altLang="ja-JP" sz="1100" dirty="0">
              <a:solidFill>
                <a:schemeClr val="tx1">
                  <a:lumMod val="65000"/>
                  <a:lumOff val="35000"/>
                </a:schemeClr>
              </a:solidFill>
            </a:endParaRPr>
          </a:p>
          <a:p>
            <a:endParaRPr lang="en-US" altLang="ja-JP" sz="1100" dirty="0">
              <a:solidFill>
                <a:schemeClr val="tx1">
                  <a:lumMod val="65000"/>
                  <a:lumOff val="35000"/>
                </a:schemeClr>
              </a:solidFill>
            </a:endParaRPr>
          </a:p>
        </p:txBody>
      </p:sp>
    </p:spTree>
    <p:extLst>
      <p:ext uri="{BB962C8B-B14F-4D97-AF65-F5344CB8AC3E}">
        <p14:creationId xmlns:p14="http://schemas.microsoft.com/office/powerpoint/2010/main" val="32301176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en-US" altLang="ja-JP" dirty="0"/>
              <a:t> Yahoo!</a:t>
            </a:r>
            <a:r>
              <a:rPr lang="ja-JP" altLang="en-US" dirty="0"/>
              <a:t>乗換案内　到着駅指定広告　</a:t>
            </a:r>
            <a:r>
              <a:rPr lang="en-US" altLang="ja-JP" dirty="0"/>
              <a:t>SP</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594004924"/>
              </p:ext>
            </p:extLst>
          </p:nvPr>
        </p:nvGraphicFramePr>
        <p:xfrm>
          <a:off x="335360" y="962947"/>
          <a:ext cx="11639423" cy="5025289"/>
        </p:xfrm>
        <a:graphic>
          <a:graphicData uri="http://schemas.openxmlformats.org/drawingml/2006/table">
            <a:tbl>
              <a:tblPr firstCol="1" bandRow="1"/>
              <a:tblGrid>
                <a:gridCol w="1487805">
                  <a:extLst>
                    <a:ext uri="{9D8B030D-6E8A-4147-A177-3AD203B41FA5}">
                      <a16:colId xmlns:a16="http://schemas.microsoft.com/office/drawing/2014/main" val="792911817"/>
                    </a:ext>
                  </a:extLst>
                </a:gridCol>
                <a:gridCol w="502545">
                  <a:extLst>
                    <a:ext uri="{9D8B030D-6E8A-4147-A177-3AD203B41FA5}">
                      <a16:colId xmlns:a16="http://schemas.microsoft.com/office/drawing/2014/main" val="2463250045"/>
                    </a:ext>
                  </a:extLst>
                </a:gridCol>
                <a:gridCol w="1170843">
                  <a:extLst>
                    <a:ext uri="{9D8B030D-6E8A-4147-A177-3AD203B41FA5}">
                      <a16:colId xmlns:a16="http://schemas.microsoft.com/office/drawing/2014/main" val="2514760073"/>
                    </a:ext>
                  </a:extLst>
                </a:gridCol>
                <a:gridCol w="485341">
                  <a:extLst>
                    <a:ext uri="{9D8B030D-6E8A-4147-A177-3AD203B41FA5}">
                      <a16:colId xmlns:a16="http://schemas.microsoft.com/office/drawing/2014/main" val="3553236011"/>
                    </a:ext>
                  </a:extLst>
                </a:gridCol>
                <a:gridCol w="1225143">
                  <a:extLst>
                    <a:ext uri="{9D8B030D-6E8A-4147-A177-3AD203B41FA5}">
                      <a16:colId xmlns:a16="http://schemas.microsoft.com/office/drawing/2014/main" val="3128302553"/>
                    </a:ext>
                  </a:extLst>
                </a:gridCol>
                <a:gridCol w="463124">
                  <a:extLst>
                    <a:ext uri="{9D8B030D-6E8A-4147-A177-3AD203B41FA5}">
                      <a16:colId xmlns:a16="http://schemas.microsoft.com/office/drawing/2014/main" val="1390029163"/>
                    </a:ext>
                  </a:extLst>
                </a:gridCol>
                <a:gridCol w="1217221">
                  <a:extLst>
                    <a:ext uri="{9D8B030D-6E8A-4147-A177-3AD203B41FA5}">
                      <a16:colId xmlns:a16="http://schemas.microsoft.com/office/drawing/2014/main" val="3070412055"/>
                    </a:ext>
                  </a:extLst>
                </a:gridCol>
                <a:gridCol w="478888">
                  <a:extLst>
                    <a:ext uri="{9D8B030D-6E8A-4147-A177-3AD203B41FA5}">
                      <a16:colId xmlns:a16="http://schemas.microsoft.com/office/drawing/2014/main" val="546095640"/>
                    </a:ext>
                  </a:extLst>
                </a:gridCol>
                <a:gridCol w="1224639">
                  <a:extLst>
                    <a:ext uri="{9D8B030D-6E8A-4147-A177-3AD203B41FA5}">
                      <a16:colId xmlns:a16="http://schemas.microsoft.com/office/drawing/2014/main" val="3899284239"/>
                    </a:ext>
                  </a:extLst>
                </a:gridCol>
                <a:gridCol w="503553">
                  <a:extLst>
                    <a:ext uri="{9D8B030D-6E8A-4147-A177-3AD203B41FA5}">
                      <a16:colId xmlns:a16="http://schemas.microsoft.com/office/drawing/2014/main" val="3572804107"/>
                    </a:ext>
                  </a:extLst>
                </a:gridCol>
                <a:gridCol w="1188384">
                  <a:extLst>
                    <a:ext uri="{9D8B030D-6E8A-4147-A177-3AD203B41FA5}">
                      <a16:colId xmlns:a16="http://schemas.microsoft.com/office/drawing/2014/main" val="1814573670"/>
                    </a:ext>
                  </a:extLst>
                </a:gridCol>
                <a:gridCol w="539808">
                  <a:extLst>
                    <a:ext uri="{9D8B030D-6E8A-4147-A177-3AD203B41FA5}">
                      <a16:colId xmlns:a16="http://schemas.microsoft.com/office/drawing/2014/main" val="54084860"/>
                    </a:ext>
                  </a:extLst>
                </a:gridCol>
                <a:gridCol w="1152129">
                  <a:extLst>
                    <a:ext uri="{9D8B030D-6E8A-4147-A177-3AD203B41FA5}">
                      <a16:colId xmlns:a16="http://schemas.microsoft.com/office/drawing/2014/main" val="3832092810"/>
                    </a:ext>
                  </a:extLst>
                </a:gridCol>
              </a:tblGrid>
              <a:tr h="3115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到着駅指定　トップパネル　</a:t>
                      </a:r>
                      <a:r>
                        <a:rPr kumimoji="1" lang="en-US" altLang="ja-JP" sz="800" b="1" kern="1200" dirty="0">
                          <a:solidFill>
                            <a:schemeClr val="tx1">
                              <a:lumMod val="65000"/>
                              <a:lumOff val="35000"/>
                            </a:schemeClr>
                          </a:solidFill>
                          <a:latin typeface="+mn-lt"/>
                          <a:ea typeface="+mn-ea"/>
                          <a:cs typeface="+mn-cs"/>
                        </a:rPr>
                        <a:t>SP</a:t>
                      </a:r>
                    </a:p>
                    <a:p>
                      <a:pPr algn="ct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A</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B</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7</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到着駅指定　トップパネル　</a:t>
                      </a:r>
                      <a:r>
                        <a:rPr kumimoji="1" lang="en-US" altLang="ja-JP" sz="800" b="1" kern="1200" dirty="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C</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7</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到着駅指定　トップパネル　</a:t>
                      </a:r>
                      <a:r>
                        <a:rPr kumimoji="1" lang="en-US" altLang="ja-JP" sz="800" b="1" kern="1200" dirty="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D</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7</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到着駅指定　トップパネル　</a:t>
                      </a:r>
                      <a:r>
                        <a:rPr kumimoji="1" lang="en-US" altLang="ja-JP" sz="800" b="1" kern="1200" dirty="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E</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7</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到着駅指定　トップパネル　</a:t>
                      </a:r>
                      <a:r>
                        <a:rPr kumimoji="1" lang="en-US" altLang="ja-JP" sz="800" b="1" kern="1200" dirty="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F</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7</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到着駅指定　トップパネル　</a:t>
                      </a:r>
                      <a:r>
                        <a:rPr kumimoji="1" lang="en-US" altLang="ja-JP" sz="800" b="1" kern="1200" dirty="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G</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7</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1255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リリース種別</a:t>
                      </a:r>
                      <a:r>
                        <a:rPr kumimoji="1" lang="en-US" altLang="ja-JP" sz="900" b="0" dirty="0">
                          <a:solidFill>
                            <a:schemeClr val="bg1"/>
                          </a:solidFill>
                          <a:latin typeface="+mj-lt"/>
                          <a:ea typeface="+mj-ea"/>
                        </a:rPr>
                        <a:t>/</a:t>
                      </a: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a:solidFill>
                            <a:schemeClr val="tx1">
                              <a:lumMod val="65000"/>
                              <a:lumOff val="35000"/>
                            </a:schemeClr>
                          </a:solidFill>
                          <a:latin typeface="+mj-lt"/>
                          <a:ea typeface="+mj-ea"/>
                        </a:rPr>
                        <a:t>継続</a:t>
                      </a:r>
                      <a:endParaRPr kumimoji="1" lang="en-US" altLang="ja-JP" sz="800" dirty="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a:solidFill>
                            <a:schemeClr val="tx1">
                              <a:lumMod val="65000"/>
                              <a:lumOff val="35000"/>
                            </a:schemeClr>
                          </a:solidFill>
                          <a:latin typeface="+mj-lt"/>
                          <a:ea typeface="+mj-ea"/>
                        </a:rPr>
                        <a:t>1000000946</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a:solidFill>
                            <a:schemeClr val="tx1">
                              <a:lumMod val="65000"/>
                              <a:lumOff val="35000"/>
                            </a:schemeClr>
                          </a:solidFill>
                          <a:latin typeface="+mj-lt"/>
                          <a:ea typeface="+mj-ea"/>
                        </a:rPr>
                        <a:t>継続</a:t>
                      </a:r>
                      <a:endParaRPr kumimoji="1" lang="en-US" altLang="ja-JP" sz="800" dirty="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a:solidFill>
                            <a:schemeClr val="tx1">
                              <a:lumMod val="65000"/>
                              <a:lumOff val="35000"/>
                            </a:schemeClr>
                          </a:solidFill>
                          <a:latin typeface="+mj-lt"/>
                          <a:ea typeface="+mj-ea"/>
                        </a:rPr>
                        <a:t>1000000965</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継続</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1000000981</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継続</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1000000982</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継続</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1000000983</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a:solidFill>
                            <a:schemeClr val="tx1">
                              <a:lumMod val="65000"/>
                              <a:lumOff val="35000"/>
                            </a:schemeClr>
                          </a:solidFill>
                          <a:latin typeface="+mj-lt"/>
                          <a:ea typeface="+mj-ea"/>
                        </a:rPr>
                        <a:t>継続</a:t>
                      </a:r>
                      <a:endParaRPr kumimoji="1" lang="en-US" altLang="ja-JP" sz="800" dirty="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a:solidFill>
                            <a:schemeClr val="tx1">
                              <a:lumMod val="65000"/>
                              <a:lumOff val="35000"/>
                            </a:schemeClr>
                          </a:solidFill>
                        </a:rPr>
                        <a:t>1000000984</a:t>
                      </a: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日（金）</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9646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endParaRPr kumimoji="1" lang="ja-JP" altLang="en-US" dirty="0"/>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 </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546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656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スマートフォン</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乗換案内</a:t>
                      </a:r>
                      <a:r>
                        <a:rPr kumimoji="1" lang="ja-JP" altLang="en-US" sz="800" kern="1200" baseline="0" dirty="0">
                          <a:solidFill>
                            <a:schemeClr val="tx1">
                              <a:lumMod val="65000"/>
                              <a:lumOff val="35000"/>
                            </a:schemeClr>
                          </a:solidFill>
                          <a:latin typeface="+mn-lt"/>
                          <a:ea typeface="+mn-ea"/>
                          <a:cs typeface="+mn-cs"/>
                        </a:rPr>
                        <a:t>　検索結果詳細</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30467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乗換案内</a:t>
                      </a:r>
                      <a:r>
                        <a:rPr kumimoji="1" lang="ja-JP" altLang="en-US" sz="800" kern="1200" baseline="0" dirty="0">
                          <a:solidFill>
                            <a:schemeClr val="tx1">
                              <a:lumMod val="65000"/>
                              <a:lumOff val="35000"/>
                            </a:schemeClr>
                          </a:solidFill>
                          <a:latin typeface="+mn-lt"/>
                          <a:ea typeface="+mn-ea"/>
                          <a:cs typeface="+mn-cs"/>
                        </a:rPr>
                        <a:t>　検索結果詳細の上部</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日（木）～</a:t>
                      </a:r>
                      <a:r>
                        <a:rPr kumimoji="1" lang="en-US" altLang="ja-JP" sz="800" kern="1200" dirty="0">
                          <a:solidFill>
                            <a:schemeClr val="tx1">
                              <a:lumMod val="65000"/>
                              <a:lumOff val="35000"/>
                            </a:schemeClr>
                          </a:solidFill>
                          <a:latin typeface="+mn-lt"/>
                          <a:ea typeface="+mn-ea"/>
                          <a:cs typeface="+mn-cs"/>
                        </a:rPr>
                        <a:t>2023</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日（金）</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7</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27</a:t>
                      </a:r>
                      <a:r>
                        <a:rPr kumimoji="1" lang="ja-JP" altLang="en-US" sz="800" kern="1200" dirty="0">
                          <a:solidFill>
                            <a:schemeClr val="tx1">
                              <a:lumMod val="65000"/>
                              <a:lumOff val="35000"/>
                            </a:schemeClr>
                          </a:solidFill>
                          <a:latin typeface="+mn-lt"/>
                          <a:ea typeface="+mn-ea"/>
                          <a:cs typeface="+mn-cs"/>
                        </a:rPr>
                        <a:t>日間</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78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枠購入型</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506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基本料金（枠）</a:t>
                      </a:r>
                      <a:r>
                        <a:rPr kumimoji="1" lang="en-US" altLang="ja-JP" sz="900" b="0" kern="1200" dirty="0">
                          <a:solidFill>
                            <a:schemeClr val="bg1"/>
                          </a:solidFill>
                          <a:latin typeface="メイリオ"/>
                          <a:ea typeface="メイリオ"/>
                          <a:cs typeface="+mn-cs"/>
                        </a:rPr>
                        <a:t>※1,2</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115,000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75,000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60,000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dirty="0"/>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40,000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30,000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25,000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dirty="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kern="1200" dirty="0">
                          <a:solidFill>
                            <a:schemeClr val="tx1">
                              <a:lumMod val="65000"/>
                              <a:lumOff val="35000"/>
                            </a:schemeClr>
                          </a:solidFill>
                          <a:latin typeface="+mn-lt"/>
                          <a:ea typeface="+mn-ea"/>
                          <a:cs typeface="+mn-cs"/>
                        </a:rPr>
                        <a:t>別紙をご参照ください。</a:t>
                      </a:r>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61288" y="644175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sp>
        <p:nvSpPr>
          <p:cNvPr id="11" name="正方形/長方形 10"/>
          <p:cNvSpPr/>
          <p:nvPr/>
        </p:nvSpPr>
        <p:spPr>
          <a:xfrm>
            <a:off x="461288" y="6162473"/>
            <a:ext cx="3472425" cy="338554"/>
          </a:xfrm>
          <a:prstGeom prst="rect">
            <a:avLst/>
          </a:prstGeom>
        </p:spPr>
        <p:txBody>
          <a:bodyPr wrap="none" lIns="91440" tIns="45720" rIns="91440" bIns="45720" anchor="t">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p>
        </p:txBody>
      </p:sp>
      <p:pic>
        <p:nvPicPr>
          <p:cNvPr id="18" name="図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049" y="2164116"/>
            <a:ext cx="466012" cy="864096"/>
          </a:xfrm>
          <a:prstGeom prst="rect">
            <a:avLst/>
          </a:prstGeom>
        </p:spPr>
      </p:pic>
    </p:spTree>
    <p:extLst>
      <p:ext uri="{BB962C8B-B14F-4D97-AF65-F5344CB8AC3E}">
        <p14:creationId xmlns:p14="http://schemas.microsoft.com/office/powerpoint/2010/main" val="34542708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en-US" altLang="ja-JP" dirty="0"/>
              <a:t> Yahoo!</a:t>
            </a:r>
            <a:r>
              <a:rPr lang="ja-JP" altLang="en-US" dirty="0"/>
              <a:t>乗換案内　到着駅指定広告　</a:t>
            </a:r>
            <a:r>
              <a:rPr lang="en-US" altLang="ja-JP" dirty="0"/>
              <a:t>SP</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49486002"/>
              </p:ext>
            </p:extLst>
          </p:nvPr>
        </p:nvGraphicFramePr>
        <p:xfrm>
          <a:off x="335360" y="962947"/>
          <a:ext cx="9959078" cy="5025289"/>
        </p:xfrm>
        <a:graphic>
          <a:graphicData uri="http://schemas.openxmlformats.org/drawingml/2006/table">
            <a:tbl>
              <a:tblPr firstCol="1" bandRow="1"/>
              <a:tblGrid>
                <a:gridCol w="1487805">
                  <a:extLst>
                    <a:ext uri="{9D8B030D-6E8A-4147-A177-3AD203B41FA5}">
                      <a16:colId xmlns:a16="http://schemas.microsoft.com/office/drawing/2014/main" val="792911817"/>
                    </a:ext>
                  </a:extLst>
                </a:gridCol>
                <a:gridCol w="502545">
                  <a:extLst>
                    <a:ext uri="{9D8B030D-6E8A-4147-A177-3AD203B41FA5}">
                      <a16:colId xmlns:a16="http://schemas.microsoft.com/office/drawing/2014/main" val="2463250045"/>
                    </a:ext>
                  </a:extLst>
                </a:gridCol>
                <a:gridCol w="1170843">
                  <a:extLst>
                    <a:ext uri="{9D8B030D-6E8A-4147-A177-3AD203B41FA5}">
                      <a16:colId xmlns:a16="http://schemas.microsoft.com/office/drawing/2014/main" val="2514760073"/>
                    </a:ext>
                  </a:extLst>
                </a:gridCol>
                <a:gridCol w="485341">
                  <a:extLst>
                    <a:ext uri="{9D8B030D-6E8A-4147-A177-3AD203B41FA5}">
                      <a16:colId xmlns:a16="http://schemas.microsoft.com/office/drawing/2014/main" val="3553236011"/>
                    </a:ext>
                  </a:extLst>
                </a:gridCol>
                <a:gridCol w="1225143">
                  <a:extLst>
                    <a:ext uri="{9D8B030D-6E8A-4147-A177-3AD203B41FA5}">
                      <a16:colId xmlns:a16="http://schemas.microsoft.com/office/drawing/2014/main" val="3128302553"/>
                    </a:ext>
                  </a:extLst>
                </a:gridCol>
                <a:gridCol w="478888">
                  <a:extLst>
                    <a:ext uri="{9D8B030D-6E8A-4147-A177-3AD203B41FA5}">
                      <a16:colId xmlns:a16="http://schemas.microsoft.com/office/drawing/2014/main" val="546095640"/>
                    </a:ext>
                  </a:extLst>
                </a:gridCol>
                <a:gridCol w="1224639">
                  <a:extLst>
                    <a:ext uri="{9D8B030D-6E8A-4147-A177-3AD203B41FA5}">
                      <a16:colId xmlns:a16="http://schemas.microsoft.com/office/drawing/2014/main" val="3899284239"/>
                    </a:ext>
                  </a:extLst>
                </a:gridCol>
                <a:gridCol w="503553">
                  <a:extLst>
                    <a:ext uri="{9D8B030D-6E8A-4147-A177-3AD203B41FA5}">
                      <a16:colId xmlns:a16="http://schemas.microsoft.com/office/drawing/2014/main" val="3572804107"/>
                    </a:ext>
                  </a:extLst>
                </a:gridCol>
                <a:gridCol w="1188384">
                  <a:extLst>
                    <a:ext uri="{9D8B030D-6E8A-4147-A177-3AD203B41FA5}">
                      <a16:colId xmlns:a16="http://schemas.microsoft.com/office/drawing/2014/main" val="1814573670"/>
                    </a:ext>
                  </a:extLst>
                </a:gridCol>
                <a:gridCol w="539808">
                  <a:extLst>
                    <a:ext uri="{9D8B030D-6E8A-4147-A177-3AD203B41FA5}">
                      <a16:colId xmlns:a16="http://schemas.microsoft.com/office/drawing/2014/main" val="54084860"/>
                    </a:ext>
                  </a:extLst>
                </a:gridCol>
                <a:gridCol w="1152129">
                  <a:extLst>
                    <a:ext uri="{9D8B030D-6E8A-4147-A177-3AD203B41FA5}">
                      <a16:colId xmlns:a16="http://schemas.microsoft.com/office/drawing/2014/main" val="3832092810"/>
                    </a:ext>
                  </a:extLst>
                </a:gridCol>
              </a:tblGrid>
              <a:tr h="3115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到着駅指定　トップパネル　</a:t>
                      </a:r>
                      <a:r>
                        <a:rPr kumimoji="1" lang="en-US" altLang="ja-JP" sz="800" b="1" kern="1200" dirty="0">
                          <a:solidFill>
                            <a:schemeClr val="tx1">
                              <a:lumMod val="65000"/>
                              <a:lumOff val="35000"/>
                            </a:schemeClr>
                          </a:solidFill>
                          <a:latin typeface="+mn-lt"/>
                          <a:ea typeface="+mn-ea"/>
                          <a:cs typeface="+mn-cs"/>
                        </a:rPr>
                        <a:t>SP</a:t>
                      </a:r>
                    </a:p>
                    <a:p>
                      <a:pPr algn="ct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H</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7</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到着駅指定　トップパネル　</a:t>
                      </a:r>
                      <a:r>
                        <a:rPr kumimoji="1" lang="en-US" altLang="ja-JP" sz="800" b="1" kern="1200" dirty="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I</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7</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到着駅指定　トップパネル　</a:t>
                      </a:r>
                      <a:r>
                        <a:rPr kumimoji="1" lang="en-US" altLang="ja-JP" sz="800" b="1" kern="1200" dirty="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J</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7</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到着駅指定　トップパネル　</a:t>
                      </a:r>
                      <a:r>
                        <a:rPr kumimoji="1" lang="en-US" altLang="ja-JP" sz="800" b="1" kern="1200" dirty="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K</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7</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到着駅指定　トップパネル　</a:t>
                      </a:r>
                      <a:r>
                        <a:rPr kumimoji="1" lang="en-US" altLang="ja-JP" sz="800" b="1" kern="1200" dirty="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L</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7</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1255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リリース種別</a:t>
                      </a:r>
                      <a:r>
                        <a:rPr kumimoji="1" lang="en-US" altLang="ja-JP" sz="900" b="0" dirty="0">
                          <a:solidFill>
                            <a:schemeClr val="bg1"/>
                          </a:solidFill>
                          <a:latin typeface="+mj-lt"/>
                          <a:ea typeface="+mj-ea"/>
                        </a:rPr>
                        <a:t>/</a:t>
                      </a: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a:solidFill>
                            <a:schemeClr val="tx1">
                              <a:lumMod val="65000"/>
                              <a:lumOff val="35000"/>
                            </a:schemeClr>
                          </a:solidFill>
                          <a:latin typeface="+mj-lt"/>
                          <a:ea typeface="+mj-ea"/>
                        </a:rPr>
                        <a:t>継続</a:t>
                      </a:r>
                      <a:endParaRPr kumimoji="1" lang="en-US" altLang="ja-JP" sz="800" dirty="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a:solidFill>
                            <a:schemeClr val="tx1">
                              <a:lumMod val="65000"/>
                              <a:lumOff val="35000"/>
                            </a:schemeClr>
                          </a:solidFill>
                          <a:latin typeface="+mj-lt"/>
                          <a:ea typeface="+mj-ea"/>
                        </a:rPr>
                        <a:t>1000000985</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a:solidFill>
                            <a:schemeClr val="tx1">
                              <a:lumMod val="65000"/>
                              <a:lumOff val="35000"/>
                            </a:schemeClr>
                          </a:solidFill>
                          <a:latin typeface="+mj-lt"/>
                          <a:ea typeface="+mj-ea"/>
                        </a:rPr>
                        <a:t>継続</a:t>
                      </a:r>
                      <a:endParaRPr kumimoji="1" lang="en-US" altLang="ja-JP" sz="800" dirty="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a:solidFill>
                            <a:schemeClr val="tx1">
                              <a:lumMod val="65000"/>
                              <a:lumOff val="35000"/>
                            </a:schemeClr>
                          </a:solidFill>
                          <a:latin typeface="+mj-lt"/>
                          <a:ea typeface="+mj-ea"/>
                        </a:rPr>
                        <a:t>1000000987</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継続</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1000000988</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継続</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1000000989</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a:solidFill>
                            <a:schemeClr val="tx1">
                              <a:lumMod val="65000"/>
                              <a:lumOff val="35000"/>
                            </a:schemeClr>
                          </a:solidFill>
                          <a:latin typeface="+mj-lt"/>
                          <a:ea typeface="+mj-ea"/>
                        </a:rPr>
                        <a:t>継続</a:t>
                      </a:r>
                      <a:endParaRPr kumimoji="1" lang="en-US" altLang="ja-JP" sz="800" dirty="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a:solidFill>
                            <a:schemeClr val="tx1">
                              <a:lumMod val="65000"/>
                              <a:lumOff val="35000"/>
                            </a:schemeClr>
                          </a:solidFill>
                        </a:rPr>
                        <a:t>1000000967</a:t>
                      </a: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9646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endParaRPr kumimoji="1" lang="ja-JP" altLang="en-US" dirty="0"/>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 </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546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656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スマートフォン</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乗換案内</a:t>
                      </a:r>
                      <a:r>
                        <a:rPr kumimoji="1" lang="ja-JP" altLang="en-US" sz="800" kern="1200" baseline="0" dirty="0">
                          <a:solidFill>
                            <a:schemeClr val="tx1">
                              <a:lumMod val="65000"/>
                              <a:lumOff val="35000"/>
                            </a:schemeClr>
                          </a:solidFill>
                          <a:latin typeface="+mn-lt"/>
                          <a:ea typeface="+mn-ea"/>
                          <a:cs typeface="+mn-cs"/>
                        </a:rPr>
                        <a:t>　検索結果詳細</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30467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乗換案内</a:t>
                      </a:r>
                      <a:r>
                        <a:rPr kumimoji="1" lang="ja-JP" altLang="en-US" sz="800" kern="1200" baseline="0" dirty="0">
                          <a:solidFill>
                            <a:schemeClr val="tx1">
                              <a:lumMod val="65000"/>
                              <a:lumOff val="35000"/>
                            </a:schemeClr>
                          </a:solidFill>
                          <a:latin typeface="+mn-lt"/>
                          <a:ea typeface="+mn-ea"/>
                          <a:cs typeface="+mn-cs"/>
                        </a:rPr>
                        <a:t>　検索結果詳細の上部</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日（木）～</a:t>
                      </a:r>
                      <a:r>
                        <a:rPr kumimoji="1" lang="en-US" altLang="ja-JP" sz="800" kern="1200" dirty="0">
                          <a:solidFill>
                            <a:schemeClr val="tx1">
                              <a:lumMod val="65000"/>
                              <a:lumOff val="35000"/>
                            </a:schemeClr>
                          </a:solidFill>
                          <a:latin typeface="+mn-lt"/>
                          <a:ea typeface="+mn-ea"/>
                          <a:cs typeface="+mn-cs"/>
                        </a:rPr>
                        <a:t>2023</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日（金）</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7</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27</a:t>
                      </a:r>
                      <a:r>
                        <a:rPr kumimoji="1" lang="ja-JP" altLang="en-US" sz="800" kern="1200" dirty="0">
                          <a:solidFill>
                            <a:schemeClr val="tx1">
                              <a:lumMod val="65000"/>
                              <a:lumOff val="35000"/>
                            </a:schemeClr>
                          </a:solidFill>
                          <a:latin typeface="+mn-lt"/>
                          <a:ea typeface="+mn-ea"/>
                          <a:cs typeface="+mn-cs"/>
                        </a:rPr>
                        <a:t>日間</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78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枠購入型</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506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基本料金（枠）</a:t>
                      </a:r>
                      <a:r>
                        <a:rPr kumimoji="1" lang="en-US" altLang="ja-JP" sz="900" b="0" kern="1200" dirty="0">
                          <a:solidFill>
                            <a:schemeClr val="bg1"/>
                          </a:solidFill>
                          <a:latin typeface="メイリオ"/>
                          <a:ea typeface="メイリオ"/>
                          <a:cs typeface="+mn-cs"/>
                        </a:rPr>
                        <a:t>※1,2</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20,000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17,000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13,000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8,000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6,000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dirty="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ja-JP" altLang="en-US" sz="800" kern="1200" dirty="0">
                          <a:solidFill>
                            <a:schemeClr val="tx1">
                              <a:lumMod val="65000"/>
                              <a:lumOff val="35000"/>
                            </a:schemeClr>
                          </a:solidFill>
                          <a:latin typeface="+mn-lt"/>
                          <a:ea typeface="+mn-ea"/>
                          <a:cs typeface="+mn-cs"/>
                        </a:rPr>
                        <a:t>別紙をご参照ください。</a:t>
                      </a:r>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61288" y="644175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sp>
        <p:nvSpPr>
          <p:cNvPr id="11" name="正方形/長方形 10"/>
          <p:cNvSpPr/>
          <p:nvPr/>
        </p:nvSpPr>
        <p:spPr>
          <a:xfrm>
            <a:off x="461288" y="6162473"/>
            <a:ext cx="3472425" cy="338554"/>
          </a:xfrm>
          <a:prstGeom prst="rect">
            <a:avLst/>
          </a:prstGeom>
        </p:spPr>
        <p:txBody>
          <a:bodyPr wrap="none" lIns="91440" tIns="45720" rIns="91440" bIns="45720" anchor="t">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p>
        </p:txBody>
      </p:sp>
      <p:pic>
        <p:nvPicPr>
          <p:cNvPr id="18" name="図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07968" y="2164116"/>
            <a:ext cx="466012" cy="864096"/>
          </a:xfrm>
          <a:prstGeom prst="rect">
            <a:avLst/>
          </a:prstGeom>
        </p:spPr>
      </p:pic>
    </p:spTree>
    <p:extLst>
      <p:ext uri="{BB962C8B-B14F-4D97-AF65-F5344CB8AC3E}">
        <p14:creationId xmlns:p14="http://schemas.microsoft.com/office/powerpoint/2010/main" val="41422946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en-US" altLang="ja-JP" dirty="0"/>
              <a:t> Yahoo!</a:t>
            </a:r>
            <a:r>
              <a:rPr lang="ja-JP" altLang="en-US" dirty="0"/>
              <a:t>乗換案内　到着駅指定広告　</a:t>
            </a:r>
            <a:r>
              <a:rPr lang="en-US" altLang="ja-JP" dirty="0"/>
              <a:t>SP</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907213922"/>
              </p:ext>
            </p:extLst>
          </p:nvPr>
        </p:nvGraphicFramePr>
        <p:xfrm>
          <a:off x="335360" y="962947"/>
          <a:ext cx="11639423" cy="5025289"/>
        </p:xfrm>
        <a:graphic>
          <a:graphicData uri="http://schemas.openxmlformats.org/drawingml/2006/table">
            <a:tbl>
              <a:tblPr firstCol="1" bandRow="1"/>
              <a:tblGrid>
                <a:gridCol w="1487805">
                  <a:extLst>
                    <a:ext uri="{9D8B030D-6E8A-4147-A177-3AD203B41FA5}">
                      <a16:colId xmlns:a16="http://schemas.microsoft.com/office/drawing/2014/main" val="792911817"/>
                    </a:ext>
                  </a:extLst>
                </a:gridCol>
                <a:gridCol w="502545">
                  <a:extLst>
                    <a:ext uri="{9D8B030D-6E8A-4147-A177-3AD203B41FA5}">
                      <a16:colId xmlns:a16="http://schemas.microsoft.com/office/drawing/2014/main" val="2463250045"/>
                    </a:ext>
                  </a:extLst>
                </a:gridCol>
                <a:gridCol w="1170843">
                  <a:extLst>
                    <a:ext uri="{9D8B030D-6E8A-4147-A177-3AD203B41FA5}">
                      <a16:colId xmlns:a16="http://schemas.microsoft.com/office/drawing/2014/main" val="2514760073"/>
                    </a:ext>
                  </a:extLst>
                </a:gridCol>
                <a:gridCol w="485341">
                  <a:extLst>
                    <a:ext uri="{9D8B030D-6E8A-4147-A177-3AD203B41FA5}">
                      <a16:colId xmlns:a16="http://schemas.microsoft.com/office/drawing/2014/main" val="3553236011"/>
                    </a:ext>
                  </a:extLst>
                </a:gridCol>
                <a:gridCol w="1225143">
                  <a:extLst>
                    <a:ext uri="{9D8B030D-6E8A-4147-A177-3AD203B41FA5}">
                      <a16:colId xmlns:a16="http://schemas.microsoft.com/office/drawing/2014/main" val="3128302553"/>
                    </a:ext>
                  </a:extLst>
                </a:gridCol>
                <a:gridCol w="463124">
                  <a:extLst>
                    <a:ext uri="{9D8B030D-6E8A-4147-A177-3AD203B41FA5}">
                      <a16:colId xmlns:a16="http://schemas.microsoft.com/office/drawing/2014/main" val="1390029163"/>
                    </a:ext>
                  </a:extLst>
                </a:gridCol>
                <a:gridCol w="1217221">
                  <a:extLst>
                    <a:ext uri="{9D8B030D-6E8A-4147-A177-3AD203B41FA5}">
                      <a16:colId xmlns:a16="http://schemas.microsoft.com/office/drawing/2014/main" val="3070412055"/>
                    </a:ext>
                  </a:extLst>
                </a:gridCol>
                <a:gridCol w="478888">
                  <a:extLst>
                    <a:ext uri="{9D8B030D-6E8A-4147-A177-3AD203B41FA5}">
                      <a16:colId xmlns:a16="http://schemas.microsoft.com/office/drawing/2014/main" val="546095640"/>
                    </a:ext>
                  </a:extLst>
                </a:gridCol>
                <a:gridCol w="1224639">
                  <a:extLst>
                    <a:ext uri="{9D8B030D-6E8A-4147-A177-3AD203B41FA5}">
                      <a16:colId xmlns:a16="http://schemas.microsoft.com/office/drawing/2014/main" val="3899284239"/>
                    </a:ext>
                  </a:extLst>
                </a:gridCol>
                <a:gridCol w="503553">
                  <a:extLst>
                    <a:ext uri="{9D8B030D-6E8A-4147-A177-3AD203B41FA5}">
                      <a16:colId xmlns:a16="http://schemas.microsoft.com/office/drawing/2014/main" val="3572804107"/>
                    </a:ext>
                  </a:extLst>
                </a:gridCol>
                <a:gridCol w="1188384">
                  <a:extLst>
                    <a:ext uri="{9D8B030D-6E8A-4147-A177-3AD203B41FA5}">
                      <a16:colId xmlns:a16="http://schemas.microsoft.com/office/drawing/2014/main" val="1814573670"/>
                    </a:ext>
                  </a:extLst>
                </a:gridCol>
                <a:gridCol w="539808">
                  <a:extLst>
                    <a:ext uri="{9D8B030D-6E8A-4147-A177-3AD203B41FA5}">
                      <a16:colId xmlns:a16="http://schemas.microsoft.com/office/drawing/2014/main" val="54084860"/>
                    </a:ext>
                  </a:extLst>
                </a:gridCol>
                <a:gridCol w="1152129">
                  <a:extLst>
                    <a:ext uri="{9D8B030D-6E8A-4147-A177-3AD203B41FA5}">
                      <a16:colId xmlns:a16="http://schemas.microsoft.com/office/drawing/2014/main" val="3832092810"/>
                    </a:ext>
                  </a:extLst>
                </a:gridCol>
              </a:tblGrid>
              <a:tr h="3115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到着駅指定　トップパネル　</a:t>
                      </a:r>
                      <a:r>
                        <a:rPr kumimoji="1" lang="en-US" altLang="ja-JP" sz="800" b="1" kern="1200" dirty="0">
                          <a:solidFill>
                            <a:schemeClr val="tx1">
                              <a:lumMod val="65000"/>
                              <a:lumOff val="35000"/>
                            </a:schemeClr>
                          </a:solidFill>
                          <a:latin typeface="+mn-lt"/>
                          <a:ea typeface="+mn-ea"/>
                          <a:cs typeface="+mn-cs"/>
                        </a:rPr>
                        <a:t>SP</a:t>
                      </a:r>
                    </a:p>
                    <a:p>
                      <a:pPr algn="ct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A</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B</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28</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到着駅指定　トップパネル　</a:t>
                      </a:r>
                      <a:r>
                        <a:rPr kumimoji="1" lang="en-US" altLang="ja-JP" sz="800" b="1" kern="1200" dirty="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C</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28</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到着駅指定　トップパネル　</a:t>
                      </a:r>
                      <a:r>
                        <a:rPr kumimoji="1" lang="en-US" altLang="ja-JP" sz="800" b="1" kern="1200" dirty="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D</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28</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到着駅指定　トップパネル　</a:t>
                      </a:r>
                      <a:r>
                        <a:rPr kumimoji="1" lang="en-US" altLang="ja-JP" sz="800" b="1" kern="1200" dirty="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E</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28</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到着駅指定　トップパネル　</a:t>
                      </a:r>
                      <a:r>
                        <a:rPr kumimoji="1" lang="en-US" altLang="ja-JP" sz="800" b="1" kern="1200" dirty="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F</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28</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到着駅指定　トップパネル　</a:t>
                      </a:r>
                      <a:r>
                        <a:rPr kumimoji="1" lang="en-US" altLang="ja-JP" sz="800" b="1" kern="1200" dirty="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G</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28</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1255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リリース種別</a:t>
                      </a:r>
                      <a:r>
                        <a:rPr kumimoji="1" lang="en-US" altLang="ja-JP" sz="900" b="0" dirty="0">
                          <a:solidFill>
                            <a:schemeClr val="bg1"/>
                          </a:solidFill>
                          <a:latin typeface="+mj-lt"/>
                          <a:ea typeface="+mj-ea"/>
                        </a:rPr>
                        <a:t>/</a:t>
                      </a: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a:solidFill>
                            <a:schemeClr val="tx1">
                              <a:lumMod val="65000"/>
                              <a:lumOff val="35000"/>
                            </a:schemeClr>
                          </a:solidFill>
                          <a:latin typeface="+mj-lt"/>
                          <a:ea typeface="+mj-ea"/>
                        </a:rPr>
                        <a:t>継続</a:t>
                      </a:r>
                      <a:endParaRPr kumimoji="1" lang="en-US" altLang="ja-JP" sz="800" dirty="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a:solidFill>
                            <a:schemeClr val="tx1">
                              <a:lumMod val="65000"/>
                              <a:lumOff val="35000"/>
                            </a:schemeClr>
                          </a:solidFill>
                          <a:latin typeface="+mj-lt"/>
                          <a:ea typeface="+mj-ea"/>
                        </a:rPr>
                        <a:t>1000000939</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a:solidFill>
                            <a:schemeClr val="tx1">
                              <a:lumMod val="65000"/>
                              <a:lumOff val="35000"/>
                            </a:schemeClr>
                          </a:solidFill>
                          <a:latin typeface="+mj-lt"/>
                          <a:ea typeface="+mj-ea"/>
                        </a:rPr>
                        <a:t>継続</a:t>
                      </a:r>
                      <a:endParaRPr kumimoji="1" lang="en-US" altLang="ja-JP" sz="800" dirty="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a:solidFill>
                            <a:schemeClr val="tx1">
                              <a:lumMod val="65000"/>
                              <a:lumOff val="35000"/>
                            </a:schemeClr>
                          </a:solidFill>
                          <a:latin typeface="+mj-lt"/>
                          <a:ea typeface="+mj-ea"/>
                        </a:rPr>
                        <a:t>1000000986</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継続</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1000000972</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継続</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1000000992</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継続</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1000000973</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a:solidFill>
                            <a:schemeClr val="tx1">
                              <a:lumMod val="65000"/>
                              <a:lumOff val="35000"/>
                            </a:schemeClr>
                          </a:solidFill>
                          <a:latin typeface="+mj-lt"/>
                          <a:ea typeface="+mj-ea"/>
                        </a:rPr>
                        <a:t>継続</a:t>
                      </a:r>
                      <a:endParaRPr kumimoji="1" lang="en-US" altLang="ja-JP" sz="800" dirty="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a:solidFill>
                            <a:schemeClr val="tx1">
                              <a:lumMod val="65000"/>
                              <a:lumOff val="35000"/>
                            </a:schemeClr>
                          </a:solidFill>
                        </a:rPr>
                        <a:t>1000000993</a:t>
                      </a: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日（金）</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9646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endParaRPr kumimoji="1" lang="ja-JP" altLang="en-US" dirty="0"/>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 </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546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656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スマートフォン</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乗換案内</a:t>
                      </a:r>
                      <a:r>
                        <a:rPr kumimoji="1" lang="ja-JP" altLang="en-US" sz="800" kern="1200" baseline="0" dirty="0">
                          <a:solidFill>
                            <a:schemeClr val="tx1">
                              <a:lumMod val="65000"/>
                              <a:lumOff val="35000"/>
                            </a:schemeClr>
                          </a:solidFill>
                          <a:latin typeface="+mn-lt"/>
                          <a:ea typeface="+mn-ea"/>
                          <a:cs typeface="+mn-cs"/>
                        </a:rPr>
                        <a:t>　検索結果詳細</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30467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乗換案内</a:t>
                      </a:r>
                      <a:r>
                        <a:rPr kumimoji="1" lang="ja-JP" altLang="en-US" sz="800" kern="1200" baseline="0" dirty="0">
                          <a:solidFill>
                            <a:schemeClr val="tx1">
                              <a:lumMod val="65000"/>
                              <a:lumOff val="35000"/>
                            </a:schemeClr>
                          </a:solidFill>
                          <a:latin typeface="+mn-lt"/>
                          <a:ea typeface="+mn-ea"/>
                          <a:cs typeface="+mn-cs"/>
                        </a:rPr>
                        <a:t>　検索結果詳細の上部</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日（木）～</a:t>
                      </a:r>
                      <a:r>
                        <a:rPr kumimoji="1" lang="en-US" altLang="ja-JP" sz="800" kern="1200" dirty="0">
                          <a:solidFill>
                            <a:schemeClr val="tx1">
                              <a:lumMod val="65000"/>
                              <a:lumOff val="35000"/>
                            </a:schemeClr>
                          </a:solidFill>
                          <a:latin typeface="+mn-lt"/>
                          <a:ea typeface="+mn-ea"/>
                          <a:cs typeface="+mn-cs"/>
                        </a:rPr>
                        <a:t>2023</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日（金）</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en-US" altLang="ja-JP" sz="800" kern="1200" dirty="0">
                          <a:solidFill>
                            <a:schemeClr val="tx1">
                              <a:lumMod val="65000"/>
                              <a:lumOff val="35000"/>
                            </a:schemeClr>
                          </a:solidFill>
                          <a:latin typeface="+mn-lt"/>
                          <a:ea typeface="+mn-ea"/>
                          <a:cs typeface="+mn-cs"/>
                        </a:rPr>
                        <a:t>28</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90</a:t>
                      </a:r>
                      <a:r>
                        <a:rPr kumimoji="1" lang="ja-JP" altLang="en-US" sz="800" kern="1200" dirty="0">
                          <a:solidFill>
                            <a:schemeClr val="tx1">
                              <a:lumMod val="65000"/>
                              <a:lumOff val="35000"/>
                            </a:schemeClr>
                          </a:solidFill>
                          <a:latin typeface="+mn-lt"/>
                          <a:ea typeface="+mn-ea"/>
                          <a:cs typeface="+mn-cs"/>
                        </a:rPr>
                        <a:t>日間</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78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枠購入型</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506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基本料金（枠）</a:t>
                      </a:r>
                      <a:r>
                        <a:rPr kumimoji="1" lang="en-US" altLang="ja-JP" sz="900" b="0" kern="1200" dirty="0">
                          <a:solidFill>
                            <a:schemeClr val="bg1"/>
                          </a:solidFill>
                          <a:latin typeface="メイリオ"/>
                          <a:ea typeface="メイリオ"/>
                          <a:cs typeface="+mn-cs"/>
                        </a:rPr>
                        <a:t>※1,2</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98,000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64,000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51,000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34,000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25,500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21,000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dirty="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kern="1200" dirty="0">
                          <a:solidFill>
                            <a:schemeClr val="tx1">
                              <a:lumMod val="65000"/>
                              <a:lumOff val="35000"/>
                            </a:schemeClr>
                          </a:solidFill>
                          <a:latin typeface="+mn-lt"/>
                          <a:ea typeface="+mn-ea"/>
                          <a:cs typeface="+mn-cs"/>
                        </a:rPr>
                        <a:t>別紙をご参照ください。</a:t>
                      </a:r>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61288" y="644175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sp>
        <p:nvSpPr>
          <p:cNvPr id="11" name="正方形/長方形 10"/>
          <p:cNvSpPr/>
          <p:nvPr/>
        </p:nvSpPr>
        <p:spPr>
          <a:xfrm>
            <a:off x="461288" y="6162473"/>
            <a:ext cx="3472425" cy="338554"/>
          </a:xfrm>
          <a:prstGeom prst="rect">
            <a:avLst/>
          </a:prstGeom>
        </p:spPr>
        <p:txBody>
          <a:bodyPr wrap="none" lIns="91440" tIns="45720" rIns="91440" bIns="45720" anchor="t">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p>
        </p:txBody>
      </p:sp>
      <p:pic>
        <p:nvPicPr>
          <p:cNvPr id="18" name="図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049" y="2164116"/>
            <a:ext cx="466012" cy="864096"/>
          </a:xfrm>
          <a:prstGeom prst="rect">
            <a:avLst/>
          </a:prstGeom>
        </p:spPr>
      </p:pic>
    </p:spTree>
    <p:extLst>
      <p:ext uri="{BB962C8B-B14F-4D97-AF65-F5344CB8AC3E}">
        <p14:creationId xmlns:p14="http://schemas.microsoft.com/office/powerpoint/2010/main" val="38041234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en-US" altLang="ja-JP" dirty="0"/>
              <a:t> Yahoo!</a:t>
            </a:r>
            <a:r>
              <a:rPr lang="ja-JP" altLang="en-US" dirty="0"/>
              <a:t>乗換案内　到着駅指定広告　</a:t>
            </a:r>
            <a:r>
              <a:rPr lang="en-US" altLang="ja-JP" dirty="0"/>
              <a:t>SP</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734768799"/>
              </p:ext>
            </p:extLst>
          </p:nvPr>
        </p:nvGraphicFramePr>
        <p:xfrm>
          <a:off x="335360" y="962947"/>
          <a:ext cx="9959078" cy="5025289"/>
        </p:xfrm>
        <a:graphic>
          <a:graphicData uri="http://schemas.openxmlformats.org/drawingml/2006/table">
            <a:tbl>
              <a:tblPr firstCol="1" bandRow="1"/>
              <a:tblGrid>
                <a:gridCol w="1487805">
                  <a:extLst>
                    <a:ext uri="{9D8B030D-6E8A-4147-A177-3AD203B41FA5}">
                      <a16:colId xmlns:a16="http://schemas.microsoft.com/office/drawing/2014/main" val="792911817"/>
                    </a:ext>
                  </a:extLst>
                </a:gridCol>
                <a:gridCol w="502545">
                  <a:extLst>
                    <a:ext uri="{9D8B030D-6E8A-4147-A177-3AD203B41FA5}">
                      <a16:colId xmlns:a16="http://schemas.microsoft.com/office/drawing/2014/main" val="2463250045"/>
                    </a:ext>
                  </a:extLst>
                </a:gridCol>
                <a:gridCol w="1170843">
                  <a:extLst>
                    <a:ext uri="{9D8B030D-6E8A-4147-A177-3AD203B41FA5}">
                      <a16:colId xmlns:a16="http://schemas.microsoft.com/office/drawing/2014/main" val="2514760073"/>
                    </a:ext>
                  </a:extLst>
                </a:gridCol>
                <a:gridCol w="485341">
                  <a:extLst>
                    <a:ext uri="{9D8B030D-6E8A-4147-A177-3AD203B41FA5}">
                      <a16:colId xmlns:a16="http://schemas.microsoft.com/office/drawing/2014/main" val="3553236011"/>
                    </a:ext>
                  </a:extLst>
                </a:gridCol>
                <a:gridCol w="1225143">
                  <a:extLst>
                    <a:ext uri="{9D8B030D-6E8A-4147-A177-3AD203B41FA5}">
                      <a16:colId xmlns:a16="http://schemas.microsoft.com/office/drawing/2014/main" val="3128302553"/>
                    </a:ext>
                  </a:extLst>
                </a:gridCol>
                <a:gridCol w="478888">
                  <a:extLst>
                    <a:ext uri="{9D8B030D-6E8A-4147-A177-3AD203B41FA5}">
                      <a16:colId xmlns:a16="http://schemas.microsoft.com/office/drawing/2014/main" val="546095640"/>
                    </a:ext>
                  </a:extLst>
                </a:gridCol>
                <a:gridCol w="1224639">
                  <a:extLst>
                    <a:ext uri="{9D8B030D-6E8A-4147-A177-3AD203B41FA5}">
                      <a16:colId xmlns:a16="http://schemas.microsoft.com/office/drawing/2014/main" val="3899284239"/>
                    </a:ext>
                  </a:extLst>
                </a:gridCol>
                <a:gridCol w="503553">
                  <a:extLst>
                    <a:ext uri="{9D8B030D-6E8A-4147-A177-3AD203B41FA5}">
                      <a16:colId xmlns:a16="http://schemas.microsoft.com/office/drawing/2014/main" val="3572804107"/>
                    </a:ext>
                  </a:extLst>
                </a:gridCol>
                <a:gridCol w="1188384">
                  <a:extLst>
                    <a:ext uri="{9D8B030D-6E8A-4147-A177-3AD203B41FA5}">
                      <a16:colId xmlns:a16="http://schemas.microsoft.com/office/drawing/2014/main" val="1814573670"/>
                    </a:ext>
                  </a:extLst>
                </a:gridCol>
                <a:gridCol w="539808">
                  <a:extLst>
                    <a:ext uri="{9D8B030D-6E8A-4147-A177-3AD203B41FA5}">
                      <a16:colId xmlns:a16="http://schemas.microsoft.com/office/drawing/2014/main" val="54084860"/>
                    </a:ext>
                  </a:extLst>
                </a:gridCol>
                <a:gridCol w="1152129">
                  <a:extLst>
                    <a:ext uri="{9D8B030D-6E8A-4147-A177-3AD203B41FA5}">
                      <a16:colId xmlns:a16="http://schemas.microsoft.com/office/drawing/2014/main" val="3832092810"/>
                    </a:ext>
                  </a:extLst>
                </a:gridCol>
              </a:tblGrid>
              <a:tr h="3115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到着駅指定　トップパネル　</a:t>
                      </a:r>
                      <a:r>
                        <a:rPr kumimoji="1" lang="en-US" altLang="ja-JP" sz="800" b="1" kern="1200" dirty="0">
                          <a:solidFill>
                            <a:schemeClr val="tx1">
                              <a:lumMod val="65000"/>
                              <a:lumOff val="35000"/>
                            </a:schemeClr>
                          </a:solidFill>
                          <a:latin typeface="+mn-lt"/>
                          <a:ea typeface="+mn-ea"/>
                          <a:cs typeface="+mn-cs"/>
                        </a:rPr>
                        <a:t>SP</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H</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28</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到着駅指定　トップパネル　</a:t>
                      </a:r>
                      <a:r>
                        <a:rPr kumimoji="1" lang="en-US" altLang="ja-JP" sz="800" b="1" kern="1200" dirty="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I</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28</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到着駅指定　トップパネル　</a:t>
                      </a:r>
                      <a:r>
                        <a:rPr kumimoji="1" lang="en-US" altLang="ja-JP" sz="800" b="1" kern="1200" dirty="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J</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28</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到着駅指定　トップパネル　</a:t>
                      </a:r>
                      <a:r>
                        <a:rPr kumimoji="1" lang="en-US" altLang="ja-JP" sz="800" b="1" kern="1200" dirty="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K</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28</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到着駅指定　トップパネル　</a:t>
                      </a:r>
                      <a:r>
                        <a:rPr kumimoji="1" lang="en-US" altLang="ja-JP" sz="800" b="1" kern="1200" dirty="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L</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28</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1255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リリース種別</a:t>
                      </a:r>
                      <a:r>
                        <a:rPr kumimoji="1" lang="en-US" altLang="ja-JP" sz="900" b="0" dirty="0">
                          <a:solidFill>
                            <a:schemeClr val="bg1"/>
                          </a:solidFill>
                          <a:latin typeface="+mj-lt"/>
                          <a:ea typeface="+mj-ea"/>
                        </a:rPr>
                        <a:t>/</a:t>
                      </a: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a:solidFill>
                            <a:schemeClr val="tx1">
                              <a:lumMod val="65000"/>
                              <a:lumOff val="35000"/>
                            </a:schemeClr>
                          </a:solidFill>
                          <a:latin typeface="+mj-lt"/>
                          <a:ea typeface="+mj-ea"/>
                        </a:rPr>
                        <a:t>継続</a:t>
                      </a:r>
                      <a:endParaRPr kumimoji="1" lang="en-US" altLang="ja-JP" sz="800" dirty="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a:solidFill>
                            <a:schemeClr val="tx1">
                              <a:lumMod val="65000"/>
                              <a:lumOff val="35000"/>
                            </a:schemeClr>
                          </a:solidFill>
                          <a:latin typeface="+mj-lt"/>
                          <a:ea typeface="+mj-ea"/>
                        </a:rPr>
                        <a:t>1000000994</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a:solidFill>
                            <a:schemeClr val="tx1">
                              <a:lumMod val="65000"/>
                              <a:lumOff val="35000"/>
                            </a:schemeClr>
                          </a:solidFill>
                          <a:latin typeface="+mj-lt"/>
                          <a:ea typeface="+mj-ea"/>
                        </a:rPr>
                        <a:t>継続</a:t>
                      </a:r>
                      <a:endParaRPr kumimoji="1" lang="en-US" altLang="ja-JP" sz="800" dirty="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a:solidFill>
                            <a:schemeClr val="tx1">
                              <a:lumMod val="65000"/>
                              <a:lumOff val="35000"/>
                            </a:schemeClr>
                          </a:solidFill>
                          <a:latin typeface="+mj-lt"/>
                          <a:ea typeface="+mj-ea"/>
                        </a:rPr>
                        <a:t>1000000974</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継続</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1000000975</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継続</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1000000995</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a:solidFill>
                            <a:schemeClr val="tx1">
                              <a:lumMod val="65000"/>
                              <a:lumOff val="35000"/>
                            </a:schemeClr>
                          </a:solidFill>
                          <a:latin typeface="+mj-lt"/>
                          <a:ea typeface="+mj-ea"/>
                        </a:rPr>
                        <a:t>継続</a:t>
                      </a:r>
                      <a:endParaRPr kumimoji="1" lang="en-US" altLang="ja-JP" sz="800" dirty="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a:solidFill>
                            <a:schemeClr val="tx1">
                              <a:lumMod val="65000"/>
                              <a:lumOff val="35000"/>
                            </a:schemeClr>
                          </a:solidFill>
                        </a:rPr>
                        <a:t>1000000976</a:t>
                      </a: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9646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endParaRPr kumimoji="1" lang="ja-JP" altLang="en-US" dirty="0"/>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 </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546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656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スマートフォン</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乗換案内</a:t>
                      </a:r>
                      <a:r>
                        <a:rPr kumimoji="1" lang="ja-JP" altLang="en-US" sz="800" kern="1200" baseline="0" dirty="0">
                          <a:solidFill>
                            <a:schemeClr val="tx1">
                              <a:lumMod val="65000"/>
                              <a:lumOff val="35000"/>
                            </a:schemeClr>
                          </a:solidFill>
                          <a:latin typeface="+mn-lt"/>
                          <a:ea typeface="+mn-ea"/>
                          <a:cs typeface="+mn-cs"/>
                        </a:rPr>
                        <a:t>　検索結果詳細</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30467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乗換案内</a:t>
                      </a:r>
                      <a:r>
                        <a:rPr kumimoji="1" lang="ja-JP" altLang="en-US" sz="800" kern="1200" baseline="0" dirty="0">
                          <a:solidFill>
                            <a:schemeClr val="tx1">
                              <a:lumMod val="65000"/>
                              <a:lumOff val="35000"/>
                            </a:schemeClr>
                          </a:solidFill>
                          <a:latin typeface="+mn-lt"/>
                          <a:ea typeface="+mn-ea"/>
                          <a:cs typeface="+mn-cs"/>
                        </a:rPr>
                        <a:t>　検索結果詳細の上部</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日（木）～</a:t>
                      </a:r>
                      <a:r>
                        <a:rPr kumimoji="1" lang="en-US" altLang="ja-JP" sz="800" kern="1200" dirty="0">
                          <a:solidFill>
                            <a:schemeClr val="tx1">
                              <a:lumMod val="65000"/>
                              <a:lumOff val="35000"/>
                            </a:schemeClr>
                          </a:solidFill>
                          <a:latin typeface="+mn-lt"/>
                          <a:ea typeface="+mn-ea"/>
                          <a:cs typeface="+mn-cs"/>
                        </a:rPr>
                        <a:t>2023</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日（金）</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en-US" altLang="ja-JP" sz="800" kern="1200" dirty="0">
                          <a:solidFill>
                            <a:schemeClr val="tx1">
                              <a:lumMod val="65000"/>
                              <a:lumOff val="35000"/>
                            </a:schemeClr>
                          </a:solidFill>
                          <a:latin typeface="+mn-lt"/>
                          <a:ea typeface="+mn-ea"/>
                          <a:cs typeface="+mn-cs"/>
                        </a:rPr>
                        <a:t>28</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90</a:t>
                      </a:r>
                      <a:r>
                        <a:rPr kumimoji="1" lang="ja-JP" altLang="en-US" sz="800" kern="1200" dirty="0">
                          <a:solidFill>
                            <a:schemeClr val="tx1">
                              <a:lumMod val="65000"/>
                              <a:lumOff val="35000"/>
                            </a:schemeClr>
                          </a:solidFill>
                          <a:latin typeface="+mn-lt"/>
                          <a:ea typeface="+mn-ea"/>
                          <a:cs typeface="+mn-cs"/>
                        </a:rPr>
                        <a:t>日間</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78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枠購入型</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506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基本料金（枠）</a:t>
                      </a:r>
                      <a:r>
                        <a:rPr kumimoji="1" lang="en-US" altLang="ja-JP" sz="900" b="0" kern="1200" dirty="0">
                          <a:solidFill>
                            <a:schemeClr val="bg1"/>
                          </a:solidFill>
                          <a:latin typeface="メイリオ"/>
                          <a:ea typeface="メイリオ"/>
                          <a:cs typeface="+mn-cs"/>
                        </a:rPr>
                        <a:t>※1,2</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17,000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14,500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11,000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7,000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5,000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dirty="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ja-JP" altLang="en-US" sz="800" kern="1200" dirty="0">
                          <a:solidFill>
                            <a:schemeClr val="tx1">
                              <a:lumMod val="65000"/>
                              <a:lumOff val="35000"/>
                            </a:schemeClr>
                          </a:solidFill>
                          <a:latin typeface="+mn-lt"/>
                          <a:ea typeface="+mn-ea"/>
                          <a:cs typeface="+mn-cs"/>
                        </a:rPr>
                        <a:t>別紙をご参照ください。</a:t>
                      </a:r>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61288" y="644175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sp>
        <p:nvSpPr>
          <p:cNvPr id="11" name="正方形/長方形 10"/>
          <p:cNvSpPr/>
          <p:nvPr/>
        </p:nvSpPr>
        <p:spPr>
          <a:xfrm>
            <a:off x="461288" y="6162473"/>
            <a:ext cx="3472425" cy="338554"/>
          </a:xfrm>
          <a:prstGeom prst="rect">
            <a:avLst/>
          </a:prstGeom>
        </p:spPr>
        <p:txBody>
          <a:bodyPr wrap="none" lIns="91440" tIns="45720" rIns="91440" bIns="45720" anchor="t">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p>
        </p:txBody>
      </p:sp>
      <p:pic>
        <p:nvPicPr>
          <p:cNvPr id="18" name="図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07968" y="2164116"/>
            <a:ext cx="466012" cy="864096"/>
          </a:xfrm>
          <a:prstGeom prst="rect">
            <a:avLst/>
          </a:prstGeom>
        </p:spPr>
      </p:pic>
    </p:spTree>
    <p:extLst>
      <p:ext uri="{BB962C8B-B14F-4D97-AF65-F5344CB8AC3E}">
        <p14:creationId xmlns:p14="http://schemas.microsoft.com/office/powerpoint/2010/main" val="21382792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商品一覧</a:t>
            </a:r>
            <a:r>
              <a:rPr lang="ja-JP" altLang="en-US" sz="2200" dirty="0"/>
              <a:t>　</a:t>
            </a:r>
            <a:r>
              <a:rPr lang="en-US" altLang="ja-JP" sz="2200" dirty="0"/>
              <a:t>Yahoo!</a:t>
            </a:r>
            <a:r>
              <a:rPr lang="ja-JP" altLang="en-US" sz="2200" dirty="0"/>
              <a:t>乗換案内　到着駅指定広告　</a:t>
            </a:r>
            <a:r>
              <a:rPr lang="en-US" altLang="ja-JP" sz="2200" dirty="0"/>
              <a:t>SP</a:t>
            </a:r>
            <a:r>
              <a:rPr lang="ja-JP" altLang="en-US" sz="2200" dirty="0"/>
              <a:t>（駅下バナーセット）</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129070933"/>
              </p:ext>
            </p:extLst>
          </p:nvPr>
        </p:nvGraphicFramePr>
        <p:xfrm>
          <a:off x="335360" y="962947"/>
          <a:ext cx="11639423" cy="5194457"/>
        </p:xfrm>
        <a:graphic>
          <a:graphicData uri="http://schemas.openxmlformats.org/drawingml/2006/table">
            <a:tbl>
              <a:tblPr firstCol="1" bandRow="1"/>
              <a:tblGrid>
                <a:gridCol w="1487805">
                  <a:extLst>
                    <a:ext uri="{9D8B030D-6E8A-4147-A177-3AD203B41FA5}">
                      <a16:colId xmlns:a16="http://schemas.microsoft.com/office/drawing/2014/main" val="792911817"/>
                    </a:ext>
                  </a:extLst>
                </a:gridCol>
                <a:gridCol w="502545">
                  <a:extLst>
                    <a:ext uri="{9D8B030D-6E8A-4147-A177-3AD203B41FA5}">
                      <a16:colId xmlns:a16="http://schemas.microsoft.com/office/drawing/2014/main" val="2463250045"/>
                    </a:ext>
                  </a:extLst>
                </a:gridCol>
                <a:gridCol w="1170843">
                  <a:extLst>
                    <a:ext uri="{9D8B030D-6E8A-4147-A177-3AD203B41FA5}">
                      <a16:colId xmlns:a16="http://schemas.microsoft.com/office/drawing/2014/main" val="2514760073"/>
                    </a:ext>
                  </a:extLst>
                </a:gridCol>
                <a:gridCol w="485341">
                  <a:extLst>
                    <a:ext uri="{9D8B030D-6E8A-4147-A177-3AD203B41FA5}">
                      <a16:colId xmlns:a16="http://schemas.microsoft.com/office/drawing/2014/main" val="3553236011"/>
                    </a:ext>
                  </a:extLst>
                </a:gridCol>
                <a:gridCol w="1225143">
                  <a:extLst>
                    <a:ext uri="{9D8B030D-6E8A-4147-A177-3AD203B41FA5}">
                      <a16:colId xmlns:a16="http://schemas.microsoft.com/office/drawing/2014/main" val="3128302553"/>
                    </a:ext>
                  </a:extLst>
                </a:gridCol>
                <a:gridCol w="463124">
                  <a:extLst>
                    <a:ext uri="{9D8B030D-6E8A-4147-A177-3AD203B41FA5}">
                      <a16:colId xmlns:a16="http://schemas.microsoft.com/office/drawing/2014/main" val="1390029163"/>
                    </a:ext>
                  </a:extLst>
                </a:gridCol>
                <a:gridCol w="1217221">
                  <a:extLst>
                    <a:ext uri="{9D8B030D-6E8A-4147-A177-3AD203B41FA5}">
                      <a16:colId xmlns:a16="http://schemas.microsoft.com/office/drawing/2014/main" val="3070412055"/>
                    </a:ext>
                  </a:extLst>
                </a:gridCol>
                <a:gridCol w="478888">
                  <a:extLst>
                    <a:ext uri="{9D8B030D-6E8A-4147-A177-3AD203B41FA5}">
                      <a16:colId xmlns:a16="http://schemas.microsoft.com/office/drawing/2014/main" val="546095640"/>
                    </a:ext>
                  </a:extLst>
                </a:gridCol>
                <a:gridCol w="1224639">
                  <a:extLst>
                    <a:ext uri="{9D8B030D-6E8A-4147-A177-3AD203B41FA5}">
                      <a16:colId xmlns:a16="http://schemas.microsoft.com/office/drawing/2014/main" val="3899284239"/>
                    </a:ext>
                  </a:extLst>
                </a:gridCol>
                <a:gridCol w="503553">
                  <a:extLst>
                    <a:ext uri="{9D8B030D-6E8A-4147-A177-3AD203B41FA5}">
                      <a16:colId xmlns:a16="http://schemas.microsoft.com/office/drawing/2014/main" val="3572804107"/>
                    </a:ext>
                  </a:extLst>
                </a:gridCol>
                <a:gridCol w="1188384">
                  <a:extLst>
                    <a:ext uri="{9D8B030D-6E8A-4147-A177-3AD203B41FA5}">
                      <a16:colId xmlns:a16="http://schemas.microsoft.com/office/drawing/2014/main" val="1814573670"/>
                    </a:ext>
                  </a:extLst>
                </a:gridCol>
                <a:gridCol w="539808">
                  <a:extLst>
                    <a:ext uri="{9D8B030D-6E8A-4147-A177-3AD203B41FA5}">
                      <a16:colId xmlns:a16="http://schemas.microsoft.com/office/drawing/2014/main" val="54084860"/>
                    </a:ext>
                  </a:extLst>
                </a:gridCol>
                <a:gridCol w="1152129">
                  <a:extLst>
                    <a:ext uri="{9D8B030D-6E8A-4147-A177-3AD203B41FA5}">
                      <a16:colId xmlns:a16="http://schemas.microsoft.com/office/drawing/2014/main" val="3832092810"/>
                    </a:ext>
                  </a:extLst>
                </a:gridCol>
              </a:tblGrid>
              <a:tr h="3115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到着駅指定　トップパネル</a:t>
                      </a:r>
                      <a:endParaRPr kumimoji="1" lang="en-US" altLang="ja-JP" sz="800" b="1" kern="1200" dirty="0">
                        <a:solidFill>
                          <a:schemeClr val="tx1">
                            <a:lumMod val="65000"/>
                            <a:lumOff val="35000"/>
                          </a:schemeClr>
                        </a:solidFill>
                        <a:latin typeface="+mn-lt"/>
                        <a:ea typeface="+mn-ea"/>
                        <a:cs typeface="+mn-cs"/>
                      </a:endParaRPr>
                    </a:p>
                    <a:p>
                      <a:pPr algn="ctr"/>
                      <a:r>
                        <a:rPr kumimoji="1" lang="en-US" altLang="ja-JP" sz="800" b="1" kern="1200" dirty="0">
                          <a:solidFill>
                            <a:schemeClr val="tx1">
                              <a:lumMod val="65000"/>
                              <a:lumOff val="35000"/>
                            </a:schemeClr>
                          </a:solidFill>
                          <a:latin typeface="+mn-lt"/>
                          <a:ea typeface="+mn-ea"/>
                          <a:cs typeface="+mn-cs"/>
                        </a:rPr>
                        <a:t>SP</a:t>
                      </a:r>
                      <a:r>
                        <a:rPr kumimoji="1" lang="ja-JP" altLang="en-US" sz="800" b="1" kern="1200" dirty="0">
                          <a:solidFill>
                            <a:schemeClr val="tx1">
                              <a:lumMod val="65000"/>
                              <a:lumOff val="35000"/>
                            </a:schemeClr>
                          </a:solidFill>
                          <a:latin typeface="+mn-lt"/>
                          <a:ea typeface="+mn-ea"/>
                          <a:cs typeface="+mn-cs"/>
                        </a:rPr>
                        <a:t>　駅下バナーセット</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A</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B</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7</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到着駅指定　トップパネル</a:t>
                      </a:r>
                      <a:endParaRPr kumimoji="1" lang="en-US" altLang="ja-JP" sz="800" b="1" kern="1200" dirty="0">
                        <a:solidFill>
                          <a:schemeClr val="tx1">
                            <a:lumMod val="65000"/>
                            <a:lumOff val="35000"/>
                          </a:schemeClr>
                        </a:solidFill>
                        <a:latin typeface="+mn-lt"/>
                        <a:ea typeface="+mn-ea"/>
                        <a:cs typeface="+mn-cs"/>
                      </a:endParaRPr>
                    </a:p>
                    <a:p>
                      <a:pPr algn="ctr"/>
                      <a:r>
                        <a:rPr kumimoji="1" lang="en-US" altLang="ja-JP" sz="800" b="1" kern="1200" dirty="0">
                          <a:solidFill>
                            <a:schemeClr val="tx1">
                              <a:lumMod val="65000"/>
                              <a:lumOff val="35000"/>
                            </a:schemeClr>
                          </a:solidFill>
                          <a:latin typeface="+mn-lt"/>
                          <a:ea typeface="+mn-ea"/>
                          <a:cs typeface="+mn-cs"/>
                        </a:rPr>
                        <a:t>SP</a:t>
                      </a:r>
                      <a:r>
                        <a:rPr kumimoji="1" lang="ja-JP" altLang="en-US" sz="800" b="1" kern="1200" dirty="0">
                          <a:solidFill>
                            <a:schemeClr val="tx1">
                              <a:lumMod val="65000"/>
                              <a:lumOff val="35000"/>
                            </a:schemeClr>
                          </a:solidFill>
                          <a:latin typeface="+mn-lt"/>
                          <a:ea typeface="+mn-ea"/>
                          <a:cs typeface="+mn-cs"/>
                        </a:rPr>
                        <a:t>　駅下バナーセット</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C</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7</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到着駅指定　トップパネル</a:t>
                      </a:r>
                      <a:endParaRPr kumimoji="1" lang="en-US" altLang="ja-JP" sz="800" b="1" kern="1200" dirty="0">
                        <a:solidFill>
                          <a:schemeClr val="tx1">
                            <a:lumMod val="65000"/>
                            <a:lumOff val="35000"/>
                          </a:schemeClr>
                        </a:solidFill>
                        <a:latin typeface="+mn-lt"/>
                        <a:ea typeface="+mn-ea"/>
                        <a:cs typeface="+mn-cs"/>
                      </a:endParaRPr>
                    </a:p>
                    <a:p>
                      <a:pPr algn="ctr"/>
                      <a:r>
                        <a:rPr kumimoji="1" lang="en-US" altLang="ja-JP" sz="800" b="1" kern="1200" dirty="0">
                          <a:solidFill>
                            <a:schemeClr val="tx1">
                              <a:lumMod val="65000"/>
                              <a:lumOff val="35000"/>
                            </a:schemeClr>
                          </a:solidFill>
                          <a:latin typeface="+mn-lt"/>
                          <a:ea typeface="+mn-ea"/>
                          <a:cs typeface="+mn-cs"/>
                        </a:rPr>
                        <a:t>SP</a:t>
                      </a:r>
                      <a:r>
                        <a:rPr kumimoji="1" lang="ja-JP" altLang="en-US" sz="800" b="1" kern="1200" dirty="0">
                          <a:solidFill>
                            <a:schemeClr val="tx1">
                              <a:lumMod val="65000"/>
                              <a:lumOff val="35000"/>
                            </a:schemeClr>
                          </a:solidFill>
                          <a:latin typeface="+mn-lt"/>
                          <a:ea typeface="+mn-ea"/>
                          <a:cs typeface="+mn-cs"/>
                        </a:rPr>
                        <a:t>　駅下バナーセット</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D</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7</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到着駅指定　トップパネル</a:t>
                      </a:r>
                      <a:endParaRPr kumimoji="1" lang="en-US" altLang="ja-JP" sz="800" b="1" kern="1200" dirty="0">
                        <a:solidFill>
                          <a:schemeClr val="tx1">
                            <a:lumMod val="65000"/>
                            <a:lumOff val="35000"/>
                          </a:schemeClr>
                        </a:solidFill>
                        <a:latin typeface="+mn-lt"/>
                        <a:ea typeface="+mn-ea"/>
                        <a:cs typeface="+mn-cs"/>
                      </a:endParaRPr>
                    </a:p>
                    <a:p>
                      <a:pPr algn="ctr"/>
                      <a:r>
                        <a:rPr kumimoji="1" lang="en-US" altLang="ja-JP" sz="800" b="1" kern="1200" dirty="0">
                          <a:solidFill>
                            <a:schemeClr val="tx1">
                              <a:lumMod val="65000"/>
                              <a:lumOff val="35000"/>
                            </a:schemeClr>
                          </a:solidFill>
                          <a:latin typeface="+mn-lt"/>
                          <a:ea typeface="+mn-ea"/>
                          <a:cs typeface="+mn-cs"/>
                        </a:rPr>
                        <a:t>SP</a:t>
                      </a:r>
                      <a:r>
                        <a:rPr kumimoji="1" lang="ja-JP" altLang="en-US" sz="800" b="1" kern="1200" dirty="0">
                          <a:solidFill>
                            <a:schemeClr val="tx1">
                              <a:lumMod val="65000"/>
                              <a:lumOff val="35000"/>
                            </a:schemeClr>
                          </a:solidFill>
                          <a:latin typeface="+mn-lt"/>
                          <a:ea typeface="+mn-ea"/>
                          <a:cs typeface="+mn-cs"/>
                        </a:rPr>
                        <a:t>　駅下バナーセット</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E</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7</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到着駅指定　トップパネル</a:t>
                      </a:r>
                      <a:endParaRPr kumimoji="1" lang="en-US" altLang="ja-JP" sz="800" b="1" kern="1200" dirty="0">
                        <a:solidFill>
                          <a:schemeClr val="tx1">
                            <a:lumMod val="65000"/>
                            <a:lumOff val="35000"/>
                          </a:schemeClr>
                        </a:solidFill>
                        <a:latin typeface="+mn-lt"/>
                        <a:ea typeface="+mn-ea"/>
                        <a:cs typeface="+mn-cs"/>
                      </a:endParaRPr>
                    </a:p>
                    <a:p>
                      <a:pPr algn="ctr"/>
                      <a:r>
                        <a:rPr kumimoji="1" lang="en-US" altLang="ja-JP" sz="800" b="1" kern="1200" dirty="0">
                          <a:solidFill>
                            <a:schemeClr val="tx1">
                              <a:lumMod val="65000"/>
                              <a:lumOff val="35000"/>
                            </a:schemeClr>
                          </a:solidFill>
                          <a:latin typeface="+mn-lt"/>
                          <a:ea typeface="+mn-ea"/>
                          <a:cs typeface="+mn-cs"/>
                        </a:rPr>
                        <a:t>SP</a:t>
                      </a:r>
                      <a:r>
                        <a:rPr kumimoji="1" lang="ja-JP" altLang="en-US" sz="800" b="1" kern="1200" dirty="0">
                          <a:solidFill>
                            <a:schemeClr val="tx1">
                              <a:lumMod val="65000"/>
                              <a:lumOff val="35000"/>
                            </a:schemeClr>
                          </a:solidFill>
                          <a:latin typeface="+mn-lt"/>
                          <a:ea typeface="+mn-ea"/>
                          <a:cs typeface="+mn-cs"/>
                        </a:rPr>
                        <a:t>　駅下バナーセット</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F</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7</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到着駅指定　トップパネル</a:t>
                      </a:r>
                      <a:endParaRPr kumimoji="1" lang="en-US" altLang="ja-JP" sz="800" b="1" kern="1200" dirty="0">
                        <a:solidFill>
                          <a:schemeClr val="tx1">
                            <a:lumMod val="65000"/>
                            <a:lumOff val="35000"/>
                          </a:schemeClr>
                        </a:solidFill>
                        <a:latin typeface="+mn-lt"/>
                        <a:ea typeface="+mn-ea"/>
                        <a:cs typeface="+mn-cs"/>
                      </a:endParaRPr>
                    </a:p>
                    <a:p>
                      <a:pPr algn="ctr"/>
                      <a:r>
                        <a:rPr kumimoji="1" lang="en-US" altLang="ja-JP" sz="800" b="1" kern="1200" dirty="0">
                          <a:solidFill>
                            <a:schemeClr val="tx1">
                              <a:lumMod val="65000"/>
                              <a:lumOff val="35000"/>
                            </a:schemeClr>
                          </a:solidFill>
                          <a:latin typeface="+mn-lt"/>
                          <a:ea typeface="+mn-ea"/>
                          <a:cs typeface="+mn-cs"/>
                        </a:rPr>
                        <a:t>SP</a:t>
                      </a:r>
                      <a:r>
                        <a:rPr kumimoji="1" lang="ja-JP" altLang="en-US" sz="800" b="1" kern="1200" dirty="0">
                          <a:solidFill>
                            <a:schemeClr val="tx1">
                              <a:lumMod val="65000"/>
                              <a:lumOff val="35000"/>
                            </a:schemeClr>
                          </a:solidFill>
                          <a:latin typeface="+mn-lt"/>
                          <a:ea typeface="+mn-ea"/>
                          <a:cs typeface="+mn-cs"/>
                        </a:rPr>
                        <a:t>　駅下バナーセット</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G</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7</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1255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リリース種別</a:t>
                      </a:r>
                      <a:r>
                        <a:rPr kumimoji="1" lang="en-US" altLang="ja-JP" sz="900" b="0" dirty="0">
                          <a:solidFill>
                            <a:schemeClr val="bg1"/>
                          </a:solidFill>
                          <a:latin typeface="+mj-lt"/>
                          <a:ea typeface="+mj-ea"/>
                        </a:rPr>
                        <a:t>/</a:t>
                      </a: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a:solidFill>
                            <a:schemeClr val="tx1">
                              <a:lumMod val="65000"/>
                              <a:lumOff val="35000"/>
                            </a:schemeClr>
                          </a:solidFill>
                          <a:latin typeface="+mj-lt"/>
                          <a:ea typeface="+mj-ea"/>
                        </a:rPr>
                        <a:t>継続</a:t>
                      </a:r>
                      <a:endParaRPr kumimoji="1" lang="en-US" altLang="ja-JP" sz="800" dirty="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a:solidFill>
                            <a:schemeClr val="tx1">
                              <a:lumMod val="65000"/>
                              <a:lumOff val="35000"/>
                            </a:schemeClr>
                          </a:solidFill>
                          <a:latin typeface="+mj-lt"/>
                          <a:ea typeface="+mj-ea"/>
                        </a:rPr>
                        <a:t>1000000950</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a:solidFill>
                            <a:schemeClr val="tx1">
                              <a:lumMod val="65000"/>
                              <a:lumOff val="35000"/>
                            </a:schemeClr>
                          </a:solidFill>
                          <a:latin typeface="+mj-lt"/>
                          <a:ea typeface="+mj-ea"/>
                        </a:rPr>
                        <a:t>継続</a:t>
                      </a:r>
                      <a:endParaRPr kumimoji="1" lang="en-US" altLang="ja-JP" sz="800" dirty="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a:solidFill>
                            <a:schemeClr val="tx1">
                              <a:lumMod val="65000"/>
                              <a:lumOff val="35000"/>
                            </a:schemeClr>
                          </a:solidFill>
                          <a:latin typeface="+mj-lt"/>
                          <a:ea typeface="+mj-ea"/>
                        </a:rPr>
                        <a:t>1000000940</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継続</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1000000961</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継続</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1000000956</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継続</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1000000962</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a:solidFill>
                            <a:schemeClr val="tx1">
                              <a:lumMod val="65000"/>
                              <a:lumOff val="35000"/>
                            </a:schemeClr>
                          </a:solidFill>
                          <a:latin typeface="+mj-lt"/>
                          <a:ea typeface="+mj-ea"/>
                        </a:rPr>
                        <a:t>継続</a:t>
                      </a:r>
                      <a:endParaRPr kumimoji="1" lang="en-US" altLang="ja-JP" sz="800" dirty="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kern="1200" dirty="0">
                          <a:solidFill>
                            <a:schemeClr val="tx1">
                              <a:lumMod val="65000"/>
                              <a:lumOff val="35000"/>
                            </a:schemeClr>
                          </a:solidFill>
                          <a:latin typeface="+mn-lt"/>
                          <a:ea typeface="+mn-ea"/>
                          <a:cs typeface="+mn-cs"/>
                        </a:rPr>
                        <a:t>1000000957</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日（金）</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9646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endParaRPr kumimoji="1" lang="ja-JP" altLang="en-US" dirty="0"/>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 </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※3</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546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656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スマートフォン</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乗換案内</a:t>
                      </a:r>
                      <a:r>
                        <a:rPr kumimoji="1" lang="ja-JP" altLang="en-US" sz="800" kern="1200" baseline="0" dirty="0">
                          <a:solidFill>
                            <a:schemeClr val="tx1">
                              <a:lumMod val="65000"/>
                              <a:lumOff val="35000"/>
                            </a:schemeClr>
                          </a:solidFill>
                          <a:latin typeface="+mn-lt"/>
                          <a:ea typeface="+mn-ea"/>
                          <a:cs typeface="+mn-cs"/>
                        </a:rPr>
                        <a:t>　検索結果詳細</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30467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乗換案内</a:t>
                      </a:r>
                      <a:r>
                        <a:rPr kumimoji="1" lang="ja-JP" altLang="en-US" sz="800" kern="1200" baseline="0" dirty="0">
                          <a:solidFill>
                            <a:schemeClr val="tx1">
                              <a:lumMod val="65000"/>
                              <a:lumOff val="35000"/>
                            </a:schemeClr>
                          </a:solidFill>
                          <a:latin typeface="+mn-lt"/>
                          <a:ea typeface="+mn-ea"/>
                          <a:cs typeface="+mn-cs"/>
                        </a:rPr>
                        <a:t>　検索結果詳細の上部および到着駅下部</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日（木）～</a:t>
                      </a:r>
                      <a:r>
                        <a:rPr kumimoji="1" lang="en-US" altLang="ja-JP" sz="800" kern="1200" dirty="0">
                          <a:solidFill>
                            <a:schemeClr val="tx1">
                              <a:lumMod val="65000"/>
                              <a:lumOff val="35000"/>
                            </a:schemeClr>
                          </a:solidFill>
                          <a:latin typeface="+mn-lt"/>
                          <a:ea typeface="+mn-ea"/>
                          <a:cs typeface="+mn-cs"/>
                        </a:rPr>
                        <a:t>2023</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日（金）</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7</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27</a:t>
                      </a:r>
                      <a:r>
                        <a:rPr kumimoji="1" lang="ja-JP" altLang="en-US" sz="800" kern="1200" dirty="0">
                          <a:solidFill>
                            <a:schemeClr val="tx1">
                              <a:lumMod val="65000"/>
                              <a:lumOff val="35000"/>
                            </a:schemeClr>
                          </a:solidFill>
                          <a:latin typeface="+mn-lt"/>
                          <a:ea typeface="+mn-ea"/>
                          <a:cs typeface="+mn-cs"/>
                        </a:rPr>
                        <a:t>日間</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78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枠購入型</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506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基本料金（枠）</a:t>
                      </a:r>
                      <a:r>
                        <a:rPr kumimoji="1" lang="en-US" altLang="ja-JP" sz="900" b="0" kern="1200" dirty="0">
                          <a:solidFill>
                            <a:schemeClr val="bg1"/>
                          </a:solidFill>
                          <a:latin typeface="メイリオ"/>
                          <a:ea typeface="メイリオ"/>
                          <a:cs typeface="+mn-cs"/>
                        </a:rPr>
                        <a:t>※1,2</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138,000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90,000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72,000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48,000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36,000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30,000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dirty="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kern="1200" dirty="0">
                          <a:solidFill>
                            <a:schemeClr val="tx1">
                              <a:lumMod val="65000"/>
                              <a:lumOff val="35000"/>
                            </a:schemeClr>
                          </a:solidFill>
                          <a:latin typeface="+mn-lt"/>
                          <a:ea typeface="+mn-ea"/>
                          <a:cs typeface="+mn-cs"/>
                        </a:rPr>
                        <a:t>別紙をご参照ください。</a:t>
                      </a:r>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61288" y="645738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sp>
        <p:nvSpPr>
          <p:cNvPr id="11" name="正方形/長方形 10"/>
          <p:cNvSpPr/>
          <p:nvPr/>
        </p:nvSpPr>
        <p:spPr>
          <a:xfrm>
            <a:off x="461288" y="6135687"/>
            <a:ext cx="5173211" cy="461665"/>
          </a:xfrm>
          <a:prstGeom prst="rect">
            <a:avLst/>
          </a:prstGeom>
        </p:spPr>
        <p:txBody>
          <a:bodyPr wrap="none" lIns="91440" tIns="45720" rIns="91440" bIns="45720" anchor="t">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endPar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endParaRP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※3</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本商品では画像</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16</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5</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に加えて、</a:t>
            </a:r>
            <a:r>
              <a:rPr lang="ja-JP" altLang="en-US" sz="800" dirty="0">
                <a:solidFill>
                  <a:schemeClr val="tx1">
                    <a:lumMod val="65000"/>
                    <a:lumOff val="35000"/>
                  </a:schemeClr>
                </a:solidFill>
              </a:rPr>
              <a:t>画像（</a:t>
            </a:r>
            <a:r>
              <a:rPr lang="en-US" altLang="ja-JP" sz="800" dirty="0">
                <a:solidFill>
                  <a:schemeClr val="tx1">
                    <a:lumMod val="65000"/>
                    <a:lumOff val="35000"/>
                  </a:schemeClr>
                </a:solidFill>
              </a:rPr>
              <a:t>16</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9</a:t>
            </a:r>
            <a:r>
              <a:rPr lang="ja-JP" altLang="en-US" sz="800" dirty="0">
                <a:solidFill>
                  <a:schemeClr val="tx1">
                    <a:lumMod val="65000"/>
                    <a:lumOff val="35000"/>
                  </a:schemeClr>
                </a:solidFill>
              </a:rPr>
              <a:t>）と画像（</a:t>
            </a:r>
            <a:r>
              <a:rPr lang="en-US" altLang="ja-JP" sz="800" dirty="0">
                <a:solidFill>
                  <a:schemeClr val="tx1">
                    <a:lumMod val="65000"/>
                    <a:lumOff val="35000"/>
                  </a:schemeClr>
                </a:solidFill>
              </a:rPr>
              <a:t>1</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1</a:t>
            </a:r>
            <a:r>
              <a:rPr lang="ja-JP" altLang="en-US" sz="800" dirty="0">
                <a:solidFill>
                  <a:schemeClr val="tx1">
                    <a:lumMod val="65000"/>
                    <a:lumOff val="35000"/>
                  </a:schemeClr>
                </a:solidFill>
              </a:rPr>
              <a:t>）のいずれかを必ず入稿してください。</a:t>
            </a:r>
            <a:endPar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endParaRPr>
          </a:p>
        </p:txBody>
      </p:sp>
      <p:pic>
        <p:nvPicPr>
          <p:cNvPr id="8" name="図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26054" y="2276872"/>
            <a:ext cx="466012" cy="864096"/>
          </a:xfrm>
          <a:prstGeom prst="rect">
            <a:avLst/>
          </a:prstGeom>
        </p:spPr>
      </p:pic>
      <p:pic>
        <p:nvPicPr>
          <p:cNvPr id="9" name="図 8"/>
          <p:cNvPicPr>
            <a:picLocks noChangeAspect="1"/>
          </p:cNvPicPr>
          <p:nvPr/>
        </p:nvPicPr>
        <p:blipFill>
          <a:blip r:embed="rId3"/>
          <a:stretch>
            <a:fillRect/>
          </a:stretch>
        </p:blipFill>
        <p:spPr>
          <a:xfrm>
            <a:off x="7006174" y="2276872"/>
            <a:ext cx="466012" cy="864096"/>
          </a:xfrm>
          <a:prstGeom prst="rect">
            <a:avLst/>
          </a:prstGeom>
        </p:spPr>
      </p:pic>
      <p:pic>
        <p:nvPicPr>
          <p:cNvPr id="10" name="図 9"/>
          <p:cNvPicPr>
            <a:picLocks noChangeAspect="1"/>
          </p:cNvPicPr>
          <p:nvPr/>
        </p:nvPicPr>
        <p:blipFill>
          <a:blip r:embed="rId4"/>
          <a:stretch>
            <a:fillRect/>
          </a:stretch>
        </p:blipFill>
        <p:spPr>
          <a:xfrm>
            <a:off x="7714900" y="2276872"/>
            <a:ext cx="466012" cy="864096"/>
          </a:xfrm>
          <a:prstGeom prst="rect">
            <a:avLst/>
          </a:prstGeom>
        </p:spPr>
      </p:pic>
    </p:spTree>
    <p:extLst>
      <p:ext uri="{BB962C8B-B14F-4D97-AF65-F5344CB8AC3E}">
        <p14:creationId xmlns:p14="http://schemas.microsoft.com/office/powerpoint/2010/main" val="8579063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商品一覧　</a:t>
            </a:r>
            <a:r>
              <a:rPr lang="en-US" altLang="ja-JP" sz="2200" dirty="0"/>
              <a:t>Yahoo!</a:t>
            </a:r>
            <a:r>
              <a:rPr lang="ja-JP" altLang="en-US" sz="2200" dirty="0"/>
              <a:t>乗換案内　到着駅指定広告　</a:t>
            </a:r>
            <a:r>
              <a:rPr lang="en-US" altLang="ja-JP" sz="2200" dirty="0"/>
              <a:t>SP</a:t>
            </a:r>
            <a:r>
              <a:rPr lang="ja-JP" altLang="en-US" sz="2200" dirty="0"/>
              <a:t>（駅下バナーセット）</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636669582"/>
              </p:ext>
            </p:extLst>
          </p:nvPr>
        </p:nvGraphicFramePr>
        <p:xfrm>
          <a:off x="335360" y="962947"/>
          <a:ext cx="9959078" cy="5194457"/>
        </p:xfrm>
        <a:graphic>
          <a:graphicData uri="http://schemas.openxmlformats.org/drawingml/2006/table">
            <a:tbl>
              <a:tblPr firstCol="1" bandRow="1"/>
              <a:tblGrid>
                <a:gridCol w="1487805">
                  <a:extLst>
                    <a:ext uri="{9D8B030D-6E8A-4147-A177-3AD203B41FA5}">
                      <a16:colId xmlns:a16="http://schemas.microsoft.com/office/drawing/2014/main" val="792911817"/>
                    </a:ext>
                  </a:extLst>
                </a:gridCol>
                <a:gridCol w="502545">
                  <a:extLst>
                    <a:ext uri="{9D8B030D-6E8A-4147-A177-3AD203B41FA5}">
                      <a16:colId xmlns:a16="http://schemas.microsoft.com/office/drawing/2014/main" val="2463250045"/>
                    </a:ext>
                  </a:extLst>
                </a:gridCol>
                <a:gridCol w="1170843">
                  <a:extLst>
                    <a:ext uri="{9D8B030D-6E8A-4147-A177-3AD203B41FA5}">
                      <a16:colId xmlns:a16="http://schemas.microsoft.com/office/drawing/2014/main" val="2514760073"/>
                    </a:ext>
                  </a:extLst>
                </a:gridCol>
                <a:gridCol w="485341">
                  <a:extLst>
                    <a:ext uri="{9D8B030D-6E8A-4147-A177-3AD203B41FA5}">
                      <a16:colId xmlns:a16="http://schemas.microsoft.com/office/drawing/2014/main" val="3553236011"/>
                    </a:ext>
                  </a:extLst>
                </a:gridCol>
                <a:gridCol w="1225143">
                  <a:extLst>
                    <a:ext uri="{9D8B030D-6E8A-4147-A177-3AD203B41FA5}">
                      <a16:colId xmlns:a16="http://schemas.microsoft.com/office/drawing/2014/main" val="3128302553"/>
                    </a:ext>
                  </a:extLst>
                </a:gridCol>
                <a:gridCol w="478888">
                  <a:extLst>
                    <a:ext uri="{9D8B030D-6E8A-4147-A177-3AD203B41FA5}">
                      <a16:colId xmlns:a16="http://schemas.microsoft.com/office/drawing/2014/main" val="546095640"/>
                    </a:ext>
                  </a:extLst>
                </a:gridCol>
                <a:gridCol w="1224639">
                  <a:extLst>
                    <a:ext uri="{9D8B030D-6E8A-4147-A177-3AD203B41FA5}">
                      <a16:colId xmlns:a16="http://schemas.microsoft.com/office/drawing/2014/main" val="3899284239"/>
                    </a:ext>
                  </a:extLst>
                </a:gridCol>
                <a:gridCol w="503553">
                  <a:extLst>
                    <a:ext uri="{9D8B030D-6E8A-4147-A177-3AD203B41FA5}">
                      <a16:colId xmlns:a16="http://schemas.microsoft.com/office/drawing/2014/main" val="3572804107"/>
                    </a:ext>
                  </a:extLst>
                </a:gridCol>
                <a:gridCol w="1188384">
                  <a:extLst>
                    <a:ext uri="{9D8B030D-6E8A-4147-A177-3AD203B41FA5}">
                      <a16:colId xmlns:a16="http://schemas.microsoft.com/office/drawing/2014/main" val="1814573670"/>
                    </a:ext>
                  </a:extLst>
                </a:gridCol>
                <a:gridCol w="539808">
                  <a:extLst>
                    <a:ext uri="{9D8B030D-6E8A-4147-A177-3AD203B41FA5}">
                      <a16:colId xmlns:a16="http://schemas.microsoft.com/office/drawing/2014/main" val="54084860"/>
                    </a:ext>
                  </a:extLst>
                </a:gridCol>
                <a:gridCol w="1152129">
                  <a:extLst>
                    <a:ext uri="{9D8B030D-6E8A-4147-A177-3AD203B41FA5}">
                      <a16:colId xmlns:a16="http://schemas.microsoft.com/office/drawing/2014/main" val="3832092810"/>
                    </a:ext>
                  </a:extLst>
                </a:gridCol>
              </a:tblGrid>
              <a:tr h="3115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到着駅指定</a:t>
                      </a:r>
                      <a:r>
                        <a:rPr kumimoji="1" lang="ja-JP" altLang="en-US" sz="800" b="1" kern="1200" baseline="0" dirty="0">
                          <a:solidFill>
                            <a:schemeClr val="tx1">
                              <a:lumMod val="65000"/>
                              <a:lumOff val="35000"/>
                            </a:schemeClr>
                          </a:solidFill>
                          <a:latin typeface="+mn-lt"/>
                          <a:ea typeface="+mn-ea"/>
                          <a:cs typeface="+mn-cs"/>
                        </a:rPr>
                        <a:t>　</a:t>
                      </a:r>
                      <a:r>
                        <a:rPr kumimoji="1" lang="ja-JP" altLang="en-US" sz="800" b="1" kern="1200" dirty="0">
                          <a:solidFill>
                            <a:schemeClr val="tx1">
                              <a:lumMod val="65000"/>
                              <a:lumOff val="35000"/>
                            </a:schemeClr>
                          </a:solidFill>
                          <a:latin typeface="+mn-lt"/>
                          <a:ea typeface="+mn-ea"/>
                          <a:cs typeface="+mn-cs"/>
                        </a:rPr>
                        <a:t>トップパネル　</a:t>
                      </a:r>
                      <a:r>
                        <a:rPr kumimoji="1" lang="en-US" altLang="ja-JP" sz="800" b="1" kern="1200" dirty="0">
                          <a:solidFill>
                            <a:schemeClr val="tx1">
                              <a:lumMod val="65000"/>
                              <a:lumOff val="35000"/>
                            </a:schemeClr>
                          </a:solidFill>
                          <a:latin typeface="+mn-lt"/>
                          <a:ea typeface="+mn-ea"/>
                          <a:cs typeface="+mn-cs"/>
                        </a:rPr>
                        <a:t>SP</a:t>
                      </a:r>
                      <a:r>
                        <a:rPr kumimoji="1" lang="ja-JP" altLang="en-US" sz="800" b="1" kern="1200" dirty="0">
                          <a:solidFill>
                            <a:schemeClr val="tx1">
                              <a:lumMod val="65000"/>
                              <a:lumOff val="35000"/>
                            </a:schemeClr>
                          </a:solidFill>
                          <a:latin typeface="+mn-lt"/>
                          <a:ea typeface="+mn-ea"/>
                          <a:cs typeface="+mn-cs"/>
                        </a:rPr>
                        <a:t>　駅下バナーセット</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H</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7</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到着駅指定　トップパネル　</a:t>
                      </a:r>
                      <a:r>
                        <a:rPr kumimoji="1" lang="en-US" altLang="ja-JP" sz="800" b="1" kern="1200" dirty="0">
                          <a:solidFill>
                            <a:schemeClr val="tx1">
                              <a:lumMod val="65000"/>
                              <a:lumOff val="35000"/>
                            </a:schemeClr>
                          </a:solidFill>
                          <a:latin typeface="+mn-lt"/>
                          <a:ea typeface="+mn-ea"/>
                          <a:cs typeface="+mn-cs"/>
                        </a:rPr>
                        <a:t>SP </a:t>
                      </a:r>
                      <a:r>
                        <a:rPr kumimoji="1" lang="ja-JP" altLang="en-US" sz="800" b="1" kern="1200" dirty="0">
                          <a:solidFill>
                            <a:schemeClr val="tx1">
                              <a:lumMod val="65000"/>
                              <a:lumOff val="35000"/>
                            </a:schemeClr>
                          </a:solidFill>
                          <a:latin typeface="+mn-lt"/>
                          <a:ea typeface="+mn-ea"/>
                          <a:cs typeface="+mn-cs"/>
                        </a:rPr>
                        <a:t>　駅下バナーセット</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I</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7</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到着駅指定　トップパネル　</a:t>
                      </a:r>
                      <a:r>
                        <a:rPr kumimoji="1" lang="en-US" altLang="ja-JP" sz="800" b="1" kern="1200" dirty="0">
                          <a:solidFill>
                            <a:schemeClr val="tx1">
                              <a:lumMod val="65000"/>
                              <a:lumOff val="35000"/>
                            </a:schemeClr>
                          </a:solidFill>
                          <a:latin typeface="+mn-lt"/>
                          <a:ea typeface="+mn-ea"/>
                          <a:cs typeface="+mn-cs"/>
                        </a:rPr>
                        <a:t>SP</a:t>
                      </a:r>
                      <a:r>
                        <a:rPr kumimoji="1" lang="ja-JP" altLang="en-US" sz="800" b="1" kern="1200" dirty="0">
                          <a:solidFill>
                            <a:schemeClr val="tx1">
                              <a:lumMod val="65000"/>
                              <a:lumOff val="35000"/>
                            </a:schemeClr>
                          </a:solidFill>
                          <a:latin typeface="+mn-lt"/>
                          <a:ea typeface="+mn-ea"/>
                          <a:cs typeface="+mn-cs"/>
                        </a:rPr>
                        <a:t>　駅下バナーセット</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J</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7</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到着駅指定　トップパネル　</a:t>
                      </a:r>
                      <a:r>
                        <a:rPr kumimoji="1" lang="en-US" altLang="ja-JP" sz="800" b="1" kern="1200" dirty="0">
                          <a:solidFill>
                            <a:schemeClr val="tx1">
                              <a:lumMod val="65000"/>
                              <a:lumOff val="35000"/>
                            </a:schemeClr>
                          </a:solidFill>
                          <a:latin typeface="+mn-lt"/>
                          <a:ea typeface="+mn-ea"/>
                          <a:cs typeface="+mn-cs"/>
                        </a:rPr>
                        <a:t>SP</a:t>
                      </a:r>
                      <a:r>
                        <a:rPr kumimoji="1" lang="ja-JP" altLang="en-US" sz="800" b="1" kern="1200" dirty="0">
                          <a:solidFill>
                            <a:schemeClr val="tx1">
                              <a:lumMod val="65000"/>
                              <a:lumOff val="35000"/>
                            </a:schemeClr>
                          </a:solidFill>
                          <a:latin typeface="+mn-lt"/>
                          <a:ea typeface="+mn-ea"/>
                          <a:cs typeface="+mn-cs"/>
                        </a:rPr>
                        <a:t>　駅下バナーセット</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K</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7</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到着駅指定　トップパネル　</a:t>
                      </a:r>
                      <a:r>
                        <a:rPr kumimoji="1" lang="en-US" altLang="ja-JP" sz="800" b="1" kern="1200" dirty="0">
                          <a:solidFill>
                            <a:schemeClr val="tx1">
                              <a:lumMod val="65000"/>
                              <a:lumOff val="35000"/>
                            </a:schemeClr>
                          </a:solidFill>
                          <a:latin typeface="+mn-lt"/>
                          <a:ea typeface="+mn-ea"/>
                          <a:cs typeface="+mn-cs"/>
                        </a:rPr>
                        <a:t>SP</a:t>
                      </a:r>
                      <a:r>
                        <a:rPr kumimoji="1" lang="ja-JP" altLang="en-US" sz="800" b="1" kern="1200" dirty="0">
                          <a:solidFill>
                            <a:schemeClr val="tx1">
                              <a:lumMod val="65000"/>
                              <a:lumOff val="35000"/>
                            </a:schemeClr>
                          </a:solidFill>
                          <a:latin typeface="+mn-lt"/>
                          <a:ea typeface="+mn-ea"/>
                          <a:cs typeface="+mn-cs"/>
                        </a:rPr>
                        <a:t>　駅下バナーセット</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L</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7</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1255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リリース種別</a:t>
                      </a:r>
                      <a:r>
                        <a:rPr kumimoji="1" lang="en-US" altLang="ja-JP" sz="900" b="0" dirty="0">
                          <a:solidFill>
                            <a:schemeClr val="bg1"/>
                          </a:solidFill>
                          <a:latin typeface="+mj-lt"/>
                          <a:ea typeface="+mj-ea"/>
                        </a:rPr>
                        <a:t>/</a:t>
                      </a: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a:solidFill>
                            <a:schemeClr val="tx1">
                              <a:lumMod val="65000"/>
                              <a:lumOff val="35000"/>
                            </a:schemeClr>
                          </a:solidFill>
                          <a:latin typeface="+mj-lt"/>
                          <a:ea typeface="+mj-ea"/>
                        </a:rPr>
                        <a:t>継続</a:t>
                      </a:r>
                      <a:endParaRPr kumimoji="1" lang="en-US" altLang="ja-JP" sz="800" dirty="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a:solidFill>
                            <a:schemeClr val="tx1">
                              <a:lumMod val="65000"/>
                              <a:lumOff val="35000"/>
                            </a:schemeClr>
                          </a:solidFill>
                          <a:latin typeface="+mj-lt"/>
                          <a:ea typeface="+mj-ea"/>
                        </a:rPr>
                        <a:t>1000000958</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a:solidFill>
                            <a:schemeClr val="tx1">
                              <a:lumMod val="65000"/>
                              <a:lumOff val="35000"/>
                            </a:schemeClr>
                          </a:solidFill>
                          <a:latin typeface="+mj-lt"/>
                          <a:ea typeface="+mj-ea"/>
                        </a:rPr>
                        <a:t>継続</a:t>
                      </a:r>
                      <a:endParaRPr kumimoji="1" lang="en-US" altLang="ja-JP" sz="800" dirty="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a:solidFill>
                            <a:schemeClr val="tx1">
                              <a:lumMod val="65000"/>
                              <a:lumOff val="35000"/>
                            </a:schemeClr>
                          </a:solidFill>
                          <a:latin typeface="+mj-lt"/>
                          <a:ea typeface="+mj-ea"/>
                        </a:rPr>
                        <a:t>1000000959</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継続</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1000000963</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継続</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1000000960</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a:solidFill>
                            <a:schemeClr val="tx1">
                              <a:lumMod val="65000"/>
                              <a:lumOff val="35000"/>
                            </a:schemeClr>
                          </a:solidFill>
                          <a:latin typeface="+mj-lt"/>
                          <a:ea typeface="+mj-ea"/>
                        </a:rPr>
                        <a:t>継続</a:t>
                      </a:r>
                      <a:endParaRPr kumimoji="1" lang="en-US" altLang="ja-JP" sz="800" dirty="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a:solidFill>
                            <a:schemeClr val="tx1">
                              <a:lumMod val="65000"/>
                              <a:lumOff val="35000"/>
                            </a:schemeClr>
                          </a:solidFill>
                        </a:rPr>
                        <a:t>1000000964</a:t>
                      </a: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9646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endParaRPr kumimoji="1" lang="ja-JP" altLang="en-US" dirty="0"/>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 </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 </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546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656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スマートフォン</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乗換案内</a:t>
                      </a:r>
                      <a:r>
                        <a:rPr kumimoji="1" lang="ja-JP" altLang="en-US" sz="800" kern="1200" baseline="0" dirty="0">
                          <a:solidFill>
                            <a:schemeClr val="tx1">
                              <a:lumMod val="65000"/>
                              <a:lumOff val="35000"/>
                            </a:schemeClr>
                          </a:solidFill>
                          <a:latin typeface="+mn-lt"/>
                          <a:ea typeface="+mn-ea"/>
                          <a:cs typeface="+mn-cs"/>
                        </a:rPr>
                        <a:t>　検索結果詳細</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30467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乗換案内</a:t>
                      </a:r>
                      <a:r>
                        <a:rPr kumimoji="1" lang="ja-JP" altLang="en-US" sz="800" kern="1200" baseline="0" dirty="0">
                          <a:solidFill>
                            <a:schemeClr val="tx1">
                              <a:lumMod val="65000"/>
                              <a:lumOff val="35000"/>
                            </a:schemeClr>
                          </a:solidFill>
                          <a:latin typeface="+mn-lt"/>
                          <a:ea typeface="+mn-ea"/>
                          <a:cs typeface="+mn-cs"/>
                        </a:rPr>
                        <a:t>　検索結果詳細の上部および到着駅下部</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日（木）～</a:t>
                      </a:r>
                      <a:r>
                        <a:rPr kumimoji="1" lang="en-US" altLang="ja-JP" sz="800" kern="1200" dirty="0">
                          <a:solidFill>
                            <a:schemeClr val="tx1">
                              <a:lumMod val="65000"/>
                              <a:lumOff val="35000"/>
                            </a:schemeClr>
                          </a:solidFill>
                          <a:latin typeface="+mn-lt"/>
                          <a:ea typeface="+mn-ea"/>
                          <a:cs typeface="+mn-cs"/>
                        </a:rPr>
                        <a:t>2023</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日（金）</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7</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27</a:t>
                      </a:r>
                      <a:r>
                        <a:rPr kumimoji="1" lang="ja-JP" altLang="en-US" sz="800" kern="1200" dirty="0">
                          <a:solidFill>
                            <a:schemeClr val="tx1">
                              <a:lumMod val="65000"/>
                              <a:lumOff val="35000"/>
                            </a:schemeClr>
                          </a:solidFill>
                          <a:latin typeface="+mn-lt"/>
                          <a:ea typeface="+mn-ea"/>
                          <a:cs typeface="+mn-cs"/>
                        </a:rPr>
                        <a:t>日間</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78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枠購入型</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506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基本料金（枠）</a:t>
                      </a:r>
                      <a:r>
                        <a:rPr kumimoji="1" lang="en-US" altLang="ja-JP" sz="900" b="0" kern="1200" dirty="0">
                          <a:solidFill>
                            <a:schemeClr val="bg1"/>
                          </a:solidFill>
                          <a:latin typeface="メイリオ"/>
                          <a:ea typeface="メイリオ"/>
                          <a:cs typeface="+mn-cs"/>
                        </a:rPr>
                        <a:t>※1,2</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24,000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20,500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15,500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9,500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7,000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dirty="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ja-JP" altLang="en-US" sz="800" kern="1200" dirty="0">
                          <a:solidFill>
                            <a:schemeClr val="tx1">
                              <a:lumMod val="65000"/>
                              <a:lumOff val="35000"/>
                            </a:schemeClr>
                          </a:solidFill>
                          <a:latin typeface="+mn-lt"/>
                          <a:ea typeface="+mn-ea"/>
                          <a:cs typeface="+mn-cs"/>
                        </a:rPr>
                        <a:t>別紙をご参照ください。</a:t>
                      </a:r>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8" name="図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49254" y="2276872"/>
            <a:ext cx="466012" cy="864096"/>
          </a:xfrm>
          <a:prstGeom prst="rect">
            <a:avLst/>
          </a:prstGeom>
        </p:spPr>
      </p:pic>
      <p:pic>
        <p:nvPicPr>
          <p:cNvPr id="9" name="図 8"/>
          <p:cNvPicPr>
            <a:picLocks noChangeAspect="1"/>
          </p:cNvPicPr>
          <p:nvPr/>
        </p:nvPicPr>
        <p:blipFill>
          <a:blip r:embed="rId3"/>
          <a:stretch>
            <a:fillRect/>
          </a:stretch>
        </p:blipFill>
        <p:spPr>
          <a:xfrm>
            <a:off x="5929374" y="2276872"/>
            <a:ext cx="466012" cy="864096"/>
          </a:xfrm>
          <a:prstGeom prst="rect">
            <a:avLst/>
          </a:prstGeom>
        </p:spPr>
      </p:pic>
      <p:pic>
        <p:nvPicPr>
          <p:cNvPr id="10" name="図 9"/>
          <p:cNvPicPr>
            <a:picLocks noChangeAspect="1"/>
          </p:cNvPicPr>
          <p:nvPr/>
        </p:nvPicPr>
        <p:blipFill>
          <a:blip r:embed="rId4"/>
          <a:stretch>
            <a:fillRect/>
          </a:stretch>
        </p:blipFill>
        <p:spPr>
          <a:xfrm>
            <a:off x="6638100" y="2276872"/>
            <a:ext cx="466012" cy="864096"/>
          </a:xfrm>
          <a:prstGeom prst="rect">
            <a:avLst/>
          </a:prstGeom>
        </p:spPr>
      </p:pic>
      <p:sp>
        <p:nvSpPr>
          <p:cNvPr id="13" name="正方形/長方形 12"/>
          <p:cNvSpPr/>
          <p:nvPr/>
        </p:nvSpPr>
        <p:spPr>
          <a:xfrm>
            <a:off x="461288" y="645738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sp>
        <p:nvSpPr>
          <p:cNvPr id="14" name="正方形/長方形 13"/>
          <p:cNvSpPr/>
          <p:nvPr/>
        </p:nvSpPr>
        <p:spPr>
          <a:xfrm>
            <a:off x="461288" y="6135687"/>
            <a:ext cx="5173211" cy="461665"/>
          </a:xfrm>
          <a:prstGeom prst="rect">
            <a:avLst/>
          </a:prstGeom>
        </p:spPr>
        <p:txBody>
          <a:bodyPr wrap="none" lIns="91440" tIns="45720" rIns="91440" bIns="45720" anchor="t">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endPar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endParaRP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※3</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本商品では画像</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16</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5</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に加えて、</a:t>
            </a:r>
            <a:r>
              <a:rPr lang="ja-JP" altLang="en-US" sz="800" dirty="0">
                <a:solidFill>
                  <a:schemeClr val="tx1">
                    <a:lumMod val="65000"/>
                    <a:lumOff val="35000"/>
                  </a:schemeClr>
                </a:solidFill>
              </a:rPr>
              <a:t>画像（</a:t>
            </a:r>
            <a:r>
              <a:rPr lang="en-US" altLang="ja-JP" sz="800" dirty="0">
                <a:solidFill>
                  <a:schemeClr val="tx1">
                    <a:lumMod val="65000"/>
                    <a:lumOff val="35000"/>
                  </a:schemeClr>
                </a:solidFill>
              </a:rPr>
              <a:t>16</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9</a:t>
            </a:r>
            <a:r>
              <a:rPr lang="ja-JP" altLang="en-US" sz="800" dirty="0">
                <a:solidFill>
                  <a:schemeClr val="tx1">
                    <a:lumMod val="65000"/>
                    <a:lumOff val="35000"/>
                  </a:schemeClr>
                </a:solidFill>
              </a:rPr>
              <a:t>）と画像（</a:t>
            </a:r>
            <a:r>
              <a:rPr lang="en-US" altLang="ja-JP" sz="800" dirty="0">
                <a:solidFill>
                  <a:schemeClr val="tx1">
                    <a:lumMod val="65000"/>
                    <a:lumOff val="35000"/>
                  </a:schemeClr>
                </a:solidFill>
              </a:rPr>
              <a:t>1</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1</a:t>
            </a:r>
            <a:r>
              <a:rPr lang="ja-JP" altLang="en-US" sz="800" dirty="0">
                <a:solidFill>
                  <a:schemeClr val="tx1">
                    <a:lumMod val="65000"/>
                    <a:lumOff val="35000"/>
                  </a:schemeClr>
                </a:solidFill>
              </a:rPr>
              <a:t>）のいずれかを必ず入稿してください。</a:t>
            </a:r>
            <a:endPar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6475800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334962" y="130175"/>
            <a:ext cx="10441558" cy="814388"/>
          </a:xfrm>
        </p:spPr>
        <p:txBody>
          <a:bodyPr>
            <a:normAutofit/>
          </a:bodyPr>
          <a:lstStyle/>
          <a:p>
            <a:r>
              <a:rPr lang="ja-JP" altLang="en-US" dirty="0"/>
              <a:t>商品一覧</a:t>
            </a:r>
            <a:r>
              <a:rPr lang="ja-JP" altLang="en-US" sz="2200" dirty="0"/>
              <a:t>　</a:t>
            </a:r>
            <a:r>
              <a:rPr lang="en-US" altLang="ja-JP" sz="2200" dirty="0"/>
              <a:t>Yahoo!</a:t>
            </a:r>
            <a:r>
              <a:rPr lang="ja-JP" altLang="en-US" sz="2200" dirty="0"/>
              <a:t>乗換案内　到着駅指定広告　</a:t>
            </a:r>
            <a:r>
              <a:rPr lang="en-US" altLang="ja-JP" sz="2200" dirty="0"/>
              <a:t>SP</a:t>
            </a:r>
            <a:r>
              <a:rPr lang="ja-JP" altLang="en-US" sz="2200" dirty="0"/>
              <a:t>（駅下バナーセット）</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024803895"/>
              </p:ext>
            </p:extLst>
          </p:nvPr>
        </p:nvGraphicFramePr>
        <p:xfrm>
          <a:off x="335360" y="962947"/>
          <a:ext cx="11639423" cy="5194457"/>
        </p:xfrm>
        <a:graphic>
          <a:graphicData uri="http://schemas.openxmlformats.org/drawingml/2006/table">
            <a:tbl>
              <a:tblPr firstCol="1" bandRow="1"/>
              <a:tblGrid>
                <a:gridCol w="1487805">
                  <a:extLst>
                    <a:ext uri="{9D8B030D-6E8A-4147-A177-3AD203B41FA5}">
                      <a16:colId xmlns:a16="http://schemas.microsoft.com/office/drawing/2014/main" val="792911817"/>
                    </a:ext>
                  </a:extLst>
                </a:gridCol>
                <a:gridCol w="502545">
                  <a:extLst>
                    <a:ext uri="{9D8B030D-6E8A-4147-A177-3AD203B41FA5}">
                      <a16:colId xmlns:a16="http://schemas.microsoft.com/office/drawing/2014/main" val="2463250045"/>
                    </a:ext>
                  </a:extLst>
                </a:gridCol>
                <a:gridCol w="1170843">
                  <a:extLst>
                    <a:ext uri="{9D8B030D-6E8A-4147-A177-3AD203B41FA5}">
                      <a16:colId xmlns:a16="http://schemas.microsoft.com/office/drawing/2014/main" val="2514760073"/>
                    </a:ext>
                  </a:extLst>
                </a:gridCol>
                <a:gridCol w="485341">
                  <a:extLst>
                    <a:ext uri="{9D8B030D-6E8A-4147-A177-3AD203B41FA5}">
                      <a16:colId xmlns:a16="http://schemas.microsoft.com/office/drawing/2014/main" val="3553236011"/>
                    </a:ext>
                  </a:extLst>
                </a:gridCol>
                <a:gridCol w="1225143">
                  <a:extLst>
                    <a:ext uri="{9D8B030D-6E8A-4147-A177-3AD203B41FA5}">
                      <a16:colId xmlns:a16="http://schemas.microsoft.com/office/drawing/2014/main" val="3128302553"/>
                    </a:ext>
                  </a:extLst>
                </a:gridCol>
                <a:gridCol w="463124">
                  <a:extLst>
                    <a:ext uri="{9D8B030D-6E8A-4147-A177-3AD203B41FA5}">
                      <a16:colId xmlns:a16="http://schemas.microsoft.com/office/drawing/2014/main" val="1390029163"/>
                    </a:ext>
                  </a:extLst>
                </a:gridCol>
                <a:gridCol w="1217221">
                  <a:extLst>
                    <a:ext uri="{9D8B030D-6E8A-4147-A177-3AD203B41FA5}">
                      <a16:colId xmlns:a16="http://schemas.microsoft.com/office/drawing/2014/main" val="3070412055"/>
                    </a:ext>
                  </a:extLst>
                </a:gridCol>
                <a:gridCol w="478888">
                  <a:extLst>
                    <a:ext uri="{9D8B030D-6E8A-4147-A177-3AD203B41FA5}">
                      <a16:colId xmlns:a16="http://schemas.microsoft.com/office/drawing/2014/main" val="546095640"/>
                    </a:ext>
                  </a:extLst>
                </a:gridCol>
                <a:gridCol w="1224639">
                  <a:extLst>
                    <a:ext uri="{9D8B030D-6E8A-4147-A177-3AD203B41FA5}">
                      <a16:colId xmlns:a16="http://schemas.microsoft.com/office/drawing/2014/main" val="3899284239"/>
                    </a:ext>
                  </a:extLst>
                </a:gridCol>
                <a:gridCol w="503553">
                  <a:extLst>
                    <a:ext uri="{9D8B030D-6E8A-4147-A177-3AD203B41FA5}">
                      <a16:colId xmlns:a16="http://schemas.microsoft.com/office/drawing/2014/main" val="3572804107"/>
                    </a:ext>
                  </a:extLst>
                </a:gridCol>
                <a:gridCol w="1188384">
                  <a:extLst>
                    <a:ext uri="{9D8B030D-6E8A-4147-A177-3AD203B41FA5}">
                      <a16:colId xmlns:a16="http://schemas.microsoft.com/office/drawing/2014/main" val="1814573670"/>
                    </a:ext>
                  </a:extLst>
                </a:gridCol>
                <a:gridCol w="539808">
                  <a:extLst>
                    <a:ext uri="{9D8B030D-6E8A-4147-A177-3AD203B41FA5}">
                      <a16:colId xmlns:a16="http://schemas.microsoft.com/office/drawing/2014/main" val="54084860"/>
                    </a:ext>
                  </a:extLst>
                </a:gridCol>
                <a:gridCol w="1152129">
                  <a:extLst>
                    <a:ext uri="{9D8B030D-6E8A-4147-A177-3AD203B41FA5}">
                      <a16:colId xmlns:a16="http://schemas.microsoft.com/office/drawing/2014/main" val="3832092810"/>
                    </a:ext>
                  </a:extLst>
                </a:gridCol>
              </a:tblGrid>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到着駅指定　トップパネル</a:t>
                      </a:r>
                      <a:endParaRPr kumimoji="1" lang="en-US" altLang="ja-JP" sz="800" b="1" kern="1200" dirty="0">
                        <a:solidFill>
                          <a:schemeClr val="tx1">
                            <a:lumMod val="65000"/>
                            <a:lumOff val="35000"/>
                          </a:schemeClr>
                        </a:solidFill>
                        <a:latin typeface="+mn-lt"/>
                        <a:ea typeface="+mn-ea"/>
                        <a:cs typeface="+mn-cs"/>
                      </a:endParaRPr>
                    </a:p>
                    <a:p>
                      <a:pPr algn="ctr"/>
                      <a:r>
                        <a:rPr kumimoji="1" lang="en-US" altLang="ja-JP" sz="800" b="1" kern="1200" dirty="0">
                          <a:solidFill>
                            <a:schemeClr val="tx1">
                              <a:lumMod val="65000"/>
                              <a:lumOff val="35000"/>
                            </a:schemeClr>
                          </a:solidFill>
                          <a:latin typeface="+mn-lt"/>
                          <a:ea typeface="+mn-ea"/>
                          <a:cs typeface="+mn-cs"/>
                        </a:rPr>
                        <a:t>SP</a:t>
                      </a:r>
                      <a:r>
                        <a:rPr kumimoji="1" lang="ja-JP" altLang="en-US" sz="800" b="1" kern="1200" dirty="0">
                          <a:solidFill>
                            <a:schemeClr val="tx1">
                              <a:lumMod val="65000"/>
                              <a:lumOff val="35000"/>
                            </a:schemeClr>
                          </a:solidFill>
                          <a:latin typeface="+mn-lt"/>
                          <a:ea typeface="+mn-ea"/>
                          <a:cs typeface="+mn-cs"/>
                        </a:rPr>
                        <a:t>　駅下バナーセット</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A</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B</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28</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到着駅指定　トップパネル</a:t>
                      </a:r>
                      <a:endParaRPr kumimoji="1" lang="en-US" altLang="ja-JP" sz="800" b="1" kern="1200" dirty="0">
                        <a:solidFill>
                          <a:schemeClr val="tx1">
                            <a:lumMod val="65000"/>
                            <a:lumOff val="35000"/>
                          </a:schemeClr>
                        </a:solidFill>
                        <a:latin typeface="+mn-lt"/>
                        <a:ea typeface="+mn-ea"/>
                        <a:cs typeface="+mn-cs"/>
                      </a:endParaRPr>
                    </a:p>
                    <a:p>
                      <a:pPr algn="ctr"/>
                      <a:r>
                        <a:rPr kumimoji="1" lang="en-US" altLang="ja-JP" sz="800" b="1" kern="1200" dirty="0">
                          <a:solidFill>
                            <a:schemeClr val="tx1">
                              <a:lumMod val="65000"/>
                              <a:lumOff val="35000"/>
                            </a:schemeClr>
                          </a:solidFill>
                          <a:latin typeface="+mn-lt"/>
                          <a:ea typeface="+mn-ea"/>
                          <a:cs typeface="+mn-cs"/>
                        </a:rPr>
                        <a:t>SP</a:t>
                      </a:r>
                      <a:r>
                        <a:rPr kumimoji="1" lang="ja-JP" altLang="en-US" sz="800" b="1" kern="1200" dirty="0">
                          <a:solidFill>
                            <a:schemeClr val="tx1">
                              <a:lumMod val="65000"/>
                              <a:lumOff val="35000"/>
                            </a:schemeClr>
                          </a:solidFill>
                          <a:latin typeface="+mn-lt"/>
                          <a:ea typeface="+mn-ea"/>
                          <a:cs typeface="+mn-cs"/>
                        </a:rPr>
                        <a:t>　駅下バナーセット</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C</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28</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到着駅指定　トップパネル</a:t>
                      </a:r>
                      <a:endParaRPr kumimoji="1" lang="en-US" altLang="ja-JP" sz="800" b="1" kern="1200" dirty="0">
                        <a:solidFill>
                          <a:schemeClr val="tx1">
                            <a:lumMod val="65000"/>
                            <a:lumOff val="35000"/>
                          </a:schemeClr>
                        </a:solidFill>
                        <a:latin typeface="+mn-lt"/>
                        <a:ea typeface="+mn-ea"/>
                        <a:cs typeface="+mn-cs"/>
                      </a:endParaRPr>
                    </a:p>
                    <a:p>
                      <a:pPr algn="ctr"/>
                      <a:r>
                        <a:rPr kumimoji="1" lang="en-US" altLang="ja-JP" sz="800" b="1" kern="1200" dirty="0">
                          <a:solidFill>
                            <a:schemeClr val="tx1">
                              <a:lumMod val="65000"/>
                              <a:lumOff val="35000"/>
                            </a:schemeClr>
                          </a:solidFill>
                          <a:latin typeface="+mn-lt"/>
                          <a:ea typeface="+mn-ea"/>
                          <a:cs typeface="+mn-cs"/>
                        </a:rPr>
                        <a:t>SP</a:t>
                      </a:r>
                      <a:r>
                        <a:rPr kumimoji="1" lang="ja-JP" altLang="en-US" sz="800" b="1" kern="1200" dirty="0">
                          <a:solidFill>
                            <a:schemeClr val="tx1">
                              <a:lumMod val="65000"/>
                              <a:lumOff val="35000"/>
                            </a:schemeClr>
                          </a:solidFill>
                          <a:latin typeface="+mn-lt"/>
                          <a:ea typeface="+mn-ea"/>
                          <a:cs typeface="+mn-cs"/>
                        </a:rPr>
                        <a:t>　駅下バナーセット</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D</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28</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到着駅指定　トップパネル</a:t>
                      </a:r>
                      <a:endParaRPr kumimoji="1" lang="en-US" altLang="ja-JP" sz="800" b="1" kern="1200" dirty="0">
                        <a:solidFill>
                          <a:schemeClr val="tx1">
                            <a:lumMod val="65000"/>
                            <a:lumOff val="35000"/>
                          </a:schemeClr>
                        </a:solidFill>
                        <a:latin typeface="+mn-lt"/>
                        <a:ea typeface="+mn-ea"/>
                        <a:cs typeface="+mn-cs"/>
                      </a:endParaRPr>
                    </a:p>
                    <a:p>
                      <a:pPr algn="ctr"/>
                      <a:r>
                        <a:rPr kumimoji="1" lang="en-US" altLang="ja-JP" sz="800" b="1" kern="1200" dirty="0">
                          <a:solidFill>
                            <a:schemeClr val="tx1">
                              <a:lumMod val="65000"/>
                              <a:lumOff val="35000"/>
                            </a:schemeClr>
                          </a:solidFill>
                          <a:latin typeface="+mn-lt"/>
                          <a:ea typeface="+mn-ea"/>
                          <a:cs typeface="+mn-cs"/>
                        </a:rPr>
                        <a:t>SP</a:t>
                      </a:r>
                      <a:r>
                        <a:rPr kumimoji="1" lang="ja-JP" altLang="en-US" sz="800" b="1" kern="1200" dirty="0">
                          <a:solidFill>
                            <a:schemeClr val="tx1">
                              <a:lumMod val="65000"/>
                              <a:lumOff val="35000"/>
                            </a:schemeClr>
                          </a:solidFill>
                          <a:latin typeface="+mn-lt"/>
                          <a:ea typeface="+mn-ea"/>
                          <a:cs typeface="+mn-cs"/>
                        </a:rPr>
                        <a:t>　駅下バナーセット</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E</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28</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到着駅指定　トップパネル</a:t>
                      </a:r>
                      <a:endParaRPr kumimoji="1" lang="en-US" altLang="ja-JP" sz="800" b="1" kern="1200" dirty="0">
                        <a:solidFill>
                          <a:schemeClr val="tx1">
                            <a:lumMod val="65000"/>
                            <a:lumOff val="35000"/>
                          </a:schemeClr>
                        </a:solidFill>
                        <a:latin typeface="+mn-lt"/>
                        <a:ea typeface="+mn-ea"/>
                        <a:cs typeface="+mn-cs"/>
                      </a:endParaRPr>
                    </a:p>
                    <a:p>
                      <a:pPr algn="ctr"/>
                      <a:r>
                        <a:rPr kumimoji="1" lang="en-US" altLang="ja-JP" sz="800" b="1" kern="1200" dirty="0">
                          <a:solidFill>
                            <a:schemeClr val="tx1">
                              <a:lumMod val="65000"/>
                              <a:lumOff val="35000"/>
                            </a:schemeClr>
                          </a:solidFill>
                          <a:latin typeface="+mn-lt"/>
                          <a:ea typeface="+mn-ea"/>
                          <a:cs typeface="+mn-cs"/>
                        </a:rPr>
                        <a:t>SP</a:t>
                      </a:r>
                      <a:r>
                        <a:rPr kumimoji="1" lang="ja-JP" altLang="en-US" sz="800" b="1" kern="1200" dirty="0">
                          <a:solidFill>
                            <a:schemeClr val="tx1">
                              <a:lumMod val="65000"/>
                              <a:lumOff val="35000"/>
                            </a:schemeClr>
                          </a:solidFill>
                          <a:latin typeface="+mn-lt"/>
                          <a:ea typeface="+mn-ea"/>
                          <a:cs typeface="+mn-cs"/>
                        </a:rPr>
                        <a:t>　駅下バナーセット</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F</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28</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到着駅指定　トップパネル</a:t>
                      </a:r>
                      <a:endParaRPr kumimoji="1" lang="en-US" altLang="ja-JP" sz="800" b="1" kern="1200" dirty="0">
                        <a:solidFill>
                          <a:schemeClr val="tx1">
                            <a:lumMod val="65000"/>
                            <a:lumOff val="35000"/>
                          </a:schemeClr>
                        </a:solidFill>
                        <a:latin typeface="+mn-lt"/>
                        <a:ea typeface="+mn-ea"/>
                        <a:cs typeface="+mn-cs"/>
                      </a:endParaRPr>
                    </a:p>
                    <a:p>
                      <a:pPr algn="ctr"/>
                      <a:r>
                        <a:rPr kumimoji="1" lang="en-US" altLang="ja-JP" sz="800" b="1" kern="1200" dirty="0">
                          <a:solidFill>
                            <a:schemeClr val="tx1">
                              <a:lumMod val="65000"/>
                              <a:lumOff val="35000"/>
                            </a:schemeClr>
                          </a:solidFill>
                          <a:latin typeface="+mn-lt"/>
                          <a:ea typeface="+mn-ea"/>
                          <a:cs typeface="+mn-cs"/>
                        </a:rPr>
                        <a:t>SP</a:t>
                      </a:r>
                      <a:r>
                        <a:rPr kumimoji="1" lang="ja-JP" altLang="en-US" sz="800" b="1" kern="1200" dirty="0">
                          <a:solidFill>
                            <a:schemeClr val="tx1">
                              <a:lumMod val="65000"/>
                              <a:lumOff val="35000"/>
                            </a:schemeClr>
                          </a:solidFill>
                          <a:latin typeface="+mn-lt"/>
                          <a:ea typeface="+mn-ea"/>
                          <a:cs typeface="+mn-cs"/>
                        </a:rPr>
                        <a:t>　駅下バナーセット</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G</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28</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1255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リリース種別</a:t>
                      </a:r>
                      <a:r>
                        <a:rPr kumimoji="1" lang="en-US" altLang="ja-JP" sz="900" b="0" dirty="0">
                          <a:solidFill>
                            <a:schemeClr val="bg1"/>
                          </a:solidFill>
                          <a:latin typeface="+mj-lt"/>
                          <a:ea typeface="+mj-ea"/>
                        </a:rPr>
                        <a:t>/</a:t>
                      </a: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a:solidFill>
                            <a:schemeClr val="tx1">
                              <a:lumMod val="65000"/>
                              <a:lumOff val="35000"/>
                            </a:schemeClr>
                          </a:solidFill>
                          <a:latin typeface="+mj-lt"/>
                          <a:ea typeface="+mj-ea"/>
                        </a:rPr>
                        <a:t>継続</a:t>
                      </a:r>
                      <a:endParaRPr kumimoji="1" lang="en-US" altLang="ja-JP" sz="800" dirty="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a:solidFill>
                            <a:schemeClr val="tx1">
                              <a:lumMod val="65000"/>
                              <a:lumOff val="35000"/>
                            </a:schemeClr>
                          </a:solidFill>
                          <a:latin typeface="+mj-lt"/>
                          <a:ea typeface="+mj-ea"/>
                        </a:rPr>
                        <a:t>1000000966</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a:solidFill>
                            <a:schemeClr val="tx1">
                              <a:lumMod val="65000"/>
                              <a:lumOff val="35000"/>
                            </a:schemeClr>
                          </a:solidFill>
                          <a:latin typeface="+mj-lt"/>
                          <a:ea typeface="+mj-ea"/>
                        </a:rPr>
                        <a:t>継続</a:t>
                      </a:r>
                      <a:endParaRPr kumimoji="1" lang="en-US" altLang="ja-JP" sz="800" dirty="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a:solidFill>
                            <a:schemeClr val="tx1">
                              <a:lumMod val="65000"/>
                              <a:lumOff val="35000"/>
                            </a:schemeClr>
                          </a:solidFill>
                          <a:latin typeface="+mj-lt"/>
                          <a:ea typeface="+mj-ea"/>
                        </a:rPr>
                        <a:t>1000000978</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継続</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1000000979</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継続</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1000000980</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継続</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1000001001</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a:solidFill>
                            <a:schemeClr val="tx1">
                              <a:lumMod val="65000"/>
                              <a:lumOff val="35000"/>
                            </a:schemeClr>
                          </a:solidFill>
                          <a:latin typeface="+mj-lt"/>
                          <a:ea typeface="+mj-ea"/>
                        </a:rPr>
                        <a:t>継続</a:t>
                      </a:r>
                      <a:endParaRPr kumimoji="1" lang="en-US" altLang="ja-JP" sz="800" dirty="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a:solidFill>
                            <a:schemeClr val="tx1">
                              <a:lumMod val="65000"/>
                              <a:lumOff val="35000"/>
                            </a:schemeClr>
                          </a:solidFill>
                        </a:rPr>
                        <a:t>1000001002</a:t>
                      </a: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日（金）</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9646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endParaRPr kumimoji="1" lang="ja-JP" altLang="en-US" dirty="0"/>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 </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※3</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546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656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スマートフォン</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乗換案内</a:t>
                      </a:r>
                      <a:r>
                        <a:rPr kumimoji="1" lang="ja-JP" altLang="en-US" sz="800" kern="1200" baseline="0" dirty="0">
                          <a:solidFill>
                            <a:schemeClr val="tx1">
                              <a:lumMod val="65000"/>
                              <a:lumOff val="35000"/>
                            </a:schemeClr>
                          </a:solidFill>
                          <a:latin typeface="+mn-lt"/>
                          <a:ea typeface="+mn-ea"/>
                          <a:cs typeface="+mn-cs"/>
                        </a:rPr>
                        <a:t>　検索結果詳細</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30467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乗換案内</a:t>
                      </a:r>
                      <a:r>
                        <a:rPr kumimoji="1" lang="ja-JP" altLang="en-US" sz="800" kern="1200" baseline="0" dirty="0">
                          <a:solidFill>
                            <a:schemeClr val="tx1">
                              <a:lumMod val="65000"/>
                              <a:lumOff val="35000"/>
                            </a:schemeClr>
                          </a:solidFill>
                          <a:latin typeface="+mn-lt"/>
                          <a:ea typeface="+mn-ea"/>
                          <a:cs typeface="+mn-cs"/>
                        </a:rPr>
                        <a:t>　検索結果詳細の上部および到着駅下部</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日（木）～</a:t>
                      </a:r>
                      <a:r>
                        <a:rPr kumimoji="1" lang="en-US" altLang="ja-JP" sz="800" kern="1200" dirty="0">
                          <a:solidFill>
                            <a:schemeClr val="tx1">
                              <a:lumMod val="65000"/>
                              <a:lumOff val="35000"/>
                            </a:schemeClr>
                          </a:solidFill>
                          <a:latin typeface="+mn-lt"/>
                          <a:ea typeface="+mn-ea"/>
                          <a:cs typeface="+mn-cs"/>
                        </a:rPr>
                        <a:t>2023</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日（金）</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en-US" altLang="ja-JP" sz="800" kern="1200" dirty="0">
                          <a:solidFill>
                            <a:schemeClr val="tx1">
                              <a:lumMod val="65000"/>
                              <a:lumOff val="35000"/>
                            </a:schemeClr>
                          </a:solidFill>
                          <a:latin typeface="+mn-lt"/>
                          <a:ea typeface="+mn-ea"/>
                          <a:cs typeface="+mn-cs"/>
                        </a:rPr>
                        <a:t>28</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90</a:t>
                      </a:r>
                      <a:r>
                        <a:rPr kumimoji="1" lang="ja-JP" altLang="en-US" sz="800" kern="1200" dirty="0">
                          <a:solidFill>
                            <a:schemeClr val="tx1">
                              <a:lumMod val="65000"/>
                              <a:lumOff val="35000"/>
                            </a:schemeClr>
                          </a:solidFill>
                          <a:latin typeface="+mn-lt"/>
                          <a:ea typeface="+mn-ea"/>
                          <a:cs typeface="+mn-cs"/>
                        </a:rPr>
                        <a:t>日間</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78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枠購入型</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506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基本料金（枠）</a:t>
                      </a:r>
                      <a:r>
                        <a:rPr kumimoji="1" lang="en-US" altLang="ja-JP" sz="900" b="0" kern="1200" dirty="0">
                          <a:solidFill>
                            <a:schemeClr val="bg1"/>
                          </a:solidFill>
                          <a:latin typeface="メイリオ"/>
                          <a:ea typeface="メイリオ"/>
                          <a:cs typeface="+mn-cs"/>
                        </a:rPr>
                        <a:t>※1,2</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117,000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77,000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61,000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41,000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31,000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26,000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dirty="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kern="1200" dirty="0">
                          <a:solidFill>
                            <a:schemeClr val="tx1">
                              <a:lumMod val="65000"/>
                              <a:lumOff val="35000"/>
                            </a:schemeClr>
                          </a:solidFill>
                          <a:latin typeface="+mn-lt"/>
                          <a:ea typeface="+mn-ea"/>
                          <a:cs typeface="+mn-cs"/>
                        </a:rPr>
                        <a:t>別紙をご参照ください。</a:t>
                      </a:r>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8" name="図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26054" y="2276872"/>
            <a:ext cx="466012" cy="864096"/>
          </a:xfrm>
          <a:prstGeom prst="rect">
            <a:avLst/>
          </a:prstGeom>
        </p:spPr>
      </p:pic>
      <p:pic>
        <p:nvPicPr>
          <p:cNvPr id="9" name="図 8"/>
          <p:cNvPicPr>
            <a:picLocks noChangeAspect="1"/>
          </p:cNvPicPr>
          <p:nvPr/>
        </p:nvPicPr>
        <p:blipFill>
          <a:blip r:embed="rId3"/>
          <a:stretch>
            <a:fillRect/>
          </a:stretch>
        </p:blipFill>
        <p:spPr>
          <a:xfrm>
            <a:off x="7006174" y="2276872"/>
            <a:ext cx="466012" cy="864096"/>
          </a:xfrm>
          <a:prstGeom prst="rect">
            <a:avLst/>
          </a:prstGeom>
        </p:spPr>
      </p:pic>
      <p:pic>
        <p:nvPicPr>
          <p:cNvPr id="10" name="図 9"/>
          <p:cNvPicPr>
            <a:picLocks noChangeAspect="1"/>
          </p:cNvPicPr>
          <p:nvPr/>
        </p:nvPicPr>
        <p:blipFill>
          <a:blip r:embed="rId4"/>
          <a:stretch>
            <a:fillRect/>
          </a:stretch>
        </p:blipFill>
        <p:spPr>
          <a:xfrm>
            <a:off x="7714900" y="2276872"/>
            <a:ext cx="466012" cy="864096"/>
          </a:xfrm>
          <a:prstGeom prst="rect">
            <a:avLst/>
          </a:prstGeom>
        </p:spPr>
      </p:pic>
      <p:sp>
        <p:nvSpPr>
          <p:cNvPr id="13" name="正方形/長方形 12"/>
          <p:cNvSpPr/>
          <p:nvPr/>
        </p:nvSpPr>
        <p:spPr>
          <a:xfrm>
            <a:off x="461288" y="645738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sp>
        <p:nvSpPr>
          <p:cNvPr id="14" name="正方形/長方形 13"/>
          <p:cNvSpPr/>
          <p:nvPr/>
        </p:nvSpPr>
        <p:spPr>
          <a:xfrm>
            <a:off x="461288" y="6135687"/>
            <a:ext cx="5173211" cy="461665"/>
          </a:xfrm>
          <a:prstGeom prst="rect">
            <a:avLst/>
          </a:prstGeom>
        </p:spPr>
        <p:txBody>
          <a:bodyPr wrap="none" lIns="91440" tIns="45720" rIns="91440" bIns="45720" anchor="t">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endPar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endParaRP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※3</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本商品では画像</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16</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5</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に加えて、</a:t>
            </a:r>
            <a:r>
              <a:rPr lang="ja-JP" altLang="en-US" sz="800" dirty="0">
                <a:solidFill>
                  <a:schemeClr val="tx1">
                    <a:lumMod val="65000"/>
                    <a:lumOff val="35000"/>
                  </a:schemeClr>
                </a:solidFill>
              </a:rPr>
              <a:t>画像（</a:t>
            </a:r>
            <a:r>
              <a:rPr lang="en-US" altLang="ja-JP" sz="800" dirty="0">
                <a:solidFill>
                  <a:schemeClr val="tx1">
                    <a:lumMod val="65000"/>
                    <a:lumOff val="35000"/>
                  </a:schemeClr>
                </a:solidFill>
              </a:rPr>
              <a:t>16</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9</a:t>
            </a:r>
            <a:r>
              <a:rPr lang="ja-JP" altLang="en-US" sz="800" dirty="0">
                <a:solidFill>
                  <a:schemeClr val="tx1">
                    <a:lumMod val="65000"/>
                    <a:lumOff val="35000"/>
                  </a:schemeClr>
                </a:solidFill>
              </a:rPr>
              <a:t>）と画像（</a:t>
            </a:r>
            <a:r>
              <a:rPr lang="en-US" altLang="ja-JP" sz="800" dirty="0">
                <a:solidFill>
                  <a:schemeClr val="tx1">
                    <a:lumMod val="65000"/>
                    <a:lumOff val="35000"/>
                  </a:schemeClr>
                </a:solidFill>
              </a:rPr>
              <a:t>1</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1</a:t>
            </a:r>
            <a:r>
              <a:rPr lang="ja-JP" altLang="en-US" sz="800" dirty="0">
                <a:solidFill>
                  <a:schemeClr val="tx1">
                    <a:lumMod val="65000"/>
                    <a:lumOff val="35000"/>
                  </a:schemeClr>
                </a:solidFill>
              </a:rPr>
              <a:t>）のいずれかを必ず入稿してください。</a:t>
            </a:r>
            <a:endPar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8784882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商品一覧　</a:t>
            </a:r>
            <a:r>
              <a:rPr lang="en-US" altLang="ja-JP" sz="2200" dirty="0"/>
              <a:t>Yahoo!</a:t>
            </a:r>
            <a:r>
              <a:rPr lang="ja-JP" altLang="en-US" sz="2200" dirty="0"/>
              <a:t>乗換案内　到着駅指定広告　</a:t>
            </a:r>
            <a:r>
              <a:rPr lang="en-US" altLang="ja-JP" sz="2200" dirty="0"/>
              <a:t>SP</a:t>
            </a:r>
            <a:r>
              <a:rPr lang="ja-JP" altLang="en-US" sz="2200" dirty="0"/>
              <a:t>（駅下バナーセット）</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557325366"/>
              </p:ext>
            </p:extLst>
          </p:nvPr>
        </p:nvGraphicFramePr>
        <p:xfrm>
          <a:off x="335360" y="962947"/>
          <a:ext cx="9959078" cy="5194457"/>
        </p:xfrm>
        <a:graphic>
          <a:graphicData uri="http://schemas.openxmlformats.org/drawingml/2006/table">
            <a:tbl>
              <a:tblPr firstCol="1" bandRow="1"/>
              <a:tblGrid>
                <a:gridCol w="1487805">
                  <a:extLst>
                    <a:ext uri="{9D8B030D-6E8A-4147-A177-3AD203B41FA5}">
                      <a16:colId xmlns:a16="http://schemas.microsoft.com/office/drawing/2014/main" val="792911817"/>
                    </a:ext>
                  </a:extLst>
                </a:gridCol>
                <a:gridCol w="502545">
                  <a:extLst>
                    <a:ext uri="{9D8B030D-6E8A-4147-A177-3AD203B41FA5}">
                      <a16:colId xmlns:a16="http://schemas.microsoft.com/office/drawing/2014/main" val="2463250045"/>
                    </a:ext>
                  </a:extLst>
                </a:gridCol>
                <a:gridCol w="1170843">
                  <a:extLst>
                    <a:ext uri="{9D8B030D-6E8A-4147-A177-3AD203B41FA5}">
                      <a16:colId xmlns:a16="http://schemas.microsoft.com/office/drawing/2014/main" val="2514760073"/>
                    </a:ext>
                  </a:extLst>
                </a:gridCol>
                <a:gridCol w="485341">
                  <a:extLst>
                    <a:ext uri="{9D8B030D-6E8A-4147-A177-3AD203B41FA5}">
                      <a16:colId xmlns:a16="http://schemas.microsoft.com/office/drawing/2014/main" val="3553236011"/>
                    </a:ext>
                  </a:extLst>
                </a:gridCol>
                <a:gridCol w="1225143">
                  <a:extLst>
                    <a:ext uri="{9D8B030D-6E8A-4147-A177-3AD203B41FA5}">
                      <a16:colId xmlns:a16="http://schemas.microsoft.com/office/drawing/2014/main" val="3128302553"/>
                    </a:ext>
                  </a:extLst>
                </a:gridCol>
                <a:gridCol w="478888">
                  <a:extLst>
                    <a:ext uri="{9D8B030D-6E8A-4147-A177-3AD203B41FA5}">
                      <a16:colId xmlns:a16="http://schemas.microsoft.com/office/drawing/2014/main" val="546095640"/>
                    </a:ext>
                  </a:extLst>
                </a:gridCol>
                <a:gridCol w="1224639">
                  <a:extLst>
                    <a:ext uri="{9D8B030D-6E8A-4147-A177-3AD203B41FA5}">
                      <a16:colId xmlns:a16="http://schemas.microsoft.com/office/drawing/2014/main" val="3899284239"/>
                    </a:ext>
                  </a:extLst>
                </a:gridCol>
                <a:gridCol w="503553">
                  <a:extLst>
                    <a:ext uri="{9D8B030D-6E8A-4147-A177-3AD203B41FA5}">
                      <a16:colId xmlns:a16="http://schemas.microsoft.com/office/drawing/2014/main" val="3572804107"/>
                    </a:ext>
                  </a:extLst>
                </a:gridCol>
                <a:gridCol w="1188384">
                  <a:extLst>
                    <a:ext uri="{9D8B030D-6E8A-4147-A177-3AD203B41FA5}">
                      <a16:colId xmlns:a16="http://schemas.microsoft.com/office/drawing/2014/main" val="1814573670"/>
                    </a:ext>
                  </a:extLst>
                </a:gridCol>
                <a:gridCol w="539808">
                  <a:extLst>
                    <a:ext uri="{9D8B030D-6E8A-4147-A177-3AD203B41FA5}">
                      <a16:colId xmlns:a16="http://schemas.microsoft.com/office/drawing/2014/main" val="54084860"/>
                    </a:ext>
                  </a:extLst>
                </a:gridCol>
                <a:gridCol w="1152129">
                  <a:extLst>
                    <a:ext uri="{9D8B030D-6E8A-4147-A177-3AD203B41FA5}">
                      <a16:colId xmlns:a16="http://schemas.microsoft.com/office/drawing/2014/main" val="3832092810"/>
                    </a:ext>
                  </a:extLst>
                </a:gridCol>
              </a:tblGrid>
              <a:tr h="3115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到着駅指定</a:t>
                      </a:r>
                      <a:r>
                        <a:rPr kumimoji="1" lang="ja-JP" altLang="en-US" sz="800" b="1" kern="1200" baseline="0" dirty="0">
                          <a:solidFill>
                            <a:schemeClr val="tx1">
                              <a:lumMod val="65000"/>
                              <a:lumOff val="35000"/>
                            </a:schemeClr>
                          </a:solidFill>
                          <a:latin typeface="+mn-lt"/>
                          <a:ea typeface="+mn-ea"/>
                          <a:cs typeface="+mn-cs"/>
                        </a:rPr>
                        <a:t>　</a:t>
                      </a:r>
                      <a:r>
                        <a:rPr kumimoji="1" lang="ja-JP" altLang="en-US" sz="800" b="1" kern="1200" dirty="0">
                          <a:solidFill>
                            <a:schemeClr val="tx1">
                              <a:lumMod val="65000"/>
                              <a:lumOff val="35000"/>
                            </a:schemeClr>
                          </a:solidFill>
                          <a:latin typeface="+mn-lt"/>
                          <a:ea typeface="+mn-ea"/>
                          <a:cs typeface="+mn-cs"/>
                        </a:rPr>
                        <a:t>トップパネル　</a:t>
                      </a:r>
                      <a:r>
                        <a:rPr kumimoji="1" lang="en-US" altLang="ja-JP" sz="800" b="1" kern="1200" dirty="0">
                          <a:solidFill>
                            <a:schemeClr val="tx1">
                              <a:lumMod val="65000"/>
                              <a:lumOff val="35000"/>
                            </a:schemeClr>
                          </a:solidFill>
                          <a:latin typeface="+mn-lt"/>
                          <a:ea typeface="+mn-ea"/>
                          <a:cs typeface="+mn-cs"/>
                        </a:rPr>
                        <a:t>SP</a:t>
                      </a:r>
                      <a:r>
                        <a:rPr kumimoji="1" lang="ja-JP" altLang="en-US" sz="800" b="1" kern="1200" dirty="0">
                          <a:solidFill>
                            <a:schemeClr val="tx1">
                              <a:lumMod val="65000"/>
                              <a:lumOff val="35000"/>
                            </a:schemeClr>
                          </a:solidFill>
                          <a:latin typeface="+mn-lt"/>
                          <a:ea typeface="+mn-ea"/>
                          <a:cs typeface="+mn-cs"/>
                        </a:rPr>
                        <a:t>　駅下バナーセット</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H</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28</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到着駅指定　トップパネル　</a:t>
                      </a:r>
                      <a:r>
                        <a:rPr kumimoji="1" lang="en-US" altLang="ja-JP" sz="800" b="1" kern="1200" dirty="0">
                          <a:solidFill>
                            <a:schemeClr val="tx1">
                              <a:lumMod val="65000"/>
                              <a:lumOff val="35000"/>
                            </a:schemeClr>
                          </a:solidFill>
                          <a:latin typeface="+mn-lt"/>
                          <a:ea typeface="+mn-ea"/>
                          <a:cs typeface="+mn-cs"/>
                        </a:rPr>
                        <a:t>SP </a:t>
                      </a:r>
                      <a:r>
                        <a:rPr kumimoji="1" lang="ja-JP" altLang="en-US" sz="800" b="1" kern="1200" dirty="0">
                          <a:solidFill>
                            <a:schemeClr val="tx1">
                              <a:lumMod val="65000"/>
                              <a:lumOff val="35000"/>
                            </a:schemeClr>
                          </a:solidFill>
                          <a:latin typeface="+mn-lt"/>
                          <a:ea typeface="+mn-ea"/>
                          <a:cs typeface="+mn-cs"/>
                        </a:rPr>
                        <a:t>　駅下バナーセット</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I</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28</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到着駅指定　トップパネル　</a:t>
                      </a:r>
                      <a:r>
                        <a:rPr kumimoji="1" lang="en-US" altLang="ja-JP" sz="800" b="1" kern="1200" dirty="0">
                          <a:solidFill>
                            <a:schemeClr val="tx1">
                              <a:lumMod val="65000"/>
                              <a:lumOff val="35000"/>
                            </a:schemeClr>
                          </a:solidFill>
                          <a:latin typeface="+mn-lt"/>
                          <a:ea typeface="+mn-ea"/>
                          <a:cs typeface="+mn-cs"/>
                        </a:rPr>
                        <a:t>SP</a:t>
                      </a:r>
                      <a:r>
                        <a:rPr kumimoji="1" lang="ja-JP" altLang="en-US" sz="800" b="1" kern="1200" dirty="0">
                          <a:solidFill>
                            <a:schemeClr val="tx1">
                              <a:lumMod val="65000"/>
                              <a:lumOff val="35000"/>
                            </a:schemeClr>
                          </a:solidFill>
                          <a:latin typeface="+mn-lt"/>
                          <a:ea typeface="+mn-ea"/>
                          <a:cs typeface="+mn-cs"/>
                        </a:rPr>
                        <a:t>　駅下バナーセット</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J</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28</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到着駅指定　トップパネル　</a:t>
                      </a:r>
                      <a:r>
                        <a:rPr kumimoji="1" lang="en-US" altLang="ja-JP" sz="800" b="1" kern="1200" dirty="0">
                          <a:solidFill>
                            <a:schemeClr val="tx1">
                              <a:lumMod val="65000"/>
                              <a:lumOff val="35000"/>
                            </a:schemeClr>
                          </a:solidFill>
                          <a:latin typeface="+mn-lt"/>
                          <a:ea typeface="+mn-ea"/>
                          <a:cs typeface="+mn-cs"/>
                        </a:rPr>
                        <a:t>SP</a:t>
                      </a:r>
                      <a:r>
                        <a:rPr kumimoji="1" lang="ja-JP" altLang="en-US" sz="800" b="1" kern="1200" dirty="0">
                          <a:solidFill>
                            <a:schemeClr val="tx1">
                              <a:lumMod val="65000"/>
                              <a:lumOff val="35000"/>
                            </a:schemeClr>
                          </a:solidFill>
                          <a:latin typeface="+mn-lt"/>
                          <a:ea typeface="+mn-ea"/>
                          <a:cs typeface="+mn-cs"/>
                        </a:rPr>
                        <a:t>　駅下バナーセット</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K</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28</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乗換案内</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到着駅指定　トップパネル　</a:t>
                      </a:r>
                      <a:r>
                        <a:rPr kumimoji="1" lang="en-US" altLang="ja-JP" sz="800" b="1" kern="1200" dirty="0">
                          <a:solidFill>
                            <a:schemeClr val="tx1">
                              <a:lumMod val="65000"/>
                              <a:lumOff val="35000"/>
                            </a:schemeClr>
                          </a:solidFill>
                          <a:latin typeface="+mn-lt"/>
                          <a:ea typeface="+mn-ea"/>
                          <a:cs typeface="+mn-cs"/>
                        </a:rPr>
                        <a:t>SP</a:t>
                      </a:r>
                      <a:r>
                        <a:rPr kumimoji="1" lang="ja-JP" altLang="en-US" sz="800" b="1" kern="1200" dirty="0">
                          <a:solidFill>
                            <a:schemeClr val="tx1">
                              <a:lumMod val="65000"/>
                              <a:lumOff val="35000"/>
                            </a:schemeClr>
                          </a:solidFill>
                          <a:latin typeface="+mn-lt"/>
                          <a:ea typeface="+mn-ea"/>
                          <a:cs typeface="+mn-cs"/>
                        </a:rPr>
                        <a:t>　駅下バナーセット</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ランク</a:t>
                      </a:r>
                      <a:r>
                        <a:rPr kumimoji="1" lang="en-US" altLang="ja-JP" sz="800" b="1" kern="1200" dirty="0">
                          <a:solidFill>
                            <a:schemeClr val="tx1">
                              <a:lumMod val="65000"/>
                              <a:lumOff val="35000"/>
                            </a:schemeClr>
                          </a:solidFill>
                          <a:latin typeface="+mn-lt"/>
                          <a:ea typeface="+mn-ea"/>
                          <a:cs typeface="+mn-cs"/>
                        </a:rPr>
                        <a:t>L</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28</a:t>
                      </a:r>
                      <a:r>
                        <a:rPr kumimoji="1" lang="ja-JP" altLang="en-US" sz="800" b="1" kern="1200" dirty="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1255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リリース種別</a:t>
                      </a:r>
                      <a:r>
                        <a:rPr kumimoji="1" lang="en-US" altLang="ja-JP" sz="900" b="0" dirty="0">
                          <a:solidFill>
                            <a:schemeClr val="bg1"/>
                          </a:solidFill>
                          <a:latin typeface="+mj-lt"/>
                          <a:ea typeface="+mj-ea"/>
                        </a:rPr>
                        <a:t>/</a:t>
                      </a: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a:solidFill>
                            <a:schemeClr val="tx1">
                              <a:lumMod val="65000"/>
                              <a:lumOff val="35000"/>
                            </a:schemeClr>
                          </a:solidFill>
                          <a:latin typeface="+mj-lt"/>
                          <a:ea typeface="+mj-ea"/>
                        </a:rPr>
                        <a:t>継続</a:t>
                      </a:r>
                      <a:endParaRPr kumimoji="1" lang="en-US" altLang="ja-JP" sz="800" dirty="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a:solidFill>
                            <a:schemeClr val="tx1">
                              <a:lumMod val="65000"/>
                              <a:lumOff val="35000"/>
                            </a:schemeClr>
                          </a:solidFill>
                          <a:latin typeface="+mj-lt"/>
                          <a:ea typeface="+mj-ea"/>
                        </a:rPr>
                        <a:t>1000001003</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a:solidFill>
                            <a:schemeClr val="tx1">
                              <a:lumMod val="65000"/>
                              <a:lumOff val="35000"/>
                            </a:schemeClr>
                          </a:solidFill>
                          <a:latin typeface="+mj-lt"/>
                          <a:ea typeface="+mj-ea"/>
                        </a:rPr>
                        <a:t>継続</a:t>
                      </a:r>
                      <a:endParaRPr kumimoji="1" lang="en-US" altLang="ja-JP" sz="800" dirty="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a:solidFill>
                            <a:schemeClr val="tx1">
                              <a:lumMod val="65000"/>
                              <a:lumOff val="35000"/>
                            </a:schemeClr>
                          </a:solidFill>
                          <a:latin typeface="+mj-lt"/>
                          <a:ea typeface="+mj-ea"/>
                        </a:rPr>
                        <a:t>1000000996</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継続</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1000001004</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継続</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1000001005</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a:solidFill>
                            <a:schemeClr val="tx1">
                              <a:lumMod val="65000"/>
                              <a:lumOff val="35000"/>
                            </a:schemeClr>
                          </a:solidFill>
                          <a:latin typeface="+mj-lt"/>
                          <a:ea typeface="+mj-ea"/>
                        </a:rPr>
                        <a:t>継続</a:t>
                      </a:r>
                      <a:endParaRPr kumimoji="1" lang="en-US" altLang="ja-JP" sz="800" dirty="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a:solidFill>
                            <a:schemeClr val="tx1">
                              <a:lumMod val="65000"/>
                              <a:lumOff val="35000"/>
                            </a:schemeClr>
                          </a:solidFill>
                        </a:rPr>
                        <a:t>1000000997</a:t>
                      </a: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9646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endParaRPr kumimoji="1" lang="ja-JP" altLang="en-US" dirty="0"/>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 </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※3</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546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656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スマートフォン</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乗換案内</a:t>
                      </a:r>
                      <a:r>
                        <a:rPr kumimoji="1" lang="ja-JP" altLang="en-US" sz="800" kern="1200" baseline="0" dirty="0">
                          <a:solidFill>
                            <a:schemeClr val="tx1">
                              <a:lumMod val="65000"/>
                              <a:lumOff val="35000"/>
                            </a:schemeClr>
                          </a:solidFill>
                          <a:latin typeface="+mn-lt"/>
                          <a:ea typeface="+mn-ea"/>
                          <a:cs typeface="+mn-cs"/>
                        </a:rPr>
                        <a:t>　検索結果詳細</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30467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乗換案内</a:t>
                      </a:r>
                      <a:r>
                        <a:rPr kumimoji="1" lang="ja-JP" altLang="en-US" sz="800" kern="1200" baseline="0" dirty="0">
                          <a:solidFill>
                            <a:schemeClr val="tx1">
                              <a:lumMod val="65000"/>
                              <a:lumOff val="35000"/>
                            </a:schemeClr>
                          </a:solidFill>
                          <a:latin typeface="+mn-lt"/>
                          <a:ea typeface="+mn-ea"/>
                          <a:cs typeface="+mn-cs"/>
                        </a:rPr>
                        <a:t>　検索結果詳細の上部および到着駅下部</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日（木）～</a:t>
                      </a:r>
                      <a:r>
                        <a:rPr kumimoji="1" lang="en-US" altLang="ja-JP" sz="800" kern="1200" dirty="0">
                          <a:solidFill>
                            <a:schemeClr val="tx1">
                              <a:lumMod val="65000"/>
                              <a:lumOff val="35000"/>
                            </a:schemeClr>
                          </a:solidFill>
                          <a:latin typeface="+mn-lt"/>
                          <a:ea typeface="+mn-ea"/>
                          <a:cs typeface="+mn-cs"/>
                        </a:rPr>
                        <a:t>2023</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日（金）</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en-US" altLang="ja-JP" sz="800" kern="1200" dirty="0">
                          <a:solidFill>
                            <a:schemeClr val="tx1">
                              <a:lumMod val="65000"/>
                              <a:lumOff val="35000"/>
                            </a:schemeClr>
                          </a:solidFill>
                          <a:latin typeface="+mn-lt"/>
                          <a:ea typeface="+mn-ea"/>
                          <a:cs typeface="+mn-cs"/>
                        </a:rPr>
                        <a:t>28</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90</a:t>
                      </a:r>
                      <a:r>
                        <a:rPr kumimoji="1" lang="ja-JP" altLang="en-US" sz="800" kern="1200" dirty="0">
                          <a:solidFill>
                            <a:schemeClr val="tx1">
                              <a:lumMod val="65000"/>
                              <a:lumOff val="35000"/>
                            </a:schemeClr>
                          </a:solidFill>
                          <a:latin typeface="+mn-lt"/>
                          <a:ea typeface="+mn-ea"/>
                          <a:cs typeface="+mn-cs"/>
                        </a:rPr>
                        <a:t>日間</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78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枠購入型</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506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基本料金（枠）</a:t>
                      </a:r>
                      <a:r>
                        <a:rPr kumimoji="1" lang="en-US" altLang="ja-JP" sz="900" b="0" kern="1200" dirty="0">
                          <a:solidFill>
                            <a:schemeClr val="bg1"/>
                          </a:solidFill>
                          <a:latin typeface="メイリオ"/>
                          <a:ea typeface="メイリオ"/>
                          <a:cs typeface="+mn-cs"/>
                        </a:rPr>
                        <a:t>※1,2</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20,000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17,500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13,000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8,000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lt"/>
                          <a:ea typeface="+mn-ea"/>
                        </a:rPr>
                        <a:t>6,000</a:t>
                      </a:r>
                      <a:r>
                        <a:rPr kumimoji="1" lang="ja-JP" altLang="en-US" sz="800" dirty="0">
                          <a:solidFill>
                            <a:schemeClr val="tx1">
                              <a:lumMod val="65000"/>
                              <a:lumOff val="35000"/>
                            </a:schemeClr>
                          </a:solidFill>
                          <a:latin typeface="+mn-lt"/>
                          <a:ea typeface="+mn-ea"/>
                        </a:rPr>
                        <a:t>円 </a:t>
                      </a:r>
                      <a:r>
                        <a:rPr kumimoji="1" lang="en-US" altLang="ja-JP" sz="800" dirty="0">
                          <a:solidFill>
                            <a:schemeClr val="tx1">
                              <a:lumMod val="65000"/>
                              <a:lumOff val="35000"/>
                            </a:schemeClr>
                          </a:solidFill>
                          <a:latin typeface="+mn-lt"/>
                          <a:ea typeface="+mn-ea"/>
                        </a:rPr>
                        <a:t>/ </a:t>
                      </a:r>
                      <a:r>
                        <a:rPr kumimoji="1" lang="ja-JP" altLang="en-US" sz="800" dirty="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dirty="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ja-JP" altLang="en-US" sz="800" kern="1200" dirty="0">
                          <a:solidFill>
                            <a:schemeClr val="tx1">
                              <a:lumMod val="65000"/>
                              <a:lumOff val="35000"/>
                            </a:schemeClr>
                          </a:solidFill>
                          <a:latin typeface="+mn-lt"/>
                          <a:ea typeface="+mn-ea"/>
                          <a:cs typeface="+mn-cs"/>
                        </a:rPr>
                        <a:t>別紙をご参照ください。</a:t>
                      </a:r>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8" name="図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49254" y="2276872"/>
            <a:ext cx="466012" cy="864096"/>
          </a:xfrm>
          <a:prstGeom prst="rect">
            <a:avLst/>
          </a:prstGeom>
        </p:spPr>
      </p:pic>
      <p:pic>
        <p:nvPicPr>
          <p:cNvPr id="9" name="図 8"/>
          <p:cNvPicPr>
            <a:picLocks noChangeAspect="1"/>
          </p:cNvPicPr>
          <p:nvPr/>
        </p:nvPicPr>
        <p:blipFill>
          <a:blip r:embed="rId3"/>
          <a:stretch>
            <a:fillRect/>
          </a:stretch>
        </p:blipFill>
        <p:spPr>
          <a:xfrm>
            <a:off x="5929374" y="2276872"/>
            <a:ext cx="466012" cy="864096"/>
          </a:xfrm>
          <a:prstGeom prst="rect">
            <a:avLst/>
          </a:prstGeom>
        </p:spPr>
      </p:pic>
      <p:pic>
        <p:nvPicPr>
          <p:cNvPr id="10" name="図 9"/>
          <p:cNvPicPr>
            <a:picLocks noChangeAspect="1"/>
          </p:cNvPicPr>
          <p:nvPr/>
        </p:nvPicPr>
        <p:blipFill>
          <a:blip r:embed="rId4"/>
          <a:stretch>
            <a:fillRect/>
          </a:stretch>
        </p:blipFill>
        <p:spPr>
          <a:xfrm>
            <a:off x="6638100" y="2276872"/>
            <a:ext cx="466012" cy="864096"/>
          </a:xfrm>
          <a:prstGeom prst="rect">
            <a:avLst/>
          </a:prstGeom>
        </p:spPr>
      </p:pic>
      <p:sp>
        <p:nvSpPr>
          <p:cNvPr id="13" name="正方形/長方形 12"/>
          <p:cNvSpPr/>
          <p:nvPr/>
        </p:nvSpPr>
        <p:spPr>
          <a:xfrm>
            <a:off x="461288" y="645738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sp>
        <p:nvSpPr>
          <p:cNvPr id="14" name="正方形/長方形 13"/>
          <p:cNvSpPr/>
          <p:nvPr/>
        </p:nvSpPr>
        <p:spPr>
          <a:xfrm>
            <a:off x="461288" y="6135687"/>
            <a:ext cx="5173211" cy="461665"/>
          </a:xfrm>
          <a:prstGeom prst="rect">
            <a:avLst/>
          </a:prstGeom>
        </p:spPr>
        <p:txBody>
          <a:bodyPr wrap="none" lIns="91440" tIns="45720" rIns="91440" bIns="45720" anchor="t">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endPar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endParaRP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※3</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本商品では画像</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16</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5</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に加えて、</a:t>
            </a:r>
            <a:r>
              <a:rPr lang="ja-JP" altLang="en-US" sz="800" dirty="0">
                <a:solidFill>
                  <a:schemeClr val="tx1">
                    <a:lumMod val="65000"/>
                    <a:lumOff val="35000"/>
                  </a:schemeClr>
                </a:solidFill>
              </a:rPr>
              <a:t>画像（</a:t>
            </a:r>
            <a:r>
              <a:rPr lang="en-US" altLang="ja-JP" sz="800" dirty="0">
                <a:solidFill>
                  <a:schemeClr val="tx1">
                    <a:lumMod val="65000"/>
                    <a:lumOff val="35000"/>
                  </a:schemeClr>
                </a:solidFill>
              </a:rPr>
              <a:t>16</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9</a:t>
            </a:r>
            <a:r>
              <a:rPr lang="ja-JP" altLang="en-US" sz="800" dirty="0">
                <a:solidFill>
                  <a:schemeClr val="tx1">
                    <a:lumMod val="65000"/>
                    <a:lumOff val="35000"/>
                  </a:schemeClr>
                </a:solidFill>
              </a:rPr>
              <a:t>）と画像（</a:t>
            </a:r>
            <a:r>
              <a:rPr lang="en-US" altLang="ja-JP" sz="800" dirty="0">
                <a:solidFill>
                  <a:schemeClr val="tx1">
                    <a:lumMod val="65000"/>
                    <a:lumOff val="35000"/>
                  </a:schemeClr>
                </a:solidFill>
              </a:rPr>
              <a:t>1</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1</a:t>
            </a:r>
            <a:r>
              <a:rPr lang="ja-JP" altLang="en-US" sz="800" dirty="0">
                <a:solidFill>
                  <a:schemeClr val="tx1">
                    <a:lumMod val="65000"/>
                    <a:lumOff val="35000"/>
                  </a:schemeClr>
                </a:solidFill>
              </a:rPr>
              <a:t>）のいずれかを必ず入稿してください。</a:t>
            </a:r>
            <a:endPar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865223205"/>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【社外秘】mscテンプレート_2016</Template>
  <TotalTime>2227</TotalTime>
  <Words>5632</Words>
  <Application>Microsoft Office PowerPoint</Application>
  <PresentationFormat>ワイド画面</PresentationFormat>
  <Paragraphs>949</Paragraphs>
  <Slides>20</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3</vt:i4>
      </vt:variant>
      <vt:variant>
        <vt:lpstr>スライド タイトル</vt:lpstr>
      </vt:variant>
      <vt:variant>
        <vt:i4>20</vt:i4>
      </vt:variant>
    </vt:vector>
  </HeadingPairs>
  <TitlesOfParts>
    <vt:vector size="27" baseType="lpstr">
      <vt:lpstr>メイリオ</vt:lpstr>
      <vt:lpstr>游ゴシック</vt:lpstr>
      <vt:lpstr>Arial</vt:lpstr>
      <vt:lpstr>Calibri</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菅原 彩</cp:lastModifiedBy>
  <cp:revision>219</cp:revision>
  <dcterms:created xsi:type="dcterms:W3CDTF">2020-02-26T07:28:11Z</dcterms:created>
  <dcterms:modified xsi:type="dcterms:W3CDTF">2023-02-06T06:58:20Z</dcterms:modified>
</cp:coreProperties>
</file>