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5" r:id="rId1"/>
  </p:sldMasterIdLst>
  <p:notesMasterIdLst>
    <p:notesMasterId r:id="rId18"/>
  </p:notesMasterIdLst>
  <p:handoutMasterIdLst>
    <p:handoutMasterId r:id="rId19"/>
  </p:handoutMasterIdLst>
  <p:sldIdLst>
    <p:sldId id="751" r:id="rId2"/>
    <p:sldId id="769" r:id="rId3"/>
    <p:sldId id="770" r:id="rId4"/>
    <p:sldId id="771" r:id="rId5"/>
    <p:sldId id="772" r:id="rId6"/>
    <p:sldId id="779" r:id="rId7"/>
    <p:sldId id="780" r:id="rId8"/>
    <p:sldId id="781" r:id="rId9"/>
    <p:sldId id="782" r:id="rId10"/>
    <p:sldId id="768" r:id="rId11"/>
    <p:sldId id="756" r:id="rId12"/>
    <p:sldId id="757" r:id="rId13"/>
    <p:sldId id="783" r:id="rId14"/>
    <p:sldId id="778" r:id="rId15"/>
    <p:sldId id="784" r:id="rId16"/>
    <p:sldId id="785" r:id="rId17"/>
  </p:sldIdLst>
  <p:sldSz cx="9906000" cy="6858000" type="A4"/>
  <p:notesSz cx="6858000" cy="9144000"/>
  <p:defaultTex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FAFB"/>
    <a:srgbClr val="F5F5F8"/>
    <a:srgbClr val="E4E4EC"/>
    <a:srgbClr val="FFCCD1"/>
    <a:srgbClr val="7F7F7F"/>
    <a:srgbClr val="FFE9EA"/>
    <a:srgbClr val="003399"/>
    <a:srgbClr val="F5F5F9"/>
    <a:srgbClr val="333333"/>
    <a:srgbClr val="D0021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CA7F79C-84F6-476D-B8A6-699422EA7B24}" v="206" dt="2020-06-23T01:15:54.452"/>
    <p1510:client id="{C3A2370B-5FF7-473B-B95E-C80E989906E6}" v="50" dt="2021-01-07T09:48:59.010"/>
    <p1510:client id="{CEAF8666-3763-49AB-8F82-2E024FB94C5C}" v="2" dt="2020-10-05T02:02:43.667"/>
    <p1510:client id="{D08125CD-5D5C-47E1-938F-2B8F8A16C545}" v="1" dt="2021-01-07T09:49:54.470"/>
  </p1510:revLst>
</p1510:revInfo>
</file>

<file path=ppt/tableStyles.xml><?xml version="1.0" encoding="utf-8"?>
<a:tblStyleLst xmlns:a="http://schemas.openxmlformats.org/drawingml/2006/main" def="{5C22544A-7EE6-4342-B048-85BDC9FD1C3A}">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3B4B98B0-60AC-42C2-AFA5-B58CD77FA1E5}" styleName="淡色スタイル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16DA210-FB5B-4158-B5E0-FEB733F419BA}" styleName="スタイル (淡色)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2889" autoAdjust="0"/>
    <p:restoredTop sz="96063" autoAdjust="0"/>
  </p:normalViewPr>
  <p:slideViewPr>
    <p:cSldViewPr>
      <p:cViewPr varScale="1">
        <p:scale>
          <a:sx n="164" d="100"/>
          <a:sy n="164" d="100"/>
        </p:scale>
        <p:origin x="144" y="234"/>
      </p:cViewPr>
      <p:guideLst>
        <p:guide orient="horz" pos="2160"/>
        <p:guide pos="3120"/>
      </p:guideLst>
    </p:cSldViewPr>
  </p:slideViewPr>
  <p:notesTextViewPr>
    <p:cViewPr>
      <p:scale>
        <a:sx n="100" d="100"/>
        <a:sy n="100" d="100"/>
      </p:scale>
      <p:origin x="0" y="0"/>
    </p:cViewPr>
  </p:notesTextViewPr>
  <p:sorterViewPr>
    <p:cViewPr>
      <p:scale>
        <a:sx n="100" d="100"/>
        <a:sy n="100" d="100"/>
      </p:scale>
      <p:origin x="0" y="-3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miyazak" clId="Web-{7CA7F79C-84F6-476D-B8A6-699422EA7B24}"/>
    <pc:docChg chg="modSld sldOrd">
      <pc:chgData name="smiyazak" userId="" providerId="" clId="Web-{7CA7F79C-84F6-476D-B8A6-699422EA7B24}" dt="2020-06-23T01:15:54.452" v="186"/>
      <pc:docMkLst>
        <pc:docMk/>
      </pc:docMkLst>
      <pc:sldChg chg="addSp delSp modSp">
        <pc:chgData name="smiyazak" userId="" providerId="" clId="Web-{7CA7F79C-84F6-476D-B8A6-699422EA7B24}" dt="2020-06-23T01:15:19.702" v="182" actId="1076"/>
        <pc:sldMkLst>
          <pc:docMk/>
          <pc:sldMk cId="438246715" sldId="686"/>
        </pc:sldMkLst>
        <pc:spChg chg="add del mod">
          <ac:chgData name="smiyazak" userId="" providerId="" clId="Web-{7CA7F79C-84F6-476D-B8A6-699422EA7B24}" dt="2020-06-23T01:15:02.811" v="174"/>
          <ac:spMkLst>
            <pc:docMk/>
            <pc:sldMk cId="438246715" sldId="686"/>
            <ac:spMk id="4" creationId="{E5E6C6B1-7244-4418-A2B0-9E5D96FD50AB}"/>
          </ac:spMkLst>
        </pc:spChg>
        <pc:spChg chg="add mod">
          <ac:chgData name="smiyazak" userId="" providerId="" clId="Web-{7CA7F79C-84F6-476D-B8A6-699422EA7B24}" dt="2020-06-23T01:15:19.702" v="182" actId="1076"/>
          <ac:spMkLst>
            <pc:docMk/>
            <pc:sldMk cId="438246715" sldId="686"/>
            <ac:spMk id="9" creationId="{6A035B23-D36E-4D8B-BD07-34DF7D64E63A}"/>
          </ac:spMkLst>
        </pc:spChg>
      </pc:sldChg>
      <pc:sldChg chg="modSp">
        <pc:chgData name="smiyazak" userId="" providerId="" clId="Web-{7CA7F79C-84F6-476D-B8A6-699422EA7B24}" dt="2020-06-23T01:14:31.436" v="170" actId="20577"/>
        <pc:sldMkLst>
          <pc:docMk/>
          <pc:sldMk cId="3989490186" sldId="692"/>
        </pc:sldMkLst>
        <pc:spChg chg="mod">
          <ac:chgData name="smiyazak" userId="" providerId="" clId="Web-{7CA7F79C-84F6-476D-B8A6-699422EA7B24}" dt="2020-06-23T01:14:31.436" v="170" actId="20577"/>
          <ac:spMkLst>
            <pc:docMk/>
            <pc:sldMk cId="3989490186" sldId="692"/>
            <ac:spMk id="5" creationId="{00000000-0000-0000-0000-000000000000}"/>
          </ac:spMkLst>
        </pc:spChg>
      </pc:sldChg>
      <pc:sldChg chg="addSp delSp modSp">
        <pc:chgData name="smiyazak" userId="" providerId="" clId="Web-{7CA7F79C-84F6-476D-B8A6-699422EA7B24}" dt="2020-06-23T01:15:26.796" v="185" actId="1076"/>
        <pc:sldMkLst>
          <pc:docMk/>
          <pc:sldMk cId="2004407853" sldId="698"/>
        </pc:sldMkLst>
        <pc:spChg chg="add mod">
          <ac:chgData name="smiyazak" userId="" providerId="" clId="Web-{7CA7F79C-84F6-476D-B8A6-699422EA7B24}" dt="2020-06-23T01:15:26.796" v="185" actId="1076"/>
          <ac:spMkLst>
            <pc:docMk/>
            <pc:sldMk cId="2004407853" sldId="698"/>
            <ac:spMk id="4" creationId="{4DE84799-7CD0-40BA-93DF-406B9A6437BB}"/>
          </ac:spMkLst>
        </pc:spChg>
        <pc:spChg chg="del mod">
          <ac:chgData name="smiyazak" userId="" providerId="" clId="Web-{7CA7F79C-84F6-476D-B8A6-699422EA7B24}" dt="2020-06-23T01:15:23.968" v="183"/>
          <ac:spMkLst>
            <pc:docMk/>
            <pc:sldMk cId="2004407853" sldId="698"/>
            <ac:spMk id="8" creationId="{00000000-0000-0000-0000-000000000000}"/>
          </ac:spMkLst>
        </pc:spChg>
        <pc:graphicFrameChg chg="mod modGraphic">
          <ac:chgData name="smiyazak" userId="" providerId="" clId="Web-{7CA7F79C-84F6-476D-B8A6-699422EA7B24}" dt="2020-06-23T01:04:41.179" v="7"/>
          <ac:graphicFrameMkLst>
            <pc:docMk/>
            <pc:sldMk cId="2004407853" sldId="698"/>
            <ac:graphicFrameMk id="13" creationId="{8D6FD0B5-1C48-2E4A-A909-7ABA89B39DE9}"/>
          </ac:graphicFrameMkLst>
        </pc:graphicFrameChg>
      </pc:sldChg>
      <pc:sldChg chg="modSp ord">
        <pc:chgData name="smiyazak" userId="" providerId="" clId="Web-{7CA7F79C-84F6-476D-B8A6-699422EA7B24}" dt="2020-06-23T01:15:54.452" v="186"/>
        <pc:sldMkLst>
          <pc:docMk/>
          <pc:sldMk cId="3912940893" sldId="705"/>
        </pc:sldMkLst>
        <pc:spChg chg="mod">
          <ac:chgData name="smiyazak" userId="" providerId="" clId="Web-{7CA7F79C-84F6-476D-B8A6-699422EA7B24}" dt="2020-06-23T01:07:39.464" v="29" actId="1076"/>
          <ac:spMkLst>
            <pc:docMk/>
            <pc:sldMk cId="3912940893" sldId="705"/>
            <ac:spMk id="7" creationId="{56BC9F35-7A4E-CA42-9DF1-B36D469930AE}"/>
          </ac:spMkLst>
        </pc:spChg>
      </pc:sldChg>
      <pc:sldChg chg="modSp">
        <pc:chgData name="smiyazak" userId="" providerId="" clId="Web-{7CA7F79C-84F6-476D-B8A6-699422EA7B24}" dt="2020-06-23T01:10:24.917" v="40" actId="20577"/>
        <pc:sldMkLst>
          <pc:docMk/>
          <pc:sldMk cId="2104917091" sldId="724"/>
        </pc:sldMkLst>
        <pc:spChg chg="mod">
          <ac:chgData name="smiyazak" userId="" providerId="" clId="Web-{7CA7F79C-84F6-476D-B8A6-699422EA7B24}" dt="2020-06-23T01:10:24.917" v="40" actId="20577"/>
          <ac:spMkLst>
            <pc:docMk/>
            <pc:sldMk cId="2104917091" sldId="724"/>
            <ac:spMk id="6" creationId="{00000000-0000-0000-0000-000000000000}"/>
          </ac:spMkLst>
        </pc:spChg>
      </pc:sldChg>
      <pc:sldChg chg="modSp">
        <pc:chgData name="smiyazak" userId="" providerId="" clId="Web-{7CA7F79C-84F6-476D-B8A6-699422EA7B24}" dt="2020-06-23T01:06:33.337" v="25"/>
        <pc:sldMkLst>
          <pc:docMk/>
          <pc:sldMk cId="4082721140" sldId="725"/>
        </pc:sldMkLst>
        <pc:graphicFrameChg chg="mod modGraphic">
          <ac:chgData name="smiyazak" userId="" providerId="" clId="Web-{7CA7F79C-84F6-476D-B8A6-699422EA7B24}" dt="2020-06-23T01:06:33.337" v="25"/>
          <ac:graphicFrameMkLst>
            <pc:docMk/>
            <pc:sldMk cId="4082721140" sldId="725"/>
            <ac:graphicFrameMk id="5" creationId="{5C4374D8-C7AA-A044-9BC8-03321DB933E1}"/>
          </ac:graphicFrameMkLst>
        </pc:graphicFrameChg>
      </pc:sldChg>
    </pc:docChg>
  </pc:docChgLst>
  <pc:docChgLst>
    <pc:chgData name="easanuma" userId="yzfjGmfadSvDOcBxGLjUfNNpSeM9N3rpFdd/0d01C9c=" providerId="None" clId="Web-{CEAF8666-3763-49AB-8F82-2E024FB94C5C}"/>
    <pc:docChg chg="modSld">
      <pc:chgData name="easanuma" userId="yzfjGmfadSvDOcBxGLjUfNNpSeM9N3rpFdd/0d01C9c=" providerId="None" clId="Web-{CEAF8666-3763-49AB-8F82-2E024FB94C5C}" dt="2020-10-05T02:02:43.667" v="1"/>
      <pc:docMkLst>
        <pc:docMk/>
      </pc:docMkLst>
      <pc:sldChg chg="addSp delSp">
        <pc:chgData name="easanuma" userId="yzfjGmfadSvDOcBxGLjUfNNpSeM9N3rpFdd/0d01C9c=" providerId="None" clId="Web-{CEAF8666-3763-49AB-8F82-2E024FB94C5C}" dt="2020-10-05T02:02:43.667" v="1"/>
        <pc:sldMkLst>
          <pc:docMk/>
          <pc:sldMk cId="4277606802" sldId="733"/>
        </pc:sldMkLst>
        <pc:spChg chg="add del">
          <ac:chgData name="easanuma" userId="yzfjGmfadSvDOcBxGLjUfNNpSeM9N3rpFdd/0d01C9c=" providerId="None" clId="Web-{CEAF8666-3763-49AB-8F82-2E024FB94C5C}" dt="2020-10-05T02:02:43.667" v="1"/>
          <ac:spMkLst>
            <pc:docMk/>
            <pc:sldMk cId="4277606802" sldId="733"/>
            <ac:spMk id="4" creationId="{149C372C-97C0-4417-A29F-CDF3F404943A}"/>
          </ac:spMkLst>
        </pc:spChg>
      </pc:sldChg>
    </pc:docChg>
  </pc:docChgLst>
  <pc:docChgLst>
    <pc:chgData name="moohara" userId="UoaLVfUKvhleAWKkspD1KH24VyPhZVKii0KpHF7Icwg=" providerId="None" clId="Web-{C3A2370B-5FF7-473B-B95E-C80E989906E6}"/>
    <pc:docChg chg="modSld">
      <pc:chgData name="moohara" userId="UoaLVfUKvhleAWKkspD1KH24VyPhZVKii0KpHF7Icwg=" providerId="None" clId="Web-{C3A2370B-5FF7-473B-B95E-C80E989906E6}" dt="2021-01-07T09:48:59.010" v="49" actId="20577"/>
      <pc:docMkLst>
        <pc:docMk/>
      </pc:docMkLst>
      <pc:sldChg chg="modSp">
        <pc:chgData name="moohara" userId="UoaLVfUKvhleAWKkspD1KH24VyPhZVKii0KpHF7Icwg=" providerId="None" clId="Web-{C3A2370B-5FF7-473B-B95E-C80E989906E6}" dt="2021-01-07T09:48:56.026" v="47" actId="20577"/>
        <pc:sldMkLst>
          <pc:docMk/>
          <pc:sldMk cId="501929044" sldId="752"/>
        </pc:sldMkLst>
        <pc:spChg chg="mod">
          <ac:chgData name="moohara" userId="UoaLVfUKvhleAWKkspD1KH24VyPhZVKii0KpHF7Icwg=" providerId="None" clId="Web-{C3A2370B-5FF7-473B-B95E-C80E989906E6}" dt="2021-01-07T09:48:56.026" v="47" actId="20577"/>
          <ac:spMkLst>
            <pc:docMk/>
            <pc:sldMk cId="501929044" sldId="752"/>
            <ac:spMk id="5" creationId="{00000000-0000-0000-0000-000000000000}"/>
          </ac:spMkLst>
        </pc:spChg>
      </pc:sldChg>
      <pc:sldChg chg="delSp">
        <pc:chgData name="moohara" userId="UoaLVfUKvhleAWKkspD1KH24VyPhZVKii0KpHF7Icwg=" providerId="None" clId="Web-{C3A2370B-5FF7-473B-B95E-C80E989906E6}" dt="2021-01-07T09:48:04.290" v="0"/>
        <pc:sldMkLst>
          <pc:docMk/>
          <pc:sldMk cId="2245122800" sldId="757"/>
        </pc:sldMkLst>
        <pc:spChg chg="del">
          <ac:chgData name="moohara" userId="UoaLVfUKvhleAWKkspD1KH24VyPhZVKii0KpHF7Icwg=" providerId="None" clId="Web-{C3A2370B-5FF7-473B-B95E-C80E989906E6}" dt="2021-01-07T09:48:04.290" v="0"/>
          <ac:spMkLst>
            <pc:docMk/>
            <pc:sldMk cId="2245122800" sldId="757"/>
            <ac:spMk id="10" creationId="{00000000-0000-0000-0000-000000000000}"/>
          </ac:spMkLst>
        </pc:spChg>
      </pc:sldChg>
    </pc:docChg>
  </pc:docChgLst>
  <pc:docChgLst>
    <pc:chgData name="moohara" userId="UoaLVfUKvhleAWKkspD1KH24VyPhZVKii0KpHF7Icwg=" providerId="None" clId="Web-{D08125CD-5D5C-47E1-938F-2B8F8A16C545}"/>
    <pc:docChg chg="delSld">
      <pc:chgData name="moohara" userId="UoaLVfUKvhleAWKkspD1KH24VyPhZVKii0KpHF7Icwg=" providerId="None" clId="Web-{D08125CD-5D5C-47E1-938F-2B8F8A16C545}" dt="2021-01-07T09:49:54.470" v="0"/>
      <pc:docMkLst>
        <pc:docMk/>
      </pc:docMkLst>
      <pc:sldChg chg="del">
        <pc:chgData name="moohara" userId="UoaLVfUKvhleAWKkspD1KH24VyPhZVKii0KpHF7Icwg=" providerId="None" clId="Web-{D08125CD-5D5C-47E1-938F-2B8F8A16C545}" dt="2021-01-07T09:49:54.470" v="0"/>
        <pc:sldMkLst>
          <pc:docMk/>
          <pc:sldMk cId="3580941906" sldId="767"/>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17E4A5E-F982-442B-AD96-6979D7864649}" type="datetimeFigureOut">
              <a:rPr kumimoji="1" lang="ja-JP" altLang="en-US" smtClean="0"/>
              <a:t>2021/4/9</a:t>
            </a:fld>
            <a:endParaRPr kumimoji="1" lang="ja-JP" altLang="en-US"/>
          </a:p>
        </p:txBody>
      </p:sp>
      <p:sp>
        <p:nvSpPr>
          <p:cNvPr id="4" name="フッター プレースホルダー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6FD7EC5-E9E6-417E-95B1-D9DF5F42AA33}" type="slidenum">
              <a:rPr kumimoji="1" lang="ja-JP" altLang="en-US" smtClean="0"/>
              <a:t>‹#›</a:t>
            </a:fld>
            <a:endParaRPr kumimoji="1" lang="ja-JP" altLang="en-US"/>
          </a:p>
        </p:txBody>
      </p:sp>
    </p:spTree>
    <p:extLst>
      <p:ext uri="{BB962C8B-B14F-4D97-AF65-F5344CB8AC3E}">
        <p14:creationId xmlns:p14="http://schemas.microsoft.com/office/powerpoint/2010/main" val="3786313043"/>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dirty="0"/>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2021/4/9</a:t>
            </a:fld>
            <a:endParaRPr kumimoji="1" lang="ja-JP" altLang="en-US" dirty="0"/>
          </a:p>
        </p:txBody>
      </p:sp>
      <p:sp>
        <p:nvSpPr>
          <p:cNvPr id="4" name="スライド イメージ プレースホルダ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ja-JP" altLang="en-US" dirty="0"/>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dirty="0"/>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dirty="0"/>
          </a:p>
        </p:txBody>
      </p:sp>
    </p:spTree>
    <p:extLst>
      <p:ext uri="{BB962C8B-B14F-4D97-AF65-F5344CB8AC3E}">
        <p14:creationId xmlns:p14="http://schemas.microsoft.com/office/powerpoint/2010/main" val="1799099509"/>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dirty="0">
              <a:latin typeface="+mn-ea"/>
              <a:ea typeface="+mn-ea"/>
            </a:endParaRPr>
          </a:p>
        </p:txBody>
      </p:sp>
      <p:sp>
        <p:nvSpPr>
          <p:cNvPr id="4" name="スライド番号プレースホルダー 3"/>
          <p:cNvSpPr>
            <a:spLocks noGrp="1"/>
          </p:cNvSpPr>
          <p:nvPr>
            <p:ph type="sldNum" sz="quarter" idx="10"/>
          </p:nvPr>
        </p:nvSpPr>
        <p:spPr/>
        <p:txBody>
          <a:bodyPr/>
          <a:lstStyle/>
          <a:p>
            <a:fld id="{D4D79FAC-C8F0-6146-9E93-58F95DBB458E}" type="slidenum">
              <a:rPr kumimoji="1" lang="ja-JP" altLang="en-US" smtClean="0"/>
              <a:t>1</a:t>
            </a:fld>
            <a:endParaRPr kumimoji="1" lang="ja-JP" altLang="en-US"/>
          </a:p>
        </p:txBody>
      </p:sp>
    </p:spTree>
    <p:extLst>
      <p:ext uri="{BB962C8B-B14F-4D97-AF65-F5344CB8AC3E}">
        <p14:creationId xmlns:p14="http://schemas.microsoft.com/office/powerpoint/2010/main" val="25223683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https://cptl.corp.yahoo.co.jp/pages/viewpage.action?pageId=2198557592</a:t>
            </a:r>
          </a:p>
          <a:p>
            <a:r>
              <a:rPr kumimoji="1" lang="ja-JP" altLang="en-US" dirty="0"/>
              <a:t>免責の記載あり</a:t>
            </a:r>
            <a:endParaRPr kumimoji="1" lang="en-US" altLang="ja-JP" dirty="0"/>
          </a:p>
          <a:p>
            <a:r>
              <a:rPr kumimoji="1" lang="ja-JP" altLang="en-US" sz="1200" b="0" i="0" u="none" strike="noStrike" kern="1200" dirty="0">
                <a:solidFill>
                  <a:schemeClr val="tx1"/>
                </a:solidFill>
                <a:effectLst/>
                <a:latin typeface="+mn-lt"/>
                <a:ea typeface="+mn-ea"/>
                <a:cs typeface="+mn-cs"/>
              </a:rPr>
              <a:t>・広告取り扱いに関するご契約の条件（プレミアム広告）→広告取扱基本規定</a:t>
            </a:r>
            <a:endParaRPr kumimoji="1" lang="en-US" altLang="ja-JP" sz="1200" b="0" i="0" u="none" strike="noStrike" kern="1200" dirty="0">
              <a:solidFill>
                <a:schemeClr val="tx1"/>
              </a:solidFill>
              <a:effectLst/>
              <a:latin typeface="+mn-lt"/>
              <a:ea typeface="+mn-ea"/>
              <a:cs typeface="+mn-cs"/>
            </a:endParaRPr>
          </a:p>
          <a:p>
            <a:r>
              <a:rPr kumimoji="1" lang="ja-JP" altLang="en-US" sz="1200" b="0" i="0" u="none" strike="noStrike" kern="1200" dirty="0">
                <a:solidFill>
                  <a:schemeClr val="tx1"/>
                </a:solidFill>
                <a:effectLst/>
                <a:latin typeface="+mn-lt"/>
                <a:ea typeface="+mn-ea"/>
                <a:cs typeface="+mn-cs"/>
              </a:rPr>
              <a:t>・プレミアム広告　免責条項 </a:t>
            </a:r>
            <a:endParaRPr kumimoji="1" lang="en-US" altLang="ja-JP" sz="1200" b="0" i="0" u="none" strike="noStrike" kern="1200" dirty="0">
              <a:solidFill>
                <a:schemeClr val="tx1"/>
              </a:solidFill>
              <a:effectLst/>
              <a:latin typeface="+mn-lt"/>
              <a:ea typeface="+mn-ea"/>
              <a:cs typeface="+mn-cs"/>
            </a:endParaRPr>
          </a:p>
          <a:p>
            <a:r>
              <a:rPr kumimoji="1" lang="ja-JP" altLang="en-US" sz="1200" b="0" i="0" u="none" strike="noStrike" kern="1200" dirty="0">
                <a:solidFill>
                  <a:schemeClr val="tx1"/>
                </a:solidFill>
                <a:effectLst/>
                <a:latin typeface="+mn-lt"/>
                <a:ea typeface="+mn-ea"/>
                <a:cs typeface="+mn-cs"/>
              </a:rPr>
              <a:t>・セールスシート（各商品）</a:t>
            </a:r>
            <a:endParaRPr kumimoji="1" lang="en-US" altLang="ja-JP" sz="1200" b="0" i="0" u="none" strike="noStrike" kern="1200" dirty="0">
              <a:solidFill>
                <a:schemeClr val="tx1"/>
              </a:solidFill>
              <a:effectLst/>
              <a:latin typeface="+mn-lt"/>
              <a:ea typeface="+mn-ea"/>
              <a:cs typeface="+mn-cs"/>
            </a:endParaRPr>
          </a:p>
          <a:p>
            <a:r>
              <a:rPr kumimoji="1" lang="ja-JP" altLang="en-US" sz="1200" b="0" i="0" u="none" strike="noStrike" kern="1200" dirty="0">
                <a:solidFill>
                  <a:schemeClr val="tx1"/>
                </a:solidFill>
                <a:effectLst/>
                <a:latin typeface="+mn-lt"/>
                <a:ea typeface="+mn-ea"/>
                <a:cs typeface="+mn-cs"/>
              </a:rPr>
              <a:t>・入稿規定</a:t>
            </a:r>
            <a:endParaRPr kumimoji="1" lang="en-US" altLang="ja-JP" sz="1200" b="0" i="0" u="none" strike="noStrike" kern="1200" dirty="0">
              <a:solidFill>
                <a:schemeClr val="tx1"/>
              </a:solidFill>
              <a:effectLst/>
              <a:latin typeface="+mn-lt"/>
              <a:ea typeface="+mn-ea"/>
              <a:cs typeface="+mn-cs"/>
            </a:endParaRPr>
          </a:p>
          <a:p>
            <a:endParaRPr kumimoji="1" lang="en-US" altLang="ja-JP" dirty="0"/>
          </a:p>
        </p:txBody>
      </p:sp>
    </p:spTree>
    <p:extLst>
      <p:ext uri="{BB962C8B-B14F-4D97-AF65-F5344CB8AC3E}">
        <p14:creationId xmlns:p14="http://schemas.microsoft.com/office/powerpoint/2010/main" val="37971431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https://cptl.corp.yahoo.co.jp/pages/viewpage.action?pageId=2198557592</a:t>
            </a:r>
          </a:p>
          <a:p>
            <a:r>
              <a:rPr kumimoji="1" lang="ja-JP" altLang="en-US" dirty="0"/>
              <a:t>免責の記載あり</a:t>
            </a:r>
            <a:endParaRPr kumimoji="1" lang="en-US" altLang="ja-JP" dirty="0"/>
          </a:p>
          <a:p>
            <a:r>
              <a:rPr kumimoji="1" lang="ja-JP" altLang="en-US" sz="1200" b="0" i="0" u="none" strike="noStrike" kern="1200" dirty="0">
                <a:solidFill>
                  <a:schemeClr val="tx1"/>
                </a:solidFill>
                <a:effectLst/>
                <a:latin typeface="+mn-lt"/>
                <a:ea typeface="+mn-ea"/>
                <a:cs typeface="+mn-cs"/>
              </a:rPr>
              <a:t>・広告取り扱いに関するご契約の条件（プレミアム広告）→広告取扱基本規定</a:t>
            </a:r>
            <a:endParaRPr kumimoji="1" lang="en-US" altLang="ja-JP" sz="1200" b="0" i="0" u="none" strike="noStrike" kern="1200" dirty="0">
              <a:solidFill>
                <a:schemeClr val="tx1"/>
              </a:solidFill>
              <a:effectLst/>
              <a:latin typeface="+mn-lt"/>
              <a:ea typeface="+mn-ea"/>
              <a:cs typeface="+mn-cs"/>
            </a:endParaRPr>
          </a:p>
          <a:p>
            <a:r>
              <a:rPr kumimoji="1" lang="ja-JP" altLang="en-US" sz="1200" b="0" i="0" u="none" strike="noStrike" kern="1200" dirty="0">
                <a:solidFill>
                  <a:schemeClr val="tx1"/>
                </a:solidFill>
                <a:effectLst/>
                <a:latin typeface="+mn-lt"/>
                <a:ea typeface="+mn-ea"/>
                <a:cs typeface="+mn-cs"/>
              </a:rPr>
              <a:t>・プレミアム広告　免責条項 </a:t>
            </a:r>
            <a:endParaRPr kumimoji="1" lang="en-US" altLang="ja-JP" sz="1200" b="0" i="0" u="none" strike="noStrike" kern="1200" dirty="0">
              <a:solidFill>
                <a:schemeClr val="tx1"/>
              </a:solidFill>
              <a:effectLst/>
              <a:latin typeface="+mn-lt"/>
              <a:ea typeface="+mn-ea"/>
              <a:cs typeface="+mn-cs"/>
            </a:endParaRPr>
          </a:p>
          <a:p>
            <a:r>
              <a:rPr kumimoji="1" lang="ja-JP" altLang="en-US" sz="1200" b="0" i="0" u="none" strike="noStrike" kern="1200" dirty="0">
                <a:solidFill>
                  <a:schemeClr val="tx1"/>
                </a:solidFill>
                <a:effectLst/>
                <a:latin typeface="+mn-lt"/>
                <a:ea typeface="+mn-ea"/>
                <a:cs typeface="+mn-cs"/>
              </a:rPr>
              <a:t>・セールスシート（各商品）</a:t>
            </a:r>
            <a:endParaRPr kumimoji="1" lang="en-US" altLang="ja-JP" sz="1200" b="0" i="0" u="none" strike="noStrike" kern="1200" dirty="0">
              <a:solidFill>
                <a:schemeClr val="tx1"/>
              </a:solidFill>
              <a:effectLst/>
              <a:latin typeface="+mn-lt"/>
              <a:ea typeface="+mn-ea"/>
              <a:cs typeface="+mn-cs"/>
            </a:endParaRPr>
          </a:p>
          <a:p>
            <a:r>
              <a:rPr kumimoji="1" lang="ja-JP" altLang="en-US" sz="1200" b="0" i="0" u="none" strike="noStrike" kern="1200" dirty="0">
                <a:solidFill>
                  <a:schemeClr val="tx1"/>
                </a:solidFill>
                <a:effectLst/>
                <a:latin typeface="+mn-lt"/>
                <a:ea typeface="+mn-ea"/>
                <a:cs typeface="+mn-cs"/>
              </a:rPr>
              <a:t>・入稿規定</a:t>
            </a:r>
            <a:endParaRPr kumimoji="1" lang="en-US" altLang="ja-JP" sz="1200" b="0" i="0" u="none" strike="noStrike" kern="1200" dirty="0">
              <a:solidFill>
                <a:schemeClr val="tx1"/>
              </a:solidFill>
              <a:effectLst/>
              <a:latin typeface="+mn-lt"/>
              <a:ea typeface="+mn-ea"/>
              <a:cs typeface="+mn-cs"/>
            </a:endParaRPr>
          </a:p>
          <a:p>
            <a:endParaRPr kumimoji="1" lang="en-US" altLang="ja-JP" dirty="0"/>
          </a:p>
        </p:txBody>
      </p:sp>
    </p:spTree>
    <p:extLst>
      <p:ext uri="{BB962C8B-B14F-4D97-AF65-F5344CB8AC3E}">
        <p14:creationId xmlns:p14="http://schemas.microsoft.com/office/powerpoint/2010/main" val="199287163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用">
    <p:spTree>
      <p:nvGrpSpPr>
        <p:cNvPr id="1" name=""/>
        <p:cNvGrpSpPr/>
        <p:nvPr/>
      </p:nvGrpSpPr>
      <p:grpSpPr>
        <a:xfrm>
          <a:off x="0" y="0"/>
          <a:ext cx="0" cy="0"/>
          <a:chOff x="0" y="0"/>
          <a:chExt cx="0" cy="0"/>
        </a:xfrm>
      </p:grpSpPr>
      <p:sp>
        <p:nvSpPr>
          <p:cNvPr id="2" name="タイトル 1"/>
          <p:cNvSpPr>
            <a:spLocks noGrp="1"/>
          </p:cNvSpPr>
          <p:nvPr>
            <p:ph type="ctrTitle"/>
          </p:nvPr>
        </p:nvSpPr>
        <p:spPr>
          <a:xfrm>
            <a:off x="742950" y="3212976"/>
            <a:ext cx="8420100" cy="819523"/>
          </a:xfrm>
        </p:spPr>
        <p:txBody>
          <a:bodyPr>
            <a:normAutofit/>
          </a:bodyPr>
          <a:lstStyle>
            <a:lvl1pPr>
              <a:defRPr sz="4800"/>
            </a:lvl1pPr>
          </a:lstStyle>
          <a:p>
            <a:r>
              <a:rPr kumimoji="1" lang="ja-JP" altLang="en-US"/>
              <a:t>マスタ タイトルの書式設定</a:t>
            </a:r>
            <a:endParaRPr kumimoji="1" lang="ja-JP" altLang="en-US" dirty="0"/>
          </a:p>
        </p:txBody>
      </p:sp>
      <p:pic>
        <p:nvPicPr>
          <p:cNvPr id="7" name="Picture 2"/>
          <p:cNvPicPr>
            <a:picLocks noChangeAspect="1" noChangeArrowheads="1"/>
          </p:cNvPicPr>
          <p:nvPr userDrawn="1"/>
        </p:nvPicPr>
        <p:blipFill>
          <a:blip r:embed="rId2" cstate="print"/>
          <a:srcRect/>
          <a:stretch>
            <a:fillRect/>
          </a:stretch>
        </p:blipFill>
        <p:spPr bwMode="auto">
          <a:xfrm>
            <a:off x="3224826" y="1730067"/>
            <a:ext cx="3529372" cy="943646"/>
          </a:xfrm>
          <a:prstGeom prst="rect">
            <a:avLst/>
          </a:prstGeom>
          <a:noFill/>
          <a:ln w="9525">
            <a:noFill/>
            <a:miter lim="800000"/>
            <a:headEnd/>
            <a:tailEnd/>
          </a:ln>
          <a:effectLst/>
        </p:spPr>
      </p:pic>
      <p:sp>
        <p:nvSpPr>
          <p:cNvPr id="10" name="テキスト プレースホルダ 9"/>
          <p:cNvSpPr>
            <a:spLocks noGrp="1"/>
          </p:cNvSpPr>
          <p:nvPr>
            <p:ph type="body" sz="quarter" idx="13" hasCustomPrompt="1"/>
          </p:nvPr>
        </p:nvSpPr>
        <p:spPr>
          <a:xfrm>
            <a:off x="2792414" y="4581128"/>
            <a:ext cx="4311771" cy="719138"/>
          </a:xfrm>
        </p:spPr>
        <p:txBody>
          <a:bodyPr>
            <a:noAutofit/>
          </a:bodyPr>
          <a:lstStyle>
            <a:lvl1pPr marL="0" marR="0" indent="0" algn="ctr" defTabSz="914400" rtl="0" eaLnBrk="1" fontAlgn="auto" latinLnBrk="0" hangingPunct="1">
              <a:lnSpc>
                <a:spcPts val="2500"/>
              </a:lnSpc>
              <a:spcBef>
                <a:spcPct val="0"/>
              </a:spcBef>
              <a:spcAft>
                <a:spcPts val="0"/>
              </a:spcAft>
              <a:buClrTx/>
              <a:buSzTx/>
              <a:buFontTx/>
              <a:buNone/>
              <a:tabLst/>
              <a:defRPr sz="1800">
                <a:solidFill>
                  <a:schemeClr val="accent4"/>
                </a:solidFill>
              </a:defRPr>
            </a:lvl1pPr>
            <a:lvl2pPr>
              <a:defRPr sz="1800"/>
            </a:lvl2pPr>
            <a:lvl3pPr>
              <a:defRPr sz="1800"/>
            </a:lvl3pPr>
            <a:lvl4pPr>
              <a:defRPr sz="1800"/>
            </a:lvl4pPr>
            <a:lvl5pPr>
              <a:defRPr sz="1800"/>
            </a:lvl5pPr>
          </a:lstStyle>
          <a:p>
            <a:pPr marL="0" marR="0" lvl="0" indent="0" algn="ctr" defTabSz="914400" rtl="0" eaLnBrk="1" fontAlgn="auto" latinLnBrk="0" hangingPunct="1">
              <a:lnSpc>
                <a:spcPts val="2500"/>
              </a:lnSpc>
              <a:spcBef>
                <a:spcPct val="0"/>
              </a:spcBef>
              <a:spcAft>
                <a:spcPts val="0"/>
              </a:spcAft>
              <a:buClrTx/>
              <a:buSzTx/>
              <a:buFontTx/>
              <a:buNone/>
              <a:tabLst/>
              <a:defRPr/>
            </a:pPr>
            <a:r>
              <a:rPr kumimoji="1" lang="ja-JP" altLang="en-US"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ヤフー株式会社　</a:t>
            </a: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NAME </a:t>
            </a:r>
            <a:r>
              <a:rPr kumimoji="1" lang="en-US" altLang="ja-JP" sz="1800" b="0" i="0" u="none" strike="noStrike" kern="1200" cap="none" spc="0" normalizeH="0" baseline="0" noProof="0" dirty="0" err="1">
                <a:ln>
                  <a:noFill/>
                </a:ln>
                <a:solidFill>
                  <a:srgbClr val="454958"/>
                </a:solidFill>
                <a:effectLst/>
                <a:uLnTx/>
                <a:uFillTx/>
                <a:latin typeface="メイリオ" pitchFamily="50" charset="-128"/>
                <a:ea typeface="メイリオ" pitchFamily="50" charset="-128"/>
                <a:cs typeface="メイリオ" pitchFamily="50" charset="-128"/>
              </a:rPr>
              <a:t>NAME</a:t>
            </a: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
            </a:r>
            <a:b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b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2013/XX/XX</a:t>
            </a:r>
            <a:endParaRPr kumimoji="1" lang="ja-JP" altLang="en-US"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endParaRPr>
          </a:p>
        </p:txBody>
      </p:sp>
    </p:spTree>
    <p:extLst>
      <p:ext uri="{BB962C8B-B14F-4D97-AF65-F5344CB8AC3E}">
        <p14:creationId xmlns:p14="http://schemas.microsoft.com/office/powerpoint/2010/main" val="35219439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中面用">
    <p:spTree>
      <p:nvGrpSpPr>
        <p:cNvPr id="1" name=""/>
        <p:cNvGrpSpPr/>
        <p:nvPr/>
      </p:nvGrpSpPr>
      <p:grpSpPr>
        <a:xfrm>
          <a:off x="0" y="0"/>
          <a:ext cx="0" cy="0"/>
          <a:chOff x="0" y="0"/>
          <a:chExt cx="0" cy="0"/>
        </a:xfrm>
      </p:grpSpPr>
      <p:sp>
        <p:nvSpPr>
          <p:cNvPr id="15" name="フッター プレースホルダ 9"/>
          <p:cNvSpPr>
            <a:spLocks noGrp="1"/>
          </p:cNvSpPr>
          <p:nvPr>
            <p:ph type="ftr" sz="quarter" idx="3"/>
          </p:nvPr>
        </p:nvSpPr>
        <p:spPr>
          <a:xfrm>
            <a:off x="2792760" y="6525344"/>
            <a:ext cx="4320480" cy="365125"/>
          </a:xfrm>
          <a:prstGeom prst="rect">
            <a:avLst/>
          </a:prstGeom>
        </p:spPr>
        <p:txBody>
          <a:bodyPr vert="horz" lIns="91440" tIns="45720" rIns="91440" bIns="45720" rtlCol="0" anchor="ctr"/>
          <a:lstStyle>
            <a:lvl1pPr algn="ctr">
              <a:defRPr sz="700">
                <a:solidFill>
                  <a:schemeClr val="tx1"/>
                </a:solidFill>
              </a:defRPr>
            </a:lvl1p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
        <p:nvSpPr>
          <p:cNvPr id="8" name="スライド番号プレースホルダ 10"/>
          <p:cNvSpPr txBox="1">
            <a:spLocks/>
          </p:cNvSpPr>
          <p:nvPr userDrawn="1"/>
        </p:nvSpPr>
        <p:spPr>
          <a:xfrm>
            <a:off x="7538144" y="6520259"/>
            <a:ext cx="2311400" cy="365125"/>
          </a:xfrm>
          <a:prstGeom prst="rect">
            <a:avLst/>
          </a:prstGeom>
        </p:spPr>
        <p:txBody>
          <a:bodyPr vert="horz" lIns="91440" tIns="45720" rIns="91440" bIns="45720" rtlCol="0" anchor="ctr"/>
          <a:lstStyle>
            <a:defPPr lvl="0">
              <a:defRPr lang="ja-JP"/>
            </a:defPPr>
            <a:lvl1pPr marL="0" lvl="1" algn="r" defTabSz="914400" rtl="0" eaLnBrk="1" latinLnBrk="0" hangingPunct="1">
              <a:defRPr kumimoji="1" sz="1400" kern="1200">
                <a:solidFill>
                  <a:srgbClr val="687080"/>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pPr/>
              <a:t>‹#›</a:t>
            </a:fld>
            <a:endParaRPr lang="ja-JP" altLang="en-US" dirty="0"/>
          </a:p>
        </p:txBody>
      </p:sp>
      <p:sp>
        <p:nvSpPr>
          <p:cNvPr id="9" name="タイトル 1">
            <a:extLst>
              <a:ext uri="{FF2B5EF4-FFF2-40B4-BE49-F238E27FC236}">
                <a16:creationId xmlns:a16="http://schemas.microsoft.com/office/drawing/2014/main" id="{707984D9-3F31-6F4D-BB3D-30083903CCB8}"/>
              </a:ext>
            </a:extLst>
          </p:cNvPr>
          <p:cNvSpPr>
            <a:spLocks noGrp="1"/>
          </p:cNvSpPr>
          <p:nvPr>
            <p:ph type="title" hasCustomPrompt="1"/>
          </p:nvPr>
        </p:nvSpPr>
        <p:spPr>
          <a:xfrm>
            <a:off x="500926" y="291972"/>
            <a:ext cx="7992888" cy="432048"/>
          </a:xfrm>
        </p:spPr>
        <p:txBody>
          <a:bodyPr>
            <a:normAutofit/>
          </a:bodyPr>
          <a:lstStyle>
            <a:lvl1pPr algn="l">
              <a:defRPr sz="2800"/>
            </a:lvl1pPr>
          </a:lstStyle>
          <a:p>
            <a:r>
              <a:rPr kumimoji="1" lang="ja-JP" altLang="en-US"/>
              <a:t>テキストテキストテキスト　</a:t>
            </a:r>
            <a:r>
              <a:rPr lang="ja-JP" altLang="en-US" sz="1200">
                <a:latin typeface="メイリオ" panose="020B0604030504040204" pitchFamily="50" charset="-128"/>
                <a:ea typeface="メイリオ" panose="020B0604030504040204" pitchFamily="50" charset="-128"/>
                <a:cs typeface="メイリオ" panose="020B0604030504040204" pitchFamily="50" charset="-128"/>
              </a:rPr>
              <a:t>テキストテキストテキスト</a:t>
            </a:r>
            <a:endParaRPr kumimoji="1" lang="ja-JP" altLang="en-US" sz="1100" dirty="0"/>
          </a:p>
        </p:txBody>
      </p:sp>
      <p:sp>
        <p:nvSpPr>
          <p:cNvPr id="12" name="正方形/長方形 11">
            <a:extLst>
              <a:ext uri="{FF2B5EF4-FFF2-40B4-BE49-F238E27FC236}">
                <a16:creationId xmlns:a16="http://schemas.microsoft.com/office/drawing/2014/main" id="{9D8D5134-722E-C347-A2EE-B0378991EB03}"/>
              </a:ext>
            </a:extLst>
          </p:cNvPr>
          <p:cNvSpPr/>
          <p:nvPr userDrawn="1"/>
        </p:nvSpPr>
        <p:spPr>
          <a:xfrm>
            <a:off x="0" y="-11862"/>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C9DF56A8-D930-6242-9838-ED49F04302FD}"/>
              </a:ext>
            </a:extLst>
          </p:cNvPr>
          <p:cNvSpPr/>
          <p:nvPr userDrawn="1"/>
        </p:nvSpPr>
        <p:spPr>
          <a:xfrm>
            <a:off x="0" y="-11861"/>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144978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中表紙用">
    <p:spTree>
      <p:nvGrpSpPr>
        <p:cNvPr id="1" name=""/>
        <p:cNvGrpSpPr/>
        <p:nvPr/>
      </p:nvGrpSpPr>
      <p:grpSpPr>
        <a:xfrm>
          <a:off x="0" y="0"/>
          <a:ext cx="0" cy="0"/>
          <a:chOff x="0" y="0"/>
          <a:chExt cx="0" cy="0"/>
        </a:xfrm>
      </p:grpSpPr>
      <p:sp>
        <p:nvSpPr>
          <p:cNvPr id="6" name="タイトル 1"/>
          <p:cNvSpPr>
            <a:spLocks noGrp="1"/>
          </p:cNvSpPr>
          <p:nvPr userDrawn="1">
            <p:ph type="title" hasCustomPrompt="1"/>
          </p:nvPr>
        </p:nvSpPr>
        <p:spPr>
          <a:xfrm>
            <a:off x="704528" y="2703416"/>
            <a:ext cx="8496944" cy="1143000"/>
          </a:xfrm>
        </p:spPr>
        <p:txBody>
          <a:bodyPr>
            <a:normAutofit/>
          </a:bodyPr>
          <a:lstStyle>
            <a:lvl1pPr>
              <a:defRPr sz="4000"/>
            </a:lvl1pPr>
          </a:lstStyle>
          <a:p>
            <a:r>
              <a:rPr kumimoji="1" lang="ja-JP" altLang="en-US" dirty="0">
                <a:solidFill>
                  <a:schemeClr val="tx1"/>
                </a:solidFill>
              </a:rPr>
              <a:t>クリックして中表紙タイトルを入力</a:t>
            </a:r>
          </a:p>
        </p:txBody>
      </p:sp>
      <p:sp>
        <p:nvSpPr>
          <p:cNvPr id="13" name="フッター プレースホルダ 9"/>
          <p:cNvSpPr>
            <a:spLocks noGrp="1"/>
          </p:cNvSpPr>
          <p:nvPr>
            <p:ph type="ftr" sz="quarter" idx="3"/>
          </p:nvPr>
        </p:nvSpPr>
        <p:spPr>
          <a:xfrm>
            <a:off x="2792760" y="6525344"/>
            <a:ext cx="4320480" cy="365125"/>
          </a:xfrm>
          <a:prstGeom prst="rect">
            <a:avLst/>
          </a:prstGeom>
        </p:spPr>
        <p:txBody>
          <a:bodyPr vert="horz" lIns="91440" tIns="45720" rIns="91440" bIns="45720" rtlCol="0" anchor="ctr"/>
          <a:lstStyle>
            <a:lvl1pPr algn="ctr">
              <a:defRPr sz="700">
                <a:solidFill>
                  <a:schemeClr val="tx1"/>
                </a:solidFill>
              </a:defRPr>
            </a:lvl1p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
        <p:nvSpPr>
          <p:cNvPr id="5" name="スライド番号プレースホルダ 10"/>
          <p:cNvSpPr txBox="1">
            <a:spLocks/>
          </p:cNvSpPr>
          <p:nvPr userDrawn="1"/>
        </p:nvSpPr>
        <p:spPr>
          <a:xfrm>
            <a:off x="7594600" y="6453336"/>
            <a:ext cx="2311400" cy="365125"/>
          </a:xfrm>
          <a:prstGeom prst="rect">
            <a:avLst/>
          </a:prstGeom>
        </p:spPr>
        <p:txBody>
          <a:bodyPr vert="horz" lIns="91440" tIns="45720" rIns="91440" bIns="45720" rtlCol="0" anchor="ctr"/>
          <a:lstStyle>
            <a:defPPr lvl="0">
              <a:defRPr lang="ja-JP"/>
            </a:defPPr>
            <a:lvl1pPr marL="0" lvl="1" algn="r" defTabSz="914400" rtl="0" eaLnBrk="1" latinLnBrk="0" hangingPunct="1">
              <a:defRPr kumimoji="1" sz="1400" kern="1200">
                <a:solidFill>
                  <a:srgbClr val="687080"/>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F9BD7636-22E7-4304-ABE2-16A3D163D5E1}" type="slidenum">
              <a:rPr lang="ja-JP" altLang="en-US" smtClean="0"/>
              <a:pPr/>
              <a:t>‹#›</a:t>
            </a:fld>
            <a:endParaRPr lang="ja-JP" altLang="en-US" dirty="0"/>
          </a:p>
        </p:txBody>
      </p:sp>
    </p:spTree>
    <p:extLst>
      <p:ext uri="{BB962C8B-B14F-4D97-AF65-F5344CB8AC3E}">
        <p14:creationId xmlns:p14="http://schemas.microsoft.com/office/powerpoint/2010/main" val="40174378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用サブタイトル付き">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2" cstate="print"/>
          <a:srcRect/>
          <a:stretch>
            <a:fillRect/>
          </a:stretch>
        </p:blipFill>
        <p:spPr bwMode="auto">
          <a:xfrm>
            <a:off x="3223828" y="1442035"/>
            <a:ext cx="3529372" cy="943646"/>
          </a:xfrm>
          <a:prstGeom prst="rect">
            <a:avLst/>
          </a:prstGeom>
          <a:noFill/>
          <a:ln w="9525">
            <a:noFill/>
            <a:miter lim="800000"/>
            <a:headEnd/>
            <a:tailEnd/>
          </a:ln>
          <a:effectLst/>
        </p:spPr>
      </p:pic>
      <p:sp>
        <p:nvSpPr>
          <p:cNvPr id="10" name="タイトル 1"/>
          <p:cNvSpPr>
            <a:spLocks noGrp="1"/>
          </p:cNvSpPr>
          <p:nvPr>
            <p:ph type="ctrTitle"/>
          </p:nvPr>
        </p:nvSpPr>
        <p:spPr>
          <a:xfrm>
            <a:off x="742950" y="2996952"/>
            <a:ext cx="8420100" cy="819523"/>
          </a:xfrm>
        </p:spPr>
        <p:txBody>
          <a:bodyPr>
            <a:normAutofit/>
          </a:bodyPr>
          <a:lstStyle>
            <a:lvl1pPr>
              <a:defRPr sz="4800"/>
            </a:lvl1pPr>
          </a:lstStyle>
          <a:p>
            <a:r>
              <a:rPr kumimoji="1" lang="ja-JP" altLang="en-US"/>
              <a:t>マスタ タイトルの書式設定</a:t>
            </a:r>
            <a:endParaRPr kumimoji="1" lang="ja-JP" altLang="en-US" dirty="0"/>
          </a:p>
        </p:txBody>
      </p:sp>
      <p:sp>
        <p:nvSpPr>
          <p:cNvPr id="12" name="サブタイトル 2"/>
          <p:cNvSpPr>
            <a:spLocks noGrp="1"/>
          </p:cNvSpPr>
          <p:nvPr>
            <p:ph type="subTitle" idx="1"/>
          </p:nvPr>
        </p:nvSpPr>
        <p:spPr>
          <a:xfrm>
            <a:off x="1485900" y="3861048"/>
            <a:ext cx="6934200" cy="288032"/>
          </a:xfrm>
        </p:spPr>
        <p:txBody>
          <a:bodyPr>
            <a:normAutofit/>
          </a:bodyPr>
          <a:lstStyle>
            <a:lvl1pPr marL="0" indent="0" algn="ctr">
              <a:buNone/>
              <a:defRPr sz="1400">
                <a:solidFill>
                  <a:srgbClr val="68708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16" name="テキスト プレースホルダ 9"/>
          <p:cNvSpPr>
            <a:spLocks noGrp="1"/>
          </p:cNvSpPr>
          <p:nvPr>
            <p:ph type="body" sz="quarter" idx="13" hasCustomPrompt="1"/>
          </p:nvPr>
        </p:nvSpPr>
        <p:spPr>
          <a:xfrm>
            <a:off x="2792414" y="4654078"/>
            <a:ext cx="4311771" cy="719138"/>
          </a:xfrm>
        </p:spPr>
        <p:txBody>
          <a:bodyPr>
            <a:noAutofit/>
          </a:bodyPr>
          <a:lstStyle>
            <a:lvl1pPr marL="0" marR="0" indent="0" algn="ctr" defTabSz="914400" rtl="0" eaLnBrk="1" fontAlgn="auto" latinLnBrk="0" hangingPunct="1">
              <a:lnSpc>
                <a:spcPts val="2500"/>
              </a:lnSpc>
              <a:spcBef>
                <a:spcPct val="0"/>
              </a:spcBef>
              <a:spcAft>
                <a:spcPts val="0"/>
              </a:spcAft>
              <a:buClrTx/>
              <a:buSzTx/>
              <a:buFontTx/>
              <a:buNone/>
              <a:tabLst/>
              <a:defRPr sz="1800">
                <a:solidFill>
                  <a:schemeClr val="accent4"/>
                </a:solidFill>
              </a:defRPr>
            </a:lvl1pPr>
            <a:lvl2pPr>
              <a:defRPr sz="1800"/>
            </a:lvl2pPr>
            <a:lvl3pPr>
              <a:defRPr sz="1800"/>
            </a:lvl3pPr>
            <a:lvl4pPr>
              <a:defRPr sz="1800"/>
            </a:lvl4pPr>
            <a:lvl5pPr>
              <a:defRPr sz="1800"/>
            </a:lvl5pPr>
          </a:lstStyle>
          <a:p>
            <a:pPr marL="0" marR="0" lvl="0" indent="0" algn="ctr" defTabSz="914400" rtl="0" eaLnBrk="1" fontAlgn="auto" latinLnBrk="0" hangingPunct="1">
              <a:lnSpc>
                <a:spcPts val="2500"/>
              </a:lnSpc>
              <a:spcBef>
                <a:spcPct val="0"/>
              </a:spcBef>
              <a:spcAft>
                <a:spcPts val="0"/>
              </a:spcAft>
              <a:buClrTx/>
              <a:buSzTx/>
              <a:buFontTx/>
              <a:buNone/>
              <a:tabLst/>
              <a:defRPr/>
            </a:pPr>
            <a:r>
              <a:rPr kumimoji="1" lang="ja-JP" altLang="en-US"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ヤフー株式会社　</a:t>
            </a: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NAME </a:t>
            </a:r>
            <a:r>
              <a:rPr kumimoji="1" lang="en-US" altLang="ja-JP" sz="1800" b="0" i="0" u="none" strike="noStrike" kern="1200" cap="none" spc="0" normalizeH="0" baseline="0" noProof="0" dirty="0" err="1">
                <a:ln>
                  <a:noFill/>
                </a:ln>
                <a:solidFill>
                  <a:srgbClr val="454958"/>
                </a:solidFill>
                <a:effectLst/>
                <a:uLnTx/>
                <a:uFillTx/>
                <a:latin typeface="メイリオ" pitchFamily="50" charset="-128"/>
                <a:ea typeface="メイリオ" pitchFamily="50" charset="-128"/>
                <a:cs typeface="メイリオ" pitchFamily="50" charset="-128"/>
              </a:rPr>
              <a:t>NAME</a:t>
            </a: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
            </a:r>
            <a:b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b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2014/XX/XX</a:t>
            </a:r>
            <a:endParaRPr kumimoji="1" lang="ja-JP" altLang="en-US"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endParaRPr>
          </a:p>
        </p:txBody>
      </p:sp>
    </p:spTree>
    <p:extLst>
      <p:ext uri="{BB962C8B-B14F-4D97-AF65-F5344CB8AC3E}">
        <p14:creationId xmlns:p14="http://schemas.microsoft.com/office/powerpoint/2010/main" val="37564889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用二行">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2" cstate="print"/>
          <a:srcRect/>
          <a:stretch>
            <a:fillRect/>
          </a:stretch>
        </p:blipFill>
        <p:spPr bwMode="auto">
          <a:xfrm>
            <a:off x="3223828" y="1340768"/>
            <a:ext cx="3529372" cy="943646"/>
          </a:xfrm>
          <a:prstGeom prst="rect">
            <a:avLst/>
          </a:prstGeom>
          <a:noFill/>
          <a:ln w="9525">
            <a:noFill/>
            <a:miter lim="800000"/>
            <a:headEnd/>
            <a:tailEnd/>
          </a:ln>
          <a:effectLst/>
        </p:spPr>
      </p:pic>
      <p:sp>
        <p:nvSpPr>
          <p:cNvPr id="10" name="タイトル 1"/>
          <p:cNvSpPr>
            <a:spLocks noGrp="1"/>
          </p:cNvSpPr>
          <p:nvPr>
            <p:ph type="ctrTitle" hasCustomPrompt="1"/>
          </p:nvPr>
        </p:nvSpPr>
        <p:spPr>
          <a:xfrm>
            <a:off x="742950" y="2924944"/>
            <a:ext cx="8420100" cy="1323579"/>
          </a:xfrm>
        </p:spPr>
        <p:txBody>
          <a:bodyPr>
            <a:normAutofit/>
          </a:bodyPr>
          <a:lstStyle>
            <a:lvl1pPr>
              <a:defRPr sz="4400"/>
            </a:lvl1pPr>
          </a:lstStyle>
          <a:p>
            <a:r>
              <a:rPr kumimoji="1" lang="ja-JP" altLang="en-US" dirty="0"/>
              <a:t>クリックしてタイトルを入力</a:t>
            </a:r>
            <a:r>
              <a:rPr kumimoji="1" lang="en-US" altLang="ja-JP" dirty="0"/>
              <a:t/>
            </a:r>
            <a:br>
              <a:rPr kumimoji="1" lang="en-US" altLang="ja-JP" dirty="0"/>
            </a:br>
            <a:r>
              <a:rPr kumimoji="1" lang="ja-JP" altLang="en-US" dirty="0"/>
              <a:t>クリックしてタイトルを入力</a:t>
            </a:r>
          </a:p>
        </p:txBody>
      </p:sp>
      <p:sp>
        <p:nvSpPr>
          <p:cNvPr id="13" name="テキスト プレースホルダ 9"/>
          <p:cNvSpPr>
            <a:spLocks noGrp="1"/>
          </p:cNvSpPr>
          <p:nvPr>
            <p:ph type="body" sz="quarter" idx="13" hasCustomPrompt="1"/>
          </p:nvPr>
        </p:nvSpPr>
        <p:spPr>
          <a:xfrm>
            <a:off x="2792414" y="4509120"/>
            <a:ext cx="4311771" cy="719138"/>
          </a:xfrm>
        </p:spPr>
        <p:txBody>
          <a:bodyPr>
            <a:noAutofit/>
          </a:bodyPr>
          <a:lstStyle>
            <a:lvl1pPr marL="0" marR="0" indent="0" algn="ctr" defTabSz="914400" rtl="0" eaLnBrk="1" fontAlgn="auto" latinLnBrk="0" hangingPunct="1">
              <a:lnSpc>
                <a:spcPts val="2500"/>
              </a:lnSpc>
              <a:spcBef>
                <a:spcPct val="0"/>
              </a:spcBef>
              <a:spcAft>
                <a:spcPts val="0"/>
              </a:spcAft>
              <a:buClrTx/>
              <a:buSzTx/>
              <a:buFontTx/>
              <a:buNone/>
              <a:tabLst/>
              <a:defRPr sz="1800">
                <a:solidFill>
                  <a:schemeClr val="accent4"/>
                </a:solidFill>
              </a:defRPr>
            </a:lvl1pPr>
            <a:lvl2pPr>
              <a:defRPr sz="1800"/>
            </a:lvl2pPr>
            <a:lvl3pPr>
              <a:defRPr sz="1800"/>
            </a:lvl3pPr>
            <a:lvl4pPr>
              <a:defRPr sz="1800"/>
            </a:lvl4pPr>
            <a:lvl5pPr>
              <a:defRPr sz="1800"/>
            </a:lvl5pPr>
          </a:lstStyle>
          <a:p>
            <a:pPr marL="0" marR="0" lvl="0" indent="0" algn="ctr" defTabSz="914400" rtl="0" eaLnBrk="1" fontAlgn="auto" latinLnBrk="0" hangingPunct="1">
              <a:lnSpc>
                <a:spcPts val="2500"/>
              </a:lnSpc>
              <a:spcBef>
                <a:spcPct val="0"/>
              </a:spcBef>
              <a:spcAft>
                <a:spcPts val="0"/>
              </a:spcAft>
              <a:buClrTx/>
              <a:buSzTx/>
              <a:buFontTx/>
              <a:buNone/>
              <a:tabLst/>
              <a:defRPr/>
            </a:pPr>
            <a:r>
              <a:rPr kumimoji="1" lang="ja-JP" altLang="en-US"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ヤフー株式会社　</a:t>
            </a: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NAME </a:t>
            </a:r>
            <a:r>
              <a:rPr kumimoji="1" lang="en-US" altLang="ja-JP" sz="1800" b="0" i="0" u="none" strike="noStrike" kern="1200" cap="none" spc="0" normalizeH="0" baseline="0" noProof="0" dirty="0" err="1">
                <a:ln>
                  <a:noFill/>
                </a:ln>
                <a:solidFill>
                  <a:srgbClr val="454958"/>
                </a:solidFill>
                <a:effectLst/>
                <a:uLnTx/>
                <a:uFillTx/>
                <a:latin typeface="メイリオ" pitchFamily="50" charset="-128"/>
                <a:ea typeface="メイリオ" pitchFamily="50" charset="-128"/>
                <a:cs typeface="メイリオ" pitchFamily="50" charset="-128"/>
              </a:rPr>
              <a:t>NAME</a:t>
            </a: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
            </a:r>
            <a:b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b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2014/XX/XX</a:t>
            </a:r>
            <a:endParaRPr kumimoji="1" lang="ja-JP" altLang="en-US"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endParaRPr>
          </a:p>
        </p:txBody>
      </p:sp>
    </p:spTree>
    <p:extLst>
      <p:ext uri="{BB962C8B-B14F-4D97-AF65-F5344CB8AC3E}">
        <p14:creationId xmlns:p14="http://schemas.microsoft.com/office/powerpoint/2010/main" val="32053729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用二行サブタイトル付き">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2" cstate="print"/>
          <a:srcRect/>
          <a:stretch>
            <a:fillRect/>
          </a:stretch>
        </p:blipFill>
        <p:spPr bwMode="auto">
          <a:xfrm>
            <a:off x="3223828" y="1124744"/>
            <a:ext cx="3529372" cy="943646"/>
          </a:xfrm>
          <a:prstGeom prst="rect">
            <a:avLst/>
          </a:prstGeom>
          <a:noFill/>
          <a:ln w="9525">
            <a:noFill/>
            <a:miter lim="800000"/>
            <a:headEnd/>
            <a:tailEnd/>
          </a:ln>
          <a:effectLst/>
        </p:spPr>
      </p:pic>
      <p:sp>
        <p:nvSpPr>
          <p:cNvPr id="10" name="タイトル 1"/>
          <p:cNvSpPr>
            <a:spLocks noGrp="1"/>
          </p:cNvSpPr>
          <p:nvPr>
            <p:ph type="ctrTitle" hasCustomPrompt="1"/>
          </p:nvPr>
        </p:nvSpPr>
        <p:spPr>
          <a:xfrm>
            <a:off x="742950" y="2708920"/>
            <a:ext cx="8420100" cy="1323579"/>
          </a:xfrm>
        </p:spPr>
        <p:txBody>
          <a:bodyPr>
            <a:normAutofit/>
          </a:bodyPr>
          <a:lstStyle>
            <a:lvl1pPr>
              <a:defRPr sz="4400"/>
            </a:lvl1pPr>
          </a:lstStyle>
          <a:p>
            <a:r>
              <a:rPr kumimoji="1" lang="ja-JP" altLang="en-US" dirty="0"/>
              <a:t>クリックしてタイトルを入力</a:t>
            </a:r>
            <a:r>
              <a:rPr kumimoji="1" lang="en-US" altLang="ja-JP" dirty="0"/>
              <a:t/>
            </a:r>
            <a:br>
              <a:rPr kumimoji="1" lang="en-US" altLang="ja-JP" dirty="0"/>
            </a:br>
            <a:r>
              <a:rPr kumimoji="1" lang="ja-JP" altLang="en-US" dirty="0"/>
              <a:t>クリックしてタイトルを入力</a:t>
            </a:r>
          </a:p>
        </p:txBody>
      </p:sp>
      <p:sp>
        <p:nvSpPr>
          <p:cNvPr id="13" name="サブタイトル 2"/>
          <p:cNvSpPr>
            <a:spLocks noGrp="1"/>
          </p:cNvSpPr>
          <p:nvPr>
            <p:ph type="subTitle" idx="1"/>
          </p:nvPr>
        </p:nvSpPr>
        <p:spPr>
          <a:xfrm>
            <a:off x="1485900" y="4221088"/>
            <a:ext cx="6934200" cy="288032"/>
          </a:xfrm>
        </p:spPr>
        <p:txBody>
          <a:bodyPr>
            <a:normAutofit/>
          </a:bodyPr>
          <a:lstStyle>
            <a:lvl1pPr marL="0" indent="0" algn="ctr">
              <a:buNone/>
              <a:defRPr sz="1400">
                <a:solidFill>
                  <a:srgbClr val="68708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16" name="テキスト プレースホルダ 9"/>
          <p:cNvSpPr>
            <a:spLocks noGrp="1"/>
          </p:cNvSpPr>
          <p:nvPr>
            <p:ph type="body" sz="quarter" idx="13" hasCustomPrompt="1"/>
          </p:nvPr>
        </p:nvSpPr>
        <p:spPr>
          <a:xfrm>
            <a:off x="2792414" y="4798094"/>
            <a:ext cx="4311771" cy="719138"/>
          </a:xfrm>
        </p:spPr>
        <p:txBody>
          <a:bodyPr>
            <a:noAutofit/>
          </a:bodyPr>
          <a:lstStyle>
            <a:lvl1pPr marL="0" marR="0" indent="0" algn="ctr" defTabSz="914400" rtl="0" eaLnBrk="1" fontAlgn="auto" latinLnBrk="0" hangingPunct="1">
              <a:lnSpc>
                <a:spcPts val="2500"/>
              </a:lnSpc>
              <a:spcBef>
                <a:spcPct val="0"/>
              </a:spcBef>
              <a:spcAft>
                <a:spcPts val="0"/>
              </a:spcAft>
              <a:buClrTx/>
              <a:buSzTx/>
              <a:buFontTx/>
              <a:buNone/>
              <a:tabLst/>
              <a:defRPr sz="1800">
                <a:solidFill>
                  <a:schemeClr val="accent4"/>
                </a:solidFill>
              </a:defRPr>
            </a:lvl1pPr>
            <a:lvl2pPr>
              <a:defRPr sz="1800"/>
            </a:lvl2pPr>
            <a:lvl3pPr>
              <a:defRPr sz="1800"/>
            </a:lvl3pPr>
            <a:lvl4pPr>
              <a:defRPr sz="1800"/>
            </a:lvl4pPr>
            <a:lvl5pPr>
              <a:defRPr sz="1800"/>
            </a:lvl5pPr>
          </a:lstStyle>
          <a:p>
            <a:pPr marL="0" marR="0" lvl="0" indent="0" algn="ctr" defTabSz="914400" rtl="0" eaLnBrk="1" fontAlgn="auto" latinLnBrk="0" hangingPunct="1">
              <a:lnSpc>
                <a:spcPts val="2500"/>
              </a:lnSpc>
              <a:spcBef>
                <a:spcPct val="0"/>
              </a:spcBef>
              <a:spcAft>
                <a:spcPts val="0"/>
              </a:spcAft>
              <a:buClrTx/>
              <a:buSzTx/>
              <a:buFontTx/>
              <a:buNone/>
              <a:tabLst/>
              <a:defRPr/>
            </a:pPr>
            <a:r>
              <a:rPr kumimoji="1" lang="ja-JP" altLang="en-US"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ヤフー株式会社　</a:t>
            </a: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NAME </a:t>
            </a:r>
            <a:r>
              <a:rPr kumimoji="1" lang="en-US" altLang="ja-JP" sz="1800" b="0" i="0" u="none" strike="noStrike" kern="1200" cap="none" spc="0" normalizeH="0" baseline="0" noProof="0" dirty="0" err="1">
                <a:ln>
                  <a:noFill/>
                </a:ln>
                <a:solidFill>
                  <a:srgbClr val="454958"/>
                </a:solidFill>
                <a:effectLst/>
                <a:uLnTx/>
                <a:uFillTx/>
                <a:latin typeface="メイリオ" pitchFamily="50" charset="-128"/>
                <a:ea typeface="メイリオ" pitchFamily="50" charset="-128"/>
                <a:cs typeface="メイリオ" pitchFamily="50" charset="-128"/>
              </a:rPr>
              <a:t>NAME</a:t>
            </a: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
            </a:r>
            <a:b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br>
            <a:r>
              <a:rPr kumimoji="1" lang="en-US" altLang="ja-JP"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rPr>
              <a:t>2014/XX/XX</a:t>
            </a:r>
            <a:endParaRPr kumimoji="1" lang="ja-JP" altLang="en-US" sz="1800" b="0" i="0" u="none" strike="noStrike" kern="1200" cap="none" spc="0" normalizeH="0" baseline="0" noProof="0" dirty="0">
              <a:ln>
                <a:noFill/>
              </a:ln>
              <a:solidFill>
                <a:srgbClr val="454958"/>
              </a:solidFill>
              <a:effectLst/>
              <a:uLnTx/>
              <a:uFillTx/>
              <a:latin typeface="メイリオ" pitchFamily="50" charset="-128"/>
              <a:ea typeface="メイリオ" pitchFamily="50" charset="-128"/>
              <a:cs typeface="メイリオ" pitchFamily="50" charset="-128"/>
            </a:endParaRPr>
          </a:p>
        </p:txBody>
      </p:sp>
    </p:spTree>
    <p:extLst>
      <p:ext uri="{BB962C8B-B14F-4D97-AF65-F5344CB8AC3E}">
        <p14:creationId xmlns:p14="http://schemas.microsoft.com/office/powerpoint/2010/main" val="5305767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2216696" y="1916832"/>
            <a:ext cx="7429500" cy="2387600"/>
          </a:xfrm>
        </p:spPr>
        <p:txBody>
          <a:bodyPr anchor="b"/>
          <a:lstStyle>
            <a:lvl1pPr algn="ctr">
              <a:defRPr sz="4875">
                <a:solidFill>
                  <a:srgbClr val="212121"/>
                </a:solidFill>
                <a:latin typeface="メイリオ" panose="020B0604030504040204" pitchFamily="50" charset="-128"/>
                <a:ea typeface="メイリオ" panose="020B0604030504040204" pitchFamily="50" charset="-128"/>
              </a:defRPr>
            </a:lvl1pPr>
          </a:lstStyle>
          <a:p>
            <a:r>
              <a:rPr kumimoji="1" lang="ja-JP" altLang="en-US"/>
              <a:t>マスター タイトルの書式設定</a:t>
            </a:r>
          </a:p>
        </p:txBody>
      </p:sp>
      <p:sp>
        <p:nvSpPr>
          <p:cNvPr id="3" name="サブタイトル 2"/>
          <p:cNvSpPr>
            <a:spLocks noGrp="1"/>
          </p:cNvSpPr>
          <p:nvPr>
            <p:ph type="subTitle" idx="1"/>
          </p:nvPr>
        </p:nvSpPr>
        <p:spPr>
          <a:xfrm>
            <a:off x="1238250" y="3602038"/>
            <a:ext cx="7429500" cy="1655762"/>
          </a:xfrm>
        </p:spPr>
        <p:txBody>
          <a:bodyPr/>
          <a:lstStyle>
            <a:lvl1pPr marL="0" indent="0" algn="ctr">
              <a:buNone/>
              <a:defRPr sz="1950">
                <a:solidFill>
                  <a:srgbClr val="212121"/>
                </a:solidFill>
                <a:latin typeface="メイリオ" panose="020B0604030504040204" pitchFamily="50" charset="-128"/>
                <a:ea typeface="メイリオ" panose="020B0604030504040204" pitchFamily="50" charset="-128"/>
              </a:defRPr>
            </a:lvl1pPr>
            <a:lvl2pPr marL="371475" indent="0" algn="ctr">
              <a:buNone/>
              <a:defRPr sz="1625"/>
            </a:lvl2pPr>
            <a:lvl3pPr marL="742950" indent="0" algn="ctr">
              <a:buNone/>
              <a:defRPr sz="1463"/>
            </a:lvl3pPr>
            <a:lvl4pPr marL="1114425" indent="0" algn="ctr">
              <a:buNone/>
              <a:defRPr sz="1300"/>
            </a:lvl4pPr>
            <a:lvl5pPr marL="1485900" indent="0" algn="ctr">
              <a:buNone/>
              <a:defRPr sz="1300"/>
            </a:lvl5pPr>
            <a:lvl6pPr marL="1857375" indent="0" algn="ctr">
              <a:buNone/>
              <a:defRPr sz="1300"/>
            </a:lvl6pPr>
            <a:lvl7pPr marL="2228850" indent="0" algn="ctr">
              <a:buNone/>
              <a:defRPr sz="1300"/>
            </a:lvl7pPr>
            <a:lvl8pPr marL="2600325" indent="0" algn="ctr">
              <a:buNone/>
              <a:defRPr sz="1300"/>
            </a:lvl8pPr>
            <a:lvl9pPr marL="2971800" indent="0" algn="ctr">
              <a:buNone/>
              <a:defRPr sz="13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lvl1pPr>
              <a:defRPr>
                <a:latin typeface="メイリオ" panose="020B0604030504040204" pitchFamily="50" charset="-128"/>
                <a:ea typeface="メイリオ" panose="020B0604030504040204" pitchFamily="50" charset="-128"/>
              </a:defRPr>
            </a:lvl1pPr>
          </a:lstStyle>
          <a:p>
            <a:fld id="{AB8BD671-3A72-4035-B958-7833A2864846}" type="datetime1">
              <a:rPr lang="ja-JP" altLang="en-US" smtClean="0"/>
              <a:t>2021/4/9</a:t>
            </a:fld>
            <a:endParaRPr lang="ja-JP" altLang="en-US"/>
          </a:p>
        </p:txBody>
      </p:sp>
      <p:sp>
        <p:nvSpPr>
          <p:cNvPr id="7" name="スライド番号プレースホルダー 5"/>
          <p:cNvSpPr>
            <a:spLocks noGrp="1"/>
          </p:cNvSpPr>
          <p:nvPr>
            <p:ph type="sldNum" sz="quarter" idx="12"/>
          </p:nvPr>
        </p:nvSpPr>
        <p:spPr>
          <a:xfrm>
            <a:off x="7616442" y="6552833"/>
            <a:ext cx="2228850" cy="365125"/>
          </a:xfrm>
          <a:prstGeom prst="rect">
            <a:avLst/>
          </a:prstGeom>
        </p:spPr>
        <p:txBody>
          <a:bodyPr/>
          <a:lstStyle>
            <a:lvl1pPr algn="r">
              <a:defRPr sz="813">
                <a:latin typeface="メイリオ" panose="020B0604030504040204" pitchFamily="50" charset="-128"/>
                <a:ea typeface="メイリオ" panose="020B0604030504040204" pitchFamily="50" charset="-128"/>
              </a:defRPr>
            </a:lvl1pPr>
          </a:lstStyle>
          <a:p>
            <a:fld id="{960A7A60-E623-C842-8AFE-9F11748E6EB6}" type="slidenum">
              <a:rPr lang="ja-JP" altLang="en-US" smtClean="0"/>
              <a:pPr/>
              <a:t>‹#›</a:t>
            </a:fld>
            <a:endParaRPr lang="ja-JP" altLang="en-US"/>
          </a:p>
        </p:txBody>
      </p:sp>
      <p:sp>
        <p:nvSpPr>
          <p:cNvPr id="8" name="フッター プレースホルダー 4"/>
          <p:cNvSpPr>
            <a:spLocks noGrp="1"/>
          </p:cNvSpPr>
          <p:nvPr>
            <p:ph type="ftr" sz="quarter" idx="3"/>
          </p:nvPr>
        </p:nvSpPr>
        <p:spPr>
          <a:xfrm>
            <a:off x="3281363" y="6552833"/>
            <a:ext cx="3343275" cy="365125"/>
          </a:xfrm>
          <a:prstGeom prst="rect">
            <a:avLst/>
          </a:prstGeom>
        </p:spPr>
        <p:txBody>
          <a:bodyPr vert="horz" lIns="91440" tIns="45720" rIns="91440" bIns="45720" rtlCol="0" anchor="ctr"/>
          <a:lstStyle>
            <a:lvl1pPr algn="ctr">
              <a:defRPr sz="650">
                <a:solidFill>
                  <a:schemeClr val="tx1">
                    <a:tint val="75000"/>
                  </a:schemeClr>
                </a:solidFill>
                <a:latin typeface="メイリオ" panose="020B0604030504040204" pitchFamily="50" charset="-128"/>
                <a:ea typeface="メイリオ" panose="020B0604030504040204" pitchFamily="50" charset="-128"/>
              </a:defRPr>
            </a:lvl1pPr>
          </a:lstStyle>
          <a:p>
            <a:r>
              <a:rPr lang="en" altLang="ja-JP" dirty="0"/>
              <a:t>Copyright (C)</a:t>
            </a:r>
            <a:r>
              <a:rPr lang="en" altLang="ja-JP"/>
              <a:t> 2019</a:t>
            </a:r>
            <a:r>
              <a:rPr lang="en" altLang="ja-JP" dirty="0"/>
              <a:t> Yahoo Japan Corporation. All Rights Reserved.</a:t>
            </a:r>
            <a:endParaRPr lang="ja-JP" altLang="en-US" dirty="0"/>
          </a:p>
        </p:txBody>
      </p:sp>
    </p:spTree>
    <p:extLst>
      <p:ext uri="{BB962C8B-B14F-4D97-AF65-F5344CB8AC3E}">
        <p14:creationId xmlns:p14="http://schemas.microsoft.com/office/powerpoint/2010/main" val="45072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95300" y="1600201"/>
            <a:ext cx="89154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17" name="フッター プレースホルダ 9"/>
          <p:cNvSpPr>
            <a:spLocks noGrp="1"/>
          </p:cNvSpPr>
          <p:nvPr>
            <p:ph type="ftr" sz="quarter" idx="3"/>
          </p:nvPr>
        </p:nvSpPr>
        <p:spPr>
          <a:xfrm>
            <a:off x="2792760" y="6525344"/>
            <a:ext cx="4320480" cy="365125"/>
          </a:xfrm>
          <a:prstGeom prst="rect">
            <a:avLst/>
          </a:prstGeom>
        </p:spPr>
        <p:txBody>
          <a:bodyPr vert="horz" lIns="91440" tIns="45720" rIns="91440" bIns="45720" rtlCol="0" anchor="ctr"/>
          <a:lstStyle>
            <a:lvl1pPr algn="ctr">
              <a:defRPr sz="700">
                <a:solidFill>
                  <a:schemeClr val="tx1"/>
                </a:solidFill>
                <a:latin typeface="メイリオ"/>
                <a:ea typeface="メイリオ"/>
              </a:defRPr>
            </a:lvl1p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
        <p:nvSpPr>
          <p:cNvPr id="5" name="フローチャート: 処理 4"/>
          <p:cNvSpPr/>
          <p:nvPr userDrawn="1"/>
        </p:nvSpPr>
        <p:spPr>
          <a:xfrm>
            <a:off x="8481392" y="188640"/>
            <a:ext cx="1280407" cy="480012"/>
          </a:xfrm>
          <a:prstGeom prst="flowChartProcess">
            <a:avLst/>
          </a:prstGeom>
          <a:solidFill>
            <a:schemeClr val="bg1"/>
          </a:solidFill>
          <a:ln w="3175">
            <a:solidFill>
              <a:srgbClr val="AEB1BF"/>
            </a:solid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200" dirty="0">
                <a:solidFill>
                  <a:srgbClr val="454958"/>
                </a:solidFill>
                <a:latin typeface="メイリオ" pitchFamily="50" charset="-128"/>
                <a:ea typeface="メイリオ" pitchFamily="50" charset="-128"/>
                <a:cs typeface="メイリオ" pitchFamily="50" charset="-128"/>
              </a:rPr>
              <a:t>広告主・代理店限定</a:t>
            </a:r>
          </a:p>
        </p:txBody>
      </p:sp>
    </p:spTree>
    <p:extLst>
      <p:ext uri="{BB962C8B-B14F-4D97-AF65-F5344CB8AC3E}">
        <p14:creationId xmlns:p14="http://schemas.microsoft.com/office/powerpoint/2010/main" val="2792262666"/>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Lst>
  <p:hf sldNum="0" hdr="0" dt="0"/>
  <p:txStyles>
    <p:titleStyle>
      <a:lvl1pPr algn="ctr" defTabSz="914400" rtl="0" eaLnBrk="1" latinLnBrk="0" hangingPunct="1">
        <a:spcBef>
          <a:spcPct val="0"/>
        </a:spcBef>
        <a:buNone/>
        <a:defRPr kumimoji="1" sz="4400" kern="1200">
          <a:solidFill>
            <a:schemeClr val="tx1"/>
          </a:solidFill>
          <a:latin typeface="メイリオ"/>
          <a:ea typeface="メイリオ"/>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メイリオ"/>
          <a:ea typeface="メイリオ"/>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メイリオ"/>
          <a:ea typeface="メイリオ"/>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メイリオ"/>
          <a:ea typeface="メイリオ"/>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メイリオ"/>
          <a:ea typeface="メイリオ"/>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メイリオ"/>
          <a:ea typeface="メイリオ"/>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hyperlink" Target="https://marketing.yahoo.co.jp/"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hyperlink" Target="https://form-business.yahoo.co.jp/claris/enqueteForm?inquiry_type=display_support"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stretch>
            <a:fillRect/>
          </a:stretch>
        </p:blipFill>
        <p:spPr>
          <a:xfrm>
            <a:off x="56456" y="4509817"/>
            <a:ext cx="9906000" cy="2758035"/>
          </a:xfrm>
          <a:prstGeom prst="rect">
            <a:avLst/>
          </a:prstGeom>
        </p:spPr>
      </p:pic>
      <p:sp>
        <p:nvSpPr>
          <p:cNvPr id="27" name="正方形/長方形 26">
            <a:extLst>
              <a:ext uri="{FF2B5EF4-FFF2-40B4-BE49-F238E27FC236}">
                <a16:creationId xmlns:a16="http://schemas.microsoft.com/office/drawing/2014/main" id="{1743E5D1-7053-1E45-ABCD-B20FA969A2F6}"/>
              </a:ext>
            </a:extLst>
          </p:cNvPr>
          <p:cNvSpPr/>
          <p:nvPr/>
        </p:nvSpPr>
        <p:spPr>
          <a:xfrm>
            <a:off x="394954" y="2095621"/>
            <a:ext cx="9022542" cy="1442703"/>
          </a:xfrm>
          <a:prstGeom prst="rect">
            <a:avLst/>
          </a:prstGeom>
          <a:ln>
            <a:noFill/>
          </a:ln>
        </p:spPr>
        <p:txBody>
          <a:bodyPr wrap="square">
            <a:spAutoFit/>
          </a:bodyPr>
          <a:lstStyle/>
          <a:p>
            <a:r>
              <a:rPr lang="en-US" altLang="ja-JP" sz="3575"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3575" dirty="0">
                <a:latin typeface="メイリオ" panose="020B0604030504040204" pitchFamily="50" charset="-128"/>
                <a:ea typeface="メイリオ" panose="020B0604030504040204" pitchFamily="50" charset="-128"/>
                <a:cs typeface="メイリオ" panose="020B0604030504040204" pitchFamily="50" charset="-128"/>
              </a:rPr>
              <a:t>広告</a:t>
            </a:r>
            <a:endParaRPr lang="en-US" altLang="ja-JP" sz="3575"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26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a:t>
            </a:r>
            <a:r>
              <a:rPr lang="ja-JP" altLang="en-US" sz="2600" dirty="0" smtClean="0">
                <a:latin typeface="メイリオ" panose="020B0604030504040204" pitchFamily="50" charset="-128"/>
                <a:ea typeface="メイリオ" panose="020B0604030504040204" pitchFamily="50" charset="-128"/>
                <a:cs typeface="メイリオ" panose="020B0604030504040204" pitchFamily="50" charset="-128"/>
              </a:rPr>
              <a:t>セールスシート</a:t>
            </a:r>
            <a:endParaRPr lang="en-US" altLang="ja-JP" sz="2600" dirty="0" smtClean="0">
              <a:latin typeface="メイリオ" panose="020B0604030504040204" pitchFamily="50" charset="-128"/>
              <a:ea typeface="メイリオ" panose="020B0604030504040204" pitchFamily="50" charset="-128"/>
              <a:cs typeface="メイリオ" panose="020B0604030504040204" pitchFamily="50" charset="-128"/>
            </a:endParaRPr>
          </a:p>
          <a:p>
            <a:r>
              <a:rPr lang="en-US" altLang="ja-JP" sz="2600" dirty="0" smtClean="0">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sz="2600" dirty="0" smtClean="0">
                <a:latin typeface="メイリオ" panose="020B0604030504040204" pitchFamily="50" charset="-128"/>
                <a:ea typeface="メイリオ" panose="020B0604030504040204" pitchFamily="50" charset="-128"/>
                <a:cs typeface="メイリオ" panose="020B0604030504040204" pitchFamily="50" charset="-128"/>
              </a:rPr>
              <a:t>乗換案内（</a:t>
            </a:r>
            <a:r>
              <a:rPr lang="en-US" altLang="ja-JP" sz="2600" dirty="0" smtClean="0">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sz="2600"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2600" dirty="0" smtClean="0">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2600" dirty="0" smtClean="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sz="2600" dirty="0">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5" name="図 14">
            <a:extLst>
              <a:ext uri="{FF2B5EF4-FFF2-40B4-BE49-F238E27FC236}">
                <a16:creationId xmlns:a16="http://schemas.microsoft.com/office/drawing/2014/main" id="{5C1CA35F-F0A1-F542-AB69-E0E2404F9C74}"/>
              </a:ext>
            </a:extLst>
          </p:cNvPr>
          <p:cNvPicPr>
            <a:picLocks noChangeAspect="1"/>
          </p:cNvPicPr>
          <p:nvPr/>
        </p:nvPicPr>
        <p:blipFill>
          <a:blip r:embed="rId4"/>
          <a:stretch>
            <a:fillRect/>
          </a:stretch>
        </p:blipFill>
        <p:spPr>
          <a:xfrm>
            <a:off x="243702" y="404664"/>
            <a:ext cx="1936692" cy="597490"/>
          </a:xfrm>
          <a:prstGeom prst="rect">
            <a:avLst/>
          </a:prstGeom>
        </p:spPr>
      </p:pic>
      <p:sp>
        <p:nvSpPr>
          <p:cNvPr id="17" name="テキスト プレースホルダー 7">
            <a:extLst>
              <a:ext uri="{FF2B5EF4-FFF2-40B4-BE49-F238E27FC236}">
                <a16:creationId xmlns:a16="http://schemas.microsoft.com/office/drawing/2014/main" id="{02F9056B-7970-924D-A2A6-FBB9B1896C3D}"/>
              </a:ext>
            </a:extLst>
          </p:cNvPr>
          <p:cNvSpPr txBox="1">
            <a:spLocks/>
          </p:cNvSpPr>
          <p:nvPr/>
        </p:nvSpPr>
        <p:spPr>
          <a:xfrm>
            <a:off x="6990289" y="6678915"/>
            <a:ext cx="3305205" cy="206942"/>
          </a:xfrm>
          <a:prstGeom prst="rect">
            <a:avLst/>
          </a:prstGeom>
        </p:spPr>
        <p:txBody>
          <a:bodyPr/>
          <a:lstStyle>
            <a:lvl1pPr marL="0" indent="0" algn="ctr" defTabSz="914400" rtl="0" eaLnBrk="1" latinLnBrk="0" hangingPunct="1">
              <a:lnSpc>
                <a:spcPct val="90000"/>
              </a:lnSpc>
              <a:spcBef>
                <a:spcPts val="1000"/>
              </a:spcBef>
              <a:buFont typeface="Arial"/>
              <a:buNone/>
              <a:defRPr kumimoji="1" sz="1400" kern="1200">
                <a:solidFill>
                  <a:schemeClr val="tx2">
                    <a:lumMod val="60000"/>
                    <a:lumOff val="40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kumimoji="1" sz="2400" kern="1200">
                <a:solidFill>
                  <a:schemeClr val="accent6"/>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kumimoji="1" sz="2000" kern="1200">
                <a:solidFill>
                  <a:schemeClr val="accent6"/>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kumimoji="1" sz="1800" kern="1200">
                <a:solidFill>
                  <a:schemeClr val="accent6"/>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kumimoji="1" sz="1800" kern="1200">
                <a:solidFill>
                  <a:schemeClr val="accent6"/>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9pPr>
          </a:lstStyle>
          <a:p>
            <a:pPr algn="l"/>
            <a:r>
              <a:rPr lang="en-US" altLang="ja-JP" sz="1138" dirty="0">
                <a:solidFill>
                  <a:srgbClr val="545454"/>
                </a:solidFill>
                <a:latin typeface="メイリオ" panose="020B0604030504040204" pitchFamily="50" charset="-128"/>
                <a:ea typeface="メイリオ" panose="020B0604030504040204" pitchFamily="50" charset="-128"/>
                <a:hlinkClick r:id="rId5"/>
              </a:rPr>
              <a:t>https://marketing.yahoo.co.jp/</a:t>
            </a:r>
            <a:endParaRPr lang="en-US" altLang="ja-JP" sz="1138" dirty="0">
              <a:solidFill>
                <a:srgbClr val="545454"/>
              </a:solidFill>
              <a:latin typeface="メイリオ" panose="020B0604030504040204" pitchFamily="50" charset="-128"/>
              <a:ea typeface="メイリオ" panose="020B0604030504040204" pitchFamily="50" charset="-128"/>
            </a:endParaRPr>
          </a:p>
          <a:p>
            <a:pPr algn="l"/>
            <a:endParaRPr lang="ja-JP" altLang="en-US" sz="1138" dirty="0">
              <a:solidFill>
                <a:srgbClr val="545454"/>
              </a:solidFill>
              <a:latin typeface="メイリオ" panose="020B0604030504040204" pitchFamily="50" charset="-128"/>
              <a:ea typeface="メイリオ" panose="020B0604030504040204" pitchFamily="50" charset="-128"/>
            </a:endParaRPr>
          </a:p>
        </p:txBody>
      </p:sp>
      <p:sp>
        <p:nvSpPr>
          <p:cNvPr id="19" name="フッター プレースホルダー 1">
            <a:extLst>
              <a:ext uri="{FF2B5EF4-FFF2-40B4-BE49-F238E27FC236}">
                <a16:creationId xmlns:a16="http://schemas.microsoft.com/office/drawing/2014/main" id="{68C5972C-3F34-3F4B-AE58-3DB523F056B3}"/>
              </a:ext>
            </a:extLst>
          </p:cNvPr>
          <p:cNvSpPr txBox="1">
            <a:spLocks/>
          </p:cNvSpPr>
          <p:nvPr/>
        </p:nvSpPr>
        <p:spPr>
          <a:xfrm>
            <a:off x="389494" y="6709668"/>
            <a:ext cx="2925325" cy="296664"/>
          </a:xfrm>
          <a:prstGeom prst="rect">
            <a:avLst/>
          </a:prstGeom>
          <a:solidFill>
            <a:srgbClr val="FFFFFF">
              <a:alpha val="29804"/>
            </a:srgbClr>
          </a:solidFill>
        </p:spPr>
        <p:txBody>
          <a:bodyPr vert="horz" lIns="74295" tIns="37148" rIns="74295" bIns="37148" rtlCol="0" anchor="ctr"/>
          <a:lstStyle>
            <a:defPPr>
              <a:defRPr lang="ja-JP"/>
            </a:defPPr>
            <a:lvl1pPr marL="0" algn="ct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 altLang="ja-JP" sz="650" dirty="0">
                <a:solidFill>
                  <a:schemeClr val="tx1"/>
                </a:solidFill>
                <a:latin typeface="メイリオ" panose="020B0604030504040204" pitchFamily="50" charset="-128"/>
                <a:ea typeface="メイリオ" panose="020B0604030504040204" pitchFamily="50" charset="-128"/>
              </a:rPr>
              <a:t>Copyright (C) 2021 Yahoo Japan Corporation. All Rights Reserved.</a:t>
            </a:r>
            <a:endParaRPr lang="ja-JP" altLang="en-US" sz="650" dirty="0">
              <a:solidFill>
                <a:schemeClr val="tx1"/>
              </a:solidFill>
              <a:latin typeface="メイリオ" panose="020B0604030504040204" pitchFamily="50" charset="-128"/>
              <a:ea typeface="メイリオ" panose="020B0604030504040204" pitchFamily="50" charset="-128"/>
            </a:endParaRPr>
          </a:p>
        </p:txBody>
      </p:sp>
      <p:sp>
        <p:nvSpPr>
          <p:cNvPr id="20" name="正方形/長方形 19">
            <a:extLst>
              <a:ext uri="{FF2B5EF4-FFF2-40B4-BE49-F238E27FC236}">
                <a16:creationId xmlns:a16="http://schemas.microsoft.com/office/drawing/2014/main" id="{B2FD3422-EC4A-A646-AA70-7DF8C3883804}"/>
              </a:ext>
            </a:extLst>
          </p:cNvPr>
          <p:cNvSpPr/>
          <p:nvPr/>
        </p:nvSpPr>
        <p:spPr>
          <a:xfrm>
            <a:off x="389495" y="3944283"/>
            <a:ext cx="3569960" cy="348813"/>
          </a:xfrm>
          <a:prstGeom prst="rect">
            <a:avLst/>
          </a:prstGeom>
          <a:noFill/>
        </p:spPr>
        <p:txBody>
          <a:bodyPr wrap="square">
            <a:spAutoFit/>
          </a:bodyPr>
          <a:lstStyle/>
          <a:p>
            <a:pPr>
              <a:lnSpc>
                <a:spcPts val="2031"/>
              </a:lnSpc>
              <a:spcBef>
                <a:spcPct val="0"/>
              </a:spcBef>
              <a:defRPr/>
            </a:pPr>
            <a:r>
              <a:rPr lang="ja-JP" altLang="en-US" sz="1625" dirty="0">
                <a:solidFill>
                  <a:srgbClr val="454958"/>
                </a:solidFill>
                <a:latin typeface="メイリオ" pitchFamily="50" charset="-128"/>
                <a:ea typeface="メイリオ" pitchFamily="50" charset="-128"/>
                <a:cs typeface="メイリオ" pitchFamily="50" charset="-128"/>
              </a:rPr>
              <a:t>ヤフー株式会社　</a:t>
            </a:r>
            <a:r>
              <a:rPr lang="en-US" altLang="ja-JP" sz="1625" dirty="0">
                <a:solidFill>
                  <a:srgbClr val="454958"/>
                </a:solidFill>
                <a:latin typeface="メイリオ" pitchFamily="50" charset="-128"/>
                <a:ea typeface="メイリオ" pitchFamily="50" charset="-128"/>
                <a:cs typeface="メイリオ" pitchFamily="50" charset="-128"/>
              </a:rPr>
              <a:t>2021</a:t>
            </a:r>
            <a:r>
              <a:rPr lang="ja-JP" altLang="en-US" sz="1625" dirty="0" smtClean="0">
                <a:solidFill>
                  <a:srgbClr val="454958"/>
                </a:solidFill>
                <a:latin typeface="メイリオ" pitchFamily="50" charset="-128"/>
                <a:ea typeface="メイリオ" pitchFamily="50" charset="-128"/>
                <a:cs typeface="メイリオ" pitchFamily="50" charset="-128"/>
              </a:rPr>
              <a:t>年</a:t>
            </a:r>
            <a:r>
              <a:rPr lang="en-US" altLang="ja-JP" sz="1625" dirty="0">
                <a:solidFill>
                  <a:srgbClr val="454958"/>
                </a:solidFill>
                <a:latin typeface="メイリオ" pitchFamily="50" charset="-128"/>
                <a:ea typeface="メイリオ" pitchFamily="50" charset="-128"/>
                <a:cs typeface="メイリオ" pitchFamily="50" charset="-128"/>
              </a:rPr>
              <a:t>3</a:t>
            </a:r>
            <a:r>
              <a:rPr lang="ja-JP" altLang="en-US" sz="1625" dirty="0" smtClean="0">
                <a:solidFill>
                  <a:srgbClr val="454958"/>
                </a:solidFill>
                <a:latin typeface="メイリオ" pitchFamily="50" charset="-128"/>
                <a:ea typeface="メイリオ" pitchFamily="50" charset="-128"/>
                <a:cs typeface="メイリオ" pitchFamily="50" charset="-128"/>
              </a:rPr>
              <a:t>月</a:t>
            </a:r>
            <a:endParaRPr lang="en-US" altLang="ja-JP" sz="1625" dirty="0">
              <a:solidFill>
                <a:srgbClr val="454958"/>
              </a:solidFill>
              <a:latin typeface="メイリオ" pitchFamily="50" charset="-128"/>
              <a:ea typeface="メイリオ" pitchFamily="50" charset="-128"/>
              <a:cs typeface="メイリオ" pitchFamily="50" charset="-128"/>
            </a:endParaRPr>
          </a:p>
        </p:txBody>
      </p:sp>
    </p:spTree>
    <p:extLst>
      <p:ext uri="{BB962C8B-B14F-4D97-AF65-F5344CB8AC3E}">
        <p14:creationId xmlns:p14="http://schemas.microsoft.com/office/powerpoint/2010/main" val="1664278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a:xfrm>
            <a:off x="547434" y="295087"/>
            <a:ext cx="7992888" cy="432048"/>
          </a:xfrm>
        </p:spPr>
        <p:txBody>
          <a:bodyPr>
            <a:normAutofit fontScale="90000"/>
          </a:bodyPr>
          <a:lstStyle/>
          <a:p>
            <a:r>
              <a:rPr kumimoji="1" lang="ja-JP" altLang="en-US" dirty="0"/>
              <a:t>商品一覧　</a:t>
            </a:r>
            <a:r>
              <a:rPr lang="en-US" altLang="ja-JP" sz="2200" dirty="0"/>
              <a:t> Yahoo!</a:t>
            </a:r>
            <a:r>
              <a:rPr lang="ja-JP" altLang="en-US" sz="2200" dirty="0" smtClean="0"/>
              <a:t>乗換案内　到着駅指定広告　</a:t>
            </a:r>
            <a:r>
              <a:rPr lang="en-US" altLang="ja-JP" sz="2200" dirty="0" smtClean="0"/>
              <a:t>PC</a:t>
            </a:r>
            <a:endParaRPr kumimoji="1" lang="ja-JP" altLang="en-US" sz="2200" dirty="0"/>
          </a:p>
        </p:txBody>
      </p:sp>
      <p:graphicFrame>
        <p:nvGraphicFramePr>
          <p:cNvPr id="13" name="表 12">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1859571827"/>
              </p:ext>
            </p:extLst>
          </p:nvPr>
        </p:nvGraphicFramePr>
        <p:xfrm>
          <a:off x="297028" y="836709"/>
          <a:ext cx="9444080" cy="5123965"/>
        </p:xfrm>
        <a:graphic>
          <a:graphicData uri="http://schemas.openxmlformats.org/drawingml/2006/table">
            <a:tbl>
              <a:tblPr firstCol="1" bandRow="1">
                <a:tableStyleId>{21E4AEA4-8DFA-4A89-87EB-49C32662AFE0}</a:tableStyleId>
              </a:tblPr>
              <a:tblGrid>
                <a:gridCol w="944604">
                  <a:extLst>
                    <a:ext uri="{9D8B030D-6E8A-4147-A177-3AD203B41FA5}">
                      <a16:colId xmlns:a16="http://schemas.microsoft.com/office/drawing/2014/main" val="792911817"/>
                    </a:ext>
                  </a:extLst>
                </a:gridCol>
                <a:gridCol w="1638618">
                  <a:extLst>
                    <a:ext uri="{9D8B030D-6E8A-4147-A177-3AD203B41FA5}">
                      <a16:colId xmlns:a16="http://schemas.microsoft.com/office/drawing/2014/main" val="598637953"/>
                    </a:ext>
                  </a:extLst>
                </a:gridCol>
                <a:gridCol w="1762442">
                  <a:extLst>
                    <a:ext uri="{9D8B030D-6E8A-4147-A177-3AD203B41FA5}">
                      <a16:colId xmlns:a16="http://schemas.microsoft.com/office/drawing/2014/main" val="1837875432"/>
                    </a:ext>
                  </a:extLst>
                </a:gridCol>
                <a:gridCol w="1638618">
                  <a:extLst>
                    <a:ext uri="{9D8B030D-6E8A-4147-A177-3AD203B41FA5}">
                      <a16:colId xmlns:a16="http://schemas.microsoft.com/office/drawing/2014/main" val="1350711702"/>
                    </a:ext>
                  </a:extLst>
                </a:gridCol>
                <a:gridCol w="1691005">
                  <a:extLst>
                    <a:ext uri="{9D8B030D-6E8A-4147-A177-3AD203B41FA5}">
                      <a16:colId xmlns:a16="http://schemas.microsoft.com/office/drawing/2014/main" val="2249122869"/>
                    </a:ext>
                  </a:extLst>
                </a:gridCol>
                <a:gridCol w="1768793">
                  <a:extLst>
                    <a:ext uri="{9D8B030D-6E8A-4147-A177-3AD203B41FA5}">
                      <a16:colId xmlns:a16="http://schemas.microsoft.com/office/drawing/2014/main" val="1030589919"/>
                    </a:ext>
                  </a:extLst>
                </a:gridCol>
              </a:tblGrid>
              <a:tr h="507271">
                <a:tc>
                  <a:txBody>
                    <a:bodyPr/>
                    <a:lstStyle/>
                    <a:p>
                      <a:pPr algn="ctr"/>
                      <a:r>
                        <a:rPr kumimoji="1" lang="ja-JP" altLang="en-US" sz="800" dirty="0">
                          <a:solidFill>
                            <a:schemeClr val="bg1"/>
                          </a:solidFill>
                          <a:latin typeface="+mj-lt"/>
                          <a:ea typeface="+mj-ea"/>
                        </a:rPr>
                        <a:t>商品名</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b="1" dirty="0" smtClean="0">
                          <a:solidFill>
                            <a:schemeClr val="tx1">
                              <a:lumMod val="65000"/>
                              <a:lumOff val="35000"/>
                            </a:schemeClr>
                          </a:solidFill>
                          <a:latin typeface="+mj-lt"/>
                          <a:ea typeface="+mj-ea"/>
                        </a:rPr>
                        <a:t>Yahoo!</a:t>
                      </a:r>
                      <a:r>
                        <a:rPr kumimoji="1" lang="ja-JP" altLang="en-US" sz="800" b="1" dirty="0" smtClean="0">
                          <a:solidFill>
                            <a:schemeClr val="tx1">
                              <a:lumMod val="65000"/>
                              <a:lumOff val="35000"/>
                            </a:schemeClr>
                          </a:solidFill>
                          <a:latin typeface="+mj-lt"/>
                          <a:ea typeface="+mj-ea"/>
                        </a:rPr>
                        <a:t>乗換案内</a:t>
                      </a:r>
                      <a:endParaRPr kumimoji="1" lang="en-US" altLang="ja-JP" sz="800" b="1" dirty="0" smtClean="0">
                        <a:solidFill>
                          <a:schemeClr val="tx1">
                            <a:lumMod val="65000"/>
                            <a:lumOff val="35000"/>
                          </a:schemeClr>
                        </a:solidFill>
                        <a:latin typeface="+mj-lt"/>
                        <a:ea typeface="+mj-ea"/>
                      </a:endParaRPr>
                    </a:p>
                    <a:p>
                      <a:pPr algn="ctr"/>
                      <a:r>
                        <a:rPr kumimoji="1" lang="ja-JP" altLang="en-US" sz="800" b="1" dirty="0" smtClean="0">
                          <a:solidFill>
                            <a:schemeClr val="tx1">
                              <a:lumMod val="65000"/>
                              <a:lumOff val="35000"/>
                            </a:schemeClr>
                          </a:solidFill>
                          <a:latin typeface="+mj-lt"/>
                          <a:ea typeface="+mj-ea"/>
                        </a:rPr>
                        <a:t>到着駅指定</a:t>
                      </a:r>
                      <a:endParaRPr kumimoji="1" lang="en-US" altLang="ja-JP" sz="800" b="1" dirty="0" smtClean="0">
                        <a:solidFill>
                          <a:schemeClr val="tx1">
                            <a:lumMod val="65000"/>
                            <a:lumOff val="35000"/>
                          </a:schemeClr>
                        </a:solidFill>
                        <a:latin typeface="+mj-lt"/>
                        <a:ea typeface="+mj-ea"/>
                      </a:endParaRPr>
                    </a:p>
                    <a:p>
                      <a:pPr algn="ctr"/>
                      <a:r>
                        <a:rPr kumimoji="1" lang="ja-JP" altLang="en-US" sz="800" b="1" dirty="0" smtClean="0">
                          <a:solidFill>
                            <a:schemeClr val="tx1">
                              <a:lumMod val="65000"/>
                              <a:lumOff val="35000"/>
                            </a:schemeClr>
                          </a:solidFill>
                          <a:latin typeface="+mj-lt"/>
                          <a:ea typeface="+mj-ea"/>
                        </a:rPr>
                        <a:t>プライムディスプレイ　</a:t>
                      </a:r>
                      <a:r>
                        <a:rPr kumimoji="1" lang="en-US" altLang="ja-JP" sz="800" b="1" dirty="0" smtClean="0">
                          <a:solidFill>
                            <a:schemeClr val="tx1">
                              <a:lumMod val="65000"/>
                              <a:lumOff val="35000"/>
                            </a:schemeClr>
                          </a:solidFill>
                          <a:latin typeface="+mj-lt"/>
                          <a:ea typeface="+mj-ea"/>
                        </a:rPr>
                        <a:t>PC</a:t>
                      </a:r>
                    </a:p>
                    <a:p>
                      <a:pPr algn="ctr"/>
                      <a:r>
                        <a:rPr kumimoji="1" lang="ja-JP" altLang="en-US" sz="800" b="1" dirty="0" smtClean="0">
                          <a:solidFill>
                            <a:schemeClr val="tx1">
                              <a:lumMod val="65000"/>
                              <a:lumOff val="35000"/>
                            </a:schemeClr>
                          </a:solidFill>
                          <a:latin typeface="+mj-lt"/>
                          <a:ea typeface="+mj-ea"/>
                        </a:rPr>
                        <a:t>ランク</a:t>
                      </a:r>
                      <a:r>
                        <a:rPr kumimoji="1" lang="en-US" altLang="ja-JP" sz="800" b="1" dirty="0" smtClean="0">
                          <a:solidFill>
                            <a:schemeClr val="tx1">
                              <a:lumMod val="65000"/>
                              <a:lumOff val="35000"/>
                            </a:schemeClr>
                          </a:solidFill>
                          <a:latin typeface="+mj-lt"/>
                          <a:ea typeface="+mj-ea"/>
                        </a:rPr>
                        <a:t>A</a:t>
                      </a:r>
                      <a:r>
                        <a:rPr kumimoji="1" lang="ja-JP" altLang="en-US" sz="800" b="1" dirty="0" smtClean="0">
                          <a:solidFill>
                            <a:schemeClr val="tx1">
                              <a:lumMod val="65000"/>
                              <a:lumOff val="35000"/>
                            </a:schemeClr>
                          </a:solidFill>
                          <a:latin typeface="+mj-lt"/>
                          <a:ea typeface="+mj-ea"/>
                        </a:rPr>
                        <a:t>（</a:t>
                      </a:r>
                      <a:r>
                        <a:rPr kumimoji="1" lang="en-US" altLang="ja-JP" sz="800" b="1" dirty="0" smtClean="0">
                          <a:solidFill>
                            <a:schemeClr val="tx1">
                              <a:lumMod val="65000"/>
                              <a:lumOff val="35000"/>
                            </a:schemeClr>
                          </a:solidFill>
                          <a:latin typeface="+mj-lt"/>
                          <a:ea typeface="+mj-ea"/>
                        </a:rPr>
                        <a:t>28</a:t>
                      </a:r>
                      <a:r>
                        <a:rPr kumimoji="1" lang="ja-JP" altLang="en-US" sz="800" b="1" dirty="0" smtClean="0">
                          <a:solidFill>
                            <a:schemeClr val="tx1">
                              <a:lumMod val="65000"/>
                              <a:lumOff val="35000"/>
                            </a:schemeClr>
                          </a:solidFill>
                          <a:latin typeface="+mj-lt"/>
                          <a:ea typeface="+mj-ea"/>
                        </a:rPr>
                        <a:t>日～）</a:t>
                      </a:r>
                      <a:endParaRPr kumimoji="1" lang="ja-JP" altLang="en-US" sz="800" b="1" dirty="0">
                        <a:solidFill>
                          <a:schemeClr val="tx1">
                            <a:lumMod val="65000"/>
                            <a:lumOff val="35000"/>
                          </a:schemeClr>
                        </a:solidFill>
                        <a:latin typeface="+mj-lt"/>
                        <a:ea typeface="+mj-ea"/>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プライムディスプレイ　</a:t>
                      </a:r>
                      <a:r>
                        <a:rPr kumimoji="1" lang="en-US" altLang="ja-JP" sz="800" b="1" kern="1200" dirty="0" smtClean="0">
                          <a:solidFill>
                            <a:schemeClr val="tx1">
                              <a:lumMod val="65000"/>
                              <a:lumOff val="35000"/>
                            </a:schemeClr>
                          </a:solidFill>
                          <a:latin typeface="+mn-lt"/>
                          <a:ea typeface="+mn-ea"/>
                          <a:cs typeface="+mn-cs"/>
                        </a:rPr>
                        <a:t>PC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B</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C</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D</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E</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プライムディスプレイ　</a:t>
                      </a:r>
                      <a:r>
                        <a:rPr kumimoji="1" lang="en-US" altLang="ja-JP" sz="800" b="1" kern="1200" dirty="0" smtClean="0">
                          <a:solidFill>
                            <a:schemeClr val="tx1">
                              <a:lumMod val="65000"/>
                              <a:lumOff val="35000"/>
                            </a:schemeClr>
                          </a:solidFill>
                          <a:latin typeface="+mn-lt"/>
                          <a:ea typeface="+mn-ea"/>
                          <a:cs typeface="+mn-cs"/>
                        </a:rPr>
                        <a:t>PC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F</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G</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H</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プライムディスプレイ　</a:t>
                      </a:r>
                      <a:r>
                        <a:rPr kumimoji="1" lang="en-US" altLang="ja-JP" sz="800" b="1" kern="1200" dirty="0" smtClean="0">
                          <a:solidFill>
                            <a:schemeClr val="tx1">
                              <a:lumMod val="65000"/>
                              <a:lumOff val="35000"/>
                            </a:schemeClr>
                          </a:solidFill>
                          <a:latin typeface="+mn-lt"/>
                          <a:ea typeface="+mn-ea"/>
                          <a:cs typeface="+mn-cs"/>
                        </a:rPr>
                        <a:t>PC</a:t>
                      </a:r>
                      <a:r>
                        <a:rPr kumimoji="1" lang="ja-JP" altLang="en-US" sz="800" b="1" kern="1200" dirty="0" smtClean="0">
                          <a:solidFill>
                            <a:schemeClr val="tx1">
                              <a:lumMod val="65000"/>
                              <a:lumOff val="35000"/>
                            </a:schemeClr>
                          </a:solidFill>
                          <a:latin typeface="+mn-lt"/>
                          <a:ea typeface="+mn-ea"/>
                          <a:cs typeface="+mn-cs"/>
                        </a:rPr>
                        <a:t>　</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I</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プライムディスプレイ　</a:t>
                      </a:r>
                      <a:r>
                        <a:rPr kumimoji="1" lang="en-US" altLang="ja-JP" sz="800" b="1" kern="1200" dirty="0" smtClean="0">
                          <a:solidFill>
                            <a:schemeClr val="tx1">
                              <a:lumMod val="65000"/>
                              <a:lumOff val="35000"/>
                            </a:schemeClr>
                          </a:solidFill>
                          <a:latin typeface="+mn-lt"/>
                          <a:ea typeface="+mn-ea"/>
                          <a:cs typeface="+mn-cs"/>
                        </a:rPr>
                        <a:t>PC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　ランク</a:t>
                      </a:r>
                      <a:r>
                        <a:rPr kumimoji="1" lang="en-US" altLang="ja-JP" sz="800" b="1" kern="1200" dirty="0" smtClean="0">
                          <a:solidFill>
                            <a:schemeClr val="tx1">
                              <a:lumMod val="65000"/>
                              <a:lumOff val="35000"/>
                            </a:schemeClr>
                          </a:solidFill>
                          <a:latin typeface="+mn-lt"/>
                          <a:ea typeface="+mn-ea"/>
                          <a:cs typeface="+mn-cs"/>
                        </a:rPr>
                        <a:t>J</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K</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L</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13977">
                <a:tc>
                  <a:txBody>
                    <a:body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smtClean="0">
                          <a:solidFill>
                            <a:schemeClr val="tx1">
                              <a:lumMod val="65000"/>
                              <a:lumOff val="35000"/>
                            </a:schemeClr>
                          </a:solidFill>
                          <a:latin typeface="+mj-lt"/>
                          <a:ea typeface="+mj-ea"/>
                        </a:rPr>
                        <a:t>1000000968</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j-lt"/>
                          <a:ea typeface="+mj-ea"/>
                        </a:rPr>
                        <a:t>1000000990</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j-lt"/>
                          <a:ea typeface="+mj-ea"/>
                        </a:rPr>
                        <a:t>1000000969</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j-lt"/>
                          <a:ea typeface="+mj-ea"/>
                        </a:rPr>
                        <a:t>1000000991</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j-lt"/>
                          <a:ea typeface="+mj-ea"/>
                        </a:rPr>
                        <a:t>1000000970</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4069392726"/>
                  </a:ext>
                </a:extLst>
              </a:tr>
              <a:tr h="31397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予約開始日</a:t>
                      </a:r>
                      <a:endParaRPr kumimoji="1" lang="en-US" altLang="ja-JP" sz="80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10</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10</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10</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10</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10</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355075111"/>
                  </a:ext>
                </a:extLst>
              </a:tr>
              <a:tr h="1281651">
                <a:tc>
                  <a:txBody>
                    <a:bodyPr/>
                    <a:lstStyle/>
                    <a:p>
                      <a:pPr algn="ctr"/>
                      <a:r>
                        <a:rPr kumimoji="1" lang="ja-JP" altLang="en-US" sz="800" b="0" dirty="0">
                          <a:solidFill>
                            <a:schemeClr val="bg1"/>
                          </a:solidFill>
                          <a:latin typeface="+mj-lt"/>
                          <a:ea typeface="+mj-ea"/>
                        </a:rPr>
                        <a:t>掲載イメージ</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5">
                  <a:txBody>
                    <a:body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10325936"/>
                  </a:ext>
                </a:extLst>
              </a:tr>
              <a:tr h="432048">
                <a:tc>
                  <a:txBody>
                    <a:bodyPr/>
                    <a:lstStyle/>
                    <a:p>
                      <a:pPr algn="ctr"/>
                      <a:r>
                        <a:rPr kumimoji="1" lang="ja-JP" altLang="en-US" sz="800" b="0" dirty="0">
                          <a:solidFill>
                            <a:schemeClr val="bg1"/>
                          </a:solidFill>
                          <a:latin typeface="+mj-lt"/>
                          <a:ea typeface="+mj-ea"/>
                        </a:rPr>
                        <a:t>広告タイプ</a:t>
                      </a:r>
                    </a:p>
                  </a:txBody>
                  <a:tcPr anchor="ctr">
                    <a:lnL w="635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5">
                  <a:txBody>
                    <a:bodyPr/>
                    <a:lstStyle/>
                    <a:p>
                      <a:pPr algn="ctr"/>
                      <a:r>
                        <a:rPr kumimoji="1" lang="ja-JP" altLang="en-US" sz="800" kern="1200" dirty="0" smtClean="0">
                          <a:solidFill>
                            <a:schemeClr val="tx1">
                              <a:lumMod val="65000"/>
                              <a:lumOff val="35000"/>
                            </a:schemeClr>
                          </a:solidFill>
                          <a:latin typeface="+mn-lt"/>
                          <a:ea typeface="+mn-ea"/>
                          <a:cs typeface="+mn-cs"/>
                        </a:rPr>
                        <a:t>画像</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 </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84434171"/>
                  </a:ext>
                </a:extLst>
              </a:tr>
              <a:tr h="298436">
                <a:tc>
                  <a:txBody>
                    <a:bodyPr/>
                    <a:lstStyle/>
                    <a:p>
                      <a:pPr algn="ctr"/>
                      <a:r>
                        <a:rPr kumimoji="1" lang="ja-JP" altLang="en-US" sz="800" b="0" dirty="0">
                          <a:solidFill>
                            <a:schemeClr val="bg1"/>
                          </a:solidFill>
                          <a:latin typeface="+mj-lt"/>
                          <a:ea typeface="+mj-ea"/>
                        </a:rPr>
                        <a:t>デバイス</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5">
                  <a:txBody>
                    <a:bodyPr/>
                    <a:lstStyle/>
                    <a:p>
                      <a:pPr algn="ctr"/>
                      <a:r>
                        <a:rPr kumimoji="1" lang="en-US" altLang="ja-JP" sz="800" kern="1200" dirty="0" smtClean="0">
                          <a:solidFill>
                            <a:schemeClr val="tx1">
                              <a:lumMod val="65000"/>
                              <a:lumOff val="35000"/>
                            </a:schemeClr>
                          </a:solidFill>
                          <a:latin typeface="+mn-lt"/>
                          <a:ea typeface="+mn-ea"/>
                          <a:cs typeface="+mn-cs"/>
                        </a:rPr>
                        <a:t>PC</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42403">
                <a:tc>
                  <a:txBody>
                    <a:bodyPr/>
                    <a:lstStyle/>
                    <a:p>
                      <a:pPr algn="ctr"/>
                      <a:r>
                        <a:rPr kumimoji="1" lang="ja-JP" altLang="en-US" sz="800" b="0" dirty="0">
                          <a:solidFill>
                            <a:schemeClr val="bg1"/>
                          </a:solidFill>
                          <a:latin typeface="+mj-lt"/>
                          <a:ea typeface="+mj-ea"/>
                        </a:rPr>
                        <a:t>掲載場所</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5">
                  <a:txBody>
                    <a:bodyPr/>
                    <a:lstStyle/>
                    <a:p>
                      <a:pPr algn="ct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a:t>
                      </a:r>
                      <a:endParaRPr kumimoji="1" lang="ja-JP" altLang="en-US" sz="800" kern="1200" dirty="0" smtClean="0">
                        <a:solidFill>
                          <a:schemeClr val="tx1">
                            <a:lumMod val="65000"/>
                            <a:lumOff val="35000"/>
                          </a:schemeClr>
                        </a:solidFill>
                        <a:latin typeface="+mn-lt"/>
                        <a:ea typeface="+mn-ea"/>
                        <a:cs typeface="+mn-cs"/>
                      </a:endParaRP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42403">
                <a:tc>
                  <a:txBody>
                    <a:bodyPr/>
                    <a:lstStyle/>
                    <a:p>
                      <a:pPr algn="ctr"/>
                      <a:r>
                        <a:rPr kumimoji="1" lang="ja-JP" altLang="en-US" sz="800" b="0" dirty="0">
                          <a:solidFill>
                            <a:schemeClr val="bg1"/>
                          </a:solidFill>
                          <a:latin typeface="+mj-lt"/>
                          <a:ea typeface="+mj-ea"/>
                        </a:rPr>
                        <a:t>掲載期間</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5">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4</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a:t>
                      </a:r>
                      <a:r>
                        <a:rPr kumimoji="1" lang="ja-JP" altLang="en-US" sz="800" kern="1200" dirty="0" smtClean="0">
                          <a:solidFill>
                            <a:schemeClr val="tx1">
                              <a:lumMod val="65000"/>
                              <a:lumOff val="35000"/>
                            </a:schemeClr>
                          </a:solidFill>
                          <a:latin typeface="+mn-lt"/>
                          <a:ea typeface="+mn-ea"/>
                          <a:cs typeface="+mn-cs"/>
                        </a:rPr>
                        <a:t>（木）</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日（水）</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456918">
                <a:tc>
                  <a:txBody>
                    <a:bodyPr/>
                    <a:lstStyle/>
                    <a:p>
                      <a:pPr algn="ctr"/>
                      <a:r>
                        <a:rPr kumimoji="1" lang="ja-JP" altLang="en-US" sz="800" b="0" dirty="0">
                          <a:solidFill>
                            <a:schemeClr val="bg1"/>
                          </a:solidFill>
                          <a:latin typeface="+mj-lt"/>
                          <a:ea typeface="+mj-ea"/>
                        </a:rPr>
                        <a:t>購入期間</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5">
                  <a:txBody>
                    <a:bodyPr/>
                    <a:lstStyle/>
                    <a:p>
                      <a:pPr algn="ctr"/>
                      <a:r>
                        <a:rPr kumimoji="1" lang="en-US" altLang="ja-JP" sz="800" kern="1200" dirty="0" smtClean="0">
                          <a:solidFill>
                            <a:schemeClr val="tx1">
                              <a:lumMod val="65000"/>
                              <a:lumOff val="35000"/>
                            </a:schemeClr>
                          </a:solidFill>
                          <a:latin typeface="+mn-lt"/>
                          <a:ea typeface="+mn-ea"/>
                          <a:cs typeface="+mn-cs"/>
                        </a:rPr>
                        <a:t>28</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90</a:t>
                      </a:r>
                      <a:r>
                        <a:rPr kumimoji="1" lang="ja-JP" altLang="en-US" sz="800" kern="1200" dirty="0" smtClean="0">
                          <a:solidFill>
                            <a:schemeClr val="tx1">
                              <a:lumMod val="65000"/>
                              <a:lumOff val="35000"/>
                            </a:schemeClr>
                          </a:solidFill>
                          <a:latin typeface="+mn-lt"/>
                          <a:ea typeface="+mn-ea"/>
                          <a:cs typeface="+mn-cs"/>
                        </a:rPr>
                        <a:t>日間</a:t>
                      </a: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pPr algn="ct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342403">
                <a:tc>
                  <a:txBody>
                    <a:bodyPr/>
                    <a:lstStyle/>
                    <a:p>
                      <a:pPr algn="ctr"/>
                      <a:r>
                        <a:rPr kumimoji="1" lang="ja-JP" altLang="en-US" sz="800" b="0" dirty="0">
                          <a:solidFill>
                            <a:schemeClr val="bg1"/>
                          </a:solidFill>
                          <a:latin typeface="+mj-lt"/>
                          <a:ea typeface="+mj-ea"/>
                        </a:rPr>
                        <a:t>料金タイプ</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5">
                  <a:txBody>
                    <a:bodyPr/>
                    <a:lstStyle/>
                    <a:p>
                      <a:pPr algn="ctr"/>
                      <a:r>
                        <a:rPr kumimoji="1" lang="ja-JP" altLang="en-US" sz="800" dirty="0" smtClean="0">
                          <a:solidFill>
                            <a:schemeClr val="tx1">
                              <a:lumMod val="65000"/>
                              <a:lumOff val="35000"/>
                            </a:schemeClr>
                          </a:solidFill>
                          <a:latin typeface="+mj-lt"/>
                          <a:ea typeface="+mj-ea"/>
                        </a:rPr>
                        <a:t>枠購入型</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420629">
                <a:tc>
                  <a:txBody>
                    <a:bodyPr/>
                    <a:lstStyle/>
                    <a:p>
                      <a:pPr algn="ctr"/>
                      <a:r>
                        <a:rPr kumimoji="1" lang="ja-JP" altLang="en-US" sz="800" b="0" kern="1200" dirty="0" smtClean="0">
                          <a:solidFill>
                            <a:schemeClr val="bg1"/>
                          </a:solidFill>
                          <a:latin typeface="+mn-lt"/>
                          <a:ea typeface="+mn-ea"/>
                          <a:cs typeface="+mn-cs"/>
                        </a:rPr>
                        <a:t>基本料金（枠）</a:t>
                      </a:r>
                      <a:r>
                        <a:rPr kumimoji="1" lang="en-US" altLang="ja-JP" sz="800" b="0" kern="1200" dirty="0" smtClean="0">
                          <a:solidFill>
                            <a:schemeClr val="bg1"/>
                          </a:solidFill>
                          <a:latin typeface="+mn-lt"/>
                          <a:ea typeface="+mn-ea"/>
                          <a:cs typeface="+mn-cs"/>
                        </a:rPr>
                        <a:t>※1,2</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8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28,000</a:t>
                      </a:r>
                      <a:r>
                        <a:rPr kumimoji="1" lang="ja-JP" altLang="en-US" sz="800" dirty="0" smtClean="0">
                          <a:solidFill>
                            <a:schemeClr val="tx1">
                              <a:lumMod val="65000"/>
                              <a:lumOff val="35000"/>
                            </a:schemeClr>
                          </a:solidFill>
                          <a:latin typeface="+mn-lt"/>
                          <a:ea typeface="+mn-ea"/>
                        </a:rPr>
                        <a:t>円</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lang="en-US" altLang="ja-JP" sz="8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anchor="ctr">
                    <a:lnL w="12700" cmpd="sng">
                      <a:noFill/>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fontAlgn="ctr"/>
                      <a:r>
                        <a:rPr lang="en-US" altLang="ja-JP" sz="8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11,000</a:t>
                      </a:r>
                      <a:r>
                        <a:rPr kumimoji="1" lang="ja-JP" altLang="en-US" sz="800" dirty="0" smtClean="0">
                          <a:solidFill>
                            <a:schemeClr val="tx1">
                              <a:lumMod val="65000"/>
                              <a:lumOff val="35000"/>
                            </a:schemeClr>
                          </a:solidFill>
                          <a:latin typeface="+mn-lt"/>
                          <a:ea typeface="+mn-ea"/>
                        </a:rPr>
                        <a:t>円</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lang="en-US" altLang="ja-JP" sz="8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fontAlgn="ctr"/>
                      <a:r>
                        <a:rPr lang="en-US" altLang="ja-JP" sz="8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5,000</a:t>
                      </a:r>
                      <a:r>
                        <a:rPr kumimoji="1" lang="ja-JP" altLang="en-US" sz="800" dirty="0" smtClean="0">
                          <a:solidFill>
                            <a:schemeClr val="tx1">
                              <a:lumMod val="65000"/>
                              <a:lumOff val="35000"/>
                            </a:schemeClr>
                          </a:solidFill>
                          <a:latin typeface="+mn-lt"/>
                          <a:ea typeface="+mn-ea"/>
                        </a:rPr>
                        <a:t>円</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lang="en-US" altLang="ja-JP" sz="8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fontAlgn="ctr"/>
                      <a:r>
                        <a:rPr lang="en-US" altLang="ja-JP" sz="8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3,500</a:t>
                      </a:r>
                      <a:r>
                        <a:rPr kumimoji="1" lang="ja-JP" altLang="en-US" sz="800" dirty="0" smtClean="0">
                          <a:solidFill>
                            <a:schemeClr val="tx1">
                              <a:lumMod val="65000"/>
                              <a:lumOff val="35000"/>
                            </a:schemeClr>
                          </a:solidFill>
                          <a:latin typeface="+mn-lt"/>
                          <a:ea typeface="+mn-ea"/>
                        </a:rPr>
                        <a:t>円</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lang="en-US" altLang="ja-JP" sz="8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fontAlgn="ctr"/>
                      <a:r>
                        <a:rPr lang="en-US" altLang="ja-JP" sz="8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1,500</a:t>
                      </a:r>
                      <a:r>
                        <a:rPr kumimoji="1" lang="ja-JP" altLang="en-US" sz="800" dirty="0" smtClean="0">
                          <a:solidFill>
                            <a:schemeClr val="tx1">
                              <a:lumMod val="65000"/>
                              <a:lumOff val="35000"/>
                            </a:schemeClr>
                          </a:solidFill>
                          <a:latin typeface="+mn-lt"/>
                          <a:ea typeface="+mn-ea"/>
                        </a:rPr>
                        <a:t>円</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lang="en-US" altLang="ja-JP" sz="8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014462905"/>
                  </a:ext>
                </a:extLst>
              </a:tr>
            </a:tbl>
          </a:graphicData>
        </a:graphic>
      </p:graphicFrame>
      <p:pic>
        <p:nvPicPr>
          <p:cNvPr id="21" name="図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80992" y="2132856"/>
            <a:ext cx="1188017" cy="1192604"/>
          </a:xfrm>
          <a:prstGeom prst="rect">
            <a:avLst/>
          </a:prstGeom>
        </p:spPr>
      </p:pic>
      <p:sp>
        <p:nvSpPr>
          <p:cNvPr id="10" name="正方形/長方形 9"/>
          <p:cNvSpPr/>
          <p:nvPr/>
        </p:nvSpPr>
        <p:spPr>
          <a:xfrm>
            <a:off x="272480" y="6081258"/>
            <a:ext cx="3472425" cy="338554"/>
          </a:xfrm>
          <a:prstGeom prst="rect">
            <a:avLst/>
          </a:prstGeom>
        </p:spPr>
        <p:txBody>
          <a:bodyPr wrap="none">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駅ランク表は別紙を参照ください。</a:t>
            </a: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※2</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掲載金額は</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日あたりの基本料金</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掲載日数での算出となります</a:t>
            </a:r>
            <a:r>
              <a:rPr lang="ja-JP" altLang="en-US" sz="800" dirty="0" smtClean="0">
                <a:solidFill>
                  <a:schemeClr val="tx1">
                    <a:lumMod val="65000"/>
                    <a:lumOff val="35000"/>
                  </a:schemeClr>
                </a:solidFill>
                <a:latin typeface="メイリオ" panose="020B0604030504040204" pitchFamily="50" charset="-128"/>
                <a:ea typeface="メイリオ" panose="020B0604030504040204" pitchFamily="50" charset="-128"/>
              </a:rPr>
              <a:t>。</a:t>
            </a:r>
            <a:endPar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1382714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p:txBody>
          <a:bodyPr>
            <a:normAutofit fontScale="90000"/>
          </a:bodyPr>
          <a:lstStyle/>
          <a:p>
            <a:r>
              <a:rPr lang="ja-JP" altLang="en-US" dirty="0"/>
              <a:t>ターゲティング設定</a:t>
            </a:r>
            <a:endParaRPr kumimoji="1" lang="ja-JP" altLang="en-US" sz="2200" dirty="0"/>
          </a:p>
        </p:txBody>
      </p:sp>
      <p:graphicFrame>
        <p:nvGraphicFramePr>
          <p:cNvPr id="15" name="表 14">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1707001158"/>
              </p:ext>
            </p:extLst>
          </p:nvPr>
        </p:nvGraphicFramePr>
        <p:xfrm>
          <a:off x="344489" y="1124744"/>
          <a:ext cx="6840759" cy="3213786"/>
        </p:xfrm>
        <a:graphic>
          <a:graphicData uri="http://schemas.openxmlformats.org/drawingml/2006/table">
            <a:tbl>
              <a:tblPr firstCol="1" bandRow="1">
                <a:tableStyleId>{21E4AEA4-8DFA-4A89-87EB-49C32662AFE0}</a:tableStyleId>
              </a:tblPr>
              <a:tblGrid>
                <a:gridCol w="1898234">
                  <a:extLst>
                    <a:ext uri="{9D8B030D-6E8A-4147-A177-3AD203B41FA5}">
                      <a16:colId xmlns:a16="http://schemas.microsoft.com/office/drawing/2014/main" val="792911817"/>
                    </a:ext>
                  </a:extLst>
                </a:gridCol>
                <a:gridCol w="944443">
                  <a:extLst>
                    <a:ext uri="{9D8B030D-6E8A-4147-A177-3AD203B41FA5}">
                      <a16:colId xmlns:a16="http://schemas.microsoft.com/office/drawing/2014/main" val="2515137241"/>
                    </a:ext>
                  </a:extLst>
                </a:gridCol>
                <a:gridCol w="1332694">
                  <a:extLst>
                    <a:ext uri="{9D8B030D-6E8A-4147-A177-3AD203B41FA5}">
                      <a16:colId xmlns:a16="http://schemas.microsoft.com/office/drawing/2014/main" val="3608287535"/>
                    </a:ext>
                  </a:extLst>
                </a:gridCol>
                <a:gridCol w="1332694">
                  <a:extLst>
                    <a:ext uri="{9D8B030D-6E8A-4147-A177-3AD203B41FA5}">
                      <a16:colId xmlns:a16="http://schemas.microsoft.com/office/drawing/2014/main" val="135909385"/>
                    </a:ext>
                  </a:extLst>
                </a:gridCol>
                <a:gridCol w="1332694">
                  <a:extLst>
                    <a:ext uri="{9D8B030D-6E8A-4147-A177-3AD203B41FA5}">
                      <a16:colId xmlns:a16="http://schemas.microsoft.com/office/drawing/2014/main" val="2760754859"/>
                    </a:ext>
                  </a:extLst>
                </a:gridCol>
              </a:tblGrid>
              <a:tr h="569996">
                <a:tc>
                  <a:txBody>
                    <a:bodyPr/>
                    <a:lstStyle/>
                    <a:p>
                      <a:pPr algn="ctr"/>
                      <a:r>
                        <a:rPr kumimoji="1" lang="ja-JP" altLang="en-US" sz="80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b="1" kern="1200" dirty="0" err="1">
                          <a:solidFill>
                            <a:schemeClr val="bg1"/>
                          </a:solidFill>
                          <a:latin typeface="+mn-ea"/>
                          <a:ea typeface="+mn-ea"/>
                          <a:cs typeface="+mn-cs"/>
                        </a:rPr>
                        <a:t>vCPM</a:t>
                      </a:r>
                      <a:endParaRPr kumimoji="1" lang="en-US" altLang="ja-JP" sz="800" b="1" kern="1200" dirty="0">
                        <a:solidFill>
                          <a:schemeClr val="bg1"/>
                        </a:solidFill>
                        <a:latin typeface="+mn-ea"/>
                        <a:ea typeface="+mn-ea"/>
                        <a:cs typeface="+mn-cs"/>
                      </a:endParaRPr>
                    </a:p>
                    <a:p>
                      <a:pPr algn="ctr"/>
                      <a:r>
                        <a:rPr kumimoji="1" lang="ja-JP" altLang="en-US" sz="800" b="1" kern="1200" dirty="0">
                          <a:solidFill>
                            <a:schemeClr val="bg1"/>
                          </a:solidFill>
                          <a:latin typeface="+mn-ea"/>
                          <a:ea typeface="+mn-ea"/>
                          <a:cs typeface="+mn-cs"/>
                        </a:rPr>
                        <a:t>掛け率</a:t>
                      </a:r>
                      <a:endParaRPr kumimoji="1" lang="en-US" altLang="ja-JP" sz="800" b="1"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a:txBody>
                    <a:bodyPr/>
                    <a:lstStyle/>
                    <a:p>
                      <a:pPr algn="ctr"/>
                      <a:r>
                        <a:rPr kumimoji="1" lang="en-US" altLang="ja-JP" sz="700" b="1" kern="1200" dirty="0" smtClean="0">
                          <a:solidFill>
                            <a:schemeClr val="tx1">
                              <a:lumMod val="65000"/>
                              <a:lumOff val="35000"/>
                            </a:schemeClr>
                          </a:solidFill>
                          <a:latin typeface="+mn-lt"/>
                          <a:ea typeface="+mn-ea"/>
                          <a:cs typeface="+mn-cs"/>
                        </a:rPr>
                        <a:t>Yahoo!</a:t>
                      </a:r>
                      <a:r>
                        <a:rPr kumimoji="1" lang="ja-JP" altLang="en-US" sz="700" b="1" kern="1200" dirty="0" smtClean="0">
                          <a:solidFill>
                            <a:schemeClr val="tx1">
                              <a:lumMod val="65000"/>
                              <a:lumOff val="35000"/>
                            </a:schemeClr>
                          </a:solidFill>
                          <a:latin typeface="+mn-lt"/>
                          <a:ea typeface="+mn-ea"/>
                          <a:cs typeface="+mn-cs"/>
                        </a:rPr>
                        <a:t>乗換案内</a:t>
                      </a:r>
                      <a:endParaRPr kumimoji="1" lang="en-US" altLang="ja-JP" sz="700" b="1" kern="1200" dirty="0" smtClean="0">
                        <a:solidFill>
                          <a:schemeClr val="tx1">
                            <a:lumMod val="65000"/>
                            <a:lumOff val="35000"/>
                          </a:schemeClr>
                        </a:solidFill>
                        <a:latin typeface="+mn-lt"/>
                        <a:ea typeface="+mn-ea"/>
                        <a:cs typeface="+mn-cs"/>
                      </a:endParaRPr>
                    </a:p>
                    <a:p>
                      <a:pPr algn="ctr"/>
                      <a:r>
                        <a:rPr kumimoji="1" lang="ja-JP" altLang="en-US" sz="700" b="1" kern="1200" dirty="0" smtClean="0">
                          <a:solidFill>
                            <a:schemeClr val="tx1">
                              <a:lumMod val="65000"/>
                              <a:lumOff val="35000"/>
                            </a:schemeClr>
                          </a:solidFill>
                          <a:latin typeface="+mn-lt"/>
                          <a:ea typeface="+mn-ea"/>
                          <a:cs typeface="+mn-cs"/>
                        </a:rPr>
                        <a:t>到着駅指定</a:t>
                      </a:r>
                      <a:endParaRPr kumimoji="1" lang="en-US" altLang="ja-JP" sz="700" b="1" kern="1200" dirty="0" smtClean="0">
                        <a:solidFill>
                          <a:schemeClr val="tx1">
                            <a:lumMod val="65000"/>
                            <a:lumOff val="35000"/>
                          </a:schemeClr>
                        </a:solidFill>
                        <a:latin typeface="+mn-lt"/>
                        <a:ea typeface="+mn-ea"/>
                        <a:cs typeface="+mn-cs"/>
                      </a:endParaRPr>
                    </a:p>
                    <a:p>
                      <a:pPr algn="ctr"/>
                      <a:r>
                        <a:rPr kumimoji="1" lang="ja-JP" altLang="en-US" sz="700" b="1" kern="1200" dirty="0" smtClean="0">
                          <a:solidFill>
                            <a:schemeClr val="tx1">
                              <a:lumMod val="65000"/>
                              <a:lumOff val="35000"/>
                            </a:schemeClr>
                          </a:solidFill>
                          <a:latin typeface="+mn-lt"/>
                          <a:ea typeface="+mn-ea"/>
                          <a:cs typeface="+mn-cs"/>
                        </a:rPr>
                        <a:t>トップパネル　</a:t>
                      </a:r>
                      <a:r>
                        <a:rPr kumimoji="1" lang="en-US" altLang="ja-JP" sz="700" b="1" kern="1200" dirty="0" smtClean="0">
                          <a:solidFill>
                            <a:schemeClr val="tx1">
                              <a:lumMod val="65000"/>
                              <a:lumOff val="35000"/>
                            </a:schemeClr>
                          </a:solidFill>
                          <a:latin typeface="+mn-lt"/>
                          <a:ea typeface="+mn-ea"/>
                          <a:cs typeface="+mn-cs"/>
                        </a:rPr>
                        <a:t>SP</a:t>
                      </a: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en-US" altLang="ja-JP" sz="700" b="1" kern="1200" dirty="0" smtClean="0">
                          <a:solidFill>
                            <a:schemeClr val="tx1">
                              <a:lumMod val="65000"/>
                              <a:lumOff val="35000"/>
                            </a:schemeClr>
                          </a:solidFill>
                          <a:latin typeface="+mn-lt"/>
                          <a:ea typeface="+mn-ea"/>
                          <a:cs typeface="+mn-cs"/>
                        </a:rPr>
                        <a:t>Yahoo!</a:t>
                      </a:r>
                      <a:r>
                        <a:rPr kumimoji="1" lang="ja-JP" altLang="en-US" sz="700" b="1" kern="1200" dirty="0" smtClean="0">
                          <a:solidFill>
                            <a:schemeClr val="tx1">
                              <a:lumMod val="65000"/>
                              <a:lumOff val="35000"/>
                            </a:schemeClr>
                          </a:solidFill>
                          <a:latin typeface="+mn-lt"/>
                          <a:ea typeface="+mn-ea"/>
                          <a:cs typeface="+mn-cs"/>
                        </a:rPr>
                        <a:t>乗換案内</a:t>
                      </a:r>
                      <a:endParaRPr kumimoji="1" lang="en-US" altLang="ja-JP" sz="700" b="1" kern="1200" dirty="0" smtClean="0">
                        <a:solidFill>
                          <a:schemeClr val="tx1">
                            <a:lumMod val="65000"/>
                            <a:lumOff val="35000"/>
                          </a:schemeClr>
                        </a:solidFill>
                        <a:latin typeface="+mn-lt"/>
                        <a:ea typeface="+mn-ea"/>
                        <a:cs typeface="+mn-cs"/>
                      </a:endParaRPr>
                    </a:p>
                    <a:p>
                      <a:pPr algn="ctr"/>
                      <a:r>
                        <a:rPr kumimoji="1" lang="ja-JP" altLang="en-US" sz="700" b="1" kern="1200" dirty="0" smtClean="0">
                          <a:solidFill>
                            <a:schemeClr val="tx1">
                              <a:lumMod val="65000"/>
                              <a:lumOff val="35000"/>
                            </a:schemeClr>
                          </a:solidFill>
                          <a:latin typeface="+mn-lt"/>
                          <a:ea typeface="+mn-ea"/>
                          <a:cs typeface="+mn-cs"/>
                        </a:rPr>
                        <a:t>到着駅指定</a:t>
                      </a:r>
                      <a:endParaRPr kumimoji="1" lang="en-US" altLang="ja-JP" sz="700" b="1" kern="1200" dirty="0" smtClean="0">
                        <a:solidFill>
                          <a:schemeClr val="tx1">
                            <a:lumMod val="65000"/>
                            <a:lumOff val="35000"/>
                          </a:schemeClr>
                        </a:solidFill>
                        <a:latin typeface="+mn-lt"/>
                        <a:ea typeface="+mn-ea"/>
                        <a:cs typeface="+mn-cs"/>
                      </a:endParaRPr>
                    </a:p>
                    <a:p>
                      <a:pPr algn="ctr"/>
                      <a:r>
                        <a:rPr kumimoji="1" lang="ja-JP" altLang="en-US" sz="700" b="1" kern="1200" dirty="0" smtClean="0">
                          <a:solidFill>
                            <a:schemeClr val="tx1">
                              <a:lumMod val="65000"/>
                              <a:lumOff val="35000"/>
                            </a:schemeClr>
                          </a:solidFill>
                          <a:latin typeface="+mn-lt"/>
                          <a:ea typeface="+mn-ea"/>
                          <a:cs typeface="+mn-cs"/>
                        </a:rPr>
                        <a:t>トップパネル</a:t>
                      </a:r>
                      <a:endParaRPr kumimoji="1" lang="en-US" altLang="ja-JP" sz="700" b="1" kern="1200" dirty="0" smtClean="0">
                        <a:solidFill>
                          <a:schemeClr val="tx1">
                            <a:lumMod val="65000"/>
                            <a:lumOff val="35000"/>
                          </a:schemeClr>
                        </a:solidFill>
                        <a:latin typeface="+mn-lt"/>
                        <a:ea typeface="+mn-ea"/>
                        <a:cs typeface="+mn-cs"/>
                      </a:endParaRPr>
                    </a:p>
                    <a:p>
                      <a:pPr algn="ctr"/>
                      <a:r>
                        <a:rPr kumimoji="1" lang="en-US" altLang="ja-JP" sz="700" b="1" kern="1200" dirty="0" smtClean="0">
                          <a:solidFill>
                            <a:schemeClr val="tx1">
                              <a:lumMod val="65000"/>
                              <a:lumOff val="35000"/>
                            </a:schemeClr>
                          </a:solidFill>
                          <a:latin typeface="+mn-lt"/>
                          <a:ea typeface="+mn-ea"/>
                          <a:cs typeface="+mn-cs"/>
                        </a:rPr>
                        <a:t>SP</a:t>
                      </a:r>
                      <a:r>
                        <a:rPr kumimoji="1" lang="ja-JP" altLang="en-US" sz="700" b="1" kern="1200" dirty="0" smtClean="0">
                          <a:solidFill>
                            <a:schemeClr val="tx1">
                              <a:lumMod val="65000"/>
                              <a:lumOff val="35000"/>
                            </a:schemeClr>
                          </a:solidFill>
                          <a:latin typeface="+mn-lt"/>
                          <a:ea typeface="+mn-ea"/>
                          <a:cs typeface="+mn-cs"/>
                        </a:rPr>
                        <a:t>　駅下バナーセット</a:t>
                      </a:r>
                      <a:endParaRPr kumimoji="1" lang="en-US" altLang="ja-JP" sz="700" b="1" kern="1200" dirty="0" smtClean="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en-US" altLang="ja-JP" sz="700" b="1" kern="1200" dirty="0" smtClean="0">
                          <a:solidFill>
                            <a:schemeClr val="tx1">
                              <a:lumMod val="65000"/>
                              <a:lumOff val="35000"/>
                            </a:schemeClr>
                          </a:solidFill>
                          <a:latin typeface="+mn-lt"/>
                          <a:ea typeface="+mn-ea"/>
                          <a:cs typeface="+mn-cs"/>
                        </a:rPr>
                        <a:t>Yahoo!</a:t>
                      </a:r>
                      <a:r>
                        <a:rPr kumimoji="1" lang="ja-JP" altLang="en-US" sz="700" b="1" kern="1200" dirty="0" smtClean="0">
                          <a:solidFill>
                            <a:schemeClr val="tx1">
                              <a:lumMod val="65000"/>
                              <a:lumOff val="35000"/>
                            </a:schemeClr>
                          </a:solidFill>
                          <a:latin typeface="+mn-lt"/>
                          <a:ea typeface="+mn-ea"/>
                          <a:cs typeface="+mn-cs"/>
                        </a:rPr>
                        <a:t>乗換案内</a:t>
                      </a:r>
                      <a:endParaRPr kumimoji="1" lang="en-US" altLang="ja-JP" sz="700" b="1" kern="1200" dirty="0" smtClean="0">
                        <a:solidFill>
                          <a:schemeClr val="tx1">
                            <a:lumMod val="65000"/>
                            <a:lumOff val="35000"/>
                          </a:schemeClr>
                        </a:solidFill>
                        <a:latin typeface="+mn-lt"/>
                        <a:ea typeface="+mn-ea"/>
                        <a:cs typeface="+mn-cs"/>
                      </a:endParaRPr>
                    </a:p>
                    <a:p>
                      <a:pPr algn="ctr"/>
                      <a:r>
                        <a:rPr kumimoji="1" lang="ja-JP" altLang="en-US" sz="700" b="1" kern="1200" dirty="0" smtClean="0">
                          <a:solidFill>
                            <a:schemeClr val="tx1">
                              <a:lumMod val="65000"/>
                              <a:lumOff val="35000"/>
                            </a:schemeClr>
                          </a:solidFill>
                          <a:latin typeface="+mn-lt"/>
                          <a:ea typeface="+mn-ea"/>
                          <a:cs typeface="+mn-cs"/>
                        </a:rPr>
                        <a:t>到着駅指定</a:t>
                      </a:r>
                      <a:endParaRPr kumimoji="1" lang="en-US" altLang="ja-JP" sz="700" b="1" kern="1200" dirty="0" smtClean="0">
                        <a:solidFill>
                          <a:schemeClr val="tx1">
                            <a:lumMod val="65000"/>
                            <a:lumOff val="35000"/>
                          </a:schemeClr>
                        </a:solidFill>
                        <a:latin typeface="+mn-lt"/>
                        <a:ea typeface="+mn-ea"/>
                        <a:cs typeface="+mn-cs"/>
                      </a:endParaRPr>
                    </a:p>
                    <a:p>
                      <a:pPr algn="ctr"/>
                      <a:r>
                        <a:rPr kumimoji="1" lang="ja-JP" altLang="en-US" sz="700" b="1" kern="1200" dirty="0" smtClean="0">
                          <a:solidFill>
                            <a:schemeClr val="tx1">
                              <a:lumMod val="65000"/>
                              <a:lumOff val="35000"/>
                            </a:schemeClr>
                          </a:solidFill>
                          <a:latin typeface="+mn-lt"/>
                          <a:ea typeface="+mn-ea"/>
                          <a:cs typeface="+mn-cs"/>
                        </a:rPr>
                        <a:t>プライムディスプレイ　</a:t>
                      </a:r>
                      <a:r>
                        <a:rPr kumimoji="1" lang="en-US" altLang="ja-JP" sz="700" b="1" kern="1200" dirty="0" smtClean="0">
                          <a:solidFill>
                            <a:schemeClr val="tx1">
                              <a:lumMod val="65000"/>
                              <a:lumOff val="35000"/>
                            </a:schemeClr>
                          </a:solidFill>
                          <a:latin typeface="+mn-lt"/>
                          <a:ea typeface="+mn-ea"/>
                          <a:cs typeface="+mn-cs"/>
                        </a:rPr>
                        <a:t>PC</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70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b="0" dirty="0">
                          <a:solidFill>
                            <a:schemeClr val="bg1"/>
                          </a:solidFill>
                          <a:latin typeface="+mn-ea"/>
                          <a:ea typeface="+mn-ea"/>
                        </a:rPr>
                        <a:t>1.2</a:t>
                      </a:r>
                      <a:r>
                        <a:rPr kumimoji="1" lang="ja-JP" altLang="en-US" sz="80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335338">
                <a:tc>
                  <a:txBody>
                    <a:bodyPr/>
                    <a:lstStyle/>
                    <a:p>
                      <a:pPr algn="ctr"/>
                      <a:r>
                        <a:rPr kumimoji="1" lang="ja-JP" altLang="en-US" sz="70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1.2</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地域</a:t>
                      </a:r>
                      <a:endParaRPr kumimoji="1" lang="en-US" altLang="ja-JP" sz="70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1.3</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700" b="0" dirty="0">
                          <a:solidFill>
                            <a:schemeClr val="bg1"/>
                          </a:solidFill>
                          <a:latin typeface="+mj-lt"/>
                          <a:ea typeface="+mj-ea"/>
                        </a:rPr>
                        <a:t>地域</a:t>
                      </a:r>
                      <a:endParaRPr kumimoji="1" lang="en-US" altLang="ja-JP" sz="700" b="0" dirty="0">
                        <a:solidFill>
                          <a:schemeClr val="bg1"/>
                        </a:solidFill>
                        <a:latin typeface="+mj-lt"/>
                        <a:ea typeface="+mj-ea"/>
                      </a:endParaRPr>
                    </a:p>
                    <a:p>
                      <a:pPr algn="ctr"/>
                      <a:r>
                        <a:rPr kumimoji="1" lang="ja-JP" altLang="en-US" sz="70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1.56</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384742">
                <a:tc>
                  <a:txBody>
                    <a:bodyPr/>
                    <a:lstStyle/>
                    <a:p>
                      <a:pPr algn="ctr"/>
                      <a:r>
                        <a:rPr kumimoji="1" lang="ja-JP" altLang="en-US" sz="700" b="0" kern="1200" dirty="0">
                          <a:solidFill>
                            <a:schemeClr val="bg1"/>
                          </a:solidFill>
                          <a:latin typeface="+mn-lt"/>
                          <a:ea typeface="+mn-ea"/>
                          <a:cs typeface="+mn-cs"/>
                        </a:rPr>
                        <a:t>オーディエンス</a:t>
                      </a:r>
                      <a:endParaRPr kumimoji="1" lang="en-US" altLang="ja-JP" sz="700" b="0" kern="1200" dirty="0">
                        <a:solidFill>
                          <a:schemeClr val="bg1"/>
                        </a:solidFill>
                        <a:latin typeface="+mn-lt"/>
                        <a:ea typeface="+mn-ea"/>
                        <a:cs typeface="+mn-cs"/>
                      </a:endParaRPr>
                    </a:p>
                    <a:p>
                      <a:pPr algn="ctr"/>
                      <a:r>
                        <a:rPr kumimoji="1" lang="ja-JP" altLang="en-US" sz="700" b="0" kern="1200" dirty="0">
                          <a:solidFill>
                            <a:schemeClr val="bg1"/>
                          </a:solidFill>
                          <a:latin typeface="+mn-lt"/>
                          <a:ea typeface="+mn-ea"/>
                          <a:cs typeface="+mn-cs"/>
                        </a:rPr>
                        <a:t>カテゴリー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1.8</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kern="1200" dirty="0">
                          <a:solidFill>
                            <a:schemeClr val="bg1"/>
                          </a:solidFill>
                          <a:latin typeface="+mn-lt"/>
                          <a:ea typeface="+mn-ea"/>
                          <a:cs typeface="+mn-cs"/>
                        </a:rPr>
                        <a:t>曜日・</a:t>
                      </a:r>
                      <a:r>
                        <a:rPr kumimoji="1" lang="ja-JP" altLang="en-US" sz="70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1.2</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kern="1200" dirty="0">
                          <a:solidFill>
                            <a:schemeClr val="bg1"/>
                          </a:solidFill>
                          <a:latin typeface="+mn-ea"/>
                          <a:ea typeface="+mn-ea"/>
                          <a:cs typeface="+mn-cs"/>
                        </a:rPr>
                        <a:t>2.0</a:t>
                      </a:r>
                      <a:r>
                        <a:rPr kumimoji="1" lang="ja-JP" altLang="en-US" sz="8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endParaRPr kumimoji="1" lang="ja-JP" altLang="en-US" sz="80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7" name="テキスト ボックス 5">
            <a:extLst>
              <a:ext uri="{FF2B5EF4-FFF2-40B4-BE49-F238E27FC236}">
                <a16:creationId xmlns:a16="http://schemas.microsoft.com/office/drawing/2014/main" id="{80B0730C-3B9E-4841-8DAD-6780CB507DD0}"/>
              </a:ext>
            </a:extLst>
          </p:cNvPr>
          <p:cNvSpPr txBox="1"/>
          <p:nvPr/>
        </p:nvSpPr>
        <p:spPr>
          <a:xfrm>
            <a:off x="272480" y="4437112"/>
            <a:ext cx="8496944" cy="2169825"/>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00" dirty="0">
                <a:solidFill>
                  <a:schemeClr val="tx1">
                    <a:lumMod val="65000"/>
                    <a:lumOff val="35000"/>
                  </a:schemeClr>
                </a:solidFill>
                <a:latin typeface="+mn-ea"/>
              </a:rPr>
              <a:t>※</a:t>
            </a:r>
            <a:r>
              <a:rPr lang="ja-JP" altLang="en-US" sz="1000" dirty="0">
                <a:solidFill>
                  <a:schemeClr val="tx1">
                    <a:lumMod val="65000"/>
                    <a:lumOff val="35000"/>
                  </a:schemeClr>
                </a:solidFill>
                <a:latin typeface="+mn-ea"/>
              </a:rPr>
              <a:t>年齢は以下の区分で指定が可能です。</a:t>
            </a:r>
            <a:endParaRPr lang="en-US" altLang="ja-JP" sz="1000" dirty="0">
              <a:solidFill>
                <a:schemeClr val="tx1">
                  <a:lumMod val="65000"/>
                  <a:lumOff val="35000"/>
                </a:schemeClr>
              </a:solidFill>
              <a:latin typeface="+mn-ea"/>
            </a:endParaRPr>
          </a:p>
          <a:p>
            <a:r>
              <a:rPr lang="en-US" altLang="ja-JP" sz="1000" dirty="0">
                <a:solidFill>
                  <a:schemeClr val="tx1">
                    <a:lumMod val="65000"/>
                    <a:lumOff val="35000"/>
                  </a:schemeClr>
                </a:solidFill>
              </a:rPr>
              <a:t>13</a:t>
            </a:r>
            <a:r>
              <a:rPr lang="ja-JP" altLang="en-US" sz="1000" dirty="0">
                <a:solidFill>
                  <a:schemeClr val="tx1">
                    <a:lumMod val="65000"/>
                    <a:lumOff val="35000"/>
                  </a:schemeClr>
                </a:solidFill>
              </a:rPr>
              <a:t>歳～</a:t>
            </a:r>
            <a:r>
              <a:rPr lang="en-US" altLang="ja-JP" sz="1000" dirty="0">
                <a:solidFill>
                  <a:schemeClr val="tx1">
                    <a:lumMod val="65000"/>
                    <a:lumOff val="35000"/>
                  </a:schemeClr>
                </a:solidFill>
              </a:rPr>
              <a:t>14</a:t>
            </a:r>
            <a:r>
              <a:rPr lang="ja-JP" altLang="en-US" sz="1000" dirty="0">
                <a:solidFill>
                  <a:schemeClr val="tx1">
                    <a:lumMod val="65000"/>
                    <a:lumOff val="35000"/>
                  </a:schemeClr>
                </a:solidFill>
              </a:rPr>
              <a:t>歳 </a:t>
            </a:r>
            <a:r>
              <a:rPr lang="en-US" altLang="ja-JP" sz="1000" dirty="0">
                <a:solidFill>
                  <a:schemeClr val="tx1">
                    <a:lumMod val="65000"/>
                    <a:lumOff val="35000"/>
                  </a:schemeClr>
                </a:solidFill>
              </a:rPr>
              <a:t>/ 15</a:t>
            </a:r>
            <a:r>
              <a:rPr lang="ja-JP" altLang="en-US" sz="1000" dirty="0">
                <a:solidFill>
                  <a:schemeClr val="tx1">
                    <a:lumMod val="65000"/>
                    <a:lumOff val="35000"/>
                  </a:schemeClr>
                </a:solidFill>
              </a:rPr>
              <a:t>歳～</a:t>
            </a:r>
            <a:r>
              <a:rPr lang="en-US" altLang="ja-JP" sz="1000" dirty="0">
                <a:solidFill>
                  <a:schemeClr val="tx1">
                    <a:lumMod val="65000"/>
                    <a:lumOff val="35000"/>
                  </a:schemeClr>
                </a:solidFill>
              </a:rPr>
              <a:t>17</a:t>
            </a:r>
            <a:r>
              <a:rPr lang="ja-JP" altLang="en-US" sz="1000" dirty="0">
                <a:solidFill>
                  <a:schemeClr val="tx1">
                    <a:lumMod val="65000"/>
                    <a:lumOff val="35000"/>
                  </a:schemeClr>
                </a:solidFill>
              </a:rPr>
              <a:t>歳 </a:t>
            </a:r>
            <a:r>
              <a:rPr lang="en-US" altLang="ja-JP" sz="1000" dirty="0">
                <a:solidFill>
                  <a:schemeClr val="tx1">
                    <a:lumMod val="65000"/>
                    <a:lumOff val="35000"/>
                  </a:schemeClr>
                </a:solidFill>
              </a:rPr>
              <a:t>/ 18</a:t>
            </a:r>
            <a:r>
              <a:rPr lang="ja-JP" altLang="en-US" sz="1000" dirty="0">
                <a:solidFill>
                  <a:schemeClr val="tx1">
                    <a:lumMod val="65000"/>
                    <a:lumOff val="35000"/>
                  </a:schemeClr>
                </a:solidFill>
              </a:rPr>
              <a:t>歳～</a:t>
            </a:r>
            <a:r>
              <a:rPr lang="en-US" altLang="ja-JP" sz="1000" dirty="0">
                <a:solidFill>
                  <a:schemeClr val="tx1">
                    <a:lumMod val="65000"/>
                    <a:lumOff val="35000"/>
                  </a:schemeClr>
                </a:solidFill>
              </a:rPr>
              <a:t>19</a:t>
            </a:r>
            <a:r>
              <a:rPr lang="ja-JP" altLang="en-US" sz="1000" dirty="0">
                <a:solidFill>
                  <a:schemeClr val="tx1">
                    <a:lumMod val="65000"/>
                    <a:lumOff val="35000"/>
                  </a:schemeClr>
                </a:solidFill>
              </a:rPr>
              <a:t>歳 </a:t>
            </a:r>
            <a:r>
              <a:rPr lang="en-US" altLang="ja-JP" sz="1000" dirty="0">
                <a:solidFill>
                  <a:schemeClr val="tx1">
                    <a:lumMod val="65000"/>
                    <a:lumOff val="35000"/>
                  </a:schemeClr>
                </a:solidFill>
              </a:rPr>
              <a:t>/ 20</a:t>
            </a:r>
            <a:r>
              <a:rPr lang="ja-JP" altLang="en-US" sz="1000" dirty="0">
                <a:solidFill>
                  <a:schemeClr val="tx1">
                    <a:lumMod val="65000"/>
                    <a:lumOff val="35000"/>
                  </a:schemeClr>
                </a:solidFill>
              </a:rPr>
              <a:t>歳～</a:t>
            </a:r>
            <a:r>
              <a:rPr lang="en-US" altLang="ja-JP" sz="1000" dirty="0">
                <a:solidFill>
                  <a:schemeClr val="tx1">
                    <a:lumMod val="65000"/>
                    <a:lumOff val="35000"/>
                  </a:schemeClr>
                </a:solidFill>
              </a:rPr>
              <a:t>21</a:t>
            </a:r>
            <a:r>
              <a:rPr lang="ja-JP" altLang="en-US" sz="1000" dirty="0">
                <a:solidFill>
                  <a:schemeClr val="tx1">
                    <a:lumMod val="65000"/>
                    <a:lumOff val="35000"/>
                  </a:schemeClr>
                </a:solidFill>
              </a:rPr>
              <a:t>歳 </a:t>
            </a:r>
            <a:r>
              <a:rPr lang="en-US" altLang="ja-JP" sz="1000" dirty="0">
                <a:solidFill>
                  <a:schemeClr val="tx1">
                    <a:lumMod val="65000"/>
                    <a:lumOff val="35000"/>
                  </a:schemeClr>
                </a:solidFill>
              </a:rPr>
              <a:t>/ 22</a:t>
            </a:r>
            <a:r>
              <a:rPr lang="ja-JP" altLang="en-US" sz="1000" dirty="0">
                <a:solidFill>
                  <a:schemeClr val="tx1">
                    <a:lumMod val="65000"/>
                    <a:lumOff val="35000"/>
                  </a:schemeClr>
                </a:solidFill>
              </a:rPr>
              <a:t>歳～</a:t>
            </a:r>
            <a:r>
              <a:rPr lang="en-US" altLang="ja-JP" sz="1000" dirty="0">
                <a:solidFill>
                  <a:schemeClr val="tx1">
                    <a:lumMod val="65000"/>
                    <a:lumOff val="35000"/>
                  </a:schemeClr>
                </a:solidFill>
              </a:rPr>
              <a:t>29</a:t>
            </a:r>
            <a:r>
              <a:rPr lang="ja-JP" altLang="en-US" sz="1000" dirty="0">
                <a:solidFill>
                  <a:schemeClr val="tx1">
                    <a:lumMod val="65000"/>
                    <a:lumOff val="35000"/>
                  </a:schemeClr>
                </a:solidFill>
              </a:rPr>
              <a:t>歳 </a:t>
            </a:r>
            <a:r>
              <a:rPr lang="en-US" altLang="ja-JP" sz="1000" dirty="0">
                <a:solidFill>
                  <a:schemeClr val="tx1">
                    <a:lumMod val="65000"/>
                    <a:lumOff val="35000"/>
                  </a:schemeClr>
                </a:solidFill>
              </a:rPr>
              <a:t>/ 30</a:t>
            </a:r>
            <a:r>
              <a:rPr lang="ja-JP" altLang="en-US" sz="1000" dirty="0">
                <a:solidFill>
                  <a:schemeClr val="tx1">
                    <a:lumMod val="65000"/>
                    <a:lumOff val="35000"/>
                  </a:schemeClr>
                </a:solidFill>
              </a:rPr>
              <a:t>歳～</a:t>
            </a:r>
            <a:r>
              <a:rPr lang="en-US" altLang="ja-JP" sz="1000" dirty="0">
                <a:solidFill>
                  <a:schemeClr val="tx1">
                    <a:lumMod val="65000"/>
                    <a:lumOff val="35000"/>
                  </a:schemeClr>
                </a:solidFill>
              </a:rPr>
              <a:t>39</a:t>
            </a:r>
            <a:r>
              <a:rPr lang="ja-JP" altLang="en-US" sz="1000" dirty="0">
                <a:solidFill>
                  <a:schemeClr val="tx1">
                    <a:lumMod val="65000"/>
                    <a:lumOff val="35000"/>
                  </a:schemeClr>
                </a:solidFill>
              </a:rPr>
              <a:t>歳 </a:t>
            </a:r>
            <a:r>
              <a:rPr lang="en-US" altLang="ja-JP" sz="1000" dirty="0">
                <a:solidFill>
                  <a:schemeClr val="tx1">
                    <a:lumMod val="65000"/>
                    <a:lumOff val="35000"/>
                  </a:schemeClr>
                </a:solidFill>
              </a:rPr>
              <a:t>/ 40</a:t>
            </a:r>
            <a:r>
              <a:rPr lang="ja-JP" altLang="en-US" sz="1000" dirty="0">
                <a:solidFill>
                  <a:schemeClr val="tx1">
                    <a:lumMod val="65000"/>
                    <a:lumOff val="35000"/>
                  </a:schemeClr>
                </a:solidFill>
              </a:rPr>
              <a:t>歳～</a:t>
            </a:r>
            <a:r>
              <a:rPr lang="en-US" altLang="ja-JP" sz="1000" dirty="0">
                <a:solidFill>
                  <a:schemeClr val="tx1">
                    <a:lumMod val="65000"/>
                    <a:lumOff val="35000"/>
                  </a:schemeClr>
                </a:solidFill>
              </a:rPr>
              <a:t>49</a:t>
            </a:r>
            <a:r>
              <a:rPr lang="ja-JP" altLang="en-US" sz="1000" dirty="0">
                <a:solidFill>
                  <a:schemeClr val="tx1">
                    <a:lumMod val="65000"/>
                    <a:lumOff val="35000"/>
                  </a:schemeClr>
                </a:solidFill>
              </a:rPr>
              <a:t>歳 </a:t>
            </a:r>
            <a:r>
              <a:rPr lang="en-US" altLang="ja-JP" sz="1000" dirty="0">
                <a:solidFill>
                  <a:schemeClr val="tx1">
                    <a:lumMod val="65000"/>
                    <a:lumOff val="35000"/>
                  </a:schemeClr>
                </a:solidFill>
              </a:rPr>
              <a:t>/ 50</a:t>
            </a:r>
            <a:r>
              <a:rPr lang="ja-JP" altLang="en-US" sz="1000" dirty="0">
                <a:solidFill>
                  <a:schemeClr val="tx1">
                    <a:lumMod val="65000"/>
                    <a:lumOff val="35000"/>
                  </a:schemeClr>
                </a:solidFill>
              </a:rPr>
              <a:t>歳～</a:t>
            </a:r>
            <a:r>
              <a:rPr lang="en-US" altLang="ja-JP" sz="1000" dirty="0">
                <a:solidFill>
                  <a:schemeClr val="tx1">
                    <a:lumMod val="65000"/>
                    <a:lumOff val="35000"/>
                  </a:schemeClr>
                </a:solidFill>
              </a:rPr>
              <a:t>59</a:t>
            </a:r>
            <a:r>
              <a:rPr lang="ja-JP" altLang="en-US" sz="1000" dirty="0">
                <a:solidFill>
                  <a:schemeClr val="tx1">
                    <a:lumMod val="65000"/>
                    <a:lumOff val="35000"/>
                  </a:schemeClr>
                </a:solidFill>
              </a:rPr>
              <a:t>歳 </a:t>
            </a:r>
            <a:r>
              <a:rPr lang="en-US" altLang="ja-JP" sz="1000" dirty="0">
                <a:solidFill>
                  <a:schemeClr val="tx1">
                    <a:lumMod val="65000"/>
                    <a:lumOff val="35000"/>
                  </a:schemeClr>
                </a:solidFill>
              </a:rPr>
              <a:t>/ 60</a:t>
            </a:r>
            <a:r>
              <a:rPr lang="ja-JP" altLang="en-US" sz="1000" dirty="0">
                <a:solidFill>
                  <a:schemeClr val="tx1">
                    <a:lumMod val="65000"/>
                    <a:lumOff val="35000"/>
                  </a:schemeClr>
                </a:solidFill>
              </a:rPr>
              <a:t>歳～</a:t>
            </a:r>
            <a:r>
              <a:rPr lang="en-US" altLang="ja-JP" sz="1000" dirty="0">
                <a:solidFill>
                  <a:schemeClr val="tx1">
                    <a:lumMod val="65000"/>
                    <a:lumOff val="35000"/>
                  </a:schemeClr>
                </a:solidFill>
              </a:rPr>
              <a:t>69</a:t>
            </a:r>
            <a:r>
              <a:rPr lang="ja-JP" altLang="en-US" sz="1000" dirty="0">
                <a:solidFill>
                  <a:schemeClr val="tx1">
                    <a:lumMod val="65000"/>
                    <a:lumOff val="35000"/>
                  </a:schemeClr>
                </a:solidFill>
              </a:rPr>
              <a:t>歳 </a:t>
            </a:r>
            <a:r>
              <a:rPr lang="en-US" altLang="ja-JP" sz="1000" dirty="0">
                <a:solidFill>
                  <a:schemeClr val="tx1">
                    <a:lumMod val="65000"/>
                    <a:lumOff val="35000"/>
                  </a:schemeClr>
                </a:solidFill>
              </a:rPr>
              <a:t>/ 70</a:t>
            </a:r>
            <a:r>
              <a:rPr lang="ja-JP" altLang="en-US" sz="1000" dirty="0">
                <a:solidFill>
                  <a:schemeClr val="tx1">
                    <a:lumMod val="65000"/>
                    <a:lumOff val="35000"/>
                  </a:schemeClr>
                </a:solidFill>
              </a:rPr>
              <a:t>歳</a:t>
            </a:r>
            <a:r>
              <a:rPr lang="ja-JP" altLang="en-US" sz="1000" dirty="0" smtClean="0">
                <a:solidFill>
                  <a:schemeClr val="tx1">
                    <a:lumMod val="65000"/>
                    <a:lumOff val="35000"/>
                  </a:schemeClr>
                </a:solidFill>
              </a:rPr>
              <a:t>～</a:t>
            </a:r>
            <a:endParaRPr lang="en-US" altLang="ja-JP" sz="1000" dirty="0">
              <a:solidFill>
                <a:schemeClr val="tx1">
                  <a:lumMod val="65000"/>
                  <a:lumOff val="35000"/>
                </a:schemeClr>
              </a:solidFill>
              <a:latin typeface="+mn-ea"/>
            </a:endParaRPr>
          </a:p>
          <a:p>
            <a:pPr>
              <a:lnSpc>
                <a:spcPts val="1460"/>
              </a:lnSpc>
            </a:pPr>
            <a:r>
              <a:rPr lang="en-US" altLang="ja-JP" sz="1000" dirty="0" smtClean="0">
                <a:solidFill>
                  <a:schemeClr val="tx1">
                    <a:lumMod val="65000"/>
                    <a:lumOff val="35000"/>
                  </a:schemeClr>
                </a:solidFill>
                <a:latin typeface="+mn-ea"/>
              </a:rPr>
              <a:t/>
            </a:r>
            <a:br>
              <a:rPr lang="en-US" altLang="ja-JP" sz="1000" dirty="0" smtClean="0">
                <a:solidFill>
                  <a:schemeClr val="tx1">
                    <a:lumMod val="65000"/>
                    <a:lumOff val="35000"/>
                  </a:schemeClr>
                </a:solidFill>
                <a:latin typeface="+mn-ea"/>
              </a:rPr>
            </a:br>
            <a:r>
              <a:rPr lang="en-US" altLang="ja-JP" sz="1000" dirty="0" smtClean="0">
                <a:solidFill>
                  <a:schemeClr val="tx1">
                    <a:lumMod val="65000"/>
                    <a:lumOff val="35000"/>
                  </a:schemeClr>
                </a:solidFill>
                <a:latin typeface="+mn-ea"/>
              </a:rPr>
              <a:t>※</a:t>
            </a:r>
            <a:r>
              <a:rPr lang="en-US" altLang="ja-JP" sz="1000" dirty="0" err="1" smtClean="0">
                <a:solidFill>
                  <a:schemeClr val="tx1">
                    <a:lumMod val="65000"/>
                    <a:lumOff val="35000"/>
                  </a:schemeClr>
                </a:solidFill>
                <a:latin typeface="+mn-ea"/>
              </a:rPr>
              <a:t>vCPM</a:t>
            </a:r>
            <a:r>
              <a:rPr lang="ja-JP" altLang="en-US" sz="1000" dirty="0" smtClean="0">
                <a:solidFill>
                  <a:schemeClr val="tx1">
                    <a:lumMod val="65000"/>
                    <a:lumOff val="35000"/>
                  </a:schemeClr>
                </a:solidFill>
                <a:latin typeface="+mn-ea"/>
              </a:rPr>
              <a:t>掛け率の最大値は</a:t>
            </a:r>
            <a:r>
              <a:rPr lang="en-US" altLang="ja-JP" sz="1000" dirty="0" smtClean="0">
                <a:solidFill>
                  <a:schemeClr val="tx1">
                    <a:lumMod val="65000"/>
                    <a:lumOff val="35000"/>
                  </a:schemeClr>
                </a:solidFill>
                <a:latin typeface="+mn-ea"/>
              </a:rPr>
              <a:t>2.0</a:t>
            </a:r>
            <a:r>
              <a:rPr lang="ja-JP" altLang="en-US" sz="1000" dirty="0" smtClean="0">
                <a:solidFill>
                  <a:schemeClr val="tx1">
                    <a:lumMod val="65000"/>
                    <a:lumOff val="35000"/>
                  </a:schemeClr>
                </a:solidFill>
                <a:latin typeface="+mn-ea"/>
              </a:rPr>
              <a:t>倍になります。</a:t>
            </a:r>
            <a:endParaRPr lang="en-US" altLang="ja-JP" sz="1000" dirty="0" smtClean="0">
              <a:solidFill>
                <a:schemeClr val="tx1">
                  <a:lumMod val="65000"/>
                  <a:lumOff val="35000"/>
                </a:schemeClr>
              </a:solidFill>
              <a:latin typeface="+mn-ea"/>
            </a:endParaRPr>
          </a:p>
          <a:p>
            <a:pPr>
              <a:lnSpc>
                <a:spcPts val="1460"/>
              </a:lnSpc>
            </a:pPr>
            <a:r>
              <a:rPr lang="ja-JP" altLang="en-US" sz="1000" dirty="0" smtClean="0">
                <a:solidFill>
                  <a:schemeClr val="tx1">
                    <a:lumMod val="65000"/>
                    <a:lumOff val="35000"/>
                  </a:schemeClr>
                </a:solidFill>
                <a:latin typeface="+mn-ea"/>
              </a:rPr>
              <a:t>例：性別、年齢、オーディエンスカテゴリーを設定した場合、</a:t>
            </a:r>
            <a:r>
              <a:rPr lang="en-US" altLang="ja-JP" sz="1000" dirty="0" smtClean="0">
                <a:solidFill>
                  <a:schemeClr val="tx1">
                    <a:lumMod val="65000"/>
                    <a:lumOff val="35000"/>
                  </a:schemeClr>
                </a:solidFill>
                <a:latin typeface="+mn-ea"/>
              </a:rPr>
              <a:t>1.2</a:t>
            </a:r>
            <a:r>
              <a:rPr lang="ja-JP" altLang="en-US" sz="1000" dirty="0" smtClean="0">
                <a:solidFill>
                  <a:schemeClr val="tx1">
                    <a:lumMod val="65000"/>
                    <a:lumOff val="35000"/>
                  </a:schemeClr>
                </a:solidFill>
                <a:latin typeface="+mn-ea"/>
              </a:rPr>
              <a:t>倍</a:t>
            </a:r>
            <a:r>
              <a:rPr lang="en-US" altLang="ja-JP" sz="1000" dirty="0">
                <a:solidFill>
                  <a:schemeClr val="tx1">
                    <a:lumMod val="65000"/>
                    <a:lumOff val="35000"/>
                  </a:schemeClr>
                </a:solidFill>
                <a:latin typeface="+mn-ea"/>
              </a:rPr>
              <a:t>× 1.2</a:t>
            </a:r>
            <a:r>
              <a:rPr lang="ja-JP" altLang="en-US" sz="1000" dirty="0">
                <a:solidFill>
                  <a:schemeClr val="tx1">
                    <a:lumMod val="65000"/>
                    <a:lumOff val="35000"/>
                  </a:schemeClr>
                </a:solidFill>
                <a:latin typeface="+mn-ea"/>
              </a:rPr>
              <a:t>倍</a:t>
            </a:r>
            <a:r>
              <a:rPr lang="en-US" altLang="ja-JP" sz="1000" dirty="0" smtClean="0">
                <a:solidFill>
                  <a:schemeClr val="tx1">
                    <a:lumMod val="65000"/>
                    <a:lumOff val="35000"/>
                  </a:schemeClr>
                </a:solidFill>
                <a:latin typeface="+mn-ea"/>
              </a:rPr>
              <a:t>×</a:t>
            </a:r>
            <a:r>
              <a:rPr lang="en-US" altLang="ja-JP" sz="1000" dirty="0">
                <a:solidFill>
                  <a:schemeClr val="tx1">
                    <a:lumMod val="65000"/>
                    <a:lumOff val="35000"/>
                  </a:schemeClr>
                </a:solidFill>
                <a:latin typeface="+mn-ea"/>
              </a:rPr>
              <a:t> </a:t>
            </a:r>
            <a:r>
              <a:rPr lang="en-US" altLang="ja-JP" sz="1000" dirty="0" smtClean="0">
                <a:solidFill>
                  <a:schemeClr val="tx1">
                    <a:lumMod val="65000"/>
                    <a:lumOff val="35000"/>
                  </a:schemeClr>
                </a:solidFill>
                <a:latin typeface="+mn-ea"/>
              </a:rPr>
              <a:t>1.8</a:t>
            </a:r>
            <a:r>
              <a:rPr lang="ja-JP" altLang="en-US" sz="1000" dirty="0" smtClean="0">
                <a:solidFill>
                  <a:schemeClr val="tx1">
                    <a:lumMod val="65000"/>
                    <a:lumOff val="35000"/>
                  </a:schemeClr>
                </a:solidFill>
                <a:latin typeface="+mn-ea"/>
              </a:rPr>
              <a:t>倍</a:t>
            </a:r>
            <a:r>
              <a:rPr lang="en-US" altLang="ja-JP" sz="1000" dirty="0" smtClean="0">
                <a:solidFill>
                  <a:schemeClr val="tx1">
                    <a:lumMod val="65000"/>
                    <a:lumOff val="35000"/>
                  </a:schemeClr>
                </a:solidFill>
                <a:latin typeface="+mn-ea"/>
              </a:rPr>
              <a:t>=2.59</a:t>
            </a:r>
            <a:r>
              <a:rPr lang="ja-JP" altLang="en-US" sz="1000" dirty="0" smtClean="0">
                <a:solidFill>
                  <a:schemeClr val="tx1">
                    <a:lumMod val="65000"/>
                    <a:lumOff val="35000"/>
                  </a:schemeClr>
                </a:solidFill>
                <a:latin typeface="+mn-ea"/>
              </a:rPr>
              <a:t>倍となりますが、</a:t>
            </a:r>
            <a:endParaRPr lang="en-US" altLang="ja-JP" sz="1000" dirty="0" smtClean="0">
              <a:solidFill>
                <a:schemeClr val="tx1">
                  <a:lumMod val="65000"/>
                  <a:lumOff val="35000"/>
                </a:schemeClr>
              </a:solidFill>
              <a:latin typeface="+mn-ea"/>
            </a:endParaRPr>
          </a:p>
          <a:p>
            <a:pPr>
              <a:lnSpc>
                <a:spcPts val="1460"/>
              </a:lnSpc>
            </a:pPr>
            <a:r>
              <a:rPr lang="ja-JP" altLang="en-US" sz="1000" dirty="0" smtClean="0">
                <a:solidFill>
                  <a:schemeClr val="tx1">
                    <a:lumMod val="65000"/>
                    <a:lumOff val="35000"/>
                  </a:schemeClr>
                </a:solidFill>
                <a:latin typeface="+mn-ea"/>
              </a:rPr>
              <a:t>最大値が</a:t>
            </a:r>
            <a:r>
              <a:rPr lang="en-US" altLang="ja-JP" sz="1000" dirty="0" smtClean="0">
                <a:solidFill>
                  <a:schemeClr val="tx1">
                    <a:lumMod val="65000"/>
                    <a:lumOff val="35000"/>
                  </a:schemeClr>
                </a:solidFill>
                <a:latin typeface="+mn-ea"/>
              </a:rPr>
              <a:t>2.0</a:t>
            </a:r>
            <a:r>
              <a:rPr lang="ja-JP" altLang="en-US" sz="1000" dirty="0" smtClean="0">
                <a:solidFill>
                  <a:schemeClr val="tx1">
                    <a:lumMod val="65000"/>
                    <a:lumOff val="35000"/>
                  </a:schemeClr>
                </a:solidFill>
                <a:latin typeface="+mn-ea"/>
              </a:rPr>
              <a:t>倍のため、</a:t>
            </a:r>
            <a:r>
              <a:rPr lang="en-US" altLang="ja-JP" sz="1000" dirty="0" smtClean="0">
                <a:solidFill>
                  <a:schemeClr val="tx1">
                    <a:lumMod val="65000"/>
                    <a:lumOff val="35000"/>
                  </a:schemeClr>
                </a:solidFill>
                <a:latin typeface="+mn-ea"/>
              </a:rPr>
              <a:t>2.0</a:t>
            </a:r>
            <a:r>
              <a:rPr lang="ja-JP" altLang="en-US" sz="1000" dirty="0" smtClean="0">
                <a:solidFill>
                  <a:schemeClr val="tx1">
                    <a:lumMod val="65000"/>
                    <a:lumOff val="35000"/>
                  </a:schemeClr>
                </a:solidFill>
                <a:latin typeface="+mn-ea"/>
              </a:rPr>
              <a:t>倍で設定可能となります。</a:t>
            </a:r>
            <a:endParaRPr lang="en-US" altLang="ja-JP" sz="1000" dirty="0" smtClean="0">
              <a:solidFill>
                <a:schemeClr val="tx1">
                  <a:lumMod val="65000"/>
                  <a:lumOff val="35000"/>
                </a:schemeClr>
              </a:solidFill>
              <a:latin typeface="+mn-ea"/>
            </a:endParaRPr>
          </a:p>
          <a:p>
            <a:pPr>
              <a:lnSpc>
                <a:spcPts val="1460"/>
              </a:lnSpc>
            </a:pPr>
            <a:endParaRPr lang="en-US" altLang="ja-JP" sz="1000" dirty="0" smtClean="0">
              <a:solidFill>
                <a:schemeClr val="tx1">
                  <a:lumMod val="65000"/>
                  <a:lumOff val="35000"/>
                </a:schemeClr>
              </a:solidFill>
              <a:latin typeface="+mn-ea"/>
            </a:endParaRPr>
          </a:p>
          <a:p>
            <a:pPr>
              <a:lnSpc>
                <a:spcPts val="1460"/>
              </a:lnSpc>
            </a:pPr>
            <a:r>
              <a:rPr lang="en-US" altLang="ja-JP" sz="1000" dirty="0" smtClean="0">
                <a:solidFill>
                  <a:schemeClr val="tx1">
                    <a:lumMod val="65000"/>
                    <a:lumOff val="35000"/>
                  </a:schemeClr>
                </a:solidFill>
                <a:latin typeface="+mn-ea"/>
              </a:rPr>
              <a:t>※</a:t>
            </a:r>
            <a:r>
              <a:rPr lang="ja-JP" altLang="en-US" sz="1000" dirty="0">
                <a:solidFill>
                  <a:schemeClr val="tx1">
                    <a:lumMod val="65000"/>
                    <a:lumOff val="35000"/>
                  </a:schemeClr>
                </a:solidFill>
                <a:latin typeface="+mn-ea"/>
              </a:rPr>
              <a:t>オーディエンスカテゴリーの詳細</a:t>
            </a:r>
            <a:r>
              <a:rPr lang="ja-JP" altLang="en-US" sz="1000" dirty="0" smtClean="0">
                <a:solidFill>
                  <a:schemeClr val="tx1">
                    <a:lumMod val="65000"/>
                    <a:lumOff val="35000"/>
                  </a:schemeClr>
                </a:solidFill>
                <a:latin typeface="+mn-ea"/>
              </a:rPr>
              <a:t>は、</a:t>
            </a:r>
            <a:r>
              <a:rPr lang="en-US" altLang="ja-JP" sz="1000" dirty="0" smtClean="0">
                <a:solidFill>
                  <a:schemeClr val="tx1">
                    <a:lumMod val="65000"/>
                    <a:lumOff val="35000"/>
                  </a:schemeClr>
                </a:solidFill>
                <a:latin typeface="+mn-ea"/>
              </a:rPr>
              <a:t>Yahoo!</a:t>
            </a:r>
            <a:r>
              <a:rPr lang="ja-JP" altLang="en-US" sz="1000" dirty="0">
                <a:solidFill>
                  <a:schemeClr val="tx1">
                    <a:lumMod val="65000"/>
                    <a:lumOff val="35000"/>
                  </a:schemeClr>
                </a:solidFill>
                <a:latin typeface="+mn-ea"/>
              </a:rPr>
              <a:t>広告ヘルプを</a:t>
            </a:r>
            <a:r>
              <a:rPr lang="ja-JP" altLang="en-US" sz="1000" dirty="0" smtClean="0">
                <a:solidFill>
                  <a:schemeClr val="tx1">
                    <a:lumMod val="65000"/>
                    <a:lumOff val="35000"/>
                  </a:schemeClr>
                </a:solidFill>
                <a:latin typeface="+mn-ea"/>
              </a:rPr>
              <a:t>参照してください。</a:t>
            </a:r>
            <a:endParaRPr lang="en-US" altLang="ja-JP" sz="1000" dirty="0" smtClean="0">
              <a:solidFill>
                <a:schemeClr val="tx1">
                  <a:lumMod val="65000"/>
                  <a:lumOff val="35000"/>
                </a:schemeClr>
              </a:solidFill>
              <a:latin typeface="+mn-ea"/>
            </a:endParaRPr>
          </a:p>
          <a:p>
            <a:pPr>
              <a:lnSpc>
                <a:spcPts val="1460"/>
              </a:lnSpc>
            </a:pPr>
            <a:r>
              <a:rPr lang="en-US" altLang="ja-JP" sz="1000" dirty="0" smtClean="0">
                <a:solidFill>
                  <a:schemeClr val="tx1">
                    <a:lumMod val="65000"/>
                    <a:lumOff val="35000"/>
                  </a:schemeClr>
                </a:solidFill>
                <a:latin typeface="+mn-ea"/>
                <a:hlinkClick r:id="rId2"/>
              </a:rPr>
              <a:t>https</a:t>
            </a:r>
            <a:r>
              <a:rPr lang="en-US" altLang="ja-JP" sz="1000" dirty="0">
                <a:solidFill>
                  <a:schemeClr val="tx1">
                    <a:lumMod val="65000"/>
                    <a:lumOff val="35000"/>
                  </a:schemeClr>
                </a:solidFill>
                <a:latin typeface="+mn-ea"/>
                <a:hlinkClick r:id="rId2"/>
              </a:rPr>
              <a:t>://</a:t>
            </a:r>
            <a:r>
              <a:rPr lang="en-US" altLang="ja-JP" sz="1000" dirty="0" smtClean="0">
                <a:solidFill>
                  <a:schemeClr val="tx1">
                    <a:lumMod val="65000"/>
                    <a:lumOff val="35000"/>
                  </a:schemeClr>
                </a:solidFill>
                <a:latin typeface="+mn-ea"/>
                <a:hlinkClick r:id="rId2"/>
              </a:rPr>
              <a:t>ads-help.yahoo.co.jp/yahooads/display/articledetail?lan=ja&amp;aid=71655</a:t>
            </a:r>
            <a:endParaRPr lang="en-US" altLang="ja-JP" sz="1000" b="1" dirty="0">
              <a:solidFill>
                <a:schemeClr val="tx1">
                  <a:lumMod val="65000"/>
                  <a:lumOff val="35000"/>
                </a:schemeClr>
              </a:solidFill>
            </a:endParaRPr>
          </a:p>
          <a:p>
            <a:pPr>
              <a:lnSpc>
                <a:spcPts val="1460"/>
              </a:lnSpc>
            </a:pPr>
            <a:endParaRPr lang="en-US" altLang="ja-JP" sz="1000" b="1" dirty="0">
              <a:solidFill>
                <a:schemeClr val="tx1">
                  <a:lumMod val="65000"/>
                  <a:lumOff val="35000"/>
                </a:schemeClr>
              </a:solidFill>
              <a:latin typeface="+mn-ea"/>
            </a:endParaRPr>
          </a:p>
          <a:p>
            <a:pPr>
              <a:lnSpc>
                <a:spcPts val="1460"/>
              </a:lnSpc>
            </a:pPr>
            <a:r>
              <a:rPr lang="en-US" altLang="ja-JP" sz="1000" dirty="0" smtClean="0">
                <a:solidFill>
                  <a:schemeClr val="tx1">
                    <a:lumMod val="65000"/>
                    <a:lumOff val="35000"/>
                  </a:schemeClr>
                </a:solidFill>
                <a:latin typeface="+mn-ea"/>
              </a:rPr>
              <a:t>※SP</a:t>
            </a:r>
            <a:r>
              <a:rPr lang="ja-JP" altLang="en-US" sz="1000" dirty="0" smtClean="0">
                <a:solidFill>
                  <a:schemeClr val="tx1">
                    <a:lumMod val="65000"/>
                    <a:lumOff val="35000"/>
                  </a:schemeClr>
                </a:solidFill>
                <a:latin typeface="+mn-ea"/>
              </a:rPr>
              <a:t>はスマートフォンの略称です。</a:t>
            </a:r>
            <a:endParaRPr lang="en-US" altLang="ja-JP" sz="1000" dirty="0">
              <a:solidFill>
                <a:schemeClr val="tx1">
                  <a:lumMod val="65000"/>
                  <a:lumOff val="35000"/>
                </a:schemeClr>
              </a:solidFill>
              <a:latin typeface="+mn-ea"/>
            </a:endParaRPr>
          </a:p>
        </p:txBody>
      </p:sp>
    </p:spTree>
    <p:extLst>
      <p:ext uri="{BB962C8B-B14F-4D97-AF65-F5344CB8AC3E}">
        <p14:creationId xmlns:p14="http://schemas.microsoft.com/office/powerpoint/2010/main" val="1512909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正方形/長方形 8"/>
          <p:cNvSpPr/>
          <p:nvPr/>
        </p:nvSpPr>
        <p:spPr>
          <a:xfrm>
            <a:off x="143958" y="6356837"/>
            <a:ext cx="4185761" cy="338554"/>
          </a:xfrm>
          <a:prstGeom prst="rect">
            <a:avLst/>
          </a:prstGeom>
        </p:spPr>
        <p:txBody>
          <a:bodyPr wrap="none">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の枠はホワイトリストで一部プロモーションで掲載可となる場合があります</a:t>
            </a:r>
            <a:r>
              <a:rPr lang="ja-JP" altLang="en-US" sz="800" dirty="0">
                <a:solidFill>
                  <a:schemeClr val="tx1">
                    <a:lumMod val="65000"/>
                    <a:lumOff val="35000"/>
                  </a:schemeClr>
                </a:solidFill>
                <a:latin typeface="+mn-ea"/>
              </a:rPr>
              <a:t>。</a:t>
            </a:r>
            <a:r>
              <a:rPr lang="en-US" altLang="ja-JP" sz="800" dirty="0">
                <a:solidFill>
                  <a:schemeClr val="tx1">
                    <a:lumMod val="65000"/>
                    <a:lumOff val="35000"/>
                  </a:schemeClr>
                </a:solidFill>
                <a:latin typeface="+mn-ea"/>
              </a:rPr>
              <a:t/>
            </a:r>
            <a:br>
              <a:rPr lang="en-US" altLang="ja-JP" sz="800" dirty="0">
                <a:solidFill>
                  <a:schemeClr val="tx1">
                    <a:lumMod val="65000"/>
                    <a:lumOff val="35000"/>
                  </a:schemeClr>
                </a:solidFill>
                <a:latin typeface="+mn-ea"/>
              </a:rPr>
            </a:br>
            <a:r>
              <a:rPr lang="en-US" altLang="ja-JP" sz="800" dirty="0" smtClean="0">
                <a:solidFill>
                  <a:schemeClr val="tx1">
                    <a:lumMod val="65000"/>
                    <a:lumOff val="35000"/>
                  </a:schemeClr>
                </a:solidFill>
              </a:rPr>
              <a:t>※</a:t>
            </a:r>
            <a:r>
              <a:rPr lang="ja-JP" altLang="en-US" sz="800" dirty="0">
                <a:solidFill>
                  <a:schemeClr val="tx1">
                    <a:lumMod val="65000"/>
                    <a:lumOff val="35000"/>
                  </a:schemeClr>
                </a:solidFill>
              </a:rPr>
              <a:t>　印のないカテゴリーは制限なしとなります。</a:t>
            </a:r>
          </a:p>
        </p:txBody>
      </p:sp>
      <p:sp>
        <p:nvSpPr>
          <p:cNvPr id="2" name="フッター プレースホルダー 1"/>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
        <p:nvSpPr>
          <p:cNvPr id="3" name="タイトル 2"/>
          <p:cNvSpPr>
            <a:spLocks noGrp="1"/>
          </p:cNvSpPr>
          <p:nvPr>
            <p:ph type="title"/>
          </p:nvPr>
        </p:nvSpPr>
        <p:spPr/>
        <p:txBody>
          <a:bodyPr>
            <a:normAutofit fontScale="90000"/>
          </a:bodyPr>
          <a:lstStyle/>
          <a:p>
            <a:r>
              <a:rPr lang="ja-JP" altLang="en-US" dirty="0"/>
              <a:t>掲載制限業種</a:t>
            </a:r>
            <a:endParaRPr kumimoji="1" lang="ja-JP" altLang="en-US" dirty="0"/>
          </a:p>
        </p:txBody>
      </p:sp>
      <p:graphicFrame>
        <p:nvGraphicFramePr>
          <p:cNvPr id="5" name="表 4">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702195158"/>
              </p:ext>
            </p:extLst>
          </p:nvPr>
        </p:nvGraphicFramePr>
        <p:xfrm>
          <a:off x="431992" y="980735"/>
          <a:ext cx="5109798" cy="4938518"/>
        </p:xfrm>
        <a:graphic>
          <a:graphicData uri="http://schemas.openxmlformats.org/drawingml/2006/table">
            <a:tbl>
              <a:tblPr firstCol="1" bandRow="1">
                <a:tableStyleId>{21E4AEA4-8DFA-4A89-87EB-49C32662AFE0}</a:tableStyleId>
              </a:tblPr>
              <a:tblGrid>
                <a:gridCol w="2778688">
                  <a:extLst>
                    <a:ext uri="{9D8B030D-6E8A-4147-A177-3AD203B41FA5}">
                      <a16:colId xmlns:a16="http://schemas.microsoft.com/office/drawing/2014/main" val="792911817"/>
                    </a:ext>
                  </a:extLst>
                </a:gridCol>
                <a:gridCol w="1191707">
                  <a:extLst>
                    <a:ext uri="{9D8B030D-6E8A-4147-A177-3AD203B41FA5}">
                      <a16:colId xmlns:a16="http://schemas.microsoft.com/office/drawing/2014/main" val="3057805663"/>
                    </a:ext>
                  </a:extLst>
                </a:gridCol>
                <a:gridCol w="1139403">
                  <a:extLst>
                    <a:ext uri="{9D8B030D-6E8A-4147-A177-3AD203B41FA5}">
                      <a16:colId xmlns:a16="http://schemas.microsoft.com/office/drawing/2014/main" val="2910572198"/>
                    </a:ext>
                  </a:extLst>
                </a:gridCol>
              </a:tblGrid>
              <a:tr h="504049">
                <a:tc>
                  <a:txBody>
                    <a:bodyPr/>
                    <a:lstStyle/>
                    <a:p>
                      <a:pPr algn="ctr"/>
                      <a:r>
                        <a:rPr kumimoji="1" lang="ja-JP" altLang="en-US" sz="800" b="1" dirty="0">
                          <a:solidFill>
                            <a:schemeClr val="bg1"/>
                          </a:solidFill>
                          <a:latin typeface="+mj-lt"/>
                          <a:ea typeface="+mj-ea"/>
                        </a:rPr>
                        <a:t>カテゴリー名</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700" b="1" kern="1200" dirty="0" smtClean="0">
                          <a:solidFill>
                            <a:schemeClr val="tx1">
                              <a:lumMod val="65000"/>
                              <a:lumOff val="35000"/>
                            </a:schemeClr>
                          </a:solidFill>
                          <a:latin typeface="+mn-lt"/>
                          <a:ea typeface="+mn-ea"/>
                          <a:cs typeface="+mn-cs"/>
                        </a:rPr>
                        <a:t>Yahoo!</a:t>
                      </a:r>
                      <a:r>
                        <a:rPr kumimoji="1" lang="ja-JP" altLang="en-US" sz="700" b="1" kern="1200" dirty="0" smtClean="0">
                          <a:solidFill>
                            <a:schemeClr val="tx1">
                              <a:lumMod val="65000"/>
                              <a:lumOff val="35000"/>
                            </a:schemeClr>
                          </a:solidFill>
                          <a:latin typeface="+mn-lt"/>
                          <a:ea typeface="+mn-ea"/>
                          <a:cs typeface="+mn-cs"/>
                        </a:rPr>
                        <a:t>乗換案内</a:t>
                      </a:r>
                      <a:endParaRPr kumimoji="1" lang="en-US" altLang="ja-JP" sz="700" b="1" kern="1200" dirty="0" smtClean="0">
                        <a:solidFill>
                          <a:schemeClr val="tx1">
                            <a:lumMod val="65000"/>
                            <a:lumOff val="35000"/>
                          </a:schemeClr>
                        </a:solidFill>
                        <a:latin typeface="+mn-lt"/>
                        <a:ea typeface="+mn-ea"/>
                        <a:cs typeface="+mn-cs"/>
                      </a:endParaRPr>
                    </a:p>
                    <a:p>
                      <a:pPr algn="ctr"/>
                      <a:r>
                        <a:rPr kumimoji="1" lang="ja-JP" altLang="en-US" sz="700" b="1" kern="1200" dirty="0" smtClean="0">
                          <a:solidFill>
                            <a:schemeClr val="tx1">
                              <a:lumMod val="65000"/>
                              <a:lumOff val="35000"/>
                            </a:schemeClr>
                          </a:solidFill>
                          <a:latin typeface="+mn-lt"/>
                          <a:ea typeface="+mn-ea"/>
                          <a:cs typeface="+mn-cs"/>
                        </a:rPr>
                        <a:t>到着駅指定</a:t>
                      </a:r>
                      <a:endParaRPr kumimoji="1" lang="en-US" altLang="ja-JP" sz="700" b="1" kern="1200" dirty="0" smtClean="0">
                        <a:solidFill>
                          <a:schemeClr val="tx1">
                            <a:lumMod val="65000"/>
                            <a:lumOff val="35000"/>
                          </a:schemeClr>
                        </a:solidFill>
                        <a:latin typeface="+mn-lt"/>
                        <a:ea typeface="+mn-ea"/>
                        <a:cs typeface="+mn-cs"/>
                      </a:endParaRPr>
                    </a:p>
                    <a:p>
                      <a:pPr algn="ctr"/>
                      <a:r>
                        <a:rPr kumimoji="1" lang="ja-JP" altLang="en-US" sz="700" b="1" kern="1200" dirty="0" smtClean="0">
                          <a:solidFill>
                            <a:schemeClr val="tx1">
                              <a:lumMod val="65000"/>
                              <a:lumOff val="35000"/>
                            </a:schemeClr>
                          </a:solidFill>
                          <a:latin typeface="+mn-lt"/>
                          <a:ea typeface="+mn-ea"/>
                          <a:cs typeface="+mn-cs"/>
                        </a:rPr>
                        <a:t>トップパネル　</a:t>
                      </a:r>
                      <a:r>
                        <a:rPr kumimoji="1" lang="en-US" altLang="ja-JP" sz="700" b="1" kern="1200" dirty="0" smtClean="0">
                          <a:solidFill>
                            <a:schemeClr val="tx1">
                              <a:lumMod val="65000"/>
                              <a:lumOff val="35000"/>
                            </a:schemeClr>
                          </a:solidFill>
                          <a:latin typeface="+mn-lt"/>
                          <a:ea typeface="+mn-ea"/>
                          <a:cs typeface="+mn-cs"/>
                        </a:rPr>
                        <a:t>SP</a:t>
                      </a: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en-US" altLang="ja-JP" sz="700" b="1" kern="1200" dirty="0" smtClean="0">
                          <a:solidFill>
                            <a:schemeClr val="tx1">
                              <a:lumMod val="65000"/>
                              <a:lumOff val="35000"/>
                            </a:schemeClr>
                          </a:solidFill>
                          <a:latin typeface="+mn-lt"/>
                          <a:ea typeface="+mn-ea"/>
                          <a:cs typeface="+mn-cs"/>
                        </a:rPr>
                        <a:t>Yahoo!</a:t>
                      </a:r>
                      <a:r>
                        <a:rPr kumimoji="1" lang="ja-JP" altLang="en-US" sz="700" b="1" kern="1200" dirty="0" smtClean="0">
                          <a:solidFill>
                            <a:schemeClr val="tx1">
                              <a:lumMod val="65000"/>
                              <a:lumOff val="35000"/>
                            </a:schemeClr>
                          </a:solidFill>
                          <a:latin typeface="+mn-lt"/>
                          <a:ea typeface="+mn-ea"/>
                          <a:cs typeface="+mn-cs"/>
                        </a:rPr>
                        <a:t>乗換案内</a:t>
                      </a:r>
                      <a:endParaRPr kumimoji="1" lang="en-US" altLang="ja-JP" sz="700" b="1" kern="1200" dirty="0" smtClean="0">
                        <a:solidFill>
                          <a:schemeClr val="tx1">
                            <a:lumMod val="65000"/>
                            <a:lumOff val="35000"/>
                          </a:schemeClr>
                        </a:solidFill>
                        <a:latin typeface="+mn-lt"/>
                        <a:ea typeface="+mn-ea"/>
                        <a:cs typeface="+mn-cs"/>
                      </a:endParaRPr>
                    </a:p>
                    <a:p>
                      <a:pPr algn="ctr"/>
                      <a:r>
                        <a:rPr kumimoji="1" lang="ja-JP" altLang="en-US" sz="700" b="1" kern="1200" dirty="0" smtClean="0">
                          <a:solidFill>
                            <a:schemeClr val="tx1">
                              <a:lumMod val="65000"/>
                              <a:lumOff val="35000"/>
                            </a:schemeClr>
                          </a:solidFill>
                          <a:latin typeface="+mn-lt"/>
                          <a:ea typeface="+mn-ea"/>
                          <a:cs typeface="+mn-cs"/>
                        </a:rPr>
                        <a:t>到着駅指定</a:t>
                      </a:r>
                      <a:endParaRPr kumimoji="1" lang="en-US" altLang="ja-JP" sz="700" b="1" kern="1200" dirty="0" smtClean="0">
                        <a:solidFill>
                          <a:schemeClr val="tx1">
                            <a:lumMod val="65000"/>
                            <a:lumOff val="35000"/>
                          </a:schemeClr>
                        </a:solidFill>
                        <a:latin typeface="+mn-lt"/>
                        <a:ea typeface="+mn-ea"/>
                        <a:cs typeface="+mn-cs"/>
                      </a:endParaRPr>
                    </a:p>
                    <a:p>
                      <a:pPr algn="ctr"/>
                      <a:r>
                        <a:rPr kumimoji="1" lang="ja-JP" altLang="en-US" sz="700" b="1" kern="1200" dirty="0" smtClean="0">
                          <a:solidFill>
                            <a:schemeClr val="tx1">
                              <a:lumMod val="65000"/>
                              <a:lumOff val="35000"/>
                            </a:schemeClr>
                          </a:solidFill>
                          <a:latin typeface="+mn-lt"/>
                          <a:ea typeface="+mn-ea"/>
                          <a:cs typeface="+mn-cs"/>
                        </a:rPr>
                        <a:t>プライムディスプレイ　</a:t>
                      </a:r>
                      <a:r>
                        <a:rPr kumimoji="1" lang="en-US" altLang="ja-JP" sz="700" b="1" kern="1200" dirty="0" smtClean="0">
                          <a:solidFill>
                            <a:schemeClr val="tx1">
                              <a:lumMod val="65000"/>
                              <a:lumOff val="35000"/>
                            </a:schemeClr>
                          </a:solidFill>
                          <a:latin typeface="+mn-lt"/>
                          <a:ea typeface="+mn-ea"/>
                          <a:cs typeface="+mn-cs"/>
                        </a:rPr>
                        <a:t>PC</a:t>
                      </a:r>
                    </a:p>
                  </a:txBody>
                  <a:tcPr marL="45720" marR="4572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220669">
                <a:tc>
                  <a:txBody>
                    <a:bodyPr/>
                    <a:lstStyle/>
                    <a:p>
                      <a:pPr algn="l" fontAlgn="ctr"/>
                      <a:r>
                        <a:rPr lang="ja-JP" altLang="en-US" sz="700" b="0" i="0" u="none" strike="noStrike" dirty="0">
                          <a:solidFill>
                            <a:schemeClr val="bg1"/>
                          </a:solidFill>
                          <a:effectLst/>
                          <a:latin typeface="+mn-lt"/>
                          <a:ea typeface="+mn-ea"/>
                        </a:rPr>
                        <a:t>消費者向無担保貸金業者（銀行グループ・上場企業を除く）、商工ローン</a:t>
                      </a:r>
                      <a:endParaRPr lang="ja-JP" altLang="en-US" sz="700" b="0" i="0" u="none" strike="noStrike" dirty="0">
                        <a:solidFill>
                          <a:schemeClr val="bg1"/>
                        </a:solidFill>
                        <a:effectLst/>
                        <a:latin typeface="メイリオ"/>
                        <a:ea typeface="メイリオ"/>
                      </a:endParaRP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235976483"/>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出会い系サイト、結婚紹介</a:t>
                      </a:r>
                      <a:r>
                        <a:rPr lang="en-US" altLang="ja-JP" sz="70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インターネット異性紹介業</a:t>
                      </a:r>
                      <a:r>
                        <a:rPr lang="en-US" altLang="ja-JP" sz="70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ea"/>
                          <a:ea typeface="+mn-ea"/>
                          <a:cs typeface="+mn-cs"/>
                        </a:rPr>
                        <a:t>×</a:t>
                      </a: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53124904"/>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325638202"/>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ea"/>
                          <a:ea typeface="+mn-ea"/>
                          <a:cs typeface="+mn-cs"/>
                        </a:rPr>
                        <a:t>×</a:t>
                      </a: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87883443"/>
                  </a:ext>
                </a:extLst>
              </a:tr>
              <a:tr h="19279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ea"/>
                          <a:ea typeface="+mn-ea"/>
                          <a:cs typeface="+mn-cs"/>
                        </a:rPr>
                        <a:t>×</a:t>
                      </a: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solidFill>
                      <a:srgbClr val="F5F5F8"/>
                    </a:solidFill>
                  </a:tcPr>
                </a:tc>
                <a:extLst>
                  <a:ext uri="{0D108BD9-81ED-4DB2-BD59-A6C34878D82A}">
                    <a16:rowId xmlns:a16="http://schemas.microsoft.com/office/drawing/2014/main" val="1594927395"/>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ギャンブル（その他）</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ea"/>
                          <a:ea typeface="+mn-ea"/>
                          <a:cs typeface="+mn-cs"/>
                        </a:rPr>
                        <a:t>×</a:t>
                      </a: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solidFill>
                      <a:srgbClr val="FAFAFB"/>
                    </a:solidFill>
                  </a:tcPr>
                </a:tc>
                <a:extLst>
                  <a:ext uri="{0D108BD9-81ED-4DB2-BD59-A6C34878D82A}">
                    <a16:rowId xmlns:a16="http://schemas.microsoft.com/office/drawing/2014/main" val="3233359345"/>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8"/>
                    </a:solidFill>
                  </a:tcPr>
                </a:tc>
                <a:tc>
                  <a:txBody>
                    <a:bodyPr/>
                    <a:lstStyle/>
                    <a:p>
                      <a:pPr algn="ctr" fontAlgn="ct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792717137"/>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78511855"/>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endParaRPr lang="ja-JP" altLang="en-US" sz="8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70189732"/>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ea"/>
                          <a:ea typeface="+mn-ea"/>
                          <a:cs typeface="+mn-cs"/>
                        </a:rPr>
                        <a:t>×</a:t>
                      </a: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81137617"/>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ea"/>
                          <a:ea typeface="+mn-ea"/>
                          <a:cs typeface="+mn-cs"/>
                        </a:rPr>
                        <a:t>×</a:t>
                      </a: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159408202"/>
                  </a:ext>
                </a:extLst>
              </a:tr>
              <a:tr h="220669">
                <a:tc>
                  <a:txBody>
                    <a:bodyPr/>
                    <a:lstStyle/>
                    <a:p>
                      <a:pPr algn="l" fontAlgn="ctr"/>
                      <a:r>
                        <a:rPr lang="zh-TW" altLang="en-US" sz="70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solidFill>
                      <a:srgbClr val="FAFAFB"/>
                    </a:solidFill>
                  </a:tcPr>
                </a:tc>
                <a:extLst>
                  <a:ext uri="{0D108BD9-81ED-4DB2-BD59-A6C34878D82A}">
                    <a16:rowId xmlns:a16="http://schemas.microsoft.com/office/drawing/2014/main" val="572816015"/>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性に関する内容</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ea"/>
                          <a:ea typeface="+mn-ea"/>
                          <a:cs typeface="+mn-cs"/>
                        </a:rPr>
                        <a:t>×</a:t>
                      </a: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471209214"/>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ea"/>
                          <a:ea typeface="+mn-ea"/>
                          <a:cs typeface="+mn-cs"/>
                        </a:rPr>
                        <a:t>×</a:t>
                      </a:r>
                    </a:p>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mn-cs"/>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940608094"/>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endParaRPr lang="ja-JP" altLang="en-US" sz="8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fontAlgn="ct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16297115"/>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恋愛・結婚情報</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schemeClr val="tx1">
                              <a:lumMod val="65000"/>
                              <a:lumOff val="35000"/>
                            </a:schemeClr>
                          </a:solidFill>
                          <a:effectLst/>
                          <a:uLnTx/>
                          <a:uFillTx/>
                          <a:latin typeface="+mn-ea"/>
                          <a:ea typeface="+mn-ea"/>
                          <a:cs typeface="+mn-cs"/>
                        </a:rPr>
                        <a:t>×</a:t>
                      </a: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chemeClr val="bg2">
                        <a:lumMod val="90000"/>
                      </a:schemeClr>
                    </a:solidFill>
                  </a:tcPr>
                </a:tc>
                <a:tc>
                  <a:txBody>
                    <a:bodyPr/>
                    <a:lstStyle/>
                    <a:p>
                      <a:pPr algn="ctr" fontAlgn="ct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078824691"/>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5F5F8"/>
                    </a:solidFill>
                  </a:tcPr>
                </a:tc>
                <a:tc>
                  <a:txBody>
                    <a:bodyPr/>
                    <a:lstStyle/>
                    <a:p>
                      <a:pPr algn="ctr" fontAlgn="ct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542850792"/>
                  </a:ext>
                </a:extLst>
              </a:tr>
              <a:tr h="227086">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solidFill>
                      <a:srgbClr val="FAFAFB"/>
                    </a:solidFill>
                  </a:tcPr>
                </a:tc>
                <a:tc>
                  <a:txBody>
                    <a:bodyPr/>
                    <a:lstStyle/>
                    <a:p>
                      <a:pPr algn="ct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782460784"/>
                  </a:ext>
                </a:extLst>
              </a:tr>
              <a:tr h="220669">
                <a:tc>
                  <a:txBody>
                    <a:bodyPr/>
                    <a:lstStyle/>
                    <a:p>
                      <a:pPr algn="l" fontAlgn="ctr"/>
                      <a:r>
                        <a:rPr lang="ja-JP" altLang="en-US" sz="700" b="0" i="0" u="none" strike="noStrike" dirty="0">
                          <a:solidFill>
                            <a:schemeClr val="bg1"/>
                          </a:solidFill>
                          <a:effectLst/>
                          <a:latin typeface="メイリオ" panose="020B0604030504040204" pitchFamily="50" charset="-128"/>
                          <a:ea typeface="メイリオ" panose="020B0604030504040204" pitchFamily="50" charset="-128"/>
                        </a:rPr>
                        <a:t>医療機関による保険外治療</a:t>
                      </a:r>
                    </a:p>
                  </a:txBody>
                  <a:tcPr marL="5260" marR="5260" marT="526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L="5260" marR="5260" marT="5260" marB="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lgn="ct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740765094"/>
                  </a:ext>
                </a:extLst>
              </a:tr>
            </a:tbl>
          </a:graphicData>
        </a:graphic>
      </p:graphicFrame>
      <p:pic>
        <p:nvPicPr>
          <p:cNvPr id="4" name="図 3"/>
          <p:cNvPicPr>
            <a:picLocks noChangeAspect="1"/>
          </p:cNvPicPr>
          <p:nvPr/>
        </p:nvPicPr>
        <p:blipFill>
          <a:blip r:embed="rId2"/>
          <a:stretch>
            <a:fillRect/>
          </a:stretch>
        </p:blipFill>
        <p:spPr>
          <a:xfrm>
            <a:off x="431992" y="6381328"/>
            <a:ext cx="203602" cy="120158"/>
          </a:xfrm>
          <a:prstGeom prst="rect">
            <a:avLst/>
          </a:prstGeom>
        </p:spPr>
      </p:pic>
      <p:sp>
        <p:nvSpPr>
          <p:cNvPr id="11" name="正方形/長方形 10"/>
          <p:cNvSpPr/>
          <p:nvPr/>
        </p:nvSpPr>
        <p:spPr>
          <a:xfrm>
            <a:off x="6249144" y="6033779"/>
            <a:ext cx="1850186" cy="284693"/>
          </a:xfrm>
          <a:prstGeom prst="rect">
            <a:avLst/>
          </a:prstGeom>
        </p:spPr>
        <p:txBody>
          <a:bodyPr wrap="none" anchor="t">
            <a:spAutoFit/>
          </a:bodyPr>
          <a:lstStyle/>
          <a:p>
            <a:pPr>
              <a:lnSpc>
                <a:spcPts val="1460"/>
              </a:lnSpc>
            </a:pPr>
            <a:r>
              <a:rPr lang="en-US" altLang="ja-JP" sz="800" dirty="0" smtClean="0">
                <a:solidFill>
                  <a:schemeClr val="tx1">
                    <a:lumMod val="65000"/>
                    <a:lumOff val="35000"/>
                  </a:schemeClr>
                </a:solidFill>
                <a:latin typeface="+mn-ea"/>
              </a:rPr>
              <a:t>※SP</a:t>
            </a:r>
            <a:r>
              <a:rPr lang="ja-JP" altLang="en-US" sz="800" dirty="0" smtClean="0">
                <a:solidFill>
                  <a:schemeClr val="tx1">
                    <a:lumMod val="65000"/>
                    <a:lumOff val="35000"/>
                  </a:schemeClr>
                </a:solidFill>
                <a:latin typeface="+mn-ea"/>
              </a:rPr>
              <a:t>はスマートフォンの略称です。</a:t>
            </a:r>
            <a:endParaRPr lang="en-US" altLang="ja-JP" sz="800" dirty="0">
              <a:solidFill>
                <a:schemeClr val="tx1">
                  <a:lumMod val="65000"/>
                  <a:lumOff val="35000"/>
                </a:schemeClr>
              </a:solidFill>
              <a:latin typeface="+mn-ea"/>
            </a:endParaRPr>
          </a:p>
        </p:txBody>
      </p:sp>
    </p:spTree>
    <p:extLst>
      <p:ext uri="{BB962C8B-B14F-4D97-AF65-F5344CB8AC3E}">
        <p14:creationId xmlns:p14="http://schemas.microsoft.com/office/powerpoint/2010/main" val="22451228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a:xfrm>
            <a:off x="500926" y="291972"/>
            <a:ext cx="8700546" cy="432048"/>
          </a:xfrm>
        </p:spPr>
        <p:txBody>
          <a:bodyPr>
            <a:normAutofit fontScale="90000"/>
          </a:bodyPr>
          <a:lstStyle/>
          <a:p>
            <a:r>
              <a:rPr lang="ja-JP" altLang="en-US" dirty="0"/>
              <a:t>広告タイプ一覧</a:t>
            </a:r>
            <a:endParaRPr kumimoji="1" lang="ja-JP" altLang="en-US" sz="1600" dirty="0"/>
          </a:p>
        </p:txBody>
      </p:sp>
      <p:sp>
        <p:nvSpPr>
          <p:cNvPr id="8" name="テキスト ボックス 7">
            <a:extLst>
              <a:ext uri="{FF2B5EF4-FFF2-40B4-BE49-F238E27FC236}">
                <a16:creationId xmlns:a16="http://schemas.microsoft.com/office/drawing/2014/main" id="{105A310C-96BB-AD4C-AB58-A365BD4CA5F0}"/>
              </a:ext>
            </a:extLst>
          </p:cNvPr>
          <p:cNvSpPr txBox="1"/>
          <p:nvPr/>
        </p:nvSpPr>
        <p:spPr>
          <a:xfrm>
            <a:off x="920552" y="1128083"/>
            <a:ext cx="1497721" cy="284693"/>
          </a:xfrm>
          <a:prstGeom prst="rect">
            <a:avLst/>
          </a:prstGeom>
          <a:noFill/>
        </p:spPr>
        <p:txBody>
          <a:bodyPr wrap="square" rtlCol="0">
            <a:spAutoFit/>
          </a:bodyPr>
          <a:lstStyle/>
          <a:p>
            <a:pPr algn="ctr">
              <a:lnSpc>
                <a:spcPts val="1460"/>
              </a:lnSpc>
            </a:pPr>
            <a:r>
              <a:rPr lang="ja-JP" altLang="en-US" sz="1050" b="1" dirty="0" smtClean="0"/>
              <a:t>画像</a:t>
            </a:r>
            <a:r>
              <a:rPr lang="ja-JP" altLang="en-US" sz="1050" b="1" dirty="0" smtClean="0">
                <a:latin typeface="+mj-ea"/>
              </a:rPr>
              <a:t>（</a:t>
            </a:r>
            <a:r>
              <a:rPr lang="en-US" altLang="ja-JP" sz="1050" b="1" dirty="0" smtClean="0"/>
              <a:t>16</a:t>
            </a:r>
            <a:r>
              <a:rPr lang="ja-JP" altLang="en-US" sz="1050" b="1" dirty="0" smtClean="0"/>
              <a:t>：</a:t>
            </a:r>
            <a:r>
              <a:rPr lang="en-US" altLang="ja-JP" sz="1050" b="1" dirty="0" smtClean="0"/>
              <a:t>5</a:t>
            </a:r>
            <a:r>
              <a:rPr lang="ja-JP" altLang="en-US" sz="1050" b="1" dirty="0" smtClean="0">
                <a:latin typeface="+mj-ea"/>
              </a:rPr>
              <a:t>）</a:t>
            </a:r>
            <a:endParaRPr lang="en-US" altLang="ja-JP" sz="1050" b="1" dirty="0"/>
          </a:p>
        </p:txBody>
      </p:sp>
      <p:sp>
        <p:nvSpPr>
          <p:cNvPr id="10" name="テキスト ボックス 9">
            <a:extLst>
              <a:ext uri="{FF2B5EF4-FFF2-40B4-BE49-F238E27FC236}">
                <a16:creationId xmlns:a16="http://schemas.microsoft.com/office/drawing/2014/main" id="{7453E9FA-3CCC-5244-9FA5-207A456D56B6}"/>
              </a:ext>
            </a:extLst>
          </p:cNvPr>
          <p:cNvSpPr txBox="1"/>
          <p:nvPr/>
        </p:nvSpPr>
        <p:spPr>
          <a:xfrm>
            <a:off x="6862883" y="1052736"/>
            <a:ext cx="2579245" cy="477054"/>
          </a:xfrm>
          <a:prstGeom prst="rect">
            <a:avLst/>
          </a:prstGeom>
          <a:noFill/>
        </p:spPr>
        <p:txBody>
          <a:bodyPr wrap="square" rtlCol="0">
            <a:spAutoFit/>
          </a:bodyPr>
          <a:lstStyle/>
          <a:p>
            <a:pPr algn="ctr">
              <a:lnSpc>
                <a:spcPts val="1460"/>
              </a:lnSpc>
            </a:pPr>
            <a:r>
              <a:rPr lang="ja-JP" altLang="en-US" sz="1000" b="1" dirty="0" smtClean="0">
                <a:latin typeface="+mj-ea"/>
                <a:ea typeface="+mj-ea"/>
              </a:rPr>
              <a:t>画像</a:t>
            </a:r>
            <a:r>
              <a:rPr lang="ja-JP" altLang="en-US" sz="1000" b="1" dirty="0" smtClean="0">
                <a:latin typeface="+mj-ea"/>
              </a:rPr>
              <a:t>（</a:t>
            </a:r>
            <a:r>
              <a:rPr lang="en-US" altLang="ja-JP" sz="1000" b="1" dirty="0" smtClean="0">
                <a:latin typeface="+mj-ea"/>
                <a:ea typeface="+mj-ea"/>
              </a:rPr>
              <a:t>1</a:t>
            </a:r>
            <a:r>
              <a:rPr lang="ja-JP" altLang="en-US" sz="1000" b="1" dirty="0" smtClean="0">
                <a:latin typeface="+mj-ea"/>
                <a:ea typeface="+mj-ea"/>
              </a:rPr>
              <a:t>：</a:t>
            </a:r>
            <a:r>
              <a:rPr lang="en-US" altLang="ja-JP" sz="1000" b="1" dirty="0" smtClean="0">
                <a:latin typeface="+mj-ea"/>
              </a:rPr>
              <a:t>2</a:t>
            </a:r>
            <a:r>
              <a:rPr lang="ja-JP" altLang="en-US" sz="1000" b="1" dirty="0" smtClean="0">
                <a:latin typeface="+mj-ea"/>
              </a:rPr>
              <a:t>）</a:t>
            </a:r>
            <a:endParaRPr lang="en-US" altLang="ja-JP" sz="1000" b="1" dirty="0" smtClean="0">
              <a:latin typeface="+mj-ea"/>
              <a:ea typeface="+mj-ea"/>
            </a:endParaRPr>
          </a:p>
          <a:p>
            <a:pPr algn="ctr">
              <a:lnSpc>
                <a:spcPts val="1460"/>
              </a:lnSpc>
            </a:pPr>
            <a:r>
              <a:rPr lang="ja-JP" altLang="en-US" sz="1000" b="1" dirty="0" smtClean="0">
                <a:latin typeface="+mj-ea"/>
                <a:ea typeface="+mj-ea"/>
              </a:rPr>
              <a:t>動画（</a:t>
            </a:r>
            <a:r>
              <a:rPr lang="en-US" altLang="ja-JP" sz="1000" b="1" dirty="0" smtClean="0">
                <a:latin typeface="+mj-ea"/>
                <a:ea typeface="+mj-ea"/>
              </a:rPr>
              <a:t>1</a:t>
            </a:r>
            <a:r>
              <a:rPr lang="ja-JP" altLang="en-US" sz="1000" b="1" dirty="0">
                <a:latin typeface="+mj-ea"/>
                <a:ea typeface="+mj-ea"/>
              </a:rPr>
              <a:t>：</a:t>
            </a:r>
            <a:r>
              <a:rPr lang="en-US" altLang="ja-JP" sz="1000" b="1" dirty="0" smtClean="0">
                <a:latin typeface="+mj-ea"/>
                <a:ea typeface="+mj-ea"/>
              </a:rPr>
              <a:t>2</a:t>
            </a:r>
            <a:r>
              <a:rPr lang="ja-JP" altLang="en-US" sz="1000" b="1" dirty="0" smtClean="0">
                <a:latin typeface="+mj-ea"/>
                <a:ea typeface="+mj-ea"/>
              </a:rPr>
              <a:t>）</a:t>
            </a:r>
            <a:endParaRPr lang="en-US" altLang="ja-JP" sz="1000" b="1" dirty="0">
              <a:latin typeface="+mj-ea"/>
              <a:ea typeface="+mj-ea"/>
            </a:endParaRPr>
          </a:p>
        </p:txBody>
      </p:sp>
      <p:pic>
        <p:nvPicPr>
          <p:cNvPr id="24" name="図 23"/>
          <p:cNvPicPr>
            <a:picLocks noChangeAspect="1"/>
          </p:cNvPicPr>
          <p:nvPr/>
        </p:nvPicPr>
        <p:blipFill>
          <a:blip r:embed="rId2"/>
          <a:stretch>
            <a:fillRect/>
          </a:stretch>
        </p:blipFill>
        <p:spPr>
          <a:xfrm>
            <a:off x="6862883" y="1607442"/>
            <a:ext cx="2579245" cy="2579245"/>
          </a:xfrm>
          <a:prstGeom prst="rect">
            <a:avLst/>
          </a:prstGeom>
        </p:spPr>
      </p:pic>
      <p:pic>
        <p:nvPicPr>
          <p:cNvPr id="25" name="図 24"/>
          <p:cNvPicPr>
            <a:picLocks noChangeAspect="1"/>
          </p:cNvPicPr>
          <p:nvPr/>
        </p:nvPicPr>
        <p:blipFill>
          <a:blip r:embed="rId3"/>
          <a:stretch>
            <a:fillRect/>
          </a:stretch>
        </p:blipFill>
        <p:spPr>
          <a:xfrm>
            <a:off x="920552" y="1607442"/>
            <a:ext cx="1497722" cy="2973686"/>
          </a:xfrm>
          <a:prstGeom prst="rect">
            <a:avLst/>
          </a:prstGeom>
        </p:spPr>
      </p:pic>
      <p:pic>
        <p:nvPicPr>
          <p:cNvPr id="43" name="図 42"/>
          <p:cNvPicPr>
            <a:picLocks noChangeAspect="1"/>
          </p:cNvPicPr>
          <p:nvPr/>
        </p:nvPicPr>
        <p:blipFill>
          <a:blip r:embed="rId4"/>
          <a:stretch>
            <a:fillRect/>
          </a:stretch>
        </p:blipFill>
        <p:spPr>
          <a:xfrm>
            <a:off x="4736976" y="1607442"/>
            <a:ext cx="1521485" cy="2973686"/>
          </a:xfrm>
          <a:prstGeom prst="rect">
            <a:avLst/>
          </a:prstGeom>
        </p:spPr>
      </p:pic>
      <p:pic>
        <p:nvPicPr>
          <p:cNvPr id="44" name="図 43"/>
          <p:cNvPicPr>
            <a:picLocks noChangeAspect="1"/>
          </p:cNvPicPr>
          <p:nvPr/>
        </p:nvPicPr>
        <p:blipFill>
          <a:blip r:embed="rId5"/>
          <a:stretch>
            <a:fillRect/>
          </a:stretch>
        </p:blipFill>
        <p:spPr>
          <a:xfrm>
            <a:off x="3080792" y="1607442"/>
            <a:ext cx="1521357" cy="2973686"/>
          </a:xfrm>
          <a:prstGeom prst="rect">
            <a:avLst/>
          </a:prstGeom>
        </p:spPr>
      </p:pic>
      <p:sp>
        <p:nvSpPr>
          <p:cNvPr id="20" name="テキスト ボックス 19">
            <a:extLst>
              <a:ext uri="{FF2B5EF4-FFF2-40B4-BE49-F238E27FC236}">
                <a16:creationId xmlns:a16="http://schemas.microsoft.com/office/drawing/2014/main" id="{105A310C-96BB-AD4C-AB58-A365BD4CA5F0}"/>
              </a:ext>
            </a:extLst>
          </p:cNvPr>
          <p:cNvSpPr txBox="1"/>
          <p:nvPr/>
        </p:nvSpPr>
        <p:spPr>
          <a:xfrm>
            <a:off x="4736975" y="1128084"/>
            <a:ext cx="1521485" cy="284693"/>
          </a:xfrm>
          <a:prstGeom prst="rect">
            <a:avLst/>
          </a:prstGeom>
          <a:noFill/>
        </p:spPr>
        <p:txBody>
          <a:bodyPr wrap="square" rtlCol="0">
            <a:spAutoFit/>
          </a:bodyPr>
          <a:lstStyle/>
          <a:p>
            <a:pPr algn="ctr">
              <a:lnSpc>
                <a:spcPts val="1460"/>
              </a:lnSpc>
            </a:pPr>
            <a:r>
              <a:rPr lang="ja-JP" altLang="en-US" sz="1050" b="1" dirty="0" smtClean="0"/>
              <a:t>画像</a:t>
            </a:r>
            <a:r>
              <a:rPr lang="ja-JP" altLang="en-US" sz="1050" b="1" dirty="0" smtClean="0">
                <a:latin typeface="+mj-ea"/>
              </a:rPr>
              <a:t>（</a:t>
            </a:r>
            <a:r>
              <a:rPr lang="en-US" altLang="ja-JP" sz="1050" b="1" dirty="0" smtClean="0"/>
              <a:t>1</a:t>
            </a:r>
            <a:r>
              <a:rPr lang="ja-JP" altLang="en-US" sz="1050" b="1" dirty="0" smtClean="0"/>
              <a:t>：</a:t>
            </a:r>
            <a:r>
              <a:rPr lang="en-US" altLang="ja-JP" sz="1050" b="1" dirty="0" smtClean="0"/>
              <a:t>1</a:t>
            </a:r>
            <a:r>
              <a:rPr lang="ja-JP" altLang="en-US" sz="1050" b="1" dirty="0" smtClean="0">
                <a:latin typeface="+mj-ea"/>
              </a:rPr>
              <a:t>）</a:t>
            </a:r>
            <a:endParaRPr lang="en-US" altLang="ja-JP" sz="1050" b="1" dirty="0"/>
          </a:p>
        </p:txBody>
      </p:sp>
      <p:sp>
        <p:nvSpPr>
          <p:cNvPr id="21" name="テキスト ボックス 20">
            <a:extLst>
              <a:ext uri="{FF2B5EF4-FFF2-40B4-BE49-F238E27FC236}">
                <a16:creationId xmlns:a16="http://schemas.microsoft.com/office/drawing/2014/main" id="{105A310C-96BB-AD4C-AB58-A365BD4CA5F0}"/>
              </a:ext>
            </a:extLst>
          </p:cNvPr>
          <p:cNvSpPr txBox="1"/>
          <p:nvPr/>
        </p:nvSpPr>
        <p:spPr>
          <a:xfrm>
            <a:off x="3080792" y="1128083"/>
            <a:ext cx="1521357" cy="284693"/>
          </a:xfrm>
          <a:prstGeom prst="rect">
            <a:avLst/>
          </a:prstGeom>
          <a:noFill/>
        </p:spPr>
        <p:txBody>
          <a:bodyPr wrap="square" rtlCol="0">
            <a:spAutoFit/>
          </a:bodyPr>
          <a:lstStyle/>
          <a:p>
            <a:pPr algn="ctr">
              <a:lnSpc>
                <a:spcPts val="1460"/>
              </a:lnSpc>
            </a:pPr>
            <a:r>
              <a:rPr lang="ja-JP" altLang="en-US" sz="1050" b="1" dirty="0" smtClean="0"/>
              <a:t>画像</a:t>
            </a:r>
            <a:r>
              <a:rPr lang="ja-JP" altLang="en-US" sz="1050" b="1" dirty="0" smtClean="0">
                <a:latin typeface="+mj-ea"/>
              </a:rPr>
              <a:t>（</a:t>
            </a:r>
            <a:r>
              <a:rPr lang="en-US" altLang="ja-JP" sz="1050" b="1" dirty="0" smtClean="0"/>
              <a:t>16</a:t>
            </a:r>
            <a:r>
              <a:rPr lang="ja-JP" altLang="en-US" sz="1050" b="1" dirty="0" smtClean="0"/>
              <a:t>：</a:t>
            </a:r>
            <a:r>
              <a:rPr lang="en-US" altLang="ja-JP" sz="1050" b="1" dirty="0"/>
              <a:t>9</a:t>
            </a:r>
            <a:r>
              <a:rPr lang="ja-JP" altLang="en-US" sz="1050" b="1" dirty="0" smtClean="0">
                <a:latin typeface="+mj-ea"/>
              </a:rPr>
              <a:t>）</a:t>
            </a:r>
            <a:endParaRPr lang="en-US" altLang="ja-JP" sz="1050" b="1" dirty="0"/>
          </a:p>
        </p:txBody>
      </p:sp>
    </p:spTree>
    <p:extLst>
      <p:ext uri="{BB962C8B-B14F-4D97-AF65-F5344CB8AC3E}">
        <p14:creationId xmlns:p14="http://schemas.microsoft.com/office/powerpoint/2010/main" val="38132525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a:xfrm>
            <a:off x="500926" y="291972"/>
            <a:ext cx="8700546" cy="432048"/>
          </a:xfrm>
        </p:spPr>
        <p:txBody>
          <a:bodyPr>
            <a:normAutofit fontScale="90000"/>
          </a:bodyPr>
          <a:lstStyle/>
          <a:p>
            <a:r>
              <a:rPr lang="ja-JP" altLang="en-US" dirty="0"/>
              <a:t>到着駅指定</a:t>
            </a:r>
            <a:r>
              <a:rPr lang="ja-JP" altLang="en-US" dirty="0" smtClean="0"/>
              <a:t>広告　広告挙動</a:t>
            </a:r>
            <a:endParaRPr kumimoji="1" lang="ja-JP" altLang="en-US" sz="1600" dirty="0"/>
          </a:p>
        </p:txBody>
      </p:sp>
      <p:pic>
        <p:nvPicPr>
          <p:cNvPr id="5" name="図 4"/>
          <p:cNvPicPr>
            <a:picLocks noChangeAspect="1"/>
          </p:cNvPicPr>
          <p:nvPr/>
        </p:nvPicPr>
        <p:blipFill>
          <a:blip r:embed="rId2"/>
          <a:stretch>
            <a:fillRect/>
          </a:stretch>
        </p:blipFill>
        <p:spPr>
          <a:xfrm>
            <a:off x="7329264" y="1484784"/>
            <a:ext cx="1872208" cy="3717218"/>
          </a:xfrm>
          <a:prstGeom prst="rect">
            <a:avLst/>
          </a:prstGeom>
        </p:spPr>
      </p:pic>
      <p:pic>
        <p:nvPicPr>
          <p:cNvPr id="6" name="図 5"/>
          <p:cNvPicPr>
            <a:picLocks noChangeAspect="1"/>
          </p:cNvPicPr>
          <p:nvPr/>
        </p:nvPicPr>
        <p:blipFill>
          <a:blip r:embed="rId3"/>
          <a:stretch>
            <a:fillRect/>
          </a:stretch>
        </p:blipFill>
        <p:spPr>
          <a:xfrm>
            <a:off x="980194" y="1484784"/>
            <a:ext cx="1884574" cy="3717218"/>
          </a:xfrm>
          <a:prstGeom prst="rect">
            <a:avLst/>
          </a:prstGeom>
        </p:spPr>
      </p:pic>
      <p:pic>
        <p:nvPicPr>
          <p:cNvPr id="7" name="図 6"/>
          <p:cNvPicPr>
            <a:picLocks noChangeAspect="1"/>
          </p:cNvPicPr>
          <p:nvPr/>
        </p:nvPicPr>
        <p:blipFill>
          <a:blip r:embed="rId4"/>
          <a:stretch>
            <a:fillRect/>
          </a:stretch>
        </p:blipFill>
        <p:spPr>
          <a:xfrm>
            <a:off x="4145142" y="1484784"/>
            <a:ext cx="1887978" cy="3717218"/>
          </a:xfrm>
          <a:prstGeom prst="rect">
            <a:avLst/>
          </a:prstGeom>
        </p:spPr>
      </p:pic>
      <p:sp>
        <p:nvSpPr>
          <p:cNvPr id="8" name="二等辺三角形 7"/>
          <p:cNvSpPr/>
          <p:nvPr/>
        </p:nvSpPr>
        <p:spPr bwMode="auto">
          <a:xfrm rot="5400000">
            <a:off x="3044788" y="3176972"/>
            <a:ext cx="936104" cy="432048"/>
          </a:xfrm>
          <a:prstGeom prst="triangle">
            <a:avLst/>
          </a:prstGeom>
          <a:solidFill>
            <a:schemeClr val="bg1">
              <a:lumMod val="85000"/>
            </a:schemeClr>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smtClean="0">
              <a:ln>
                <a:noFill/>
              </a:ln>
              <a:solidFill>
                <a:schemeClr val="bg1"/>
              </a:solidFill>
              <a:effectLst/>
              <a:uLnTx/>
              <a:uFillTx/>
              <a:latin typeface="+mn-ea"/>
              <a:cs typeface="Verdana" pitchFamily="34" charset="0"/>
            </a:endParaRPr>
          </a:p>
        </p:txBody>
      </p:sp>
      <p:sp>
        <p:nvSpPr>
          <p:cNvPr id="9" name="二等辺三角形 8"/>
          <p:cNvSpPr/>
          <p:nvPr/>
        </p:nvSpPr>
        <p:spPr bwMode="auto">
          <a:xfrm rot="5400000">
            <a:off x="6213140" y="3176972"/>
            <a:ext cx="936104" cy="432048"/>
          </a:xfrm>
          <a:prstGeom prst="triangle">
            <a:avLst/>
          </a:prstGeom>
          <a:solidFill>
            <a:schemeClr val="bg1">
              <a:lumMod val="85000"/>
            </a:schemeClr>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smtClean="0">
              <a:ln>
                <a:noFill/>
              </a:ln>
              <a:solidFill>
                <a:schemeClr val="bg1"/>
              </a:solidFill>
              <a:effectLst/>
              <a:uLnTx/>
              <a:uFillTx/>
              <a:latin typeface="+mn-ea"/>
              <a:cs typeface="Verdana" pitchFamily="34" charset="0"/>
            </a:endParaRPr>
          </a:p>
        </p:txBody>
      </p:sp>
      <p:sp>
        <p:nvSpPr>
          <p:cNvPr id="10" name="テキスト ボックス 9"/>
          <p:cNvSpPr txBox="1"/>
          <p:nvPr/>
        </p:nvSpPr>
        <p:spPr>
          <a:xfrm>
            <a:off x="881587" y="5448174"/>
            <a:ext cx="2081788" cy="276999"/>
          </a:xfrm>
          <a:prstGeom prst="rect">
            <a:avLst/>
          </a:prstGeom>
          <a:noFill/>
        </p:spPr>
        <p:txBody>
          <a:bodyPr wrap="none" rtlCol="0">
            <a:spAutoFit/>
          </a:bodyPr>
          <a:lstStyle/>
          <a:p>
            <a:r>
              <a:rPr kumimoji="1" lang="en-US" altLang="ja-JP" sz="1200" dirty="0" smtClean="0"/>
              <a:t>Yahoo!</a:t>
            </a:r>
            <a:r>
              <a:rPr kumimoji="1" lang="ja-JP" altLang="en-US" sz="1200" dirty="0" smtClean="0"/>
              <a:t>乗換案内で駅を検索</a:t>
            </a:r>
            <a:endParaRPr kumimoji="1" lang="ja-JP" altLang="en-US" sz="1200" dirty="0"/>
          </a:p>
        </p:txBody>
      </p:sp>
      <p:sp>
        <p:nvSpPr>
          <p:cNvPr id="11" name="テキスト ボックス 10"/>
          <p:cNvSpPr txBox="1"/>
          <p:nvPr/>
        </p:nvSpPr>
        <p:spPr>
          <a:xfrm>
            <a:off x="3919580" y="5448174"/>
            <a:ext cx="2339102" cy="276999"/>
          </a:xfrm>
          <a:prstGeom prst="rect">
            <a:avLst/>
          </a:prstGeom>
          <a:noFill/>
        </p:spPr>
        <p:txBody>
          <a:bodyPr wrap="none" rtlCol="0">
            <a:spAutoFit/>
          </a:bodyPr>
          <a:lstStyle/>
          <a:p>
            <a:r>
              <a:rPr kumimoji="1" lang="ja-JP" altLang="en-US" sz="1200" dirty="0" smtClean="0"/>
              <a:t>（アプリのみ）経路一覧が表示</a:t>
            </a:r>
            <a:endParaRPr kumimoji="1" lang="ja-JP" altLang="en-US" sz="1200" dirty="0"/>
          </a:p>
        </p:txBody>
      </p:sp>
      <p:sp>
        <p:nvSpPr>
          <p:cNvPr id="12" name="テキスト ボックス 11"/>
          <p:cNvSpPr txBox="1"/>
          <p:nvPr/>
        </p:nvSpPr>
        <p:spPr>
          <a:xfrm>
            <a:off x="6714678" y="5448174"/>
            <a:ext cx="3132348" cy="646331"/>
          </a:xfrm>
          <a:prstGeom prst="rect">
            <a:avLst/>
          </a:prstGeom>
          <a:noFill/>
        </p:spPr>
        <p:txBody>
          <a:bodyPr wrap="square" rtlCol="0">
            <a:spAutoFit/>
          </a:bodyPr>
          <a:lstStyle/>
          <a:p>
            <a:r>
              <a:rPr lang="ja-JP" altLang="en-US" sz="1200" dirty="0" smtClean="0"/>
              <a:t>経路詳細が表示。</a:t>
            </a:r>
            <a:endParaRPr lang="en-US" altLang="ja-JP" sz="1200" dirty="0" smtClean="0"/>
          </a:p>
          <a:p>
            <a:r>
              <a:rPr lang="ja-JP" altLang="en-US" sz="1200" dirty="0" smtClean="0"/>
              <a:t>購入している駅が到着地になっている場合、広告が表示。</a:t>
            </a:r>
            <a:endParaRPr kumimoji="1" lang="ja-JP" altLang="en-US" sz="1200" dirty="0"/>
          </a:p>
        </p:txBody>
      </p:sp>
    </p:spTree>
    <p:extLst>
      <p:ext uri="{BB962C8B-B14F-4D97-AF65-F5344CB8AC3E}">
        <p14:creationId xmlns:p14="http://schemas.microsoft.com/office/powerpoint/2010/main" val="27954084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
        <p:nvSpPr>
          <p:cNvPr id="3" name="タイトル 2"/>
          <p:cNvSpPr>
            <a:spLocks noGrp="1"/>
          </p:cNvSpPr>
          <p:nvPr>
            <p:ph type="title"/>
          </p:nvPr>
        </p:nvSpPr>
        <p:spPr>
          <a:xfrm>
            <a:off x="488504" y="260648"/>
            <a:ext cx="7992888" cy="432048"/>
          </a:xfrm>
        </p:spPr>
        <p:txBody>
          <a:bodyPr>
            <a:normAutofit fontScale="90000"/>
          </a:bodyPr>
          <a:lstStyle/>
          <a:p>
            <a:r>
              <a:rPr kumimoji="1" lang="ja-JP" altLang="en-US" dirty="0"/>
              <a:t>免責事項・注意事項</a:t>
            </a:r>
          </a:p>
        </p:txBody>
      </p:sp>
      <p:sp>
        <p:nvSpPr>
          <p:cNvPr id="4" name="テキスト ボックス 3"/>
          <p:cNvSpPr txBox="1"/>
          <p:nvPr/>
        </p:nvSpPr>
        <p:spPr>
          <a:xfrm>
            <a:off x="459858" y="1191118"/>
            <a:ext cx="9201472" cy="4985980"/>
          </a:xfrm>
          <a:prstGeom prst="rect">
            <a:avLst/>
          </a:prstGeom>
          <a:noFill/>
        </p:spPr>
        <p:txBody>
          <a:bodyPr wrap="square" rtlCol="0">
            <a:spAutoFit/>
          </a:bodyPr>
          <a:lstStyle/>
          <a:p>
            <a:r>
              <a:rPr lang="ja-JP" altLang="en-US" sz="1400" dirty="0">
                <a:solidFill>
                  <a:schemeClr val="tx1">
                    <a:lumMod val="65000"/>
                    <a:lumOff val="35000"/>
                  </a:schemeClr>
                </a:solidFill>
              </a:rPr>
              <a:t>■</a:t>
            </a:r>
            <a:r>
              <a:rPr lang="zh-TW" altLang="en-US" sz="1400" dirty="0">
                <a:solidFill>
                  <a:schemeClr val="tx1">
                    <a:lumMod val="65000"/>
                    <a:lumOff val="35000"/>
                  </a:schemeClr>
                </a:solidFill>
              </a:rPr>
              <a:t>広告取扱基本規定</a:t>
            </a:r>
            <a:r>
              <a:rPr lang="ja-JP" altLang="en-US" sz="1400" dirty="0">
                <a:solidFill>
                  <a:schemeClr val="tx1">
                    <a:lumMod val="65000"/>
                    <a:lumOff val="35000"/>
                  </a:schemeClr>
                </a:solidFill>
              </a:rPr>
              <a:t>・入稿規定・商品資料をご参照ください。</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■購入する広告タイプ・アスペクト比によっては、入稿前審査にて事前原稿確認が必須です。</a:t>
            </a:r>
            <a:endParaRPr lang="en-US" altLang="ja-JP" sz="1400" dirty="0">
              <a:solidFill>
                <a:schemeClr val="tx1">
                  <a:lumMod val="65000"/>
                  <a:lumOff val="35000"/>
                </a:schemeClr>
              </a:solidFill>
            </a:endParaRPr>
          </a:p>
          <a:p>
            <a:pPr marL="179388"/>
            <a:r>
              <a:rPr lang="ja-JP" altLang="en-US" sz="1400" dirty="0">
                <a:solidFill>
                  <a:schemeClr val="tx1">
                    <a:lumMod val="65000"/>
                    <a:lumOff val="35000"/>
                  </a:schemeClr>
                </a:solidFill>
              </a:rPr>
              <a:t>ディスプレイ広告（予約型）審査相談フォームよりご依頼ください。</a:t>
            </a:r>
            <a:endParaRPr lang="en-US" altLang="ja-JP" sz="1400" dirty="0">
              <a:solidFill>
                <a:schemeClr val="tx1">
                  <a:lumMod val="65000"/>
                  <a:lumOff val="35000"/>
                </a:schemeClr>
              </a:solidFill>
            </a:endParaRPr>
          </a:p>
          <a:p>
            <a:pPr marL="179388"/>
            <a:r>
              <a:rPr lang="en-US" altLang="ja-JP" sz="1400" dirty="0">
                <a:solidFill>
                  <a:schemeClr val="tx1">
                    <a:lumMod val="65000"/>
                    <a:lumOff val="35000"/>
                  </a:schemeClr>
                </a:solidFill>
                <a:hlinkClick r:id="rId3"/>
              </a:rPr>
              <a:t>https://form-business.yahoo.co.jp/claris/enqueteForm?inquiry_type=display_support</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pPr marL="177800" indent="-177800"/>
            <a:r>
              <a:rPr lang="ja-JP" altLang="en-US" sz="1400" dirty="0">
                <a:solidFill>
                  <a:schemeClr val="tx1">
                    <a:lumMod val="65000"/>
                    <a:lumOff val="35000"/>
                  </a:schemeClr>
                </a:solidFill>
              </a:rPr>
              <a:t>■</a:t>
            </a:r>
            <a:r>
              <a:rPr lang="ja-JP" altLang="ja-JP" sz="1400" dirty="0">
                <a:solidFill>
                  <a:schemeClr val="tx1">
                    <a:lumMod val="65000"/>
                    <a:lumOff val="35000"/>
                  </a:schemeClr>
                </a:solidFill>
              </a:rPr>
              <a:t>ページの内容・構成は、予告なく変更になる場合や、災害時、通信障害時、他プロモーション時等、特別編成になる場合があります。</a:t>
            </a:r>
          </a:p>
          <a:p>
            <a:pPr indent="179388"/>
            <a:r>
              <a:rPr lang="ja-JP" altLang="ja-JP" sz="1400" dirty="0">
                <a:solidFill>
                  <a:schemeClr val="tx1">
                    <a:lumMod val="65000"/>
                    <a:lumOff val="35000"/>
                  </a:schemeClr>
                </a:solidFill>
              </a:rPr>
              <a:t>また、それらに</a:t>
            </a:r>
            <a:r>
              <a:rPr lang="ja-JP" altLang="en-US" sz="1400" dirty="0">
                <a:solidFill>
                  <a:schemeClr val="tx1">
                    <a:lumMod val="65000"/>
                    <a:lumOff val="35000"/>
                  </a:schemeClr>
                </a:solidFill>
              </a:rPr>
              <a:t>伴い</a:t>
            </a:r>
            <a:r>
              <a:rPr lang="ja-JP" altLang="ja-JP" sz="1400" dirty="0">
                <a:solidFill>
                  <a:schemeClr val="tx1">
                    <a:lumMod val="65000"/>
                    <a:lumOff val="35000"/>
                  </a:schemeClr>
                </a:solidFill>
              </a:rPr>
              <a:t>ページ内での掲載箇所が変更になる場合があります。あらかじめご了承ください。</a:t>
            </a:r>
            <a:endParaRPr lang="en-US" altLang="ja-JP" sz="1400" dirty="0">
              <a:solidFill>
                <a:schemeClr val="tx1">
                  <a:lumMod val="65000"/>
                  <a:lumOff val="35000"/>
                </a:schemeClr>
              </a:solidFill>
            </a:endParaRPr>
          </a:p>
          <a:p>
            <a:pPr indent="179388"/>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■弊社サービスによる特別演出に伴い、一部商品を売り止めする場合があります。あらかじめご了承ください。</a:t>
            </a:r>
            <a:endParaRPr lang="ja-JP" altLang="ja-JP" sz="1400" dirty="0">
              <a:solidFill>
                <a:schemeClr val="tx1">
                  <a:lumMod val="65000"/>
                  <a:lumOff val="35000"/>
                </a:schemeClr>
              </a:solidFill>
            </a:endParaRPr>
          </a:p>
          <a:p>
            <a:endParaRPr lang="en-US" altLang="ja-JP" sz="1400" dirty="0" smtClean="0">
              <a:solidFill>
                <a:schemeClr val="tx1">
                  <a:lumMod val="65000"/>
                  <a:lumOff val="35000"/>
                </a:schemeClr>
              </a:solidFill>
            </a:endParaRPr>
          </a:p>
          <a:p>
            <a:r>
              <a:rPr lang="ja-JP" altLang="en-US" sz="1400" dirty="0" smtClean="0">
                <a:solidFill>
                  <a:schemeClr val="tx1">
                    <a:lumMod val="65000"/>
                    <a:lumOff val="35000"/>
                  </a:schemeClr>
                </a:solidFill>
              </a:rPr>
              <a:t>■金額表示は、消費税を含みません。</a:t>
            </a:r>
            <a:endParaRPr lang="en-US" altLang="ja-JP" sz="1400" dirty="0" smtClean="0">
              <a:solidFill>
                <a:schemeClr val="tx1">
                  <a:lumMod val="65000"/>
                  <a:lumOff val="35000"/>
                </a:schemeClr>
              </a:solidFill>
            </a:endParaRPr>
          </a:p>
          <a:p>
            <a:endParaRPr lang="en-US" altLang="ja-JP" sz="1400" dirty="0" smtClean="0">
              <a:solidFill>
                <a:schemeClr val="tx1">
                  <a:lumMod val="65000"/>
                  <a:lumOff val="35000"/>
                </a:schemeClr>
              </a:solidFill>
            </a:endParaRPr>
          </a:p>
          <a:p>
            <a:r>
              <a:rPr lang="ja-JP" altLang="en-US" sz="1400" dirty="0">
                <a:solidFill>
                  <a:schemeClr val="tx1">
                    <a:lumMod val="65000"/>
                    <a:lumOff val="35000"/>
                  </a:schemeClr>
                </a:solidFill>
              </a:rPr>
              <a:t>■金額表示は、代理店手数料を含みます</a:t>
            </a:r>
            <a:r>
              <a:rPr lang="ja-JP" altLang="en-US" sz="1400" dirty="0" smtClean="0">
                <a:solidFill>
                  <a:schemeClr val="tx1">
                    <a:lumMod val="65000"/>
                    <a:lumOff val="35000"/>
                  </a:schemeClr>
                </a:solidFill>
              </a:rPr>
              <a:t>。</a:t>
            </a:r>
            <a:endParaRPr lang="en-US" altLang="ja-JP" sz="1400" dirty="0" smtClean="0">
              <a:solidFill>
                <a:schemeClr val="tx1">
                  <a:lumMod val="65000"/>
                  <a:lumOff val="35000"/>
                </a:schemeClr>
              </a:solidFill>
            </a:endParaRPr>
          </a:p>
          <a:p>
            <a:endParaRPr lang="en-US" altLang="ja-JP" sz="1400" dirty="0" smtClean="0">
              <a:solidFill>
                <a:schemeClr val="tx1">
                  <a:lumMod val="65000"/>
                  <a:lumOff val="35000"/>
                </a:schemeClr>
              </a:solidFill>
            </a:endParaRPr>
          </a:p>
          <a:p>
            <a:r>
              <a:rPr lang="ja-JP" altLang="en-US" sz="1400" dirty="0">
                <a:solidFill>
                  <a:schemeClr val="tx1">
                    <a:lumMod val="65000"/>
                    <a:lumOff val="35000"/>
                  </a:schemeClr>
                </a:solidFill>
              </a:rPr>
              <a:t>■掲載不具合に</a:t>
            </a:r>
            <a:r>
              <a:rPr lang="ja-JP" altLang="en-US" sz="1400" dirty="0" smtClean="0">
                <a:solidFill>
                  <a:schemeClr val="tx1">
                    <a:lumMod val="65000"/>
                    <a:lumOff val="35000"/>
                  </a:schemeClr>
                </a:solidFill>
              </a:rPr>
              <a:t>ついて</a:t>
            </a:r>
            <a:endParaRPr lang="ja-JP" altLang="en-US" sz="1400" dirty="0">
              <a:solidFill>
                <a:schemeClr val="tx1">
                  <a:lumMod val="65000"/>
                  <a:lumOff val="35000"/>
                </a:schemeClr>
              </a:solidFill>
            </a:endParaRPr>
          </a:p>
          <a:p>
            <a:r>
              <a:rPr lang="ja-JP" altLang="en-US" sz="1400" dirty="0">
                <a:solidFill>
                  <a:schemeClr val="tx1">
                    <a:lumMod val="65000"/>
                    <a:lumOff val="35000"/>
                  </a:schemeClr>
                </a:solidFill>
              </a:rPr>
              <a:t>　次に定める時間は、広告掲載調整時間とし、広告掲載調整時間内の不具合について、ヤフーは免責されます。</a:t>
            </a:r>
          </a:p>
          <a:p>
            <a:r>
              <a:rPr lang="ja-JP" altLang="en-US" sz="1400" dirty="0">
                <a:solidFill>
                  <a:schemeClr val="tx1">
                    <a:lumMod val="65000"/>
                    <a:lumOff val="35000"/>
                  </a:schemeClr>
                </a:solidFill>
              </a:rPr>
              <a:t>　</a:t>
            </a:r>
            <a:r>
              <a:rPr lang="ja-JP" altLang="en-US" sz="1200" dirty="0">
                <a:solidFill>
                  <a:schemeClr val="tx1">
                    <a:lumMod val="65000"/>
                    <a:lumOff val="35000"/>
                  </a:schemeClr>
                </a:solidFill>
              </a:rPr>
              <a:t>（１）広告掲載開始日、及び広告内容の変更後の掲載開始日は、掲載開始から</a:t>
            </a:r>
            <a:r>
              <a:rPr lang="en-US" altLang="ja-JP" sz="1200" dirty="0">
                <a:solidFill>
                  <a:schemeClr val="tx1">
                    <a:lumMod val="65000"/>
                    <a:lumOff val="35000"/>
                  </a:schemeClr>
                </a:solidFill>
              </a:rPr>
              <a:t>12</a:t>
            </a:r>
            <a:r>
              <a:rPr lang="ja-JP" altLang="en-US" sz="1200" dirty="0">
                <a:solidFill>
                  <a:schemeClr val="tx1">
                    <a:lumMod val="65000"/>
                    <a:lumOff val="35000"/>
                  </a:schemeClr>
                </a:solidFill>
              </a:rPr>
              <a:t>時間を広告掲載調整時間とします。</a:t>
            </a:r>
          </a:p>
          <a:p>
            <a:r>
              <a:rPr lang="ja-JP" altLang="en-US" sz="1200" dirty="0">
                <a:solidFill>
                  <a:schemeClr val="tx1">
                    <a:lumMod val="65000"/>
                    <a:lumOff val="35000"/>
                  </a:schemeClr>
                </a:solidFill>
              </a:rPr>
              <a:t>　　ただし、（２）、（３）に該当する場合は、その定めに従います。</a:t>
            </a:r>
          </a:p>
          <a:p>
            <a:r>
              <a:rPr lang="ja-JP" altLang="en-US" sz="1200" dirty="0">
                <a:solidFill>
                  <a:schemeClr val="tx1">
                    <a:lumMod val="65000"/>
                    <a:lumOff val="35000"/>
                  </a:schemeClr>
                </a:solidFill>
              </a:rPr>
              <a:t>　（２）広告掲載開始日が営業日以外の場合、当該広告掲載開始時間から翌営業日正午までを広告掲載調整時間とします。</a:t>
            </a:r>
          </a:p>
          <a:p>
            <a:r>
              <a:rPr lang="ja-JP" altLang="en-US" sz="1200" dirty="0">
                <a:solidFill>
                  <a:schemeClr val="tx1">
                    <a:lumMod val="65000"/>
                    <a:lumOff val="35000"/>
                  </a:schemeClr>
                </a:solidFill>
              </a:rPr>
              <a:t>　（３）広告の総掲載予定時間が</a:t>
            </a:r>
            <a:r>
              <a:rPr lang="en-US" altLang="ja-JP" sz="1200" dirty="0">
                <a:solidFill>
                  <a:schemeClr val="tx1">
                    <a:lumMod val="65000"/>
                    <a:lumOff val="35000"/>
                  </a:schemeClr>
                </a:solidFill>
              </a:rPr>
              <a:t>12</a:t>
            </a:r>
            <a:r>
              <a:rPr lang="ja-JP" altLang="en-US" sz="1200" dirty="0">
                <a:solidFill>
                  <a:schemeClr val="tx1">
                    <a:lumMod val="65000"/>
                    <a:lumOff val="35000"/>
                  </a:schemeClr>
                </a:solidFill>
              </a:rPr>
              <a:t>時間未満の場合、総掲載予定時間の</a:t>
            </a:r>
            <a:r>
              <a:rPr lang="en-US" altLang="ja-JP" sz="1200" dirty="0">
                <a:solidFill>
                  <a:schemeClr val="tx1">
                    <a:lumMod val="65000"/>
                    <a:lumOff val="35000"/>
                  </a:schemeClr>
                </a:solidFill>
              </a:rPr>
              <a:t>10%</a:t>
            </a:r>
            <a:r>
              <a:rPr lang="ja-JP" altLang="en-US" sz="1200" dirty="0">
                <a:solidFill>
                  <a:schemeClr val="tx1">
                    <a:lumMod val="65000"/>
                    <a:lumOff val="35000"/>
                  </a:schemeClr>
                </a:solidFill>
              </a:rPr>
              <a:t>にあたる時間までを広告掲載調整時間とします。</a:t>
            </a:r>
            <a:endParaRPr lang="en-US" altLang="zh-TW" sz="1200" dirty="0">
              <a:solidFill>
                <a:schemeClr val="tx1">
                  <a:lumMod val="65000"/>
                  <a:lumOff val="35000"/>
                </a:schemeClr>
              </a:solidFill>
            </a:endParaRPr>
          </a:p>
          <a:p>
            <a:endParaRPr kumimoji="1" lang="ja-JP" altLang="en-US" sz="1600" dirty="0">
              <a:solidFill>
                <a:schemeClr val="tx1">
                  <a:lumMod val="65000"/>
                  <a:lumOff val="35000"/>
                </a:schemeClr>
              </a:solidFill>
            </a:endParaRPr>
          </a:p>
        </p:txBody>
      </p:sp>
    </p:spTree>
    <p:extLst>
      <p:ext uri="{BB962C8B-B14F-4D97-AF65-F5344CB8AC3E}">
        <p14:creationId xmlns:p14="http://schemas.microsoft.com/office/powerpoint/2010/main" val="26883337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
        <p:nvSpPr>
          <p:cNvPr id="3" name="タイトル 2"/>
          <p:cNvSpPr>
            <a:spLocks noGrp="1"/>
          </p:cNvSpPr>
          <p:nvPr>
            <p:ph type="title"/>
          </p:nvPr>
        </p:nvSpPr>
        <p:spPr>
          <a:xfrm>
            <a:off x="488504" y="260648"/>
            <a:ext cx="7992888" cy="432048"/>
          </a:xfrm>
        </p:spPr>
        <p:txBody>
          <a:bodyPr>
            <a:normAutofit fontScale="90000"/>
          </a:bodyPr>
          <a:lstStyle/>
          <a:p>
            <a:r>
              <a:rPr lang="ja-JP" altLang="en-US" dirty="0" smtClean="0"/>
              <a:t>更新・変更履歴</a:t>
            </a:r>
            <a:endParaRPr kumimoji="1" lang="ja-JP" altLang="en-US" dirty="0"/>
          </a:p>
        </p:txBody>
      </p:sp>
      <p:sp>
        <p:nvSpPr>
          <p:cNvPr id="5" name="テキスト ボックス 4"/>
          <p:cNvSpPr txBox="1"/>
          <p:nvPr/>
        </p:nvSpPr>
        <p:spPr>
          <a:xfrm>
            <a:off x="272480" y="1124744"/>
            <a:ext cx="9433048" cy="1754326"/>
          </a:xfrm>
          <a:prstGeom prst="rect">
            <a:avLst/>
          </a:prstGeom>
          <a:noFill/>
        </p:spPr>
        <p:txBody>
          <a:bodyPr wrap="square" rtlCol="0">
            <a:spAutoFit/>
          </a:bodyPr>
          <a:lstStyle/>
          <a:p>
            <a:r>
              <a:rPr lang="ja-JP" altLang="en-US" sz="1400" dirty="0">
                <a:solidFill>
                  <a:schemeClr val="tx1">
                    <a:lumMod val="65000"/>
                    <a:lumOff val="35000"/>
                  </a:schemeClr>
                </a:solidFill>
              </a:rPr>
              <a:t>■</a:t>
            </a:r>
            <a:r>
              <a:rPr lang="en-US" altLang="ja-JP" sz="1400" dirty="0">
                <a:solidFill>
                  <a:schemeClr val="tx1">
                    <a:lumMod val="65000"/>
                    <a:lumOff val="35000"/>
                  </a:schemeClr>
                </a:solidFill>
              </a:rPr>
              <a:t>2021/3/26</a:t>
            </a:r>
            <a:r>
              <a:rPr lang="ja-JP" altLang="en-US" sz="1400" dirty="0">
                <a:solidFill>
                  <a:schemeClr val="tx1">
                    <a:lumMod val="65000"/>
                    <a:lumOff val="35000"/>
                  </a:schemeClr>
                </a:solidFill>
              </a:rPr>
              <a:t>　</a:t>
            </a:r>
            <a:r>
              <a:rPr lang="en-US" altLang="ja-JP" sz="1400" dirty="0" smtClean="0">
                <a:solidFill>
                  <a:schemeClr val="tx1">
                    <a:lumMod val="65000"/>
                    <a:lumOff val="35000"/>
                  </a:schemeClr>
                </a:solidFill>
              </a:rPr>
              <a:t>P11</a:t>
            </a:r>
            <a:r>
              <a:rPr lang="ja-JP" altLang="en-US" sz="1400" dirty="0">
                <a:solidFill>
                  <a:schemeClr val="tx1">
                    <a:lumMod val="65000"/>
                    <a:lumOff val="35000"/>
                  </a:schemeClr>
                </a:solidFill>
              </a:rPr>
              <a:t>「免責事項・注意事項」掲載不具合について　追加</a:t>
            </a:r>
            <a:endParaRPr lang="en-US" altLang="ja-JP" sz="1400" dirty="0">
              <a:solidFill>
                <a:schemeClr val="tx1">
                  <a:lumMod val="65000"/>
                  <a:lumOff val="35000"/>
                </a:schemeClr>
              </a:solidFill>
            </a:endParaRPr>
          </a:p>
          <a:p>
            <a:endParaRPr lang="en-US" altLang="ja-JP" dirty="0">
              <a:solidFill>
                <a:schemeClr val="tx1">
                  <a:lumMod val="65000"/>
                  <a:lumOff val="35000"/>
                </a:schemeClr>
              </a:solidFill>
            </a:endParaRPr>
          </a:p>
          <a:p>
            <a:endParaRPr lang="en-US" altLang="ja-JP" dirty="0">
              <a:solidFill>
                <a:schemeClr val="tx1">
                  <a:lumMod val="65000"/>
                  <a:lumOff val="35000"/>
                </a:schemeClr>
              </a:solidFill>
            </a:endParaRPr>
          </a:p>
          <a:p>
            <a:endParaRPr lang="en-US" altLang="ja-JP" dirty="0" smtClean="0">
              <a:solidFill>
                <a:schemeClr val="tx1">
                  <a:lumMod val="65000"/>
                  <a:lumOff val="35000"/>
                </a:schemeClr>
              </a:solidFill>
            </a:endParaRPr>
          </a:p>
          <a:p>
            <a:endParaRPr lang="en-US" altLang="ja-JP" dirty="0">
              <a:solidFill>
                <a:schemeClr val="tx1">
                  <a:lumMod val="65000"/>
                  <a:lumOff val="35000"/>
                </a:schemeClr>
              </a:solidFill>
            </a:endParaRPr>
          </a:p>
          <a:p>
            <a:endParaRPr kumimoji="1" lang="ja-JP" altLang="en-US" dirty="0">
              <a:solidFill>
                <a:schemeClr val="tx1">
                  <a:lumMod val="65000"/>
                  <a:lumOff val="35000"/>
                </a:schemeClr>
              </a:solidFill>
            </a:endParaRPr>
          </a:p>
        </p:txBody>
      </p:sp>
    </p:spTree>
    <p:extLst>
      <p:ext uri="{BB962C8B-B14F-4D97-AF65-F5344CB8AC3E}">
        <p14:creationId xmlns:p14="http://schemas.microsoft.com/office/powerpoint/2010/main" val="17772784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a:xfrm>
            <a:off x="547434" y="295087"/>
            <a:ext cx="7992888" cy="432048"/>
          </a:xfrm>
        </p:spPr>
        <p:txBody>
          <a:bodyPr>
            <a:normAutofit fontScale="90000"/>
          </a:bodyPr>
          <a:lstStyle/>
          <a:p>
            <a:r>
              <a:rPr kumimoji="1" lang="ja-JP" altLang="en-US" dirty="0"/>
              <a:t>商品一覧　</a:t>
            </a:r>
            <a:r>
              <a:rPr lang="en-US" altLang="ja-JP" sz="2200" dirty="0"/>
              <a:t> Yahoo!</a:t>
            </a:r>
            <a:r>
              <a:rPr lang="ja-JP" altLang="en-US" sz="2200" dirty="0" smtClean="0"/>
              <a:t>乗換案内　到着駅指定広告　</a:t>
            </a:r>
            <a:r>
              <a:rPr lang="en-US" altLang="ja-JP" sz="2200" dirty="0" smtClean="0"/>
              <a:t>SP</a:t>
            </a:r>
            <a:endParaRPr kumimoji="1" lang="ja-JP" altLang="en-US" sz="2200" dirty="0"/>
          </a:p>
        </p:txBody>
      </p:sp>
      <p:graphicFrame>
        <p:nvGraphicFramePr>
          <p:cNvPr id="13" name="表 12">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885171511"/>
              </p:ext>
            </p:extLst>
          </p:nvPr>
        </p:nvGraphicFramePr>
        <p:xfrm>
          <a:off x="344490" y="836709"/>
          <a:ext cx="9217025" cy="5244549"/>
        </p:xfrm>
        <a:graphic>
          <a:graphicData uri="http://schemas.openxmlformats.org/drawingml/2006/table">
            <a:tbl>
              <a:tblPr firstCol="1" bandRow="1">
                <a:tableStyleId>{21E4AEA4-8DFA-4A89-87EB-49C32662AFE0}</a:tableStyleId>
              </a:tblPr>
              <a:tblGrid>
                <a:gridCol w="820985">
                  <a:extLst>
                    <a:ext uri="{9D8B030D-6E8A-4147-A177-3AD203B41FA5}">
                      <a16:colId xmlns:a16="http://schemas.microsoft.com/office/drawing/2014/main" val="792911817"/>
                    </a:ext>
                  </a:extLst>
                </a:gridCol>
                <a:gridCol w="1399340">
                  <a:extLst>
                    <a:ext uri="{9D8B030D-6E8A-4147-A177-3AD203B41FA5}">
                      <a16:colId xmlns:a16="http://schemas.microsoft.com/office/drawing/2014/main" val="598637953"/>
                    </a:ext>
                  </a:extLst>
                </a:gridCol>
                <a:gridCol w="1399340">
                  <a:extLst>
                    <a:ext uri="{9D8B030D-6E8A-4147-A177-3AD203B41FA5}">
                      <a16:colId xmlns:a16="http://schemas.microsoft.com/office/drawing/2014/main" val="1837875432"/>
                    </a:ext>
                  </a:extLst>
                </a:gridCol>
                <a:gridCol w="1399340">
                  <a:extLst>
                    <a:ext uri="{9D8B030D-6E8A-4147-A177-3AD203B41FA5}">
                      <a16:colId xmlns:a16="http://schemas.microsoft.com/office/drawing/2014/main" val="1350711702"/>
                    </a:ext>
                  </a:extLst>
                </a:gridCol>
                <a:gridCol w="1399340">
                  <a:extLst>
                    <a:ext uri="{9D8B030D-6E8A-4147-A177-3AD203B41FA5}">
                      <a16:colId xmlns:a16="http://schemas.microsoft.com/office/drawing/2014/main" val="1791379887"/>
                    </a:ext>
                  </a:extLst>
                </a:gridCol>
                <a:gridCol w="1399340">
                  <a:extLst>
                    <a:ext uri="{9D8B030D-6E8A-4147-A177-3AD203B41FA5}">
                      <a16:colId xmlns:a16="http://schemas.microsoft.com/office/drawing/2014/main" val="2249122869"/>
                    </a:ext>
                  </a:extLst>
                </a:gridCol>
                <a:gridCol w="1399340">
                  <a:extLst>
                    <a:ext uri="{9D8B030D-6E8A-4147-A177-3AD203B41FA5}">
                      <a16:colId xmlns:a16="http://schemas.microsoft.com/office/drawing/2014/main" val="1030589919"/>
                    </a:ext>
                  </a:extLst>
                </a:gridCol>
              </a:tblGrid>
              <a:tr h="589121">
                <a:tc>
                  <a:txBody>
                    <a:bodyPr/>
                    <a:lstStyle/>
                    <a:p>
                      <a:pPr algn="ctr"/>
                      <a:r>
                        <a:rPr kumimoji="1" lang="ja-JP" altLang="en-US" sz="800" dirty="0">
                          <a:solidFill>
                            <a:schemeClr val="bg1"/>
                          </a:solidFill>
                          <a:latin typeface="+mj-lt"/>
                          <a:ea typeface="+mj-ea"/>
                        </a:rPr>
                        <a:t>商品名</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b="1" dirty="0" smtClean="0">
                          <a:solidFill>
                            <a:schemeClr val="tx1">
                              <a:lumMod val="65000"/>
                              <a:lumOff val="35000"/>
                            </a:schemeClr>
                          </a:solidFill>
                          <a:latin typeface="+mj-lt"/>
                          <a:ea typeface="+mj-ea"/>
                        </a:rPr>
                        <a:t>Yahoo!</a:t>
                      </a:r>
                      <a:r>
                        <a:rPr kumimoji="1" lang="ja-JP" altLang="en-US" sz="800" b="1" dirty="0" smtClean="0">
                          <a:solidFill>
                            <a:schemeClr val="tx1">
                              <a:lumMod val="65000"/>
                              <a:lumOff val="35000"/>
                            </a:schemeClr>
                          </a:solidFill>
                          <a:latin typeface="+mj-lt"/>
                          <a:ea typeface="+mj-ea"/>
                        </a:rPr>
                        <a:t>乗換案内</a:t>
                      </a:r>
                      <a:endParaRPr kumimoji="1" lang="en-US" altLang="ja-JP" sz="800" b="1" dirty="0" smtClean="0">
                        <a:solidFill>
                          <a:schemeClr val="tx1">
                            <a:lumMod val="65000"/>
                            <a:lumOff val="35000"/>
                          </a:schemeClr>
                        </a:solidFill>
                        <a:latin typeface="+mj-lt"/>
                        <a:ea typeface="+mj-ea"/>
                      </a:endParaRPr>
                    </a:p>
                    <a:p>
                      <a:pPr algn="ctr"/>
                      <a:r>
                        <a:rPr kumimoji="1" lang="ja-JP" altLang="en-US" sz="800" b="1" dirty="0" smtClean="0">
                          <a:solidFill>
                            <a:schemeClr val="tx1">
                              <a:lumMod val="65000"/>
                              <a:lumOff val="35000"/>
                            </a:schemeClr>
                          </a:solidFill>
                          <a:latin typeface="+mj-lt"/>
                          <a:ea typeface="+mj-ea"/>
                        </a:rPr>
                        <a:t>到着駅指定</a:t>
                      </a:r>
                      <a:endParaRPr kumimoji="1" lang="en-US" altLang="ja-JP" sz="800" b="1" dirty="0" smtClean="0">
                        <a:solidFill>
                          <a:schemeClr val="tx1">
                            <a:lumMod val="65000"/>
                            <a:lumOff val="35000"/>
                          </a:schemeClr>
                        </a:solidFill>
                        <a:latin typeface="+mj-lt"/>
                        <a:ea typeface="+mj-ea"/>
                      </a:endParaRPr>
                    </a:p>
                    <a:p>
                      <a:pPr algn="ctr"/>
                      <a:r>
                        <a:rPr kumimoji="1" lang="ja-JP" altLang="en-US" sz="800" b="1" dirty="0" smtClean="0">
                          <a:solidFill>
                            <a:schemeClr val="tx1">
                              <a:lumMod val="65000"/>
                              <a:lumOff val="35000"/>
                            </a:schemeClr>
                          </a:solidFill>
                          <a:latin typeface="+mj-lt"/>
                          <a:ea typeface="+mj-ea"/>
                        </a:rPr>
                        <a:t>トップパネル　</a:t>
                      </a:r>
                      <a:r>
                        <a:rPr kumimoji="1" lang="en-US" altLang="ja-JP" sz="800" b="1" dirty="0" smtClean="0">
                          <a:solidFill>
                            <a:schemeClr val="tx1">
                              <a:lumMod val="65000"/>
                              <a:lumOff val="35000"/>
                            </a:schemeClr>
                          </a:solidFill>
                          <a:latin typeface="+mj-lt"/>
                          <a:ea typeface="+mj-ea"/>
                        </a:rPr>
                        <a:t>SP</a:t>
                      </a:r>
                    </a:p>
                    <a:p>
                      <a:pPr algn="ctr"/>
                      <a:r>
                        <a:rPr kumimoji="1" lang="ja-JP" altLang="en-US" sz="800" b="1" dirty="0" smtClean="0">
                          <a:solidFill>
                            <a:schemeClr val="tx1">
                              <a:lumMod val="65000"/>
                              <a:lumOff val="35000"/>
                            </a:schemeClr>
                          </a:solidFill>
                          <a:latin typeface="+mj-lt"/>
                          <a:ea typeface="+mj-ea"/>
                        </a:rPr>
                        <a:t>ランク</a:t>
                      </a:r>
                      <a:r>
                        <a:rPr kumimoji="1" lang="en-US" altLang="ja-JP" sz="800" b="1" dirty="0" smtClean="0">
                          <a:solidFill>
                            <a:schemeClr val="tx1">
                              <a:lumMod val="65000"/>
                              <a:lumOff val="35000"/>
                            </a:schemeClr>
                          </a:solidFill>
                          <a:latin typeface="+mj-lt"/>
                          <a:ea typeface="+mj-ea"/>
                        </a:rPr>
                        <a:t>A</a:t>
                      </a:r>
                      <a:r>
                        <a:rPr kumimoji="1" lang="ja-JP" altLang="en-US" sz="800" b="1" dirty="0" smtClean="0">
                          <a:solidFill>
                            <a:schemeClr val="tx1">
                              <a:lumMod val="65000"/>
                              <a:lumOff val="35000"/>
                            </a:schemeClr>
                          </a:solidFill>
                          <a:latin typeface="+mj-lt"/>
                          <a:ea typeface="+mj-ea"/>
                        </a:rPr>
                        <a:t>・</a:t>
                      </a:r>
                      <a:r>
                        <a:rPr kumimoji="1" lang="en-US" altLang="ja-JP" sz="800" b="1" dirty="0" smtClean="0">
                          <a:solidFill>
                            <a:schemeClr val="tx1">
                              <a:lumMod val="65000"/>
                              <a:lumOff val="35000"/>
                            </a:schemeClr>
                          </a:solidFill>
                          <a:latin typeface="+mj-lt"/>
                          <a:ea typeface="+mj-ea"/>
                        </a:rPr>
                        <a:t>B</a:t>
                      </a:r>
                      <a:r>
                        <a:rPr kumimoji="1" lang="ja-JP" altLang="en-US" sz="800" b="1" dirty="0" smtClean="0">
                          <a:solidFill>
                            <a:schemeClr val="tx1">
                              <a:lumMod val="65000"/>
                              <a:lumOff val="35000"/>
                            </a:schemeClr>
                          </a:solidFill>
                          <a:latin typeface="+mj-lt"/>
                          <a:ea typeface="+mj-ea"/>
                        </a:rPr>
                        <a:t>（</a:t>
                      </a:r>
                      <a:r>
                        <a:rPr kumimoji="1" lang="en-US" altLang="ja-JP" sz="800" b="1" dirty="0" smtClean="0">
                          <a:solidFill>
                            <a:schemeClr val="tx1">
                              <a:lumMod val="65000"/>
                              <a:lumOff val="35000"/>
                            </a:schemeClr>
                          </a:solidFill>
                          <a:latin typeface="+mj-lt"/>
                          <a:ea typeface="+mj-ea"/>
                        </a:rPr>
                        <a:t>7</a:t>
                      </a:r>
                      <a:r>
                        <a:rPr kumimoji="1" lang="ja-JP" altLang="en-US" sz="800" b="1" dirty="0" smtClean="0">
                          <a:solidFill>
                            <a:schemeClr val="tx1">
                              <a:lumMod val="65000"/>
                              <a:lumOff val="35000"/>
                            </a:schemeClr>
                          </a:solidFill>
                          <a:latin typeface="+mj-lt"/>
                          <a:ea typeface="+mj-ea"/>
                        </a:rPr>
                        <a:t>日～）</a:t>
                      </a:r>
                      <a:endParaRPr kumimoji="1" lang="ja-JP" altLang="en-US" sz="800" b="1" dirty="0">
                        <a:solidFill>
                          <a:schemeClr val="tx1">
                            <a:lumMod val="65000"/>
                            <a:lumOff val="35000"/>
                          </a:schemeClr>
                        </a:solidFill>
                        <a:latin typeface="+mj-lt"/>
                        <a:ea typeface="+mj-ea"/>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C</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D</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E</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F</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G</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72076">
                <a:tc>
                  <a:txBody>
                    <a:body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smtClean="0">
                          <a:solidFill>
                            <a:schemeClr val="tx1">
                              <a:lumMod val="65000"/>
                              <a:lumOff val="35000"/>
                            </a:schemeClr>
                          </a:solidFill>
                          <a:latin typeface="+mn-ea"/>
                          <a:ea typeface="+mn-ea"/>
                        </a:rPr>
                        <a:t>1000000946</a:t>
                      </a:r>
                      <a:endParaRPr kumimoji="1" lang="ja-JP" altLang="en-US" sz="800" dirty="0">
                        <a:solidFill>
                          <a:schemeClr val="tx1">
                            <a:lumMod val="65000"/>
                            <a:lumOff val="35000"/>
                          </a:schemeClr>
                        </a:solidFill>
                        <a:latin typeface="+mn-ea"/>
                        <a:ea typeface="+mn-ea"/>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n-ea"/>
                          <a:ea typeface="+mn-ea"/>
                        </a:rPr>
                        <a:t>1000000965</a:t>
                      </a:r>
                      <a:endParaRPr kumimoji="1" lang="ja-JP" altLang="en-US" sz="800" dirty="0">
                        <a:solidFill>
                          <a:schemeClr val="tx1">
                            <a:lumMod val="65000"/>
                            <a:lumOff val="35000"/>
                          </a:schemeClr>
                        </a:solidFill>
                        <a:latin typeface="+mn-ea"/>
                        <a:ea typeface="+mn-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n-ea"/>
                          <a:ea typeface="+mn-ea"/>
                        </a:rPr>
                        <a:t>1000000981</a:t>
                      </a:r>
                      <a:endParaRPr kumimoji="1" lang="ja-JP" altLang="en-US" sz="800" dirty="0">
                        <a:solidFill>
                          <a:schemeClr val="tx1">
                            <a:lumMod val="65000"/>
                            <a:lumOff val="35000"/>
                          </a:schemeClr>
                        </a:solidFill>
                        <a:latin typeface="+mn-ea"/>
                        <a:ea typeface="+mn-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n-ea"/>
                          <a:ea typeface="+mn-ea"/>
                        </a:rPr>
                        <a:t>1000000982</a:t>
                      </a:r>
                      <a:endParaRPr kumimoji="1" lang="ja-JP" altLang="en-US" sz="800" dirty="0">
                        <a:solidFill>
                          <a:schemeClr val="tx1">
                            <a:lumMod val="65000"/>
                            <a:lumOff val="35000"/>
                          </a:schemeClr>
                        </a:solidFill>
                        <a:latin typeface="+mn-ea"/>
                        <a:ea typeface="+mn-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n-ea"/>
                          <a:ea typeface="+mn-ea"/>
                        </a:rPr>
                        <a:t>1000000983</a:t>
                      </a:r>
                      <a:endParaRPr kumimoji="1" lang="ja-JP" altLang="en-US" sz="800" dirty="0">
                        <a:solidFill>
                          <a:schemeClr val="tx1">
                            <a:lumMod val="65000"/>
                            <a:lumOff val="35000"/>
                          </a:schemeClr>
                        </a:solidFill>
                        <a:latin typeface="+mn-ea"/>
                        <a:ea typeface="+mn-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n-ea"/>
                          <a:ea typeface="+mn-ea"/>
                        </a:rPr>
                        <a:t>1000000984</a:t>
                      </a:r>
                      <a:endParaRPr kumimoji="1" lang="ja-JP" altLang="en-US" sz="800" dirty="0">
                        <a:solidFill>
                          <a:schemeClr val="tx1">
                            <a:lumMod val="65000"/>
                            <a:lumOff val="35000"/>
                          </a:schemeClr>
                        </a:solidFill>
                        <a:latin typeface="+mn-ea"/>
                        <a:ea typeface="+mn-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4069392726"/>
                  </a:ext>
                </a:extLst>
              </a:tr>
              <a:tr h="37207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予約開始日</a:t>
                      </a:r>
                      <a:endParaRPr kumimoji="1" lang="en-US" altLang="ja-JP" sz="80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10</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10</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10</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10</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10</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10</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355075111"/>
                  </a:ext>
                </a:extLst>
              </a:tr>
              <a:tr h="1303784">
                <a:tc>
                  <a:txBody>
                    <a:bodyPr/>
                    <a:lstStyle/>
                    <a:p>
                      <a:pPr algn="ctr"/>
                      <a:r>
                        <a:rPr kumimoji="1" lang="ja-JP" altLang="en-US" sz="800" b="0" dirty="0">
                          <a:solidFill>
                            <a:schemeClr val="bg1"/>
                          </a:solidFill>
                          <a:latin typeface="+mj-lt"/>
                          <a:ea typeface="+mj-ea"/>
                        </a:rPr>
                        <a:t>掲載イメージ</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6">
                  <a:txBody>
                    <a:body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10325936"/>
                  </a:ext>
                </a:extLst>
              </a:tr>
              <a:tr h="366257">
                <a:tc>
                  <a:txBody>
                    <a:bodyPr/>
                    <a:lstStyle/>
                    <a:p>
                      <a:pPr algn="ctr"/>
                      <a:r>
                        <a:rPr kumimoji="1" lang="ja-JP" altLang="en-US" sz="800" b="0" dirty="0">
                          <a:solidFill>
                            <a:schemeClr val="bg1"/>
                          </a:solidFill>
                          <a:latin typeface="+mj-lt"/>
                          <a:ea typeface="+mj-ea"/>
                        </a:rPr>
                        <a:t>広告タイプ</a:t>
                      </a:r>
                    </a:p>
                  </a:txBody>
                  <a:tcPr anchor="ctr">
                    <a:lnL w="635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6">
                  <a:txBody>
                    <a:bodyPr/>
                    <a:lstStyle/>
                    <a:p>
                      <a:pPr algn="ct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 </a:t>
                      </a:r>
                      <a:endParaRPr kumimoji="1" lang="en-US" altLang="ja-JP"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84434171"/>
                  </a:ext>
                </a:extLst>
              </a:tr>
              <a:tr h="303589">
                <a:tc>
                  <a:txBody>
                    <a:bodyPr/>
                    <a:lstStyle/>
                    <a:p>
                      <a:pPr algn="ctr"/>
                      <a:r>
                        <a:rPr kumimoji="1" lang="ja-JP" altLang="en-US" sz="800" b="0" dirty="0">
                          <a:solidFill>
                            <a:schemeClr val="bg1"/>
                          </a:solidFill>
                          <a:latin typeface="+mj-lt"/>
                          <a:ea typeface="+mj-ea"/>
                        </a:rPr>
                        <a:t>デバイス</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6">
                  <a:txBody>
                    <a:bodyPr/>
                    <a:lstStyle/>
                    <a:p>
                      <a:pPr algn="ct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スマートフォン</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48315">
                <a:tc>
                  <a:txBody>
                    <a:bodyPr/>
                    <a:lstStyle/>
                    <a:p>
                      <a:pPr algn="ctr"/>
                      <a:r>
                        <a:rPr kumimoji="1" lang="ja-JP" altLang="en-US" sz="800" b="0" dirty="0">
                          <a:solidFill>
                            <a:schemeClr val="bg1"/>
                          </a:solidFill>
                          <a:latin typeface="+mj-lt"/>
                          <a:ea typeface="+mj-ea"/>
                        </a:rPr>
                        <a:t>掲載場所</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6">
                  <a:txBody>
                    <a:bodyPr/>
                    <a:lstStyle/>
                    <a:p>
                      <a:pPr algn="ct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baseline="0" dirty="0" smtClean="0">
                          <a:solidFill>
                            <a:schemeClr val="tx1">
                              <a:lumMod val="65000"/>
                              <a:lumOff val="35000"/>
                            </a:schemeClr>
                          </a:solidFill>
                          <a:latin typeface="+mn-lt"/>
                          <a:ea typeface="+mn-ea"/>
                          <a:cs typeface="+mn-cs"/>
                        </a:rPr>
                        <a:t>検索結果詳細</a:t>
                      </a:r>
                      <a:endParaRPr kumimoji="1" lang="ja-JP" altLang="en-US" sz="800" kern="1200" dirty="0" smtClean="0">
                        <a:solidFill>
                          <a:schemeClr val="tx1">
                            <a:lumMod val="65000"/>
                            <a:lumOff val="35000"/>
                          </a:schemeClr>
                        </a:solidFill>
                        <a:latin typeface="+mn-lt"/>
                        <a:ea typeface="+mn-ea"/>
                        <a:cs typeface="+mn-cs"/>
                      </a:endParaRP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48315">
                <a:tc>
                  <a:txBody>
                    <a:bodyPr/>
                    <a:lstStyle/>
                    <a:p>
                      <a:pPr algn="ctr"/>
                      <a:r>
                        <a:rPr kumimoji="1" lang="ja-JP" altLang="en-US" sz="800" b="0" dirty="0">
                          <a:solidFill>
                            <a:schemeClr val="bg1"/>
                          </a:solidFill>
                          <a:latin typeface="+mj-lt"/>
                          <a:ea typeface="+mj-ea"/>
                        </a:rPr>
                        <a:t>掲載期間</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6">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4</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a:t>
                      </a:r>
                      <a:r>
                        <a:rPr kumimoji="1" lang="ja-JP" altLang="en-US" sz="800" kern="1200" dirty="0" smtClean="0">
                          <a:solidFill>
                            <a:schemeClr val="tx1">
                              <a:lumMod val="65000"/>
                              <a:lumOff val="35000"/>
                            </a:schemeClr>
                          </a:solidFill>
                          <a:latin typeface="+mn-lt"/>
                          <a:ea typeface="+mn-ea"/>
                          <a:cs typeface="+mn-cs"/>
                        </a:rPr>
                        <a:t>（木）</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日（水）</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464809">
                <a:tc>
                  <a:txBody>
                    <a:bodyPr/>
                    <a:lstStyle/>
                    <a:p>
                      <a:pPr algn="ctr"/>
                      <a:r>
                        <a:rPr kumimoji="1" lang="ja-JP" altLang="en-US" sz="800" b="0" dirty="0">
                          <a:solidFill>
                            <a:schemeClr val="bg1"/>
                          </a:solidFill>
                          <a:latin typeface="+mj-lt"/>
                          <a:ea typeface="+mj-ea"/>
                        </a:rPr>
                        <a:t>購入期間</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6">
                  <a:txBody>
                    <a:bodyPr/>
                    <a:lstStyle/>
                    <a:p>
                      <a:pPr algn="ctr"/>
                      <a:r>
                        <a:rPr kumimoji="1" lang="en-US" altLang="ja-JP" sz="800" kern="1200" dirty="0" smtClean="0">
                          <a:solidFill>
                            <a:schemeClr val="tx1">
                              <a:lumMod val="65000"/>
                              <a:lumOff val="35000"/>
                            </a:schemeClr>
                          </a:solidFill>
                          <a:latin typeface="+mn-lt"/>
                          <a:ea typeface="+mn-ea"/>
                          <a:cs typeface="+mn-cs"/>
                        </a:rPr>
                        <a:t>7</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27</a:t>
                      </a:r>
                      <a:r>
                        <a:rPr kumimoji="1" lang="ja-JP" altLang="en-US" sz="800" kern="1200" dirty="0" smtClean="0">
                          <a:solidFill>
                            <a:schemeClr val="tx1">
                              <a:lumMod val="65000"/>
                              <a:lumOff val="35000"/>
                            </a:schemeClr>
                          </a:solidFill>
                          <a:latin typeface="+mn-lt"/>
                          <a:ea typeface="+mn-ea"/>
                          <a:cs typeface="+mn-cs"/>
                        </a:rPr>
                        <a:t>日間</a:t>
                      </a: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pPr algn="ct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348315">
                <a:tc>
                  <a:txBody>
                    <a:bodyPr/>
                    <a:lstStyle/>
                    <a:p>
                      <a:pPr algn="ctr"/>
                      <a:r>
                        <a:rPr kumimoji="1" lang="ja-JP" altLang="en-US" sz="800" b="0" dirty="0">
                          <a:solidFill>
                            <a:schemeClr val="bg1"/>
                          </a:solidFill>
                          <a:latin typeface="+mj-lt"/>
                          <a:ea typeface="+mj-ea"/>
                        </a:rPr>
                        <a:t>料金タイプ</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6">
                  <a:txBody>
                    <a:bodyPr/>
                    <a:lstStyle/>
                    <a:p>
                      <a:pPr algn="ctr"/>
                      <a:r>
                        <a:rPr kumimoji="1" lang="ja-JP" altLang="en-US" sz="800" dirty="0" smtClean="0">
                          <a:solidFill>
                            <a:schemeClr val="tx1">
                              <a:lumMod val="65000"/>
                              <a:lumOff val="35000"/>
                            </a:schemeClr>
                          </a:solidFill>
                          <a:latin typeface="+mj-lt"/>
                          <a:ea typeface="+mj-ea"/>
                        </a:rPr>
                        <a:t>枠購入型</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427892">
                <a:tc>
                  <a:txBody>
                    <a:bodyPr/>
                    <a:lstStyle/>
                    <a:p>
                      <a:pPr algn="ctr"/>
                      <a:r>
                        <a:rPr kumimoji="1" lang="ja-JP" altLang="en-US" sz="800" b="0" dirty="0">
                          <a:solidFill>
                            <a:schemeClr val="bg1"/>
                          </a:solidFill>
                          <a:latin typeface="+mj-lt"/>
                          <a:ea typeface="+mj-ea"/>
                        </a:rPr>
                        <a:t>基本</a:t>
                      </a:r>
                      <a:r>
                        <a:rPr kumimoji="1" lang="ja-JP" altLang="en-US" sz="800" b="0" dirty="0" smtClean="0">
                          <a:solidFill>
                            <a:schemeClr val="bg1"/>
                          </a:solidFill>
                          <a:latin typeface="+mj-lt"/>
                          <a:ea typeface="+mj-ea"/>
                        </a:rPr>
                        <a:t>料金</a:t>
                      </a:r>
                      <a:r>
                        <a:rPr kumimoji="1" lang="ja-JP" altLang="en-US" sz="800" b="0" kern="1200" dirty="0" smtClean="0">
                          <a:solidFill>
                            <a:schemeClr val="bg1"/>
                          </a:solidFill>
                          <a:latin typeface="+mn-lt"/>
                          <a:ea typeface="+mn-ea"/>
                          <a:cs typeface="+mn-cs"/>
                        </a:rPr>
                        <a:t>（枠）</a:t>
                      </a:r>
                      <a:r>
                        <a:rPr kumimoji="1" lang="en-US" altLang="ja-JP" sz="800" b="0" kern="1200" dirty="0" smtClean="0">
                          <a:solidFill>
                            <a:schemeClr val="bg1"/>
                          </a:solidFill>
                          <a:latin typeface="+mn-lt"/>
                          <a:ea typeface="+mn-ea"/>
                          <a:cs typeface="+mn-cs"/>
                        </a:rPr>
                        <a:t>※1,2</a:t>
                      </a:r>
                      <a:endParaRPr kumimoji="1" lang="en-US" altLang="ja-JP" sz="800" b="0" dirty="0" smtClean="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smtClean="0">
                          <a:solidFill>
                            <a:schemeClr val="tx1">
                              <a:lumMod val="65000"/>
                              <a:lumOff val="35000"/>
                            </a:schemeClr>
                          </a:solidFill>
                          <a:latin typeface="+mn-lt"/>
                          <a:ea typeface="+mn-ea"/>
                        </a:rPr>
                        <a:t>115,000</a:t>
                      </a:r>
                      <a:r>
                        <a:rPr kumimoji="1" lang="ja-JP" altLang="en-US" sz="800" dirty="0" smtClean="0">
                          <a:solidFill>
                            <a:schemeClr val="tx1">
                              <a:lumMod val="65000"/>
                              <a:lumOff val="35000"/>
                            </a:schemeClr>
                          </a:solidFill>
                          <a:latin typeface="+mn-lt"/>
                          <a:ea typeface="+mn-ea"/>
                        </a:rPr>
                        <a:t>円 </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kumimoji="1" lang="en-US" altLang="ja-JP" sz="800" dirty="0">
                        <a:solidFill>
                          <a:schemeClr val="tx1">
                            <a:lumMod val="65000"/>
                            <a:lumOff val="35000"/>
                          </a:schemeClr>
                        </a:solidFill>
                        <a:latin typeface="+mn-lt"/>
                        <a:ea typeface="+mn-ea"/>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fontAlgn="ctr"/>
                      <a:r>
                        <a:rPr lang="en-US" altLang="ja-JP" sz="800" b="0" i="0" u="none" strike="noStrike" dirty="0" smtClean="0">
                          <a:solidFill>
                            <a:schemeClr val="tx1">
                              <a:lumMod val="65000"/>
                              <a:lumOff val="35000"/>
                            </a:schemeClr>
                          </a:solidFill>
                          <a:effectLst/>
                          <a:latin typeface="+mn-lt"/>
                          <a:ea typeface="メイリオ" panose="020B0604030504040204" pitchFamily="50" charset="-128"/>
                        </a:rPr>
                        <a:t>75,000</a:t>
                      </a:r>
                      <a:r>
                        <a:rPr kumimoji="1" lang="ja-JP" altLang="en-US" sz="800" dirty="0" smtClean="0">
                          <a:solidFill>
                            <a:schemeClr val="tx1">
                              <a:lumMod val="65000"/>
                              <a:lumOff val="35000"/>
                            </a:schemeClr>
                          </a:solidFill>
                          <a:latin typeface="+mn-lt"/>
                          <a:ea typeface="+mn-ea"/>
                        </a:rPr>
                        <a:t>円</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lang="en-US" altLang="ja-JP" sz="800" b="0" i="0" u="none" strike="noStrike" dirty="0">
                        <a:solidFill>
                          <a:schemeClr val="tx1">
                            <a:lumMod val="65000"/>
                            <a:lumOff val="35000"/>
                          </a:schemeClr>
                        </a:solidFill>
                        <a:effectLst/>
                        <a:latin typeface="+mn-lt"/>
                        <a:ea typeface="メイリオ" panose="020B0604030504040204" pitchFamily="50" charset="-128"/>
                      </a:endParaRPr>
                    </a:p>
                  </a:txBody>
                  <a:tcPr marL="6350" marR="6350" marT="6350"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fontAlgn="ctr"/>
                      <a:r>
                        <a:rPr lang="en-US" altLang="ja-JP" sz="800" b="0" i="0" u="none" strike="noStrike" dirty="0" smtClean="0">
                          <a:solidFill>
                            <a:schemeClr val="tx1">
                              <a:lumMod val="65000"/>
                              <a:lumOff val="35000"/>
                            </a:schemeClr>
                          </a:solidFill>
                          <a:effectLst/>
                          <a:latin typeface="+mn-lt"/>
                          <a:ea typeface="メイリオ" panose="020B0604030504040204" pitchFamily="50" charset="-128"/>
                        </a:rPr>
                        <a:t>60,000</a:t>
                      </a:r>
                      <a:r>
                        <a:rPr kumimoji="1" lang="ja-JP" altLang="en-US" sz="800" dirty="0" smtClean="0">
                          <a:solidFill>
                            <a:schemeClr val="tx1">
                              <a:lumMod val="65000"/>
                              <a:lumOff val="35000"/>
                            </a:schemeClr>
                          </a:solidFill>
                          <a:latin typeface="+mn-lt"/>
                          <a:ea typeface="+mn-ea"/>
                        </a:rPr>
                        <a:t>円</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lang="en-US" altLang="ja-JP" sz="800" b="0" i="0" u="none" strike="noStrike" dirty="0">
                        <a:solidFill>
                          <a:schemeClr val="tx1">
                            <a:lumMod val="65000"/>
                            <a:lumOff val="35000"/>
                          </a:schemeClr>
                        </a:solidFill>
                        <a:effectLst/>
                        <a:latin typeface="+mn-lt"/>
                        <a:ea typeface="メイリオ" panose="020B0604030504040204" pitchFamily="50" charset="-128"/>
                      </a:endParaRPr>
                    </a:p>
                  </a:txBody>
                  <a:tcPr marL="6350" marR="6350" marT="6350"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fontAlgn="ctr"/>
                      <a:r>
                        <a:rPr lang="en-US" altLang="ja-JP" sz="800" b="0" i="0" u="none" strike="noStrike" dirty="0" smtClean="0">
                          <a:solidFill>
                            <a:schemeClr val="tx1">
                              <a:lumMod val="65000"/>
                              <a:lumOff val="35000"/>
                            </a:schemeClr>
                          </a:solidFill>
                          <a:effectLst/>
                          <a:latin typeface="+mn-lt"/>
                          <a:ea typeface="メイリオ" panose="020B0604030504040204" pitchFamily="50" charset="-128"/>
                        </a:rPr>
                        <a:t>40,000</a:t>
                      </a:r>
                      <a:r>
                        <a:rPr kumimoji="1" lang="ja-JP" altLang="en-US" sz="800" dirty="0" smtClean="0">
                          <a:solidFill>
                            <a:schemeClr val="tx1">
                              <a:lumMod val="65000"/>
                              <a:lumOff val="35000"/>
                            </a:schemeClr>
                          </a:solidFill>
                          <a:latin typeface="+mn-lt"/>
                          <a:ea typeface="+mn-ea"/>
                        </a:rPr>
                        <a:t>円</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lang="en-US" altLang="ja-JP" sz="800" b="0" i="0" u="none" strike="noStrike" dirty="0">
                        <a:solidFill>
                          <a:schemeClr val="tx1">
                            <a:lumMod val="65000"/>
                            <a:lumOff val="35000"/>
                          </a:schemeClr>
                        </a:solidFill>
                        <a:effectLst/>
                        <a:latin typeface="+mn-lt"/>
                        <a:ea typeface="メイリオ" panose="020B0604030504040204" pitchFamily="50" charset="-128"/>
                      </a:endParaRPr>
                    </a:p>
                  </a:txBody>
                  <a:tcPr marL="6350" marR="6350" marT="6350"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fontAlgn="ctr"/>
                      <a:r>
                        <a:rPr lang="en-US" altLang="ja-JP" sz="800" b="0" i="0" u="none" strike="noStrike" dirty="0" smtClean="0">
                          <a:solidFill>
                            <a:schemeClr val="tx1">
                              <a:lumMod val="65000"/>
                              <a:lumOff val="35000"/>
                            </a:schemeClr>
                          </a:solidFill>
                          <a:effectLst/>
                          <a:latin typeface="+mn-lt"/>
                          <a:ea typeface="メイリオ" panose="020B0604030504040204" pitchFamily="50" charset="-128"/>
                        </a:rPr>
                        <a:t>30,000</a:t>
                      </a:r>
                      <a:r>
                        <a:rPr kumimoji="1" lang="ja-JP" altLang="en-US" sz="800" dirty="0" smtClean="0">
                          <a:solidFill>
                            <a:schemeClr val="tx1">
                              <a:lumMod val="65000"/>
                              <a:lumOff val="35000"/>
                            </a:schemeClr>
                          </a:solidFill>
                          <a:latin typeface="+mn-lt"/>
                          <a:ea typeface="+mn-ea"/>
                        </a:rPr>
                        <a:t>円</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lang="en-US" altLang="ja-JP" sz="800" b="0" i="0" u="none" strike="noStrike" dirty="0">
                        <a:solidFill>
                          <a:schemeClr val="tx1">
                            <a:lumMod val="65000"/>
                            <a:lumOff val="35000"/>
                          </a:schemeClr>
                        </a:solidFill>
                        <a:effectLst/>
                        <a:latin typeface="+mn-lt"/>
                        <a:ea typeface="メイリオ" panose="020B0604030504040204" pitchFamily="50" charset="-128"/>
                      </a:endParaRPr>
                    </a:p>
                  </a:txBody>
                  <a:tcPr marL="6350" marR="6350" marT="6350"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fontAlgn="ctr"/>
                      <a:r>
                        <a:rPr lang="en-US" altLang="ja-JP" sz="800" b="0" i="0" u="none" strike="noStrike" dirty="0" smtClean="0">
                          <a:solidFill>
                            <a:schemeClr val="tx1">
                              <a:lumMod val="65000"/>
                              <a:lumOff val="35000"/>
                            </a:schemeClr>
                          </a:solidFill>
                          <a:effectLst/>
                          <a:latin typeface="+mn-lt"/>
                          <a:ea typeface="メイリオ" panose="020B0604030504040204" pitchFamily="50" charset="-128"/>
                        </a:rPr>
                        <a:t>25,000</a:t>
                      </a:r>
                      <a:r>
                        <a:rPr kumimoji="1" lang="ja-JP" altLang="en-US" sz="800" dirty="0" smtClean="0">
                          <a:solidFill>
                            <a:schemeClr val="tx1">
                              <a:lumMod val="65000"/>
                              <a:lumOff val="35000"/>
                            </a:schemeClr>
                          </a:solidFill>
                          <a:latin typeface="+mn-lt"/>
                          <a:ea typeface="+mn-ea"/>
                        </a:rPr>
                        <a:t>円</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lang="en-US" altLang="ja-JP" sz="800" b="0" i="0" u="none" strike="noStrike" dirty="0">
                        <a:solidFill>
                          <a:schemeClr val="tx1">
                            <a:lumMod val="65000"/>
                            <a:lumOff val="35000"/>
                          </a:schemeClr>
                        </a:solidFill>
                        <a:effectLst/>
                        <a:latin typeface="+mn-lt"/>
                        <a:ea typeface="メイリオ" panose="020B0604030504040204" pitchFamily="50" charset="-128"/>
                      </a:endParaRPr>
                    </a:p>
                  </a:txBody>
                  <a:tcPr marL="6350" marR="6350" marT="6350"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014462905"/>
                  </a:ext>
                </a:extLst>
              </a:tr>
            </a:tbl>
          </a:graphicData>
        </a:graphic>
      </p:graphicFrame>
      <p:pic>
        <p:nvPicPr>
          <p:cNvPr id="9" name="図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72305" y="2180154"/>
            <a:ext cx="673509" cy="1248846"/>
          </a:xfrm>
          <a:prstGeom prst="rect">
            <a:avLst/>
          </a:prstGeom>
        </p:spPr>
      </p:pic>
      <p:sp>
        <p:nvSpPr>
          <p:cNvPr id="10" name="正方形/長方形 9"/>
          <p:cNvSpPr/>
          <p:nvPr/>
        </p:nvSpPr>
        <p:spPr>
          <a:xfrm>
            <a:off x="272480" y="6081258"/>
            <a:ext cx="3472425" cy="461665"/>
          </a:xfrm>
          <a:prstGeom prst="rect">
            <a:avLst/>
          </a:prstGeom>
        </p:spPr>
        <p:txBody>
          <a:bodyPr wrap="none">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駅ランク表は別紙を参照ください。</a:t>
            </a: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※2</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掲載金額は</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日あたりの基本料金</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掲載日数での算出となります。</a:t>
            </a: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※SP</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はスマートフォンの略称です。</a:t>
            </a:r>
          </a:p>
        </p:txBody>
      </p:sp>
    </p:spTree>
    <p:extLst>
      <p:ext uri="{BB962C8B-B14F-4D97-AF65-F5344CB8AC3E}">
        <p14:creationId xmlns:p14="http://schemas.microsoft.com/office/powerpoint/2010/main" val="429304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a:xfrm>
            <a:off x="547434" y="295087"/>
            <a:ext cx="7992888" cy="432048"/>
          </a:xfrm>
        </p:spPr>
        <p:txBody>
          <a:bodyPr>
            <a:normAutofit fontScale="90000"/>
          </a:bodyPr>
          <a:lstStyle/>
          <a:p>
            <a:r>
              <a:rPr kumimoji="1" lang="ja-JP" altLang="en-US" dirty="0"/>
              <a:t>商品一覧　</a:t>
            </a:r>
            <a:r>
              <a:rPr lang="en-US" altLang="ja-JP" sz="2200" dirty="0"/>
              <a:t> Yahoo!</a:t>
            </a:r>
            <a:r>
              <a:rPr lang="ja-JP" altLang="en-US" sz="2200" dirty="0" smtClean="0"/>
              <a:t>乗換案内　到着駅指定広告　</a:t>
            </a:r>
            <a:r>
              <a:rPr lang="en-US" altLang="ja-JP" sz="2200" dirty="0" smtClean="0"/>
              <a:t>SP</a:t>
            </a:r>
            <a:endParaRPr kumimoji="1" lang="ja-JP" altLang="en-US" sz="2200" dirty="0"/>
          </a:p>
        </p:txBody>
      </p:sp>
      <p:graphicFrame>
        <p:nvGraphicFramePr>
          <p:cNvPr id="13" name="表 12">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679110548"/>
              </p:ext>
            </p:extLst>
          </p:nvPr>
        </p:nvGraphicFramePr>
        <p:xfrm>
          <a:off x="1023747" y="836709"/>
          <a:ext cx="7817685" cy="5123965"/>
        </p:xfrm>
        <a:graphic>
          <a:graphicData uri="http://schemas.openxmlformats.org/drawingml/2006/table">
            <a:tbl>
              <a:tblPr firstCol="1" bandRow="1">
                <a:tableStyleId>{21E4AEA4-8DFA-4A89-87EB-49C32662AFE0}</a:tableStyleId>
              </a:tblPr>
              <a:tblGrid>
                <a:gridCol w="820985">
                  <a:extLst>
                    <a:ext uri="{9D8B030D-6E8A-4147-A177-3AD203B41FA5}">
                      <a16:colId xmlns:a16="http://schemas.microsoft.com/office/drawing/2014/main" val="792911817"/>
                    </a:ext>
                  </a:extLst>
                </a:gridCol>
                <a:gridCol w="1399340">
                  <a:extLst>
                    <a:ext uri="{9D8B030D-6E8A-4147-A177-3AD203B41FA5}">
                      <a16:colId xmlns:a16="http://schemas.microsoft.com/office/drawing/2014/main" val="598637953"/>
                    </a:ext>
                  </a:extLst>
                </a:gridCol>
                <a:gridCol w="1399340">
                  <a:extLst>
                    <a:ext uri="{9D8B030D-6E8A-4147-A177-3AD203B41FA5}">
                      <a16:colId xmlns:a16="http://schemas.microsoft.com/office/drawing/2014/main" val="1837875432"/>
                    </a:ext>
                  </a:extLst>
                </a:gridCol>
                <a:gridCol w="1399340">
                  <a:extLst>
                    <a:ext uri="{9D8B030D-6E8A-4147-A177-3AD203B41FA5}">
                      <a16:colId xmlns:a16="http://schemas.microsoft.com/office/drawing/2014/main" val="1350711702"/>
                    </a:ext>
                  </a:extLst>
                </a:gridCol>
                <a:gridCol w="1399340">
                  <a:extLst>
                    <a:ext uri="{9D8B030D-6E8A-4147-A177-3AD203B41FA5}">
                      <a16:colId xmlns:a16="http://schemas.microsoft.com/office/drawing/2014/main" val="1791379887"/>
                    </a:ext>
                  </a:extLst>
                </a:gridCol>
                <a:gridCol w="1399340">
                  <a:extLst>
                    <a:ext uri="{9D8B030D-6E8A-4147-A177-3AD203B41FA5}">
                      <a16:colId xmlns:a16="http://schemas.microsoft.com/office/drawing/2014/main" val="1030589919"/>
                    </a:ext>
                  </a:extLst>
                </a:gridCol>
              </a:tblGrid>
              <a:tr h="507271">
                <a:tc>
                  <a:txBody>
                    <a:bodyPr/>
                    <a:lstStyle/>
                    <a:p>
                      <a:pPr algn="ctr"/>
                      <a:r>
                        <a:rPr kumimoji="1" lang="ja-JP" altLang="en-US" sz="800" dirty="0">
                          <a:solidFill>
                            <a:schemeClr val="bg1"/>
                          </a:solidFill>
                          <a:latin typeface="+mj-lt"/>
                          <a:ea typeface="+mj-ea"/>
                        </a:rPr>
                        <a:t>商品名</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b="1" dirty="0" smtClean="0">
                          <a:solidFill>
                            <a:schemeClr val="tx1">
                              <a:lumMod val="65000"/>
                              <a:lumOff val="35000"/>
                            </a:schemeClr>
                          </a:solidFill>
                          <a:latin typeface="+mj-lt"/>
                          <a:ea typeface="+mj-ea"/>
                        </a:rPr>
                        <a:t>Yahoo!</a:t>
                      </a:r>
                      <a:r>
                        <a:rPr kumimoji="1" lang="ja-JP" altLang="en-US" sz="800" b="1" dirty="0" smtClean="0">
                          <a:solidFill>
                            <a:schemeClr val="tx1">
                              <a:lumMod val="65000"/>
                              <a:lumOff val="35000"/>
                            </a:schemeClr>
                          </a:solidFill>
                          <a:latin typeface="+mj-lt"/>
                          <a:ea typeface="+mj-ea"/>
                        </a:rPr>
                        <a:t>乗換案内</a:t>
                      </a:r>
                      <a:endParaRPr kumimoji="1" lang="en-US" altLang="ja-JP" sz="800" b="1" dirty="0" smtClean="0">
                        <a:solidFill>
                          <a:schemeClr val="tx1">
                            <a:lumMod val="65000"/>
                            <a:lumOff val="35000"/>
                          </a:schemeClr>
                        </a:solidFill>
                        <a:latin typeface="+mj-lt"/>
                        <a:ea typeface="+mj-ea"/>
                      </a:endParaRPr>
                    </a:p>
                    <a:p>
                      <a:pPr algn="ctr"/>
                      <a:r>
                        <a:rPr kumimoji="1" lang="ja-JP" altLang="en-US" sz="800" b="1" dirty="0" smtClean="0">
                          <a:solidFill>
                            <a:schemeClr val="tx1">
                              <a:lumMod val="65000"/>
                              <a:lumOff val="35000"/>
                            </a:schemeClr>
                          </a:solidFill>
                          <a:latin typeface="+mj-lt"/>
                          <a:ea typeface="+mj-ea"/>
                        </a:rPr>
                        <a:t>到着駅指定</a:t>
                      </a:r>
                      <a:endParaRPr kumimoji="1" lang="en-US" altLang="ja-JP" sz="800" b="1" dirty="0" smtClean="0">
                        <a:solidFill>
                          <a:schemeClr val="tx1">
                            <a:lumMod val="65000"/>
                            <a:lumOff val="35000"/>
                          </a:schemeClr>
                        </a:solidFill>
                        <a:latin typeface="+mj-lt"/>
                        <a:ea typeface="+mj-ea"/>
                      </a:endParaRPr>
                    </a:p>
                    <a:p>
                      <a:pPr algn="ctr"/>
                      <a:r>
                        <a:rPr kumimoji="1" lang="ja-JP" altLang="en-US" sz="800" b="1" dirty="0" smtClean="0">
                          <a:solidFill>
                            <a:schemeClr val="tx1">
                              <a:lumMod val="65000"/>
                              <a:lumOff val="35000"/>
                            </a:schemeClr>
                          </a:solidFill>
                          <a:latin typeface="+mj-lt"/>
                          <a:ea typeface="+mj-ea"/>
                        </a:rPr>
                        <a:t>トップパネル　</a:t>
                      </a:r>
                      <a:r>
                        <a:rPr kumimoji="1" lang="en-US" altLang="ja-JP" sz="800" b="1" dirty="0" smtClean="0">
                          <a:solidFill>
                            <a:schemeClr val="tx1">
                              <a:lumMod val="65000"/>
                              <a:lumOff val="35000"/>
                            </a:schemeClr>
                          </a:solidFill>
                          <a:latin typeface="+mj-lt"/>
                          <a:ea typeface="+mj-ea"/>
                        </a:rPr>
                        <a:t>SP</a:t>
                      </a:r>
                    </a:p>
                    <a:p>
                      <a:pPr algn="ctr"/>
                      <a:r>
                        <a:rPr kumimoji="1" lang="ja-JP" altLang="en-US" sz="800" b="1" dirty="0" smtClean="0">
                          <a:solidFill>
                            <a:schemeClr val="tx1">
                              <a:lumMod val="65000"/>
                              <a:lumOff val="35000"/>
                            </a:schemeClr>
                          </a:solidFill>
                          <a:latin typeface="+mj-lt"/>
                          <a:ea typeface="+mj-ea"/>
                        </a:rPr>
                        <a:t>ランク</a:t>
                      </a:r>
                      <a:r>
                        <a:rPr kumimoji="1" lang="en-US" altLang="ja-JP" sz="800" b="1" dirty="0" smtClean="0">
                          <a:solidFill>
                            <a:schemeClr val="tx1">
                              <a:lumMod val="65000"/>
                              <a:lumOff val="35000"/>
                            </a:schemeClr>
                          </a:solidFill>
                          <a:latin typeface="+mj-lt"/>
                          <a:ea typeface="+mj-ea"/>
                        </a:rPr>
                        <a:t>H</a:t>
                      </a:r>
                      <a:r>
                        <a:rPr kumimoji="1" lang="ja-JP" altLang="en-US" sz="800" b="1" dirty="0" smtClean="0">
                          <a:solidFill>
                            <a:schemeClr val="tx1">
                              <a:lumMod val="65000"/>
                              <a:lumOff val="35000"/>
                            </a:schemeClr>
                          </a:solidFill>
                          <a:latin typeface="+mj-lt"/>
                          <a:ea typeface="+mj-ea"/>
                        </a:rPr>
                        <a:t>（</a:t>
                      </a:r>
                      <a:r>
                        <a:rPr kumimoji="1" lang="en-US" altLang="ja-JP" sz="800" b="1" dirty="0" smtClean="0">
                          <a:solidFill>
                            <a:schemeClr val="tx1">
                              <a:lumMod val="65000"/>
                              <a:lumOff val="35000"/>
                            </a:schemeClr>
                          </a:solidFill>
                          <a:latin typeface="+mj-lt"/>
                          <a:ea typeface="+mj-ea"/>
                        </a:rPr>
                        <a:t>7</a:t>
                      </a:r>
                      <a:r>
                        <a:rPr kumimoji="1" lang="ja-JP" altLang="en-US" sz="800" b="1" dirty="0" smtClean="0">
                          <a:solidFill>
                            <a:schemeClr val="tx1">
                              <a:lumMod val="65000"/>
                              <a:lumOff val="35000"/>
                            </a:schemeClr>
                          </a:solidFill>
                          <a:latin typeface="+mj-lt"/>
                          <a:ea typeface="+mj-ea"/>
                        </a:rPr>
                        <a:t>日～）</a:t>
                      </a:r>
                      <a:endParaRPr kumimoji="1" lang="ja-JP" altLang="en-US" sz="800" b="1" dirty="0">
                        <a:solidFill>
                          <a:schemeClr val="tx1">
                            <a:lumMod val="65000"/>
                            <a:lumOff val="35000"/>
                          </a:schemeClr>
                        </a:solidFill>
                        <a:latin typeface="+mj-lt"/>
                        <a:ea typeface="+mj-ea"/>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I</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J</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K</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L</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13977">
                <a:tc>
                  <a:txBody>
                    <a:body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smtClean="0">
                          <a:solidFill>
                            <a:schemeClr val="tx1">
                              <a:lumMod val="65000"/>
                              <a:lumOff val="35000"/>
                            </a:schemeClr>
                          </a:solidFill>
                          <a:latin typeface="+mj-lt"/>
                          <a:ea typeface="+mj-ea"/>
                        </a:rPr>
                        <a:t>1000000985</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j-lt"/>
                          <a:ea typeface="+mj-ea"/>
                        </a:rPr>
                        <a:t>1000000987</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j-lt"/>
                          <a:ea typeface="+mj-ea"/>
                        </a:rPr>
                        <a:t>1000000988</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j-lt"/>
                          <a:ea typeface="+mj-ea"/>
                        </a:rPr>
                        <a:t>1000000989</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j-lt"/>
                          <a:ea typeface="+mj-ea"/>
                        </a:rPr>
                        <a:t>1000000967</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4069392726"/>
                  </a:ext>
                </a:extLst>
              </a:tr>
              <a:tr h="31397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予約開始日</a:t>
                      </a:r>
                      <a:endParaRPr kumimoji="1" lang="en-US" altLang="ja-JP" sz="80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10</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10</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10</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10</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10</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355075111"/>
                  </a:ext>
                </a:extLst>
              </a:tr>
              <a:tr h="1353659">
                <a:tc>
                  <a:txBody>
                    <a:bodyPr/>
                    <a:lstStyle/>
                    <a:p>
                      <a:pPr algn="ctr"/>
                      <a:r>
                        <a:rPr kumimoji="1" lang="ja-JP" altLang="en-US" sz="800" b="0" dirty="0">
                          <a:solidFill>
                            <a:schemeClr val="bg1"/>
                          </a:solidFill>
                          <a:latin typeface="+mj-lt"/>
                          <a:ea typeface="+mj-ea"/>
                        </a:rPr>
                        <a:t>掲載イメージ</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5">
                  <a:txBody>
                    <a:body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10325936"/>
                  </a:ext>
                </a:extLst>
              </a:tr>
              <a:tr h="360040">
                <a:tc>
                  <a:txBody>
                    <a:bodyPr/>
                    <a:lstStyle/>
                    <a:p>
                      <a:pPr algn="ctr"/>
                      <a:r>
                        <a:rPr kumimoji="1" lang="ja-JP" altLang="en-US" sz="800" b="0" dirty="0">
                          <a:solidFill>
                            <a:schemeClr val="bg1"/>
                          </a:solidFill>
                          <a:latin typeface="+mj-lt"/>
                          <a:ea typeface="+mj-ea"/>
                        </a:rPr>
                        <a:t>広告タイプ</a:t>
                      </a:r>
                    </a:p>
                  </a:txBody>
                  <a:tcPr anchor="ctr">
                    <a:lnL w="635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5">
                  <a:txBody>
                    <a:bodyPr/>
                    <a:lstStyle/>
                    <a:p>
                      <a:pPr algn="ct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 </a:t>
                      </a:r>
                      <a:endParaRPr kumimoji="1" lang="en-US" altLang="ja-JP"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84434171"/>
                  </a:ext>
                </a:extLst>
              </a:tr>
              <a:tr h="298436">
                <a:tc>
                  <a:txBody>
                    <a:bodyPr/>
                    <a:lstStyle/>
                    <a:p>
                      <a:pPr algn="ctr"/>
                      <a:r>
                        <a:rPr kumimoji="1" lang="ja-JP" altLang="en-US" sz="800" b="0" dirty="0">
                          <a:solidFill>
                            <a:schemeClr val="bg1"/>
                          </a:solidFill>
                          <a:latin typeface="+mj-lt"/>
                          <a:ea typeface="+mj-ea"/>
                        </a:rPr>
                        <a:t>デバイス</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5">
                  <a:txBody>
                    <a:bodyPr/>
                    <a:lstStyle/>
                    <a:p>
                      <a:pPr algn="ct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スマートフォン</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42403">
                <a:tc>
                  <a:txBody>
                    <a:bodyPr/>
                    <a:lstStyle/>
                    <a:p>
                      <a:pPr algn="ctr"/>
                      <a:r>
                        <a:rPr kumimoji="1" lang="ja-JP" altLang="en-US" sz="800" b="0" dirty="0">
                          <a:solidFill>
                            <a:schemeClr val="bg1"/>
                          </a:solidFill>
                          <a:latin typeface="+mj-lt"/>
                          <a:ea typeface="+mj-ea"/>
                        </a:rPr>
                        <a:t>掲載場所</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5">
                  <a:txBody>
                    <a:bodyPr/>
                    <a:lstStyle/>
                    <a:p>
                      <a:pPr algn="ct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a:t>
                      </a:r>
                      <a:endParaRPr kumimoji="1" lang="ja-JP" altLang="en-US" sz="800" kern="1200" dirty="0" smtClean="0">
                        <a:solidFill>
                          <a:schemeClr val="tx1">
                            <a:lumMod val="65000"/>
                            <a:lumOff val="35000"/>
                          </a:schemeClr>
                        </a:solidFill>
                        <a:latin typeface="+mn-lt"/>
                        <a:ea typeface="+mn-ea"/>
                        <a:cs typeface="+mn-cs"/>
                      </a:endParaRP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42403">
                <a:tc>
                  <a:txBody>
                    <a:bodyPr/>
                    <a:lstStyle/>
                    <a:p>
                      <a:pPr algn="ctr"/>
                      <a:r>
                        <a:rPr kumimoji="1" lang="ja-JP" altLang="en-US" sz="800" b="0" dirty="0">
                          <a:solidFill>
                            <a:schemeClr val="bg1"/>
                          </a:solidFill>
                          <a:latin typeface="+mj-lt"/>
                          <a:ea typeface="+mj-ea"/>
                        </a:rPr>
                        <a:t>掲載期間</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5">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4</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a:t>
                      </a:r>
                      <a:r>
                        <a:rPr kumimoji="1" lang="ja-JP" altLang="en-US" sz="800" kern="1200" dirty="0" smtClean="0">
                          <a:solidFill>
                            <a:schemeClr val="tx1">
                              <a:lumMod val="65000"/>
                              <a:lumOff val="35000"/>
                            </a:schemeClr>
                          </a:solidFill>
                          <a:latin typeface="+mn-lt"/>
                          <a:ea typeface="+mn-ea"/>
                          <a:cs typeface="+mn-cs"/>
                        </a:rPr>
                        <a:t>（木）</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日（水）</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456918">
                <a:tc>
                  <a:txBody>
                    <a:bodyPr/>
                    <a:lstStyle/>
                    <a:p>
                      <a:pPr algn="ctr"/>
                      <a:r>
                        <a:rPr kumimoji="1" lang="ja-JP" altLang="en-US" sz="800" b="0" dirty="0">
                          <a:solidFill>
                            <a:schemeClr val="bg1"/>
                          </a:solidFill>
                          <a:latin typeface="+mj-lt"/>
                          <a:ea typeface="+mj-ea"/>
                        </a:rPr>
                        <a:t>購入期間</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5">
                  <a:txBody>
                    <a:bodyPr/>
                    <a:lstStyle/>
                    <a:p>
                      <a:pPr algn="ctr"/>
                      <a:r>
                        <a:rPr kumimoji="1" lang="en-US" altLang="ja-JP" sz="800" kern="1200" dirty="0" smtClean="0">
                          <a:solidFill>
                            <a:schemeClr val="tx1">
                              <a:lumMod val="65000"/>
                              <a:lumOff val="35000"/>
                            </a:schemeClr>
                          </a:solidFill>
                          <a:latin typeface="+mn-lt"/>
                          <a:ea typeface="+mn-ea"/>
                          <a:cs typeface="+mn-cs"/>
                        </a:rPr>
                        <a:t>7</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27</a:t>
                      </a:r>
                      <a:r>
                        <a:rPr kumimoji="1" lang="ja-JP" altLang="en-US" sz="800" kern="1200" dirty="0" smtClean="0">
                          <a:solidFill>
                            <a:schemeClr val="tx1">
                              <a:lumMod val="65000"/>
                              <a:lumOff val="35000"/>
                            </a:schemeClr>
                          </a:solidFill>
                          <a:latin typeface="+mn-lt"/>
                          <a:ea typeface="+mn-ea"/>
                          <a:cs typeface="+mn-cs"/>
                        </a:rPr>
                        <a:t>日間</a:t>
                      </a: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pPr algn="ct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342403">
                <a:tc>
                  <a:txBody>
                    <a:bodyPr/>
                    <a:lstStyle/>
                    <a:p>
                      <a:pPr algn="ctr"/>
                      <a:r>
                        <a:rPr kumimoji="1" lang="ja-JP" altLang="en-US" sz="800" b="0" dirty="0">
                          <a:solidFill>
                            <a:schemeClr val="bg1"/>
                          </a:solidFill>
                          <a:latin typeface="+mj-lt"/>
                          <a:ea typeface="+mj-ea"/>
                        </a:rPr>
                        <a:t>料金タイプ</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5">
                  <a:txBody>
                    <a:bodyPr/>
                    <a:lstStyle/>
                    <a:p>
                      <a:pPr algn="ctr"/>
                      <a:r>
                        <a:rPr kumimoji="1" lang="ja-JP" altLang="en-US" sz="800" dirty="0" smtClean="0">
                          <a:solidFill>
                            <a:schemeClr val="tx1">
                              <a:lumMod val="65000"/>
                              <a:lumOff val="35000"/>
                            </a:schemeClr>
                          </a:solidFill>
                          <a:latin typeface="+mj-lt"/>
                          <a:ea typeface="+mj-ea"/>
                        </a:rPr>
                        <a:t>枠購入型</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420629">
                <a:tc>
                  <a:txBody>
                    <a:bodyPr/>
                    <a:lstStyle/>
                    <a:p>
                      <a:pPr algn="ctr"/>
                      <a:r>
                        <a:rPr kumimoji="1" lang="ja-JP" altLang="en-US" sz="800" b="0" kern="1200" dirty="0" smtClean="0">
                          <a:solidFill>
                            <a:schemeClr val="bg1"/>
                          </a:solidFill>
                          <a:latin typeface="+mn-lt"/>
                          <a:ea typeface="+mn-ea"/>
                          <a:cs typeface="+mn-cs"/>
                        </a:rPr>
                        <a:t>基本料金（枠）</a:t>
                      </a:r>
                      <a:r>
                        <a:rPr kumimoji="1" lang="en-US" altLang="ja-JP" sz="800" b="0" kern="1200" dirty="0" smtClean="0">
                          <a:solidFill>
                            <a:schemeClr val="bg1"/>
                          </a:solidFill>
                          <a:latin typeface="+mn-lt"/>
                          <a:ea typeface="+mn-ea"/>
                          <a:cs typeface="+mn-cs"/>
                        </a:rPr>
                        <a:t>※1,2</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8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20,000</a:t>
                      </a:r>
                      <a:r>
                        <a:rPr kumimoji="1" lang="ja-JP" altLang="en-US" sz="800" dirty="0" smtClean="0">
                          <a:solidFill>
                            <a:schemeClr val="tx1">
                              <a:lumMod val="65000"/>
                              <a:lumOff val="35000"/>
                            </a:schemeClr>
                          </a:solidFill>
                          <a:latin typeface="+mn-lt"/>
                          <a:ea typeface="+mn-ea"/>
                        </a:rPr>
                        <a:t>円</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lang="en-US" altLang="ja-JP" sz="8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anchor="ctr">
                    <a:lnL w="12700" cmpd="sng">
                      <a:noFill/>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fontAlgn="ctr"/>
                      <a:r>
                        <a:rPr lang="en-US" altLang="ja-JP" sz="8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17,000</a:t>
                      </a:r>
                      <a:r>
                        <a:rPr kumimoji="1" lang="ja-JP" altLang="en-US" sz="800" dirty="0" smtClean="0">
                          <a:solidFill>
                            <a:schemeClr val="tx1">
                              <a:lumMod val="65000"/>
                              <a:lumOff val="35000"/>
                            </a:schemeClr>
                          </a:solidFill>
                          <a:latin typeface="+mn-lt"/>
                          <a:ea typeface="+mn-ea"/>
                        </a:rPr>
                        <a:t>円</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lang="en-US" altLang="ja-JP" sz="8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fontAlgn="ctr"/>
                      <a:r>
                        <a:rPr lang="en-US" altLang="ja-JP" sz="8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13,000</a:t>
                      </a:r>
                      <a:r>
                        <a:rPr kumimoji="1" lang="ja-JP" altLang="en-US" sz="800" dirty="0" smtClean="0">
                          <a:solidFill>
                            <a:schemeClr val="tx1">
                              <a:lumMod val="65000"/>
                              <a:lumOff val="35000"/>
                            </a:schemeClr>
                          </a:solidFill>
                          <a:latin typeface="+mn-lt"/>
                          <a:ea typeface="+mn-ea"/>
                        </a:rPr>
                        <a:t>円</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lang="en-US" altLang="ja-JP" sz="8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fontAlgn="ctr"/>
                      <a:r>
                        <a:rPr lang="en-US" altLang="ja-JP" sz="8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8,000</a:t>
                      </a:r>
                      <a:r>
                        <a:rPr kumimoji="1" lang="ja-JP" altLang="en-US" sz="800" dirty="0" smtClean="0">
                          <a:solidFill>
                            <a:schemeClr val="tx1">
                              <a:lumMod val="65000"/>
                              <a:lumOff val="35000"/>
                            </a:schemeClr>
                          </a:solidFill>
                          <a:latin typeface="+mn-lt"/>
                          <a:ea typeface="+mn-ea"/>
                        </a:rPr>
                        <a:t>円</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lang="en-US" altLang="ja-JP" sz="8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fontAlgn="ctr"/>
                      <a:r>
                        <a:rPr lang="en-US" altLang="ja-JP" sz="8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6,000</a:t>
                      </a:r>
                      <a:r>
                        <a:rPr kumimoji="1" lang="ja-JP" altLang="en-US" sz="800" dirty="0" smtClean="0">
                          <a:solidFill>
                            <a:schemeClr val="tx1">
                              <a:lumMod val="65000"/>
                              <a:lumOff val="35000"/>
                            </a:schemeClr>
                          </a:solidFill>
                          <a:latin typeface="+mn-lt"/>
                          <a:ea typeface="+mn-ea"/>
                        </a:rPr>
                        <a:t>円</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lang="en-US" altLang="ja-JP" sz="8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014462905"/>
                  </a:ext>
                </a:extLst>
              </a:tr>
            </a:tbl>
          </a:graphicData>
        </a:graphic>
      </p:graphicFrame>
      <p:pic>
        <p:nvPicPr>
          <p:cNvPr id="9" name="図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25008" y="2132856"/>
            <a:ext cx="677188" cy="1255668"/>
          </a:xfrm>
          <a:prstGeom prst="rect">
            <a:avLst/>
          </a:prstGeom>
        </p:spPr>
      </p:pic>
      <p:sp>
        <p:nvSpPr>
          <p:cNvPr id="16" name="正方形/長方形 15"/>
          <p:cNvSpPr/>
          <p:nvPr/>
        </p:nvSpPr>
        <p:spPr>
          <a:xfrm>
            <a:off x="272480" y="6081258"/>
            <a:ext cx="3472425" cy="461665"/>
          </a:xfrm>
          <a:prstGeom prst="rect">
            <a:avLst/>
          </a:prstGeom>
        </p:spPr>
        <p:txBody>
          <a:bodyPr wrap="none">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駅ランク表は別紙を参照ください。</a:t>
            </a: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※2</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掲載金額は</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日あたりの基本料金</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掲載日数での算出となります。</a:t>
            </a: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※SP</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はスマートフォンの略称です。</a:t>
            </a:r>
          </a:p>
        </p:txBody>
      </p:sp>
    </p:spTree>
    <p:extLst>
      <p:ext uri="{BB962C8B-B14F-4D97-AF65-F5344CB8AC3E}">
        <p14:creationId xmlns:p14="http://schemas.microsoft.com/office/powerpoint/2010/main" val="14856133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a:xfrm>
            <a:off x="547434" y="295087"/>
            <a:ext cx="7992888" cy="432048"/>
          </a:xfrm>
        </p:spPr>
        <p:txBody>
          <a:bodyPr>
            <a:normAutofit fontScale="90000"/>
          </a:bodyPr>
          <a:lstStyle/>
          <a:p>
            <a:r>
              <a:rPr kumimoji="1" lang="ja-JP" altLang="en-US" dirty="0"/>
              <a:t>商品一覧　</a:t>
            </a:r>
            <a:r>
              <a:rPr lang="en-US" altLang="ja-JP" sz="2200" dirty="0"/>
              <a:t> Yahoo!</a:t>
            </a:r>
            <a:r>
              <a:rPr lang="ja-JP" altLang="en-US" sz="2200" dirty="0" smtClean="0"/>
              <a:t>乗換案内　到着駅指定広告　</a:t>
            </a:r>
            <a:r>
              <a:rPr lang="en-US" altLang="ja-JP" sz="2200" dirty="0" smtClean="0"/>
              <a:t>SP</a:t>
            </a:r>
            <a:endParaRPr kumimoji="1" lang="ja-JP" altLang="en-US" sz="2200" dirty="0"/>
          </a:p>
        </p:txBody>
      </p:sp>
      <p:graphicFrame>
        <p:nvGraphicFramePr>
          <p:cNvPr id="13" name="表 12">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713462739"/>
              </p:ext>
            </p:extLst>
          </p:nvPr>
        </p:nvGraphicFramePr>
        <p:xfrm>
          <a:off x="344490" y="836709"/>
          <a:ext cx="9217025" cy="5123965"/>
        </p:xfrm>
        <a:graphic>
          <a:graphicData uri="http://schemas.openxmlformats.org/drawingml/2006/table">
            <a:tbl>
              <a:tblPr firstCol="1" bandRow="1">
                <a:tableStyleId>{21E4AEA4-8DFA-4A89-87EB-49C32662AFE0}</a:tableStyleId>
              </a:tblPr>
              <a:tblGrid>
                <a:gridCol w="820985">
                  <a:extLst>
                    <a:ext uri="{9D8B030D-6E8A-4147-A177-3AD203B41FA5}">
                      <a16:colId xmlns:a16="http://schemas.microsoft.com/office/drawing/2014/main" val="792911817"/>
                    </a:ext>
                  </a:extLst>
                </a:gridCol>
                <a:gridCol w="1399340">
                  <a:extLst>
                    <a:ext uri="{9D8B030D-6E8A-4147-A177-3AD203B41FA5}">
                      <a16:colId xmlns:a16="http://schemas.microsoft.com/office/drawing/2014/main" val="598637953"/>
                    </a:ext>
                  </a:extLst>
                </a:gridCol>
                <a:gridCol w="1399340">
                  <a:extLst>
                    <a:ext uri="{9D8B030D-6E8A-4147-A177-3AD203B41FA5}">
                      <a16:colId xmlns:a16="http://schemas.microsoft.com/office/drawing/2014/main" val="1837875432"/>
                    </a:ext>
                  </a:extLst>
                </a:gridCol>
                <a:gridCol w="1399340">
                  <a:extLst>
                    <a:ext uri="{9D8B030D-6E8A-4147-A177-3AD203B41FA5}">
                      <a16:colId xmlns:a16="http://schemas.microsoft.com/office/drawing/2014/main" val="1350711702"/>
                    </a:ext>
                  </a:extLst>
                </a:gridCol>
                <a:gridCol w="1399340">
                  <a:extLst>
                    <a:ext uri="{9D8B030D-6E8A-4147-A177-3AD203B41FA5}">
                      <a16:colId xmlns:a16="http://schemas.microsoft.com/office/drawing/2014/main" val="1791379887"/>
                    </a:ext>
                  </a:extLst>
                </a:gridCol>
                <a:gridCol w="1399340">
                  <a:extLst>
                    <a:ext uri="{9D8B030D-6E8A-4147-A177-3AD203B41FA5}">
                      <a16:colId xmlns:a16="http://schemas.microsoft.com/office/drawing/2014/main" val="2249122869"/>
                    </a:ext>
                  </a:extLst>
                </a:gridCol>
                <a:gridCol w="1399340">
                  <a:extLst>
                    <a:ext uri="{9D8B030D-6E8A-4147-A177-3AD203B41FA5}">
                      <a16:colId xmlns:a16="http://schemas.microsoft.com/office/drawing/2014/main" val="1030589919"/>
                    </a:ext>
                  </a:extLst>
                </a:gridCol>
              </a:tblGrid>
              <a:tr h="507271">
                <a:tc>
                  <a:txBody>
                    <a:bodyPr/>
                    <a:lstStyle/>
                    <a:p>
                      <a:pPr algn="ctr"/>
                      <a:r>
                        <a:rPr kumimoji="1" lang="ja-JP" altLang="en-US" sz="800" dirty="0">
                          <a:solidFill>
                            <a:schemeClr val="bg1"/>
                          </a:solidFill>
                          <a:latin typeface="+mj-lt"/>
                          <a:ea typeface="+mj-ea"/>
                        </a:rPr>
                        <a:t>商品名</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b="1" dirty="0" smtClean="0">
                          <a:solidFill>
                            <a:schemeClr val="tx1">
                              <a:lumMod val="65000"/>
                              <a:lumOff val="35000"/>
                            </a:schemeClr>
                          </a:solidFill>
                          <a:latin typeface="+mj-lt"/>
                          <a:ea typeface="+mj-ea"/>
                        </a:rPr>
                        <a:t>Yahoo!</a:t>
                      </a:r>
                      <a:r>
                        <a:rPr kumimoji="1" lang="ja-JP" altLang="en-US" sz="800" b="1" dirty="0" smtClean="0">
                          <a:solidFill>
                            <a:schemeClr val="tx1">
                              <a:lumMod val="65000"/>
                              <a:lumOff val="35000"/>
                            </a:schemeClr>
                          </a:solidFill>
                          <a:latin typeface="+mj-lt"/>
                          <a:ea typeface="+mj-ea"/>
                        </a:rPr>
                        <a:t>乗換案内</a:t>
                      </a:r>
                      <a:endParaRPr kumimoji="1" lang="en-US" altLang="ja-JP" sz="800" b="1" dirty="0" smtClean="0">
                        <a:solidFill>
                          <a:schemeClr val="tx1">
                            <a:lumMod val="65000"/>
                            <a:lumOff val="35000"/>
                          </a:schemeClr>
                        </a:solidFill>
                        <a:latin typeface="+mj-lt"/>
                        <a:ea typeface="+mj-ea"/>
                      </a:endParaRPr>
                    </a:p>
                    <a:p>
                      <a:pPr algn="ctr"/>
                      <a:r>
                        <a:rPr kumimoji="1" lang="ja-JP" altLang="en-US" sz="800" b="1" dirty="0" smtClean="0">
                          <a:solidFill>
                            <a:schemeClr val="tx1">
                              <a:lumMod val="65000"/>
                              <a:lumOff val="35000"/>
                            </a:schemeClr>
                          </a:solidFill>
                          <a:latin typeface="+mj-lt"/>
                          <a:ea typeface="+mj-ea"/>
                        </a:rPr>
                        <a:t>到着駅指定</a:t>
                      </a:r>
                      <a:endParaRPr kumimoji="1" lang="en-US" altLang="ja-JP" sz="800" b="1" dirty="0" smtClean="0">
                        <a:solidFill>
                          <a:schemeClr val="tx1">
                            <a:lumMod val="65000"/>
                            <a:lumOff val="35000"/>
                          </a:schemeClr>
                        </a:solidFill>
                        <a:latin typeface="+mj-lt"/>
                        <a:ea typeface="+mj-ea"/>
                      </a:endParaRPr>
                    </a:p>
                    <a:p>
                      <a:pPr algn="ctr"/>
                      <a:r>
                        <a:rPr kumimoji="1" lang="ja-JP" altLang="en-US" sz="800" b="1" dirty="0" smtClean="0">
                          <a:solidFill>
                            <a:schemeClr val="tx1">
                              <a:lumMod val="65000"/>
                              <a:lumOff val="35000"/>
                            </a:schemeClr>
                          </a:solidFill>
                          <a:latin typeface="+mj-lt"/>
                          <a:ea typeface="+mj-ea"/>
                        </a:rPr>
                        <a:t>トップパネル　</a:t>
                      </a:r>
                      <a:r>
                        <a:rPr kumimoji="1" lang="en-US" altLang="ja-JP" sz="800" b="1" dirty="0" smtClean="0">
                          <a:solidFill>
                            <a:schemeClr val="tx1">
                              <a:lumMod val="65000"/>
                              <a:lumOff val="35000"/>
                            </a:schemeClr>
                          </a:solidFill>
                          <a:latin typeface="+mj-lt"/>
                          <a:ea typeface="+mj-ea"/>
                        </a:rPr>
                        <a:t>SP</a:t>
                      </a:r>
                    </a:p>
                    <a:p>
                      <a:pPr algn="ctr"/>
                      <a:r>
                        <a:rPr kumimoji="1" lang="ja-JP" altLang="en-US" sz="800" b="1" dirty="0" smtClean="0">
                          <a:solidFill>
                            <a:schemeClr val="tx1">
                              <a:lumMod val="65000"/>
                              <a:lumOff val="35000"/>
                            </a:schemeClr>
                          </a:solidFill>
                          <a:latin typeface="+mj-lt"/>
                          <a:ea typeface="+mj-ea"/>
                        </a:rPr>
                        <a:t>ランク</a:t>
                      </a:r>
                      <a:r>
                        <a:rPr kumimoji="1" lang="en-US" altLang="ja-JP" sz="800" b="1" dirty="0" smtClean="0">
                          <a:solidFill>
                            <a:schemeClr val="tx1">
                              <a:lumMod val="65000"/>
                              <a:lumOff val="35000"/>
                            </a:schemeClr>
                          </a:solidFill>
                          <a:latin typeface="+mj-lt"/>
                          <a:ea typeface="+mj-ea"/>
                        </a:rPr>
                        <a:t>A</a:t>
                      </a:r>
                      <a:r>
                        <a:rPr kumimoji="1" lang="ja-JP" altLang="en-US" sz="800" b="1" dirty="0" smtClean="0">
                          <a:solidFill>
                            <a:schemeClr val="tx1">
                              <a:lumMod val="65000"/>
                              <a:lumOff val="35000"/>
                            </a:schemeClr>
                          </a:solidFill>
                          <a:latin typeface="+mj-lt"/>
                          <a:ea typeface="+mj-ea"/>
                        </a:rPr>
                        <a:t>・</a:t>
                      </a:r>
                      <a:r>
                        <a:rPr kumimoji="1" lang="en-US" altLang="ja-JP" sz="800" b="1" dirty="0" smtClean="0">
                          <a:solidFill>
                            <a:schemeClr val="tx1">
                              <a:lumMod val="65000"/>
                              <a:lumOff val="35000"/>
                            </a:schemeClr>
                          </a:solidFill>
                          <a:latin typeface="+mj-lt"/>
                          <a:ea typeface="+mj-ea"/>
                        </a:rPr>
                        <a:t>B</a:t>
                      </a:r>
                      <a:r>
                        <a:rPr kumimoji="1" lang="ja-JP" altLang="en-US" sz="800" b="1" dirty="0" smtClean="0">
                          <a:solidFill>
                            <a:schemeClr val="tx1">
                              <a:lumMod val="65000"/>
                              <a:lumOff val="35000"/>
                            </a:schemeClr>
                          </a:solidFill>
                          <a:latin typeface="+mj-lt"/>
                          <a:ea typeface="+mj-ea"/>
                        </a:rPr>
                        <a:t>（</a:t>
                      </a:r>
                      <a:r>
                        <a:rPr kumimoji="1" lang="en-US" altLang="ja-JP" sz="800" b="1" dirty="0" smtClean="0">
                          <a:solidFill>
                            <a:schemeClr val="tx1">
                              <a:lumMod val="65000"/>
                              <a:lumOff val="35000"/>
                            </a:schemeClr>
                          </a:solidFill>
                          <a:latin typeface="+mj-lt"/>
                          <a:ea typeface="+mj-ea"/>
                        </a:rPr>
                        <a:t>28</a:t>
                      </a:r>
                      <a:r>
                        <a:rPr kumimoji="1" lang="ja-JP" altLang="en-US" sz="800" b="1" dirty="0" smtClean="0">
                          <a:solidFill>
                            <a:schemeClr val="tx1">
                              <a:lumMod val="65000"/>
                              <a:lumOff val="35000"/>
                            </a:schemeClr>
                          </a:solidFill>
                          <a:latin typeface="+mj-lt"/>
                          <a:ea typeface="+mj-ea"/>
                        </a:rPr>
                        <a:t>日～）</a:t>
                      </a:r>
                      <a:endParaRPr kumimoji="1" lang="ja-JP" altLang="en-US" sz="800" b="1" dirty="0">
                        <a:solidFill>
                          <a:schemeClr val="tx1">
                            <a:lumMod val="65000"/>
                            <a:lumOff val="35000"/>
                          </a:schemeClr>
                        </a:solidFill>
                        <a:latin typeface="+mj-lt"/>
                        <a:ea typeface="+mj-ea"/>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C</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D</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E</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F</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G</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13977">
                <a:tc>
                  <a:txBody>
                    <a:body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smtClean="0">
                          <a:solidFill>
                            <a:schemeClr val="tx1">
                              <a:lumMod val="65000"/>
                              <a:lumOff val="35000"/>
                            </a:schemeClr>
                          </a:solidFill>
                          <a:latin typeface="+mn-ea"/>
                          <a:ea typeface="+mn-ea"/>
                        </a:rPr>
                        <a:t>1000000939</a:t>
                      </a:r>
                      <a:endParaRPr kumimoji="1" lang="ja-JP" altLang="en-US" sz="800" dirty="0">
                        <a:solidFill>
                          <a:schemeClr val="tx1">
                            <a:lumMod val="65000"/>
                            <a:lumOff val="35000"/>
                          </a:schemeClr>
                        </a:solidFill>
                        <a:latin typeface="+mn-ea"/>
                        <a:ea typeface="+mn-ea"/>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n-ea"/>
                          <a:ea typeface="+mn-ea"/>
                        </a:rPr>
                        <a:t>1000000986</a:t>
                      </a:r>
                      <a:endParaRPr kumimoji="1" lang="ja-JP" altLang="en-US" sz="800" dirty="0">
                        <a:solidFill>
                          <a:schemeClr val="tx1">
                            <a:lumMod val="65000"/>
                            <a:lumOff val="35000"/>
                          </a:schemeClr>
                        </a:solidFill>
                        <a:latin typeface="+mn-ea"/>
                        <a:ea typeface="+mn-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n-ea"/>
                          <a:ea typeface="+mn-ea"/>
                        </a:rPr>
                        <a:t>1000000972</a:t>
                      </a:r>
                      <a:endParaRPr kumimoji="1" lang="ja-JP" altLang="en-US" sz="800" dirty="0">
                        <a:solidFill>
                          <a:schemeClr val="tx1">
                            <a:lumMod val="65000"/>
                            <a:lumOff val="35000"/>
                          </a:schemeClr>
                        </a:solidFill>
                        <a:latin typeface="+mn-ea"/>
                        <a:ea typeface="+mn-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n-ea"/>
                          <a:ea typeface="+mn-ea"/>
                        </a:rPr>
                        <a:t>1000000992</a:t>
                      </a:r>
                      <a:endParaRPr kumimoji="1" lang="ja-JP" altLang="en-US" sz="800" dirty="0">
                        <a:solidFill>
                          <a:schemeClr val="tx1">
                            <a:lumMod val="65000"/>
                            <a:lumOff val="35000"/>
                          </a:schemeClr>
                        </a:solidFill>
                        <a:latin typeface="+mn-ea"/>
                        <a:ea typeface="+mn-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n-ea"/>
                          <a:ea typeface="+mn-ea"/>
                        </a:rPr>
                        <a:t>1000000973</a:t>
                      </a:r>
                      <a:endParaRPr kumimoji="1" lang="ja-JP" altLang="en-US" sz="800" dirty="0">
                        <a:solidFill>
                          <a:schemeClr val="tx1">
                            <a:lumMod val="65000"/>
                            <a:lumOff val="35000"/>
                          </a:schemeClr>
                        </a:solidFill>
                        <a:latin typeface="+mn-ea"/>
                        <a:ea typeface="+mn-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n-ea"/>
                          <a:ea typeface="+mn-ea"/>
                        </a:rPr>
                        <a:t>1000000993</a:t>
                      </a:r>
                      <a:endParaRPr kumimoji="1" lang="ja-JP" altLang="en-US" sz="800" dirty="0">
                        <a:solidFill>
                          <a:schemeClr val="tx1">
                            <a:lumMod val="65000"/>
                            <a:lumOff val="35000"/>
                          </a:schemeClr>
                        </a:solidFill>
                        <a:latin typeface="+mn-ea"/>
                        <a:ea typeface="+mn-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4069392726"/>
                  </a:ext>
                </a:extLst>
              </a:tr>
              <a:tr h="31397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予約開始日</a:t>
                      </a:r>
                      <a:endParaRPr kumimoji="1" lang="en-US" altLang="ja-JP" sz="80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10</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10</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10</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10</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10</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10</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355075111"/>
                  </a:ext>
                </a:extLst>
              </a:tr>
              <a:tr h="1353659">
                <a:tc>
                  <a:txBody>
                    <a:bodyPr/>
                    <a:lstStyle/>
                    <a:p>
                      <a:pPr algn="ctr"/>
                      <a:r>
                        <a:rPr kumimoji="1" lang="ja-JP" altLang="en-US" sz="800" b="0" dirty="0">
                          <a:solidFill>
                            <a:schemeClr val="bg1"/>
                          </a:solidFill>
                          <a:latin typeface="+mj-lt"/>
                          <a:ea typeface="+mj-ea"/>
                        </a:rPr>
                        <a:t>掲載イメージ</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6">
                  <a:txBody>
                    <a:body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10325936"/>
                  </a:ext>
                </a:extLst>
              </a:tr>
              <a:tr h="360040">
                <a:tc>
                  <a:txBody>
                    <a:bodyPr/>
                    <a:lstStyle/>
                    <a:p>
                      <a:pPr algn="ctr"/>
                      <a:r>
                        <a:rPr kumimoji="1" lang="ja-JP" altLang="en-US" sz="800" b="0" dirty="0">
                          <a:solidFill>
                            <a:schemeClr val="bg1"/>
                          </a:solidFill>
                          <a:latin typeface="+mj-lt"/>
                          <a:ea typeface="+mj-ea"/>
                        </a:rPr>
                        <a:t>広告タイプ</a:t>
                      </a:r>
                    </a:p>
                  </a:txBody>
                  <a:tcPr anchor="ctr">
                    <a:lnL w="635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6">
                  <a:txBody>
                    <a:bodyPr/>
                    <a:lstStyle/>
                    <a:p>
                      <a:pPr algn="ct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 </a:t>
                      </a:r>
                      <a:endParaRPr kumimoji="1" lang="en-US" altLang="ja-JP"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84434171"/>
                  </a:ext>
                </a:extLst>
              </a:tr>
              <a:tr h="298436">
                <a:tc>
                  <a:txBody>
                    <a:bodyPr/>
                    <a:lstStyle/>
                    <a:p>
                      <a:pPr algn="ctr"/>
                      <a:r>
                        <a:rPr kumimoji="1" lang="ja-JP" altLang="en-US" sz="800" b="0" dirty="0">
                          <a:solidFill>
                            <a:schemeClr val="bg1"/>
                          </a:solidFill>
                          <a:latin typeface="+mj-lt"/>
                          <a:ea typeface="+mj-ea"/>
                        </a:rPr>
                        <a:t>デバイス</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6">
                  <a:txBody>
                    <a:bodyPr/>
                    <a:lstStyle/>
                    <a:p>
                      <a:pPr algn="ct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スマートフォン</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42403">
                <a:tc>
                  <a:txBody>
                    <a:bodyPr/>
                    <a:lstStyle/>
                    <a:p>
                      <a:pPr algn="ctr"/>
                      <a:r>
                        <a:rPr kumimoji="1" lang="ja-JP" altLang="en-US" sz="800" b="0" dirty="0">
                          <a:solidFill>
                            <a:schemeClr val="bg1"/>
                          </a:solidFill>
                          <a:latin typeface="+mj-lt"/>
                          <a:ea typeface="+mj-ea"/>
                        </a:rPr>
                        <a:t>掲載場所</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6">
                  <a:txBody>
                    <a:bodyPr/>
                    <a:lstStyle/>
                    <a:p>
                      <a:pPr algn="ct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a:t>
                      </a:r>
                      <a:endParaRPr kumimoji="1" lang="ja-JP" altLang="en-US" sz="800" kern="1200" dirty="0" smtClean="0">
                        <a:solidFill>
                          <a:schemeClr val="tx1">
                            <a:lumMod val="65000"/>
                            <a:lumOff val="35000"/>
                          </a:schemeClr>
                        </a:solidFill>
                        <a:latin typeface="+mn-lt"/>
                        <a:ea typeface="+mn-ea"/>
                        <a:cs typeface="+mn-cs"/>
                      </a:endParaRP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42403">
                <a:tc>
                  <a:txBody>
                    <a:bodyPr/>
                    <a:lstStyle/>
                    <a:p>
                      <a:pPr algn="ctr"/>
                      <a:r>
                        <a:rPr kumimoji="1" lang="ja-JP" altLang="en-US" sz="800" b="0" dirty="0">
                          <a:solidFill>
                            <a:schemeClr val="bg1"/>
                          </a:solidFill>
                          <a:latin typeface="+mj-lt"/>
                          <a:ea typeface="+mj-ea"/>
                        </a:rPr>
                        <a:t>掲載期間</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6">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4</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a:t>
                      </a:r>
                      <a:r>
                        <a:rPr kumimoji="1" lang="ja-JP" altLang="en-US" sz="800" kern="1200" dirty="0" smtClean="0">
                          <a:solidFill>
                            <a:schemeClr val="tx1">
                              <a:lumMod val="65000"/>
                              <a:lumOff val="35000"/>
                            </a:schemeClr>
                          </a:solidFill>
                          <a:latin typeface="+mn-lt"/>
                          <a:ea typeface="+mn-ea"/>
                          <a:cs typeface="+mn-cs"/>
                        </a:rPr>
                        <a:t>（木）</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日（水）</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456918">
                <a:tc>
                  <a:txBody>
                    <a:bodyPr/>
                    <a:lstStyle/>
                    <a:p>
                      <a:pPr algn="ctr"/>
                      <a:r>
                        <a:rPr kumimoji="1" lang="ja-JP" altLang="en-US" sz="800" b="0" dirty="0">
                          <a:solidFill>
                            <a:schemeClr val="bg1"/>
                          </a:solidFill>
                          <a:latin typeface="+mj-lt"/>
                          <a:ea typeface="+mj-ea"/>
                        </a:rPr>
                        <a:t>購入期間</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6">
                  <a:txBody>
                    <a:bodyPr/>
                    <a:lstStyle/>
                    <a:p>
                      <a:pPr algn="ctr"/>
                      <a:r>
                        <a:rPr kumimoji="1" lang="en-US" altLang="ja-JP" sz="800" kern="1200" dirty="0" smtClean="0">
                          <a:solidFill>
                            <a:schemeClr val="tx1">
                              <a:lumMod val="65000"/>
                              <a:lumOff val="35000"/>
                            </a:schemeClr>
                          </a:solidFill>
                          <a:latin typeface="+mn-lt"/>
                          <a:ea typeface="+mn-ea"/>
                          <a:cs typeface="+mn-cs"/>
                        </a:rPr>
                        <a:t>28</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90</a:t>
                      </a:r>
                      <a:r>
                        <a:rPr kumimoji="1" lang="ja-JP" altLang="en-US" sz="800" kern="1200" dirty="0" smtClean="0">
                          <a:solidFill>
                            <a:schemeClr val="tx1">
                              <a:lumMod val="65000"/>
                              <a:lumOff val="35000"/>
                            </a:schemeClr>
                          </a:solidFill>
                          <a:latin typeface="+mn-lt"/>
                          <a:ea typeface="+mn-ea"/>
                          <a:cs typeface="+mn-cs"/>
                        </a:rPr>
                        <a:t>日間</a:t>
                      </a: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pPr algn="ct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342403">
                <a:tc>
                  <a:txBody>
                    <a:bodyPr/>
                    <a:lstStyle/>
                    <a:p>
                      <a:pPr algn="ctr"/>
                      <a:r>
                        <a:rPr kumimoji="1" lang="ja-JP" altLang="en-US" sz="800" b="0" dirty="0">
                          <a:solidFill>
                            <a:schemeClr val="bg1"/>
                          </a:solidFill>
                          <a:latin typeface="+mj-lt"/>
                          <a:ea typeface="+mj-ea"/>
                        </a:rPr>
                        <a:t>料金タイプ</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6">
                  <a:txBody>
                    <a:bodyPr/>
                    <a:lstStyle/>
                    <a:p>
                      <a:pPr algn="ctr"/>
                      <a:r>
                        <a:rPr kumimoji="1" lang="ja-JP" altLang="en-US" sz="800" dirty="0" smtClean="0">
                          <a:solidFill>
                            <a:schemeClr val="tx1">
                              <a:lumMod val="65000"/>
                              <a:lumOff val="35000"/>
                            </a:schemeClr>
                          </a:solidFill>
                          <a:latin typeface="+mj-lt"/>
                          <a:ea typeface="+mj-ea"/>
                        </a:rPr>
                        <a:t>枠購入型</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420629">
                <a:tc>
                  <a:txBody>
                    <a:bodyPr/>
                    <a:lstStyle/>
                    <a:p>
                      <a:pPr algn="ctr"/>
                      <a:r>
                        <a:rPr kumimoji="1" lang="ja-JP" altLang="en-US" sz="800" b="0" kern="1200" dirty="0" smtClean="0">
                          <a:solidFill>
                            <a:schemeClr val="bg1"/>
                          </a:solidFill>
                          <a:latin typeface="+mn-lt"/>
                          <a:ea typeface="+mn-ea"/>
                          <a:cs typeface="+mn-cs"/>
                        </a:rPr>
                        <a:t>基本料金（枠）</a:t>
                      </a:r>
                      <a:r>
                        <a:rPr kumimoji="1" lang="en-US" altLang="ja-JP" sz="800" b="0" kern="1200" dirty="0" smtClean="0">
                          <a:solidFill>
                            <a:schemeClr val="bg1"/>
                          </a:solidFill>
                          <a:latin typeface="+mn-lt"/>
                          <a:ea typeface="+mn-ea"/>
                          <a:cs typeface="+mn-cs"/>
                        </a:rPr>
                        <a:t>※1,2</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8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98,000</a:t>
                      </a:r>
                      <a:r>
                        <a:rPr kumimoji="1" lang="ja-JP" altLang="en-US" sz="800" dirty="0" smtClean="0">
                          <a:solidFill>
                            <a:schemeClr val="tx1">
                              <a:lumMod val="65000"/>
                              <a:lumOff val="35000"/>
                            </a:schemeClr>
                          </a:solidFill>
                          <a:latin typeface="+mn-lt"/>
                          <a:ea typeface="+mn-ea"/>
                        </a:rPr>
                        <a:t>円</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lang="en-US" altLang="ja-JP" sz="8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anchor="ctr">
                    <a:lnL w="12700" cmpd="sng">
                      <a:noFill/>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fontAlgn="ctr"/>
                      <a:r>
                        <a:rPr lang="en-US" altLang="ja-JP" sz="8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64,000</a:t>
                      </a:r>
                      <a:r>
                        <a:rPr kumimoji="1" lang="ja-JP" altLang="en-US" sz="800" dirty="0" smtClean="0">
                          <a:solidFill>
                            <a:schemeClr val="tx1">
                              <a:lumMod val="65000"/>
                              <a:lumOff val="35000"/>
                            </a:schemeClr>
                          </a:solidFill>
                          <a:latin typeface="+mn-lt"/>
                          <a:ea typeface="+mn-ea"/>
                        </a:rPr>
                        <a:t>円</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lang="en-US" altLang="ja-JP" sz="8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fontAlgn="ctr"/>
                      <a:r>
                        <a:rPr lang="en-US" altLang="ja-JP" sz="8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51,000</a:t>
                      </a:r>
                      <a:r>
                        <a:rPr kumimoji="1" lang="ja-JP" altLang="en-US" sz="800" dirty="0" smtClean="0">
                          <a:solidFill>
                            <a:schemeClr val="tx1">
                              <a:lumMod val="65000"/>
                              <a:lumOff val="35000"/>
                            </a:schemeClr>
                          </a:solidFill>
                          <a:latin typeface="+mn-lt"/>
                          <a:ea typeface="+mn-ea"/>
                        </a:rPr>
                        <a:t>円</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lang="en-US" altLang="ja-JP" sz="8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fontAlgn="ctr"/>
                      <a:r>
                        <a:rPr lang="en-US" altLang="ja-JP" sz="8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34,000</a:t>
                      </a:r>
                      <a:r>
                        <a:rPr kumimoji="1" lang="ja-JP" altLang="en-US" sz="800" dirty="0" smtClean="0">
                          <a:solidFill>
                            <a:schemeClr val="tx1">
                              <a:lumMod val="65000"/>
                              <a:lumOff val="35000"/>
                            </a:schemeClr>
                          </a:solidFill>
                          <a:latin typeface="+mn-lt"/>
                          <a:ea typeface="+mn-ea"/>
                        </a:rPr>
                        <a:t>円</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lang="en-US" altLang="ja-JP" sz="8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fontAlgn="ctr"/>
                      <a:r>
                        <a:rPr lang="en-US" altLang="ja-JP" sz="8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25,500</a:t>
                      </a:r>
                      <a:r>
                        <a:rPr kumimoji="1" lang="ja-JP" altLang="en-US" sz="800" dirty="0" smtClean="0">
                          <a:solidFill>
                            <a:schemeClr val="tx1">
                              <a:lumMod val="65000"/>
                              <a:lumOff val="35000"/>
                            </a:schemeClr>
                          </a:solidFill>
                          <a:latin typeface="+mn-lt"/>
                          <a:ea typeface="+mn-ea"/>
                        </a:rPr>
                        <a:t>円</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lang="en-US" altLang="ja-JP" sz="8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fontAlgn="ctr"/>
                      <a:r>
                        <a:rPr lang="en-US" altLang="ja-JP" sz="8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21,000</a:t>
                      </a:r>
                      <a:r>
                        <a:rPr kumimoji="1" lang="ja-JP" altLang="en-US" sz="800" dirty="0" smtClean="0">
                          <a:solidFill>
                            <a:schemeClr val="tx1">
                              <a:lumMod val="65000"/>
                              <a:lumOff val="35000"/>
                            </a:schemeClr>
                          </a:solidFill>
                          <a:latin typeface="+mn-lt"/>
                          <a:ea typeface="+mn-ea"/>
                        </a:rPr>
                        <a:t>円</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lang="en-US" altLang="ja-JP" sz="8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014462905"/>
                  </a:ext>
                </a:extLst>
              </a:tr>
            </a:tbl>
          </a:graphicData>
        </a:graphic>
      </p:graphicFrame>
      <p:pic>
        <p:nvPicPr>
          <p:cNvPr id="9" name="図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64422" y="2132856"/>
            <a:ext cx="677761" cy="1256729"/>
          </a:xfrm>
          <a:prstGeom prst="rect">
            <a:avLst/>
          </a:prstGeom>
        </p:spPr>
      </p:pic>
      <p:sp>
        <p:nvSpPr>
          <p:cNvPr id="11" name="正方形/長方形 10"/>
          <p:cNvSpPr/>
          <p:nvPr/>
        </p:nvSpPr>
        <p:spPr>
          <a:xfrm>
            <a:off x="272480" y="6081258"/>
            <a:ext cx="3472425" cy="461665"/>
          </a:xfrm>
          <a:prstGeom prst="rect">
            <a:avLst/>
          </a:prstGeom>
        </p:spPr>
        <p:txBody>
          <a:bodyPr wrap="none">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駅ランク表は別紙を参照ください。</a:t>
            </a: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※2</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掲載金額は</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日あたりの基本料金</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掲載日数での算出となります。</a:t>
            </a: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※SP</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はスマートフォンの略称です。</a:t>
            </a:r>
          </a:p>
        </p:txBody>
      </p:sp>
    </p:spTree>
    <p:extLst>
      <p:ext uri="{BB962C8B-B14F-4D97-AF65-F5344CB8AC3E}">
        <p14:creationId xmlns:p14="http://schemas.microsoft.com/office/powerpoint/2010/main" val="12217470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a:xfrm>
            <a:off x="547434" y="295087"/>
            <a:ext cx="7992888" cy="432048"/>
          </a:xfrm>
        </p:spPr>
        <p:txBody>
          <a:bodyPr>
            <a:normAutofit fontScale="90000"/>
          </a:bodyPr>
          <a:lstStyle/>
          <a:p>
            <a:r>
              <a:rPr kumimoji="1" lang="ja-JP" altLang="en-US" dirty="0"/>
              <a:t>商品一覧　</a:t>
            </a:r>
            <a:r>
              <a:rPr lang="en-US" altLang="ja-JP" sz="2200" dirty="0"/>
              <a:t> Yahoo!</a:t>
            </a:r>
            <a:r>
              <a:rPr lang="ja-JP" altLang="en-US" sz="2200" dirty="0" smtClean="0"/>
              <a:t>乗換案内　到着駅指定広告　</a:t>
            </a:r>
            <a:r>
              <a:rPr lang="en-US" altLang="ja-JP" sz="2200" dirty="0" smtClean="0"/>
              <a:t>SP</a:t>
            </a:r>
            <a:endParaRPr kumimoji="1" lang="ja-JP" altLang="en-US" sz="2200" dirty="0"/>
          </a:p>
        </p:txBody>
      </p:sp>
      <p:graphicFrame>
        <p:nvGraphicFramePr>
          <p:cNvPr id="13" name="表 12">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413349801"/>
              </p:ext>
            </p:extLst>
          </p:nvPr>
        </p:nvGraphicFramePr>
        <p:xfrm>
          <a:off x="1023747" y="836709"/>
          <a:ext cx="7817685" cy="5123965"/>
        </p:xfrm>
        <a:graphic>
          <a:graphicData uri="http://schemas.openxmlformats.org/drawingml/2006/table">
            <a:tbl>
              <a:tblPr firstCol="1" bandRow="1">
                <a:tableStyleId>{21E4AEA4-8DFA-4A89-87EB-49C32662AFE0}</a:tableStyleId>
              </a:tblPr>
              <a:tblGrid>
                <a:gridCol w="820985">
                  <a:extLst>
                    <a:ext uri="{9D8B030D-6E8A-4147-A177-3AD203B41FA5}">
                      <a16:colId xmlns:a16="http://schemas.microsoft.com/office/drawing/2014/main" val="792911817"/>
                    </a:ext>
                  </a:extLst>
                </a:gridCol>
                <a:gridCol w="1399340">
                  <a:extLst>
                    <a:ext uri="{9D8B030D-6E8A-4147-A177-3AD203B41FA5}">
                      <a16:colId xmlns:a16="http://schemas.microsoft.com/office/drawing/2014/main" val="598637953"/>
                    </a:ext>
                  </a:extLst>
                </a:gridCol>
                <a:gridCol w="1399340">
                  <a:extLst>
                    <a:ext uri="{9D8B030D-6E8A-4147-A177-3AD203B41FA5}">
                      <a16:colId xmlns:a16="http://schemas.microsoft.com/office/drawing/2014/main" val="1837875432"/>
                    </a:ext>
                  </a:extLst>
                </a:gridCol>
                <a:gridCol w="1399340">
                  <a:extLst>
                    <a:ext uri="{9D8B030D-6E8A-4147-A177-3AD203B41FA5}">
                      <a16:colId xmlns:a16="http://schemas.microsoft.com/office/drawing/2014/main" val="1350711702"/>
                    </a:ext>
                  </a:extLst>
                </a:gridCol>
                <a:gridCol w="1399340">
                  <a:extLst>
                    <a:ext uri="{9D8B030D-6E8A-4147-A177-3AD203B41FA5}">
                      <a16:colId xmlns:a16="http://schemas.microsoft.com/office/drawing/2014/main" val="1791379887"/>
                    </a:ext>
                  </a:extLst>
                </a:gridCol>
                <a:gridCol w="1399340">
                  <a:extLst>
                    <a:ext uri="{9D8B030D-6E8A-4147-A177-3AD203B41FA5}">
                      <a16:colId xmlns:a16="http://schemas.microsoft.com/office/drawing/2014/main" val="1030589919"/>
                    </a:ext>
                  </a:extLst>
                </a:gridCol>
              </a:tblGrid>
              <a:tr h="507271">
                <a:tc>
                  <a:txBody>
                    <a:bodyPr/>
                    <a:lstStyle/>
                    <a:p>
                      <a:pPr algn="ctr"/>
                      <a:r>
                        <a:rPr kumimoji="1" lang="ja-JP" altLang="en-US" sz="800" dirty="0">
                          <a:solidFill>
                            <a:schemeClr val="bg1"/>
                          </a:solidFill>
                          <a:latin typeface="+mj-lt"/>
                          <a:ea typeface="+mj-ea"/>
                        </a:rPr>
                        <a:t>商品名</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b="1" dirty="0" smtClean="0">
                          <a:solidFill>
                            <a:schemeClr val="tx1">
                              <a:lumMod val="65000"/>
                              <a:lumOff val="35000"/>
                            </a:schemeClr>
                          </a:solidFill>
                          <a:latin typeface="+mj-lt"/>
                          <a:ea typeface="+mj-ea"/>
                        </a:rPr>
                        <a:t>Yahoo!</a:t>
                      </a:r>
                      <a:r>
                        <a:rPr kumimoji="1" lang="ja-JP" altLang="en-US" sz="800" b="1" dirty="0" smtClean="0">
                          <a:solidFill>
                            <a:schemeClr val="tx1">
                              <a:lumMod val="65000"/>
                              <a:lumOff val="35000"/>
                            </a:schemeClr>
                          </a:solidFill>
                          <a:latin typeface="+mj-lt"/>
                          <a:ea typeface="+mj-ea"/>
                        </a:rPr>
                        <a:t>乗換案内</a:t>
                      </a:r>
                      <a:endParaRPr kumimoji="1" lang="en-US" altLang="ja-JP" sz="800" b="1" dirty="0" smtClean="0">
                        <a:solidFill>
                          <a:schemeClr val="tx1">
                            <a:lumMod val="65000"/>
                            <a:lumOff val="35000"/>
                          </a:schemeClr>
                        </a:solidFill>
                        <a:latin typeface="+mj-lt"/>
                        <a:ea typeface="+mj-ea"/>
                      </a:endParaRPr>
                    </a:p>
                    <a:p>
                      <a:pPr algn="ctr"/>
                      <a:r>
                        <a:rPr kumimoji="1" lang="ja-JP" altLang="en-US" sz="800" b="1" dirty="0" smtClean="0">
                          <a:solidFill>
                            <a:schemeClr val="tx1">
                              <a:lumMod val="65000"/>
                              <a:lumOff val="35000"/>
                            </a:schemeClr>
                          </a:solidFill>
                          <a:latin typeface="+mj-lt"/>
                          <a:ea typeface="+mj-ea"/>
                        </a:rPr>
                        <a:t>到着駅指定</a:t>
                      </a:r>
                      <a:endParaRPr kumimoji="1" lang="en-US" altLang="ja-JP" sz="800" b="1" dirty="0" smtClean="0">
                        <a:solidFill>
                          <a:schemeClr val="tx1">
                            <a:lumMod val="65000"/>
                            <a:lumOff val="35000"/>
                          </a:schemeClr>
                        </a:solidFill>
                        <a:latin typeface="+mj-lt"/>
                        <a:ea typeface="+mj-ea"/>
                      </a:endParaRPr>
                    </a:p>
                    <a:p>
                      <a:pPr algn="ctr"/>
                      <a:r>
                        <a:rPr kumimoji="1" lang="ja-JP" altLang="en-US" sz="800" b="1" dirty="0" smtClean="0">
                          <a:solidFill>
                            <a:schemeClr val="tx1">
                              <a:lumMod val="65000"/>
                              <a:lumOff val="35000"/>
                            </a:schemeClr>
                          </a:solidFill>
                          <a:latin typeface="+mj-lt"/>
                          <a:ea typeface="+mj-ea"/>
                        </a:rPr>
                        <a:t>トップパネル　</a:t>
                      </a:r>
                      <a:r>
                        <a:rPr kumimoji="1" lang="en-US" altLang="ja-JP" sz="800" b="1" dirty="0" smtClean="0">
                          <a:solidFill>
                            <a:schemeClr val="tx1">
                              <a:lumMod val="65000"/>
                              <a:lumOff val="35000"/>
                            </a:schemeClr>
                          </a:solidFill>
                          <a:latin typeface="+mj-lt"/>
                          <a:ea typeface="+mj-ea"/>
                        </a:rPr>
                        <a:t>SP</a:t>
                      </a:r>
                    </a:p>
                    <a:p>
                      <a:pPr algn="ctr"/>
                      <a:r>
                        <a:rPr kumimoji="1" lang="ja-JP" altLang="en-US" sz="800" b="1" dirty="0" smtClean="0">
                          <a:solidFill>
                            <a:schemeClr val="tx1">
                              <a:lumMod val="65000"/>
                              <a:lumOff val="35000"/>
                            </a:schemeClr>
                          </a:solidFill>
                          <a:latin typeface="+mj-lt"/>
                          <a:ea typeface="+mj-ea"/>
                        </a:rPr>
                        <a:t>ランク</a:t>
                      </a:r>
                      <a:r>
                        <a:rPr kumimoji="1" lang="en-US" altLang="ja-JP" sz="800" b="1" dirty="0" smtClean="0">
                          <a:solidFill>
                            <a:schemeClr val="tx1">
                              <a:lumMod val="65000"/>
                              <a:lumOff val="35000"/>
                            </a:schemeClr>
                          </a:solidFill>
                          <a:latin typeface="+mj-lt"/>
                          <a:ea typeface="+mj-ea"/>
                        </a:rPr>
                        <a:t>H</a:t>
                      </a:r>
                      <a:r>
                        <a:rPr kumimoji="1" lang="ja-JP" altLang="en-US" sz="800" b="1" dirty="0" smtClean="0">
                          <a:solidFill>
                            <a:schemeClr val="tx1">
                              <a:lumMod val="65000"/>
                              <a:lumOff val="35000"/>
                            </a:schemeClr>
                          </a:solidFill>
                          <a:latin typeface="+mj-lt"/>
                          <a:ea typeface="+mj-ea"/>
                        </a:rPr>
                        <a:t>（</a:t>
                      </a:r>
                      <a:r>
                        <a:rPr kumimoji="1" lang="en-US" altLang="ja-JP" sz="800" b="1" dirty="0" smtClean="0">
                          <a:solidFill>
                            <a:schemeClr val="tx1">
                              <a:lumMod val="65000"/>
                              <a:lumOff val="35000"/>
                            </a:schemeClr>
                          </a:solidFill>
                          <a:latin typeface="+mj-lt"/>
                          <a:ea typeface="+mj-ea"/>
                        </a:rPr>
                        <a:t>28</a:t>
                      </a:r>
                      <a:r>
                        <a:rPr kumimoji="1" lang="ja-JP" altLang="en-US" sz="800" b="1" dirty="0" smtClean="0">
                          <a:solidFill>
                            <a:schemeClr val="tx1">
                              <a:lumMod val="65000"/>
                              <a:lumOff val="35000"/>
                            </a:schemeClr>
                          </a:solidFill>
                          <a:latin typeface="+mj-lt"/>
                          <a:ea typeface="+mj-ea"/>
                        </a:rPr>
                        <a:t>日～）</a:t>
                      </a:r>
                      <a:endParaRPr kumimoji="1" lang="ja-JP" altLang="en-US" sz="800" b="1" dirty="0">
                        <a:solidFill>
                          <a:schemeClr val="tx1">
                            <a:lumMod val="65000"/>
                            <a:lumOff val="35000"/>
                          </a:schemeClr>
                        </a:solidFill>
                        <a:latin typeface="+mj-lt"/>
                        <a:ea typeface="+mj-ea"/>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I</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J</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K</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トップパネル　</a:t>
                      </a:r>
                      <a:r>
                        <a:rPr kumimoji="1" lang="en-US" altLang="ja-JP" sz="800" b="1" kern="1200" dirty="0" smtClean="0">
                          <a:solidFill>
                            <a:schemeClr val="tx1">
                              <a:lumMod val="65000"/>
                              <a:lumOff val="35000"/>
                            </a:schemeClr>
                          </a:solidFill>
                          <a:latin typeface="+mn-lt"/>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L</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13977">
                <a:tc>
                  <a:txBody>
                    <a:body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smtClean="0">
                          <a:solidFill>
                            <a:schemeClr val="tx1">
                              <a:lumMod val="65000"/>
                              <a:lumOff val="35000"/>
                            </a:schemeClr>
                          </a:solidFill>
                          <a:latin typeface="+mj-lt"/>
                          <a:ea typeface="+mj-ea"/>
                        </a:rPr>
                        <a:t>1000000994</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j-lt"/>
                          <a:ea typeface="+mj-ea"/>
                        </a:rPr>
                        <a:t>1000000974</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j-lt"/>
                          <a:ea typeface="+mj-ea"/>
                        </a:rPr>
                        <a:t>1000000975</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j-lt"/>
                          <a:ea typeface="+mj-ea"/>
                        </a:rPr>
                        <a:t>1000000995</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j-lt"/>
                          <a:ea typeface="+mj-ea"/>
                        </a:rPr>
                        <a:t>1000000976</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4069392726"/>
                  </a:ext>
                </a:extLst>
              </a:tr>
              <a:tr h="31397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予約開始日</a:t>
                      </a:r>
                      <a:endParaRPr kumimoji="1" lang="en-US" altLang="ja-JP" sz="80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10</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10</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10</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10</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10</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355075111"/>
                  </a:ext>
                </a:extLst>
              </a:tr>
              <a:tr h="1353659">
                <a:tc>
                  <a:txBody>
                    <a:bodyPr/>
                    <a:lstStyle/>
                    <a:p>
                      <a:pPr algn="ctr"/>
                      <a:r>
                        <a:rPr kumimoji="1" lang="ja-JP" altLang="en-US" sz="800" b="0" dirty="0">
                          <a:solidFill>
                            <a:schemeClr val="bg1"/>
                          </a:solidFill>
                          <a:latin typeface="+mj-lt"/>
                          <a:ea typeface="+mj-ea"/>
                        </a:rPr>
                        <a:t>掲載イメージ</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5">
                  <a:txBody>
                    <a:body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10325936"/>
                  </a:ext>
                </a:extLst>
              </a:tr>
              <a:tr h="360040">
                <a:tc>
                  <a:txBody>
                    <a:bodyPr/>
                    <a:lstStyle/>
                    <a:p>
                      <a:pPr algn="ctr"/>
                      <a:r>
                        <a:rPr kumimoji="1" lang="ja-JP" altLang="en-US" sz="800" b="0" dirty="0">
                          <a:solidFill>
                            <a:schemeClr val="bg1"/>
                          </a:solidFill>
                          <a:latin typeface="+mj-lt"/>
                          <a:ea typeface="+mj-ea"/>
                        </a:rPr>
                        <a:t>広告タイプ</a:t>
                      </a:r>
                    </a:p>
                  </a:txBody>
                  <a:tcPr anchor="ctr">
                    <a:lnL w="635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5">
                  <a:txBody>
                    <a:bodyPr/>
                    <a:lstStyle/>
                    <a:p>
                      <a:pPr algn="ct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 </a:t>
                      </a:r>
                      <a:endParaRPr kumimoji="1" lang="en-US" altLang="ja-JP"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84434171"/>
                  </a:ext>
                </a:extLst>
              </a:tr>
              <a:tr h="298436">
                <a:tc>
                  <a:txBody>
                    <a:bodyPr/>
                    <a:lstStyle/>
                    <a:p>
                      <a:pPr algn="ctr"/>
                      <a:r>
                        <a:rPr kumimoji="1" lang="ja-JP" altLang="en-US" sz="800" b="0" dirty="0">
                          <a:solidFill>
                            <a:schemeClr val="bg1"/>
                          </a:solidFill>
                          <a:latin typeface="+mj-lt"/>
                          <a:ea typeface="+mj-ea"/>
                        </a:rPr>
                        <a:t>デバイス</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5">
                  <a:txBody>
                    <a:bodyPr/>
                    <a:lstStyle/>
                    <a:p>
                      <a:pPr algn="ct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スマートフォン</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42403">
                <a:tc>
                  <a:txBody>
                    <a:bodyPr/>
                    <a:lstStyle/>
                    <a:p>
                      <a:pPr algn="ctr"/>
                      <a:r>
                        <a:rPr kumimoji="1" lang="ja-JP" altLang="en-US" sz="800" b="0" dirty="0">
                          <a:solidFill>
                            <a:schemeClr val="bg1"/>
                          </a:solidFill>
                          <a:latin typeface="+mj-lt"/>
                          <a:ea typeface="+mj-ea"/>
                        </a:rPr>
                        <a:t>掲載場所</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5">
                  <a:txBody>
                    <a:bodyPr/>
                    <a:lstStyle/>
                    <a:p>
                      <a:pPr algn="ct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a:t>
                      </a:r>
                      <a:endParaRPr kumimoji="1" lang="ja-JP" altLang="en-US" sz="800" kern="1200" dirty="0" smtClean="0">
                        <a:solidFill>
                          <a:schemeClr val="tx1">
                            <a:lumMod val="65000"/>
                            <a:lumOff val="35000"/>
                          </a:schemeClr>
                        </a:solidFill>
                        <a:latin typeface="+mn-lt"/>
                        <a:ea typeface="+mn-ea"/>
                        <a:cs typeface="+mn-cs"/>
                      </a:endParaRP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42403">
                <a:tc>
                  <a:txBody>
                    <a:bodyPr/>
                    <a:lstStyle/>
                    <a:p>
                      <a:pPr algn="ctr"/>
                      <a:r>
                        <a:rPr kumimoji="1" lang="ja-JP" altLang="en-US" sz="800" b="0" dirty="0">
                          <a:solidFill>
                            <a:schemeClr val="bg1"/>
                          </a:solidFill>
                          <a:latin typeface="+mj-lt"/>
                          <a:ea typeface="+mj-ea"/>
                        </a:rPr>
                        <a:t>掲載期間</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5">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4</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a:t>
                      </a:r>
                      <a:r>
                        <a:rPr kumimoji="1" lang="ja-JP" altLang="en-US" sz="800" kern="1200" dirty="0" smtClean="0">
                          <a:solidFill>
                            <a:schemeClr val="tx1">
                              <a:lumMod val="65000"/>
                              <a:lumOff val="35000"/>
                            </a:schemeClr>
                          </a:solidFill>
                          <a:latin typeface="+mn-lt"/>
                          <a:ea typeface="+mn-ea"/>
                          <a:cs typeface="+mn-cs"/>
                        </a:rPr>
                        <a:t>（木）</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日（水）</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456918">
                <a:tc>
                  <a:txBody>
                    <a:bodyPr/>
                    <a:lstStyle/>
                    <a:p>
                      <a:pPr algn="ctr"/>
                      <a:r>
                        <a:rPr kumimoji="1" lang="ja-JP" altLang="en-US" sz="800" b="0" dirty="0">
                          <a:solidFill>
                            <a:schemeClr val="bg1"/>
                          </a:solidFill>
                          <a:latin typeface="+mj-lt"/>
                          <a:ea typeface="+mj-ea"/>
                        </a:rPr>
                        <a:t>購入期間</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5">
                  <a:txBody>
                    <a:bodyPr/>
                    <a:lstStyle/>
                    <a:p>
                      <a:pPr algn="ctr"/>
                      <a:r>
                        <a:rPr kumimoji="1" lang="en-US" altLang="ja-JP" sz="800" kern="1200" dirty="0" smtClean="0">
                          <a:solidFill>
                            <a:schemeClr val="tx1">
                              <a:lumMod val="65000"/>
                              <a:lumOff val="35000"/>
                            </a:schemeClr>
                          </a:solidFill>
                          <a:latin typeface="+mn-lt"/>
                          <a:ea typeface="+mn-ea"/>
                          <a:cs typeface="+mn-cs"/>
                        </a:rPr>
                        <a:t>28</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90</a:t>
                      </a:r>
                      <a:r>
                        <a:rPr kumimoji="1" lang="ja-JP" altLang="en-US" sz="800" kern="1200" dirty="0" smtClean="0">
                          <a:solidFill>
                            <a:schemeClr val="tx1">
                              <a:lumMod val="65000"/>
                              <a:lumOff val="35000"/>
                            </a:schemeClr>
                          </a:solidFill>
                          <a:latin typeface="+mn-lt"/>
                          <a:ea typeface="+mn-ea"/>
                          <a:cs typeface="+mn-cs"/>
                        </a:rPr>
                        <a:t>日間</a:t>
                      </a: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pPr algn="ct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342403">
                <a:tc>
                  <a:txBody>
                    <a:bodyPr/>
                    <a:lstStyle/>
                    <a:p>
                      <a:pPr algn="ctr"/>
                      <a:r>
                        <a:rPr kumimoji="1" lang="ja-JP" altLang="en-US" sz="800" b="0" dirty="0">
                          <a:solidFill>
                            <a:schemeClr val="bg1"/>
                          </a:solidFill>
                          <a:latin typeface="+mj-lt"/>
                          <a:ea typeface="+mj-ea"/>
                        </a:rPr>
                        <a:t>料金タイプ</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5">
                  <a:txBody>
                    <a:bodyPr/>
                    <a:lstStyle/>
                    <a:p>
                      <a:pPr algn="ctr"/>
                      <a:r>
                        <a:rPr kumimoji="1" lang="ja-JP" altLang="en-US" sz="800" dirty="0" smtClean="0">
                          <a:solidFill>
                            <a:schemeClr val="tx1">
                              <a:lumMod val="65000"/>
                              <a:lumOff val="35000"/>
                            </a:schemeClr>
                          </a:solidFill>
                          <a:latin typeface="+mj-lt"/>
                          <a:ea typeface="+mj-ea"/>
                        </a:rPr>
                        <a:t>枠購入型</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420629">
                <a:tc>
                  <a:txBody>
                    <a:bodyPr/>
                    <a:lstStyle/>
                    <a:p>
                      <a:pPr algn="ctr"/>
                      <a:r>
                        <a:rPr kumimoji="1" lang="ja-JP" altLang="en-US" sz="800" b="0" kern="1200" dirty="0" smtClean="0">
                          <a:solidFill>
                            <a:schemeClr val="bg1"/>
                          </a:solidFill>
                          <a:latin typeface="+mn-lt"/>
                          <a:ea typeface="+mn-ea"/>
                          <a:cs typeface="+mn-cs"/>
                        </a:rPr>
                        <a:t>基本料金（枠）</a:t>
                      </a:r>
                      <a:r>
                        <a:rPr kumimoji="1" lang="en-US" altLang="ja-JP" sz="800" b="0" kern="1200" dirty="0" smtClean="0">
                          <a:solidFill>
                            <a:schemeClr val="bg1"/>
                          </a:solidFill>
                          <a:latin typeface="+mn-lt"/>
                          <a:ea typeface="+mn-ea"/>
                          <a:cs typeface="+mn-cs"/>
                        </a:rPr>
                        <a:t>※1,2</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8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17,000</a:t>
                      </a:r>
                      <a:r>
                        <a:rPr kumimoji="1" lang="ja-JP" altLang="en-US" sz="800" dirty="0" smtClean="0">
                          <a:solidFill>
                            <a:schemeClr val="tx1">
                              <a:lumMod val="65000"/>
                              <a:lumOff val="35000"/>
                            </a:schemeClr>
                          </a:solidFill>
                          <a:latin typeface="+mn-lt"/>
                          <a:ea typeface="+mn-ea"/>
                        </a:rPr>
                        <a:t>円</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lang="en-US" altLang="ja-JP" sz="8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anchor="ctr">
                    <a:lnL w="12700" cmpd="sng">
                      <a:noFill/>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fontAlgn="ctr"/>
                      <a:r>
                        <a:rPr lang="en-US" altLang="ja-JP" sz="8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14,500</a:t>
                      </a:r>
                      <a:r>
                        <a:rPr kumimoji="1" lang="ja-JP" altLang="en-US" sz="800" dirty="0" smtClean="0">
                          <a:solidFill>
                            <a:schemeClr val="tx1">
                              <a:lumMod val="65000"/>
                              <a:lumOff val="35000"/>
                            </a:schemeClr>
                          </a:solidFill>
                          <a:latin typeface="+mn-lt"/>
                          <a:ea typeface="+mn-ea"/>
                        </a:rPr>
                        <a:t>円</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lang="en-US" altLang="ja-JP" sz="8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fontAlgn="ctr"/>
                      <a:r>
                        <a:rPr lang="en-US" altLang="ja-JP" sz="8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11,000</a:t>
                      </a:r>
                      <a:r>
                        <a:rPr kumimoji="1" lang="ja-JP" altLang="en-US" sz="800" dirty="0" smtClean="0">
                          <a:solidFill>
                            <a:schemeClr val="tx1">
                              <a:lumMod val="65000"/>
                              <a:lumOff val="35000"/>
                            </a:schemeClr>
                          </a:solidFill>
                          <a:latin typeface="+mn-lt"/>
                          <a:ea typeface="+mn-ea"/>
                        </a:rPr>
                        <a:t>円</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lang="en-US" altLang="ja-JP" sz="8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fontAlgn="ctr"/>
                      <a:r>
                        <a:rPr lang="en-US" altLang="ja-JP" sz="8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7,000</a:t>
                      </a:r>
                      <a:r>
                        <a:rPr kumimoji="1" lang="ja-JP" altLang="en-US" sz="800" dirty="0" smtClean="0">
                          <a:solidFill>
                            <a:schemeClr val="tx1">
                              <a:lumMod val="65000"/>
                              <a:lumOff val="35000"/>
                            </a:schemeClr>
                          </a:solidFill>
                          <a:latin typeface="+mn-lt"/>
                          <a:ea typeface="+mn-ea"/>
                        </a:rPr>
                        <a:t>円</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lang="en-US" altLang="ja-JP" sz="8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fontAlgn="ctr"/>
                      <a:r>
                        <a:rPr lang="en-US" altLang="ja-JP" sz="8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5,000</a:t>
                      </a:r>
                      <a:r>
                        <a:rPr kumimoji="1" lang="ja-JP" altLang="en-US" sz="800" dirty="0" smtClean="0">
                          <a:solidFill>
                            <a:schemeClr val="tx1">
                              <a:lumMod val="65000"/>
                              <a:lumOff val="35000"/>
                            </a:schemeClr>
                          </a:solidFill>
                          <a:latin typeface="+mn-lt"/>
                          <a:ea typeface="+mn-ea"/>
                        </a:rPr>
                        <a:t>円</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lang="en-US" altLang="ja-JP" sz="8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014462905"/>
                  </a:ext>
                </a:extLst>
              </a:tr>
            </a:tbl>
          </a:graphicData>
        </a:graphic>
      </p:graphicFrame>
      <p:pic>
        <p:nvPicPr>
          <p:cNvPr id="9" name="図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56540" y="2132856"/>
            <a:ext cx="677188" cy="1255668"/>
          </a:xfrm>
          <a:prstGeom prst="rect">
            <a:avLst/>
          </a:prstGeom>
        </p:spPr>
      </p:pic>
      <p:sp>
        <p:nvSpPr>
          <p:cNvPr id="14" name="正方形/長方形 13"/>
          <p:cNvSpPr/>
          <p:nvPr/>
        </p:nvSpPr>
        <p:spPr>
          <a:xfrm>
            <a:off x="272480" y="6081258"/>
            <a:ext cx="3472425" cy="461665"/>
          </a:xfrm>
          <a:prstGeom prst="rect">
            <a:avLst/>
          </a:prstGeom>
        </p:spPr>
        <p:txBody>
          <a:bodyPr wrap="none">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駅ランク表は別紙を参照ください。</a:t>
            </a: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※2</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掲載金額は</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日あたりの基本料金</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掲載日数での算出となります。</a:t>
            </a: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※SP</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はスマートフォンの略称です。</a:t>
            </a:r>
          </a:p>
        </p:txBody>
      </p:sp>
    </p:spTree>
    <p:extLst>
      <p:ext uri="{BB962C8B-B14F-4D97-AF65-F5344CB8AC3E}">
        <p14:creationId xmlns:p14="http://schemas.microsoft.com/office/powerpoint/2010/main" val="17791581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a:xfrm>
            <a:off x="547434" y="295087"/>
            <a:ext cx="7992888" cy="432048"/>
          </a:xfrm>
        </p:spPr>
        <p:txBody>
          <a:bodyPr>
            <a:normAutofit fontScale="90000"/>
          </a:bodyPr>
          <a:lstStyle/>
          <a:p>
            <a:r>
              <a:rPr kumimoji="1" lang="ja-JP" altLang="en-US" dirty="0"/>
              <a:t>商品</a:t>
            </a:r>
            <a:r>
              <a:rPr kumimoji="1" lang="ja-JP" altLang="en-US" dirty="0" smtClean="0"/>
              <a:t>一覧</a:t>
            </a:r>
            <a:endParaRPr kumimoji="1" lang="ja-JP" altLang="en-US" sz="2200" dirty="0"/>
          </a:p>
        </p:txBody>
      </p:sp>
      <p:graphicFrame>
        <p:nvGraphicFramePr>
          <p:cNvPr id="13" name="表 12">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90253057"/>
              </p:ext>
            </p:extLst>
          </p:nvPr>
        </p:nvGraphicFramePr>
        <p:xfrm>
          <a:off x="344491" y="836709"/>
          <a:ext cx="9433044" cy="5123965"/>
        </p:xfrm>
        <a:graphic>
          <a:graphicData uri="http://schemas.openxmlformats.org/drawingml/2006/table">
            <a:tbl>
              <a:tblPr firstCol="1" bandRow="1">
                <a:tableStyleId>{21E4AEA4-8DFA-4A89-87EB-49C32662AFE0}</a:tableStyleId>
              </a:tblPr>
              <a:tblGrid>
                <a:gridCol w="802314">
                  <a:extLst>
                    <a:ext uri="{9D8B030D-6E8A-4147-A177-3AD203B41FA5}">
                      <a16:colId xmlns:a16="http://schemas.microsoft.com/office/drawing/2014/main" val="792911817"/>
                    </a:ext>
                  </a:extLst>
                </a:gridCol>
                <a:gridCol w="1438455">
                  <a:extLst>
                    <a:ext uri="{9D8B030D-6E8A-4147-A177-3AD203B41FA5}">
                      <a16:colId xmlns:a16="http://schemas.microsoft.com/office/drawing/2014/main" val="598637953"/>
                    </a:ext>
                  </a:extLst>
                </a:gridCol>
                <a:gridCol w="1438455">
                  <a:extLst>
                    <a:ext uri="{9D8B030D-6E8A-4147-A177-3AD203B41FA5}">
                      <a16:colId xmlns:a16="http://schemas.microsoft.com/office/drawing/2014/main" val="1837875432"/>
                    </a:ext>
                  </a:extLst>
                </a:gridCol>
                <a:gridCol w="1438455">
                  <a:extLst>
                    <a:ext uri="{9D8B030D-6E8A-4147-A177-3AD203B41FA5}">
                      <a16:colId xmlns:a16="http://schemas.microsoft.com/office/drawing/2014/main" val="1350711702"/>
                    </a:ext>
                  </a:extLst>
                </a:gridCol>
                <a:gridCol w="1438455">
                  <a:extLst>
                    <a:ext uri="{9D8B030D-6E8A-4147-A177-3AD203B41FA5}">
                      <a16:colId xmlns:a16="http://schemas.microsoft.com/office/drawing/2014/main" val="1791379887"/>
                    </a:ext>
                  </a:extLst>
                </a:gridCol>
                <a:gridCol w="1438455">
                  <a:extLst>
                    <a:ext uri="{9D8B030D-6E8A-4147-A177-3AD203B41FA5}">
                      <a16:colId xmlns:a16="http://schemas.microsoft.com/office/drawing/2014/main" val="2249122869"/>
                    </a:ext>
                  </a:extLst>
                </a:gridCol>
                <a:gridCol w="1438455">
                  <a:extLst>
                    <a:ext uri="{9D8B030D-6E8A-4147-A177-3AD203B41FA5}">
                      <a16:colId xmlns:a16="http://schemas.microsoft.com/office/drawing/2014/main" val="1030589919"/>
                    </a:ext>
                  </a:extLst>
                </a:gridCol>
              </a:tblGrid>
              <a:tr h="507271">
                <a:tc>
                  <a:txBody>
                    <a:bodyPr/>
                    <a:lstStyle/>
                    <a:p>
                      <a:pPr algn="ctr"/>
                      <a:r>
                        <a:rPr kumimoji="1" lang="ja-JP" altLang="en-US" sz="800" dirty="0">
                          <a:solidFill>
                            <a:schemeClr val="bg1"/>
                          </a:solidFill>
                          <a:latin typeface="+mj-lt"/>
                          <a:ea typeface="+mj-ea"/>
                        </a:rPr>
                        <a:t>商品名</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b="1" dirty="0" smtClean="0">
                          <a:solidFill>
                            <a:schemeClr val="tx1">
                              <a:lumMod val="65000"/>
                              <a:lumOff val="35000"/>
                            </a:schemeClr>
                          </a:solidFill>
                          <a:latin typeface="+mj-lt"/>
                          <a:ea typeface="+mj-ea"/>
                        </a:rPr>
                        <a:t>Yahoo!</a:t>
                      </a:r>
                      <a:r>
                        <a:rPr kumimoji="1" lang="ja-JP" altLang="en-US" sz="800" b="1" dirty="0" smtClean="0">
                          <a:solidFill>
                            <a:schemeClr val="tx1">
                              <a:lumMod val="65000"/>
                              <a:lumOff val="35000"/>
                            </a:schemeClr>
                          </a:solidFill>
                          <a:latin typeface="+mj-lt"/>
                          <a:ea typeface="+mj-ea"/>
                        </a:rPr>
                        <a:t>乗換案内</a:t>
                      </a:r>
                      <a:endParaRPr kumimoji="1" lang="en-US" altLang="ja-JP" sz="800" b="1" dirty="0" smtClean="0">
                        <a:solidFill>
                          <a:schemeClr val="tx1">
                            <a:lumMod val="65000"/>
                            <a:lumOff val="35000"/>
                          </a:schemeClr>
                        </a:solidFill>
                        <a:latin typeface="+mj-lt"/>
                        <a:ea typeface="+mj-ea"/>
                      </a:endParaRPr>
                    </a:p>
                    <a:p>
                      <a:pPr algn="ctr"/>
                      <a:r>
                        <a:rPr kumimoji="1" lang="ja-JP" altLang="en-US" sz="800" b="1" dirty="0" smtClean="0">
                          <a:solidFill>
                            <a:schemeClr val="tx1">
                              <a:lumMod val="65000"/>
                              <a:lumOff val="35000"/>
                            </a:schemeClr>
                          </a:solidFill>
                          <a:latin typeface="+mj-lt"/>
                          <a:ea typeface="+mj-ea"/>
                        </a:rPr>
                        <a:t>到着駅指定　トップパネル</a:t>
                      </a:r>
                      <a:endParaRPr kumimoji="1" lang="en-US" altLang="ja-JP" sz="800" b="1" dirty="0" smtClean="0">
                        <a:solidFill>
                          <a:schemeClr val="tx1">
                            <a:lumMod val="65000"/>
                            <a:lumOff val="35000"/>
                          </a:schemeClr>
                        </a:solidFill>
                        <a:latin typeface="+mj-lt"/>
                        <a:ea typeface="+mj-ea"/>
                      </a:endParaRPr>
                    </a:p>
                    <a:p>
                      <a:pPr algn="ctr"/>
                      <a:r>
                        <a:rPr kumimoji="1" lang="en-US" altLang="ja-JP" sz="800" b="1" dirty="0" smtClean="0">
                          <a:solidFill>
                            <a:schemeClr val="tx1">
                              <a:lumMod val="65000"/>
                              <a:lumOff val="35000"/>
                            </a:schemeClr>
                          </a:solidFill>
                          <a:latin typeface="+mj-lt"/>
                          <a:ea typeface="+mj-ea"/>
                        </a:rPr>
                        <a:t>SP</a:t>
                      </a:r>
                      <a:r>
                        <a:rPr kumimoji="1" lang="ja-JP" altLang="en-US" sz="800" b="1" dirty="0" smtClean="0">
                          <a:solidFill>
                            <a:schemeClr val="tx1">
                              <a:lumMod val="65000"/>
                              <a:lumOff val="35000"/>
                            </a:schemeClr>
                          </a:solidFill>
                          <a:latin typeface="+mj-lt"/>
                          <a:ea typeface="+mj-ea"/>
                        </a:rPr>
                        <a:t>　駅下バナーセット</a:t>
                      </a:r>
                      <a:endParaRPr kumimoji="1" lang="en-US" altLang="ja-JP" sz="800" b="1" dirty="0" smtClean="0">
                        <a:solidFill>
                          <a:schemeClr val="tx1">
                            <a:lumMod val="65000"/>
                            <a:lumOff val="35000"/>
                          </a:schemeClr>
                        </a:solidFill>
                        <a:latin typeface="+mj-lt"/>
                        <a:ea typeface="+mj-ea"/>
                      </a:endParaRPr>
                    </a:p>
                    <a:p>
                      <a:pPr algn="ctr"/>
                      <a:r>
                        <a:rPr kumimoji="1" lang="ja-JP" altLang="en-US" sz="800" b="1" dirty="0" smtClean="0">
                          <a:solidFill>
                            <a:schemeClr val="tx1">
                              <a:lumMod val="65000"/>
                              <a:lumOff val="35000"/>
                            </a:schemeClr>
                          </a:solidFill>
                          <a:latin typeface="+mj-lt"/>
                          <a:ea typeface="+mj-ea"/>
                        </a:rPr>
                        <a:t>ランク</a:t>
                      </a:r>
                      <a:r>
                        <a:rPr kumimoji="1" lang="en-US" altLang="ja-JP" sz="800" b="1" dirty="0" smtClean="0">
                          <a:solidFill>
                            <a:schemeClr val="tx1">
                              <a:lumMod val="65000"/>
                              <a:lumOff val="35000"/>
                            </a:schemeClr>
                          </a:solidFill>
                          <a:latin typeface="+mj-lt"/>
                          <a:ea typeface="+mj-ea"/>
                        </a:rPr>
                        <a:t>A</a:t>
                      </a:r>
                      <a:r>
                        <a:rPr kumimoji="1" lang="ja-JP" altLang="en-US" sz="800" b="1" dirty="0" smtClean="0">
                          <a:solidFill>
                            <a:schemeClr val="tx1">
                              <a:lumMod val="65000"/>
                              <a:lumOff val="35000"/>
                            </a:schemeClr>
                          </a:solidFill>
                          <a:latin typeface="+mj-lt"/>
                          <a:ea typeface="+mj-ea"/>
                        </a:rPr>
                        <a:t>・</a:t>
                      </a:r>
                      <a:r>
                        <a:rPr kumimoji="1" lang="en-US" altLang="ja-JP" sz="800" b="1" dirty="0" smtClean="0">
                          <a:solidFill>
                            <a:schemeClr val="tx1">
                              <a:lumMod val="65000"/>
                              <a:lumOff val="35000"/>
                            </a:schemeClr>
                          </a:solidFill>
                          <a:latin typeface="+mj-lt"/>
                          <a:ea typeface="+mj-ea"/>
                        </a:rPr>
                        <a:t>B</a:t>
                      </a:r>
                      <a:r>
                        <a:rPr kumimoji="1" lang="ja-JP" altLang="en-US" sz="800" b="1" dirty="0" smtClean="0">
                          <a:solidFill>
                            <a:schemeClr val="tx1">
                              <a:lumMod val="65000"/>
                              <a:lumOff val="35000"/>
                            </a:schemeClr>
                          </a:solidFill>
                          <a:latin typeface="+mj-lt"/>
                          <a:ea typeface="+mj-ea"/>
                        </a:rPr>
                        <a:t>（</a:t>
                      </a:r>
                      <a:r>
                        <a:rPr kumimoji="1" lang="en-US" altLang="ja-JP" sz="800" b="1" dirty="0" smtClean="0">
                          <a:solidFill>
                            <a:schemeClr val="tx1">
                              <a:lumMod val="65000"/>
                              <a:lumOff val="35000"/>
                            </a:schemeClr>
                          </a:solidFill>
                          <a:latin typeface="+mj-lt"/>
                          <a:ea typeface="+mj-ea"/>
                        </a:rPr>
                        <a:t>7</a:t>
                      </a:r>
                      <a:r>
                        <a:rPr kumimoji="1" lang="ja-JP" altLang="en-US" sz="800" b="1" dirty="0" smtClean="0">
                          <a:solidFill>
                            <a:schemeClr val="tx1">
                              <a:lumMod val="65000"/>
                              <a:lumOff val="35000"/>
                            </a:schemeClr>
                          </a:solidFill>
                          <a:latin typeface="+mj-lt"/>
                          <a:ea typeface="+mj-ea"/>
                        </a:rPr>
                        <a:t>日～）</a:t>
                      </a:r>
                      <a:endParaRPr kumimoji="1" lang="ja-JP" altLang="en-US" sz="800" b="1" dirty="0">
                        <a:solidFill>
                          <a:schemeClr val="tx1">
                            <a:lumMod val="65000"/>
                            <a:lumOff val="35000"/>
                          </a:schemeClr>
                        </a:solidFill>
                        <a:latin typeface="+mj-lt"/>
                        <a:ea typeface="+mj-ea"/>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C</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D</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E</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F</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到着駅指定　トップパネル</a:t>
                      </a:r>
                      <a:endParaRPr kumimoji="1" lang="en-US" altLang="ja-JP" sz="800" b="1" kern="1200" dirty="0" smtClean="0">
                        <a:solidFill>
                          <a:schemeClr val="tx1">
                            <a:lumMod val="65000"/>
                            <a:lumOff val="35000"/>
                          </a:schemeClr>
                        </a:solidFill>
                        <a:latin typeface="+mn-lt"/>
                        <a:ea typeface="+mn-ea"/>
                        <a:cs typeface="+mn-cs"/>
                      </a:endParaRPr>
                    </a:p>
                    <a:p>
                      <a:pPr algn="ct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G</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13977">
                <a:tc>
                  <a:txBody>
                    <a:body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smtClean="0">
                          <a:solidFill>
                            <a:schemeClr val="tx1">
                              <a:lumMod val="65000"/>
                              <a:lumOff val="35000"/>
                            </a:schemeClr>
                          </a:solidFill>
                          <a:latin typeface="+mn-lt"/>
                          <a:ea typeface="+mj-ea"/>
                        </a:rPr>
                        <a:t>1000000950</a:t>
                      </a:r>
                      <a:endParaRPr kumimoji="1" lang="ja-JP" altLang="en-US" sz="800" dirty="0">
                        <a:solidFill>
                          <a:schemeClr val="tx1">
                            <a:lumMod val="65000"/>
                            <a:lumOff val="35000"/>
                          </a:schemeClr>
                        </a:solidFill>
                        <a:latin typeface="+mn-lt"/>
                        <a:ea typeface="+mj-ea"/>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n-lt"/>
                          <a:ea typeface="+mj-ea"/>
                        </a:rPr>
                        <a:t>1000000940</a:t>
                      </a:r>
                      <a:endParaRPr kumimoji="1" lang="ja-JP" altLang="en-US" sz="800" dirty="0">
                        <a:solidFill>
                          <a:schemeClr val="tx1">
                            <a:lumMod val="65000"/>
                            <a:lumOff val="35000"/>
                          </a:schemeClr>
                        </a:solidFill>
                        <a:latin typeface="+mn-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n-lt"/>
                        </a:rPr>
                        <a:t>1000000961</a:t>
                      </a:r>
                      <a:endParaRPr kumimoji="1" lang="ja-JP" altLang="en-US" sz="800" dirty="0">
                        <a:solidFill>
                          <a:schemeClr val="tx1">
                            <a:lumMod val="65000"/>
                            <a:lumOff val="35000"/>
                          </a:schemeClr>
                        </a:solidFill>
                        <a:latin typeface="+mn-lt"/>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n-lt"/>
                        </a:rPr>
                        <a:t>1000000956</a:t>
                      </a:r>
                      <a:endParaRPr kumimoji="1" lang="ja-JP" altLang="en-US" sz="800" dirty="0">
                        <a:solidFill>
                          <a:schemeClr val="tx1">
                            <a:lumMod val="65000"/>
                            <a:lumOff val="35000"/>
                          </a:schemeClr>
                        </a:solidFill>
                        <a:latin typeface="+mn-lt"/>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n-lt"/>
                        </a:rPr>
                        <a:t>1000000962</a:t>
                      </a:r>
                      <a:endParaRPr kumimoji="1" lang="ja-JP" altLang="en-US" sz="800" dirty="0">
                        <a:solidFill>
                          <a:schemeClr val="tx1">
                            <a:lumMod val="65000"/>
                            <a:lumOff val="35000"/>
                          </a:schemeClr>
                        </a:solidFill>
                        <a:latin typeface="+mn-lt"/>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n-lt"/>
                          <a:ea typeface="+mj-ea"/>
                        </a:rPr>
                        <a:t>1000000957</a:t>
                      </a:r>
                      <a:endParaRPr kumimoji="1" lang="ja-JP" altLang="en-US" sz="800" dirty="0">
                        <a:solidFill>
                          <a:schemeClr val="tx1">
                            <a:lumMod val="65000"/>
                            <a:lumOff val="35000"/>
                          </a:schemeClr>
                        </a:solidFill>
                        <a:latin typeface="+mn-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4069392726"/>
                  </a:ext>
                </a:extLst>
              </a:tr>
              <a:tr h="31397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予約開始日</a:t>
                      </a:r>
                      <a:endParaRPr kumimoji="1" lang="en-US" altLang="ja-JP" sz="80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355075111"/>
                  </a:ext>
                </a:extLst>
              </a:tr>
              <a:tr h="1281651">
                <a:tc>
                  <a:txBody>
                    <a:bodyPr/>
                    <a:lstStyle/>
                    <a:p>
                      <a:pPr algn="ctr"/>
                      <a:r>
                        <a:rPr kumimoji="1" lang="ja-JP" altLang="en-US" sz="800" b="0" dirty="0">
                          <a:solidFill>
                            <a:schemeClr val="bg1"/>
                          </a:solidFill>
                          <a:latin typeface="+mj-lt"/>
                          <a:ea typeface="+mj-ea"/>
                        </a:rPr>
                        <a:t>掲載イメージ</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6">
                  <a:txBody>
                    <a:body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10325936"/>
                  </a:ext>
                </a:extLst>
              </a:tr>
              <a:tr h="432048">
                <a:tc>
                  <a:txBody>
                    <a:bodyPr/>
                    <a:lstStyle/>
                    <a:p>
                      <a:pPr algn="ctr"/>
                      <a:r>
                        <a:rPr kumimoji="1" lang="ja-JP" altLang="en-US" sz="800" b="0" dirty="0">
                          <a:solidFill>
                            <a:schemeClr val="bg1"/>
                          </a:solidFill>
                          <a:latin typeface="+mj-lt"/>
                          <a:ea typeface="+mj-ea"/>
                        </a:rPr>
                        <a:t>広告タイプ</a:t>
                      </a:r>
                    </a:p>
                  </a:txBody>
                  <a:tcPr anchor="ctr">
                    <a:lnL w="635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6">
                  <a:txBody>
                    <a:bodyPr/>
                    <a:lstStyle/>
                    <a:p>
                      <a:pPr algn="ct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 </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※3</a:t>
                      </a: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84434171"/>
                  </a:ext>
                </a:extLst>
              </a:tr>
              <a:tr h="298436">
                <a:tc>
                  <a:txBody>
                    <a:bodyPr/>
                    <a:lstStyle/>
                    <a:p>
                      <a:pPr algn="ctr"/>
                      <a:r>
                        <a:rPr kumimoji="1" lang="ja-JP" altLang="en-US" sz="800" b="0" dirty="0">
                          <a:solidFill>
                            <a:schemeClr val="bg1"/>
                          </a:solidFill>
                          <a:latin typeface="+mj-lt"/>
                          <a:ea typeface="+mj-ea"/>
                        </a:rPr>
                        <a:t>デバイス</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6">
                  <a:txBody>
                    <a:bodyPr/>
                    <a:lstStyle/>
                    <a:p>
                      <a:pPr algn="ct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スマートフォン</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42403">
                <a:tc>
                  <a:txBody>
                    <a:bodyPr/>
                    <a:lstStyle/>
                    <a:p>
                      <a:pPr algn="ctr"/>
                      <a:r>
                        <a:rPr kumimoji="1" lang="ja-JP" altLang="en-US" sz="800" b="0" dirty="0">
                          <a:solidFill>
                            <a:schemeClr val="bg1"/>
                          </a:solidFill>
                          <a:latin typeface="+mj-lt"/>
                          <a:ea typeface="+mj-ea"/>
                        </a:rPr>
                        <a:t>掲載場所</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6">
                  <a:txBody>
                    <a:bodyPr/>
                    <a:lstStyle/>
                    <a:p>
                      <a:pPr algn="ct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a:t>
                      </a:r>
                      <a:endParaRPr kumimoji="1" lang="ja-JP" altLang="en-US" sz="800" kern="1200" dirty="0" smtClean="0">
                        <a:solidFill>
                          <a:schemeClr val="tx1">
                            <a:lumMod val="65000"/>
                            <a:lumOff val="35000"/>
                          </a:schemeClr>
                        </a:solidFill>
                        <a:latin typeface="+mn-lt"/>
                        <a:ea typeface="+mn-ea"/>
                        <a:cs typeface="+mn-cs"/>
                      </a:endParaRP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42403">
                <a:tc>
                  <a:txBody>
                    <a:bodyPr/>
                    <a:lstStyle/>
                    <a:p>
                      <a:pPr algn="ctr"/>
                      <a:r>
                        <a:rPr kumimoji="1" lang="ja-JP" altLang="en-US" sz="800" b="0" dirty="0">
                          <a:solidFill>
                            <a:schemeClr val="bg1"/>
                          </a:solidFill>
                          <a:latin typeface="+mj-lt"/>
                          <a:ea typeface="+mj-ea"/>
                        </a:rPr>
                        <a:t>掲載期間</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6">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4</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a:t>
                      </a:r>
                      <a:r>
                        <a:rPr kumimoji="1" lang="ja-JP" altLang="en-US" sz="800" kern="1200" dirty="0" smtClean="0">
                          <a:solidFill>
                            <a:schemeClr val="tx1">
                              <a:lumMod val="65000"/>
                              <a:lumOff val="35000"/>
                            </a:schemeClr>
                          </a:solidFill>
                          <a:latin typeface="+mn-lt"/>
                          <a:ea typeface="+mn-ea"/>
                          <a:cs typeface="+mn-cs"/>
                        </a:rPr>
                        <a:t>（木）</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日（水）</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456918">
                <a:tc>
                  <a:txBody>
                    <a:bodyPr/>
                    <a:lstStyle/>
                    <a:p>
                      <a:pPr algn="ctr"/>
                      <a:r>
                        <a:rPr kumimoji="1" lang="ja-JP" altLang="en-US" sz="800" b="0" dirty="0">
                          <a:solidFill>
                            <a:schemeClr val="bg1"/>
                          </a:solidFill>
                          <a:latin typeface="+mj-lt"/>
                          <a:ea typeface="+mj-ea"/>
                        </a:rPr>
                        <a:t>購入期間</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6">
                  <a:txBody>
                    <a:bodyPr/>
                    <a:lstStyle/>
                    <a:p>
                      <a:pPr algn="ctr"/>
                      <a:r>
                        <a:rPr kumimoji="1" lang="en-US" altLang="ja-JP" sz="800" kern="1200" dirty="0" smtClean="0">
                          <a:solidFill>
                            <a:schemeClr val="tx1">
                              <a:lumMod val="65000"/>
                              <a:lumOff val="35000"/>
                            </a:schemeClr>
                          </a:solidFill>
                          <a:latin typeface="+mn-lt"/>
                          <a:ea typeface="+mn-ea"/>
                          <a:cs typeface="+mn-cs"/>
                        </a:rPr>
                        <a:t>7</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27</a:t>
                      </a:r>
                      <a:r>
                        <a:rPr kumimoji="1" lang="ja-JP" altLang="en-US" sz="800" kern="1200" dirty="0" smtClean="0">
                          <a:solidFill>
                            <a:schemeClr val="tx1">
                              <a:lumMod val="65000"/>
                              <a:lumOff val="35000"/>
                            </a:schemeClr>
                          </a:solidFill>
                          <a:latin typeface="+mn-lt"/>
                          <a:ea typeface="+mn-ea"/>
                          <a:cs typeface="+mn-cs"/>
                        </a:rPr>
                        <a:t>日間</a:t>
                      </a: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pPr algn="ct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342403">
                <a:tc>
                  <a:txBody>
                    <a:bodyPr/>
                    <a:lstStyle/>
                    <a:p>
                      <a:pPr algn="ctr"/>
                      <a:r>
                        <a:rPr kumimoji="1" lang="ja-JP" altLang="en-US" sz="800" b="0" dirty="0">
                          <a:solidFill>
                            <a:schemeClr val="bg1"/>
                          </a:solidFill>
                          <a:latin typeface="+mj-lt"/>
                          <a:ea typeface="+mj-ea"/>
                        </a:rPr>
                        <a:t>料金タイプ</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6">
                  <a:txBody>
                    <a:bodyPr/>
                    <a:lstStyle/>
                    <a:p>
                      <a:pPr algn="ctr"/>
                      <a:r>
                        <a:rPr kumimoji="1" lang="ja-JP" altLang="en-US" sz="800" dirty="0" smtClean="0">
                          <a:solidFill>
                            <a:schemeClr val="tx1">
                              <a:lumMod val="65000"/>
                              <a:lumOff val="35000"/>
                            </a:schemeClr>
                          </a:solidFill>
                          <a:latin typeface="+mj-lt"/>
                          <a:ea typeface="+mj-ea"/>
                        </a:rPr>
                        <a:t>枠購入型</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420629">
                <a:tc>
                  <a:txBody>
                    <a:bodyPr/>
                    <a:lstStyle/>
                    <a:p>
                      <a:pPr algn="ctr"/>
                      <a:r>
                        <a:rPr kumimoji="1" lang="ja-JP" altLang="en-US" sz="800" b="0" kern="1200" dirty="0" smtClean="0">
                          <a:solidFill>
                            <a:schemeClr val="bg1"/>
                          </a:solidFill>
                          <a:latin typeface="+mn-lt"/>
                          <a:ea typeface="+mn-ea"/>
                          <a:cs typeface="+mn-cs"/>
                        </a:rPr>
                        <a:t>基本料金（枠）</a:t>
                      </a:r>
                      <a:r>
                        <a:rPr kumimoji="1" lang="en-US" altLang="ja-JP" sz="800" b="0" kern="1200" dirty="0" smtClean="0">
                          <a:solidFill>
                            <a:schemeClr val="bg1"/>
                          </a:solidFill>
                          <a:latin typeface="+mn-lt"/>
                          <a:ea typeface="+mn-ea"/>
                          <a:cs typeface="+mn-cs"/>
                        </a:rPr>
                        <a:t>※1,2</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8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138,000</a:t>
                      </a:r>
                      <a:r>
                        <a:rPr kumimoji="1" lang="ja-JP" altLang="en-US" sz="800" dirty="0" smtClean="0">
                          <a:solidFill>
                            <a:schemeClr val="tx1">
                              <a:lumMod val="65000"/>
                              <a:lumOff val="35000"/>
                            </a:schemeClr>
                          </a:solidFill>
                          <a:latin typeface="+mn-lt"/>
                          <a:ea typeface="+mn-ea"/>
                        </a:rPr>
                        <a:t>円</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lang="en-US" altLang="ja-JP" sz="8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anchor="ctr">
                    <a:lnL w="12700" cmpd="sng">
                      <a:noFill/>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fontAlgn="ctr"/>
                      <a:r>
                        <a:rPr lang="en-US" altLang="ja-JP" sz="8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90,000</a:t>
                      </a:r>
                      <a:r>
                        <a:rPr kumimoji="1" lang="ja-JP" altLang="en-US" sz="800" dirty="0" smtClean="0">
                          <a:solidFill>
                            <a:schemeClr val="tx1">
                              <a:lumMod val="65000"/>
                              <a:lumOff val="35000"/>
                            </a:schemeClr>
                          </a:solidFill>
                          <a:latin typeface="+mn-lt"/>
                          <a:ea typeface="+mn-ea"/>
                        </a:rPr>
                        <a:t>円</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lang="en-US" altLang="ja-JP" sz="8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fontAlgn="ctr"/>
                      <a:r>
                        <a:rPr lang="en-US" altLang="ja-JP" sz="8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72,000</a:t>
                      </a:r>
                      <a:r>
                        <a:rPr kumimoji="1" lang="ja-JP" altLang="en-US" sz="800" dirty="0" smtClean="0">
                          <a:solidFill>
                            <a:schemeClr val="tx1">
                              <a:lumMod val="65000"/>
                              <a:lumOff val="35000"/>
                            </a:schemeClr>
                          </a:solidFill>
                          <a:latin typeface="+mn-lt"/>
                          <a:ea typeface="+mn-ea"/>
                        </a:rPr>
                        <a:t>円</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lang="en-US" altLang="ja-JP" sz="8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fontAlgn="ctr"/>
                      <a:r>
                        <a:rPr lang="en-US" altLang="ja-JP" sz="8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48,000</a:t>
                      </a:r>
                      <a:r>
                        <a:rPr kumimoji="1" lang="ja-JP" altLang="en-US" sz="800" dirty="0" smtClean="0">
                          <a:solidFill>
                            <a:schemeClr val="tx1">
                              <a:lumMod val="65000"/>
                              <a:lumOff val="35000"/>
                            </a:schemeClr>
                          </a:solidFill>
                          <a:latin typeface="+mn-lt"/>
                          <a:ea typeface="+mn-ea"/>
                        </a:rPr>
                        <a:t>円</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lang="en-US" altLang="ja-JP" sz="8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fontAlgn="ctr"/>
                      <a:r>
                        <a:rPr lang="en-US" altLang="ja-JP" sz="8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36,000</a:t>
                      </a:r>
                      <a:r>
                        <a:rPr kumimoji="1" lang="ja-JP" altLang="en-US" sz="800" dirty="0" smtClean="0">
                          <a:solidFill>
                            <a:schemeClr val="tx1">
                              <a:lumMod val="65000"/>
                              <a:lumOff val="35000"/>
                            </a:schemeClr>
                          </a:solidFill>
                          <a:latin typeface="+mn-lt"/>
                          <a:ea typeface="+mn-ea"/>
                        </a:rPr>
                        <a:t>円</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lang="en-US" altLang="ja-JP" sz="8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fontAlgn="ctr"/>
                      <a:r>
                        <a:rPr lang="en-US" altLang="ja-JP" sz="8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30,000</a:t>
                      </a:r>
                      <a:r>
                        <a:rPr kumimoji="1" lang="ja-JP" altLang="en-US" sz="800" dirty="0" smtClean="0">
                          <a:solidFill>
                            <a:schemeClr val="tx1">
                              <a:lumMod val="65000"/>
                              <a:lumOff val="35000"/>
                            </a:schemeClr>
                          </a:solidFill>
                          <a:latin typeface="+mn-lt"/>
                          <a:ea typeface="+mn-ea"/>
                        </a:rPr>
                        <a:t>円</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lang="en-US" altLang="ja-JP" sz="8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014462905"/>
                  </a:ext>
                </a:extLst>
              </a:tr>
            </a:tbl>
          </a:graphicData>
        </a:graphic>
      </p:graphicFrame>
      <p:sp>
        <p:nvSpPr>
          <p:cNvPr id="9" name="正方形/長方形 8"/>
          <p:cNvSpPr/>
          <p:nvPr/>
        </p:nvSpPr>
        <p:spPr>
          <a:xfrm>
            <a:off x="2288704" y="67456"/>
            <a:ext cx="4953000" cy="707886"/>
          </a:xfrm>
          <a:prstGeom prst="rect">
            <a:avLst/>
          </a:prstGeom>
        </p:spPr>
        <p:txBody>
          <a:bodyPr>
            <a:spAutoFit/>
          </a:bodyPr>
          <a:lstStyle/>
          <a:p>
            <a:r>
              <a:rPr lang="en-US" altLang="ja-JP" sz="2000" dirty="0"/>
              <a:t>Yahoo!</a:t>
            </a:r>
            <a:r>
              <a:rPr lang="ja-JP" altLang="en-US" sz="2000" dirty="0"/>
              <a:t>乗換案内　到着駅指定広告　</a:t>
            </a:r>
            <a:r>
              <a:rPr lang="en-US" altLang="ja-JP" sz="2000" dirty="0" smtClean="0"/>
              <a:t>SP</a:t>
            </a:r>
            <a:br>
              <a:rPr lang="en-US" altLang="ja-JP" sz="2000" dirty="0" smtClean="0"/>
            </a:br>
            <a:r>
              <a:rPr lang="ja-JP" altLang="en-US" sz="2000" dirty="0" smtClean="0"/>
              <a:t>（駅下バナーセット）</a:t>
            </a:r>
            <a:endParaRPr lang="ja-JP" altLang="en-US" sz="2000" dirty="0"/>
          </a:p>
        </p:txBody>
      </p:sp>
      <p:pic>
        <p:nvPicPr>
          <p:cNvPr id="10" name="図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48944" y="2132856"/>
            <a:ext cx="648072" cy="1201679"/>
          </a:xfrm>
          <a:prstGeom prst="rect">
            <a:avLst/>
          </a:prstGeom>
        </p:spPr>
      </p:pic>
      <p:pic>
        <p:nvPicPr>
          <p:cNvPr id="11" name="図 10"/>
          <p:cNvPicPr>
            <a:picLocks noChangeAspect="1"/>
          </p:cNvPicPr>
          <p:nvPr/>
        </p:nvPicPr>
        <p:blipFill>
          <a:blip r:embed="rId3"/>
          <a:stretch>
            <a:fillRect/>
          </a:stretch>
        </p:blipFill>
        <p:spPr>
          <a:xfrm>
            <a:off x="5529064" y="2132856"/>
            <a:ext cx="648072" cy="1201679"/>
          </a:xfrm>
          <a:prstGeom prst="rect">
            <a:avLst/>
          </a:prstGeom>
        </p:spPr>
      </p:pic>
      <p:pic>
        <p:nvPicPr>
          <p:cNvPr id="14" name="図 13"/>
          <p:cNvPicPr>
            <a:picLocks noChangeAspect="1"/>
          </p:cNvPicPr>
          <p:nvPr/>
        </p:nvPicPr>
        <p:blipFill>
          <a:blip r:embed="rId4"/>
          <a:stretch>
            <a:fillRect/>
          </a:stretch>
        </p:blipFill>
        <p:spPr>
          <a:xfrm>
            <a:off x="6237790" y="2132856"/>
            <a:ext cx="648072" cy="1201679"/>
          </a:xfrm>
          <a:prstGeom prst="rect">
            <a:avLst/>
          </a:prstGeom>
        </p:spPr>
      </p:pic>
      <p:sp>
        <p:nvSpPr>
          <p:cNvPr id="16" name="正方形/長方形 15"/>
          <p:cNvSpPr/>
          <p:nvPr/>
        </p:nvSpPr>
        <p:spPr>
          <a:xfrm>
            <a:off x="272480" y="6081258"/>
            <a:ext cx="5173211" cy="584775"/>
          </a:xfrm>
          <a:prstGeom prst="rect">
            <a:avLst/>
          </a:prstGeom>
        </p:spPr>
        <p:txBody>
          <a:bodyPr wrap="none">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駅ランク表は別紙を参照ください。</a:t>
            </a: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※2</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掲載金額は</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日あたりの基本料金</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掲載日数での算出となります</a:t>
            </a:r>
            <a:r>
              <a:rPr lang="ja-JP" altLang="en-US" sz="800" dirty="0" smtClean="0">
                <a:solidFill>
                  <a:schemeClr val="tx1">
                    <a:lumMod val="65000"/>
                    <a:lumOff val="35000"/>
                  </a:schemeClr>
                </a:solidFill>
                <a:latin typeface="メイリオ" panose="020B0604030504040204" pitchFamily="50" charset="-128"/>
                <a:ea typeface="メイリオ" panose="020B0604030504040204" pitchFamily="50" charset="-128"/>
              </a:rPr>
              <a:t>。</a:t>
            </a:r>
            <a:endParaRPr lang="en-US" altLang="ja-JP" sz="8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r>
              <a:rPr lang="en-US" altLang="ja-JP" sz="800" dirty="0" smtClean="0">
                <a:solidFill>
                  <a:schemeClr val="tx1">
                    <a:lumMod val="65000"/>
                    <a:lumOff val="35000"/>
                  </a:schemeClr>
                </a:solidFill>
                <a:latin typeface="メイリオ" panose="020B0604030504040204" pitchFamily="50" charset="-128"/>
                <a:ea typeface="メイリオ" panose="020B0604030504040204" pitchFamily="50" charset="-128"/>
              </a:rPr>
              <a:t>※3</a:t>
            </a:r>
            <a:r>
              <a:rPr lang="ja-JP" altLang="en-US" sz="800" dirty="0" smtClean="0">
                <a:solidFill>
                  <a:schemeClr val="tx1">
                    <a:lumMod val="65000"/>
                    <a:lumOff val="35000"/>
                  </a:schemeClr>
                </a:solidFill>
                <a:latin typeface="メイリオ" panose="020B0604030504040204" pitchFamily="50" charset="-128"/>
                <a:ea typeface="メイリオ" panose="020B0604030504040204" pitchFamily="50" charset="-128"/>
              </a:rPr>
              <a:t>　本商品では画像</a:t>
            </a:r>
            <a:r>
              <a:rPr lang="en-US" altLang="ja-JP" sz="800" dirty="0" smtClean="0">
                <a:solidFill>
                  <a:schemeClr val="tx1">
                    <a:lumMod val="65000"/>
                    <a:lumOff val="35000"/>
                  </a:schemeClr>
                </a:solidFill>
                <a:latin typeface="メイリオ" panose="020B0604030504040204" pitchFamily="50" charset="-128"/>
                <a:ea typeface="メイリオ" panose="020B0604030504040204" pitchFamily="50" charset="-128"/>
              </a:rPr>
              <a:t>16</a:t>
            </a:r>
            <a:r>
              <a:rPr lang="ja-JP" altLang="en-US" sz="800" dirty="0" smtClean="0">
                <a:solidFill>
                  <a:schemeClr val="tx1">
                    <a:lumMod val="65000"/>
                    <a:lumOff val="35000"/>
                  </a:schemeClr>
                </a:solidFill>
                <a:latin typeface="メイリオ" panose="020B0604030504040204" pitchFamily="50" charset="-128"/>
                <a:ea typeface="メイリオ" panose="020B0604030504040204" pitchFamily="50" charset="-128"/>
              </a:rPr>
              <a:t>：</a:t>
            </a:r>
            <a:r>
              <a:rPr lang="en-US" altLang="ja-JP" sz="800" dirty="0" smtClean="0">
                <a:solidFill>
                  <a:schemeClr val="tx1">
                    <a:lumMod val="65000"/>
                    <a:lumOff val="35000"/>
                  </a:schemeClr>
                </a:solidFill>
                <a:latin typeface="メイリオ" panose="020B0604030504040204" pitchFamily="50" charset="-128"/>
                <a:ea typeface="メイリオ" panose="020B0604030504040204" pitchFamily="50" charset="-128"/>
              </a:rPr>
              <a:t>5</a:t>
            </a:r>
            <a:r>
              <a:rPr lang="ja-JP" altLang="en-US" sz="800" dirty="0" smtClean="0">
                <a:solidFill>
                  <a:schemeClr val="tx1">
                    <a:lumMod val="65000"/>
                    <a:lumOff val="35000"/>
                  </a:schemeClr>
                </a:solidFill>
                <a:latin typeface="メイリオ" panose="020B0604030504040204" pitchFamily="50" charset="-128"/>
                <a:ea typeface="メイリオ" panose="020B0604030504040204" pitchFamily="50" charset="-128"/>
              </a:rPr>
              <a:t>に加えて、</a:t>
            </a:r>
            <a:r>
              <a:rPr lang="ja-JP" altLang="en-US" sz="800" dirty="0">
                <a:solidFill>
                  <a:schemeClr val="tx1">
                    <a:lumMod val="65000"/>
                    <a:lumOff val="35000"/>
                  </a:schemeClr>
                </a:solidFill>
              </a:rPr>
              <a:t>画像（</a:t>
            </a:r>
            <a:r>
              <a:rPr lang="en-US" altLang="ja-JP" sz="800" dirty="0">
                <a:solidFill>
                  <a:schemeClr val="tx1">
                    <a:lumMod val="65000"/>
                    <a:lumOff val="35000"/>
                  </a:schemeClr>
                </a:solidFill>
              </a:rPr>
              <a:t>16</a:t>
            </a:r>
            <a:r>
              <a:rPr lang="ja-JP" altLang="en-US" sz="800" dirty="0">
                <a:solidFill>
                  <a:schemeClr val="tx1">
                    <a:lumMod val="65000"/>
                    <a:lumOff val="35000"/>
                  </a:schemeClr>
                </a:solidFill>
              </a:rPr>
              <a:t>：</a:t>
            </a:r>
            <a:r>
              <a:rPr lang="en-US" altLang="ja-JP" sz="800" dirty="0" smtClean="0">
                <a:solidFill>
                  <a:schemeClr val="tx1">
                    <a:lumMod val="65000"/>
                    <a:lumOff val="35000"/>
                  </a:schemeClr>
                </a:solidFill>
              </a:rPr>
              <a:t>9</a:t>
            </a:r>
            <a:r>
              <a:rPr lang="ja-JP" altLang="en-US" sz="800" dirty="0" smtClean="0">
                <a:solidFill>
                  <a:schemeClr val="tx1">
                    <a:lumMod val="65000"/>
                    <a:lumOff val="35000"/>
                  </a:schemeClr>
                </a:solidFill>
              </a:rPr>
              <a:t>）と画像</a:t>
            </a:r>
            <a:r>
              <a:rPr lang="ja-JP" altLang="en-US" sz="800" dirty="0">
                <a:solidFill>
                  <a:schemeClr val="tx1">
                    <a:lumMod val="65000"/>
                    <a:lumOff val="35000"/>
                  </a:schemeClr>
                </a:solidFill>
              </a:rPr>
              <a:t>（</a:t>
            </a:r>
            <a:r>
              <a:rPr lang="en-US" altLang="ja-JP" sz="800" dirty="0">
                <a:solidFill>
                  <a:schemeClr val="tx1">
                    <a:lumMod val="65000"/>
                    <a:lumOff val="35000"/>
                  </a:schemeClr>
                </a:solidFill>
              </a:rPr>
              <a:t>1</a:t>
            </a:r>
            <a:r>
              <a:rPr lang="ja-JP" altLang="en-US" sz="800" dirty="0">
                <a:solidFill>
                  <a:schemeClr val="tx1">
                    <a:lumMod val="65000"/>
                    <a:lumOff val="35000"/>
                  </a:schemeClr>
                </a:solidFill>
              </a:rPr>
              <a:t>：</a:t>
            </a:r>
            <a:r>
              <a:rPr lang="en-US" altLang="ja-JP" sz="800" dirty="0">
                <a:solidFill>
                  <a:schemeClr val="tx1">
                    <a:lumMod val="65000"/>
                    <a:lumOff val="35000"/>
                  </a:schemeClr>
                </a:solidFill>
              </a:rPr>
              <a:t>1</a:t>
            </a:r>
            <a:r>
              <a:rPr lang="ja-JP" altLang="en-US" sz="800" dirty="0" smtClean="0">
                <a:solidFill>
                  <a:schemeClr val="tx1">
                    <a:lumMod val="65000"/>
                    <a:lumOff val="35000"/>
                  </a:schemeClr>
                </a:solidFill>
              </a:rPr>
              <a:t>）のいずれかを必ず入稿してください。</a:t>
            </a:r>
            <a:endPar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endParaRP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※SP</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はスマートフォンの略称です。</a:t>
            </a:r>
          </a:p>
        </p:txBody>
      </p:sp>
    </p:spTree>
    <p:extLst>
      <p:ext uri="{BB962C8B-B14F-4D97-AF65-F5344CB8AC3E}">
        <p14:creationId xmlns:p14="http://schemas.microsoft.com/office/powerpoint/2010/main" val="36037472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a:xfrm>
            <a:off x="547434" y="295087"/>
            <a:ext cx="7992888" cy="432048"/>
          </a:xfrm>
        </p:spPr>
        <p:txBody>
          <a:bodyPr>
            <a:normAutofit fontScale="90000"/>
          </a:bodyPr>
          <a:lstStyle/>
          <a:p>
            <a:pPr marL="1614488" indent="-1614488"/>
            <a:r>
              <a:rPr kumimoji="1" lang="ja-JP" altLang="en-US" dirty="0"/>
              <a:t>商品</a:t>
            </a:r>
            <a:r>
              <a:rPr kumimoji="1" lang="ja-JP" altLang="en-US" dirty="0" smtClean="0"/>
              <a:t>一覧</a:t>
            </a:r>
            <a:endParaRPr kumimoji="1" lang="ja-JP" altLang="en-US" sz="2200" dirty="0"/>
          </a:p>
        </p:txBody>
      </p:sp>
      <p:graphicFrame>
        <p:nvGraphicFramePr>
          <p:cNvPr id="13" name="表 12">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640334291"/>
              </p:ext>
            </p:extLst>
          </p:nvPr>
        </p:nvGraphicFramePr>
        <p:xfrm>
          <a:off x="1023747" y="836709"/>
          <a:ext cx="8177725" cy="5123965"/>
        </p:xfrm>
        <a:graphic>
          <a:graphicData uri="http://schemas.openxmlformats.org/drawingml/2006/table">
            <a:tbl>
              <a:tblPr firstCol="1" bandRow="1">
                <a:tableStyleId>{21E4AEA4-8DFA-4A89-87EB-49C32662AFE0}</a:tableStyleId>
              </a:tblPr>
              <a:tblGrid>
                <a:gridCol w="858795">
                  <a:extLst>
                    <a:ext uri="{9D8B030D-6E8A-4147-A177-3AD203B41FA5}">
                      <a16:colId xmlns:a16="http://schemas.microsoft.com/office/drawing/2014/main" val="792911817"/>
                    </a:ext>
                  </a:extLst>
                </a:gridCol>
                <a:gridCol w="1463786">
                  <a:extLst>
                    <a:ext uri="{9D8B030D-6E8A-4147-A177-3AD203B41FA5}">
                      <a16:colId xmlns:a16="http://schemas.microsoft.com/office/drawing/2014/main" val="598637953"/>
                    </a:ext>
                  </a:extLst>
                </a:gridCol>
                <a:gridCol w="1463786">
                  <a:extLst>
                    <a:ext uri="{9D8B030D-6E8A-4147-A177-3AD203B41FA5}">
                      <a16:colId xmlns:a16="http://schemas.microsoft.com/office/drawing/2014/main" val="1837875432"/>
                    </a:ext>
                  </a:extLst>
                </a:gridCol>
                <a:gridCol w="1463786">
                  <a:extLst>
                    <a:ext uri="{9D8B030D-6E8A-4147-A177-3AD203B41FA5}">
                      <a16:colId xmlns:a16="http://schemas.microsoft.com/office/drawing/2014/main" val="1350711702"/>
                    </a:ext>
                  </a:extLst>
                </a:gridCol>
                <a:gridCol w="1463786">
                  <a:extLst>
                    <a:ext uri="{9D8B030D-6E8A-4147-A177-3AD203B41FA5}">
                      <a16:colId xmlns:a16="http://schemas.microsoft.com/office/drawing/2014/main" val="1791379887"/>
                    </a:ext>
                  </a:extLst>
                </a:gridCol>
                <a:gridCol w="1463786">
                  <a:extLst>
                    <a:ext uri="{9D8B030D-6E8A-4147-A177-3AD203B41FA5}">
                      <a16:colId xmlns:a16="http://schemas.microsoft.com/office/drawing/2014/main" val="1030589919"/>
                    </a:ext>
                  </a:extLst>
                </a:gridCol>
              </a:tblGrid>
              <a:tr h="507271">
                <a:tc>
                  <a:txBody>
                    <a:bodyPr/>
                    <a:lstStyle/>
                    <a:p>
                      <a:pPr algn="ctr"/>
                      <a:r>
                        <a:rPr kumimoji="1" lang="ja-JP" altLang="en-US" sz="800" dirty="0">
                          <a:solidFill>
                            <a:schemeClr val="bg1"/>
                          </a:solidFill>
                          <a:latin typeface="+mj-lt"/>
                          <a:ea typeface="+mj-ea"/>
                        </a:rPr>
                        <a:t>商品名</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b="1" dirty="0" smtClean="0">
                          <a:solidFill>
                            <a:schemeClr val="tx1">
                              <a:lumMod val="65000"/>
                              <a:lumOff val="35000"/>
                            </a:schemeClr>
                          </a:solidFill>
                          <a:latin typeface="+mj-lt"/>
                          <a:ea typeface="+mj-ea"/>
                        </a:rPr>
                        <a:t>Yahoo!</a:t>
                      </a:r>
                      <a:r>
                        <a:rPr kumimoji="1" lang="ja-JP" altLang="en-US" sz="800" b="1" dirty="0" smtClean="0">
                          <a:solidFill>
                            <a:schemeClr val="tx1">
                              <a:lumMod val="65000"/>
                              <a:lumOff val="35000"/>
                            </a:schemeClr>
                          </a:solidFill>
                          <a:latin typeface="+mj-lt"/>
                          <a:ea typeface="+mj-ea"/>
                        </a:rPr>
                        <a:t>乗換案内</a:t>
                      </a:r>
                      <a:endParaRPr kumimoji="1" lang="en-US" altLang="ja-JP" sz="800" b="1" dirty="0" smtClean="0">
                        <a:solidFill>
                          <a:schemeClr val="tx1">
                            <a:lumMod val="65000"/>
                            <a:lumOff val="35000"/>
                          </a:schemeClr>
                        </a:solidFill>
                        <a:latin typeface="+mj-lt"/>
                        <a:ea typeface="+mj-ea"/>
                      </a:endParaRPr>
                    </a:p>
                    <a:p>
                      <a:pPr algn="ctr"/>
                      <a:r>
                        <a:rPr kumimoji="1" lang="ja-JP" altLang="en-US" sz="800" b="1" dirty="0" smtClean="0">
                          <a:solidFill>
                            <a:schemeClr val="tx1">
                              <a:lumMod val="65000"/>
                              <a:lumOff val="35000"/>
                            </a:schemeClr>
                          </a:solidFill>
                          <a:latin typeface="+mj-lt"/>
                          <a:ea typeface="+mj-ea"/>
                        </a:rPr>
                        <a:t>到着駅指定</a:t>
                      </a:r>
                      <a:r>
                        <a:rPr kumimoji="1" lang="ja-JP" altLang="en-US" sz="800" b="1" baseline="0" dirty="0" smtClean="0">
                          <a:solidFill>
                            <a:schemeClr val="tx1">
                              <a:lumMod val="65000"/>
                              <a:lumOff val="35000"/>
                            </a:schemeClr>
                          </a:solidFill>
                          <a:latin typeface="+mj-lt"/>
                          <a:ea typeface="+mj-ea"/>
                        </a:rPr>
                        <a:t>　</a:t>
                      </a:r>
                      <a:r>
                        <a:rPr kumimoji="1" lang="ja-JP" altLang="en-US" sz="800" b="1" dirty="0" smtClean="0">
                          <a:solidFill>
                            <a:schemeClr val="tx1">
                              <a:lumMod val="65000"/>
                              <a:lumOff val="35000"/>
                            </a:schemeClr>
                          </a:solidFill>
                          <a:latin typeface="+mj-lt"/>
                          <a:ea typeface="+mj-ea"/>
                        </a:rPr>
                        <a:t>トップパネル　</a:t>
                      </a:r>
                      <a:r>
                        <a:rPr kumimoji="1" lang="en-US" altLang="ja-JP" sz="800" b="1" dirty="0" smtClean="0">
                          <a:solidFill>
                            <a:schemeClr val="tx1">
                              <a:lumMod val="65000"/>
                              <a:lumOff val="35000"/>
                            </a:schemeClr>
                          </a:solidFill>
                          <a:latin typeface="+mj-lt"/>
                          <a:ea typeface="+mj-ea"/>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dirty="0" smtClean="0">
                        <a:solidFill>
                          <a:schemeClr val="tx1">
                            <a:lumMod val="65000"/>
                            <a:lumOff val="35000"/>
                          </a:schemeClr>
                        </a:solidFill>
                        <a:latin typeface="+mj-lt"/>
                        <a:ea typeface="+mj-ea"/>
                      </a:endParaRPr>
                    </a:p>
                    <a:p>
                      <a:pPr algn="ctr"/>
                      <a:r>
                        <a:rPr kumimoji="1" lang="ja-JP" altLang="en-US" sz="800" b="1" dirty="0" smtClean="0">
                          <a:solidFill>
                            <a:schemeClr val="tx1">
                              <a:lumMod val="65000"/>
                              <a:lumOff val="35000"/>
                            </a:schemeClr>
                          </a:solidFill>
                          <a:latin typeface="+mj-lt"/>
                          <a:ea typeface="+mj-ea"/>
                        </a:rPr>
                        <a:t>ランク</a:t>
                      </a:r>
                      <a:r>
                        <a:rPr kumimoji="1" lang="en-US" altLang="ja-JP" sz="800" b="1" dirty="0" smtClean="0">
                          <a:solidFill>
                            <a:schemeClr val="tx1">
                              <a:lumMod val="65000"/>
                              <a:lumOff val="35000"/>
                            </a:schemeClr>
                          </a:solidFill>
                          <a:latin typeface="+mj-lt"/>
                          <a:ea typeface="+mj-ea"/>
                        </a:rPr>
                        <a:t>H</a:t>
                      </a:r>
                      <a:r>
                        <a:rPr kumimoji="1" lang="ja-JP" altLang="en-US" sz="800" b="1" dirty="0" smtClean="0">
                          <a:solidFill>
                            <a:schemeClr val="tx1">
                              <a:lumMod val="65000"/>
                              <a:lumOff val="35000"/>
                            </a:schemeClr>
                          </a:solidFill>
                          <a:latin typeface="+mj-lt"/>
                          <a:ea typeface="+mj-ea"/>
                        </a:rPr>
                        <a:t>（</a:t>
                      </a:r>
                      <a:r>
                        <a:rPr kumimoji="1" lang="en-US" altLang="ja-JP" sz="800" b="1" dirty="0" smtClean="0">
                          <a:solidFill>
                            <a:schemeClr val="tx1">
                              <a:lumMod val="65000"/>
                              <a:lumOff val="35000"/>
                            </a:schemeClr>
                          </a:solidFill>
                          <a:latin typeface="+mj-lt"/>
                          <a:ea typeface="+mj-ea"/>
                        </a:rPr>
                        <a:t>7</a:t>
                      </a:r>
                      <a:r>
                        <a:rPr kumimoji="1" lang="ja-JP" altLang="en-US" sz="800" b="1" dirty="0" smtClean="0">
                          <a:solidFill>
                            <a:schemeClr val="tx1">
                              <a:lumMod val="65000"/>
                              <a:lumOff val="35000"/>
                            </a:schemeClr>
                          </a:solidFill>
                          <a:latin typeface="+mj-lt"/>
                          <a:ea typeface="+mj-ea"/>
                        </a:rPr>
                        <a:t>日～）</a:t>
                      </a:r>
                      <a:endParaRPr kumimoji="1" lang="ja-JP" altLang="en-US" sz="800" b="1" dirty="0">
                        <a:solidFill>
                          <a:schemeClr val="tx1">
                            <a:lumMod val="65000"/>
                            <a:lumOff val="35000"/>
                          </a:schemeClr>
                        </a:solidFill>
                        <a:latin typeface="+mj-lt"/>
                        <a:ea typeface="+mj-ea"/>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 </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I</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J</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K</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L</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7</a:t>
                      </a:r>
                      <a:r>
                        <a:rPr kumimoji="1" lang="ja-JP" altLang="en-US" sz="800" b="1" kern="1200" dirty="0" smtClean="0">
                          <a:solidFill>
                            <a:schemeClr val="tx1">
                              <a:lumMod val="65000"/>
                              <a:lumOff val="35000"/>
                            </a:schemeClr>
                          </a:solidFill>
                          <a:latin typeface="+mn-lt"/>
                          <a:ea typeface="+mn-ea"/>
                          <a:cs typeface="+mn-cs"/>
                        </a:rPr>
                        <a:t>日～）</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13977">
                <a:tc>
                  <a:txBody>
                    <a:body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smtClean="0">
                          <a:solidFill>
                            <a:schemeClr val="tx1">
                              <a:lumMod val="65000"/>
                              <a:lumOff val="35000"/>
                            </a:schemeClr>
                          </a:solidFill>
                          <a:latin typeface="+mn-lt"/>
                          <a:ea typeface="+mj-ea"/>
                        </a:rPr>
                        <a:t>1000000958</a:t>
                      </a:r>
                      <a:endParaRPr kumimoji="1" lang="ja-JP" altLang="en-US" sz="800" dirty="0">
                        <a:solidFill>
                          <a:schemeClr val="tx1">
                            <a:lumMod val="65000"/>
                            <a:lumOff val="35000"/>
                          </a:schemeClr>
                        </a:solidFill>
                        <a:latin typeface="+mn-lt"/>
                        <a:ea typeface="+mj-ea"/>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n-lt"/>
                          <a:ea typeface="+mj-ea"/>
                        </a:rPr>
                        <a:t>1000000959</a:t>
                      </a:r>
                      <a:endParaRPr kumimoji="1" lang="ja-JP" altLang="en-US" sz="800" dirty="0">
                        <a:solidFill>
                          <a:schemeClr val="tx1">
                            <a:lumMod val="65000"/>
                            <a:lumOff val="35000"/>
                          </a:schemeClr>
                        </a:solidFill>
                        <a:latin typeface="+mn-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n-lt"/>
                        </a:rPr>
                        <a:t>1000000963</a:t>
                      </a:r>
                      <a:endParaRPr kumimoji="1" lang="ja-JP" altLang="en-US" sz="800" dirty="0">
                        <a:solidFill>
                          <a:schemeClr val="tx1">
                            <a:lumMod val="65000"/>
                            <a:lumOff val="35000"/>
                          </a:schemeClr>
                        </a:solidFill>
                        <a:latin typeface="+mn-lt"/>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n-lt"/>
                        </a:rPr>
                        <a:t>1000000960</a:t>
                      </a:r>
                      <a:endParaRPr kumimoji="1" lang="ja-JP" altLang="en-US" sz="800" dirty="0">
                        <a:solidFill>
                          <a:schemeClr val="tx1">
                            <a:lumMod val="65000"/>
                            <a:lumOff val="35000"/>
                          </a:schemeClr>
                        </a:solidFill>
                        <a:latin typeface="+mn-lt"/>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n-lt"/>
                          <a:ea typeface="+mj-ea"/>
                        </a:rPr>
                        <a:t>1000000964</a:t>
                      </a:r>
                      <a:endParaRPr kumimoji="1" lang="ja-JP" altLang="en-US" sz="800" dirty="0">
                        <a:solidFill>
                          <a:schemeClr val="tx1">
                            <a:lumMod val="65000"/>
                            <a:lumOff val="35000"/>
                          </a:schemeClr>
                        </a:solidFill>
                        <a:latin typeface="+mn-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4069392726"/>
                  </a:ext>
                </a:extLst>
              </a:tr>
              <a:tr h="31397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予約開始日</a:t>
                      </a:r>
                      <a:endParaRPr kumimoji="1" lang="en-US" altLang="ja-JP" sz="80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355075111"/>
                  </a:ext>
                </a:extLst>
              </a:tr>
              <a:tr h="1281651">
                <a:tc>
                  <a:txBody>
                    <a:bodyPr/>
                    <a:lstStyle/>
                    <a:p>
                      <a:pPr algn="ctr"/>
                      <a:r>
                        <a:rPr kumimoji="1" lang="ja-JP" altLang="en-US" sz="800" b="0" dirty="0">
                          <a:solidFill>
                            <a:schemeClr val="bg1"/>
                          </a:solidFill>
                          <a:latin typeface="+mj-lt"/>
                          <a:ea typeface="+mj-ea"/>
                        </a:rPr>
                        <a:t>掲載イメージ</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5">
                  <a:txBody>
                    <a:body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10325936"/>
                  </a:ext>
                </a:extLst>
              </a:tr>
              <a:tr h="432048">
                <a:tc>
                  <a:txBody>
                    <a:bodyPr/>
                    <a:lstStyle/>
                    <a:p>
                      <a:pPr algn="ctr"/>
                      <a:r>
                        <a:rPr kumimoji="1" lang="ja-JP" altLang="en-US" sz="800" b="0" dirty="0">
                          <a:solidFill>
                            <a:schemeClr val="bg1"/>
                          </a:solidFill>
                          <a:latin typeface="+mj-lt"/>
                          <a:ea typeface="+mj-ea"/>
                        </a:rPr>
                        <a:t>広告タイプ</a:t>
                      </a:r>
                    </a:p>
                  </a:txBody>
                  <a:tcPr anchor="ctr">
                    <a:lnL w="635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5">
                  <a:txBody>
                    <a:bodyPr/>
                    <a:lstStyle/>
                    <a:p>
                      <a:pPr algn="ct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 </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※3</a:t>
                      </a:r>
                      <a:r>
                        <a:rPr kumimoji="1" lang="ja-JP" altLang="en-US" sz="800" kern="1200" dirty="0" smtClean="0">
                          <a:solidFill>
                            <a:schemeClr val="tx1">
                              <a:lumMod val="65000"/>
                              <a:lumOff val="35000"/>
                            </a:schemeClr>
                          </a:solidFill>
                          <a:latin typeface="+mn-lt"/>
                          <a:ea typeface="+mn-ea"/>
                          <a:cs typeface="+mn-cs"/>
                        </a:rPr>
                        <a:t>  </a:t>
                      </a:r>
                      <a:endParaRPr kumimoji="1" lang="en-US" altLang="ja-JP"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84434171"/>
                  </a:ext>
                </a:extLst>
              </a:tr>
              <a:tr h="298436">
                <a:tc>
                  <a:txBody>
                    <a:bodyPr/>
                    <a:lstStyle/>
                    <a:p>
                      <a:pPr algn="ctr"/>
                      <a:r>
                        <a:rPr kumimoji="1" lang="ja-JP" altLang="en-US" sz="800" b="0" dirty="0">
                          <a:solidFill>
                            <a:schemeClr val="bg1"/>
                          </a:solidFill>
                          <a:latin typeface="+mj-lt"/>
                          <a:ea typeface="+mj-ea"/>
                        </a:rPr>
                        <a:t>デバイス</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5">
                  <a:txBody>
                    <a:bodyPr/>
                    <a:lstStyle/>
                    <a:p>
                      <a:pPr algn="ct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スマートフォン</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42403">
                <a:tc>
                  <a:txBody>
                    <a:bodyPr/>
                    <a:lstStyle/>
                    <a:p>
                      <a:pPr algn="ctr"/>
                      <a:r>
                        <a:rPr kumimoji="1" lang="ja-JP" altLang="en-US" sz="800" b="0" dirty="0">
                          <a:solidFill>
                            <a:schemeClr val="bg1"/>
                          </a:solidFill>
                          <a:latin typeface="+mj-lt"/>
                          <a:ea typeface="+mj-ea"/>
                        </a:rPr>
                        <a:t>掲載場所</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5">
                  <a:txBody>
                    <a:bodyPr/>
                    <a:lstStyle/>
                    <a:p>
                      <a:pPr algn="ct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a:t>
                      </a:r>
                      <a:endParaRPr kumimoji="1" lang="ja-JP" altLang="en-US" sz="800" kern="1200" dirty="0" smtClean="0">
                        <a:solidFill>
                          <a:schemeClr val="tx1">
                            <a:lumMod val="65000"/>
                            <a:lumOff val="35000"/>
                          </a:schemeClr>
                        </a:solidFill>
                        <a:latin typeface="+mn-lt"/>
                        <a:ea typeface="+mn-ea"/>
                        <a:cs typeface="+mn-cs"/>
                      </a:endParaRP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42403">
                <a:tc>
                  <a:txBody>
                    <a:bodyPr/>
                    <a:lstStyle/>
                    <a:p>
                      <a:pPr algn="ctr"/>
                      <a:r>
                        <a:rPr kumimoji="1" lang="ja-JP" altLang="en-US" sz="800" b="0" dirty="0">
                          <a:solidFill>
                            <a:schemeClr val="bg1"/>
                          </a:solidFill>
                          <a:latin typeface="+mj-lt"/>
                          <a:ea typeface="+mj-ea"/>
                        </a:rPr>
                        <a:t>掲載期間</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5">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4</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a:t>
                      </a:r>
                      <a:r>
                        <a:rPr kumimoji="1" lang="ja-JP" altLang="en-US" sz="800" kern="1200" dirty="0" smtClean="0">
                          <a:solidFill>
                            <a:schemeClr val="tx1">
                              <a:lumMod val="65000"/>
                              <a:lumOff val="35000"/>
                            </a:schemeClr>
                          </a:solidFill>
                          <a:latin typeface="+mn-lt"/>
                          <a:ea typeface="+mn-ea"/>
                          <a:cs typeface="+mn-cs"/>
                        </a:rPr>
                        <a:t>（木）</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日（水）</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456918">
                <a:tc>
                  <a:txBody>
                    <a:bodyPr/>
                    <a:lstStyle/>
                    <a:p>
                      <a:pPr algn="ctr"/>
                      <a:r>
                        <a:rPr kumimoji="1" lang="ja-JP" altLang="en-US" sz="800" b="0" dirty="0">
                          <a:solidFill>
                            <a:schemeClr val="bg1"/>
                          </a:solidFill>
                          <a:latin typeface="+mj-lt"/>
                          <a:ea typeface="+mj-ea"/>
                        </a:rPr>
                        <a:t>購入期間</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5">
                  <a:txBody>
                    <a:bodyPr/>
                    <a:lstStyle/>
                    <a:p>
                      <a:pPr algn="ctr"/>
                      <a:r>
                        <a:rPr kumimoji="1" lang="en-US" altLang="ja-JP" sz="800" kern="1200" dirty="0" smtClean="0">
                          <a:solidFill>
                            <a:schemeClr val="tx1">
                              <a:lumMod val="65000"/>
                              <a:lumOff val="35000"/>
                            </a:schemeClr>
                          </a:solidFill>
                          <a:latin typeface="+mn-lt"/>
                          <a:ea typeface="+mn-ea"/>
                          <a:cs typeface="+mn-cs"/>
                        </a:rPr>
                        <a:t>7</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27</a:t>
                      </a:r>
                      <a:r>
                        <a:rPr kumimoji="1" lang="ja-JP" altLang="en-US" sz="800" kern="1200" dirty="0" smtClean="0">
                          <a:solidFill>
                            <a:schemeClr val="tx1">
                              <a:lumMod val="65000"/>
                              <a:lumOff val="35000"/>
                            </a:schemeClr>
                          </a:solidFill>
                          <a:latin typeface="+mn-lt"/>
                          <a:ea typeface="+mn-ea"/>
                          <a:cs typeface="+mn-cs"/>
                        </a:rPr>
                        <a:t>日間</a:t>
                      </a: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pPr algn="ct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342403">
                <a:tc>
                  <a:txBody>
                    <a:bodyPr/>
                    <a:lstStyle/>
                    <a:p>
                      <a:pPr algn="ctr"/>
                      <a:r>
                        <a:rPr kumimoji="1" lang="ja-JP" altLang="en-US" sz="800" b="0" dirty="0">
                          <a:solidFill>
                            <a:schemeClr val="bg1"/>
                          </a:solidFill>
                          <a:latin typeface="+mj-lt"/>
                          <a:ea typeface="+mj-ea"/>
                        </a:rPr>
                        <a:t>料金タイプ</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5">
                  <a:txBody>
                    <a:bodyPr/>
                    <a:lstStyle/>
                    <a:p>
                      <a:pPr algn="ctr"/>
                      <a:r>
                        <a:rPr kumimoji="1" lang="ja-JP" altLang="en-US" sz="800" dirty="0" smtClean="0">
                          <a:solidFill>
                            <a:schemeClr val="tx1">
                              <a:lumMod val="65000"/>
                              <a:lumOff val="35000"/>
                            </a:schemeClr>
                          </a:solidFill>
                          <a:latin typeface="+mj-lt"/>
                          <a:ea typeface="+mj-ea"/>
                        </a:rPr>
                        <a:t>枠購入型</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420629">
                <a:tc>
                  <a:txBody>
                    <a:bodyPr/>
                    <a:lstStyle/>
                    <a:p>
                      <a:pPr algn="ctr"/>
                      <a:r>
                        <a:rPr kumimoji="1" lang="ja-JP" altLang="en-US" sz="800" b="0" kern="1200" dirty="0" smtClean="0">
                          <a:solidFill>
                            <a:schemeClr val="bg1"/>
                          </a:solidFill>
                          <a:latin typeface="+mn-lt"/>
                          <a:ea typeface="+mn-ea"/>
                          <a:cs typeface="+mn-cs"/>
                        </a:rPr>
                        <a:t>基本料金（枠）</a:t>
                      </a:r>
                      <a:r>
                        <a:rPr kumimoji="1" lang="en-US" altLang="ja-JP" sz="800" b="0" kern="1200" dirty="0" smtClean="0">
                          <a:solidFill>
                            <a:schemeClr val="bg1"/>
                          </a:solidFill>
                          <a:latin typeface="+mn-lt"/>
                          <a:ea typeface="+mn-ea"/>
                          <a:cs typeface="+mn-cs"/>
                        </a:rPr>
                        <a:t>※1,2</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8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24,000</a:t>
                      </a:r>
                      <a:r>
                        <a:rPr kumimoji="1" lang="ja-JP" altLang="en-US" sz="800" dirty="0" smtClean="0">
                          <a:solidFill>
                            <a:schemeClr val="tx1">
                              <a:lumMod val="65000"/>
                              <a:lumOff val="35000"/>
                            </a:schemeClr>
                          </a:solidFill>
                          <a:latin typeface="+mn-lt"/>
                          <a:ea typeface="+mn-ea"/>
                        </a:rPr>
                        <a:t>円</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lang="en-US" altLang="ja-JP" sz="8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anchor="ctr">
                    <a:lnL w="12700" cmpd="sng">
                      <a:noFill/>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fontAlgn="ctr"/>
                      <a:r>
                        <a:rPr lang="en-US" altLang="ja-JP" sz="8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20,500</a:t>
                      </a:r>
                      <a:r>
                        <a:rPr kumimoji="1" lang="ja-JP" altLang="en-US" sz="800" dirty="0" smtClean="0">
                          <a:solidFill>
                            <a:schemeClr val="tx1">
                              <a:lumMod val="65000"/>
                              <a:lumOff val="35000"/>
                            </a:schemeClr>
                          </a:solidFill>
                          <a:latin typeface="+mn-lt"/>
                          <a:ea typeface="+mn-ea"/>
                        </a:rPr>
                        <a:t>円</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lang="en-US" altLang="ja-JP" sz="8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fontAlgn="ctr"/>
                      <a:r>
                        <a:rPr lang="en-US" altLang="ja-JP" sz="8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15,500</a:t>
                      </a:r>
                      <a:r>
                        <a:rPr kumimoji="1" lang="ja-JP" altLang="en-US" sz="800" dirty="0" smtClean="0">
                          <a:solidFill>
                            <a:schemeClr val="tx1">
                              <a:lumMod val="65000"/>
                              <a:lumOff val="35000"/>
                            </a:schemeClr>
                          </a:solidFill>
                          <a:latin typeface="+mn-lt"/>
                          <a:ea typeface="+mn-ea"/>
                        </a:rPr>
                        <a:t>円</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lang="en-US" altLang="ja-JP" sz="8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fontAlgn="ctr"/>
                      <a:r>
                        <a:rPr lang="en-US" altLang="ja-JP" sz="8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9,500</a:t>
                      </a:r>
                      <a:r>
                        <a:rPr kumimoji="1" lang="ja-JP" altLang="en-US" sz="800" dirty="0" smtClean="0">
                          <a:solidFill>
                            <a:schemeClr val="tx1">
                              <a:lumMod val="65000"/>
                              <a:lumOff val="35000"/>
                            </a:schemeClr>
                          </a:solidFill>
                          <a:latin typeface="+mn-lt"/>
                          <a:ea typeface="+mn-ea"/>
                        </a:rPr>
                        <a:t>円</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lang="en-US" altLang="ja-JP" sz="8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fontAlgn="ctr"/>
                      <a:r>
                        <a:rPr lang="en-US" altLang="ja-JP" sz="8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7,000</a:t>
                      </a:r>
                      <a:r>
                        <a:rPr kumimoji="1" lang="ja-JP" altLang="en-US" sz="800" dirty="0" smtClean="0">
                          <a:solidFill>
                            <a:schemeClr val="tx1">
                              <a:lumMod val="65000"/>
                              <a:lumOff val="35000"/>
                            </a:schemeClr>
                          </a:solidFill>
                          <a:latin typeface="+mn-lt"/>
                          <a:ea typeface="+mn-ea"/>
                        </a:rPr>
                        <a:t>円</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lang="en-US" altLang="ja-JP" sz="8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014462905"/>
                  </a:ext>
                </a:extLst>
              </a:tr>
            </a:tbl>
          </a:graphicData>
        </a:graphic>
      </p:graphicFrame>
      <p:sp>
        <p:nvSpPr>
          <p:cNvPr id="4" name="正方形/長方形 3"/>
          <p:cNvSpPr/>
          <p:nvPr/>
        </p:nvSpPr>
        <p:spPr>
          <a:xfrm>
            <a:off x="2288704" y="67456"/>
            <a:ext cx="4953000" cy="707886"/>
          </a:xfrm>
          <a:prstGeom prst="rect">
            <a:avLst/>
          </a:prstGeom>
        </p:spPr>
        <p:txBody>
          <a:bodyPr>
            <a:spAutoFit/>
          </a:bodyPr>
          <a:lstStyle/>
          <a:p>
            <a:r>
              <a:rPr lang="en-US" altLang="ja-JP" sz="2000" dirty="0"/>
              <a:t>Yahoo!</a:t>
            </a:r>
            <a:r>
              <a:rPr lang="ja-JP" altLang="en-US" sz="2000" dirty="0"/>
              <a:t>乗換案内　到着駅指定広告　</a:t>
            </a:r>
            <a:r>
              <a:rPr lang="en-US" altLang="ja-JP" sz="2000" dirty="0" smtClean="0"/>
              <a:t>SP</a:t>
            </a:r>
            <a:br>
              <a:rPr lang="en-US" altLang="ja-JP" sz="2000" dirty="0" smtClean="0"/>
            </a:br>
            <a:r>
              <a:rPr lang="ja-JP" altLang="en-US" sz="2000" dirty="0" smtClean="0"/>
              <a:t>（駅下バナーセット）</a:t>
            </a:r>
            <a:endParaRPr lang="ja-JP" altLang="en-US" sz="2000" dirty="0"/>
          </a:p>
        </p:txBody>
      </p:sp>
      <p:pic>
        <p:nvPicPr>
          <p:cNvPr id="10" name="図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48943" y="2132856"/>
            <a:ext cx="648073" cy="1201681"/>
          </a:xfrm>
          <a:prstGeom prst="rect">
            <a:avLst/>
          </a:prstGeom>
        </p:spPr>
      </p:pic>
      <p:pic>
        <p:nvPicPr>
          <p:cNvPr id="11" name="図 10"/>
          <p:cNvPicPr>
            <a:picLocks noChangeAspect="1"/>
          </p:cNvPicPr>
          <p:nvPr/>
        </p:nvPicPr>
        <p:blipFill>
          <a:blip r:embed="rId3"/>
          <a:stretch>
            <a:fillRect/>
          </a:stretch>
        </p:blipFill>
        <p:spPr>
          <a:xfrm>
            <a:off x="5529063" y="2132856"/>
            <a:ext cx="648073" cy="1201681"/>
          </a:xfrm>
          <a:prstGeom prst="rect">
            <a:avLst/>
          </a:prstGeom>
        </p:spPr>
      </p:pic>
      <p:pic>
        <p:nvPicPr>
          <p:cNvPr id="14" name="図 13"/>
          <p:cNvPicPr>
            <a:picLocks noChangeAspect="1"/>
          </p:cNvPicPr>
          <p:nvPr/>
        </p:nvPicPr>
        <p:blipFill>
          <a:blip r:embed="rId4"/>
          <a:stretch>
            <a:fillRect/>
          </a:stretch>
        </p:blipFill>
        <p:spPr>
          <a:xfrm>
            <a:off x="6237789" y="2132856"/>
            <a:ext cx="648073" cy="1201681"/>
          </a:xfrm>
          <a:prstGeom prst="rect">
            <a:avLst/>
          </a:prstGeom>
        </p:spPr>
      </p:pic>
      <p:sp>
        <p:nvSpPr>
          <p:cNvPr id="17" name="正方形/長方形 16"/>
          <p:cNvSpPr/>
          <p:nvPr/>
        </p:nvSpPr>
        <p:spPr>
          <a:xfrm>
            <a:off x="272480" y="6081258"/>
            <a:ext cx="5173211" cy="584775"/>
          </a:xfrm>
          <a:prstGeom prst="rect">
            <a:avLst/>
          </a:prstGeom>
        </p:spPr>
        <p:txBody>
          <a:bodyPr wrap="none">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駅ランク表は別紙を参照ください。</a:t>
            </a: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※2</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掲載金額は</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日あたりの基本料金</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掲載日数での算出となります</a:t>
            </a:r>
            <a:r>
              <a:rPr lang="ja-JP" altLang="en-US" sz="800" dirty="0" smtClean="0">
                <a:solidFill>
                  <a:schemeClr val="tx1">
                    <a:lumMod val="65000"/>
                    <a:lumOff val="35000"/>
                  </a:schemeClr>
                </a:solidFill>
                <a:latin typeface="メイリオ" panose="020B0604030504040204" pitchFamily="50" charset="-128"/>
                <a:ea typeface="メイリオ" panose="020B0604030504040204" pitchFamily="50" charset="-128"/>
              </a:rPr>
              <a:t>。</a:t>
            </a:r>
            <a:endParaRPr lang="en-US" altLang="ja-JP" sz="8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r>
              <a:rPr lang="en-US" altLang="ja-JP" sz="800" dirty="0" smtClean="0">
                <a:solidFill>
                  <a:schemeClr val="tx1">
                    <a:lumMod val="65000"/>
                    <a:lumOff val="35000"/>
                  </a:schemeClr>
                </a:solidFill>
                <a:latin typeface="メイリオ" panose="020B0604030504040204" pitchFamily="50" charset="-128"/>
                <a:ea typeface="メイリオ" panose="020B0604030504040204" pitchFamily="50" charset="-128"/>
              </a:rPr>
              <a:t>※3</a:t>
            </a:r>
            <a:r>
              <a:rPr lang="ja-JP" altLang="en-US" sz="800" dirty="0" smtClean="0">
                <a:solidFill>
                  <a:schemeClr val="tx1">
                    <a:lumMod val="65000"/>
                    <a:lumOff val="35000"/>
                  </a:schemeClr>
                </a:solidFill>
                <a:latin typeface="メイリオ" panose="020B0604030504040204" pitchFamily="50" charset="-128"/>
                <a:ea typeface="メイリオ" panose="020B0604030504040204" pitchFamily="50" charset="-128"/>
              </a:rPr>
              <a:t>　本商品では画像</a:t>
            </a:r>
            <a:r>
              <a:rPr lang="en-US" altLang="ja-JP" sz="800" dirty="0" smtClean="0">
                <a:solidFill>
                  <a:schemeClr val="tx1">
                    <a:lumMod val="65000"/>
                    <a:lumOff val="35000"/>
                  </a:schemeClr>
                </a:solidFill>
                <a:latin typeface="メイリオ" panose="020B0604030504040204" pitchFamily="50" charset="-128"/>
                <a:ea typeface="メイリオ" panose="020B0604030504040204" pitchFamily="50" charset="-128"/>
              </a:rPr>
              <a:t>16</a:t>
            </a:r>
            <a:r>
              <a:rPr lang="ja-JP" altLang="en-US" sz="800" dirty="0" smtClean="0">
                <a:solidFill>
                  <a:schemeClr val="tx1">
                    <a:lumMod val="65000"/>
                    <a:lumOff val="35000"/>
                  </a:schemeClr>
                </a:solidFill>
                <a:latin typeface="メイリオ" panose="020B0604030504040204" pitchFamily="50" charset="-128"/>
                <a:ea typeface="メイリオ" panose="020B0604030504040204" pitchFamily="50" charset="-128"/>
              </a:rPr>
              <a:t>：</a:t>
            </a:r>
            <a:r>
              <a:rPr lang="en-US" altLang="ja-JP" sz="800" dirty="0" smtClean="0">
                <a:solidFill>
                  <a:schemeClr val="tx1">
                    <a:lumMod val="65000"/>
                    <a:lumOff val="35000"/>
                  </a:schemeClr>
                </a:solidFill>
                <a:latin typeface="メイリオ" panose="020B0604030504040204" pitchFamily="50" charset="-128"/>
                <a:ea typeface="メイリオ" panose="020B0604030504040204" pitchFamily="50" charset="-128"/>
              </a:rPr>
              <a:t>5</a:t>
            </a:r>
            <a:r>
              <a:rPr lang="ja-JP" altLang="en-US" sz="800" dirty="0" smtClean="0">
                <a:solidFill>
                  <a:schemeClr val="tx1">
                    <a:lumMod val="65000"/>
                    <a:lumOff val="35000"/>
                  </a:schemeClr>
                </a:solidFill>
                <a:latin typeface="メイリオ" panose="020B0604030504040204" pitchFamily="50" charset="-128"/>
                <a:ea typeface="メイリオ" panose="020B0604030504040204" pitchFamily="50" charset="-128"/>
              </a:rPr>
              <a:t>に加えて、</a:t>
            </a:r>
            <a:r>
              <a:rPr lang="ja-JP" altLang="en-US" sz="800" dirty="0">
                <a:solidFill>
                  <a:schemeClr val="tx1">
                    <a:lumMod val="65000"/>
                    <a:lumOff val="35000"/>
                  </a:schemeClr>
                </a:solidFill>
              </a:rPr>
              <a:t>画像（</a:t>
            </a:r>
            <a:r>
              <a:rPr lang="en-US" altLang="ja-JP" sz="800" dirty="0">
                <a:solidFill>
                  <a:schemeClr val="tx1">
                    <a:lumMod val="65000"/>
                    <a:lumOff val="35000"/>
                  </a:schemeClr>
                </a:solidFill>
              </a:rPr>
              <a:t>16</a:t>
            </a:r>
            <a:r>
              <a:rPr lang="ja-JP" altLang="en-US" sz="800" dirty="0">
                <a:solidFill>
                  <a:schemeClr val="tx1">
                    <a:lumMod val="65000"/>
                    <a:lumOff val="35000"/>
                  </a:schemeClr>
                </a:solidFill>
              </a:rPr>
              <a:t>：</a:t>
            </a:r>
            <a:r>
              <a:rPr lang="en-US" altLang="ja-JP" sz="800" dirty="0" smtClean="0">
                <a:solidFill>
                  <a:schemeClr val="tx1">
                    <a:lumMod val="65000"/>
                    <a:lumOff val="35000"/>
                  </a:schemeClr>
                </a:solidFill>
              </a:rPr>
              <a:t>9</a:t>
            </a:r>
            <a:r>
              <a:rPr lang="ja-JP" altLang="en-US" sz="800" dirty="0" smtClean="0">
                <a:solidFill>
                  <a:schemeClr val="tx1">
                    <a:lumMod val="65000"/>
                    <a:lumOff val="35000"/>
                  </a:schemeClr>
                </a:solidFill>
              </a:rPr>
              <a:t>）と画像</a:t>
            </a:r>
            <a:r>
              <a:rPr lang="ja-JP" altLang="en-US" sz="800" dirty="0">
                <a:solidFill>
                  <a:schemeClr val="tx1">
                    <a:lumMod val="65000"/>
                    <a:lumOff val="35000"/>
                  </a:schemeClr>
                </a:solidFill>
              </a:rPr>
              <a:t>（</a:t>
            </a:r>
            <a:r>
              <a:rPr lang="en-US" altLang="ja-JP" sz="800" dirty="0">
                <a:solidFill>
                  <a:schemeClr val="tx1">
                    <a:lumMod val="65000"/>
                    <a:lumOff val="35000"/>
                  </a:schemeClr>
                </a:solidFill>
              </a:rPr>
              <a:t>1</a:t>
            </a:r>
            <a:r>
              <a:rPr lang="ja-JP" altLang="en-US" sz="800" dirty="0">
                <a:solidFill>
                  <a:schemeClr val="tx1">
                    <a:lumMod val="65000"/>
                    <a:lumOff val="35000"/>
                  </a:schemeClr>
                </a:solidFill>
              </a:rPr>
              <a:t>：</a:t>
            </a:r>
            <a:r>
              <a:rPr lang="en-US" altLang="ja-JP" sz="800" dirty="0">
                <a:solidFill>
                  <a:schemeClr val="tx1">
                    <a:lumMod val="65000"/>
                    <a:lumOff val="35000"/>
                  </a:schemeClr>
                </a:solidFill>
              </a:rPr>
              <a:t>1</a:t>
            </a:r>
            <a:r>
              <a:rPr lang="ja-JP" altLang="en-US" sz="800" dirty="0" smtClean="0">
                <a:solidFill>
                  <a:schemeClr val="tx1">
                    <a:lumMod val="65000"/>
                    <a:lumOff val="35000"/>
                  </a:schemeClr>
                </a:solidFill>
              </a:rPr>
              <a:t>）のいずれかを必ず入稿してください。</a:t>
            </a:r>
            <a:endPar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endParaRP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※SP</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はスマートフォンの略称です。</a:t>
            </a:r>
          </a:p>
        </p:txBody>
      </p:sp>
    </p:spTree>
    <p:extLst>
      <p:ext uri="{BB962C8B-B14F-4D97-AF65-F5344CB8AC3E}">
        <p14:creationId xmlns:p14="http://schemas.microsoft.com/office/powerpoint/2010/main" val="16625872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a:xfrm>
            <a:off x="547434" y="295087"/>
            <a:ext cx="7992888" cy="432048"/>
          </a:xfrm>
        </p:spPr>
        <p:txBody>
          <a:bodyPr>
            <a:normAutofit fontScale="90000"/>
          </a:bodyPr>
          <a:lstStyle/>
          <a:p>
            <a:r>
              <a:rPr kumimoji="1" lang="ja-JP" altLang="en-US" dirty="0"/>
              <a:t>商品</a:t>
            </a:r>
            <a:r>
              <a:rPr kumimoji="1" lang="ja-JP" altLang="en-US" dirty="0" smtClean="0"/>
              <a:t>一覧</a:t>
            </a:r>
            <a:endParaRPr kumimoji="1" lang="ja-JP" altLang="en-US" sz="2200" dirty="0"/>
          </a:p>
        </p:txBody>
      </p:sp>
      <p:graphicFrame>
        <p:nvGraphicFramePr>
          <p:cNvPr id="13" name="表 12">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1889947174"/>
              </p:ext>
            </p:extLst>
          </p:nvPr>
        </p:nvGraphicFramePr>
        <p:xfrm>
          <a:off x="344490" y="836709"/>
          <a:ext cx="9361037" cy="5123965"/>
        </p:xfrm>
        <a:graphic>
          <a:graphicData uri="http://schemas.openxmlformats.org/drawingml/2006/table">
            <a:tbl>
              <a:tblPr firstCol="1" bandRow="1">
                <a:tableStyleId>{21E4AEA4-8DFA-4A89-87EB-49C32662AFE0}</a:tableStyleId>
              </a:tblPr>
              <a:tblGrid>
                <a:gridCol w="833813">
                  <a:extLst>
                    <a:ext uri="{9D8B030D-6E8A-4147-A177-3AD203B41FA5}">
                      <a16:colId xmlns:a16="http://schemas.microsoft.com/office/drawing/2014/main" val="792911817"/>
                    </a:ext>
                  </a:extLst>
                </a:gridCol>
                <a:gridCol w="1421204">
                  <a:extLst>
                    <a:ext uri="{9D8B030D-6E8A-4147-A177-3AD203B41FA5}">
                      <a16:colId xmlns:a16="http://schemas.microsoft.com/office/drawing/2014/main" val="598637953"/>
                    </a:ext>
                  </a:extLst>
                </a:gridCol>
                <a:gridCol w="1421204">
                  <a:extLst>
                    <a:ext uri="{9D8B030D-6E8A-4147-A177-3AD203B41FA5}">
                      <a16:colId xmlns:a16="http://schemas.microsoft.com/office/drawing/2014/main" val="1837875432"/>
                    </a:ext>
                  </a:extLst>
                </a:gridCol>
                <a:gridCol w="1421204">
                  <a:extLst>
                    <a:ext uri="{9D8B030D-6E8A-4147-A177-3AD203B41FA5}">
                      <a16:colId xmlns:a16="http://schemas.microsoft.com/office/drawing/2014/main" val="1350711702"/>
                    </a:ext>
                  </a:extLst>
                </a:gridCol>
                <a:gridCol w="1421204">
                  <a:extLst>
                    <a:ext uri="{9D8B030D-6E8A-4147-A177-3AD203B41FA5}">
                      <a16:colId xmlns:a16="http://schemas.microsoft.com/office/drawing/2014/main" val="1791379887"/>
                    </a:ext>
                  </a:extLst>
                </a:gridCol>
                <a:gridCol w="1421204">
                  <a:extLst>
                    <a:ext uri="{9D8B030D-6E8A-4147-A177-3AD203B41FA5}">
                      <a16:colId xmlns:a16="http://schemas.microsoft.com/office/drawing/2014/main" val="2249122869"/>
                    </a:ext>
                  </a:extLst>
                </a:gridCol>
                <a:gridCol w="1421204">
                  <a:extLst>
                    <a:ext uri="{9D8B030D-6E8A-4147-A177-3AD203B41FA5}">
                      <a16:colId xmlns:a16="http://schemas.microsoft.com/office/drawing/2014/main" val="1030589919"/>
                    </a:ext>
                  </a:extLst>
                </a:gridCol>
              </a:tblGrid>
              <a:tr h="507271">
                <a:tc>
                  <a:txBody>
                    <a:bodyPr/>
                    <a:lstStyle/>
                    <a:p>
                      <a:pPr algn="ctr"/>
                      <a:r>
                        <a:rPr kumimoji="1" lang="ja-JP" altLang="en-US" sz="800" dirty="0">
                          <a:solidFill>
                            <a:schemeClr val="bg1"/>
                          </a:solidFill>
                          <a:latin typeface="+mj-lt"/>
                          <a:ea typeface="+mj-ea"/>
                        </a:rPr>
                        <a:t>商品名</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b="1" dirty="0" smtClean="0">
                          <a:solidFill>
                            <a:schemeClr val="tx1">
                              <a:lumMod val="65000"/>
                              <a:lumOff val="35000"/>
                            </a:schemeClr>
                          </a:solidFill>
                          <a:latin typeface="+mj-lt"/>
                          <a:ea typeface="+mj-ea"/>
                        </a:rPr>
                        <a:t>Yahoo!</a:t>
                      </a:r>
                      <a:r>
                        <a:rPr kumimoji="1" lang="ja-JP" altLang="en-US" sz="800" b="1" dirty="0" smtClean="0">
                          <a:solidFill>
                            <a:schemeClr val="tx1">
                              <a:lumMod val="65000"/>
                              <a:lumOff val="35000"/>
                            </a:schemeClr>
                          </a:solidFill>
                          <a:latin typeface="+mj-lt"/>
                          <a:ea typeface="+mj-ea"/>
                        </a:rPr>
                        <a:t>乗換案内</a:t>
                      </a:r>
                      <a:endParaRPr kumimoji="1" lang="en-US" altLang="ja-JP" sz="800" b="1" dirty="0" smtClean="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dirty="0" smtClean="0">
                          <a:solidFill>
                            <a:schemeClr val="tx1">
                              <a:lumMod val="65000"/>
                              <a:lumOff val="35000"/>
                            </a:schemeClr>
                          </a:solidFill>
                          <a:latin typeface="+mj-lt"/>
                          <a:ea typeface="+mj-ea"/>
                        </a:rPr>
                        <a:t>到着駅指定　トップパネル　</a:t>
                      </a:r>
                      <a:r>
                        <a:rPr kumimoji="1" lang="en-US" altLang="ja-JP" sz="800" b="1" dirty="0" smtClean="0">
                          <a:solidFill>
                            <a:schemeClr val="tx1">
                              <a:lumMod val="65000"/>
                              <a:lumOff val="35000"/>
                            </a:schemeClr>
                          </a:solidFill>
                          <a:latin typeface="+mj-lt"/>
                          <a:ea typeface="+mj-ea"/>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dirty="0" smtClean="0">
                        <a:solidFill>
                          <a:schemeClr val="tx1">
                            <a:lumMod val="65000"/>
                            <a:lumOff val="35000"/>
                          </a:schemeClr>
                        </a:solidFill>
                        <a:latin typeface="+mj-lt"/>
                        <a:ea typeface="+mj-ea"/>
                      </a:endParaRPr>
                    </a:p>
                    <a:p>
                      <a:pPr algn="ctr"/>
                      <a:r>
                        <a:rPr kumimoji="1" lang="ja-JP" altLang="en-US" sz="800" b="1" dirty="0" smtClean="0">
                          <a:solidFill>
                            <a:schemeClr val="tx1">
                              <a:lumMod val="65000"/>
                              <a:lumOff val="35000"/>
                            </a:schemeClr>
                          </a:solidFill>
                          <a:latin typeface="+mj-lt"/>
                          <a:ea typeface="+mj-ea"/>
                        </a:rPr>
                        <a:t>ランク</a:t>
                      </a:r>
                      <a:r>
                        <a:rPr kumimoji="1" lang="en-US" altLang="ja-JP" sz="800" b="1" dirty="0" smtClean="0">
                          <a:solidFill>
                            <a:schemeClr val="tx1">
                              <a:lumMod val="65000"/>
                              <a:lumOff val="35000"/>
                            </a:schemeClr>
                          </a:solidFill>
                          <a:latin typeface="+mj-lt"/>
                          <a:ea typeface="+mj-ea"/>
                        </a:rPr>
                        <a:t>A</a:t>
                      </a:r>
                      <a:r>
                        <a:rPr kumimoji="1" lang="ja-JP" altLang="en-US" sz="800" b="1" dirty="0" smtClean="0">
                          <a:solidFill>
                            <a:schemeClr val="tx1">
                              <a:lumMod val="65000"/>
                              <a:lumOff val="35000"/>
                            </a:schemeClr>
                          </a:solidFill>
                          <a:latin typeface="+mj-lt"/>
                          <a:ea typeface="+mj-ea"/>
                        </a:rPr>
                        <a:t>・</a:t>
                      </a:r>
                      <a:r>
                        <a:rPr kumimoji="1" lang="en-US" altLang="ja-JP" sz="800" b="1" dirty="0" smtClean="0">
                          <a:solidFill>
                            <a:schemeClr val="tx1">
                              <a:lumMod val="65000"/>
                              <a:lumOff val="35000"/>
                            </a:schemeClr>
                          </a:solidFill>
                          <a:latin typeface="+mj-lt"/>
                          <a:ea typeface="+mj-ea"/>
                        </a:rPr>
                        <a:t>B</a:t>
                      </a:r>
                      <a:r>
                        <a:rPr kumimoji="1" lang="ja-JP" altLang="en-US" sz="800" b="1" dirty="0" smtClean="0">
                          <a:solidFill>
                            <a:schemeClr val="tx1">
                              <a:lumMod val="65000"/>
                              <a:lumOff val="35000"/>
                            </a:schemeClr>
                          </a:solidFill>
                          <a:latin typeface="+mj-lt"/>
                          <a:ea typeface="+mj-ea"/>
                        </a:rPr>
                        <a:t>　（</a:t>
                      </a:r>
                      <a:r>
                        <a:rPr kumimoji="1" lang="en-US" altLang="ja-JP" sz="800" b="1" dirty="0" smtClean="0">
                          <a:solidFill>
                            <a:schemeClr val="tx1">
                              <a:lumMod val="65000"/>
                              <a:lumOff val="35000"/>
                            </a:schemeClr>
                          </a:solidFill>
                          <a:latin typeface="+mj-lt"/>
                          <a:ea typeface="+mj-ea"/>
                        </a:rPr>
                        <a:t>28</a:t>
                      </a:r>
                      <a:r>
                        <a:rPr kumimoji="1" lang="ja-JP" altLang="en-US" sz="800" b="1" dirty="0" smtClean="0">
                          <a:solidFill>
                            <a:schemeClr val="tx1">
                              <a:lumMod val="65000"/>
                              <a:lumOff val="35000"/>
                            </a:schemeClr>
                          </a:solidFill>
                          <a:latin typeface="+mj-lt"/>
                          <a:ea typeface="+mj-ea"/>
                        </a:rPr>
                        <a:t>日～）</a:t>
                      </a:r>
                      <a:endParaRPr kumimoji="1" lang="ja-JP" altLang="en-US" sz="800" b="1" dirty="0">
                        <a:solidFill>
                          <a:schemeClr val="tx1">
                            <a:lumMod val="65000"/>
                            <a:lumOff val="35000"/>
                          </a:schemeClr>
                        </a:solidFill>
                        <a:latin typeface="+mj-lt"/>
                        <a:ea typeface="+mj-ea"/>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C</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D</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E</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F</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G</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13977">
                <a:tc>
                  <a:txBody>
                    <a:body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smtClean="0">
                          <a:solidFill>
                            <a:schemeClr val="tx1">
                              <a:lumMod val="65000"/>
                              <a:lumOff val="35000"/>
                            </a:schemeClr>
                          </a:solidFill>
                          <a:latin typeface="+mn-lt"/>
                          <a:ea typeface="+mj-ea"/>
                        </a:rPr>
                        <a:t>1000000966</a:t>
                      </a:r>
                      <a:endParaRPr kumimoji="1" lang="ja-JP" altLang="en-US" sz="800" dirty="0">
                        <a:solidFill>
                          <a:schemeClr val="tx1">
                            <a:lumMod val="65000"/>
                            <a:lumOff val="35000"/>
                          </a:schemeClr>
                        </a:solidFill>
                        <a:latin typeface="+mn-lt"/>
                        <a:ea typeface="+mj-ea"/>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n-lt"/>
                          <a:ea typeface="+mj-ea"/>
                        </a:rPr>
                        <a:t>1000000978</a:t>
                      </a:r>
                      <a:endParaRPr kumimoji="1" lang="ja-JP" altLang="en-US" sz="800" dirty="0">
                        <a:solidFill>
                          <a:schemeClr val="tx1">
                            <a:lumMod val="65000"/>
                            <a:lumOff val="35000"/>
                          </a:schemeClr>
                        </a:solidFill>
                        <a:latin typeface="+mn-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n-lt"/>
                        </a:rPr>
                        <a:t>1000000979</a:t>
                      </a:r>
                      <a:endParaRPr kumimoji="1" lang="ja-JP" altLang="en-US" sz="800" dirty="0">
                        <a:solidFill>
                          <a:schemeClr val="tx1">
                            <a:lumMod val="65000"/>
                            <a:lumOff val="35000"/>
                          </a:schemeClr>
                        </a:solidFill>
                        <a:latin typeface="+mn-lt"/>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n-lt"/>
                        </a:rPr>
                        <a:t>1000000980</a:t>
                      </a:r>
                      <a:endParaRPr kumimoji="1" lang="ja-JP" altLang="en-US" sz="800" dirty="0">
                        <a:solidFill>
                          <a:schemeClr val="tx1">
                            <a:lumMod val="65000"/>
                            <a:lumOff val="35000"/>
                          </a:schemeClr>
                        </a:solidFill>
                        <a:latin typeface="+mn-lt"/>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n-lt"/>
                        </a:rPr>
                        <a:t>1000001001</a:t>
                      </a:r>
                      <a:endParaRPr kumimoji="1" lang="ja-JP" altLang="en-US" sz="800" dirty="0">
                        <a:solidFill>
                          <a:schemeClr val="tx1">
                            <a:lumMod val="65000"/>
                            <a:lumOff val="35000"/>
                          </a:schemeClr>
                        </a:solidFill>
                        <a:latin typeface="+mn-lt"/>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n-lt"/>
                          <a:ea typeface="+mj-ea"/>
                        </a:rPr>
                        <a:t>1000001002</a:t>
                      </a:r>
                      <a:endParaRPr kumimoji="1" lang="ja-JP" altLang="en-US" sz="800" dirty="0">
                        <a:solidFill>
                          <a:schemeClr val="tx1">
                            <a:lumMod val="65000"/>
                            <a:lumOff val="35000"/>
                          </a:schemeClr>
                        </a:solidFill>
                        <a:latin typeface="+mn-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4069392726"/>
                  </a:ext>
                </a:extLst>
              </a:tr>
              <a:tr h="31397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予約開始日</a:t>
                      </a:r>
                      <a:endParaRPr kumimoji="1" lang="en-US" altLang="ja-JP" sz="80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355075111"/>
                  </a:ext>
                </a:extLst>
              </a:tr>
              <a:tr h="1281651">
                <a:tc>
                  <a:txBody>
                    <a:bodyPr/>
                    <a:lstStyle/>
                    <a:p>
                      <a:pPr algn="ctr"/>
                      <a:r>
                        <a:rPr kumimoji="1" lang="ja-JP" altLang="en-US" sz="800" b="0" dirty="0">
                          <a:solidFill>
                            <a:schemeClr val="bg1"/>
                          </a:solidFill>
                          <a:latin typeface="+mj-lt"/>
                          <a:ea typeface="+mj-ea"/>
                        </a:rPr>
                        <a:t>掲載イメージ</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6">
                  <a:txBody>
                    <a:body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10325936"/>
                  </a:ext>
                </a:extLst>
              </a:tr>
              <a:tr h="432048">
                <a:tc>
                  <a:txBody>
                    <a:bodyPr/>
                    <a:lstStyle/>
                    <a:p>
                      <a:pPr algn="ctr"/>
                      <a:r>
                        <a:rPr kumimoji="1" lang="ja-JP" altLang="en-US" sz="800" b="0" dirty="0">
                          <a:solidFill>
                            <a:schemeClr val="bg1"/>
                          </a:solidFill>
                          <a:latin typeface="+mj-lt"/>
                          <a:ea typeface="+mj-ea"/>
                        </a:rPr>
                        <a:t>広告タイプ</a:t>
                      </a:r>
                    </a:p>
                  </a:txBody>
                  <a:tcPr anchor="ctr">
                    <a:lnL w="635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6">
                  <a:txBody>
                    <a:bodyPr/>
                    <a:lstStyle/>
                    <a:p>
                      <a:pPr algn="ct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 </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※3</a:t>
                      </a: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84434171"/>
                  </a:ext>
                </a:extLst>
              </a:tr>
              <a:tr h="298436">
                <a:tc>
                  <a:txBody>
                    <a:bodyPr/>
                    <a:lstStyle/>
                    <a:p>
                      <a:pPr algn="ctr"/>
                      <a:r>
                        <a:rPr kumimoji="1" lang="ja-JP" altLang="en-US" sz="800" b="0" dirty="0">
                          <a:solidFill>
                            <a:schemeClr val="bg1"/>
                          </a:solidFill>
                          <a:latin typeface="+mj-lt"/>
                          <a:ea typeface="+mj-ea"/>
                        </a:rPr>
                        <a:t>デバイス</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6">
                  <a:txBody>
                    <a:bodyPr/>
                    <a:lstStyle/>
                    <a:p>
                      <a:pPr algn="ct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スマートフォン</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42403">
                <a:tc>
                  <a:txBody>
                    <a:bodyPr/>
                    <a:lstStyle/>
                    <a:p>
                      <a:pPr algn="ctr"/>
                      <a:r>
                        <a:rPr kumimoji="1" lang="ja-JP" altLang="en-US" sz="800" b="0" dirty="0">
                          <a:solidFill>
                            <a:schemeClr val="bg1"/>
                          </a:solidFill>
                          <a:latin typeface="+mj-lt"/>
                          <a:ea typeface="+mj-ea"/>
                        </a:rPr>
                        <a:t>掲載場所</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6">
                  <a:txBody>
                    <a:bodyPr/>
                    <a:lstStyle/>
                    <a:p>
                      <a:pPr algn="ct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a:t>
                      </a:r>
                      <a:endParaRPr kumimoji="1" lang="ja-JP" altLang="en-US" sz="800" kern="1200" dirty="0" smtClean="0">
                        <a:solidFill>
                          <a:schemeClr val="tx1">
                            <a:lumMod val="65000"/>
                            <a:lumOff val="35000"/>
                          </a:schemeClr>
                        </a:solidFill>
                        <a:latin typeface="+mn-lt"/>
                        <a:ea typeface="+mn-ea"/>
                        <a:cs typeface="+mn-cs"/>
                      </a:endParaRP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42403">
                <a:tc>
                  <a:txBody>
                    <a:bodyPr/>
                    <a:lstStyle/>
                    <a:p>
                      <a:pPr algn="ctr"/>
                      <a:r>
                        <a:rPr kumimoji="1" lang="ja-JP" altLang="en-US" sz="800" b="0" dirty="0">
                          <a:solidFill>
                            <a:schemeClr val="bg1"/>
                          </a:solidFill>
                          <a:latin typeface="+mj-lt"/>
                          <a:ea typeface="+mj-ea"/>
                        </a:rPr>
                        <a:t>掲載期間</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6">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4</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a:t>
                      </a:r>
                      <a:r>
                        <a:rPr kumimoji="1" lang="ja-JP" altLang="en-US" sz="800" kern="1200" dirty="0" smtClean="0">
                          <a:solidFill>
                            <a:schemeClr val="tx1">
                              <a:lumMod val="65000"/>
                              <a:lumOff val="35000"/>
                            </a:schemeClr>
                          </a:solidFill>
                          <a:latin typeface="+mn-lt"/>
                          <a:ea typeface="+mn-ea"/>
                          <a:cs typeface="+mn-cs"/>
                        </a:rPr>
                        <a:t>（木）</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日（水）</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456918">
                <a:tc>
                  <a:txBody>
                    <a:bodyPr/>
                    <a:lstStyle/>
                    <a:p>
                      <a:pPr algn="ctr"/>
                      <a:r>
                        <a:rPr kumimoji="1" lang="ja-JP" altLang="en-US" sz="800" b="0" dirty="0">
                          <a:solidFill>
                            <a:schemeClr val="bg1"/>
                          </a:solidFill>
                          <a:latin typeface="+mj-lt"/>
                          <a:ea typeface="+mj-ea"/>
                        </a:rPr>
                        <a:t>購入期間</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6">
                  <a:txBody>
                    <a:bodyPr/>
                    <a:lstStyle/>
                    <a:p>
                      <a:pPr algn="ctr"/>
                      <a:r>
                        <a:rPr kumimoji="1" lang="en-US" altLang="ja-JP" sz="800" kern="1200" dirty="0" smtClean="0">
                          <a:solidFill>
                            <a:schemeClr val="tx1">
                              <a:lumMod val="65000"/>
                              <a:lumOff val="35000"/>
                            </a:schemeClr>
                          </a:solidFill>
                          <a:latin typeface="+mn-lt"/>
                          <a:ea typeface="+mn-ea"/>
                          <a:cs typeface="+mn-cs"/>
                        </a:rPr>
                        <a:t>28</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90</a:t>
                      </a:r>
                      <a:r>
                        <a:rPr kumimoji="1" lang="ja-JP" altLang="en-US" sz="800" kern="1200" dirty="0" smtClean="0">
                          <a:solidFill>
                            <a:schemeClr val="tx1">
                              <a:lumMod val="65000"/>
                              <a:lumOff val="35000"/>
                            </a:schemeClr>
                          </a:solidFill>
                          <a:latin typeface="+mn-lt"/>
                          <a:ea typeface="+mn-ea"/>
                          <a:cs typeface="+mn-cs"/>
                        </a:rPr>
                        <a:t>日間</a:t>
                      </a: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pPr algn="ct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342403">
                <a:tc>
                  <a:txBody>
                    <a:bodyPr/>
                    <a:lstStyle/>
                    <a:p>
                      <a:pPr algn="ctr"/>
                      <a:r>
                        <a:rPr kumimoji="1" lang="ja-JP" altLang="en-US" sz="800" b="0" dirty="0">
                          <a:solidFill>
                            <a:schemeClr val="bg1"/>
                          </a:solidFill>
                          <a:latin typeface="+mj-lt"/>
                          <a:ea typeface="+mj-ea"/>
                        </a:rPr>
                        <a:t>料金タイプ</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6">
                  <a:txBody>
                    <a:bodyPr/>
                    <a:lstStyle/>
                    <a:p>
                      <a:pPr algn="ctr"/>
                      <a:r>
                        <a:rPr kumimoji="1" lang="ja-JP" altLang="en-US" sz="800" dirty="0" smtClean="0">
                          <a:solidFill>
                            <a:schemeClr val="tx1">
                              <a:lumMod val="65000"/>
                              <a:lumOff val="35000"/>
                            </a:schemeClr>
                          </a:solidFill>
                          <a:latin typeface="+mj-lt"/>
                          <a:ea typeface="+mj-ea"/>
                        </a:rPr>
                        <a:t>枠購入型</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420629">
                <a:tc>
                  <a:txBody>
                    <a:bodyPr/>
                    <a:lstStyle/>
                    <a:p>
                      <a:pPr algn="ctr"/>
                      <a:r>
                        <a:rPr kumimoji="1" lang="ja-JP" altLang="en-US" sz="800" b="0" kern="1200" dirty="0" smtClean="0">
                          <a:solidFill>
                            <a:schemeClr val="bg1"/>
                          </a:solidFill>
                          <a:latin typeface="+mn-lt"/>
                          <a:ea typeface="+mn-ea"/>
                          <a:cs typeface="+mn-cs"/>
                        </a:rPr>
                        <a:t>基本料金（枠）</a:t>
                      </a:r>
                      <a:r>
                        <a:rPr kumimoji="1" lang="en-US" altLang="ja-JP" sz="800" b="0" kern="1200" dirty="0" smtClean="0">
                          <a:solidFill>
                            <a:schemeClr val="bg1"/>
                          </a:solidFill>
                          <a:latin typeface="+mn-lt"/>
                          <a:ea typeface="+mn-ea"/>
                          <a:cs typeface="+mn-cs"/>
                        </a:rPr>
                        <a:t>※1,2</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8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117,000</a:t>
                      </a:r>
                      <a:r>
                        <a:rPr kumimoji="1" lang="ja-JP" altLang="en-US" sz="800" dirty="0" smtClean="0">
                          <a:solidFill>
                            <a:schemeClr val="tx1">
                              <a:lumMod val="65000"/>
                              <a:lumOff val="35000"/>
                            </a:schemeClr>
                          </a:solidFill>
                          <a:latin typeface="+mn-lt"/>
                          <a:ea typeface="+mn-ea"/>
                        </a:rPr>
                        <a:t>円</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lang="en-US" altLang="ja-JP" sz="8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anchor="ctr">
                    <a:lnL w="12700" cmpd="sng">
                      <a:noFill/>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fontAlgn="ctr"/>
                      <a:r>
                        <a:rPr lang="en-US" altLang="ja-JP" sz="8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77,000</a:t>
                      </a:r>
                      <a:r>
                        <a:rPr kumimoji="1" lang="ja-JP" altLang="en-US" sz="800" dirty="0" smtClean="0">
                          <a:solidFill>
                            <a:schemeClr val="tx1">
                              <a:lumMod val="65000"/>
                              <a:lumOff val="35000"/>
                            </a:schemeClr>
                          </a:solidFill>
                          <a:latin typeface="+mn-lt"/>
                          <a:ea typeface="+mn-ea"/>
                        </a:rPr>
                        <a:t>円</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lang="en-US" altLang="ja-JP" sz="8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fontAlgn="ctr"/>
                      <a:r>
                        <a:rPr lang="en-US" altLang="ja-JP" sz="8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61,000</a:t>
                      </a:r>
                      <a:r>
                        <a:rPr kumimoji="1" lang="ja-JP" altLang="en-US" sz="800" dirty="0" smtClean="0">
                          <a:solidFill>
                            <a:schemeClr val="tx1">
                              <a:lumMod val="65000"/>
                              <a:lumOff val="35000"/>
                            </a:schemeClr>
                          </a:solidFill>
                          <a:latin typeface="+mn-lt"/>
                          <a:ea typeface="+mn-ea"/>
                        </a:rPr>
                        <a:t>円</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lang="en-US" altLang="ja-JP" sz="8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fontAlgn="ctr"/>
                      <a:r>
                        <a:rPr lang="en-US" altLang="ja-JP" sz="8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41,000</a:t>
                      </a:r>
                      <a:r>
                        <a:rPr kumimoji="1" lang="ja-JP" altLang="en-US" sz="800" dirty="0" smtClean="0">
                          <a:solidFill>
                            <a:schemeClr val="tx1">
                              <a:lumMod val="65000"/>
                              <a:lumOff val="35000"/>
                            </a:schemeClr>
                          </a:solidFill>
                          <a:latin typeface="+mn-lt"/>
                          <a:ea typeface="+mn-ea"/>
                        </a:rPr>
                        <a:t>円</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lang="en-US" altLang="ja-JP" sz="8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fontAlgn="ctr"/>
                      <a:r>
                        <a:rPr lang="en-US" altLang="ja-JP" sz="8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31,000</a:t>
                      </a:r>
                      <a:r>
                        <a:rPr kumimoji="1" lang="ja-JP" altLang="en-US" sz="800" dirty="0" smtClean="0">
                          <a:solidFill>
                            <a:schemeClr val="tx1">
                              <a:lumMod val="65000"/>
                              <a:lumOff val="35000"/>
                            </a:schemeClr>
                          </a:solidFill>
                          <a:latin typeface="+mn-lt"/>
                          <a:ea typeface="+mn-ea"/>
                        </a:rPr>
                        <a:t>円</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lang="en-US" altLang="ja-JP" sz="8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fontAlgn="ctr"/>
                      <a:r>
                        <a:rPr lang="en-US" altLang="ja-JP" sz="8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26,000</a:t>
                      </a:r>
                      <a:r>
                        <a:rPr kumimoji="1" lang="ja-JP" altLang="en-US" sz="800" dirty="0" smtClean="0">
                          <a:solidFill>
                            <a:schemeClr val="tx1">
                              <a:lumMod val="65000"/>
                              <a:lumOff val="35000"/>
                            </a:schemeClr>
                          </a:solidFill>
                          <a:latin typeface="+mn-lt"/>
                          <a:ea typeface="+mn-ea"/>
                        </a:rPr>
                        <a:t>円</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lang="en-US" altLang="ja-JP" sz="8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014462905"/>
                  </a:ext>
                </a:extLst>
              </a:tr>
            </a:tbl>
          </a:graphicData>
        </a:graphic>
      </p:graphicFrame>
      <p:sp>
        <p:nvSpPr>
          <p:cNvPr id="9" name="正方形/長方形 8"/>
          <p:cNvSpPr/>
          <p:nvPr/>
        </p:nvSpPr>
        <p:spPr>
          <a:xfrm>
            <a:off x="2288704" y="67456"/>
            <a:ext cx="4953000" cy="707886"/>
          </a:xfrm>
          <a:prstGeom prst="rect">
            <a:avLst/>
          </a:prstGeom>
        </p:spPr>
        <p:txBody>
          <a:bodyPr>
            <a:spAutoFit/>
          </a:bodyPr>
          <a:lstStyle/>
          <a:p>
            <a:r>
              <a:rPr lang="en-US" altLang="ja-JP" sz="2000" dirty="0"/>
              <a:t>Yahoo!</a:t>
            </a:r>
            <a:r>
              <a:rPr lang="ja-JP" altLang="en-US" sz="2000" dirty="0"/>
              <a:t>乗換案内　到着駅指定広告　</a:t>
            </a:r>
            <a:r>
              <a:rPr lang="en-US" altLang="ja-JP" sz="2000" dirty="0" smtClean="0"/>
              <a:t>SP</a:t>
            </a:r>
            <a:br>
              <a:rPr lang="en-US" altLang="ja-JP" sz="2000" dirty="0" smtClean="0"/>
            </a:br>
            <a:r>
              <a:rPr lang="ja-JP" altLang="en-US" sz="2000" dirty="0" smtClean="0"/>
              <a:t>（駅下バナーセット）</a:t>
            </a:r>
            <a:endParaRPr lang="ja-JP" altLang="en-US" sz="2000" dirty="0"/>
          </a:p>
        </p:txBody>
      </p:sp>
      <p:pic>
        <p:nvPicPr>
          <p:cNvPr id="11" name="図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48944" y="2132856"/>
            <a:ext cx="648072" cy="1201679"/>
          </a:xfrm>
          <a:prstGeom prst="rect">
            <a:avLst/>
          </a:prstGeom>
        </p:spPr>
      </p:pic>
      <p:pic>
        <p:nvPicPr>
          <p:cNvPr id="14" name="図 13"/>
          <p:cNvPicPr>
            <a:picLocks noChangeAspect="1"/>
          </p:cNvPicPr>
          <p:nvPr/>
        </p:nvPicPr>
        <p:blipFill>
          <a:blip r:embed="rId3"/>
          <a:stretch>
            <a:fillRect/>
          </a:stretch>
        </p:blipFill>
        <p:spPr>
          <a:xfrm>
            <a:off x="5529064" y="2132856"/>
            <a:ext cx="648072" cy="1201679"/>
          </a:xfrm>
          <a:prstGeom prst="rect">
            <a:avLst/>
          </a:prstGeom>
        </p:spPr>
      </p:pic>
      <p:pic>
        <p:nvPicPr>
          <p:cNvPr id="15" name="図 14"/>
          <p:cNvPicPr>
            <a:picLocks noChangeAspect="1"/>
          </p:cNvPicPr>
          <p:nvPr/>
        </p:nvPicPr>
        <p:blipFill>
          <a:blip r:embed="rId4"/>
          <a:stretch>
            <a:fillRect/>
          </a:stretch>
        </p:blipFill>
        <p:spPr>
          <a:xfrm>
            <a:off x="6237790" y="2132856"/>
            <a:ext cx="648072" cy="1201679"/>
          </a:xfrm>
          <a:prstGeom prst="rect">
            <a:avLst/>
          </a:prstGeom>
        </p:spPr>
      </p:pic>
      <p:sp>
        <p:nvSpPr>
          <p:cNvPr id="18" name="正方形/長方形 17"/>
          <p:cNvSpPr/>
          <p:nvPr/>
        </p:nvSpPr>
        <p:spPr>
          <a:xfrm>
            <a:off x="272480" y="6081258"/>
            <a:ext cx="5173211" cy="584775"/>
          </a:xfrm>
          <a:prstGeom prst="rect">
            <a:avLst/>
          </a:prstGeom>
        </p:spPr>
        <p:txBody>
          <a:bodyPr wrap="none">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駅ランク表は別紙を参照ください。</a:t>
            </a: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※2</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掲載金額は</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日あたりの基本料金</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掲載日数での算出となります</a:t>
            </a:r>
            <a:r>
              <a:rPr lang="ja-JP" altLang="en-US" sz="800" dirty="0" smtClean="0">
                <a:solidFill>
                  <a:schemeClr val="tx1">
                    <a:lumMod val="65000"/>
                    <a:lumOff val="35000"/>
                  </a:schemeClr>
                </a:solidFill>
                <a:latin typeface="メイリオ" panose="020B0604030504040204" pitchFamily="50" charset="-128"/>
                <a:ea typeface="メイリオ" panose="020B0604030504040204" pitchFamily="50" charset="-128"/>
              </a:rPr>
              <a:t>。</a:t>
            </a:r>
            <a:endParaRPr lang="en-US" altLang="ja-JP" sz="8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r>
              <a:rPr lang="en-US" altLang="ja-JP" sz="800" dirty="0" smtClean="0">
                <a:solidFill>
                  <a:schemeClr val="tx1">
                    <a:lumMod val="65000"/>
                    <a:lumOff val="35000"/>
                  </a:schemeClr>
                </a:solidFill>
                <a:latin typeface="メイリオ" panose="020B0604030504040204" pitchFamily="50" charset="-128"/>
                <a:ea typeface="メイリオ" panose="020B0604030504040204" pitchFamily="50" charset="-128"/>
              </a:rPr>
              <a:t>※3</a:t>
            </a:r>
            <a:r>
              <a:rPr lang="ja-JP" altLang="en-US" sz="800" dirty="0" smtClean="0">
                <a:solidFill>
                  <a:schemeClr val="tx1">
                    <a:lumMod val="65000"/>
                    <a:lumOff val="35000"/>
                  </a:schemeClr>
                </a:solidFill>
                <a:latin typeface="メイリオ" panose="020B0604030504040204" pitchFamily="50" charset="-128"/>
                <a:ea typeface="メイリオ" panose="020B0604030504040204" pitchFamily="50" charset="-128"/>
              </a:rPr>
              <a:t>　本商品では画像</a:t>
            </a:r>
            <a:r>
              <a:rPr lang="en-US" altLang="ja-JP" sz="800" dirty="0" smtClean="0">
                <a:solidFill>
                  <a:schemeClr val="tx1">
                    <a:lumMod val="65000"/>
                    <a:lumOff val="35000"/>
                  </a:schemeClr>
                </a:solidFill>
                <a:latin typeface="メイリオ" panose="020B0604030504040204" pitchFamily="50" charset="-128"/>
                <a:ea typeface="メイリオ" panose="020B0604030504040204" pitchFamily="50" charset="-128"/>
              </a:rPr>
              <a:t>16</a:t>
            </a:r>
            <a:r>
              <a:rPr lang="ja-JP" altLang="en-US" sz="800" dirty="0" smtClean="0">
                <a:solidFill>
                  <a:schemeClr val="tx1">
                    <a:lumMod val="65000"/>
                    <a:lumOff val="35000"/>
                  </a:schemeClr>
                </a:solidFill>
                <a:latin typeface="メイリオ" panose="020B0604030504040204" pitchFamily="50" charset="-128"/>
                <a:ea typeface="メイリオ" panose="020B0604030504040204" pitchFamily="50" charset="-128"/>
              </a:rPr>
              <a:t>：</a:t>
            </a:r>
            <a:r>
              <a:rPr lang="en-US" altLang="ja-JP" sz="800" dirty="0" smtClean="0">
                <a:solidFill>
                  <a:schemeClr val="tx1">
                    <a:lumMod val="65000"/>
                    <a:lumOff val="35000"/>
                  </a:schemeClr>
                </a:solidFill>
                <a:latin typeface="メイリオ" panose="020B0604030504040204" pitchFamily="50" charset="-128"/>
                <a:ea typeface="メイリオ" panose="020B0604030504040204" pitchFamily="50" charset="-128"/>
              </a:rPr>
              <a:t>5</a:t>
            </a:r>
            <a:r>
              <a:rPr lang="ja-JP" altLang="en-US" sz="800" dirty="0" smtClean="0">
                <a:solidFill>
                  <a:schemeClr val="tx1">
                    <a:lumMod val="65000"/>
                    <a:lumOff val="35000"/>
                  </a:schemeClr>
                </a:solidFill>
                <a:latin typeface="メイリオ" panose="020B0604030504040204" pitchFamily="50" charset="-128"/>
                <a:ea typeface="メイリオ" panose="020B0604030504040204" pitchFamily="50" charset="-128"/>
              </a:rPr>
              <a:t>に加えて、</a:t>
            </a:r>
            <a:r>
              <a:rPr lang="ja-JP" altLang="en-US" sz="800" dirty="0">
                <a:solidFill>
                  <a:schemeClr val="tx1">
                    <a:lumMod val="65000"/>
                    <a:lumOff val="35000"/>
                  </a:schemeClr>
                </a:solidFill>
              </a:rPr>
              <a:t>画像（</a:t>
            </a:r>
            <a:r>
              <a:rPr lang="en-US" altLang="ja-JP" sz="800" dirty="0">
                <a:solidFill>
                  <a:schemeClr val="tx1">
                    <a:lumMod val="65000"/>
                    <a:lumOff val="35000"/>
                  </a:schemeClr>
                </a:solidFill>
              </a:rPr>
              <a:t>16</a:t>
            </a:r>
            <a:r>
              <a:rPr lang="ja-JP" altLang="en-US" sz="800" dirty="0">
                <a:solidFill>
                  <a:schemeClr val="tx1">
                    <a:lumMod val="65000"/>
                    <a:lumOff val="35000"/>
                  </a:schemeClr>
                </a:solidFill>
              </a:rPr>
              <a:t>：</a:t>
            </a:r>
            <a:r>
              <a:rPr lang="en-US" altLang="ja-JP" sz="800" dirty="0" smtClean="0">
                <a:solidFill>
                  <a:schemeClr val="tx1">
                    <a:lumMod val="65000"/>
                    <a:lumOff val="35000"/>
                  </a:schemeClr>
                </a:solidFill>
              </a:rPr>
              <a:t>9</a:t>
            </a:r>
            <a:r>
              <a:rPr lang="ja-JP" altLang="en-US" sz="800" dirty="0" smtClean="0">
                <a:solidFill>
                  <a:schemeClr val="tx1">
                    <a:lumMod val="65000"/>
                    <a:lumOff val="35000"/>
                  </a:schemeClr>
                </a:solidFill>
              </a:rPr>
              <a:t>）と画像</a:t>
            </a:r>
            <a:r>
              <a:rPr lang="ja-JP" altLang="en-US" sz="800" dirty="0">
                <a:solidFill>
                  <a:schemeClr val="tx1">
                    <a:lumMod val="65000"/>
                    <a:lumOff val="35000"/>
                  </a:schemeClr>
                </a:solidFill>
              </a:rPr>
              <a:t>（</a:t>
            </a:r>
            <a:r>
              <a:rPr lang="en-US" altLang="ja-JP" sz="800" dirty="0">
                <a:solidFill>
                  <a:schemeClr val="tx1">
                    <a:lumMod val="65000"/>
                    <a:lumOff val="35000"/>
                  </a:schemeClr>
                </a:solidFill>
              </a:rPr>
              <a:t>1</a:t>
            </a:r>
            <a:r>
              <a:rPr lang="ja-JP" altLang="en-US" sz="800" dirty="0">
                <a:solidFill>
                  <a:schemeClr val="tx1">
                    <a:lumMod val="65000"/>
                    <a:lumOff val="35000"/>
                  </a:schemeClr>
                </a:solidFill>
              </a:rPr>
              <a:t>：</a:t>
            </a:r>
            <a:r>
              <a:rPr lang="en-US" altLang="ja-JP" sz="800" dirty="0">
                <a:solidFill>
                  <a:schemeClr val="tx1">
                    <a:lumMod val="65000"/>
                    <a:lumOff val="35000"/>
                  </a:schemeClr>
                </a:solidFill>
              </a:rPr>
              <a:t>1</a:t>
            </a:r>
            <a:r>
              <a:rPr lang="ja-JP" altLang="en-US" sz="800" dirty="0" smtClean="0">
                <a:solidFill>
                  <a:schemeClr val="tx1">
                    <a:lumMod val="65000"/>
                    <a:lumOff val="35000"/>
                  </a:schemeClr>
                </a:solidFill>
              </a:rPr>
              <a:t>）のいずれかを必ず入稿してください。</a:t>
            </a:r>
            <a:endPar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endParaRP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※SP</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はスマートフォンの略称です。</a:t>
            </a:r>
          </a:p>
        </p:txBody>
      </p:sp>
    </p:spTree>
    <p:extLst>
      <p:ext uri="{BB962C8B-B14F-4D97-AF65-F5344CB8AC3E}">
        <p14:creationId xmlns:p14="http://schemas.microsoft.com/office/powerpoint/2010/main" val="8235744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A0AC8BD1-77AC-864B-9F9B-DB2A85F8201A}"/>
              </a:ext>
            </a:extLst>
          </p:cNvPr>
          <p:cNvSpPr>
            <a:spLocks noGrp="1"/>
          </p:cNvSpPr>
          <p:nvPr>
            <p:ph type="ftr" sz="quarter" idx="3"/>
          </p:nvPr>
        </p:nvSpPr>
        <p:spPr/>
        <p:txBody>
          <a:bodyPr/>
          <a:lstStyle/>
          <a:p>
            <a:r>
              <a:rPr lang="en-US" altLang="ja-JP" dirty="0">
                <a:solidFill>
                  <a:prstClr val="black"/>
                </a:solidFill>
              </a:rPr>
              <a:t>Copyright</a:t>
            </a:r>
            <a:r>
              <a:rPr lang="ja-JP" altLang="en-US" dirty="0">
                <a:solidFill>
                  <a:prstClr val="black"/>
                </a:solidFill>
              </a:rPr>
              <a:t>（</a:t>
            </a:r>
            <a:r>
              <a:rPr lang="en-US" altLang="ja-JP" dirty="0">
                <a:solidFill>
                  <a:prstClr val="black"/>
                </a:solidFill>
              </a:rPr>
              <a:t>C</a:t>
            </a:r>
            <a:r>
              <a:rPr lang="ja-JP" altLang="en-US" dirty="0">
                <a:solidFill>
                  <a:prstClr val="black"/>
                </a:solidFill>
              </a:rPr>
              <a:t>）</a:t>
            </a:r>
            <a:r>
              <a:rPr lang="en-US" altLang="ja-JP" dirty="0">
                <a:solidFill>
                  <a:prstClr val="black"/>
                </a:solidFill>
              </a:rPr>
              <a:t>2021 Yahoo Japan Corporation. All Rights Reserved. </a:t>
            </a:r>
            <a:r>
              <a:rPr lang="ja-JP" altLang="en-US" dirty="0">
                <a:solidFill>
                  <a:prstClr val="black"/>
                </a:solidFill>
              </a:rPr>
              <a:t>無断引用・転載禁止</a:t>
            </a:r>
          </a:p>
        </p:txBody>
      </p:sp>
      <p:sp>
        <p:nvSpPr>
          <p:cNvPr id="3" name="タイトル 2">
            <a:extLst>
              <a:ext uri="{FF2B5EF4-FFF2-40B4-BE49-F238E27FC236}">
                <a16:creationId xmlns:a16="http://schemas.microsoft.com/office/drawing/2014/main" id="{C4FF6972-02FD-BB43-9ED5-3B3FD26EB20F}"/>
              </a:ext>
            </a:extLst>
          </p:cNvPr>
          <p:cNvSpPr>
            <a:spLocks noGrp="1"/>
          </p:cNvSpPr>
          <p:nvPr>
            <p:ph type="title"/>
          </p:nvPr>
        </p:nvSpPr>
        <p:spPr>
          <a:xfrm>
            <a:off x="547434" y="295087"/>
            <a:ext cx="7992888" cy="432048"/>
          </a:xfrm>
        </p:spPr>
        <p:txBody>
          <a:bodyPr>
            <a:normAutofit fontScale="90000"/>
          </a:bodyPr>
          <a:lstStyle/>
          <a:p>
            <a:r>
              <a:rPr kumimoji="1" lang="ja-JP" altLang="en-US" dirty="0"/>
              <a:t>商品</a:t>
            </a:r>
            <a:r>
              <a:rPr kumimoji="1" lang="ja-JP" altLang="en-US" dirty="0" smtClean="0"/>
              <a:t>一覧</a:t>
            </a:r>
            <a:endParaRPr kumimoji="1" lang="ja-JP" altLang="en-US" sz="2200" dirty="0"/>
          </a:p>
        </p:txBody>
      </p:sp>
      <p:graphicFrame>
        <p:nvGraphicFramePr>
          <p:cNvPr id="13" name="表 12">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597600789"/>
              </p:ext>
            </p:extLst>
          </p:nvPr>
        </p:nvGraphicFramePr>
        <p:xfrm>
          <a:off x="1023747" y="836709"/>
          <a:ext cx="8105718" cy="5123965"/>
        </p:xfrm>
        <a:graphic>
          <a:graphicData uri="http://schemas.openxmlformats.org/drawingml/2006/table">
            <a:tbl>
              <a:tblPr firstCol="1" bandRow="1">
                <a:tableStyleId>{21E4AEA4-8DFA-4A89-87EB-49C32662AFE0}</a:tableStyleId>
              </a:tblPr>
              <a:tblGrid>
                <a:gridCol w="851233">
                  <a:extLst>
                    <a:ext uri="{9D8B030D-6E8A-4147-A177-3AD203B41FA5}">
                      <a16:colId xmlns:a16="http://schemas.microsoft.com/office/drawing/2014/main" val="792911817"/>
                    </a:ext>
                  </a:extLst>
                </a:gridCol>
                <a:gridCol w="1450897">
                  <a:extLst>
                    <a:ext uri="{9D8B030D-6E8A-4147-A177-3AD203B41FA5}">
                      <a16:colId xmlns:a16="http://schemas.microsoft.com/office/drawing/2014/main" val="598637953"/>
                    </a:ext>
                  </a:extLst>
                </a:gridCol>
                <a:gridCol w="1450897">
                  <a:extLst>
                    <a:ext uri="{9D8B030D-6E8A-4147-A177-3AD203B41FA5}">
                      <a16:colId xmlns:a16="http://schemas.microsoft.com/office/drawing/2014/main" val="1837875432"/>
                    </a:ext>
                  </a:extLst>
                </a:gridCol>
                <a:gridCol w="1450897">
                  <a:extLst>
                    <a:ext uri="{9D8B030D-6E8A-4147-A177-3AD203B41FA5}">
                      <a16:colId xmlns:a16="http://schemas.microsoft.com/office/drawing/2014/main" val="1350711702"/>
                    </a:ext>
                  </a:extLst>
                </a:gridCol>
                <a:gridCol w="1450897">
                  <a:extLst>
                    <a:ext uri="{9D8B030D-6E8A-4147-A177-3AD203B41FA5}">
                      <a16:colId xmlns:a16="http://schemas.microsoft.com/office/drawing/2014/main" val="1791379887"/>
                    </a:ext>
                  </a:extLst>
                </a:gridCol>
                <a:gridCol w="1450897">
                  <a:extLst>
                    <a:ext uri="{9D8B030D-6E8A-4147-A177-3AD203B41FA5}">
                      <a16:colId xmlns:a16="http://schemas.microsoft.com/office/drawing/2014/main" val="1030589919"/>
                    </a:ext>
                  </a:extLst>
                </a:gridCol>
              </a:tblGrid>
              <a:tr h="507271">
                <a:tc>
                  <a:txBody>
                    <a:bodyPr/>
                    <a:lstStyle/>
                    <a:p>
                      <a:pPr algn="ctr"/>
                      <a:r>
                        <a:rPr kumimoji="1" lang="ja-JP" altLang="en-US" sz="800" dirty="0">
                          <a:solidFill>
                            <a:schemeClr val="bg1"/>
                          </a:solidFill>
                          <a:latin typeface="+mj-lt"/>
                          <a:ea typeface="+mj-ea"/>
                        </a:rPr>
                        <a:t>商品名</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b="1" dirty="0" smtClean="0">
                          <a:solidFill>
                            <a:schemeClr val="tx1">
                              <a:lumMod val="65000"/>
                              <a:lumOff val="35000"/>
                            </a:schemeClr>
                          </a:solidFill>
                          <a:latin typeface="+mj-lt"/>
                          <a:ea typeface="+mj-ea"/>
                        </a:rPr>
                        <a:t>Yahoo!</a:t>
                      </a:r>
                      <a:r>
                        <a:rPr kumimoji="1" lang="ja-JP" altLang="en-US" sz="800" b="1" dirty="0" smtClean="0">
                          <a:solidFill>
                            <a:schemeClr val="tx1">
                              <a:lumMod val="65000"/>
                              <a:lumOff val="35000"/>
                            </a:schemeClr>
                          </a:solidFill>
                          <a:latin typeface="+mj-lt"/>
                          <a:ea typeface="+mj-ea"/>
                        </a:rPr>
                        <a:t>乗換案内</a:t>
                      </a:r>
                      <a:endParaRPr kumimoji="1" lang="en-US" altLang="ja-JP" sz="800" b="1" dirty="0" smtClean="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dirty="0" smtClean="0">
                          <a:solidFill>
                            <a:schemeClr val="tx1">
                              <a:lumMod val="65000"/>
                              <a:lumOff val="35000"/>
                            </a:schemeClr>
                          </a:solidFill>
                          <a:latin typeface="+mj-lt"/>
                          <a:ea typeface="+mj-ea"/>
                        </a:rPr>
                        <a:t>到着駅指定　トップパネル　</a:t>
                      </a:r>
                      <a:r>
                        <a:rPr kumimoji="1" lang="en-US" altLang="ja-JP" sz="800" b="1" dirty="0" smtClean="0">
                          <a:solidFill>
                            <a:schemeClr val="tx1">
                              <a:lumMod val="65000"/>
                              <a:lumOff val="35000"/>
                            </a:schemeClr>
                          </a:solidFill>
                          <a:latin typeface="+mj-lt"/>
                          <a:ea typeface="+mj-ea"/>
                        </a:rPr>
                        <a:t>SP</a:t>
                      </a:r>
                      <a:r>
                        <a:rPr kumimoji="1" lang="ja-JP" altLang="en-US" sz="800" b="1" dirty="0" smtClean="0">
                          <a:solidFill>
                            <a:schemeClr val="tx1">
                              <a:lumMod val="65000"/>
                              <a:lumOff val="35000"/>
                            </a:schemeClr>
                          </a:solidFill>
                          <a:latin typeface="+mj-lt"/>
                          <a:ea typeface="+mj-ea"/>
                        </a:rPr>
                        <a:t>　</a:t>
                      </a:r>
                      <a:r>
                        <a:rPr kumimoji="1" lang="ja-JP" altLang="en-US" sz="800" b="1" kern="1200" dirty="0" smtClean="0">
                          <a:solidFill>
                            <a:schemeClr val="tx1">
                              <a:lumMod val="65000"/>
                              <a:lumOff val="35000"/>
                            </a:schemeClr>
                          </a:solidFill>
                          <a:latin typeface="+mn-lt"/>
                          <a:ea typeface="+mn-ea"/>
                          <a:cs typeface="+mn-cs"/>
                        </a:rPr>
                        <a:t>駅下バナーセット</a:t>
                      </a:r>
                      <a:endParaRPr kumimoji="1" lang="en-US" altLang="ja-JP" sz="800" b="1" dirty="0" smtClean="0">
                        <a:solidFill>
                          <a:schemeClr val="tx1">
                            <a:lumMod val="65000"/>
                            <a:lumOff val="35000"/>
                          </a:schemeClr>
                        </a:solidFill>
                        <a:latin typeface="+mj-lt"/>
                        <a:ea typeface="+mj-ea"/>
                      </a:endParaRPr>
                    </a:p>
                    <a:p>
                      <a:pPr algn="ctr"/>
                      <a:r>
                        <a:rPr kumimoji="1" lang="ja-JP" altLang="en-US" sz="800" b="1" dirty="0" smtClean="0">
                          <a:solidFill>
                            <a:schemeClr val="tx1">
                              <a:lumMod val="65000"/>
                              <a:lumOff val="35000"/>
                            </a:schemeClr>
                          </a:solidFill>
                          <a:latin typeface="+mj-lt"/>
                          <a:ea typeface="+mj-ea"/>
                        </a:rPr>
                        <a:t>ランク</a:t>
                      </a:r>
                      <a:r>
                        <a:rPr kumimoji="1" lang="en-US" altLang="ja-JP" sz="800" b="1" dirty="0" smtClean="0">
                          <a:solidFill>
                            <a:schemeClr val="tx1">
                              <a:lumMod val="65000"/>
                              <a:lumOff val="35000"/>
                            </a:schemeClr>
                          </a:solidFill>
                          <a:latin typeface="+mj-lt"/>
                          <a:ea typeface="+mj-ea"/>
                        </a:rPr>
                        <a:t>H</a:t>
                      </a:r>
                      <a:r>
                        <a:rPr kumimoji="1" lang="ja-JP" altLang="en-US" sz="800" b="1" dirty="0" smtClean="0">
                          <a:solidFill>
                            <a:schemeClr val="tx1">
                              <a:lumMod val="65000"/>
                              <a:lumOff val="35000"/>
                            </a:schemeClr>
                          </a:solidFill>
                          <a:latin typeface="+mj-lt"/>
                          <a:ea typeface="+mj-ea"/>
                        </a:rPr>
                        <a:t>（</a:t>
                      </a:r>
                      <a:r>
                        <a:rPr kumimoji="1" lang="en-US" altLang="ja-JP" sz="800" b="1" dirty="0" smtClean="0">
                          <a:solidFill>
                            <a:schemeClr val="tx1">
                              <a:lumMod val="65000"/>
                              <a:lumOff val="35000"/>
                            </a:schemeClr>
                          </a:solidFill>
                          <a:latin typeface="+mj-lt"/>
                          <a:ea typeface="+mj-ea"/>
                        </a:rPr>
                        <a:t>28</a:t>
                      </a:r>
                      <a:r>
                        <a:rPr kumimoji="1" lang="ja-JP" altLang="en-US" sz="800" b="1" dirty="0" smtClean="0">
                          <a:solidFill>
                            <a:schemeClr val="tx1">
                              <a:lumMod val="65000"/>
                              <a:lumOff val="35000"/>
                            </a:schemeClr>
                          </a:solidFill>
                          <a:latin typeface="+mj-lt"/>
                          <a:ea typeface="+mj-ea"/>
                        </a:rPr>
                        <a:t>日～）</a:t>
                      </a:r>
                      <a:endParaRPr kumimoji="1" lang="ja-JP" altLang="en-US" sz="800" b="1" dirty="0">
                        <a:solidFill>
                          <a:schemeClr val="tx1">
                            <a:lumMod val="65000"/>
                            <a:lumOff val="35000"/>
                          </a:schemeClr>
                        </a:solidFill>
                        <a:latin typeface="+mj-lt"/>
                        <a:ea typeface="+mj-ea"/>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I</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J</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endParaRPr kumimoji="1" lang="ja-JP" altLang="en-US" sz="800" b="1"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K</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smtClean="0">
                          <a:solidFill>
                            <a:schemeClr val="tx1">
                              <a:lumMod val="65000"/>
                              <a:lumOff val="35000"/>
                            </a:schemeClr>
                          </a:solidFill>
                          <a:latin typeface="+mn-lt"/>
                          <a:ea typeface="+mn-ea"/>
                          <a:cs typeface="+mn-cs"/>
                        </a:rPr>
                        <a:t>Yahoo!</a:t>
                      </a:r>
                      <a:r>
                        <a:rPr kumimoji="1" lang="ja-JP" altLang="en-US" sz="800" b="1" kern="1200" dirty="0" smtClean="0">
                          <a:solidFill>
                            <a:schemeClr val="tx1">
                              <a:lumMod val="65000"/>
                              <a:lumOff val="35000"/>
                            </a:schemeClr>
                          </a:solidFill>
                          <a:latin typeface="+mn-lt"/>
                          <a:ea typeface="+mn-ea"/>
                          <a:cs typeface="+mn-cs"/>
                        </a:rPr>
                        <a:t>乗換案内</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到着駅指定　トップパネル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駅下バナーセット</a:t>
                      </a:r>
                      <a:endParaRPr kumimoji="1" lang="en-US" altLang="ja-JP" sz="8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ランク</a:t>
                      </a:r>
                      <a:r>
                        <a:rPr kumimoji="1" lang="en-US" altLang="ja-JP" sz="800" b="1" kern="1200" dirty="0" smtClean="0">
                          <a:solidFill>
                            <a:schemeClr val="tx1">
                              <a:lumMod val="65000"/>
                              <a:lumOff val="35000"/>
                            </a:schemeClr>
                          </a:solidFill>
                          <a:latin typeface="+mn-lt"/>
                          <a:ea typeface="+mn-ea"/>
                          <a:cs typeface="+mn-cs"/>
                        </a:rPr>
                        <a:t>L</a:t>
                      </a:r>
                      <a:r>
                        <a:rPr kumimoji="1" lang="ja-JP" altLang="en-US" sz="800" b="1" kern="1200" dirty="0" smtClean="0">
                          <a:solidFill>
                            <a:schemeClr val="tx1">
                              <a:lumMod val="65000"/>
                              <a:lumOff val="35000"/>
                            </a:schemeClr>
                          </a:solidFill>
                          <a:latin typeface="+mn-lt"/>
                          <a:ea typeface="+mn-ea"/>
                          <a:cs typeface="+mn-cs"/>
                        </a:rPr>
                        <a:t>（</a:t>
                      </a:r>
                      <a:r>
                        <a:rPr kumimoji="1" lang="en-US" altLang="ja-JP" sz="800" b="1" kern="1200" dirty="0" smtClean="0">
                          <a:solidFill>
                            <a:schemeClr val="tx1">
                              <a:lumMod val="65000"/>
                              <a:lumOff val="35000"/>
                            </a:schemeClr>
                          </a:solidFill>
                          <a:latin typeface="+mn-lt"/>
                          <a:ea typeface="+mn-ea"/>
                          <a:cs typeface="+mn-cs"/>
                        </a:rPr>
                        <a:t>28</a:t>
                      </a:r>
                      <a:r>
                        <a:rPr kumimoji="1" lang="ja-JP" altLang="en-US" sz="800" b="1" kern="1200" dirty="0" smtClean="0">
                          <a:solidFill>
                            <a:schemeClr val="tx1">
                              <a:lumMod val="65000"/>
                              <a:lumOff val="35000"/>
                            </a:schemeClr>
                          </a:solidFill>
                          <a:latin typeface="+mn-lt"/>
                          <a:ea typeface="+mn-ea"/>
                          <a:cs typeface="+mn-cs"/>
                        </a:rPr>
                        <a:t>日～）</a:t>
                      </a: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13977">
                <a:tc>
                  <a:txBody>
                    <a:body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800" dirty="0" smtClean="0">
                          <a:solidFill>
                            <a:schemeClr val="tx1">
                              <a:lumMod val="65000"/>
                              <a:lumOff val="35000"/>
                            </a:schemeClr>
                          </a:solidFill>
                          <a:latin typeface="+mn-lt"/>
                          <a:ea typeface="+mj-ea"/>
                        </a:rPr>
                        <a:t>1000001003</a:t>
                      </a:r>
                      <a:endParaRPr kumimoji="1" lang="ja-JP" altLang="en-US" sz="800" dirty="0">
                        <a:solidFill>
                          <a:schemeClr val="tx1">
                            <a:lumMod val="65000"/>
                            <a:lumOff val="35000"/>
                          </a:schemeClr>
                        </a:solidFill>
                        <a:latin typeface="+mn-lt"/>
                        <a:ea typeface="+mj-ea"/>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n-lt"/>
                          <a:ea typeface="+mj-ea"/>
                        </a:rPr>
                        <a:t>1000000996</a:t>
                      </a:r>
                      <a:endParaRPr kumimoji="1" lang="ja-JP" altLang="en-US" sz="800" dirty="0">
                        <a:solidFill>
                          <a:schemeClr val="tx1">
                            <a:lumMod val="65000"/>
                            <a:lumOff val="35000"/>
                          </a:schemeClr>
                        </a:solidFill>
                        <a:latin typeface="+mn-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n-lt"/>
                        </a:rPr>
                        <a:t>1000001004</a:t>
                      </a:r>
                      <a:endParaRPr kumimoji="1" lang="ja-JP" altLang="en-US" sz="800" dirty="0">
                        <a:solidFill>
                          <a:schemeClr val="tx1">
                            <a:lumMod val="65000"/>
                            <a:lumOff val="35000"/>
                          </a:schemeClr>
                        </a:solidFill>
                        <a:latin typeface="+mn-lt"/>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n-lt"/>
                        </a:rPr>
                        <a:t>1000001005</a:t>
                      </a:r>
                      <a:endParaRPr kumimoji="1" lang="ja-JP" altLang="en-US" sz="800" dirty="0">
                        <a:solidFill>
                          <a:schemeClr val="tx1">
                            <a:lumMod val="65000"/>
                            <a:lumOff val="35000"/>
                          </a:schemeClr>
                        </a:solidFill>
                        <a:latin typeface="+mn-lt"/>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en-US" altLang="ja-JP" sz="800" dirty="0" smtClean="0">
                          <a:solidFill>
                            <a:schemeClr val="tx1">
                              <a:lumMod val="65000"/>
                              <a:lumOff val="35000"/>
                            </a:schemeClr>
                          </a:solidFill>
                          <a:latin typeface="+mn-lt"/>
                          <a:ea typeface="+mj-ea"/>
                        </a:rPr>
                        <a:t>1000000997</a:t>
                      </a:r>
                      <a:endParaRPr kumimoji="1" lang="ja-JP" altLang="en-US" sz="800" dirty="0">
                        <a:solidFill>
                          <a:schemeClr val="tx1">
                            <a:lumMod val="65000"/>
                            <a:lumOff val="35000"/>
                          </a:schemeClr>
                        </a:solidFill>
                        <a:latin typeface="+mn-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4069392726"/>
                  </a:ext>
                </a:extLst>
              </a:tr>
              <a:tr h="31397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予約開始日</a:t>
                      </a:r>
                      <a:endParaRPr kumimoji="1" lang="en-US" altLang="ja-JP" sz="80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12700" cmpd="sng">
                      <a:noFill/>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24</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355075111"/>
                  </a:ext>
                </a:extLst>
              </a:tr>
              <a:tr h="1281651">
                <a:tc>
                  <a:txBody>
                    <a:bodyPr/>
                    <a:lstStyle/>
                    <a:p>
                      <a:pPr algn="ctr"/>
                      <a:r>
                        <a:rPr kumimoji="1" lang="ja-JP" altLang="en-US" sz="800" b="0" dirty="0">
                          <a:solidFill>
                            <a:schemeClr val="bg1"/>
                          </a:solidFill>
                          <a:latin typeface="+mj-lt"/>
                          <a:ea typeface="+mj-ea"/>
                        </a:rPr>
                        <a:t>掲載イメージ</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5">
                  <a:txBody>
                    <a:bodyPr/>
                    <a:lstStyle/>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10325936"/>
                  </a:ext>
                </a:extLst>
              </a:tr>
              <a:tr h="432048">
                <a:tc>
                  <a:txBody>
                    <a:bodyPr/>
                    <a:lstStyle/>
                    <a:p>
                      <a:pPr algn="ctr"/>
                      <a:r>
                        <a:rPr kumimoji="1" lang="ja-JP" altLang="en-US" sz="800" b="0" dirty="0">
                          <a:solidFill>
                            <a:schemeClr val="bg1"/>
                          </a:solidFill>
                          <a:latin typeface="+mj-lt"/>
                          <a:ea typeface="+mj-ea"/>
                        </a:rPr>
                        <a:t>広告タイプ</a:t>
                      </a:r>
                    </a:p>
                  </a:txBody>
                  <a:tcPr anchor="ctr">
                    <a:lnL w="635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5">
                  <a:txBody>
                    <a:bodyPr/>
                    <a:lstStyle/>
                    <a:p>
                      <a:pPr algn="ct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 </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※3</a:t>
                      </a: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84434171"/>
                  </a:ext>
                </a:extLst>
              </a:tr>
              <a:tr h="298436">
                <a:tc>
                  <a:txBody>
                    <a:bodyPr/>
                    <a:lstStyle/>
                    <a:p>
                      <a:pPr algn="ctr"/>
                      <a:r>
                        <a:rPr kumimoji="1" lang="ja-JP" altLang="en-US" sz="800" b="0" dirty="0">
                          <a:solidFill>
                            <a:schemeClr val="bg1"/>
                          </a:solidFill>
                          <a:latin typeface="+mj-lt"/>
                          <a:ea typeface="+mj-ea"/>
                        </a:rPr>
                        <a:t>デバイス</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5">
                  <a:txBody>
                    <a:bodyPr/>
                    <a:lstStyle/>
                    <a:p>
                      <a:pPr algn="ct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スマートフォン</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42403">
                <a:tc>
                  <a:txBody>
                    <a:bodyPr/>
                    <a:lstStyle/>
                    <a:p>
                      <a:pPr algn="ctr"/>
                      <a:r>
                        <a:rPr kumimoji="1" lang="ja-JP" altLang="en-US" sz="800" b="0" dirty="0">
                          <a:solidFill>
                            <a:schemeClr val="bg1"/>
                          </a:solidFill>
                          <a:latin typeface="+mj-lt"/>
                          <a:ea typeface="+mj-ea"/>
                        </a:rPr>
                        <a:t>掲載場所</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5">
                  <a:txBody>
                    <a:bodyPr/>
                    <a:lstStyle/>
                    <a:p>
                      <a:pPr algn="ct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乗換案内</a:t>
                      </a:r>
                      <a:r>
                        <a:rPr kumimoji="1" lang="ja-JP" altLang="en-US" sz="800" kern="1200" baseline="0" dirty="0" smtClean="0">
                          <a:solidFill>
                            <a:schemeClr val="tx1">
                              <a:lumMod val="65000"/>
                              <a:lumOff val="35000"/>
                            </a:schemeClr>
                          </a:solidFill>
                          <a:latin typeface="+mn-lt"/>
                          <a:ea typeface="+mn-ea"/>
                          <a:cs typeface="+mn-cs"/>
                        </a:rPr>
                        <a:t>　検索結果詳細</a:t>
                      </a:r>
                      <a:endParaRPr kumimoji="1" lang="ja-JP" altLang="en-US" sz="800" kern="1200" dirty="0" smtClean="0">
                        <a:solidFill>
                          <a:schemeClr val="tx1">
                            <a:lumMod val="65000"/>
                            <a:lumOff val="35000"/>
                          </a:schemeClr>
                        </a:solidFill>
                        <a:latin typeface="+mn-lt"/>
                        <a:ea typeface="+mn-ea"/>
                        <a:cs typeface="+mn-cs"/>
                      </a:endParaRP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42403">
                <a:tc>
                  <a:txBody>
                    <a:bodyPr/>
                    <a:lstStyle/>
                    <a:p>
                      <a:pPr algn="ctr"/>
                      <a:r>
                        <a:rPr kumimoji="1" lang="ja-JP" altLang="en-US" sz="800" b="0" dirty="0">
                          <a:solidFill>
                            <a:schemeClr val="bg1"/>
                          </a:solidFill>
                          <a:latin typeface="+mj-lt"/>
                          <a:ea typeface="+mj-ea"/>
                        </a:rPr>
                        <a:t>掲載期間</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5">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4</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a:t>
                      </a:r>
                      <a:r>
                        <a:rPr kumimoji="1" lang="ja-JP" altLang="en-US" sz="800" kern="1200" dirty="0" smtClean="0">
                          <a:solidFill>
                            <a:schemeClr val="tx1">
                              <a:lumMod val="65000"/>
                              <a:lumOff val="35000"/>
                            </a:schemeClr>
                          </a:solidFill>
                          <a:latin typeface="+mn-lt"/>
                          <a:ea typeface="+mn-ea"/>
                          <a:cs typeface="+mn-cs"/>
                        </a:rPr>
                        <a:t>（木）</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日（水）</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456918">
                <a:tc>
                  <a:txBody>
                    <a:bodyPr/>
                    <a:lstStyle/>
                    <a:p>
                      <a:pPr algn="ctr"/>
                      <a:r>
                        <a:rPr kumimoji="1" lang="ja-JP" altLang="en-US" sz="800" b="0" dirty="0">
                          <a:solidFill>
                            <a:schemeClr val="bg1"/>
                          </a:solidFill>
                          <a:latin typeface="+mj-lt"/>
                          <a:ea typeface="+mj-ea"/>
                        </a:rPr>
                        <a:t>購入期間</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5">
                  <a:txBody>
                    <a:bodyPr/>
                    <a:lstStyle/>
                    <a:p>
                      <a:pPr algn="ctr"/>
                      <a:r>
                        <a:rPr kumimoji="1" lang="en-US" altLang="ja-JP" sz="800" kern="1200" dirty="0" smtClean="0">
                          <a:solidFill>
                            <a:schemeClr val="tx1">
                              <a:lumMod val="65000"/>
                              <a:lumOff val="35000"/>
                            </a:schemeClr>
                          </a:solidFill>
                          <a:latin typeface="+mn-lt"/>
                          <a:ea typeface="+mn-ea"/>
                          <a:cs typeface="+mn-cs"/>
                        </a:rPr>
                        <a:t>28</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90</a:t>
                      </a:r>
                      <a:r>
                        <a:rPr kumimoji="1" lang="ja-JP" altLang="en-US" sz="800" kern="1200" dirty="0" smtClean="0">
                          <a:solidFill>
                            <a:schemeClr val="tx1">
                              <a:lumMod val="65000"/>
                              <a:lumOff val="35000"/>
                            </a:schemeClr>
                          </a:solidFill>
                          <a:latin typeface="+mn-lt"/>
                          <a:ea typeface="+mn-ea"/>
                          <a:cs typeface="+mn-cs"/>
                        </a:rPr>
                        <a:t>日間</a:t>
                      </a: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pPr algn="ct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dirty="0"/>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342403">
                <a:tc>
                  <a:txBody>
                    <a:bodyPr/>
                    <a:lstStyle/>
                    <a:p>
                      <a:pPr algn="ctr"/>
                      <a:r>
                        <a:rPr kumimoji="1" lang="ja-JP" altLang="en-US" sz="800" b="0" dirty="0">
                          <a:solidFill>
                            <a:schemeClr val="bg1"/>
                          </a:solidFill>
                          <a:latin typeface="+mj-lt"/>
                          <a:ea typeface="+mj-ea"/>
                        </a:rPr>
                        <a:t>料金タイプ</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5">
                  <a:txBody>
                    <a:bodyPr/>
                    <a:lstStyle/>
                    <a:p>
                      <a:pPr algn="ctr"/>
                      <a:r>
                        <a:rPr kumimoji="1" lang="ja-JP" altLang="en-US" sz="800" dirty="0" smtClean="0">
                          <a:solidFill>
                            <a:schemeClr val="tx1">
                              <a:lumMod val="65000"/>
                              <a:lumOff val="35000"/>
                            </a:schemeClr>
                          </a:solidFill>
                          <a:latin typeface="+mj-lt"/>
                          <a:ea typeface="+mj-ea"/>
                        </a:rPr>
                        <a:t>枠購入型</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solidFill>
                        <a:schemeClr val="bg1"/>
                      </a:solidFill>
                      <a:prstDash val="solid"/>
                      <a:round/>
                      <a:headEnd type="none" w="med" len="med"/>
                      <a:tailEnd type="none" w="med" len="med"/>
                    </a:lnR>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420629">
                <a:tc>
                  <a:txBody>
                    <a:bodyPr/>
                    <a:lstStyle/>
                    <a:p>
                      <a:pPr algn="ctr"/>
                      <a:r>
                        <a:rPr kumimoji="1" lang="ja-JP" altLang="en-US" sz="800" b="0" kern="1200" dirty="0" smtClean="0">
                          <a:solidFill>
                            <a:schemeClr val="bg1"/>
                          </a:solidFill>
                          <a:latin typeface="+mn-lt"/>
                          <a:ea typeface="+mn-ea"/>
                          <a:cs typeface="+mn-cs"/>
                        </a:rPr>
                        <a:t>基本料金（枠）</a:t>
                      </a:r>
                      <a:r>
                        <a:rPr kumimoji="1" lang="en-US" altLang="ja-JP" sz="800" b="0" kern="1200" dirty="0" smtClean="0">
                          <a:solidFill>
                            <a:schemeClr val="bg1"/>
                          </a:solidFill>
                          <a:latin typeface="+mn-lt"/>
                          <a:ea typeface="+mn-ea"/>
                          <a:cs typeface="+mn-cs"/>
                        </a:rPr>
                        <a:t>※1,2</a:t>
                      </a:r>
                    </a:p>
                  </a:txBody>
                  <a:tcPr anchor="ctr">
                    <a:lnL w="6350" cap="flat" cmpd="sng" algn="ctr">
                      <a:solidFill>
                        <a:schemeClr val="bg1"/>
                      </a:solidFill>
                      <a:prstDash val="solid"/>
                      <a:round/>
                      <a:headEnd type="none" w="med" len="med"/>
                      <a:tailEnd type="none" w="med" len="med"/>
                    </a:lnL>
                    <a:lnR w="12700" cmpd="sng">
                      <a:noFill/>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fontAlgn="ctr"/>
                      <a:r>
                        <a:rPr lang="en-US" altLang="ja-JP" sz="8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20,000</a:t>
                      </a:r>
                      <a:r>
                        <a:rPr kumimoji="1" lang="ja-JP" altLang="en-US" sz="800" dirty="0" smtClean="0">
                          <a:solidFill>
                            <a:schemeClr val="tx1">
                              <a:lumMod val="65000"/>
                              <a:lumOff val="35000"/>
                            </a:schemeClr>
                          </a:solidFill>
                          <a:latin typeface="+mn-lt"/>
                          <a:ea typeface="+mn-ea"/>
                        </a:rPr>
                        <a:t>円</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lang="en-US" altLang="ja-JP" sz="8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anchor="ctr">
                    <a:lnL w="12700" cmpd="sng">
                      <a:noFill/>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fontAlgn="ctr"/>
                      <a:r>
                        <a:rPr lang="en-US" altLang="ja-JP" sz="8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17,500</a:t>
                      </a:r>
                      <a:r>
                        <a:rPr kumimoji="1" lang="ja-JP" altLang="en-US" sz="800" dirty="0" smtClean="0">
                          <a:solidFill>
                            <a:schemeClr val="tx1">
                              <a:lumMod val="65000"/>
                              <a:lumOff val="35000"/>
                            </a:schemeClr>
                          </a:solidFill>
                          <a:latin typeface="+mn-lt"/>
                          <a:ea typeface="+mn-ea"/>
                        </a:rPr>
                        <a:t>円</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lang="en-US" altLang="ja-JP" sz="8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fontAlgn="ctr"/>
                      <a:r>
                        <a:rPr lang="en-US" altLang="ja-JP" sz="8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13,000</a:t>
                      </a:r>
                      <a:r>
                        <a:rPr kumimoji="1" lang="ja-JP" altLang="en-US" sz="800" dirty="0" smtClean="0">
                          <a:solidFill>
                            <a:schemeClr val="tx1">
                              <a:lumMod val="65000"/>
                              <a:lumOff val="35000"/>
                            </a:schemeClr>
                          </a:solidFill>
                          <a:latin typeface="+mn-lt"/>
                          <a:ea typeface="+mn-ea"/>
                        </a:rPr>
                        <a:t>円</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lang="en-US" altLang="ja-JP" sz="8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fontAlgn="ctr"/>
                      <a:r>
                        <a:rPr lang="en-US" altLang="ja-JP" sz="8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8,000</a:t>
                      </a:r>
                      <a:r>
                        <a:rPr kumimoji="1" lang="ja-JP" altLang="en-US" sz="800" dirty="0" smtClean="0">
                          <a:solidFill>
                            <a:schemeClr val="tx1">
                              <a:lumMod val="65000"/>
                              <a:lumOff val="35000"/>
                            </a:schemeClr>
                          </a:solidFill>
                          <a:latin typeface="+mn-lt"/>
                          <a:ea typeface="+mn-ea"/>
                        </a:rPr>
                        <a:t>円</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lang="en-US" altLang="ja-JP" sz="8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fontAlgn="ctr"/>
                      <a:r>
                        <a:rPr lang="en-US" altLang="ja-JP" sz="8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6,000</a:t>
                      </a:r>
                      <a:r>
                        <a:rPr kumimoji="1" lang="ja-JP" altLang="en-US" sz="800" dirty="0" smtClean="0">
                          <a:solidFill>
                            <a:schemeClr val="tx1">
                              <a:lumMod val="65000"/>
                              <a:lumOff val="35000"/>
                            </a:schemeClr>
                          </a:solidFill>
                          <a:latin typeface="+mn-lt"/>
                          <a:ea typeface="+mn-ea"/>
                        </a:rPr>
                        <a:t>円</a:t>
                      </a:r>
                      <a:r>
                        <a:rPr kumimoji="1" lang="en-US" altLang="ja-JP" sz="800" dirty="0" smtClean="0">
                          <a:solidFill>
                            <a:schemeClr val="tx1">
                              <a:lumMod val="65000"/>
                              <a:lumOff val="35000"/>
                            </a:schemeClr>
                          </a:solidFill>
                          <a:latin typeface="+mn-lt"/>
                          <a:ea typeface="+mn-ea"/>
                        </a:rPr>
                        <a:t>/ </a:t>
                      </a:r>
                      <a:r>
                        <a:rPr kumimoji="1" lang="ja-JP" altLang="en-US" sz="800" dirty="0" smtClean="0">
                          <a:solidFill>
                            <a:schemeClr val="tx1">
                              <a:lumMod val="65000"/>
                              <a:lumOff val="35000"/>
                            </a:schemeClr>
                          </a:solidFill>
                          <a:latin typeface="+mn-lt"/>
                          <a:ea typeface="+mn-ea"/>
                        </a:rPr>
                        <a:t>日</a:t>
                      </a:r>
                      <a:endParaRPr lang="en-US" altLang="ja-JP" sz="8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6350" marR="6350" marT="6350"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014462905"/>
                  </a:ext>
                </a:extLst>
              </a:tr>
            </a:tbl>
          </a:graphicData>
        </a:graphic>
      </p:graphicFrame>
      <p:sp>
        <p:nvSpPr>
          <p:cNvPr id="9" name="正方形/長方形 8"/>
          <p:cNvSpPr/>
          <p:nvPr/>
        </p:nvSpPr>
        <p:spPr>
          <a:xfrm>
            <a:off x="2288704" y="67456"/>
            <a:ext cx="4953000" cy="707886"/>
          </a:xfrm>
          <a:prstGeom prst="rect">
            <a:avLst/>
          </a:prstGeom>
        </p:spPr>
        <p:txBody>
          <a:bodyPr>
            <a:spAutoFit/>
          </a:bodyPr>
          <a:lstStyle/>
          <a:p>
            <a:r>
              <a:rPr lang="en-US" altLang="ja-JP" sz="2000" dirty="0"/>
              <a:t>Yahoo!</a:t>
            </a:r>
            <a:r>
              <a:rPr lang="ja-JP" altLang="en-US" sz="2000" dirty="0"/>
              <a:t>乗換案内　到着駅指定広告　</a:t>
            </a:r>
            <a:r>
              <a:rPr lang="en-US" altLang="ja-JP" sz="2000" dirty="0" smtClean="0"/>
              <a:t>SP</a:t>
            </a:r>
            <a:br>
              <a:rPr lang="en-US" altLang="ja-JP" sz="2000" dirty="0" smtClean="0"/>
            </a:br>
            <a:r>
              <a:rPr lang="ja-JP" altLang="en-US" sz="2000" dirty="0" smtClean="0"/>
              <a:t>（駅下バナーセット）</a:t>
            </a:r>
            <a:endParaRPr lang="ja-JP" altLang="en-US" sz="2000" dirty="0"/>
          </a:p>
        </p:txBody>
      </p:sp>
      <p:pic>
        <p:nvPicPr>
          <p:cNvPr id="11" name="図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48944" y="2132856"/>
            <a:ext cx="648072" cy="1201679"/>
          </a:xfrm>
          <a:prstGeom prst="rect">
            <a:avLst/>
          </a:prstGeom>
        </p:spPr>
      </p:pic>
      <p:pic>
        <p:nvPicPr>
          <p:cNvPr id="14" name="図 13"/>
          <p:cNvPicPr>
            <a:picLocks noChangeAspect="1"/>
          </p:cNvPicPr>
          <p:nvPr/>
        </p:nvPicPr>
        <p:blipFill>
          <a:blip r:embed="rId3"/>
          <a:stretch>
            <a:fillRect/>
          </a:stretch>
        </p:blipFill>
        <p:spPr>
          <a:xfrm>
            <a:off x="5529064" y="2132856"/>
            <a:ext cx="648072" cy="1201679"/>
          </a:xfrm>
          <a:prstGeom prst="rect">
            <a:avLst/>
          </a:prstGeom>
        </p:spPr>
      </p:pic>
      <p:pic>
        <p:nvPicPr>
          <p:cNvPr id="15" name="図 14"/>
          <p:cNvPicPr>
            <a:picLocks noChangeAspect="1"/>
          </p:cNvPicPr>
          <p:nvPr/>
        </p:nvPicPr>
        <p:blipFill>
          <a:blip r:embed="rId4"/>
          <a:stretch>
            <a:fillRect/>
          </a:stretch>
        </p:blipFill>
        <p:spPr>
          <a:xfrm>
            <a:off x="6237790" y="2132856"/>
            <a:ext cx="648072" cy="1201679"/>
          </a:xfrm>
          <a:prstGeom prst="rect">
            <a:avLst/>
          </a:prstGeom>
        </p:spPr>
      </p:pic>
      <p:sp>
        <p:nvSpPr>
          <p:cNvPr id="18" name="正方形/長方形 17"/>
          <p:cNvSpPr/>
          <p:nvPr/>
        </p:nvSpPr>
        <p:spPr>
          <a:xfrm>
            <a:off x="272480" y="6081258"/>
            <a:ext cx="5173211" cy="584775"/>
          </a:xfrm>
          <a:prstGeom prst="rect">
            <a:avLst/>
          </a:prstGeom>
        </p:spPr>
        <p:txBody>
          <a:bodyPr wrap="none">
            <a:spAutoFit/>
          </a:bodyPr>
          <a:lstStyle/>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駅ランク表は別紙を参照ください。</a:t>
            </a: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※2</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掲載金額は</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日あたりの基本料金</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掲載日数での算出となります</a:t>
            </a:r>
            <a:r>
              <a:rPr lang="ja-JP" altLang="en-US" sz="800" dirty="0" smtClean="0">
                <a:solidFill>
                  <a:schemeClr val="tx1">
                    <a:lumMod val="65000"/>
                    <a:lumOff val="35000"/>
                  </a:schemeClr>
                </a:solidFill>
                <a:latin typeface="メイリオ" panose="020B0604030504040204" pitchFamily="50" charset="-128"/>
                <a:ea typeface="メイリオ" panose="020B0604030504040204" pitchFamily="50" charset="-128"/>
              </a:rPr>
              <a:t>。</a:t>
            </a:r>
            <a:endParaRPr lang="en-US" altLang="ja-JP" sz="8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r>
              <a:rPr lang="en-US" altLang="ja-JP" sz="800" dirty="0" smtClean="0">
                <a:solidFill>
                  <a:schemeClr val="tx1">
                    <a:lumMod val="65000"/>
                    <a:lumOff val="35000"/>
                  </a:schemeClr>
                </a:solidFill>
                <a:latin typeface="メイリオ" panose="020B0604030504040204" pitchFamily="50" charset="-128"/>
                <a:ea typeface="メイリオ" panose="020B0604030504040204" pitchFamily="50" charset="-128"/>
              </a:rPr>
              <a:t>※3</a:t>
            </a:r>
            <a:r>
              <a:rPr lang="ja-JP" altLang="en-US" sz="800" dirty="0" smtClean="0">
                <a:solidFill>
                  <a:schemeClr val="tx1">
                    <a:lumMod val="65000"/>
                    <a:lumOff val="35000"/>
                  </a:schemeClr>
                </a:solidFill>
                <a:latin typeface="メイリオ" panose="020B0604030504040204" pitchFamily="50" charset="-128"/>
                <a:ea typeface="メイリオ" panose="020B0604030504040204" pitchFamily="50" charset="-128"/>
              </a:rPr>
              <a:t>　本商品では画像</a:t>
            </a:r>
            <a:r>
              <a:rPr lang="en-US" altLang="ja-JP" sz="800" dirty="0" smtClean="0">
                <a:solidFill>
                  <a:schemeClr val="tx1">
                    <a:lumMod val="65000"/>
                    <a:lumOff val="35000"/>
                  </a:schemeClr>
                </a:solidFill>
                <a:latin typeface="メイリオ" panose="020B0604030504040204" pitchFamily="50" charset="-128"/>
                <a:ea typeface="メイリオ" panose="020B0604030504040204" pitchFamily="50" charset="-128"/>
              </a:rPr>
              <a:t>16</a:t>
            </a:r>
            <a:r>
              <a:rPr lang="ja-JP" altLang="en-US" sz="800" dirty="0" smtClean="0">
                <a:solidFill>
                  <a:schemeClr val="tx1">
                    <a:lumMod val="65000"/>
                    <a:lumOff val="35000"/>
                  </a:schemeClr>
                </a:solidFill>
                <a:latin typeface="メイリオ" panose="020B0604030504040204" pitchFamily="50" charset="-128"/>
                <a:ea typeface="メイリオ" panose="020B0604030504040204" pitchFamily="50" charset="-128"/>
              </a:rPr>
              <a:t>：</a:t>
            </a:r>
            <a:r>
              <a:rPr lang="en-US" altLang="ja-JP" sz="800" dirty="0" smtClean="0">
                <a:solidFill>
                  <a:schemeClr val="tx1">
                    <a:lumMod val="65000"/>
                    <a:lumOff val="35000"/>
                  </a:schemeClr>
                </a:solidFill>
                <a:latin typeface="メイリオ" panose="020B0604030504040204" pitchFamily="50" charset="-128"/>
                <a:ea typeface="メイリオ" panose="020B0604030504040204" pitchFamily="50" charset="-128"/>
              </a:rPr>
              <a:t>5</a:t>
            </a:r>
            <a:r>
              <a:rPr lang="ja-JP" altLang="en-US" sz="800" dirty="0" smtClean="0">
                <a:solidFill>
                  <a:schemeClr val="tx1">
                    <a:lumMod val="65000"/>
                    <a:lumOff val="35000"/>
                  </a:schemeClr>
                </a:solidFill>
                <a:latin typeface="メイリオ" panose="020B0604030504040204" pitchFamily="50" charset="-128"/>
                <a:ea typeface="メイリオ" panose="020B0604030504040204" pitchFamily="50" charset="-128"/>
              </a:rPr>
              <a:t>に加えて、</a:t>
            </a:r>
            <a:r>
              <a:rPr lang="ja-JP" altLang="en-US" sz="800" dirty="0">
                <a:solidFill>
                  <a:schemeClr val="tx1">
                    <a:lumMod val="65000"/>
                    <a:lumOff val="35000"/>
                  </a:schemeClr>
                </a:solidFill>
              </a:rPr>
              <a:t>画像（</a:t>
            </a:r>
            <a:r>
              <a:rPr lang="en-US" altLang="ja-JP" sz="800" dirty="0">
                <a:solidFill>
                  <a:schemeClr val="tx1">
                    <a:lumMod val="65000"/>
                    <a:lumOff val="35000"/>
                  </a:schemeClr>
                </a:solidFill>
              </a:rPr>
              <a:t>16</a:t>
            </a:r>
            <a:r>
              <a:rPr lang="ja-JP" altLang="en-US" sz="800" dirty="0">
                <a:solidFill>
                  <a:schemeClr val="tx1">
                    <a:lumMod val="65000"/>
                    <a:lumOff val="35000"/>
                  </a:schemeClr>
                </a:solidFill>
              </a:rPr>
              <a:t>：</a:t>
            </a:r>
            <a:r>
              <a:rPr lang="en-US" altLang="ja-JP" sz="800" dirty="0" smtClean="0">
                <a:solidFill>
                  <a:schemeClr val="tx1">
                    <a:lumMod val="65000"/>
                    <a:lumOff val="35000"/>
                  </a:schemeClr>
                </a:solidFill>
              </a:rPr>
              <a:t>9</a:t>
            </a:r>
            <a:r>
              <a:rPr lang="ja-JP" altLang="en-US" sz="800" dirty="0" smtClean="0">
                <a:solidFill>
                  <a:schemeClr val="tx1">
                    <a:lumMod val="65000"/>
                    <a:lumOff val="35000"/>
                  </a:schemeClr>
                </a:solidFill>
              </a:rPr>
              <a:t>）と画像</a:t>
            </a:r>
            <a:r>
              <a:rPr lang="ja-JP" altLang="en-US" sz="800" dirty="0">
                <a:solidFill>
                  <a:schemeClr val="tx1">
                    <a:lumMod val="65000"/>
                    <a:lumOff val="35000"/>
                  </a:schemeClr>
                </a:solidFill>
              </a:rPr>
              <a:t>（</a:t>
            </a:r>
            <a:r>
              <a:rPr lang="en-US" altLang="ja-JP" sz="800" dirty="0">
                <a:solidFill>
                  <a:schemeClr val="tx1">
                    <a:lumMod val="65000"/>
                    <a:lumOff val="35000"/>
                  </a:schemeClr>
                </a:solidFill>
              </a:rPr>
              <a:t>1</a:t>
            </a:r>
            <a:r>
              <a:rPr lang="ja-JP" altLang="en-US" sz="800" dirty="0">
                <a:solidFill>
                  <a:schemeClr val="tx1">
                    <a:lumMod val="65000"/>
                    <a:lumOff val="35000"/>
                  </a:schemeClr>
                </a:solidFill>
              </a:rPr>
              <a:t>：</a:t>
            </a:r>
            <a:r>
              <a:rPr lang="en-US" altLang="ja-JP" sz="800" dirty="0">
                <a:solidFill>
                  <a:schemeClr val="tx1">
                    <a:lumMod val="65000"/>
                    <a:lumOff val="35000"/>
                  </a:schemeClr>
                </a:solidFill>
              </a:rPr>
              <a:t>1</a:t>
            </a:r>
            <a:r>
              <a:rPr lang="ja-JP" altLang="en-US" sz="800" dirty="0" smtClean="0">
                <a:solidFill>
                  <a:schemeClr val="tx1">
                    <a:lumMod val="65000"/>
                    <a:lumOff val="35000"/>
                  </a:schemeClr>
                </a:solidFill>
              </a:rPr>
              <a:t>）のいずれかを必ず入稿してください。</a:t>
            </a:r>
            <a:endPar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endParaRPr>
          </a:p>
          <a:p>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※SP</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はスマートフォンの略称です。</a:t>
            </a:r>
          </a:p>
        </p:txBody>
      </p:sp>
    </p:spTree>
    <p:extLst>
      <p:ext uri="{BB962C8B-B14F-4D97-AF65-F5344CB8AC3E}">
        <p14:creationId xmlns:p14="http://schemas.microsoft.com/office/powerpoint/2010/main" val="1524627747"/>
      </p:ext>
    </p:extLst>
  </p:cSld>
  <p:clrMapOvr>
    <a:masterClrMapping/>
  </p:clrMapOvr>
</p:sld>
</file>

<file path=ppt/theme/theme1.xml><?xml version="1.0" encoding="utf-8"?>
<a:theme xmlns:a="http://schemas.openxmlformats.org/drawingml/2006/main" name="2_【社外秘】MSCテンプレート_2013">
  <a:themeElements>
    <a:clrScheme name="MSC2013">
      <a:dk1>
        <a:sysClr val="windowText" lastClr="000000"/>
      </a:dk1>
      <a:lt1>
        <a:srgbClr val="FFFFFF"/>
      </a:lt1>
      <a:dk2>
        <a:srgbClr val="FAFAFC"/>
      </a:dk2>
      <a:lt2>
        <a:srgbClr val="E4E4EC"/>
      </a:lt2>
      <a:accent1>
        <a:srgbClr val="FAFAFC"/>
      </a:accent1>
      <a:accent2>
        <a:srgbClr val="E4E4EC"/>
      </a:accent2>
      <a:accent3>
        <a:srgbClr val="687080"/>
      </a:accent3>
      <a:accent4>
        <a:srgbClr val="454958"/>
      </a:accent4>
      <a:accent5>
        <a:srgbClr val="D00216"/>
      </a:accent5>
      <a:accent6>
        <a:srgbClr val="000000"/>
      </a:accent6>
      <a:hlink>
        <a:srgbClr val="0E5C58"/>
      </a:hlink>
      <a:folHlink>
        <a:srgbClr val="424868"/>
      </a:folHlink>
    </a:clrScheme>
    <a:fontScheme name="MSC2013">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5"/>
        </a:solidFill>
        <a:ln w="3175" algn="ctr">
          <a:solidFill>
            <a:srgbClr val="292929"/>
          </a:solidFill>
          <a:prstDash val="solid"/>
          <a:miter lim="800000"/>
          <a:headEnd/>
          <a:tailEnd/>
        </a:ln>
      </a:spPr>
      <a:bodyPr lIns="0" tIns="0" rIns="0" bIns="0" anchor="ctr"/>
      <a:lstStyle>
        <a:defPPr marL="0" marR="0" indent="0" algn="ctr" defTabSz="914400" eaLnBrk="1" fontAlgn="auto" latinLnBrk="0" hangingPunct="1">
          <a:lnSpc>
            <a:spcPct val="100000"/>
          </a:lnSpc>
          <a:spcBef>
            <a:spcPts val="0"/>
          </a:spcBef>
          <a:spcAft>
            <a:spcPts val="0"/>
          </a:spcAft>
          <a:buClrTx/>
          <a:buSzTx/>
          <a:buFontTx/>
          <a:buNone/>
          <a:tabLst/>
          <a:defRPr kumimoji="0" sz="1200" b="1" i="0" u="none" strike="noStrike" kern="0" cap="none" spc="0" normalizeH="0" baseline="0" noProof="0" dirty="0" smtClean="0">
            <a:ln>
              <a:noFill/>
            </a:ln>
            <a:solidFill>
              <a:schemeClr val="bg1"/>
            </a:solidFill>
            <a:effectLst/>
            <a:uLnTx/>
            <a:uFillTx/>
            <a:latin typeface="+mn-ea"/>
            <a:cs typeface="Verdana" pitchFamily="34" charset="0"/>
          </a:defRPr>
        </a:defPPr>
      </a:lstStyle>
    </a:sp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【社外秘】MSCテンプレート_2013</Template>
  <TotalTime>48111</TotalTime>
  <Words>4170</Words>
  <Application>Microsoft Office PowerPoint</Application>
  <PresentationFormat>A4 210 x 297 mm</PresentationFormat>
  <Paragraphs>701</Paragraphs>
  <Slides>16</Slides>
  <Notes>3</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16</vt:i4>
      </vt:variant>
    </vt:vector>
  </HeadingPairs>
  <TitlesOfParts>
    <vt:vector size="22" baseType="lpstr">
      <vt:lpstr>ＭＳ Ｐゴシック</vt:lpstr>
      <vt:lpstr>メイリオ</vt:lpstr>
      <vt:lpstr>Arial</vt:lpstr>
      <vt:lpstr>Calibri</vt:lpstr>
      <vt:lpstr>Verdana</vt:lpstr>
      <vt:lpstr>2_【社外秘】MSCテンプレート_2013</vt:lpstr>
      <vt:lpstr>PowerPoint プレゼンテーション</vt:lpstr>
      <vt:lpstr>商品一覧　 Yahoo!乗換案内　到着駅指定広告　SP</vt:lpstr>
      <vt:lpstr>商品一覧　 Yahoo!乗換案内　到着駅指定広告　SP</vt:lpstr>
      <vt:lpstr>商品一覧　 Yahoo!乗換案内　到着駅指定広告　SP</vt:lpstr>
      <vt:lpstr>商品一覧　 Yahoo!乗換案内　到着駅指定広告　SP</vt:lpstr>
      <vt:lpstr>商品一覧</vt:lpstr>
      <vt:lpstr>商品一覧</vt:lpstr>
      <vt:lpstr>商品一覧</vt:lpstr>
      <vt:lpstr>商品一覧</vt:lpstr>
      <vt:lpstr>商品一覧　 Yahoo!乗換案内　到着駅指定広告　PC</vt:lpstr>
      <vt:lpstr>ターゲティング設定</vt:lpstr>
      <vt:lpstr>掲載制限業種</vt:lpstr>
      <vt:lpstr>広告タイプ一覧</vt:lpstr>
      <vt:lpstr>到着駅指定広告　広告挙動</vt:lpstr>
      <vt:lpstr>免責事項・注意事項</vt:lpstr>
      <vt:lpstr>更新・変更履歴</vt:lpstr>
    </vt:vector>
  </TitlesOfParts>
  <Company>Yahoo! JAPAN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Yahoo! JAPAN セールスシート</dc:title>
  <dc:creator>akumazaw</dc:creator>
  <cp:lastModifiedBy>細田 圭佑</cp:lastModifiedBy>
  <cp:revision>927</cp:revision>
  <dcterms:created xsi:type="dcterms:W3CDTF">2013-09-17T05:48:50Z</dcterms:created>
  <dcterms:modified xsi:type="dcterms:W3CDTF">2021-04-09T04:22:56Z</dcterms:modified>
</cp:coreProperties>
</file>