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5"/>
  </p:notesMasterIdLst>
  <p:handoutMasterIdLst>
    <p:handoutMasterId r:id="rId26"/>
  </p:handoutMasterIdLst>
  <p:sldIdLst>
    <p:sldId id="316" r:id="rId4"/>
    <p:sldId id="300" r:id="rId5"/>
    <p:sldId id="326" r:id="rId6"/>
    <p:sldId id="343" r:id="rId7"/>
    <p:sldId id="345" r:id="rId8"/>
    <p:sldId id="346" r:id="rId9"/>
    <p:sldId id="347" r:id="rId10"/>
    <p:sldId id="348" r:id="rId11"/>
    <p:sldId id="349" r:id="rId12"/>
    <p:sldId id="350" r:id="rId13"/>
    <p:sldId id="351" r:id="rId14"/>
    <p:sldId id="328" r:id="rId15"/>
    <p:sldId id="327" r:id="rId16"/>
    <p:sldId id="334" r:id="rId17"/>
    <p:sldId id="335" r:id="rId18"/>
    <p:sldId id="356" r:id="rId19"/>
    <p:sldId id="355" r:id="rId20"/>
    <p:sldId id="336" r:id="rId21"/>
    <p:sldId id="338" r:id="rId22"/>
    <p:sldId id="354"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49" autoAdjust="0"/>
    <p:restoredTop sz="96327" autoAdjust="0"/>
  </p:normalViewPr>
  <p:slideViewPr>
    <p:cSldViewPr>
      <p:cViewPr varScale="1">
        <p:scale>
          <a:sx n="151" d="100"/>
          <a:sy n="151" d="100"/>
        </p:scale>
        <p:origin x="162" y="5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28" d="100"/>
          <a:sy n="128" d="100"/>
        </p:scale>
        <p:origin x="169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BA8AE4-DA13-4B70-A2F6-3FC164361B1E}" type="datetimeFigureOut">
              <a:rPr kumimoji="1" lang="ja-JP" altLang="en-US" smtClean="0"/>
              <a:t>2022/9/5</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3DF9134-CCE0-4520-BFF2-9CB4DE3F2D89}" type="slidenum">
              <a:rPr kumimoji="1" lang="ja-JP" altLang="en-US" smtClean="0"/>
              <a:t>‹#›</a:t>
            </a:fld>
            <a:endParaRPr kumimoji="1" lang="ja-JP" altLang="en-US"/>
          </a:p>
        </p:txBody>
      </p:sp>
    </p:spTree>
    <p:extLst>
      <p:ext uri="{BB962C8B-B14F-4D97-AF65-F5344CB8AC3E}">
        <p14:creationId xmlns:p14="http://schemas.microsoft.com/office/powerpoint/2010/main" val="27003204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US"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accent2"/>
                </a:solidFill>
              </a:rPr>
              <a:t>© 2022 Yahoo Japan Corporation All rights reserved.</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US"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US"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smtClean="0"/>
              <a:t>© 2022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accent2"/>
                </a:solidFill>
              </a:rPr>
              <a:t>© 2022 Yahoo Japan Corporation All rights reserved.</a:t>
            </a:r>
            <a:endParaRPr lang="en" altLang="ja-JP" sz="800" dirty="0">
              <a:solidFill>
                <a:schemeClr val="accent2"/>
              </a:solidFill>
            </a:endParaRP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altLang="ja-JP" sz="800" dirty="0" smtClean="0">
                <a:solidFill>
                  <a:schemeClr val="accent2"/>
                </a:solidFill>
              </a:rPr>
              <a:t>© 2022 Yahoo Japan Corporation All rights reserved.</a:t>
            </a:r>
            <a:endParaRPr lang="en" altLang="ja-JP" sz="800" dirty="0">
              <a:solidFill>
                <a:schemeClr val="accent2"/>
              </a:solidFill>
            </a:endParaRP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accent2"/>
                </a:solidFill>
              </a:rPr>
              <a:t>© 2022 Yahoo Japan Corporation All rights reserved.</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smtClean="0"/>
              <a:t>2</a:t>
            </a:r>
            <a:r>
              <a:rPr lang="ja-JP" altLang="en-US" dirty="0" smtClean="0"/>
              <a:t>月</a:t>
            </a:r>
            <a:r>
              <a:rPr lang="en-US" altLang="ja-JP" dirty="0" smtClean="0"/>
              <a:t>9</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乗換案内（</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sz="2200" dirty="0"/>
              <a:t>Yahoo!</a:t>
            </a:r>
            <a:r>
              <a:rPr lang="ja-JP" altLang="en-US" sz="2200" dirty="0"/>
              <a:t>乗換案内　到着駅指定広告　</a:t>
            </a:r>
            <a:r>
              <a:rPr lang="en-US" altLang="ja-JP" sz="2200" dirty="0" smtClean="0"/>
              <a:t>SP</a:t>
            </a:r>
            <a:r>
              <a:rPr lang="ja-JP" altLang="en-US" sz="2200" dirty="0" smtClean="0"/>
              <a:t>（</a:t>
            </a:r>
            <a:r>
              <a:rPr lang="ja-JP" altLang="en-US" sz="2200" dirty="0"/>
              <a:t>駅下バナーセット）</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57325366"/>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1000001003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65223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乗換案内　到着駅指定広告　</a:t>
            </a:r>
            <a:r>
              <a:rPr lang="en-US" altLang="ja-JP" dirty="0"/>
              <a:t>PC</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92034760"/>
              </p:ext>
            </p:extLst>
          </p:nvPr>
        </p:nvGraphicFramePr>
        <p:xfrm>
          <a:off x="335360" y="962947"/>
          <a:ext cx="9959078" cy="514720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t>1000000970</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baseline="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PC</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3952" y="2276872"/>
            <a:ext cx="864096" cy="867432"/>
          </a:xfrm>
          <a:prstGeom prst="rect">
            <a:avLst/>
          </a:prstGeom>
        </p:spPr>
      </p:pic>
    </p:spTree>
    <p:extLst>
      <p:ext uri="{BB962C8B-B14F-4D97-AF65-F5344CB8AC3E}">
        <p14:creationId xmlns:p14="http://schemas.microsoft.com/office/powerpoint/2010/main" val="1180542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93096"/>
            <a:ext cx="11618698"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2022/4/3</a:t>
            </a:r>
            <a:r>
              <a:rPr lang="ja-JP" altLang="en-US" sz="1050" dirty="0">
                <a:solidFill>
                  <a:schemeClr val="tx1">
                    <a:lumMod val="65000"/>
                    <a:lumOff val="35000"/>
                  </a:schemeClr>
                </a:solidFill>
                <a:latin typeface="+mn-ea"/>
              </a:rPr>
              <a:t>以前：</a:t>
            </a: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2022/4/4</a:t>
            </a:r>
            <a:r>
              <a:rPr lang="ja-JP" altLang="en-US" sz="1050" dirty="0">
                <a:solidFill>
                  <a:schemeClr val="tx1">
                    <a:lumMod val="65000"/>
                    <a:lumOff val="35000"/>
                  </a:schemeClr>
                </a:solidFill>
                <a:latin typeface="+mn-ea"/>
              </a:rPr>
              <a:t>以降：</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28734845"/>
              </p:ext>
            </p:extLst>
          </p:nvPr>
        </p:nvGraphicFramePr>
        <p:xfrm>
          <a:off x="623392" y="1083945"/>
          <a:ext cx="6840759" cy="3213786"/>
        </p:xfrm>
        <a:graphic>
          <a:graphicData uri="http://schemas.openxmlformats.org/drawingml/2006/table">
            <a:tbl>
              <a:tblPr firstCol="1" bandRow="1"/>
              <a:tblGrid>
                <a:gridCol w="1898234">
                  <a:extLst>
                    <a:ext uri="{9D8B030D-6E8A-4147-A177-3AD203B41FA5}">
                      <a16:colId xmlns:a16="http://schemas.microsoft.com/office/drawing/2014/main" val="792911817"/>
                    </a:ext>
                  </a:extLst>
                </a:gridCol>
                <a:gridCol w="944443">
                  <a:extLst>
                    <a:ext uri="{9D8B030D-6E8A-4147-A177-3AD203B41FA5}">
                      <a16:colId xmlns:a16="http://schemas.microsoft.com/office/drawing/2014/main" val="2515137241"/>
                    </a:ext>
                  </a:extLst>
                </a:gridCol>
                <a:gridCol w="1332694">
                  <a:extLst>
                    <a:ext uri="{9D8B030D-6E8A-4147-A177-3AD203B41FA5}">
                      <a16:colId xmlns:a16="http://schemas.microsoft.com/office/drawing/2014/main" val="3608287535"/>
                    </a:ext>
                  </a:extLst>
                </a:gridCol>
                <a:gridCol w="1332694">
                  <a:extLst>
                    <a:ext uri="{9D8B030D-6E8A-4147-A177-3AD203B41FA5}">
                      <a16:colId xmlns:a16="http://schemas.microsoft.com/office/drawing/2014/main" val="135909385"/>
                    </a:ext>
                  </a:extLst>
                </a:gridCol>
                <a:gridCol w="1332694">
                  <a:extLst>
                    <a:ext uri="{9D8B030D-6E8A-4147-A177-3AD203B41FA5}">
                      <a16:colId xmlns:a16="http://schemas.microsoft.com/office/drawing/2014/main" val="2760754859"/>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b="1" kern="1200" dirty="0" smtClean="0">
                          <a:solidFill>
                            <a:schemeClr val="tx1">
                              <a:lumMod val="65000"/>
                              <a:lumOff val="35000"/>
                            </a:schemeClr>
                          </a:solidFill>
                          <a:latin typeface="+mn-lt"/>
                          <a:ea typeface="+mn-ea"/>
                          <a:cs typeface="+mn-cs"/>
                        </a:rPr>
                        <a:t>SP</a:t>
                      </a:r>
                      <a:r>
                        <a:rPr kumimoji="1" lang="ja-JP" altLang="en-US" sz="700" b="1" kern="1200" dirty="0" smtClean="0">
                          <a:solidFill>
                            <a:schemeClr val="tx1">
                              <a:lumMod val="65000"/>
                              <a:lumOff val="35000"/>
                            </a:schemeClr>
                          </a:solidFill>
                          <a:latin typeface="+mn-lt"/>
                          <a:ea typeface="+mn-ea"/>
                          <a:cs typeface="+mn-cs"/>
                        </a:rPr>
                        <a:t>　駅下バナーセット</a:t>
                      </a:r>
                      <a:endParaRPr kumimoji="1" lang="en-US" altLang="ja-JP"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6" name="正方形/長方形 15"/>
          <p:cNvSpPr/>
          <p:nvPr/>
        </p:nvSpPr>
        <p:spPr>
          <a:xfrm>
            <a:off x="358724" y="6351711"/>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smtClean="0">
                <a:ln>
                  <a:noFill/>
                </a:ln>
                <a:solidFill>
                  <a:prstClr val="black">
                    <a:lumMod val="65000"/>
                    <a:lumOff val="35000"/>
                  </a:prstClr>
                </a:solidFill>
                <a:effectLst/>
                <a:uLnTx/>
                <a:uFillTx/>
              </a:rPr>
              <a:t/>
            </a:r>
            <a:br>
              <a:rPr kumimoji="0" lang="en-US" altLang="ja-JP" sz="800" b="0" i="0" u="none" strike="noStrike" kern="0" cap="none" spc="0" normalizeH="0" baseline="0" noProof="0" dirty="0" smtClean="0">
                <a:ln>
                  <a:noFill/>
                </a:ln>
                <a:solidFill>
                  <a:prstClr val="black">
                    <a:lumMod val="65000"/>
                    <a:lumOff val="35000"/>
                  </a:prstClr>
                </a:solidFill>
                <a:effectLst/>
                <a:uLnTx/>
                <a:uFillTx/>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r>
              <a:rPr kumimoji="0" lang="en-US" altLang="ja-JP" sz="800" kern="0" dirty="0" smtClean="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r>
              <a:rPr kumimoji="0" lang="ja-JP" altLang="en-US" sz="800" kern="0" dirty="0" smtClean="0">
                <a:solidFill>
                  <a:prstClr val="black">
                    <a:lumMod val="65000"/>
                    <a:lumOff val="35000"/>
                  </a:prstClr>
                </a:solidFill>
              </a:rPr>
              <a:t>。</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646757" y="6376202"/>
            <a:ext cx="203602" cy="120158"/>
          </a:xfrm>
          <a:prstGeom prst="rect">
            <a:avLst/>
          </a:prstGeom>
        </p:spPr>
      </p:pic>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399527093"/>
              </p:ext>
            </p:extLst>
          </p:nvPr>
        </p:nvGraphicFramePr>
        <p:xfrm>
          <a:off x="334963" y="941845"/>
          <a:ext cx="5689028" cy="5355229"/>
        </p:xfrm>
        <a:graphic>
          <a:graphicData uri="http://schemas.openxmlformats.org/drawingml/2006/table">
            <a:tbl>
              <a:tblPr firstCol="1" bandRow="1"/>
              <a:tblGrid>
                <a:gridCol w="3512461">
                  <a:extLst>
                    <a:ext uri="{9D8B030D-6E8A-4147-A177-3AD203B41FA5}">
                      <a16:colId xmlns:a16="http://schemas.microsoft.com/office/drawing/2014/main" val="792911817"/>
                    </a:ext>
                  </a:extLst>
                </a:gridCol>
                <a:gridCol w="1137751">
                  <a:extLst>
                    <a:ext uri="{9D8B030D-6E8A-4147-A177-3AD203B41FA5}">
                      <a16:colId xmlns:a16="http://schemas.microsoft.com/office/drawing/2014/main" val="3057805663"/>
                    </a:ext>
                  </a:extLst>
                </a:gridCol>
                <a:gridCol w="1038816">
                  <a:extLst>
                    <a:ext uri="{9D8B030D-6E8A-4147-A177-3AD203B41FA5}">
                      <a16:colId xmlns:a16="http://schemas.microsoft.com/office/drawing/2014/main" val="2910572198"/>
                    </a:ext>
                  </a:extLst>
                </a:gridCol>
              </a:tblGrid>
              <a:tr h="3905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メイリオ"/>
                          <a:ea typeface="メイリオ"/>
                          <a:cs typeface="+mn-cs"/>
                        </a:rPr>
                        <a:t>Yahoo!</a:t>
                      </a:r>
                      <a:r>
                        <a:rPr kumimoji="1" lang="ja-JP" altLang="en-US" sz="700" b="1" kern="1200" dirty="0" smtClean="0">
                          <a:solidFill>
                            <a:schemeClr val="tx1">
                              <a:lumMod val="65000"/>
                              <a:lumOff val="35000"/>
                            </a:schemeClr>
                          </a:solidFill>
                          <a:latin typeface="メイリオ"/>
                          <a:ea typeface="メイリオ"/>
                          <a:cs typeface="+mn-cs"/>
                        </a:rPr>
                        <a:t>乗換案内</a:t>
                      </a:r>
                      <a:endParaRPr kumimoji="1" lang="en-US" altLang="ja-JP" sz="700" b="1" kern="1200" dirty="0" smtClean="0">
                        <a:solidFill>
                          <a:schemeClr val="tx1">
                            <a:lumMod val="65000"/>
                            <a:lumOff val="35000"/>
                          </a:schemeClr>
                        </a:solidFill>
                        <a:latin typeface="メイリオ"/>
                        <a:ea typeface="メイリオ"/>
                        <a:cs typeface="+mn-cs"/>
                      </a:endParaRPr>
                    </a:p>
                    <a:p>
                      <a:pPr algn="ctr"/>
                      <a:r>
                        <a:rPr kumimoji="1" lang="ja-JP" altLang="en-US" sz="700" b="1" kern="1200" dirty="0" smtClean="0">
                          <a:solidFill>
                            <a:schemeClr val="tx1">
                              <a:lumMod val="65000"/>
                              <a:lumOff val="35000"/>
                            </a:schemeClr>
                          </a:solidFill>
                          <a:latin typeface="メイリオ"/>
                          <a:ea typeface="メイリオ"/>
                          <a:cs typeface="+mn-cs"/>
                        </a:rPr>
                        <a:t>到着駅指定</a:t>
                      </a:r>
                      <a:endParaRPr kumimoji="1" lang="en-US" altLang="ja-JP" sz="700" b="1" kern="1200" dirty="0" smtClean="0">
                        <a:solidFill>
                          <a:schemeClr val="tx1">
                            <a:lumMod val="65000"/>
                            <a:lumOff val="35000"/>
                          </a:schemeClr>
                        </a:solidFill>
                        <a:latin typeface="メイリオ"/>
                        <a:ea typeface="メイリオ"/>
                        <a:cs typeface="+mn-cs"/>
                      </a:endParaRPr>
                    </a:p>
                    <a:p>
                      <a:pPr algn="ctr"/>
                      <a:r>
                        <a:rPr kumimoji="1" lang="ja-JP" altLang="en-US" sz="700" b="1" kern="1200" dirty="0" smtClean="0">
                          <a:solidFill>
                            <a:schemeClr val="tx1">
                              <a:lumMod val="65000"/>
                              <a:lumOff val="35000"/>
                            </a:schemeClr>
                          </a:solidFill>
                          <a:latin typeface="メイリオ"/>
                          <a:ea typeface="メイリオ"/>
                          <a:cs typeface="+mn-cs"/>
                        </a:rPr>
                        <a:t>プライムディスプレイ　</a:t>
                      </a:r>
                      <a:r>
                        <a:rPr kumimoji="1" lang="en-US" altLang="ja-JP" sz="700" b="1" kern="1200" dirty="0" smtClean="0">
                          <a:solidFill>
                            <a:schemeClr val="tx1">
                              <a:lumMod val="65000"/>
                              <a:lumOff val="35000"/>
                            </a:schemeClr>
                          </a:solidFill>
                          <a:latin typeface="メイリオ"/>
                          <a:ea typeface="メイリオ"/>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7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556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endParaRPr lang="ja-JP" altLang="en-US" sz="800" dirty="0"/>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endParaRPr lang="ja-JP" altLang="en-US" sz="800" dirty="0"/>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1559496" y="1128083"/>
            <a:ext cx="1497721"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smtClean="0"/>
              <a:t>5</a:t>
            </a:r>
            <a:r>
              <a:rPr lang="ja-JP" altLang="en-US" sz="1050" b="1" dirty="0" smtClean="0">
                <a:latin typeface="+mj-ea"/>
              </a:rPr>
              <a:t>）</a:t>
            </a:r>
            <a:endParaRPr lang="en-US" altLang="ja-JP" sz="1050" b="1" dirty="0"/>
          </a:p>
        </p:txBody>
      </p:sp>
      <p:sp>
        <p:nvSpPr>
          <p:cNvPr id="15" name="テキスト ボックス 14">
            <a:extLst>
              <a:ext uri="{FF2B5EF4-FFF2-40B4-BE49-F238E27FC236}">
                <a16:creationId xmlns:a16="http://schemas.microsoft.com/office/drawing/2014/main" id="{7453E9FA-3CCC-5244-9FA5-207A456D56B6}"/>
              </a:ext>
            </a:extLst>
          </p:cNvPr>
          <p:cNvSpPr txBox="1"/>
          <p:nvPr/>
        </p:nvSpPr>
        <p:spPr>
          <a:xfrm>
            <a:off x="8557315" y="1052736"/>
            <a:ext cx="2579245" cy="477054"/>
          </a:xfrm>
          <a:prstGeom prst="rect">
            <a:avLst/>
          </a:prstGeom>
          <a:noFill/>
        </p:spPr>
        <p:txBody>
          <a:bodyPr wrap="square" rtlCol="0">
            <a:spAutoFit/>
          </a:bodyPr>
          <a:lstStyle/>
          <a:p>
            <a:pPr algn="ctr">
              <a:lnSpc>
                <a:spcPts val="1460"/>
              </a:lnSpc>
            </a:pPr>
            <a:r>
              <a:rPr lang="ja-JP" altLang="en-US" sz="1000" b="1" dirty="0" smtClean="0">
                <a:latin typeface="+mj-ea"/>
                <a:ea typeface="+mj-ea"/>
              </a:rPr>
              <a:t>画像</a:t>
            </a:r>
            <a:r>
              <a:rPr lang="ja-JP" altLang="en-US" sz="1000" b="1" dirty="0" smtClean="0">
                <a:latin typeface="+mj-ea"/>
              </a:rPr>
              <a:t>（</a:t>
            </a:r>
            <a:r>
              <a:rPr lang="en-US" altLang="ja-JP" sz="1000" b="1" dirty="0" smtClean="0">
                <a:latin typeface="+mj-ea"/>
                <a:ea typeface="+mj-ea"/>
              </a:rPr>
              <a:t>1</a:t>
            </a:r>
            <a:r>
              <a:rPr lang="ja-JP" altLang="en-US" sz="1000" b="1" dirty="0" smtClean="0">
                <a:latin typeface="+mj-ea"/>
                <a:ea typeface="+mj-ea"/>
              </a:rPr>
              <a:t>：</a:t>
            </a:r>
            <a:r>
              <a:rPr lang="en-US" altLang="ja-JP" sz="1000" b="1" dirty="0" smtClean="0">
                <a:latin typeface="+mj-ea"/>
              </a:rPr>
              <a:t>2</a:t>
            </a:r>
            <a:r>
              <a:rPr lang="ja-JP" altLang="en-US" sz="1000" b="1" dirty="0" smtClean="0">
                <a:latin typeface="+mj-ea"/>
              </a:rPr>
              <a:t>）</a:t>
            </a:r>
            <a:endParaRPr lang="en-US" altLang="ja-JP" sz="1000" b="1" dirty="0" smtClean="0">
              <a:latin typeface="+mj-ea"/>
              <a:ea typeface="+mj-ea"/>
            </a:endParaRPr>
          </a:p>
          <a:p>
            <a:pPr algn="ctr">
              <a:lnSpc>
                <a:spcPts val="1460"/>
              </a:lnSpc>
            </a:pPr>
            <a:r>
              <a:rPr lang="ja-JP" altLang="en-US" sz="1000" b="1" dirty="0" smtClean="0">
                <a:latin typeface="+mj-ea"/>
                <a:ea typeface="+mj-ea"/>
              </a:rPr>
              <a:t>動画（</a:t>
            </a:r>
            <a:r>
              <a:rPr lang="en-US" altLang="ja-JP" sz="1000" b="1" dirty="0" smtClean="0">
                <a:latin typeface="+mj-ea"/>
                <a:ea typeface="+mj-ea"/>
              </a:rPr>
              <a:t>1</a:t>
            </a:r>
            <a:r>
              <a:rPr lang="ja-JP" altLang="en-US" sz="1000" b="1" dirty="0">
                <a:latin typeface="+mj-ea"/>
                <a:ea typeface="+mj-ea"/>
              </a:rPr>
              <a:t>：</a:t>
            </a:r>
            <a:r>
              <a:rPr lang="en-US" altLang="ja-JP" sz="1000" b="1" dirty="0" smtClean="0">
                <a:latin typeface="+mj-ea"/>
                <a:ea typeface="+mj-ea"/>
              </a:rPr>
              <a:t>2</a:t>
            </a:r>
            <a:r>
              <a:rPr lang="ja-JP" altLang="en-US" sz="1000" b="1" dirty="0" smtClean="0">
                <a:latin typeface="+mj-ea"/>
                <a:ea typeface="+mj-ea"/>
              </a:rPr>
              <a:t>）</a:t>
            </a:r>
            <a:endParaRPr lang="en-US" altLang="ja-JP" sz="1000" b="1" dirty="0">
              <a:latin typeface="+mj-ea"/>
              <a:ea typeface="+mj-ea"/>
            </a:endParaRPr>
          </a:p>
        </p:txBody>
      </p:sp>
      <p:pic>
        <p:nvPicPr>
          <p:cNvPr id="26" name="図 25"/>
          <p:cNvPicPr>
            <a:picLocks noChangeAspect="1"/>
          </p:cNvPicPr>
          <p:nvPr/>
        </p:nvPicPr>
        <p:blipFill>
          <a:blip r:embed="rId2"/>
          <a:stretch>
            <a:fillRect/>
          </a:stretch>
        </p:blipFill>
        <p:spPr>
          <a:xfrm>
            <a:off x="8557315" y="1607442"/>
            <a:ext cx="2579245" cy="2579245"/>
          </a:xfrm>
          <a:prstGeom prst="rect">
            <a:avLst/>
          </a:prstGeom>
        </p:spPr>
      </p:pic>
      <p:pic>
        <p:nvPicPr>
          <p:cNvPr id="27" name="図 26"/>
          <p:cNvPicPr>
            <a:picLocks noChangeAspect="1"/>
          </p:cNvPicPr>
          <p:nvPr/>
        </p:nvPicPr>
        <p:blipFill>
          <a:blip r:embed="rId3"/>
          <a:stretch>
            <a:fillRect/>
          </a:stretch>
        </p:blipFill>
        <p:spPr>
          <a:xfrm>
            <a:off x="1559496" y="1607442"/>
            <a:ext cx="1497722" cy="2973686"/>
          </a:xfrm>
          <a:prstGeom prst="rect">
            <a:avLst/>
          </a:prstGeom>
        </p:spPr>
      </p:pic>
      <p:pic>
        <p:nvPicPr>
          <p:cNvPr id="28" name="図 27"/>
          <p:cNvPicPr>
            <a:picLocks noChangeAspect="1"/>
          </p:cNvPicPr>
          <p:nvPr/>
        </p:nvPicPr>
        <p:blipFill>
          <a:blip r:embed="rId4"/>
          <a:stretch>
            <a:fillRect/>
          </a:stretch>
        </p:blipFill>
        <p:spPr>
          <a:xfrm>
            <a:off x="5927352" y="1607442"/>
            <a:ext cx="1521485" cy="2973686"/>
          </a:xfrm>
          <a:prstGeom prst="rect">
            <a:avLst/>
          </a:prstGeom>
        </p:spPr>
      </p:pic>
      <p:pic>
        <p:nvPicPr>
          <p:cNvPr id="29" name="図 28"/>
          <p:cNvPicPr>
            <a:picLocks noChangeAspect="1"/>
          </p:cNvPicPr>
          <p:nvPr/>
        </p:nvPicPr>
        <p:blipFill>
          <a:blip r:embed="rId5"/>
          <a:stretch>
            <a:fillRect/>
          </a:stretch>
        </p:blipFill>
        <p:spPr>
          <a:xfrm>
            <a:off x="4271168" y="1607442"/>
            <a:ext cx="1521357" cy="2973686"/>
          </a:xfrm>
          <a:prstGeom prst="rect">
            <a:avLst/>
          </a:prstGeom>
        </p:spPr>
      </p:pic>
      <p:sp>
        <p:nvSpPr>
          <p:cNvPr id="30" name="テキスト ボックス 29">
            <a:extLst>
              <a:ext uri="{FF2B5EF4-FFF2-40B4-BE49-F238E27FC236}">
                <a16:creationId xmlns:a16="http://schemas.microsoft.com/office/drawing/2014/main" id="{105A310C-96BB-AD4C-AB58-A365BD4CA5F0}"/>
              </a:ext>
            </a:extLst>
          </p:cNvPr>
          <p:cNvSpPr txBox="1"/>
          <p:nvPr/>
        </p:nvSpPr>
        <p:spPr>
          <a:xfrm>
            <a:off x="5927351" y="1128084"/>
            <a:ext cx="1521485"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a:t>
            </a:r>
            <a:r>
              <a:rPr lang="ja-JP" altLang="en-US" sz="1050" b="1" dirty="0" smtClean="0"/>
              <a:t>：</a:t>
            </a:r>
            <a:r>
              <a:rPr lang="en-US" altLang="ja-JP" sz="1050" b="1" dirty="0" smtClean="0"/>
              <a:t>1</a:t>
            </a:r>
            <a:r>
              <a:rPr lang="ja-JP" altLang="en-US" sz="1050" b="1" dirty="0" smtClean="0">
                <a:latin typeface="+mj-ea"/>
              </a:rPr>
              <a:t>）</a:t>
            </a:r>
            <a:endParaRPr lang="en-US" altLang="ja-JP" sz="1050" b="1" dirty="0"/>
          </a:p>
        </p:txBody>
      </p:sp>
      <p:sp>
        <p:nvSpPr>
          <p:cNvPr id="31" name="テキスト ボックス 30">
            <a:extLst>
              <a:ext uri="{FF2B5EF4-FFF2-40B4-BE49-F238E27FC236}">
                <a16:creationId xmlns:a16="http://schemas.microsoft.com/office/drawing/2014/main" id="{105A310C-96BB-AD4C-AB58-A365BD4CA5F0}"/>
              </a:ext>
            </a:extLst>
          </p:cNvPr>
          <p:cNvSpPr txBox="1"/>
          <p:nvPr/>
        </p:nvSpPr>
        <p:spPr>
          <a:xfrm>
            <a:off x="4271168" y="1128083"/>
            <a:ext cx="1521357"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a:t>9</a:t>
            </a:r>
            <a:r>
              <a:rPr lang="ja-JP" altLang="en-US" sz="1050" b="1" dirty="0" smtClean="0">
                <a:latin typeface="+mj-ea"/>
              </a:rPr>
              <a:t>）</a:t>
            </a:r>
            <a:endParaRPr lang="en-US" altLang="ja-JP" sz="1050" b="1" dirty="0"/>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テキスト ボックス 12"/>
          <p:cNvSpPr txBox="1"/>
          <p:nvPr/>
        </p:nvSpPr>
        <p:spPr>
          <a:xfrm>
            <a:off x="479376" y="5022756"/>
            <a:ext cx="11017225" cy="461665"/>
          </a:xfrm>
          <a:prstGeom prst="rect">
            <a:avLst/>
          </a:prstGeom>
          <a:noFill/>
        </p:spPr>
        <p:txBody>
          <a:bodyPr wrap="square" rtlCol="0">
            <a:spAutoFit/>
          </a:bodyPr>
          <a:lstStyle/>
          <a:p>
            <a:pPr lvl="0">
              <a:defRPr/>
            </a:pP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駅下バナー（画像（</a:t>
            </a:r>
            <a:r>
              <a:rPr lang="en-US" altLang="ja-JP" sz="1200" dirty="0" smtClean="0">
                <a:solidFill>
                  <a:schemeClr val="tx1">
                    <a:lumMod val="65000"/>
                    <a:lumOff val="35000"/>
                  </a:schemeClr>
                </a:solidFill>
              </a:rPr>
              <a:t>16</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9</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画像</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smtClean="0">
                <a:solidFill>
                  <a:schemeClr val="tx1">
                    <a:lumMod val="65000"/>
                    <a:lumOff val="35000"/>
                  </a:schemeClr>
                </a:solidFill>
              </a:rPr>
              <a:t>））は、アプリ面では最終到着駅の直下、</a:t>
            </a:r>
            <a:r>
              <a:rPr lang="en-US" altLang="ja-JP" sz="1200" dirty="0" smtClean="0">
                <a:solidFill>
                  <a:schemeClr val="tx1">
                    <a:lumMod val="65000"/>
                    <a:lumOff val="35000"/>
                  </a:schemeClr>
                </a:solidFill>
              </a:rPr>
              <a:t>WEB</a:t>
            </a:r>
            <a:r>
              <a:rPr lang="ja-JP" altLang="en-US" sz="1200" dirty="0" smtClean="0">
                <a:solidFill>
                  <a:schemeClr val="tx1">
                    <a:lumMod val="65000"/>
                    <a:lumOff val="35000"/>
                  </a:schemeClr>
                </a:solidFill>
              </a:rPr>
              <a:t>ブラウザ面では、経路</a:t>
            </a:r>
            <a:r>
              <a:rPr lang="en-US" altLang="ja-JP" sz="1200" dirty="0" smtClean="0">
                <a:solidFill>
                  <a:schemeClr val="tx1">
                    <a:lumMod val="65000"/>
                    <a:lumOff val="35000"/>
                  </a:schemeClr>
                </a:solidFill>
              </a:rPr>
              <a:t>1</a:t>
            </a:r>
            <a:r>
              <a:rPr lang="ja-JP" altLang="en-US" sz="1200" dirty="0" smtClean="0">
                <a:solidFill>
                  <a:schemeClr val="tx1">
                    <a:lumMod val="65000"/>
                    <a:lumOff val="35000"/>
                  </a:schemeClr>
                </a:solidFill>
              </a:rPr>
              <a:t>の</a:t>
            </a:r>
            <a:r>
              <a:rPr lang="ja-JP" altLang="en-US" sz="1200" dirty="0">
                <a:solidFill>
                  <a:schemeClr val="tx1">
                    <a:lumMod val="65000"/>
                    <a:lumOff val="35000"/>
                  </a:schemeClr>
                </a:solidFill>
              </a:rPr>
              <a:t>最終到着駅の</a:t>
            </a:r>
            <a:r>
              <a:rPr lang="ja-JP" altLang="en-US" sz="1200" dirty="0" smtClean="0">
                <a:solidFill>
                  <a:schemeClr val="tx1">
                    <a:lumMod val="65000"/>
                    <a:lumOff val="35000"/>
                  </a:schemeClr>
                </a:solidFill>
              </a:rPr>
              <a:t>直下に掲載されます。</a:t>
            </a:r>
            <a:endParaRPr lang="en-US" altLang="ja-JP" sz="1200" dirty="0" smtClean="0">
              <a:solidFill>
                <a:schemeClr val="tx1">
                  <a:lumMod val="65000"/>
                  <a:lumOff val="35000"/>
                </a:schemeClr>
              </a:solidFill>
            </a:endParaRPr>
          </a:p>
          <a:p>
            <a:pPr lvl="0">
              <a:defRPr/>
            </a:pP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駅下バナーセット掲載</a:t>
            </a:r>
            <a:r>
              <a:rPr lang="ja-JP" altLang="en-US" sz="1200" dirty="0">
                <a:solidFill>
                  <a:schemeClr val="tx1">
                    <a:lumMod val="65000"/>
                    <a:lumOff val="35000"/>
                  </a:schemeClr>
                </a:solidFill>
              </a:rPr>
              <a:t>時の画像（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5</a:t>
            </a:r>
            <a:r>
              <a:rPr lang="ja-JP" altLang="en-US" sz="1200" dirty="0" smtClean="0">
                <a:solidFill>
                  <a:schemeClr val="tx1">
                    <a:lumMod val="65000"/>
                    <a:lumOff val="35000"/>
                  </a:schemeClr>
                </a:solidFill>
              </a:rPr>
              <a:t>）と</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9</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smtClean="0">
                <a:solidFill>
                  <a:schemeClr val="tx1">
                    <a:lumMod val="65000"/>
                    <a:lumOff val="35000"/>
                  </a:schemeClr>
                </a:solidFill>
              </a:rPr>
              <a:t>）を複数入稿した場合、掲載時の両バナーの組み合わせの指定はできません。</a:t>
            </a:r>
          </a:p>
        </p:txBody>
      </p:sp>
    </p:spTree>
    <p:extLst>
      <p:ext uri="{BB962C8B-B14F-4D97-AF65-F5344CB8AC3E}">
        <p14:creationId xmlns:p14="http://schemas.microsoft.com/office/powerpoint/2010/main" val="2478737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到着駅指定広告　広告挙動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pic>
        <p:nvPicPr>
          <p:cNvPr id="8" name="図 7"/>
          <p:cNvPicPr>
            <a:picLocks noChangeAspect="1"/>
          </p:cNvPicPr>
          <p:nvPr/>
        </p:nvPicPr>
        <p:blipFill>
          <a:blip r:embed="rId2"/>
          <a:stretch>
            <a:fillRect/>
          </a:stretch>
        </p:blipFill>
        <p:spPr>
          <a:xfrm>
            <a:off x="8258758" y="1484784"/>
            <a:ext cx="1872208" cy="3717218"/>
          </a:xfrm>
          <a:prstGeom prst="rect">
            <a:avLst/>
          </a:prstGeom>
        </p:spPr>
      </p:pic>
      <p:pic>
        <p:nvPicPr>
          <p:cNvPr id="9" name="図 8"/>
          <p:cNvPicPr>
            <a:picLocks noChangeAspect="1"/>
          </p:cNvPicPr>
          <p:nvPr/>
        </p:nvPicPr>
        <p:blipFill>
          <a:blip r:embed="rId3"/>
          <a:stretch>
            <a:fillRect/>
          </a:stretch>
        </p:blipFill>
        <p:spPr>
          <a:xfrm>
            <a:off x="1909688" y="1484784"/>
            <a:ext cx="1884574" cy="3717218"/>
          </a:xfrm>
          <a:prstGeom prst="rect">
            <a:avLst/>
          </a:prstGeom>
        </p:spPr>
      </p:pic>
      <p:pic>
        <p:nvPicPr>
          <p:cNvPr id="10" name="図 9"/>
          <p:cNvPicPr>
            <a:picLocks noChangeAspect="1"/>
          </p:cNvPicPr>
          <p:nvPr/>
        </p:nvPicPr>
        <p:blipFill>
          <a:blip r:embed="rId4"/>
          <a:stretch>
            <a:fillRect/>
          </a:stretch>
        </p:blipFill>
        <p:spPr>
          <a:xfrm>
            <a:off x="5074636" y="1484784"/>
            <a:ext cx="1887978" cy="3717218"/>
          </a:xfrm>
          <a:prstGeom prst="rect">
            <a:avLst/>
          </a:prstGeom>
        </p:spPr>
      </p:pic>
      <p:sp>
        <p:nvSpPr>
          <p:cNvPr id="13" name="二等辺三角形 12"/>
          <p:cNvSpPr/>
          <p:nvPr/>
        </p:nvSpPr>
        <p:spPr bwMode="auto">
          <a:xfrm rot="5400000">
            <a:off x="3974282"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6" name="二等辺三角形 15"/>
          <p:cNvSpPr/>
          <p:nvPr/>
        </p:nvSpPr>
        <p:spPr bwMode="auto">
          <a:xfrm rot="5400000">
            <a:off x="7142634"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7" name="テキスト ボックス 16"/>
          <p:cNvSpPr txBox="1"/>
          <p:nvPr/>
        </p:nvSpPr>
        <p:spPr>
          <a:xfrm>
            <a:off x="1811081" y="5448174"/>
            <a:ext cx="2081788" cy="276999"/>
          </a:xfrm>
          <a:prstGeom prst="rect">
            <a:avLst/>
          </a:prstGeom>
          <a:noFill/>
        </p:spPr>
        <p:txBody>
          <a:bodyPr wrap="none" rtlCol="0">
            <a:spAutoFit/>
          </a:bodyPr>
          <a:lstStyle/>
          <a:p>
            <a:r>
              <a:rPr kumimoji="1" lang="en-US" altLang="ja-JP" sz="1200" dirty="0" smtClean="0"/>
              <a:t>Yahoo!</a:t>
            </a:r>
            <a:r>
              <a:rPr kumimoji="1" lang="ja-JP" altLang="en-US" sz="1200" dirty="0" smtClean="0"/>
              <a:t>乗換案内で駅を検索</a:t>
            </a:r>
            <a:endParaRPr kumimoji="1" lang="ja-JP" altLang="en-US" sz="1200" dirty="0"/>
          </a:p>
        </p:txBody>
      </p:sp>
      <p:sp>
        <p:nvSpPr>
          <p:cNvPr id="18" name="テキスト ボックス 17"/>
          <p:cNvSpPr txBox="1"/>
          <p:nvPr/>
        </p:nvSpPr>
        <p:spPr>
          <a:xfrm>
            <a:off x="4849074" y="5448174"/>
            <a:ext cx="2339102" cy="276999"/>
          </a:xfrm>
          <a:prstGeom prst="rect">
            <a:avLst/>
          </a:prstGeom>
          <a:noFill/>
        </p:spPr>
        <p:txBody>
          <a:bodyPr wrap="none" rtlCol="0">
            <a:spAutoFit/>
          </a:bodyPr>
          <a:lstStyle/>
          <a:p>
            <a:r>
              <a:rPr kumimoji="1" lang="ja-JP" altLang="en-US" sz="1200" dirty="0" smtClean="0"/>
              <a:t>（アプリのみ）経路一覧が表示</a:t>
            </a:r>
            <a:endParaRPr kumimoji="1" lang="ja-JP" altLang="en-US" sz="1200" dirty="0"/>
          </a:p>
        </p:txBody>
      </p:sp>
      <p:sp>
        <p:nvSpPr>
          <p:cNvPr id="19" name="テキスト ボックス 18"/>
          <p:cNvSpPr txBox="1"/>
          <p:nvPr/>
        </p:nvSpPr>
        <p:spPr>
          <a:xfrm>
            <a:off x="7644172" y="5448174"/>
            <a:ext cx="3132348" cy="646331"/>
          </a:xfrm>
          <a:prstGeom prst="rect">
            <a:avLst/>
          </a:prstGeom>
          <a:noFill/>
        </p:spPr>
        <p:txBody>
          <a:bodyPr wrap="square" rtlCol="0">
            <a:spAutoFit/>
          </a:bodyPr>
          <a:lstStyle/>
          <a:p>
            <a:r>
              <a:rPr lang="ja-JP" altLang="en-US" sz="1200" dirty="0" smtClean="0"/>
              <a:t>経路詳細が表示。</a:t>
            </a:r>
            <a:endParaRPr lang="en-US" altLang="ja-JP" sz="1200" dirty="0" smtClean="0"/>
          </a:p>
          <a:p>
            <a:r>
              <a:rPr lang="ja-JP" altLang="en-US" sz="1200" dirty="0" smtClean="0"/>
              <a:t>購入している駅が到着地になっている場合、広告が表示。</a:t>
            </a:r>
            <a:endParaRPr kumimoji="1" lang="ja-JP" altLang="en-US" sz="1200" dirty="0"/>
          </a:p>
        </p:txBody>
      </p:sp>
    </p:spTree>
    <p:extLst>
      <p:ext uri="{BB962C8B-B14F-4D97-AF65-F5344CB8AC3E}">
        <p14:creationId xmlns:p14="http://schemas.microsoft.com/office/powerpoint/2010/main" val="621391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smtClean="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lumMod val="65000"/>
                              <a:lumOff val="35000"/>
                            </a:schemeClr>
                          </a:solidFill>
                          <a:latin typeface="+mn-lt"/>
                          <a:ea typeface="+mn-ea"/>
                          <a:cs typeface="+mn-cs"/>
                        </a:rPr>
                        <a:t>※</a:t>
                      </a:r>
                      <a:r>
                        <a:rPr kumimoji="1" lang="ja-JP" altLang="en-US" sz="900" b="0" kern="1200" dirty="0" smtClean="0">
                          <a:solidFill>
                            <a:schemeClr val="tx1">
                              <a:lumMod val="65000"/>
                              <a:lumOff val="35000"/>
                            </a:schemeClr>
                          </a:solidFill>
                          <a:latin typeface="+mn-lt"/>
                          <a:ea typeface="+mn-ea"/>
                          <a:cs typeface="+mn-cs"/>
                        </a:rPr>
                        <a:t>「比較検討」以外は</a:t>
                      </a:r>
                      <a:endParaRPr kumimoji="1" lang="en-US" altLang="ja-JP" sz="9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smtClean="0">
                          <a:solidFill>
                            <a:schemeClr val="tx1">
                              <a:lumMod val="65000"/>
                              <a:lumOff val="35000"/>
                            </a:schemeClr>
                          </a:solidFill>
                          <a:latin typeface="+mn-lt"/>
                          <a:ea typeface="+mn-ea"/>
                          <a:cs typeface="+mn-cs"/>
                        </a:rPr>
                        <a:t>掲載に</a:t>
                      </a:r>
                      <a:endParaRPr kumimoji="1" lang="en-US" altLang="ja-JP" sz="1100" b="0" kern="1200" dirty="0" smtClean="0">
                        <a:solidFill>
                          <a:schemeClr val="tx1">
                            <a:lumMod val="65000"/>
                            <a:lumOff val="35000"/>
                          </a:schemeClr>
                        </a:solidFill>
                        <a:latin typeface="+mn-lt"/>
                        <a:ea typeface="+mn-ea"/>
                        <a:cs typeface="+mn-cs"/>
                      </a:endParaRPr>
                    </a:p>
                    <a:p>
                      <a:pPr algn="l"/>
                      <a:r>
                        <a:rPr kumimoji="1" lang="ja-JP" altLang="en-US" sz="1100" b="0" kern="1200" dirty="0" smtClean="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smtClean="0"/>
                        <a:t>■ブランドリフト調査　入稿前審査依頼フォーム</a:t>
                      </a:r>
                      <a:r>
                        <a:rPr kumimoji="1" lang="en-US" altLang="ja-JP" sz="1100" dirty="0" smtClean="0"/>
                        <a:t/>
                      </a:r>
                      <a:br>
                        <a:rPr kumimoji="1" lang="en-US" altLang="ja-JP" sz="1100" dirty="0" smtClean="0"/>
                      </a:br>
                      <a:r>
                        <a:rPr kumimoji="1" lang="en-US" altLang="ja-JP" sz="1100" dirty="0" smtClean="0">
                          <a:hlinkClick r:id="rId2"/>
                        </a:rPr>
                        <a:t>https://form-business.yahoo.co.jp/claris/enqueteForm?inquiry_type=bls_review</a:t>
                      </a:r>
                      <a:endParaRPr lang="en-US" altLang="ja-JP" sz="110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ja-JP" altLang="en-US" sz="1100" b="1" dirty="0" smtClean="0">
                          <a:solidFill>
                            <a:schemeClr val="tx1">
                              <a:lumMod val="65000"/>
                              <a:lumOff val="35000"/>
                            </a:schemeClr>
                          </a:solidFill>
                          <a:latin typeface="+mj-lt"/>
                          <a:ea typeface="+mj-ea"/>
                        </a:rPr>
                        <a:t>）</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smtClean="0"/>
                        <a:t>■ディスプレイ広告（予約型）入稿前審査依頼フォーム</a:t>
                      </a:r>
                      <a:r>
                        <a:rPr kumimoji="1" lang="en-US" altLang="ja-JP" sz="1100" dirty="0" smtClean="0"/>
                        <a:t/>
                      </a:r>
                      <a:br>
                        <a:rPr kumimoji="1" lang="en-US" altLang="ja-JP" sz="1100" dirty="0" smtClean="0"/>
                      </a:br>
                      <a:r>
                        <a:rPr kumimoji="1" lang="en-US" altLang="ja-JP" sz="1100" dirty="0" smtClean="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a:t>
                      </a:r>
                      <a: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
                      </a:r>
                      <a:b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smtClean="0">
                          <a:solidFill>
                            <a:schemeClr val="tx1">
                              <a:lumMod val="65000"/>
                              <a:lumOff val="35000"/>
                            </a:schemeClr>
                          </a:solidFill>
                          <a:latin typeface="+mj-lt"/>
                          <a:ea typeface="+mj-ea"/>
                        </a:rPr>
                        <a:t>薬機</a:t>
                      </a:r>
                      <a:r>
                        <a:rPr kumimoji="1" lang="ja-JP" altLang="en-US" sz="1100" b="1" dirty="0">
                          <a:solidFill>
                            <a:schemeClr val="tx1">
                              <a:lumMod val="65000"/>
                              <a:lumOff val="35000"/>
                            </a:schemeClr>
                          </a:solidFill>
                          <a:latin typeface="+mj-lt"/>
                          <a:ea typeface="+mj-ea"/>
                        </a:rPr>
                        <a:t>、医療、宗教・選挙・政党・意見広告・募金・寄付金の募集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a:t>
                      </a:r>
                      <a:r>
                        <a:rPr kumimoji="1" lang="ja-JP" altLang="en-US" sz="1100" b="1" kern="1200" noProof="0" dirty="0">
                          <a:solidFill>
                            <a:schemeClr val="tx1">
                              <a:lumMod val="65000"/>
                              <a:lumOff val="35000"/>
                            </a:schemeClr>
                          </a:solidFill>
                          <a:latin typeface="+mn-lt"/>
                          <a:ea typeface="+mn-ea"/>
                          <a:cs typeface="+mn-cs"/>
                        </a:rPr>
                        <a:t>掲載制限に該当する広告内容」の</a:t>
                      </a:r>
                      <a:r>
                        <a:rPr kumimoji="1" lang="ja-JP" altLang="en-US" sz="1100" b="1" kern="1200" noProof="0" dirty="0" smtClean="0">
                          <a:solidFill>
                            <a:schemeClr val="tx1">
                              <a:lumMod val="65000"/>
                              <a:lumOff val="35000"/>
                            </a:schemeClr>
                          </a:solidFill>
                          <a:latin typeface="+mn-lt"/>
                          <a:ea typeface="+mn-ea"/>
                          <a:cs typeface="+mn-cs"/>
                        </a:rPr>
                        <a:t>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smtClean="0"/>
                        <a:t>■掲載制限カテゴリー確認　依頼フォーム</a:t>
                      </a:r>
                      <a:r>
                        <a:rPr kumimoji="1" lang="en-US" altLang="ja-JP" sz="1050" dirty="0" smtClean="0"/>
                        <a:t/>
                      </a:r>
                      <a:br>
                        <a:rPr kumimoji="1" lang="en-US" altLang="ja-JP" sz="1050" dirty="0" smtClean="0"/>
                      </a:br>
                      <a:r>
                        <a:rPr lang="en-US" altLang="ja-JP" sz="1050" dirty="0" smtClean="0">
                          <a:hlinkClick r:id="rId4"/>
                        </a:rPr>
                        <a:t>https://form-business.yahoo.co.jp/claris/enqueteForm?inquiry_type=placement_restrictions</a:t>
                      </a:r>
                      <a:endParaRPr lang="en-US" altLang="ja-JP" sz="105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68680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2022</a:t>
            </a:r>
            <a:r>
              <a:rPr lang="ja-JP" altLang="en-US" dirty="0" smtClean="0"/>
              <a:t>年</a:t>
            </a:r>
            <a:r>
              <a:rPr lang="en-US" altLang="ja-JP" dirty="0" smtClean="0"/>
              <a:t>3</a:t>
            </a:r>
            <a:r>
              <a:rPr lang="ja-JP" altLang="en-US" dirty="0" smtClean="0"/>
              <a:t>月</a:t>
            </a:r>
            <a:r>
              <a:rPr lang="en-US" altLang="ja-JP" dirty="0" smtClean="0"/>
              <a:t>-</a:t>
            </a:r>
            <a:r>
              <a:rPr lang="en-US" altLang="ja-JP" dirty="0"/>
              <a:t>4</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smtClean="0">
                <a:solidFill>
                  <a:schemeClr val="tx1">
                    <a:lumMod val="65000"/>
                    <a:lumOff val="35000"/>
                  </a:schemeClr>
                </a:solidFill>
              </a:rPr>
              <a:t>四半期の期間を</a:t>
            </a:r>
            <a:r>
              <a:rPr lang="ja-JP" altLang="en-US" sz="2000" dirty="0">
                <a:solidFill>
                  <a:schemeClr val="tx1">
                    <a:lumMod val="65000"/>
                    <a:lumOff val="35000"/>
                  </a:schemeClr>
                </a:solidFill>
              </a:rPr>
              <a:t>跨ぐ掲載</a:t>
            </a:r>
            <a:r>
              <a:rPr lang="ja-JP" altLang="en-US" sz="2000" dirty="0" smtClean="0">
                <a:solidFill>
                  <a:schemeClr val="tx1">
                    <a:lumMod val="65000"/>
                    <a:lumOff val="35000"/>
                  </a:schemeClr>
                </a:solidFill>
              </a:rPr>
              <a:t>期間の予約を可能にするため、掲載開始日を</a:t>
            </a:r>
            <a:r>
              <a:rPr lang="en-US" altLang="ja-JP" sz="2000" b="1" dirty="0">
                <a:solidFill>
                  <a:schemeClr val="accent6"/>
                </a:solidFill>
              </a:rPr>
              <a:t>1</a:t>
            </a:r>
            <a:r>
              <a:rPr lang="ja-JP" altLang="en-US" sz="2000" b="1" dirty="0" smtClean="0">
                <a:solidFill>
                  <a:schemeClr val="accent6"/>
                </a:solidFill>
              </a:rPr>
              <a:t>カ月</a:t>
            </a:r>
            <a:r>
              <a:rPr lang="ja-JP" altLang="en-US" sz="2000" dirty="0" smtClean="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smtClean="0">
                <a:solidFill>
                  <a:schemeClr val="tx1">
                    <a:lumMod val="65000"/>
                    <a:lumOff val="35000"/>
                  </a:schemeClr>
                </a:solidFill>
              </a:rPr>
              <a:t>掲載</a:t>
            </a:r>
            <a:r>
              <a:rPr lang="ja-JP" altLang="en-US" sz="2000" dirty="0">
                <a:solidFill>
                  <a:schemeClr val="tx1">
                    <a:lumMod val="65000"/>
                    <a:lumOff val="35000"/>
                  </a:schemeClr>
                </a:solidFill>
              </a:rPr>
              <a:t>期間</a:t>
            </a:r>
            <a:r>
              <a:rPr lang="ja-JP" altLang="en-US" sz="2000" dirty="0" smtClean="0">
                <a:solidFill>
                  <a:schemeClr val="tx1">
                    <a:lumMod val="65000"/>
                    <a:lumOff val="35000"/>
                  </a:schemeClr>
                </a:solidFill>
              </a:rPr>
              <a:t>は「</a:t>
            </a:r>
            <a:r>
              <a:rPr lang="ja-JP" altLang="en-US" sz="2000" dirty="0">
                <a:solidFill>
                  <a:schemeClr val="tx1">
                    <a:lumMod val="65000"/>
                    <a:lumOff val="35000"/>
                  </a:schemeClr>
                </a:solidFill>
              </a:rPr>
              <a:t>商品一覧」ページ「掲載期間」の項目で確認いただけます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3</a:t>
            </a:r>
            <a:r>
              <a:rPr lang="ja-JP" altLang="en-US" sz="2000" dirty="0" smtClean="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smtClean="0">
                <a:solidFill>
                  <a:schemeClr val="tx1">
                    <a:lumMod val="65000"/>
                    <a:lumOff val="35000"/>
                  </a:schemeClr>
                </a:solidFill>
              </a:rPr>
              <a:t>月</a:t>
            </a:r>
            <a:r>
              <a:rPr lang="ja-JP" altLang="en-US" sz="2000" dirty="0">
                <a:solidFill>
                  <a:schemeClr val="tx1">
                    <a:lumMod val="65000"/>
                    <a:lumOff val="35000"/>
                  </a:schemeClr>
                </a:solidFill>
              </a:rPr>
              <a:t>、といった期を跨ぐ掲載期間をご希望の場合</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今回</a:t>
            </a:r>
            <a:r>
              <a:rPr lang="ja-JP" altLang="en-US" sz="2000" dirty="0">
                <a:solidFill>
                  <a:schemeClr val="tx1">
                    <a:lumMod val="65000"/>
                    <a:lumOff val="35000"/>
                  </a:schemeClr>
                </a:solidFill>
              </a:rPr>
              <a:t>リリースする</a:t>
            </a:r>
            <a:r>
              <a:rPr lang="ja-JP" altLang="en-US" sz="2000" dirty="0" smtClean="0">
                <a:solidFill>
                  <a:schemeClr val="tx1">
                    <a:lumMod val="65000"/>
                    <a:lumOff val="35000"/>
                  </a:schemeClr>
                </a:solidFill>
              </a:rPr>
              <a:t>第</a:t>
            </a:r>
            <a:r>
              <a:rPr lang="en-US" altLang="ja-JP" sz="2000" dirty="0" smtClean="0">
                <a:solidFill>
                  <a:schemeClr val="tx1">
                    <a:lumMod val="65000"/>
                    <a:lumOff val="35000"/>
                  </a:schemeClr>
                </a:solidFill>
              </a:rPr>
              <a:t>1</a:t>
            </a:r>
            <a:r>
              <a:rPr lang="ja-JP" altLang="en-US" sz="2000" dirty="0" smtClean="0">
                <a:solidFill>
                  <a:schemeClr val="tx1">
                    <a:lumMod val="65000"/>
                    <a:lumOff val="35000"/>
                  </a:schemeClr>
                </a:solidFill>
              </a:rPr>
              <a:t>四半期（</a:t>
            </a:r>
            <a:r>
              <a:rPr lang="en-US" altLang="ja-JP" sz="2000" dirty="0" smtClean="0">
                <a:solidFill>
                  <a:schemeClr val="tx1">
                    <a:lumMod val="65000"/>
                    <a:lumOff val="35000"/>
                  </a:schemeClr>
                </a:solidFill>
              </a:rPr>
              <a:t>2022</a:t>
            </a:r>
            <a:r>
              <a:rPr lang="ja-JP" altLang="en-US" sz="2000" dirty="0" smtClean="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smtClean="0">
                <a:solidFill>
                  <a:schemeClr val="tx1">
                    <a:lumMod val="65000"/>
                    <a:lumOff val="35000"/>
                  </a:schemeClr>
                </a:solidFill>
              </a:rPr>
              <a:t>月～</a:t>
            </a:r>
            <a:r>
              <a:rPr lang="en-US" altLang="ja-JP" sz="2000" dirty="0" smtClean="0">
                <a:solidFill>
                  <a:schemeClr val="tx1">
                    <a:lumMod val="65000"/>
                    <a:lumOff val="35000"/>
                  </a:schemeClr>
                </a:solidFill>
              </a:rPr>
              <a:t>6</a:t>
            </a:r>
            <a:r>
              <a:rPr lang="ja-JP" altLang="en-US" sz="2000" dirty="0" smtClean="0">
                <a:solidFill>
                  <a:schemeClr val="tx1">
                    <a:lumMod val="65000"/>
                    <a:lumOff val="35000"/>
                  </a:schemeClr>
                </a:solidFill>
              </a:rPr>
              <a:t>月また</a:t>
            </a:r>
            <a:r>
              <a:rPr lang="ja-JP" altLang="en-US" sz="2000" dirty="0">
                <a:solidFill>
                  <a:schemeClr val="tx1">
                    <a:lumMod val="65000"/>
                    <a:lumOff val="35000"/>
                  </a:schemeClr>
                </a:solidFill>
              </a:rPr>
              <a:t>は</a:t>
            </a:r>
            <a:r>
              <a:rPr lang="en-US" altLang="ja-JP" sz="2000" dirty="0" smtClean="0">
                <a:solidFill>
                  <a:schemeClr val="tx1">
                    <a:lumMod val="65000"/>
                    <a:lumOff val="35000"/>
                  </a:schemeClr>
                </a:solidFill>
              </a:rPr>
              <a:t>3</a:t>
            </a:r>
            <a:r>
              <a:rPr lang="ja-JP" altLang="en-US" sz="2000" dirty="0">
                <a:solidFill>
                  <a:schemeClr val="tx1">
                    <a:lumMod val="65000"/>
                    <a:lumOff val="35000"/>
                  </a:schemeClr>
                </a:solidFill>
              </a:rPr>
              <a:t>月</a:t>
            </a:r>
            <a:r>
              <a:rPr lang="ja-JP" altLang="en-US" sz="2000" dirty="0" smtClean="0">
                <a:solidFill>
                  <a:schemeClr val="tx1">
                    <a:lumMod val="65000"/>
                    <a:lumOff val="35000"/>
                  </a:schemeClr>
                </a:solidFill>
              </a:rPr>
              <a:t>～</a:t>
            </a:r>
            <a:r>
              <a:rPr lang="en-US" altLang="ja-JP" sz="2000" dirty="0" smtClean="0">
                <a:solidFill>
                  <a:schemeClr val="tx1">
                    <a:lumMod val="65000"/>
                    <a:lumOff val="35000"/>
                  </a:schemeClr>
                </a:solidFill>
              </a:rPr>
              <a:t>9</a:t>
            </a:r>
            <a:r>
              <a:rPr lang="ja-JP" altLang="en-US" sz="2000" dirty="0" smtClean="0">
                <a:solidFill>
                  <a:schemeClr val="tx1">
                    <a:lumMod val="65000"/>
                    <a:lumOff val="35000"/>
                  </a:schemeClr>
                </a:solidFill>
              </a:rPr>
              <a:t>月）商品をご利用</a:t>
            </a:r>
            <a:r>
              <a:rPr lang="ja-JP" altLang="en-US" sz="2000" dirty="0">
                <a:solidFill>
                  <a:schemeClr val="tx1">
                    <a:lumMod val="65000"/>
                    <a:lumOff val="35000"/>
                  </a:schemeClr>
                </a:solidFill>
              </a:rPr>
              <a:t>ください</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smtClean="0">
                <a:solidFill>
                  <a:schemeClr val="tx1"/>
                </a:solidFill>
              </a:rPr>
              <a:t>月</a:t>
            </a:r>
            <a:endParaRPr lang="ja-JP" altLang="en-US" dirty="0">
              <a:solidFill>
                <a:schemeClr val="tx1"/>
              </a:solidFill>
            </a:endParaRP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smtClean="0">
                <a:solidFill>
                  <a:schemeClr val="tx1"/>
                </a:solidFill>
              </a:rPr>
              <a:t>月</a:t>
            </a:r>
            <a:endParaRPr lang="ja-JP" altLang="en-US" dirty="0">
              <a:solidFill>
                <a:schemeClr val="tx1"/>
              </a:solidFill>
            </a:endParaRP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smtClean="0">
                <a:solidFill>
                  <a:schemeClr val="tx1"/>
                </a:solidFill>
              </a:rPr>
              <a:t>月</a:t>
            </a:r>
            <a:endParaRPr lang="ja-JP" altLang="en-US" dirty="0">
              <a:solidFill>
                <a:schemeClr val="tx1"/>
              </a:solidFill>
            </a:endParaRP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smtClean="0">
                <a:solidFill>
                  <a:schemeClr val="tx1"/>
                </a:solidFill>
              </a:rPr>
              <a:t>月</a:t>
            </a:r>
            <a:endParaRPr lang="ja-JP" altLang="en-US" dirty="0">
              <a:solidFill>
                <a:schemeClr val="tx1"/>
              </a:solidFill>
            </a:endParaRP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smtClean="0">
                <a:solidFill>
                  <a:schemeClr val="tx1"/>
                </a:solidFill>
              </a:rPr>
              <a:t>月</a:t>
            </a:r>
            <a:endParaRPr lang="ja-JP" altLang="en-US" dirty="0">
              <a:solidFill>
                <a:schemeClr val="tx1"/>
              </a:solidFill>
            </a:endParaRP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smtClean="0">
                <a:solidFill>
                  <a:schemeClr val="tx1"/>
                </a:solidFill>
              </a:rPr>
              <a:t>6</a:t>
            </a:r>
            <a:r>
              <a:rPr lang="ja-JP" altLang="en-US" dirty="0" smtClean="0">
                <a:solidFill>
                  <a:schemeClr val="tx1"/>
                </a:solidFill>
              </a:rPr>
              <a:t>月</a:t>
            </a:r>
            <a:endParaRPr lang="ja-JP" altLang="en-US" dirty="0">
              <a:solidFill>
                <a:schemeClr val="tx1"/>
              </a:solidFill>
            </a:endParaRP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1</a:t>
            </a:r>
            <a:r>
              <a:rPr lang="ja-JP" altLang="en-US" b="1" dirty="0" smtClean="0">
                <a:solidFill>
                  <a:schemeClr val="bg1"/>
                </a:solidFill>
              </a:rPr>
              <a:t>月～</a:t>
            </a:r>
            <a:r>
              <a:rPr lang="en-US" altLang="ja-JP" b="1" dirty="0" smtClean="0">
                <a:solidFill>
                  <a:schemeClr val="bg1"/>
                </a:solidFill>
              </a:rPr>
              <a:t>3</a:t>
            </a:r>
            <a:r>
              <a:rPr lang="ja-JP" altLang="en-US" b="1" dirty="0" smtClean="0">
                <a:solidFill>
                  <a:schemeClr val="bg1"/>
                </a:solidFill>
              </a:rPr>
              <a:t>月</a:t>
            </a:r>
            <a:endParaRPr lang="ja-JP" altLang="en-US" b="1" dirty="0">
              <a:solidFill>
                <a:schemeClr val="bg1"/>
              </a:solidFill>
            </a:endParaRP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4</a:t>
            </a:r>
            <a:r>
              <a:rPr lang="ja-JP" altLang="en-US" b="1" dirty="0" smtClean="0">
                <a:solidFill>
                  <a:schemeClr val="bg1"/>
                </a:solidFill>
              </a:rPr>
              <a:t>月～</a:t>
            </a:r>
            <a:r>
              <a:rPr lang="en-US" altLang="ja-JP" b="1" dirty="0" smtClean="0">
                <a:solidFill>
                  <a:schemeClr val="bg1"/>
                </a:solidFill>
              </a:rPr>
              <a:t>6</a:t>
            </a:r>
            <a:r>
              <a:rPr lang="ja-JP" altLang="en-US" b="1" dirty="0" smtClean="0">
                <a:solidFill>
                  <a:schemeClr val="bg1"/>
                </a:solidFill>
              </a:rPr>
              <a:t>月</a:t>
            </a:r>
            <a:endParaRPr lang="ja-JP" altLang="en-US" b="1" dirty="0">
              <a:solidFill>
                <a:schemeClr val="bg1"/>
              </a:solidFill>
            </a:endParaRP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商品有効期間：</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1</a:t>
            </a:r>
            <a:r>
              <a:rPr lang="ja-JP" altLang="en-US" sz="1600" dirty="0" smtClean="0">
                <a:solidFill>
                  <a:schemeClr val="tx1"/>
                </a:solidFill>
              </a:rPr>
              <a:t>月～</a:t>
            </a:r>
            <a:r>
              <a:rPr lang="en-US" altLang="ja-JP" sz="1600" dirty="0" smtClean="0">
                <a:solidFill>
                  <a:schemeClr val="tx1"/>
                </a:solidFill>
              </a:rPr>
              <a:t>3</a:t>
            </a:r>
            <a:r>
              <a:rPr lang="ja-JP" altLang="en-US" sz="1600" dirty="0" smtClean="0">
                <a:solidFill>
                  <a:schemeClr val="tx1"/>
                </a:solidFill>
              </a:rPr>
              <a:t>月</a:t>
            </a:r>
            <a:endParaRPr lang="ja-JP" altLang="en-US" sz="1600" dirty="0">
              <a:solidFill>
                <a:schemeClr val="tx1"/>
              </a:solidFill>
            </a:endParaRP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　</a:t>
            </a:r>
            <a:r>
              <a:rPr lang="ja-JP" altLang="en-US" sz="1600" dirty="0">
                <a:solidFill>
                  <a:schemeClr val="tx1"/>
                </a:solidFill>
              </a:rPr>
              <a:t>商品有効期間： </a:t>
            </a:r>
            <a:r>
              <a:rPr lang="ja-JP" altLang="en-US" sz="1600" dirty="0" smtClean="0">
                <a:solidFill>
                  <a:schemeClr val="tx1"/>
                </a:solidFill>
              </a:rPr>
              <a:t>～</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6</a:t>
            </a:r>
            <a:r>
              <a:rPr lang="ja-JP" altLang="en-US" sz="1600" dirty="0" smtClean="0">
                <a:solidFill>
                  <a:schemeClr val="tx1"/>
                </a:solidFill>
              </a:rPr>
              <a:t>月</a:t>
            </a:r>
            <a:endParaRPr lang="ja-JP" altLang="en-US" sz="1600" dirty="0">
              <a:solidFill>
                <a:schemeClr val="tx1"/>
              </a:solidFill>
            </a:endParaRP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a:t>
            </a:r>
            <a:r>
              <a:rPr lang="ja-JP" altLang="en-US" sz="1600" dirty="0" smtClean="0">
                <a:solidFill>
                  <a:schemeClr val="bg1"/>
                </a:solidFill>
              </a:rPr>
              <a:t>期間</a:t>
            </a:r>
            <a:endParaRPr lang="en-US" altLang="ja-JP" sz="1600" dirty="0" smtClean="0">
              <a:solidFill>
                <a:schemeClr val="bg1"/>
              </a:solidFill>
            </a:endParaRPr>
          </a:p>
          <a:p>
            <a:pPr algn="ctr"/>
            <a:r>
              <a:rPr lang="en-US" altLang="ja-JP" sz="1400" dirty="0" smtClean="0">
                <a:solidFill>
                  <a:schemeClr val="bg1"/>
                </a:solidFill>
              </a:rPr>
              <a:t>2022</a:t>
            </a:r>
            <a:r>
              <a:rPr lang="ja-JP" altLang="en-US" sz="1400" dirty="0" smtClean="0">
                <a:solidFill>
                  <a:schemeClr val="bg1"/>
                </a:solidFill>
              </a:rPr>
              <a:t>年</a:t>
            </a:r>
            <a:r>
              <a:rPr lang="en-US" altLang="ja-JP" sz="1400" dirty="0" smtClean="0">
                <a:solidFill>
                  <a:schemeClr val="bg1"/>
                </a:solidFill>
              </a:rPr>
              <a:t>3</a:t>
            </a:r>
            <a:r>
              <a:rPr lang="ja-JP" altLang="en-US" sz="1400" dirty="0" smtClean="0">
                <a:solidFill>
                  <a:schemeClr val="bg1"/>
                </a:solidFill>
              </a:rPr>
              <a:t>月</a:t>
            </a:r>
            <a:r>
              <a:rPr lang="en-US" altLang="ja-JP" sz="1400" dirty="0" smtClean="0">
                <a:solidFill>
                  <a:schemeClr val="bg1"/>
                </a:solidFill>
              </a:rPr>
              <a:t>1</a:t>
            </a:r>
            <a:r>
              <a:rPr lang="ja-JP" altLang="en-US" sz="1400" dirty="0" smtClean="0">
                <a:solidFill>
                  <a:schemeClr val="bg1"/>
                </a:solidFill>
              </a:rPr>
              <a:t>日～</a:t>
            </a:r>
            <a:endParaRPr lang="ja-JP" altLang="en-US" sz="1400" dirty="0">
              <a:solidFill>
                <a:schemeClr val="bg1"/>
              </a:solidFill>
            </a:endParaRPr>
          </a:p>
        </p:txBody>
      </p:sp>
    </p:spTree>
    <p:extLst>
      <p:ext uri="{BB962C8B-B14F-4D97-AF65-F5344CB8AC3E}">
        <p14:creationId xmlns:p14="http://schemas.microsoft.com/office/powerpoint/2010/main" val="3441469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454374" y="1124744"/>
            <a:ext cx="11402265" cy="289310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pPr lvl="0">
              <a:defRPr/>
            </a:pPr>
            <a:endParaRPr kumimoji="0" lang="en-US" altLang="zh-TW" sz="1400" kern="0" dirty="0">
              <a:solidFill>
                <a:schemeClr val="tx1">
                  <a:lumMod val="65000"/>
                  <a:lumOff val="35000"/>
                </a:schemeClr>
              </a:solidFill>
            </a:endParaRPr>
          </a:p>
          <a:p>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US"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6" name="テキスト ボックス 5"/>
          <p:cNvSpPr txBox="1"/>
          <p:nvPr/>
        </p:nvSpPr>
        <p:spPr>
          <a:xfrm>
            <a:off x="454374" y="1124744"/>
            <a:ext cx="11402265" cy="2677656"/>
          </a:xfrm>
          <a:prstGeom prst="rect">
            <a:avLst/>
          </a:prstGeom>
          <a:noFill/>
        </p:spPr>
        <p:txBody>
          <a:bodyPr wrap="square" rtlCol="0">
            <a:spAutoFit/>
          </a:bodyPr>
          <a:lstStyle/>
          <a:p>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rPr>
              <a:t>2021/9/7</a:t>
            </a:r>
          </a:p>
          <a:p>
            <a:r>
              <a:rPr kumimoji="0" lang="ja-JP" altLang="en-US" sz="1400" kern="0" dirty="0" smtClean="0">
                <a:solidFill>
                  <a:schemeClr val="tx1">
                    <a:lumMod val="65000"/>
                    <a:lumOff val="35000"/>
                  </a:schemeClr>
                </a:solidFill>
              </a:rPr>
              <a:t>・「免責事項・注意事項」入稿前審査についての記載を更新しました。</a:t>
            </a:r>
            <a:endParaRPr kumimoji="0" lang="en-US" altLang="ja-JP" sz="1400" kern="0" dirty="0" smtClean="0">
              <a:solidFill>
                <a:schemeClr val="tx1">
                  <a:lumMod val="65000"/>
                  <a:lumOff val="35000"/>
                </a:schemeClr>
              </a:solidFill>
            </a:endParaRPr>
          </a:p>
          <a:p>
            <a:endParaRPr kumimoji="0" lang="en-US" altLang="ja-JP" sz="1400" kern="0" dirty="0" smtClean="0">
              <a:solidFill>
                <a:schemeClr val="tx1">
                  <a:lumMod val="65000"/>
                  <a:lumOff val="35000"/>
                </a:schemeClr>
              </a:solidFill>
            </a:endParaRPr>
          </a:p>
          <a:p>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rPr>
              <a:t>2022/3/14</a:t>
            </a:r>
          </a:p>
          <a:p>
            <a:r>
              <a:rPr lang="ja-JP" altLang="en-US" sz="1400" dirty="0" smtClean="0">
                <a:solidFill>
                  <a:schemeClr val="tx1">
                    <a:lumMod val="65000"/>
                    <a:lumOff val="35000"/>
                  </a:schemeClr>
                </a:solidFill>
              </a:rPr>
              <a:t>・「広告タイプ一覧」および「免責事項・注意事項」に入稿規定関連についての記載を一部削除いたしました。</a:t>
            </a:r>
            <a:endParaRPr lang="en-US" altLang="ja-JP" sz="1400" dirty="0" smtClean="0">
              <a:solidFill>
                <a:schemeClr val="tx1">
                  <a:lumMod val="65000"/>
                  <a:lumOff val="35000"/>
                </a:schemeClr>
              </a:solidFill>
            </a:endParaRPr>
          </a:p>
          <a:p>
            <a:endParaRPr kumimoji="0" lang="en-US" altLang="ja-JP" sz="1400" kern="0" dirty="0" smtClean="0">
              <a:solidFill>
                <a:schemeClr val="tx1">
                  <a:lumMod val="65000"/>
                  <a:lumOff val="35000"/>
                </a:schemeClr>
              </a:solidFill>
            </a:endParaRPr>
          </a:p>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2022/4/4</a:t>
            </a:r>
          </a:p>
          <a:p>
            <a:r>
              <a:rPr kumimoji="0" lang="ja-JP" altLang="en-US" sz="1400" kern="0" dirty="0">
                <a:solidFill>
                  <a:schemeClr val="tx1">
                    <a:lumMod val="65000"/>
                    <a:lumOff val="35000"/>
                  </a:schemeClr>
                </a:solidFill>
              </a:rPr>
              <a:t>・「審査について」および「免責事項・注意事項」の審査説明を更新いたしました</a:t>
            </a:r>
            <a:r>
              <a:rPr kumimoji="0" lang="ja-JP" altLang="en-US" sz="1400" kern="0" dirty="0" smtClean="0">
                <a:solidFill>
                  <a:schemeClr val="tx1">
                    <a:lumMod val="65000"/>
                    <a:lumOff val="35000"/>
                  </a:schemeClr>
                </a:solidFill>
              </a:rPr>
              <a:t>。</a:t>
            </a:r>
            <a:endParaRPr kumimoji="0" lang="en-US" altLang="ja-JP" sz="1400" kern="0" dirty="0" smtClean="0">
              <a:solidFill>
                <a:schemeClr val="tx1">
                  <a:lumMod val="65000"/>
                  <a:lumOff val="35000"/>
                </a:schemeClr>
              </a:solidFill>
            </a:endParaRPr>
          </a:p>
          <a:p>
            <a:endParaRPr kumimoji="0" lang="en-US" altLang="ja-JP" sz="1400" kern="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2022/9/5</a:t>
            </a:r>
          </a:p>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掲載制限業種</a:t>
            </a:r>
            <a:r>
              <a:rPr lang="ja-JP" altLang="en-US" sz="1400" dirty="0">
                <a:solidFill>
                  <a:schemeClr val="tx1">
                    <a:lumMod val="65000"/>
                    <a:lumOff val="35000"/>
                  </a:schemeClr>
                </a:solidFill>
              </a:rPr>
              <a:t>ページの「掲載制限カテゴリー名」を更新いたしました。</a:t>
            </a:r>
            <a:endParaRPr lang="en-US" altLang="ja-JP" sz="1400">
              <a:solidFill>
                <a:schemeClr val="tx1">
                  <a:lumMod val="65000"/>
                  <a:lumOff val="35000"/>
                </a:schemeClr>
              </a:solidFill>
            </a:endParaRPr>
          </a:p>
          <a:p>
            <a:endParaRPr kumimoji="0" lang="ja-JP" altLang="en-US" sz="1400" kern="0" dirty="0">
              <a:solidFill>
                <a:schemeClr val="tx1">
                  <a:lumMod val="65000"/>
                  <a:lumOff val="35000"/>
                </a:schemeClr>
              </a:solidFill>
            </a:endParaRPr>
          </a:p>
        </p:txBody>
      </p:sp>
    </p:spTree>
    <p:extLst>
      <p:ext uri="{BB962C8B-B14F-4D97-AF65-F5344CB8AC3E}">
        <p14:creationId xmlns:p14="http://schemas.microsoft.com/office/powerpoint/2010/main" val="1355134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394099181"/>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1000000984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9486002"/>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1000000987</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414229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07213922"/>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1000000939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1000000993</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804123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34768799"/>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1000000976</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14,500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2138279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29070933"/>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1000000956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1000000957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72,000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Tree>
    <p:extLst>
      <p:ext uri="{BB962C8B-B14F-4D97-AF65-F5344CB8AC3E}">
        <p14:creationId xmlns:p14="http://schemas.microsoft.com/office/powerpoint/2010/main" val="85790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　</a:t>
            </a:r>
            <a:r>
              <a:rPr lang="en-US" altLang="ja-JP" sz="2200" dirty="0" smtClean="0"/>
              <a:t>Yahoo</a:t>
            </a:r>
            <a:r>
              <a:rPr lang="en-US" altLang="ja-JP" sz="2200" dirty="0"/>
              <a:t>!</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36669582"/>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47580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441558" cy="814388"/>
          </a:xfrm>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24803895"/>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1000001002</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日（火）～</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848827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2157</TotalTime>
  <Words>5606</Words>
  <Application>Microsoft Office PowerPoint</Application>
  <PresentationFormat>ワイド画面</PresentationFormat>
  <Paragraphs>950</Paragraphs>
  <Slides>21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21</vt:i4>
      </vt:variant>
    </vt:vector>
  </HeadingPairs>
  <TitlesOfParts>
    <vt:vector size="30" baseType="lpstr">
      <vt:lpstr>ＭＳ Ｐゴシック</vt:lpstr>
      <vt:lpstr>メイリオ</vt:lpstr>
      <vt:lpstr>游ゴシック</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圭佑 細田</cp:lastModifiedBy>
  <cp:revision>211</cp:revision>
  <dcterms:created xsi:type="dcterms:W3CDTF">2020-02-26T07:28:11Z</dcterms:created>
  <dcterms:modified xsi:type="dcterms:W3CDTF">2022-09-05T02:59:25Z</dcterms:modified>
</cp:coreProperties>
</file>