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818" r:id="rId2"/>
  </p:sldMasterIdLst>
  <p:notesMasterIdLst>
    <p:notesMasterId r:id="rId33"/>
  </p:notesMasterIdLst>
  <p:sldIdLst>
    <p:sldId id="627" r:id="rId3"/>
    <p:sldId id="628" r:id="rId4"/>
    <p:sldId id="629" r:id="rId5"/>
    <p:sldId id="616" r:id="rId6"/>
    <p:sldId id="631" r:id="rId7"/>
    <p:sldId id="632" r:id="rId8"/>
    <p:sldId id="633" r:id="rId9"/>
    <p:sldId id="634" r:id="rId10"/>
    <p:sldId id="635" r:id="rId11"/>
    <p:sldId id="636" r:id="rId12"/>
    <p:sldId id="637" r:id="rId13"/>
    <p:sldId id="660" r:id="rId14"/>
    <p:sldId id="639" r:id="rId15"/>
    <p:sldId id="640" r:id="rId16"/>
    <p:sldId id="641" r:id="rId17"/>
    <p:sldId id="657" r:id="rId18"/>
    <p:sldId id="643" r:id="rId19"/>
    <p:sldId id="658" r:id="rId20"/>
    <p:sldId id="659" r:id="rId21"/>
    <p:sldId id="646" r:id="rId22"/>
    <p:sldId id="647" r:id="rId23"/>
    <p:sldId id="648" r:id="rId24"/>
    <p:sldId id="649" r:id="rId25"/>
    <p:sldId id="650" r:id="rId26"/>
    <p:sldId id="651" r:id="rId27"/>
    <p:sldId id="652" r:id="rId28"/>
    <p:sldId id="653" r:id="rId29"/>
    <p:sldId id="654" r:id="rId30"/>
    <p:sldId id="655" r:id="rId31"/>
    <p:sldId id="656" r:id="rId3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5"/>
    <a:srgbClr val="999999"/>
    <a:srgbClr val="EBEBEB"/>
    <a:srgbClr val="FFFFFF"/>
    <a:srgbClr val="FCEDED"/>
    <a:srgbClr val="FFDBDB"/>
    <a:srgbClr val="C9002C"/>
    <a:srgbClr val="DEDEDE"/>
    <a:srgbClr val="EFEFEF"/>
    <a:srgbClr val="E89E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067" autoAdjust="0"/>
    <p:restoredTop sz="96048" autoAdjust="0"/>
  </p:normalViewPr>
  <p:slideViewPr>
    <p:cSldViewPr snapToGrid="0">
      <p:cViewPr varScale="1">
        <p:scale>
          <a:sx n="80" d="100"/>
          <a:sy n="80" d="100"/>
        </p:scale>
        <p:origin x="72" y="412"/>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2023/4/18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2670033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28</a:t>
            </a:fld>
            <a:endParaRPr kumimoji="1" lang="ja-JP" altLang="en-US"/>
          </a:p>
        </p:txBody>
      </p:sp>
    </p:spTree>
    <p:extLst>
      <p:ext uri="{BB962C8B-B14F-4D97-AF65-F5344CB8AC3E}">
        <p14:creationId xmlns:p14="http://schemas.microsoft.com/office/powerpoint/2010/main" val="985068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3250396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2184805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113041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3326394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endParaRPr kumimoji="1" lang="en-US" altLang="ja-JP"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6725D-9DF2-415C-AB8C-875BE3177909}" type="slidenum">
              <a:rPr kumimoji="1" lang="ja-JP" altLang="en-US" sz="1200" b="0" i="0" u="none" strike="noStrike" kern="1200" cap="none" spc="0" normalizeH="0" baseline="0" noProof="0" smtClean="0">
                <a:ln>
                  <a:noFill/>
                </a:ln>
                <a:solidFill>
                  <a:prstClr val="black"/>
                </a:solidFill>
                <a:effectLst/>
                <a:uLnTx/>
                <a:uFillTx/>
                <a:latin typeface="Calibri"/>
                <a:ea typeface="ＭＳ Ｐゴシック"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a:ea typeface="ＭＳ Ｐゴシック" panose="020B0600070205080204" pitchFamily="34" charset="-128"/>
              <a:cs typeface="+mn-cs"/>
            </a:endParaRPr>
          </a:p>
        </p:txBody>
      </p:sp>
    </p:spTree>
    <p:extLst>
      <p:ext uri="{BB962C8B-B14F-4D97-AF65-F5344CB8AC3E}">
        <p14:creationId xmlns:p14="http://schemas.microsoft.com/office/powerpoint/2010/main" val="417775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8458467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38261398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33231753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0.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8_表紙_1行+1行">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2225393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24249" t="29314" r="21566" b="18385"/>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C813671-4876-8933-8947-7798E0A31F01}"/>
              </a:ext>
            </a:extLst>
          </p:cNvPr>
          <p:cNvPicPr>
            <a:picLocks noChangeAspect="1"/>
          </p:cNvPicPr>
          <p:nvPr userDrawn="1"/>
        </p:nvPicPr>
        <p:blipFill>
          <a:blip r:embed="rId3"/>
          <a:stretch>
            <a:fillRect/>
          </a:stretch>
        </p:blipFill>
        <p:spPr>
          <a:xfrm>
            <a:off x="0" y="11328"/>
            <a:ext cx="12283968" cy="6846671"/>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750576" y="502980"/>
            <a:ext cx="1047993" cy="548949"/>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1370508"/>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725807" y="5931299"/>
            <a:ext cx="1025922"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3625671"/>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スポーツナビ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1992198"/>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Tree>
    <p:extLst>
      <p:ext uri="{BB962C8B-B14F-4D97-AF65-F5344CB8AC3E}">
        <p14:creationId xmlns:p14="http://schemas.microsoft.com/office/powerpoint/2010/main" val="13943527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24249" t="29314" r="21566" b="18385"/>
          <a:stretch/>
        </p:blipFill>
        <p:spPr>
          <a:xfrm>
            <a:off x="0" y="0"/>
            <a:ext cx="12283968" cy="6858000"/>
          </a:xfrm>
          <a:prstGeom prst="rect">
            <a:avLst/>
          </a:prstGeom>
        </p:spPr>
      </p:pic>
      <p:sp>
        <p:nvSpPr>
          <p:cNvPr id="12" name="正方形/長方形 11">
            <a:extLst>
              <a:ext uri="{FF2B5EF4-FFF2-40B4-BE49-F238E27FC236}">
                <a16:creationId xmlns:a16="http://schemas.microsoft.com/office/drawing/2014/main" id="{EC754568-57D6-736D-604A-9B266A56971D}"/>
              </a:ext>
            </a:extLst>
          </p:cNvPr>
          <p:cNvSpPr/>
          <p:nvPr userDrawn="1"/>
        </p:nvSpPr>
        <p:spPr>
          <a:xfrm>
            <a:off x="-45984" y="0"/>
            <a:ext cx="12283968" cy="4941168"/>
          </a:xfrm>
          <a:prstGeom prst="rect">
            <a:avLst/>
          </a:prstGeom>
          <a:gradFill flip="none" rotWithShape="1">
            <a:gsLst>
              <a:gs pos="100000">
                <a:schemeClr val="tx1">
                  <a:alpha val="0"/>
                </a:schemeClr>
              </a:gs>
              <a:gs pos="0">
                <a:schemeClr val="tx1">
                  <a:alpha val="4292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888490" y="6230638"/>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3"/>
          <a:stretch>
            <a:fillRect/>
          </a:stretch>
        </p:blipFill>
        <p:spPr>
          <a:xfrm>
            <a:off x="10750576" y="502980"/>
            <a:ext cx="1047993" cy="548949"/>
          </a:xfrm>
          <a:prstGeom prst="rect">
            <a:avLst/>
          </a:prstGeom>
        </p:spPr>
      </p:pic>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725807" y="5931299"/>
            <a:ext cx="1025922"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pic>
        <p:nvPicPr>
          <p:cNvPr id="5" name="図 4">
            <a:extLst>
              <a:ext uri="{FF2B5EF4-FFF2-40B4-BE49-F238E27FC236}">
                <a16:creationId xmlns:a16="http://schemas.microsoft.com/office/drawing/2014/main" id="{1A6B6100-1F2C-ADF0-108C-86F0C5E339CB}"/>
              </a:ext>
            </a:extLst>
          </p:cNvPr>
          <p:cNvPicPr>
            <a:picLocks noChangeAspect="1"/>
          </p:cNvPicPr>
          <p:nvPr userDrawn="1"/>
        </p:nvPicPr>
        <p:blipFill>
          <a:blip r:embed="rId4"/>
          <a:stretch>
            <a:fillRect/>
          </a:stretch>
        </p:blipFill>
        <p:spPr>
          <a:xfrm>
            <a:off x="112" y="0"/>
            <a:ext cx="10044727" cy="6872708"/>
          </a:xfrm>
          <a:prstGeom prst="rect">
            <a:avLst/>
          </a:prstGeom>
        </p:spPr>
      </p:pic>
      <p:sp>
        <p:nvSpPr>
          <p:cNvPr id="18" name="角丸四角形 17">
            <a:extLst>
              <a:ext uri="{FF2B5EF4-FFF2-40B4-BE49-F238E27FC236}">
                <a16:creationId xmlns:a16="http://schemas.microsoft.com/office/drawing/2014/main" id="{23025234-5ACB-99D4-3445-120DBB660B35}"/>
              </a:ext>
            </a:extLst>
          </p:cNvPr>
          <p:cNvSpPr/>
          <p:nvPr userDrawn="1"/>
        </p:nvSpPr>
        <p:spPr>
          <a:xfrm>
            <a:off x="630288" y="2492896"/>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748059"/>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スポーツナビ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3114586"/>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
        <p:nvSpPr>
          <p:cNvPr id="6" name="角丸四角形 5">
            <a:extLst>
              <a:ext uri="{FF2B5EF4-FFF2-40B4-BE49-F238E27FC236}">
                <a16:creationId xmlns:a16="http://schemas.microsoft.com/office/drawing/2014/main" id="{AD1E375A-FF8B-837F-FD4F-00AF8EFDC9C0}"/>
              </a:ext>
            </a:extLst>
          </p:cNvPr>
          <p:cNvSpPr/>
          <p:nvPr userDrawn="1"/>
        </p:nvSpPr>
        <p:spPr>
          <a:xfrm>
            <a:off x="622880" y="1233293"/>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867171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表紙_1行+1行（商品名入り）">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0D44BF8D-4199-A002-1838-DE3D7A758479}"/>
              </a:ext>
            </a:extLst>
          </p:cNvPr>
          <p:cNvPicPr>
            <a:picLocks noChangeAspect="1"/>
          </p:cNvPicPr>
          <p:nvPr userDrawn="1"/>
        </p:nvPicPr>
        <p:blipFill rotWithShape="1">
          <a:blip r:embed="rId2"/>
          <a:srcRect t="7579"/>
          <a:stretch/>
        </p:blipFill>
        <p:spPr>
          <a:xfrm>
            <a:off x="-25624" y="0"/>
            <a:ext cx="12386320" cy="6858000"/>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0979860" y="6230638"/>
            <a:ext cx="81785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rgbClr val="C00000"/>
                </a:solidFill>
              </a:rPr>
              <a:t>© Yahoo Japan</a:t>
            </a:r>
            <a:endParaRPr kumimoji="1" lang="ja-JP" altLang="en-US" sz="800" dirty="0">
              <a:solidFill>
                <a:srgbClr val="C00000"/>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3"/>
          <a:stretch>
            <a:fillRect/>
          </a:stretch>
        </p:blipFill>
        <p:spPr>
          <a:xfrm>
            <a:off x="10750576" y="502980"/>
            <a:ext cx="1047993" cy="548949"/>
          </a:xfrm>
          <a:prstGeom prst="rect">
            <a:avLst/>
          </a:prstGeom>
        </p:spPr>
      </p:pic>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448777" y="5692275"/>
            <a:ext cx="1256754" cy="307777"/>
          </a:xfrm>
          <a:prstGeom prst="rect">
            <a:avLst/>
          </a:prstGeom>
          <a:noFill/>
        </p:spPr>
        <p:txBody>
          <a:bodyPr wrap="none" lIns="0" rIns="0" rtlCol="0">
            <a:spAutoFit/>
          </a:bodyPr>
          <a:lstStyle/>
          <a:p>
            <a:pPr algn="r"/>
            <a:r>
              <a:rPr kumimoji="1" lang="ja-JP" altLang="en-US" sz="1400" b="0" i="0" spc="0">
                <a:solidFill>
                  <a:srgbClr val="C00000"/>
                </a:solidFill>
                <a:latin typeface="Yu Gothic Medium" panose="020B0400000000000000" pitchFamily="34" charset="-128"/>
                <a:ea typeface="Yu Gothic Medium" panose="020B0400000000000000" pitchFamily="34" charset="-128"/>
              </a:rPr>
              <a:t>ヤフー株式会社</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10725807" y="5931299"/>
            <a:ext cx="1025922" cy="307777"/>
          </a:xfrm>
          <a:prstGeom prst="rect">
            <a:avLst/>
          </a:prstGeom>
          <a:noFill/>
        </p:spPr>
        <p:txBody>
          <a:bodyPr wrap="none" lIns="0" rIns="0" rtlCol="0">
            <a:spAutoFit/>
          </a:bodyPr>
          <a:lstStyle/>
          <a:p>
            <a:pPr algn="r"/>
            <a:r>
              <a:rPr kumimoji="1" lang="en-US" altLang="ja-JP" sz="1400" b="0" i="0" spc="300" dirty="0">
                <a:solidFill>
                  <a:srgbClr val="C00000"/>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18" name="角丸四角形 17">
            <a:extLst>
              <a:ext uri="{FF2B5EF4-FFF2-40B4-BE49-F238E27FC236}">
                <a16:creationId xmlns:a16="http://schemas.microsoft.com/office/drawing/2014/main" id="{23025234-5ACB-99D4-3445-120DBB660B35}"/>
              </a:ext>
            </a:extLst>
          </p:cNvPr>
          <p:cNvSpPr/>
          <p:nvPr userDrawn="1"/>
        </p:nvSpPr>
        <p:spPr>
          <a:xfrm>
            <a:off x="630288" y="2179049"/>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bg1"/>
                </a:solidFill>
                <a:latin typeface="Yu Gothic" panose="020B0400000000000000" pitchFamily="34" charset="-128"/>
                <a:ea typeface="Yu Gothic" panose="020B0400000000000000" pitchFamily="34" charset="-128"/>
              </a:rPr>
              <a:t>広告</a:t>
            </a:r>
            <a:endParaRPr kumimoji="1" lang="ja-JP" altLang="en-US" sz="2400" b="1" i="0" dirty="0">
              <a:solidFill>
                <a:schemeClr val="bg1"/>
              </a:solidFill>
              <a:latin typeface="Yu Gothic" panose="020B0400000000000000" pitchFamily="34" charset="-128"/>
              <a:ea typeface="Yu Gothic" panose="020B0400000000000000" pitchFamily="34"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748059"/>
            <a:ext cx="3888432"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スポーツナビ  </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3</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r>
              <a:rPr kumimoji="1" lang="en-US" altLang="ja-JP"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9</a:t>
            </a:r>
            <a:r>
              <a:rPr kumimoji="1" lang="ja-JP" altLang="en-US" sz="1400" b="1" i="0" dirty="0">
                <a:solidFill>
                  <a:schemeClr val="accent6"/>
                </a:solidFill>
                <a:latin typeface="Segoe UI" panose="020B0502040204020203" pitchFamily="34" charset="0"/>
                <a:ea typeface="Yu Gothic" panose="020B0400000000000000" pitchFamily="34" charset="-128"/>
                <a:cs typeface="Segoe UI" panose="020B0502040204020203" pitchFamily="34" charset="0"/>
              </a:rPr>
              <a:t>月</a:t>
            </a:r>
            <a:endParaRPr kumimoji="1" lang="ja-JP" altLang="en-US" sz="1400" b="1" i="0" dirty="0">
              <a:solidFill>
                <a:schemeClr val="accent6"/>
              </a:solidFill>
              <a:latin typeface="Yu Gothic" panose="020B0400000000000000" pitchFamily="34" charset="-128"/>
              <a:ea typeface="Yu Gothic" panose="020B0400000000000000" pitchFamily="34" charset="-128"/>
            </a:endParaRPr>
          </a:p>
        </p:txBody>
      </p:sp>
      <p:sp>
        <p:nvSpPr>
          <p:cNvPr id="10" name="タイトル 7">
            <a:extLst>
              <a:ext uri="{FF2B5EF4-FFF2-40B4-BE49-F238E27FC236}">
                <a16:creationId xmlns:a16="http://schemas.microsoft.com/office/drawing/2014/main" id="{5116E6C3-70AC-8C60-8883-1FFCE7FB5C52}"/>
              </a:ext>
            </a:extLst>
          </p:cNvPr>
          <p:cNvSpPr>
            <a:spLocks noGrp="1"/>
          </p:cNvSpPr>
          <p:nvPr>
            <p:ph type="title" hasCustomPrompt="1"/>
          </p:nvPr>
        </p:nvSpPr>
        <p:spPr>
          <a:xfrm>
            <a:off x="623392" y="2800739"/>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
        <p:nvSpPr>
          <p:cNvPr id="6" name="角丸四角形 5">
            <a:extLst>
              <a:ext uri="{FF2B5EF4-FFF2-40B4-BE49-F238E27FC236}">
                <a16:creationId xmlns:a16="http://schemas.microsoft.com/office/drawing/2014/main" id="{AD1E375A-FF8B-837F-FD4F-00AF8EFDC9C0}"/>
              </a:ext>
            </a:extLst>
          </p:cNvPr>
          <p:cNvSpPr/>
          <p:nvPr userDrawn="1"/>
        </p:nvSpPr>
        <p:spPr>
          <a:xfrm>
            <a:off x="622880" y="1233293"/>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6330346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A5D0E059-BF95-F5D7-6B57-10FFC0D2C30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7687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6868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36049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4523058"/>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a:endCxn id="6" idx="0"/>
          </p:cNvCxnSpPr>
          <p:nvPr userDrawn="1"/>
        </p:nvCxnSpPr>
        <p:spPr>
          <a:xfrm>
            <a:off x="1289496" y="23087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8E282C73-063E-3DE0-BEBD-555D405F3F48}"/>
              </a:ext>
            </a:extLst>
          </p:cNvPr>
          <p:cNvCxnSpPr>
            <a:stCxn id="6" idx="4"/>
            <a:endCxn id="7" idx="0"/>
          </p:cNvCxnSpPr>
          <p:nvPr userDrawn="1"/>
        </p:nvCxnSpPr>
        <p:spPr>
          <a:xfrm>
            <a:off x="1289496" y="32268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D122DF4A-B25C-83EB-5039-AA217EC43955}"/>
              </a:ext>
            </a:extLst>
          </p:cNvPr>
          <p:cNvCxnSpPr>
            <a:stCxn id="7" idx="4"/>
            <a:endCxn id="12" idx="0"/>
          </p:cNvCxnSpPr>
          <p:nvPr userDrawn="1"/>
        </p:nvCxnSpPr>
        <p:spPr>
          <a:xfrm>
            <a:off x="1289496" y="4144956"/>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8587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8133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37377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4632078"/>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21" name="直角三角形 20">
            <a:extLst>
              <a:ext uri="{FF2B5EF4-FFF2-40B4-BE49-F238E27FC236}">
                <a16:creationId xmlns:a16="http://schemas.microsoft.com/office/drawing/2014/main" id="{9AD44F9A-8192-EFAE-B9BE-6EBEA75595A4}"/>
              </a:ext>
            </a:extLst>
          </p:cNvPr>
          <p:cNvSpPr/>
          <p:nvPr userDrawn="1"/>
        </p:nvSpPr>
        <p:spPr>
          <a:xfrm flipH="1">
            <a:off x="6559849" y="1225849"/>
            <a:ext cx="5632151"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2" name="直角三角形 21">
            <a:extLst>
              <a:ext uri="{FF2B5EF4-FFF2-40B4-BE49-F238E27FC236}">
                <a16:creationId xmlns:a16="http://schemas.microsoft.com/office/drawing/2014/main" id="{CDF1774E-5583-9505-E11C-C73B99CB2BC8}"/>
              </a:ext>
            </a:extLst>
          </p:cNvPr>
          <p:cNvSpPr/>
          <p:nvPr userDrawn="1"/>
        </p:nvSpPr>
        <p:spPr>
          <a:xfrm rot="10800000">
            <a:off x="7437520" y="1"/>
            <a:ext cx="4754480"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33592603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9574D2AA-0F63-22A0-0368-E39C407657C6}"/>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2" name="円/楕円 1">
            <a:extLst>
              <a:ext uri="{FF2B5EF4-FFF2-40B4-BE49-F238E27FC236}">
                <a16:creationId xmlns:a16="http://schemas.microsoft.com/office/drawing/2014/main" id="{74D22098-1E47-391A-E852-4054467CB973}"/>
              </a:ext>
            </a:extLst>
          </p:cNvPr>
          <p:cNvSpPr>
            <a:spLocks noChangeAspect="1"/>
          </p:cNvSpPr>
          <p:nvPr userDrawn="1"/>
        </p:nvSpPr>
        <p:spPr>
          <a:xfrm>
            <a:off x="1019496" y="1246591"/>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円/楕円 5">
            <a:extLst>
              <a:ext uri="{FF2B5EF4-FFF2-40B4-BE49-F238E27FC236}">
                <a16:creationId xmlns:a16="http://schemas.microsoft.com/office/drawing/2014/main" id="{280502C9-28A6-7206-A833-52D71D111908}"/>
              </a:ext>
            </a:extLst>
          </p:cNvPr>
          <p:cNvSpPr>
            <a:spLocks noChangeAspect="1"/>
          </p:cNvSpPr>
          <p:nvPr userDrawn="1"/>
        </p:nvSpPr>
        <p:spPr>
          <a:xfrm>
            <a:off x="1019496" y="201748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7" name="円/楕円 6">
            <a:extLst>
              <a:ext uri="{FF2B5EF4-FFF2-40B4-BE49-F238E27FC236}">
                <a16:creationId xmlns:a16="http://schemas.microsoft.com/office/drawing/2014/main" id="{2BDF396E-3543-0DA4-6285-6626350B31E3}"/>
              </a:ext>
            </a:extLst>
          </p:cNvPr>
          <p:cNvSpPr>
            <a:spLocks noChangeAspect="1"/>
          </p:cNvSpPr>
          <p:nvPr userDrawn="1"/>
        </p:nvSpPr>
        <p:spPr>
          <a:xfrm>
            <a:off x="1019496" y="2788375"/>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円/楕円 11">
            <a:extLst>
              <a:ext uri="{FF2B5EF4-FFF2-40B4-BE49-F238E27FC236}">
                <a16:creationId xmlns:a16="http://schemas.microsoft.com/office/drawing/2014/main" id="{21E95370-F446-0798-6A71-7E67F54FD627}"/>
              </a:ext>
            </a:extLst>
          </p:cNvPr>
          <p:cNvSpPr>
            <a:spLocks noChangeAspect="1"/>
          </p:cNvSpPr>
          <p:nvPr userDrawn="1"/>
        </p:nvSpPr>
        <p:spPr>
          <a:xfrm>
            <a:off x="1019496" y="355926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13" name="直線コネクタ 12">
            <a:extLst>
              <a:ext uri="{FF2B5EF4-FFF2-40B4-BE49-F238E27FC236}">
                <a16:creationId xmlns:a16="http://schemas.microsoft.com/office/drawing/2014/main" id="{4A4AECA9-48C3-102D-8B56-2B26BB1E1EC0}"/>
              </a:ext>
            </a:extLst>
          </p:cNvPr>
          <p:cNvCxnSpPr>
            <a:cxnSpLocks/>
            <a:stCxn id="2" idx="4"/>
          </p:cNvCxnSpPr>
          <p:nvPr userDrawn="1"/>
        </p:nvCxnSpPr>
        <p:spPr>
          <a:xfrm>
            <a:off x="1289496" y="1786591"/>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19" name="円/楕円 18">
            <a:extLst>
              <a:ext uri="{FF2B5EF4-FFF2-40B4-BE49-F238E27FC236}">
                <a16:creationId xmlns:a16="http://schemas.microsoft.com/office/drawing/2014/main" id="{720E205E-C9BD-3A41-0C9C-C73DF45F91FC}"/>
              </a:ext>
            </a:extLst>
          </p:cNvPr>
          <p:cNvSpPr>
            <a:spLocks noChangeAspect="1"/>
          </p:cNvSpPr>
          <p:nvPr userDrawn="1"/>
        </p:nvSpPr>
        <p:spPr>
          <a:xfrm>
            <a:off x="1019496" y="4330159"/>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34" name="テキスト プレースホルダー 4">
            <a:extLst>
              <a:ext uri="{FF2B5EF4-FFF2-40B4-BE49-F238E27FC236}">
                <a16:creationId xmlns:a16="http://schemas.microsoft.com/office/drawing/2014/main" id="{6440FFB9-0C0F-3F3A-3ADC-6AF19AFD348B}"/>
              </a:ext>
            </a:extLst>
          </p:cNvPr>
          <p:cNvSpPr>
            <a:spLocks noGrp="1"/>
          </p:cNvSpPr>
          <p:nvPr>
            <p:ph type="body" sz="quarter" idx="14" hasCustomPrompt="1"/>
          </p:nvPr>
        </p:nvSpPr>
        <p:spPr>
          <a:xfrm>
            <a:off x="1905536" y="1336571"/>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5" name="テキスト プレースホルダー 4">
            <a:extLst>
              <a:ext uri="{FF2B5EF4-FFF2-40B4-BE49-F238E27FC236}">
                <a16:creationId xmlns:a16="http://schemas.microsoft.com/office/drawing/2014/main" id="{FB293505-9141-B5AB-0EA4-425FFE108E48}"/>
              </a:ext>
            </a:extLst>
          </p:cNvPr>
          <p:cNvSpPr>
            <a:spLocks noGrp="1"/>
          </p:cNvSpPr>
          <p:nvPr>
            <p:ph type="body" sz="quarter" idx="15" hasCustomPrompt="1"/>
          </p:nvPr>
        </p:nvSpPr>
        <p:spPr>
          <a:xfrm>
            <a:off x="1905536" y="210746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6" name="テキスト プレースホルダー 4">
            <a:extLst>
              <a:ext uri="{FF2B5EF4-FFF2-40B4-BE49-F238E27FC236}">
                <a16:creationId xmlns:a16="http://schemas.microsoft.com/office/drawing/2014/main" id="{D81A307B-EFDF-E64F-0A81-8097B46A4D66}"/>
              </a:ext>
            </a:extLst>
          </p:cNvPr>
          <p:cNvSpPr>
            <a:spLocks noGrp="1"/>
          </p:cNvSpPr>
          <p:nvPr>
            <p:ph type="body" sz="quarter" idx="16" hasCustomPrompt="1"/>
          </p:nvPr>
        </p:nvSpPr>
        <p:spPr>
          <a:xfrm>
            <a:off x="1905536" y="287835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7" name="テキスト プレースホルダー 4">
            <a:extLst>
              <a:ext uri="{FF2B5EF4-FFF2-40B4-BE49-F238E27FC236}">
                <a16:creationId xmlns:a16="http://schemas.microsoft.com/office/drawing/2014/main" id="{20327A7C-6103-A7A0-D73F-3E50AB985C05}"/>
              </a:ext>
            </a:extLst>
          </p:cNvPr>
          <p:cNvSpPr>
            <a:spLocks noGrp="1"/>
          </p:cNvSpPr>
          <p:nvPr>
            <p:ph type="body" sz="quarter" idx="17" hasCustomPrompt="1"/>
          </p:nvPr>
        </p:nvSpPr>
        <p:spPr>
          <a:xfrm>
            <a:off x="1905536" y="364924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38" name="テキスト プレースホルダー 4">
            <a:extLst>
              <a:ext uri="{FF2B5EF4-FFF2-40B4-BE49-F238E27FC236}">
                <a16:creationId xmlns:a16="http://schemas.microsoft.com/office/drawing/2014/main" id="{8D552BDA-61C9-DD5E-8463-9DFD9B72928A}"/>
              </a:ext>
            </a:extLst>
          </p:cNvPr>
          <p:cNvSpPr>
            <a:spLocks noGrp="1"/>
          </p:cNvSpPr>
          <p:nvPr>
            <p:ph type="body" sz="quarter" idx="18" hasCustomPrompt="1"/>
          </p:nvPr>
        </p:nvSpPr>
        <p:spPr>
          <a:xfrm>
            <a:off x="1905536" y="4420139"/>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17" name="円/楕円 16">
            <a:extLst>
              <a:ext uri="{FF2B5EF4-FFF2-40B4-BE49-F238E27FC236}">
                <a16:creationId xmlns:a16="http://schemas.microsoft.com/office/drawing/2014/main" id="{A24B953D-8A53-8866-5657-EFA1B5974E0C}"/>
              </a:ext>
            </a:extLst>
          </p:cNvPr>
          <p:cNvSpPr>
            <a:spLocks noChangeAspect="1"/>
          </p:cNvSpPr>
          <p:nvPr userDrawn="1"/>
        </p:nvSpPr>
        <p:spPr>
          <a:xfrm>
            <a:off x="1019496" y="5101053"/>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21" name="テキスト プレースホルダー 4">
            <a:extLst>
              <a:ext uri="{FF2B5EF4-FFF2-40B4-BE49-F238E27FC236}">
                <a16:creationId xmlns:a16="http://schemas.microsoft.com/office/drawing/2014/main" id="{1B68EE5A-8F2F-0A35-A9CA-7B901D500D62}"/>
              </a:ext>
            </a:extLst>
          </p:cNvPr>
          <p:cNvSpPr>
            <a:spLocks noGrp="1"/>
          </p:cNvSpPr>
          <p:nvPr>
            <p:ph type="body" sz="quarter" idx="19" hasCustomPrompt="1"/>
          </p:nvPr>
        </p:nvSpPr>
        <p:spPr>
          <a:xfrm>
            <a:off x="1905536" y="519103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cxnSp>
        <p:nvCxnSpPr>
          <p:cNvPr id="25" name="直線コネクタ 24">
            <a:extLst>
              <a:ext uri="{FF2B5EF4-FFF2-40B4-BE49-F238E27FC236}">
                <a16:creationId xmlns:a16="http://schemas.microsoft.com/office/drawing/2014/main" id="{080623ED-D069-5D19-AC1F-7F0EC7AB88AD}"/>
              </a:ext>
            </a:extLst>
          </p:cNvPr>
          <p:cNvCxnSpPr>
            <a:cxnSpLocks/>
          </p:cNvCxnSpPr>
          <p:nvPr userDrawn="1"/>
        </p:nvCxnSpPr>
        <p:spPr>
          <a:xfrm>
            <a:off x="1289496" y="2553819"/>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6" name="直線コネクタ 25">
            <a:extLst>
              <a:ext uri="{FF2B5EF4-FFF2-40B4-BE49-F238E27FC236}">
                <a16:creationId xmlns:a16="http://schemas.microsoft.com/office/drawing/2014/main" id="{2C460BEF-017D-E5F0-93D7-A31F02C2C828}"/>
              </a:ext>
            </a:extLst>
          </p:cNvPr>
          <p:cNvCxnSpPr>
            <a:cxnSpLocks/>
          </p:cNvCxnSpPr>
          <p:nvPr userDrawn="1"/>
        </p:nvCxnSpPr>
        <p:spPr>
          <a:xfrm>
            <a:off x="1289496" y="3330293"/>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7" name="直線コネクタ 26">
            <a:extLst>
              <a:ext uri="{FF2B5EF4-FFF2-40B4-BE49-F238E27FC236}">
                <a16:creationId xmlns:a16="http://schemas.microsoft.com/office/drawing/2014/main" id="{C654C979-C300-29CF-1F1F-FFFDEE30AD3E}"/>
              </a:ext>
            </a:extLst>
          </p:cNvPr>
          <p:cNvCxnSpPr>
            <a:cxnSpLocks/>
          </p:cNvCxnSpPr>
          <p:nvPr userDrawn="1"/>
        </p:nvCxnSpPr>
        <p:spPr>
          <a:xfrm>
            <a:off x="1289496" y="4111875"/>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28" name="直線コネクタ 27">
            <a:extLst>
              <a:ext uri="{FF2B5EF4-FFF2-40B4-BE49-F238E27FC236}">
                <a16:creationId xmlns:a16="http://schemas.microsoft.com/office/drawing/2014/main" id="{AB723F9A-D175-BF74-272C-E19563E4FDB7}"/>
              </a:ext>
            </a:extLst>
          </p:cNvPr>
          <p:cNvCxnSpPr>
            <a:cxnSpLocks/>
          </p:cNvCxnSpPr>
          <p:nvPr userDrawn="1"/>
        </p:nvCxnSpPr>
        <p:spPr>
          <a:xfrm>
            <a:off x="1289496" y="4862800"/>
            <a:ext cx="0" cy="238253"/>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22" name="直角三角形 21">
            <a:extLst>
              <a:ext uri="{FF2B5EF4-FFF2-40B4-BE49-F238E27FC236}">
                <a16:creationId xmlns:a16="http://schemas.microsoft.com/office/drawing/2014/main" id="{F006F600-F9C2-2303-1D09-D3F727DAD504}"/>
              </a:ext>
            </a:extLst>
          </p:cNvPr>
          <p:cNvSpPr/>
          <p:nvPr userDrawn="1"/>
        </p:nvSpPr>
        <p:spPr>
          <a:xfrm flipH="1">
            <a:off x="6559849" y="1225849"/>
            <a:ext cx="5632151"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3" name="直角三角形 22">
            <a:extLst>
              <a:ext uri="{FF2B5EF4-FFF2-40B4-BE49-F238E27FC236}">
                <a16:creationId xmlns:a16="http://schemas.microsoft.com/office/drawing/2014/main" id="{57892175-8953-77C3-DCF8-14F390B9690F}"/>
              </a:ext>
            </a:extLst>
          </p:cNvPr>
          <p:cNvSpPr/>
          <p:nvPr userDrawn="1"/>
        </p:nvSpPr>
        <p:spPr>
          <a:xfrm rot="10800000">
            <a:off x="7437520" y="1"/>
            <a:ext cx="4754480"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24" name="角丸四角形 23">
            <a:extLst>
              <a:ext uri="{FF2B5EF4-FFF2-40B4-BE49-F238E27FC236}">
                <a16:creationId xmlns:a16="http://schemas.microsoft.com/office/drawing/2014/main" id="{5E5351D9-77A7-3E4C-EDBA-8200372474DA}"/>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29" name="テキスト ボックス 28">
            <a:extLst>
              <a:ext uri="{FF2B5EF4-FFF2-40B4-BE49-F238E27FC236}">
                <a16:creationId xmlns:a16="http://schemas.microsoft.com/office/drawing/2014/main" id="{C88B6DF1-6332-5359-40D1-FDBE596E9DE7}"/>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180862119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59B45E93-F95B-07B3-FECF-62BFBAD818AD}"/>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角丸四角形 8">
            <a:extLst>
              <a:ext uri="{FF2B5EF4-FFF2-40B4-BE49-F238E27FC236}">
                <a16:creationId xmlns:a16="http://schemas.microsoft.com/office/drawing/2014/main" id="{6B527D33-5D5A-7B00-FA38-546AB03DA837}"/>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11" name="図 10">
            <a:extLst>
              <a:ext uri="{FF2B5EF4-FFF2-40B4-BE49-F238E27FC236}">
                <a16:creationId xmlns:a16="http://schemas.microsoft.com/office/drawing/2014/main" id="{EDBC0D10-D02A-7702-EAA9-932DF31F2E14}"/>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18" name="円/楕円 17">
            <a:extLst>
              <a:ext uri="{FF2B5EF4-FFF2-40B4-BE49-F238E27FC236}">
                <a16:creationId xmlns:a16="http://schemas.microsoft.com/office/drawing/2014/main" id="{81DDA9A3-CE28-0220-5ABE-A8847A0E2648}"/>
              </a:ext>
            </a:extLst>
          </p:cNvPr>
          <p:cNvSpPr>
            <a:spLocks noChangeAspect="1"/>
          </p:cNvSpPr>
          <p:nvPr userDrawn="1"/>
        </p:nvSpPr>
        <p:spPr>
          <a:xfrm>
            <a:off x="1019496" y="297898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87322473-2FD9-4554-4CBC-B80DDDC8756B}"/>
              </a:ext>
            </a:extLst>
          </p:cNvPr>
          <p:cNvSpPr>
            <a:spLocks noGrp="1"/>
          </p:cNvSpPr>
          <p:nvPr>
            <p:ph type="body" sz="quarter" idx="14" hasCustomPrompt="1"/>
          </p:nvPr>
        </p:nvSpPr>
        <p:spPr>
          <a:xfrm>
            <a:off x="1905536" y="3068960"/>
            <a:ext cx="5414600" cy="360040"/>
          </a:xfrm>
          <a:prstGeom prst="rect">
            <a:avLst/>
          </a:prstGeom>
        </p:spPr>
        <p:txBody>
          <a:bodyPr>
            <a:normAutofit/>
          </a:bodyPr>
          <a:lstStyle>
            <a:lvl1pPr>
              <a:defRPr sz="1800" b="1">
                <a:solidFill>
                  <a:schemeClr val="accent3"/>
                </a:solidFill>
              </a:defRPr>
            </a:lvl1pPr>
          </a:lstStyle>
          <a:p>
            <a:pPr lvl="0"/>
            <a:r>
              <a:rPr kumimoji="1" lang="ja-JP" altLang="en-US"/>
              <a:t>フリー目次</a:t>
            </a:r>
          </a:p>
        </p:txBody>
      </p:sp>
      <p:sp>
        <p:nvSpPr>
          <p:cNvPr id="2" name="直角三角形 1">
            <a:extLst>
              <a:ext uri="{FF2B5EF4-FFF2-40B4-BE49-F238E27FC236}">
                <a16:creationId xmlns:a16="http://schemas.microsoft.com/office/drawing/2014/main" id="{EB2770D8-D848-CF79-92F1-8E1BD4C1F2C8}"/>
              </a:ext>
            </a:extLst>
          </p:cNvPr>
          <p:cNvSpPr/>
          <p:nvPr userDrawn="1"/>
        </p:nvSpPr>
        <p:spPr>
          <a:xfrm flipH="1">
            <a:off x="6559849" y="1225849"/>
            <a:ext cx="5632151"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6" name="直角三角形 5">
            <a:extLst>
              <a:ext uri="{FF2B5EF4-FFF2-40B4-BE49-F238E27FC236}">
                <a16:creationId xmlns:a16="http://schemas.microsoft.com/office/drawing/2014/main" id="{F78B2490-DA3C-52C8-FB1D-20274F558919}"/>
              </a:ext>
            </a:extLst>
          </p:cNvPr>
          <p:cNvSpPr/>
          <p:nvPr userDrawn="1"/>
        </p:nvSpPr>
        <p:spPr>
          <a:xfrm rot="10800000">
            <a:off x="7437520" y="1"/>
            <a:ext cx="4754480"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7" name="角丸四角形 6">
            <a:extLst>
              <a:ext uri="{FF2B5EF4-FFF2-40B4-BE49-F238E27FC236}">
                <a16:creationId xmlns:a16="http://schemas.microsoft.com/office/drawing/2014/main" id="{9CAFE9E6-9763-6288-2C8B-CA70987B7FDC}"/>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12" name="テキスト ボックス 11">
            <a:extLst>
              <a:ext uri="{FF2B5EF4-FFF2-40B4-BE49-F238E27FC236}">
                <a16:creationId xmlns:a16="http://schemas.microsoft.com/office/drawing/2014/main" id="{C289B929-EA46-680C-3EB5-6614B4C87EFD}"/>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660140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56919" y="252000"/>
            <a:ext cx="8663417"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38153354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56919" y="252000"/>
            <a:ext cx="851940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正方形/長方形 5">
            <a:extLst>
              <a:ext uri="{FF2B5EF4-FFF2-40B4-BE49-F238E27FC236}">
                <a16:creationId xmlns:a16="http://schemas.microsoft.com/office/drawing/2014/main" id="{8F51725A-3DC7-6C70-DC76-033D04DAA238}"/>
              </a:ext>
            </a:extLst>
          </p:cNvPr>
          <p:cNvSpPr/>
          <p:nvPr userDrawn="1"/>
        </p:nvSpPr>
        <p:spPr>
          <a:xfrm>
            <a:off x="11928648" y="0"/>
            <a:ext cx="263351"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28648" y="0"/>
            <a:ext cx="263350" cy="1080000"/>
          </a:xfrm>
          <a:prstGeom prst="rect">
            <a:avLst/>
          </a:prstGeom>
          <a:solidFill>
            <a:schemeClr val="bg1">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28647"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73095"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12624"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a:endCxn id="6" idx="3"/>
          </p:cNvCxnSpPr>
          <p:nvPr userDrawn="1"/>
        </p:nvCxnSpPr>
        <p:spPr>
          <a:xfrm>
            <a:off x="11797063" y="3240000"/>
            <a:ext cx="3949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97063"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97063"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12624"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28647" y="1318800"/>
            <a:ext cx="263351" cy="828000"/>
          </a:xfrm>
          <a:prstGeom prst="rect">
            <a:avLst/>
          </a:prstGeom>
        </p:spPr>
        <p:txBody>
          <a:bodyPr vert="eaVert" lIns="0" tIns="0" rIns="0" bIns="0" anchor="ctr" anchorCtr="0"/>
          <a:lstStyle>
            <a:lvl1pPr>
              <a:defRPr sz="700" spc="-100" baseline="0">
                <a:solidFill>
                  <a:schemeClr val="bg1">
                    <a:lumMod val="8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73095"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8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8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28647" y="2400840"/>
            <a:ext cx="263351" cy="828000"/>
          </a:xfrm>
          <a:prstGeom prst="rect">
            <a:avLst/>
          </a:prstGeom>
        </p:spPr>
        <p:txBody>
          <a:bodyPr vert="eaVert" lIns="0" tIns="0" rIns="0" bIns="0" anchor="ctr" anchorCtr="0"/>
          <a:lstStyle>
            <a:lvl1pPr>
              <a:defRPr sz="700" spc="-100" baseline="0">
                <a:solidFill>
                  <a:schemeClr val="bg1">
                    <a:lumMod val="8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73095"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8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8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28647" y="3482880"/>
            <a:ext cx="263351" cy="828000"/>
          </a:xfrm>
          <a:prstGeom prst="rect">
            <a:avLst/>
          </a:prstGeom>
        </p:spPr>
        <p:txBody>
          <a:bodyPr vert="eaVert" lIns="0" tIns="0" rIns="0" bIns="0" anchor="ctr" anchorCtr="0"/>
          <a:lstStyle>
            <a:lvl1pPr>
              <a:defRPr sz="700" spc="-100" baseline="0">
                <a:solidFill>
                  <a:schemeClr val="bg1">
                    <a:lumMod val="8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73095"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8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8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28647" y="4572540"/>
            <a:ext cx="263351" cy="828000"/>
          </a:xfrm>
          <a:prstGeom prst="rect">
            <a:avLst/>
          </a:prstGeom>
        </p:spPr>
        <p:txBody>
          <a:bodyPr vert="eaVert" lIns="0" tIns="0" rIns="0" bIns="0" anchor="ctr" anchorCtr="0"/>
          <a:lstStyle>
            <a:lvl1pPr>
              <a:defRPr sz="700" spc="-100" baseline="0">
                <a:solidFill>
                  <a:schemeClr val="bg1">
                    <a:lumMod val="8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73095"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8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8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28647" y="5646960"/>
            <a:ext cx="263351" cy="828000"/>
          </a:xfrm>
          <a:prstGeom prst="rect">
            <a:avLst/>
          </a:prstGeom>
        </p:spPr>
        <p:txBody>
          <a:bodyPr vert="eaVert" lIns="0" tIns="0" rIns="0" bIns="0" anchor="ctr" anchorCtr="0"/>
          <a:lstStyle>
            <a:lvl1pPr>
              <a:defRPr sz="700" spc="-100" baseline="0">
                <a:solidFill>
                  <a:schemeClr val="bg1">
                    <a:lumMod val="8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73095"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8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85000"/>
                </a:schemeClr>
              </a:solidFill>
              <a:latin typeface="Segoe UI" panose="020B0502040204020203" pitchFamily="34" charset="0"/>
              <a:cs typeface="Segoe UI" panose="020B0502040204020203" pitchFamily="34" charset="0"/>
            </a:endParaRPr>
          </a:p>
        </p:txBody>
      </p:sp>
      <p:sp>
        <p:nvSpPr>
          <p:cNvPr id="7" name="角丸四角形 6">
            <a:extLst>
              <a:ext uri="{FF2B5EF4-FFF2-40B4-BE49-F238E27FC236}">
                <a16:creationId xmlns:a16="http://schemas.microsoft.com/office/drawing/2014/main" id="{DEF0270C-BC88-3F6E-129E-08D00D4F53F1}"/>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5564411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タイトル 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56919" y="252000"/>
            <a:ext cx="851940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28648" y="0"/>
            <a:ext cx="263351"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28648" y="0"/>
            <a:ext cx="26335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28647"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73095"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12624"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a:endCxn id="6" idx="3"/>
          </p:cNvCxnSpPr>
          <p:nvPr userDrawn="1"/>
        </p:nvCxnSpPr>
        <p:spPr>
          <a:xfrm>
            <a:off x="11797063" y="3240000"/>
            <a:ext cx="39493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97063"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97063"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12624"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28647"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73095"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28647"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73095"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28647"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73095"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28647"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73095"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28647"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73095"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911658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42764286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表紙_1行+1行">
    <p:bg>
      <p:bgPr>
        <a:solidFill>
          <a:srgbClr val="F5F5F5"/>
        </a:solidFill>
        <a:effectLst/>
      </p:bgPr>
    </p:bg>
    <p:spTree>
      <p:nvGrpSpPr>
        <p:cNvPr id="1" name=""/>
        <p:cNvGrpSpPr/>
        <p:nvPr/>
      </p:nvGrpSpPr>
      <p:grpSpPr>
        <a:xfrm>
          <a:off x="0" y="0"/>
          <a:ext cx="0" cy="0"/>
          <a:chOff x="0" y="0"/>
          <a:chExt cx="0" cy="0"/>
        </a:xfrm>
      </p:grpSpPr>
      <p:pic>
        <p:nvPicPr>
          <p:cNvPr id="45" name="図 44">
            <a:extLst>
              <a:ext uri="{FF2B5EF4-FFF2-40B4-BE49-F238E27FC236}">
                <a16:creationId xmlns:a16="http://schemas.microsoft.com/office/drawing/2014/main" id="{09E0B505-4369-EBCA-E652-19729F6170C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396" y="4799792"/>
            <a:ext cx="12196793" cy="2058208"/>
          </a:xfrm>
          <a:prstGeom prst="rect">
            <a:avLst/>
          </a:prstGeom>
        </p:spPr>
      </p:pic>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551384" y="1444479"/>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accent3"/>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3"/>
          <a:stretch>
            <a:fillRect/>
          </a:stretch>
        </p:blipFill>
        <p:spPr>
          <a:xfrm>
            <a:off x="330127" y="275412"/>
            <a:ext cx="1029301" cy="539158"/>
          </a:xfrm>
          <a:prstGeom prst="rect">
            <a:avLst/>
          </a:prstGeom>
        </p:spPr>
      </p:pic>
      <p:sp>
        <p:nvSpPr>
          <p:cNvPr id="25" name="角丸四角形 24">
            <a:extLst>
              <a:ext uri="{FF2B5EF4-FFF2-40B4-BE49-F238E27FC236}">
                <a16:creationId xmlns:a16="http://schemas.microsoft.com/office/drawing/2014/main" id="{473B2881-5AA8-63FC-6055-92C2819E65C5}"/>
              </a:ext>
            </a:extLst>
          </p:cNvPr>
          <p:cNvSpPr/>
          <p:nvPr userDrawn="1"/>
        </p:nvSpPr>
        <p:spPr>
          <a:xfrm>
            <a:off x="10028709"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代理店限定</a:t>
            </a:r>
          </a:p>
        </p:txBody>
      </p:sp>
      <p:sp>
        <p:nvSpPr>
          <p:cNvPr id="36" name="角丸四角形 35">
            <a:extLst>
              <a:ext uri="{FF2B5EF4-FFF2-40B4-BE49-F238E27FC236}">
                <a16:creationId xmlns:a16="http://schemas.microsoft.com/office/drawing/2014/main" id="{DE020E17-C69D-86C9-1236-E8A8B129C452}"/>
              </a:ext>
            </a:extLst>
          </p:cNvPr>
          <p:cNvSpPr/>
          <p:nvPr userDrawn="1"/>
        </p:nvSpPr>
        <p:spPr>
          <a:xfrm>
            <a:off x="695400" y="3698716"/>
            <a:ext cx="5832648"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4000" rIns="91440" bIns="45720" numCol="1" spcCol="0" rtlCol="0" fromWordArt="0" anchor="ctr" anchorCtr="0" forceAA="0" compatLnSpc="1">
            <a:prstTxWarp prst="textNoShape">
              <a:avLst/>
            </a:prstTxWarp>
            <a:noAutofit/>
          </a:bodyPr>
          <a:lstStyle/>
          <a:p>
            <a:pPr algn="ct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016461" y="6619872"/>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42" name="テキスト ボックス 41">
            <a:extLst>
              <a:ext uri="{FF2B5EF4-FFF2-40B4-BE49-F238E27FC236}">
                <a16:creationId xmlns:a16="http://schemas.microsoft.com/office/drawing/2014/main" id="{38B789C8-2B56-A3A3-675D-AE7E87418FA6}"/>
              </a:ext>
            </a:extLst>
          </p:cNvPr>
          <p:cNvSpPr txBox="1"/>
          <p:nvPr userDrawn="1"/>
        </p:nvSpPr>
        <p:spPr>
          <a:xfrm>
            <a:off x="10817216" y="4020625"/>
            <a:ext cx="1077218" cy="276999"/>
          </a:xfrm>
          <a:prstGeom prst="rect">
            <a:avLst/>
          </a:prstGeom>
          <a:noFill/>
        </p:spPr>
        <p:txBody>
          <a:bodyPr wrap="none" lIns="0" rIns="0" rtlCol="0">
            <a:spAutoFit/>
          </a:bodyPr>
          <a:lstStyle/>
          <a:p>
            <a:pPr algn="r"/>
            <a:r>
              <a:rPr kumimoji="1" lang="ja-JP" altLang="en-US" sz="1200" b="0" i="0" spc="0">
                <a:solidFill>
                  <a:schemeClr val="accent3"/>
                </a:solidFill>
                <a:latin typeface="Meiryo" panose="020B0604030504040204" pitchFamily="34" charset="-128"/>
                <a:ea typeface="Meiryo" panose="020B0604030504040204" pitchFamily="34" charset="-128"/>
              </a:rPr>
              <a:t>ヤフー株式会社</a:t>
            </a:r>
          </a:p>
        </p:txBody>
      </p:sp>
      <p:sp>
        <p:nvSpPr>
          <p:cNvPr id="43" name="テキスト ボックス 42">
            <a:extLst>
              <a:ext uri="{FF2B5EF4-FFF2-40B4-BE49-F238E27FC236}">
                <a16:creationId xmlns:a16="http://schemas.microsoft.com/office/drawing/2014/main" id="{2F5788AA-2F16-206B-D7D3-831CD5C695A9}"/>
              </a:ext>
            </a:extLst>
          </p:cNvPr>
          <p:cNvSpPr txBox="1"/>
          <p:nvPr userDrawn="1"/>
        </p:nvSpPr>
        <p:spPr>
          <a:xfrm>
            <a:off x="10869538" y="4309086"/>
            <a:ext cx="1024896" cy="276999"/>
          </a:xfrm>
          <a:prstGeom prst="rect">
            <a:avLst/>
          </a:prstGeom>
          <a:noFill/>
        </p:spPr>
        <p:txBody>
          <a:bodyPr wrap="none" lIns="0" rIns="0" rtlCol="0">
            <a:spAutoFit/>
          </a:bodyPr>
          <a:lstStyle/>
          <a:p>
            <a:pPr algn="r"/>
            <a:r>
              <a:rPr kumimoji="1" lang="en-US" altLang="ja-JP" sz="12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2" name="タイトル 7">
            <a:extLst>
              <a:ext uri="{FF2B5EF4-FFF2-40B4-BE49-F238E27FC236}">
                <a16:creationId xmlns:a16="http://schemas.microsoft.com/office/drawing/2014/main" id="{A45DE044-2BD4-47EE-EEDD-7E6FEF393D77}"/>
              </a:ext>
            </a:extLst>
          </p:cNvPr>
          <p:cNvSpPr>
            <a:spLocks noGrp="1"/>
          </p:cNvSpPr>
          <p:nvPr>
            <p:ph type="title" hasCustomPrompt="1"/>
          </p:nvPr>
        </p:nvSpPr>
        <p:spPr>
          <a:xfrm>
            <a:off x="551384" y="2031429"/>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dirty="0"/>
              <a:t>資料タイトルタイトル</a:t>
            </a:r>
          </a:p>
        </p:txBody>
      </p:sp>
    </p:spTree>
    <p:extLst>
      <p:ext uri="{BB962C8B-B14F-4D97-AF65-F5344CB8AC3E}">
        <p14:creationId xmlns:p14="http://schemas.microsoft.com/office/powerpoint/2010/main" val="17922891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pic>
        <p:nvPicPr>
          <p:cNvPr id="2" name="図プレースホルダー 5">
            <a:extLst>
              <a:ext uri="{FF2B5EF4-FFF2-40B4-BE49-F238E27FC236}">
                <a16:creationId xmlns:a16="http://schemas.microsoft.com/office/drawing/2014/main" id="{6D04DE2F-00AC-F601-5CF5-9891E6E1AE4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t="1149" b="1149"/>
          <a:stretch>
            <a:fillRect/>
          </a:stretch>
        </p:blipFill>
        <p:spPr>
          <a:xfrm>
            <a:off x="56609" y="139960"/>
            <a:ext cx="498782" cy="497680"/>
          </a:xfrm>
          <a:prstGeom prst="rect">
            <a:avLst/>
          </a:prstGeom>
        </p:spPr>
      </p:pic>
    </p:spTree>
    <p:extLst>
      <p:ext uri="{BB962C8B-B14F-4D97-AF65-F5344CB8AC3E}">
        <p14:creationId xmlns:p14="http://schemas.microsoft.com/office/powerpoint/2010/main" val="197215934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2798248" y="252000"/>
            <a:ext cx="6178072"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2" name="角丸四角形 1">
            <a:extLst>
              <a:ext uri="{FF2B5EF4-FFF2-40B4-BE49-F238E27FC236}">
                <a16:creationId xmlns:a16="http://schemas.microsoft.com/office/drawing/2014/main" id="{318528ED-03F5-B149-5680-1D74D0AA5B6E}"/>
              </a:ext>
            </a:extLst>
          </p:cNvPr>
          <p:cNvSpPr/>
          <p:nvPr userDrawn="1"/>
        </p:nvSpPr>
        <p:spPr>
          <a:xfrm>
            <a:off x="755661"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algn="ctr"/>
            <a:endParaRPr kumimoji="1" lang="ja-JP" altLang="en-US" sz="1200" b="1" dirty="0">
              <a:solidFill>
                <a:schemeClr val="accent3"/>
              </a:solidFill>
              <a:latin typeface="Yu Gothic" panose="020B0400000000000000" pitchFamily="34" charset="-128"/>
              <a:ea typeface="Yu Gothic" panose="020B0400000000000000" pitchFamily="34" charset="-128"/>
            </a:endParaRPr>
          </a:p>
        </p:txBody>
      </p:sp>
    </p:spTree>
    <p:extLst>
      <p:ext uri="{BB962C8B-B14F-4D97-AF65-F5344CB8AC3E}">
        <p14:creationId xmlns:p14="http://schemas.microsoft.com/office/powerpoint/2010/main" val="147176466"/>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注意事項有り">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83941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6" name="片側の 2 つの角を丸めた四角形 5">
            <a:extLst>
              <a:ext uri="{FF2B5EF4-FFF2-40B4-BE49-F238E27FC236}">
                <a16:creationId xmlns:a16="http://schemas.microsoft.com/office/drawing/2014/main" id="{09022786-6A68-8D10-7792-236C81094AF7}"/>
              </a:ext>
            </a:extLst>
          </p:cNvPr>
          <p:cNvSpPr/>
          <p:nvPr userDrawn="1"/>
        </p:nvSpPr>
        <p:spPr>
          <a:xfrm rot="5400000">
            <a:off x="0" y="82800"/>
            <a:ext cx="612000" cy="612000"/>
          </a:xfrm>
          <a:prstGeom prst="round2SameRect">
            <a:avLst>
              <a:gd name="adj1" fmla="val 8517"/>
              <a:gd name="adj2" fmla="val 0"/>
            </a:avLst>
          </a:prstGeom>
          <a:solidFill>
            <a:schemeClr val="accent6"/>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ja-JP" altLang="en-US" sz="1400" b="0" i="0" u="none" strike="noStrike" kern="0" cap="none" spc="0" normalizeH="0" baseline="0" noProof="0">
              <a:ln>
                <a:noFill/>
              </a:ln>
              <a:solidFill>
                <a:srgbClr val="F3F3F3"/>
              </a:solidFill>
              <a:effectLst/>
              <a:uLnTx/>
              <a:uFillTx/>
              <a:latin typeface="游ゴシック" panose="020F0502020204030204"/>
              <a:ea typeface="游ゴシック" panose="020B0400000000000000" pitchFamily="34" charset="-128"/>
              <a:cs typeface="+mn-cs"/>
              <a:sym typeface="Arial"/>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139960"/>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7" name="グラフィックス 6" descr="警告 単色塗りつぶし">
            <a:extLst>
              <a:ext uri="{FF2B5EF4-FFF2-40B4-BE49-F238E27FC236}">
                <a16:creationId xmlns:a16="http://schemas.microsoft.com/office/drawing/2014/main" id="{FA79C571-2721-72DD-B72E-874E01B1AD87}"/>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100673" y="5635873"/>
            <a:ext cx="860908" cy="860908"/>
          </a:xfrm>
          <a:prstGeom prst="rect">
            <a:avLst/>
          </a:prstGeom>
        </p:spPr>
      </p:pic>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non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6486163"/>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タイトル スライド">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2"/>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2"/>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2"/>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2"/>
              </a:solidFill>
              <a:latin typeface="Yu Gothic" panose="020B0400000000000000" pitchFamily="34" charset="-128"/>
              <a:ea typeface="Yu Gothic" panose="020B0400000000000000" pitchFamily="34" charset="-128"/>
              <a:cs typeface="メイリオ" pitchFamily="50" charset="-128"/>
            </a:endParaRPr>
          </a:p>
        </p:txBody>
      </p:sp>
      <p:pic>
        <p:nvPicPr>
          <p:cNvPr id="6" name="図 5">
            <a:extLst>
              <a:ext uri="{FF2B5EF4-FFF2-40B4-BE49-F238E27FC236}">
                <a16:creationId xmlns:a16="http://schemas.microsoft.com/office/drawing/2014/main" id="{86120817-B160-24F7-C7E5-1BA472CDDD72}"/>
              </a:ext>
            </a:extLst>
          </p:cNvPr>
          <p:cNvPicPr>
            <a:picLocks noChangeAspect="1"/>
          </p:cNvPicPr>
          <p:nvPr userDrawn="1"/>
        </p:nvPicPr>
        <p:blipFill>
          <a:blip r:embed="rId2" cstate="print">
            <a:duotone>
              <a:prstClr val="black"/>
              <a:schemeClr val="tx2">
                <a:tint val="45000"/>
                <a:satMod val="400000"/>
              </a:schemeClr>
            </a:duotone>
            <a:alphaModFix/>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335154" y="0"/>
            <a:ext cx="11856846" cy="6858000"/>
          </a:xfrm>
          <a:prstGeom prst="rect">
            <a:avLst/>
          </a:prstGeom>
        </p:spPr>
      </p:pic>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sp>
        <p:nvSpPr>
          <p:cNvPr id="9" name="正方形/長方形 8">
            <a:extLst>
              <a:ext uri="{FF2B5EF4-FFF2-40B4-BE49-F238E27FC236}">
                <a16:creationId xmlns:a16="http://schemas.microsoft.com/office/drawing/2014/main" id="{F82DA828-12A8-A3E0-2E72-ED530F557A2F}"/>
              </a:ext>
            </a:extLst>
          </p:cNvPr>
          <p:cNvSpPr/>
          <p:nvPr userDrawn="1"/>
        </p:nvSpPr>
        <p:spPr>
          <a:xfrm>
            <a:off x="0" y="0"/>
            <a:ext cx="5015880"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707740" y="278092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145662" y="660018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1701406" y="301734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4" name="図プレースホルダー 13">
            <a:extLst>
              <a:ext uri="{FF2B5EF4-FFF2-40B4-BE49-F238E27FC236}">
                <a16:creationId xmlns:a16="http://schemas.microsoft.com/office/drawing/2014/main" id="{30301120-11CA-1114-A245-69E29DA472F7}"/>
              </a:ext>
            </a:extLst>
          </p:cNvPr>
          <p:cNvSpPr>
            <a:spLocks noGrp="1"/>
          </p:cNvSpPr>
          <p:nvPr>
            <p:ph type="pic" sz="quarter" idx="16"/>
          </p:nvPr>
        </p:nvSpPr>
        <p:spPr>
          <a:xfrm>
            <a:off x="5016500" y="0"/>
            <a:ext cx="7175500" cy="6858000"/>
          </a:xfrm>
          <a:prstGeom prst="rect">
            <a:avLst/>
          </a:prstGeom>
        </p:spPr>
        <p:txBody>
          <a:bodyPr anchor="ctr"/>
          <a:lstStyle>
            <a:lvl1pPr algn="ctr">
              <a:defRPr b="1">
                <a:solidFill>
                  <a:schemeClr val="bg1"/>
                </a:solidFill>
              </a:defRPr>
            </a:lvl1pPr>
          </a:lstStyle>
          <a:p>
            <a:endParaRPr kumimoji="1" lang="ja-JP" altLang="en-US"/>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1919536" y="129155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708025" y="465313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7666883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表紙_1行+1行（商品名入り）">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BE3241E6-AEC1-C976-B8CA-583DEAC9C8C9}"/>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17">
            <a:extLst>
              <a:ext uri="{FF2B5EF4-FFF2-40B4-BE49-F238E27FC236}">
                <a16:creationId xmlns:a16="http://schemas.microsoft.com/office/drawing/2014/main" id="{81DDA9A3-CE28-0220-5ABE-A8847A0E2648}"/>
              </a:ext>
            </a:extLst>
          </p:cNvPr>
          <p:cNvSpPr>
            <a:spLocks noChangeAspect="1"/>
          </p:cNvSpPr>
          <p:nvPr userDrawn="1"/>
        </p:nvSpPr>
        <p:spPr>
          <a:xfrm>
            <a:off x="829573" y="2594919"/>
            <a:ext cx="1159774" cy="1159774"/>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kumimoji="1" lang="ja-JP" altLang="en-US" sz="4000" b="1" i="1" dirty="0">
              <a:solidFill>
                <a:schemeClr val="bg1"/>
              </a:solidFill>
              <a:latin typeface="Segoe UI" panose="020B0502040204020203" pitchFamily="34" charset="0"/>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87322473-2FD9-4554-4CBC-B80DDDC8756B}"/>
              </a:ext>
            </a:extLst>
          </p:cNvPr>
          <p:cNvSpPr>
            <a:spLocks noGrp="1"/>
          </p:cNvSpPr>
          <p:nvPr>
            <p:ph type="body" sz="quarter" idx="14" hasCustomPrompt="1"/>
          </p:nvPr>
        </p:nvSpPr>
        <p:spPr>
          <a:xfrm>
            <a:off x="2279577" y="2420888"/>
            <a:ext cx="6984776" cy="1525656"/>
          </a:xfrm>
          <a:prstGeom prst="rect">
            <a:avLst/>
          </a:prstGeom>
        </p:spPr>
        <p:txBody>
          <a:bodyPr anchor="ctr">
            <a:noAutofit/>
          </a:bodyPr>
          <a:lstStyle>
            <a:lvl1pPr>
              <a:defRPr sz="3200" b="1">
                <a:solidFill>
                  <a:schemeClr val="accent3"/>
                </a:solidFill>
              </a:defRPr>
            </a:lvl1pPr>
          </a:lstStyle>
          <a:p>
            <a:pPr lvl="0"/>
            <a:r>
              <a:rPr kumimoji="1" lang="ja-JP" altLang="en-US"/>
              <a:t>シンプル中タイトル</a:t>
            </a:r>
            <a:endParaRPr kumimoji="1" lang="en-US" altLang="ja-JP" dirty="0"/>
          </a:p>
          <a:p>
            <a:pPr lvl="0"/>
            <a:r>
              <a:rPr kumimoji="1" lang="ja-JP" altLang="en-US"/>
              <a:t>タイトルタイトル</a:t>
            </a:r>
          </a:p>
        </p:txBody>
      </p:sp>
      <p:sp>
        <p:nvSpPr>
          <p:cNvPr id="2" name="テキスト プレースホルダー 19">
            <a:extLst>
              <a:ext uri="{FF2B5EF4-FFF2-40B4-BE49-F238E27FC236}">
                <a16:creationId xmlns:a16="http://schemas.microsoft.com/office/drawing/2014/main" id="{95EF9D85-1E34-90EC-4FC7-9A93D0E66BCA}"/>
              </a:ext>
            </a:extLst>
          </p:cNvPr>
          <p:cNvSpPr>
            <a:spLocks noGrp="1"/>
          </p:cNvSpPr>
          <p:nvPr>
            <p:ph type="body" sz="quarter" idx="18" hasCustomPrompt="1"/>
          </p:nvPr>
        </p:nvSpPr>
        <p:spPr>
          <a:xfrm>
            <a:off x="796480" y="2594919"/>
            <a:ext cx="1192867" cy="1159774"/>
          </a:xfrm>
          <a:prstGeom prst="rect">
            <a:avLst/>
          </a:prstGeom>
        </p:spPr>
        <p:txBody>
          <a:bodyPr bIns="72000" anchor="ctr"/>
          <a:lstStyle>
            <a:lvl1pPr algn="ctr">
              <a:defRPr sz="48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6" name="直角三角形 5">
            <a:extLst>
              <a:ext uri="{FF2B5EF4-FFF2-40B4-BE49-F238E27FC236}">
                <a16:creationId xmlns:a16="http://schemas.microsoft.com/office/drawing/2014/main" id="{100D9F1C-D8DB-224C-CA7D-F31D0C52E9D4}"/>
              </a:ext>
            </a:extLst>
          </p:cNvPr>
          <p:cNvSpPr/>
          <p:nvPr userDrawn="1"/>
        </p:nvSpPr>
        <p:spPr>
          <a:xfrm flipH="1">
            <a:off x="6559849" y="1225849"/>
            <a:ext cx="5632151" cy="563215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7" name="直角三角形 6">
            <a:extLst>
              <a:ext uri="{FF2B5EF4-FFF2-40B4-BE49-F238E27FC236}">
                <a16:creationId xmlns:a16="http://schemas.microsoft.com/office/drawing/2014/main" id="{AF4ACF00-35E9-BBC1-EAD5-E89A7C4B29A3}"/>
              </a:ext>
            </a:extLst>
          </p:cNvPr>
          <p:cNvSpPr/>
          <p:nvPr userDrawn="1"/>
        </p:nvSpPr>
        <p:spPr>
          <a:xfrm rot="10800000">
            <a:off x="7437520" y="1"/>
            <a:ext cx="4754480" cy="4754480"/>
          </a:xfrm>
          <a:prstGeom prst="rtTriangle">
            <a:avLst/>
          </a:prstGeom>
          <a:solidFill>
            <a:srgbClr val="999999">
              <a:alpha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sp>
        <p:nvSpPr>
          <p:cNvPr id="9" name="角丸四角形 8">
            <a:extLst>
              <a:ext uri="{FF2B5EF4-FFF2-40B4-BE49-F238E27FC236}">
                <a16:creationId xmlns:a16="http://schemas.microsoft.com/office/drawing/2014/main" id="{455C51C8-C20E-0CEE-A8DE-58D4CFD039A0}"/>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a:t>
            </a:r>
            <a:r>
              <a:rPr kumimoji="0" lang="ja-JP" altLang="en-US" sz="10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代理店限定</a:t>
            </a:r>
            <a:endPar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endParaRPr>
          </a:p>
        </p:txBody>
      </p:sp>
      <p:sp>
        <p:nvSpPr>
          <p:cNvPr id="11" name="テキスト ボックス 10">
            <a:extLst>
              <a:ext uri="{FF2B5EF4-FFF2-40B4-BE49-F238E27FC236}">
                <a16:creationId xmlns:a16="http://schemas.microsoft.com/office/drawing/2014/main" id="{2EEB4110-1831-3E96-785B-D6134B6AFB88}"/>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spTree>
    <p:extLst>
      <p:ext uri="{BB962C8B-B14F-4D97-AF65-F5344CB8AC3E}">
        <p14:creationId xmlns:p14="http://schemas.microsoft.com/office/powerpoint/2010/main" val="8778498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pic>
        <p:nvPicPr>
          <p:cNvPr id="12" name="図 11" descr="携帯電話を持っている手&#10;&#10;自動的に生成された説明">
            <a:extLst>
              <a:ext uri="{FF2B5EF4-FFF2-40B4-BE49-F238E27FC236}">
                <a16:creationId xmlns:a16="http://schemas.microsoft.com/office/drawing/2014/main" id="{EB060A8E-FCBA-0C1A-CAE9-2C6E267FC2E7}"/>
              </a:ext>
            </a:extLst>
          </p:cNvPr>
          <p:cNvPicPr>
            <a:picLocks noChangeAspect="1"/>
          </p:cNvPicPr>
          <p:nvPr userDrawn="1"/>
        </p:nvPicPr>
        <p:blipFill rotWithShape="1">
          <a:blip r:embed="rId2" cstate="print">
            <a:duotone>
              <a:prstClr val="black"/>
              <a:schemeClr val="tx2">
                <a:tint val="45000"/>
                <a:satMod val="400000"/>
              </a:schemeClr>
            </a:duotone>
            <a:extLst>
              <a:ext uri="{28A0092B-C50C-407E-A947-70E740481C1C}">
                <a14:useLocalDpi xmlns:a14="http://schemas.microsoft.com/office/drawing/2010/main"/>
              </a:ext>
            </a:extLst>
          </a:blip>
          <a:srcRect l="178" t="7310" r="1369" b="9621"/>
          <a:stretch/>
        </p:blipFill>
        <p:spPr>
          <a:xfrm>
            <a:off x="0" y="1"/>
            <a:ext cx="12192000" cy="6858000"/>
          </a:xfrm>
          <a:prstGeom prst="rect">
            <a:avLst/>
          </a:prstGeom>
        </p:spPr>
      </p:pic>
      <p:sp>
        <p:nvSpPr>
          <p:cNvPr id="7" name="正方形/長方形 6">
            <a:extLst>
              <a:ext uri="{FF2B5EF4-FFF2-40B4-BE49-F238E27FC236}">
                <a16:creationId xmlns:a16="http://schemas.microsoft.com/office/drawing/2014/main" id="{62D2414D-F422-9EA9-1A23-7FA13DF110D5}"/>
              </a:ext>
            </a:extLst>
          </p:cNvPr>
          <p:cNvSpPr/>
          <p:nvPr userDrawn="1"/>
        </p:nvSpPr>
        <p:spPr>
          <a:xfrm>
            <a:off x="-600" y="3545632"/>
            <a:ext cx="12192000" cy="331236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223792" y="4725144"/>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10056440" y="260648"/>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6113669"/>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56937278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2" y="1085476"/>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35358683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1_表紙">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80467"/>
            <a:ext cx="12192000"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1013280" y="5470989"/>
            <a:ext cx="1256754" cy="215444"/>
          </a:xfrm>
          <a:prstGeom prst="rect">
            <a:avLst/>
          </a:prstGeom>
          <a:noFill/>
        </p:spPr>
        <p:txBody>
          <a:bodyPr wrap="none" lIns="0" tIns="0" rIns="0" b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95788"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  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9578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1013280"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8" name="図 7">
            <a:extLst>
              <a:ext uri="{FF2B5EF4-FFF2-40B4-BE49-F238E27FC236}">
                <a16:creationId xmlns:a16="http://schemas.microsoft.com/office/drawing/2014/main" id="{52F79CF0-1B49-671C-5F7B-1013048237B8}"/>
              </a:ext>
            </a:extLst>
          </p:cNvPr>
          <p:cNvPicPr>
            <a:picLocks noChangeAspect="1"/>
          </p:cNvPicPr>
          <p:nvPr userDrawn="1"/>
        </p:nvPicPr>
        <p:blipFill>
          <a:blip r:embed="rId3"/>
          <a:stretch>
            <a:fillRect/>
          </a:stretch>
        </p:blipFill>
        <p:spPr>
          <a:xfrm>
            <a:off x="1013280" y="1053494"/>
            <a:ext cx="1496004" cy="783622"/>
          </a:xfrm>
          <a:prstGeom prst="rect">
            <a:avLst/>
          </a:prstGeom>
        </p:spPr>
      </p:pic>
      <p:sp>
        <p:nvSpPr>
          <p:cNvPr id="9" name="テキスト ボックス 8">
            <a:extLst>
              <a:ext uri="{FF2B5EF4-FFF2-40B4-BE49-F238E27FC236}">
                <a16:creationId xmlns:a16="http://schemas.microsoft.com/office/drawing/2014/main" id="{09BF6BB9-8475-4CB3-E01A-2C69396CFBD8}"/>
              </a:ext>
            </a:extLst>
          </p:cNvPr>
          <p:cNvSpPr txBox="1"/>
          <p:nvPr userDrawn="1"/>
        </p:nvSpPr>
        <p:spPr>
          <a:xfrm>
            <a:off x="607656" y="5710013"/>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2023/1/11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2023/4/20</a:t>
            </a:r>
          </a:p>
        </p:txBody>
      </p:sp>
    </p:spTree>
    <p:extLst>
      <p:ext uri="{BB962C8B-B14F-4D97-AF65-F5344CB8AC3E}">
        <p14:creationId xmlns:p14="http://schemas.microsoft.com/office/powerpoint/2010/main" val="13364148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2_目次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019496" y="197195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019496" y="289005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019496" y="380815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289496" y="2511952"/>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289496" y="3430054"/>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1905536" y="2061932"/>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1905536" y="301652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1905536" y="3940975"/>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円/楕円 50">
            <a:extLst>
              <a:ext uri="{FF2B5EF4-FFF2-40B4-BE49-F238E27FC236}">
                <a16:creationId xmlns:a16="http://schemas.microsoft.com/office/drawing/2014/main" id="{4BF140D8-EA05-F54D-D34A-F950B247A10B}"/>
              </a:ext>
            </a:extLst>
          </p:cNvPr>
          <p:cNvSpPr>
            <a:spLocks noChangeAspect="1"/>
          </p:cNvSpPr>
          <p:nvPr userDrawn="1"/>
        </p:nvSpPr>
        <p:spPr>
          <a:xfrm>
            <a:off x="1019496" y="4697817"/>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3" name="直線コネクタ 2">
            <a:extLst>
              <a:ext uri="{FF2B5EF4-FFF2-40B4-BE49-F238E27FC236}">
                <a16:creationId xmlns:a16="http://schemas.microsoft.com/office/drawing/2014/main" id="{2CD8EB41-A84A-82AA-25E5-8759FC6F53E3}"/>
              </a:ext>
            </a:extLst>
          </p:cNvPr>
          <p:cNvCxnSpPr>
            <a:endCxn id="2" idx="0"/>
          </p:cNvCxnSpPr>
          <p:nvPr userDrawn="1"/>
        </p:nvCxnSpPr>
        <p:spPr>
          <a:xfrm>
            <a:off x="1289496" y="4319715"/>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sp>
        <p:nvSpPr>
          <p:cNvPr id="4" name="テキスト プレースホルダー 4">
            <a:extLst>
              <a:ext uri="{FF2B5EF4-FFF2-40B4-BE49-F238E27FC236}">
                <a16:creationId xmlns:a16="http://schemas.microsoft.com/office/drawing/2014/main" id="{B8784C17-9ECE-442C-C3AB-8A65D4579144}"/>
              </a:ext>
            </a:extLst>
          </p:cNvPr>
          <p:cNvSpPr>
            <a:spLocks noGrp="1"/>
          </p:cNvSpPr>
          <p:nvPr>
            <p:ph type="body" sz="quarter" idx="17" hasCustomPrompt="1"/>
          </p:nvPr>
        </p:nvSpPr>
        <p:spPr>
          <a:xfrm>
            <a:off x="1905536" y="4787797"/>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1438523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3_中表紙">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a:t>
            </a:r>
            <a:r>
              <a:rPr kumimoji="1" lang="ja-JP" altLang="en-US" sz="1000" b="1" i="0" spc="0" dirty="0">
                <a:solidFill>
                  <a:schemeClr val="accent6"/>
                </a:solidFill>
                <a:latin typeface="Yu Gothic" panose="020B0400000000000000" pitchFamily="34" charset="-128"/>
                <a:ea typeface="Yu Gothic" panose="020B0400000000000000" pitchFamily="34" charset="-128"/>
                <a:cs typeface="メイリオ" pitchFamily="50" charset="-128"/>
              </a:rPr>
              <a:t>主</a:t>
            </a:r>
            <a:r>
              <a:rPr kumimoji="1" lang="ja-JP" altLang="en-US" sz="1000" b="1" i="0" spc="0">
                <a:solidFill>
                  <a:schemeClr val="accent6"/>
                </a:solidFill>
                <a:latin typeface="Yu Gothic" panose="020B0400000000000000" pitchFamily="34" charset="-128"/>
                <a:ea typeface="Yu Gothic" panose="020B0400000000000000" pitchFamily="34" charset="-128"/>
                <a:cs typeface="メイリオ" pitchFamily="50" charset="-128"/>
              </a:rPr>
              <a:t>・</a:t>
            </a:r>
            <a:r>
              <a:rPr kumimoji="1" lang="ja-JP" altLang="en-US" sz="1000" b="1" i="0" spc="300">
                <a:solidFill>
                  <a:schemeClr val="accent6"/>
                </a:solidFill>
                <a:latin typeface="Yu Gothic" panose="020B0400000000000000" pitchFamily="34" charset="-128"/>
                <a:ea typeface="Yu Gothic" panose="020B0400000000000000" pitchFamily="34" charset="-128"/>
                <a:cs typeface="メイリオ" pitchFamily="50" charset="-128"/>
              </a:rPr>
              <a:t>代理店限定</a:t>
            </a:r>
            <a:endPar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FA7D9F68-D74C-CD2C-7578-01F7F3D3BB29}"/>
              </a:ext>
            </a:extLst>
          </p:cNvPr>
          <p:cNvSpPr txBox="1"/>
          <p:nvPr userDrawn="1"/>
        </p:nvSpPr>
        <p:spPr>
          <a:xfrm>
            <a:off x="2648582" y="6356344"/>
            <a:ext cx="72455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Tree>
    <p:extLst>
      <p:ext uri="{BB962C8B-B14F-4D97-AF65-F5344CB8AC3E}">
        <p14:creationId xmlns:p14="http://schemas.microsoft.com/office/powerpoint/2010/main" val="1586021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表紙_1行+1行">
    <p:bg>
      <p:bgPr>
        <a:solidFill>
          <a:srgbClr val="F5F5F5"/>
        </a:solidFill>
        <a:effectLst/>
      </p:bgPr>
    </p:bg>
    <p:spTree>
      <p:nvGrpSpPr>
        <p:cNvPr id="1" name=""/>
        <p:cNvGrpSpPr/>
        <p:nvPr/>
      </p:nvGrpSpPr>
      <p:grpSpPr>
        <a:xfrm>
          <a:off x="0" y="0"/>
          <a:ext cx="0" cy="0"/>
          <a:chOff x="0" y="0"/>
          <a:chExt cx="0" cy="0"/>
        </a:xfrm>
      </p:grpSpPr>
      <p:pic>
        <p:nvPicPr>
          <p:cNvPr id="45" name="図 44">
            <a:extLst>
              <a:ext uri="{FF2B5EF4-FFF2-40B4-BE49-F238E27FC236}">
                <a16:creationId xmlns:a16="http://schemas.microsoft.com/office/drawing/2014/main" id="{09E0B505-4369-EBCA-E652-19729F6170C6}"/>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396" y="4799792"/>
            <a:ext cx="12196793" cy="2058208"/>
          </a:xfrm>
          <a:prstGeom prst="rect">
            <a:avLst/>
          </a:prstGeom>
        </p:spPr>
      </p:pic>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551384" y="1444479"/>
            <a:ext cx="1825756"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Segoe UI" panose="020B0502040204020203" pitchFamily="34" charset="0"/>
                <a:ea typeface="Yu Gothic" panose="020B0400000000000000" pitchFamily="34" charset="-128"/>
                <a:cs typeface="Segoe UI" panose="020B0502040204020203" pitchFamily="34" charset="0"/>
              </a:rPr>
              <a:t>Yahoo</a:t>
            </a:r>
            <a:r>
              <a:rPr kumimoji="1" lang="en" altLang="ja-JP" sz="2400" b="1" i="0" spc="300" dirty="0">
                <a:solidFill>
                  <a:schemeClr val="accent3"/>
                </a:solidFill>
                <a:latin typeface="Segoe UI" panose="020B0502040204020203" pitchFamily="34" charset="0"/>
                <a:ea typeface="Yu Gothic" panose="020B0400000000000000"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3"/>
          <a:stretch>
            <a:fillRect/>
          </a:stretch>
        </p:blipFill>
        <p:spPr>
          <a:xfrm>
            <a:off x="330127" y="275412"/>
            <a:ext cx="1029301" cy="539158"/>
          </a:xfrm>
          <a:prstGeom prst="rect">
            <a:avLst/>
          </a:prstGeom>
        </p:spPr>
      </p:pic>
      <p:sp>
        <p:nvSpPr>
          <p:cNvPr id="25" name="角丸四角形 24">
            <a:extLst>
              <a:ext uri="{FF2B5EF4-FFF2-40B4-BE49-F238E27FC236}">
                <a16:creationId xmlns:a16="http://schemas.microsoft.com/office/drawing/2014/main" id="{473B2881-5AA8-63FC-6055-92C2819E65C5}"/>
              </a:ext>
            </a:extLst>
          </p:cNvPr>
          <p:cNvSpPr/>
          <p:nvPr userDrawn="1"/>
        </p:nvSpPr>
        <p:spPr>
          <a:xfrm>
            <a:off x="10028709"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36" name="角丸四角形 35">
            <a:extLst>
              <a:ext uri="{FF2B5EF4-FFF2-40B4-BE49-F238E27FC236}">
                <a16:creationId xmlns:a16="http://schemas.microsoft.com/office/drawing/2014/main" id="{DE020E17-C69D-86C9-1236-E8A8B129C452}"/>
              </a:ext>
            </a:extLst>
          </p:cNvPr>
          <p:cNvSpPr/>
          <p:nvPr userDrawn="1"/>
        </p:nvSpPr>
        <p:spPr>
          <a:xfrm>
            <a:off x="695400" y="3698716"/>
            <a:ext cx="5832648"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4000" rIns="91440" bIns="45720" numCol="1" spcCol="0" rtlCol="0" fromWordArt="0" anchor="ctr" anchorCtr="0" forceAA="0" compatLnSpc="1">
            <a:prstTxWarp prst="textNoShape">
              <a:avLst/>
            </a:prstTxWarp>
            <a:noAutofit/>
          </a:bodyPr>
          <a:lstStyle/>
          <a:p>
            <a:pPr algn="ct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016461" y="6619872"/>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42" name="テキスト ボックス 41">
            <a:extLst>
              <a:ext uri="{FF2B5EF4-FFF2-40B4-BE49-F238E27FC236}">
                <a16:creationId xmlns:a16="http://schemas.microsoft.com/office/drawing/2014/main" id="{38B789C8-2B56-A3A3-675D-AE7E87418FA6}"/>
              </a:ext>
            </a:extLst>
          </p:cNvPr>
          <p:cNvSpPr txBox="1"/>
          <p:nvPr userDrawn="1"/>
        </p:nvSpPr>
        <p:spPr>
          <a:xfrm>
            <a:off x="10817216" y="4020625"/>
            <a:ext cx="1077218" cy="276999"/>
          </a:xfrm>
          <a:prstGeom prst="rect">
            <a:avLst/>
          </a:prstGeom>
          <a:noFill/>
        </p:spPr>
        <p:txBody>
          <a:bodyPr wrap="none" lIns="0" rIns="0" rtlCol="0">
            <a:spAutoFit/>
          </a:bodyPr>
          <a:lstStyle/>
          <a:p>
            <a:pPr algn="r"/>
            <a:r>
              <a:rPr kumimoji="1" lang="ja-JP" altLang="en-US" sz="1200" b="0" i="0" spc="0">
                <a:solidFill>
                  <a:schemeClr val="accent3"/>
                </a:solidFill>
                <a:latin typeface="Meiryo" panose="020B0604030504040204" pitchFamily="34" charset="-128"/>
                <a:ea typeface="Meiryo" panose="020B0604030504040204" pitchFamily="34" charset="-128"/>
              </a:rPr>
              <a:t>ヤフー株式会社</a:t>
            </a:r>
          </a:p>
        </p:txBody>
      </p:sp>
      <p:sp>
        <p:nvSpPr>
          <p:cNvPr id="43" name="テキスト ボックス 42">
            <a:extLst>
              <a:ext uri="{FF2B5EF4-FFF2-40B4-BE49-F238E27FC236}">
                <a16:creationId xmlns:a16="http://schemas.microsoft.com/office/drawing/2014/main" id="{2F5788AA-2F16-206B-D7D3-831CD5C695A9}"/>
              </a:ext>
            </a:extLst>
          </p:cNvPr>
          <p:cNvSpPr txBox="1"/>
          <p:nvPr userDrawn="1"/>
        </p:nvSpPr>
        <p:spPr>
          <a:xfrm>
            <a:off x="10600234" y="4309086"/>
            <a:ext cx="1294200" cy="276999"/>
          </a:xfrm>
          <a:prstGeom prst="rect">
            <a:avLst/>
          </a:prstGeom>
          <a:noFill/>
        </p:spPr>
        <p:txBody>
          <a:bodyPr wrap="none" lIns="0" rIns="0" rtlCol="0">
            <a:spAutoFit/>
          </a:bodyPr>
          <a:lstStyle/>
          <a:p>
            <a:pPr algn="r"/>
            <a:r>
              <a:rPr kumimoji="1" lang="en-US" altLang="ja-JP" sz="12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2023/12/16</a:t>
            </a:r>
          </a:p>
        </p:txBody>
      </p:sp>
      <p:sp>
        <p:nvSpPr>
          <p:cNvPr id="2" name="タイトル 7">
            <a:extLst>
              <a:ext uri="{FF2B5EF4-FFF2-40B4-BE49-F238E27FC236}">
                <a16:creationId xmlns:a16="http://schemas.microsoft.com/office/drawing/2014/main" id="{A45DE044-2BD4-47EE-EEDD-7E6FEF393D77}"/>
              </a:ext>
            </a:extLst>
          </p:cNvPr>
          <p:cNvSpPr>
            <a:spLocks noGrp="1"/>
          </p:cNvSpPr>
          <p:nvPr>
            <p:ph type="title" hasCustomPrompt="1"/>
          </p:nvPr>
        </p:nvSpPr>
        <p:spPr>
          <a:xfrm>
            <a:off x="551384" y="2031429"/>
            <a:ext cx="11310489"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208338600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4_裏表紙">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2" name="正方形/長方形 1">
            <a:extLst>
              <a:ext uri="{FF2B5EF4-FFF2-40B4-BE49-F238E27FC236}">
                <a16:creationId xmlns:a16="http://schemas.microsoft.com/office/drawing/2014/main" id="{FB2E2D59-92F6-7C0B-A644-AF7170B81752}"/>
              </a:ext>
            </a:extLst>
          </p:cNvPr>
          <p:cNvSpPr/>
          <p:nvPr userDrawn="1"/>
        </p:nvSpPr>
        <p:spPr>
          <a:xfrm>
            <a:off x="-20531" y="3429000"/>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8" name="図 7">
            <a:extLst>
              <a:ext uri="{FF2B5EF4-FFF2-40B4-BE49-F238E27FC236}">
                <a16:creationId xmlns:a16="http://schemas.microsoft.com/office/drawing/2014/main" id="{4E330008-E135-6DC6-6245-7C913B8042FA}"/>
              </a:ext>
            </a:extLst>
          </p:cNvPr>
          <p:cNvPicPr>
            <a:picLocks noChangeAspect="1"/>
          </p:cNvPicPr>
          <p:nvPr userDrawn="1"/>
        </p:nvPicPr>
        <p:blipFill>
          <a:blip r:embed="rId3"/>
          <a:stretch>
            <a:fillRect/>
          </a:stretch>
        </p:blipFill>
        <p:spPr>
          <a:xfrm>
            <a:off x="4331804" y="4250359"/>
            <a:ext cx="3528392" cy="675650"/>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sp>
        <p:nvSpPr>
          <p:cNvPr id="14" name="テキスト ボックス 13">
            <a:extLst>
              <a:ext uri="{FF2B5EF4-FFF2-40B4-BE49-F238E27FC236}">
                <a16:creationId xmlns:a16="http://schemas.microsoft.com/office/drawing/2014/main" id="{C932166E-22E3-431F-00A9-95A56049E7EE}"/>
              </a:ext>
            </a:extLst>
          </p:cNvPr>
          <p:cNvSpPr txBox="1"/>
          <p:nvPr userDrawn="1"/>
        </p:nvSpPr>
        <p:spPr>
          <a:xfrm>
            <a:off x="10704513" y="6384253"/>
            <a:ext cx="1185092" cy="215444"/>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1"/>
                </a:solidFill>
                <a:latin typeface="Meiryo" panose="020B0604030504040204" pitchFamily="34" charset="-128"/>
                <a:ea typeface="Meiryo" panose="020B0604030504040204" pitchFamily="34" charset="-128"/>
              </a:rPr>
              <a:t>© Yahoo Japan</a:t>
            </a:r>
            <a:endParaRPr kumimoji="1" lang="ja-JP" altLang="en-US" sz="800" b="0" i="0" dirty="0">
              <a:solidFill>
                <a:schemeClr val="bg1"/>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15AD5BF4-AAAB-3C4D-9CB4-455B641AE880}"/>
              </a:ext>
            </a:extLst>
          </p:cNvPr>
          <p:cNvSpPr txBox="1"/>
          <p:nvPr userDrawn="1"/>
        </p:nvSpPr>
        <p:spPr>
          <a:xfrm>
            <a:off x="4226706" y="5220647"/>
            <a:ext cx="3738589"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7245870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Tree>
    <p:extLst>
      <p:ext uri="{BB962C8B-B14F-4D97-AF65-F5344CB8AC3E}">
        <p14:creationId xmlns:p14="http://schemas.microsoft.com/office/powerpoint/2010/main" val="198550512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5_通常スライド_左端項目">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58717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 name="角丸四角形 3">
            <a:extLst>
              <a:ext uri="{FF2B5EF4-FFF2-40B4-BE49-F238E27FC236}">
                <a16:creationId xmlns:a16="http://schemas.microsoft.com/office/drawing/2014/main" id="{08FC968B-3FAE-B631-5EE8-C6DEFA047252}"/>
              </a:ext>
            </a:extLst>
          </p:cNvPr>
          <p:cNvSpPr/>
          <p:nvPr userDrawn="1"/>
        </p:nvSpPr>
        <p:spPr>
          <a:xfrm>
            <a:off x="9777355"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6" name="正方形/長方形 5">
            <a:extLst>
              <a:ext uri="{FF2B5EF4-FFF2-40B4-BE49-F238E27FC236}">
                <a16:creationId xmlns:a16="http://schemas.microsoft.com/office/drawing/2014/main" id="{8F51725A-3DC7-6C70-DC76-033D04DAA238}"/>
              </a:ext>
            </a:extLst>
          </p:cNvPr>
          <p:cNvSpPr/>
          <p:nvPr userDrawn="1"/>
        </p:nvSpPr>
        <p:spPr>
          <a:xfrm>
            <a:off x="11904000" y="0"/>
            <a:ext cx="288000" cy="648000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0" name="正方形/長方形 9">
            <a:extLst>
              <a:ext uri="{FF2B5EF4-FFF2-40B4-BE49-F238E27FC236}">
                <a16:creationId xmlns:a16="http://schemas.microsoft.com/office/drawing/2014/main" id="{84171B6E-F395-E58A-7921-08C02BE44E0A}"/>
              </a:ext>
            </a:extLst>
          </p:cNvPr>
          <p:cNvSpPr/>
          <p:nvPr userDrawn="1"/>
        </p:nvSpPr>
        <p:spPr>
          <a:xfrm>
            <a:off x="11904000" y="0"/>
            <a:ext cx="288000" cy="1080000"/>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縦書きテキスト プレースホルダー 18">
            <a:extLst>
              <a:ext uri="{FF2B5EF4-FFF2-40B4-BE49-F238E27FC236}">
                <a16:creationId xmlns:a16="http://schemas.microsoft.com/office/drawing/2014/main" id="{28888630-C369-C6FF-69E4-AB3AAE33EB75}"/>
              </a:ext>
            </a:extLst>
          </p:cNvPr>
          <p:cNvSpPr>
            <a:spLocks noGrp="1"/>
          </p:cNvSpPr>
          <p:nvPr>
            <p:ph type="body" orient="vert" sz="quarter" idx="11" hasCustomPrompt="1"/>
          </p:nvPr>
        </p:nvSpPr>
        <p:spPr>
          <a:xfrm>
            <a:off x="11916455" y="252000"/>
            <a:ext cx="263351" cy="828000"/>
          </a:xfrm>
          <a:prstGeom prst="rect">
            <a:avLst/>
          </a:prstGeom>
        </p:spPr>
        <p:txBody>
          <a:bodyPr vert="eaVert" lIns="0" tIns="0" rIns="0" bIns="0" anchor="ctr" anchorCtr="0"/>
          <a:lstStyle>
            <a:lvl1pPr>
              <a:defRPr sz="700" spc="-100" baseline="0">
                <a:solidFill>
                  <a:schemeClr val="bg1"/>
                </a:solidFill>
              </a:defRPr>
            </a:lvl1pPr>
          </a:lstStyle>
          <a:p>
            <a:pPr lvl="0"/>
            <a:r>
              <a:rPr kumimoji="1" lang="ja-JP" altLang="en-US"/>
              <a:t>タイトルタイトル</a:t>
            </a:r>
          </a:p>
        </p:txBody>
      </p:sp>
      <p:sp>
        <p:nvSpPr>
          <p:cNvPr id="20" name="テキスト ボックス 19">
            <a:extLst>
              <a:ext uri="{FF2B5EF4-FFF2-40B4-BE49-F238E27FC236}">
                <a16:creationId xmlns:a16="http://schemas.microsoft.com/office/drawing/2014/main" id="{A5AA6C74-26D5-4A51-2CBB-1F306D300C8F}"/>
              </a:ext>
            </a:extLst>
          </p:cNvPr>
          <p:cNvSpPr txBox="1"/>
          <p:nvPr userDrawn="1"/>
        </p:nvSpPr>
        <p:spPr>
          <a:xfrm>
            <a:off x="11960903" y="40896"/>
            <a:ext cx="174453" cy="161583"/>
          </a:xfrm>
          <a:prstGeom prst="rect">
            <a:avLst/>
          </a:prstGeom>
          <a:noFill/>
        </p:spPr>
        <p:txBody>
          <a:bodyPr wrap="square" lIns="0" tIns="0" rIns="0" bIns="0" rtlCol="0">
            <a:spAutoFit/>
          </a:bodyPr>
          <a:lstStyle/>
          <a:p>
            <a:pPr algn="ctr"/>
            <a:r>
              <a:rPr kumimoji="1" lang="en-US" altLang="ja-JP" sz="1050" b="1" i="1" spc="0" dirty="0">
                <a:solidFill>
                  <a:schemeClr val="bg1"/>
                </a:solidFill>
                <a:latin typeface="Segoe UI" panose="020B0502040204020203" pitchFamily="34" charset="0"/>
                <a:cs typeface="Segoe UI" panose="020B0502040204020203" pitchFamily="34" charset="0"/>
              </a:rPr>
              <a:t>01</a:t>
            </a:r>
            <a:endParaRPr kumimoji="1" lang="ja-JP" altLang="en-US" sz="1050" b="1" i="1" spc="0">
              <a:solidFill>
                <a:schemeClr val="bg1"/>
              </a:solidFill>
              <a:latin typeface="Segoe UI" panose="020B0502040204020203" pitchFamily="34" charset="0"/>
              <a:cs typeface="Segoe UI" panose="020B0502040204020203" pitchFamily="34" charset="0"/>
            </a:endParaRPr>
          </a:p>
        </p:txBody>
      </p:sp>
      <p:cxnSp>
        <p:nvCxnSpPr>
          <p:cNvPr id="22" name="直線コネクタ 21">
            <a:extLst>
              <a:ext uri="{FF2B5EF4-FFF2-40B4-BE49-F238E27FC236}">
                <a16:creationId xmlns:a16="http://schemas.microsoft.com/office/drawing/2014/main" id="{102E8B2E-BAEC-1CA8-E8B7-ED08E612AA17}"/>
              </a:ext>
            </a:extLst>
          </p:cNvPr>
          <p:cNvCxnSpPr>
            <a:cxnSpLocks/>
          </p:cNvCxnSpPr>
          <p:nvPr userDrawn="1"/>
        </p:nvCxnSpPr>
        <p:spPr>
          <a:xfrm>
            <a:off x="11700432" y="216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6F57FE0A-5594-70AA-094E-A9522BC39E28}"/>
              </a:ext>
            </a:extLst>
          </p:cNvPr>
          <p:cNvCxnSpPr>
            <a:cxnSpLocks/>
          </p:cNvCxnSpPr>
          <p:nvPr userDrawn="1"/>
        </p:nvCxnSpPr>
        <p:spPr>
          <a:xfrm>
            <a:off x="11784871" y="3240000"/>
            <a:ext cx="39493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B49E33BA-3428-8B19-295D-7D0D35D86B80}"/>
              </a:ext>
            </a:extLst>
          </p:cNvPr>
          <p:cNvCxnSpPr>
            <a:cxnSpLocks/>
          </p:cNvCxnSpPr>
          <p:nvPr userDrawn="1"/>
        </p:nvCxnSpPr>
        <p:spPr>
          <a:xfrm>
            <a:off x="11784871" y="43152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7C2F049D-887E-8674-2248-20C5D0674F69}"/>
              </a:ext>
            </a:extLst>
          </p:cNvPr>
          <p:cNvCxnSpPr>
            <a:cxnSpLocks/>
          </p:cNvCxnSpPr>
          <p:nvPr userDrawn="1"/>
        </p:nvCxnSpPr>
        <p:spPr>
          <a:xfrm>
            <a:off x="11784871" y="5394767"/>
            <a:ext cx="39493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線コネクタ 26">
            <a:extLst>
              <a:ext uri="{FF2B5EF4-FFF2-40B4-BE49-F238E27FC236}">
                <a16:creationId xmlns:a16="http://schemas.microsoft.com/office/drawing/2014/main" id="{E7C72838-3336-DFC9-40D0-C8032C0FA1F5}"/>
              </a:ext>
            </a:extLst>
          </p:cNvPr>
          <p:cNvCxnSpPr>
            <a:cxnSpLocks/>
          </p:cNvCxnSpPr>
          <p:nvPr userDrawn="1"/>
        </p:nvCxnSpPr>
        <p:spPr>
          <a:xfrm>
            <a:off x="11700432" y="1080000"/>
            <a:ext cx="4793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縦書きテキスト プレースホルダー 18">
            <a:extLst>
              <a:ext uri="{FF2B5EF4-FFF2-40B4-BE49-F238E27FC236}">
                <a16:creationId xmlns:a16="http://schemas.microsoft.com/office/drawing/2014/main" id="{83744F5B-0867-FE93-5FB6-5447A58A66B4}"/>
              </a:ext>
            </a:extLst>
          </p:cNvPr>
          <p:cNvSpPr>
            <a:spLocks noGrp="1"/>
          </p:cNvSpPr>
          <p:nvPr>
            <p:ph type="body" orient="vert" sz="quarter" idx="12" hasCustomPrompt="1"/>
          </p:nvPr>
        </p:nvSpPr>
        <p:spPr>
          <a:xfrm>
            <a:off x="11916455" y="131880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0" name="テキスト ボックス 29">
            <a:extLst>
              <a:ext uri="{FF2B5EF4-FFF2-40B4-BE49-F238E27FC236}">
                <a16:creationId xmlns:a16="http://schemas.microsoft.com/office/drawing/2014/main" id="{663B12E9-92F9-D7C5-949C-9C747C5A24DF}"/>
              </a:ext>
            </a:extLst>
          </p:cNvPr>
          <p:cNvSpPr txBox="1"/>
          <p:nvPr userDrawn="1"/>
        </p:nvSpPr>
        <p:spPr>
          <a:xfrm>
            <a:off x="11960903" y="11324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02</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1" name="縦書きテキスト プレースホルダー 18">
            <a:extLst>
              <a:ext uri="{FF2B5EF4-FFF2-40B4-BE49-F238E27FC236}">
                <a16:creationId xmlns:a16="http://schemas.microsoft.com/office/drawing/2014/main" id="{432A2B23-6DFA-258B-DC91-DFA85D481B27}"/>
              </a:ext>
            </a:extLst>
          </p:cNvPr>
          <p:cNvSpPr>
            <a:spLocks noGrp="1"/>
          </p:cNvSpPr>
          <p:nvPr>
            <p:ph type="body" orient="vert" sz="quarter" idx="13" hasCustomPrompt="1"/>
          </p:nvPr>
        </p:nvSpPr>
        <p:spPr>
          <a:xfrm>
            <a:off x="11916455" y="24008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2" name="テキスト ボックス 31">
            <a:extLst>
              <a:ext uri="{FF2B5EF4-FFF2-40B4-BE49-F238E27FC236}">
                <a16:creationId xmlns:a16="http://schemas.microsoft.com/office/drawing/2014/main" id="{B2EEE918-81B1-DBBD-1659-972D75973EC8}"/>
              </a:ext>
            </a:extLst>
          </p:cNvPr>
          <p:cNvSpPr txBox="1"/>
          <p:nvPr userDrawn="1"/>
        </p:nvSpPr>
        <p:spPr>
          <a:xfrm>
            <a:off x="11960903" y="2199629"/>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03</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3" name="縦書きテキスト プレースホルダー 18">
            <a:extLst>
              <a:ext uri="{FF2B5EF4-FFF2-40B4-BE49-F238E27FC236}">
                <a16:creationId xmlns:a16="http://schemas.microsoft.com/office/drawing/2014/main" id="{CB711E38-84FC-52D9-3BB6-C7D650D7A32B}"/>
              </a:ext>
            </a:extLst>
          </p:cNvPr>
          <p:cNvSpPr>
            <a:spLocks noGrp="1"/>
          </p:cNvSpPr>
          <p:nvPr>
            <p:ph type="body" orient="vert" sz="quarter" idx="14" hasCustomPrompt="1"/>
          </p:nvPr>
        </p:nvSpPr>
        <p:spPr>
          <a:xfrm>
            <a:off x="11916455" y="348288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4" name="テキスト ボックス 33">
            <a:extLst>
              <a:ext uri="{FF2B5EF4-FFF2-40B4-BE49-F238E27FC236}">
                <a16:creationId xmlns:a16="http://schemas.microsoft.com/office/drawing/2014/main" id="{60B364F7-A693-CA94-45A3-7A39427C80F3}"/>
              </a:ext>
            </a:extLst>
          </p:cNvPr>
          <p:cNvSpPr txBox="1"/>
          <p:nvPr userDrawn="1"/>
        </p:nvSpPr>
        <p:spPr>
          <a:xfrm>
            <a:off x="11960903" y="3274895"/>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04</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5" name="縦書きテキスト プレースホルダー 18">
            <a:extLst>
              <a:ext uri="{FF2B5EF4-FFF2-40B4-BE49-F238E27FC236}">
                <a16:creationId xmlns:a16="http://schemas.microsoft.com/office/drawing/2014/main" id="{1D94D762-E280-A466-57B0-D80CC0713DF0}"/>
              </a:ext>
            </a:extLst>
          </p:cNvPr>
          <p:cNvSpPr>
            <a:spLocks noGrp="1"/>
          </p:cNvSpPr>
          <p:nvPr>
            <p:ph type="body" orient="vert" sz="quarter" idx="15" hasCustomPrompt="1"/>
          </p:nvPr>
        </p:nvSpPr>
        <p:spPr>
          <a:xfrm>
            <a:off x="11916455" y="457254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6" name="テキスト ボックス 35">
            <a:extLst>
              <a:ext uri="{FF2B5EF4-FFF2-40B4-BE49-F238E27FC236}">
                <a16:creationId xmlns:a16="http://schemas.microsoft.com/office/drawing/2014/main" id="{9360532E-02FC-7483-F99B-939D304B99B8}"/>
              </a:ext>
            </a:extLst>
          </p:cNvPr>
          <p:cNvSpPr txBox="1"/>
          <p:nvPr userDrawn="1"/>
        </p:nvSpPr>
        <p:spPr>
          <a:xfrm>
            <a:off x="11960903" y="436143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05</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37" name="縦書きテキスト プレースホルダー 18">
            <a:extLst>
              <a:ext uri="{FF2B5EF4-FFF2-40B4-BE49-F238E27FC236}">
                <a16:creationId xmlns:a16="http://schemas.microsoft.com/office/drawing/2014/main" id="{42E28A6B-C274-A00C-5D77-CB2BDF11CF45}"/>
              </a:ext>
            </a:extLst>
          </p:cNvPr>
          <p:cNvSpPr>
            <a:spLocks noGrp="1"/>
          </p:cNvSpPr>
          <p:nvPr>
            <p:ph type="body" orient="vert" sz="quarter" idx="16" hasCustomPrompt="1"/>
          </p:nvPr>
        </p:nvSpPr>
        <p:spPr>
          <a:xfrm>
            <a:off x="11916455" y="5646960"/>
            <a:ext cx="263351" cy="828000"/>
          </a:xfrm>
          <a:prstGeom prst="rect">
            <a:avLst/>
          </a:prstGeom>
        </p:spPr>
        <p:txBody>
          <a:bodyPr vert="eaVert" lIns="0" tIns="0" rIns="0" bIns="0" anchor="ctr" anchorCtr="0"/>
          <a:lstStyle>
            <a:lvl1pPr>
              <a:defRPr sz="700" spc="-100" baseline="0">
                <a:solidFill>
                  <a:schemeClr val="bg1">
                    <a:lumMod val="75000"/>
                  </a:schemeClr>
                </a:solidFill>
              </a:defRPr>
            </a:lvl1pPr>
          </a:lstStyle>
          <a:p>
            <a:pPr lvl="0"/>
            <a:r>
              <a:rPr kumimoji="1" lang="ja-JP" altLang="en-US"/>
              <a:t>タイトルタイトル</a:t>
            </a:r>
          </a:p>
        </p:txBody>
      </p:sp>
      <p:sp>
        <p:nvSpPr>
          <p:cNvPr id="38" name="テキスト ボックス 37">
            <a:extLst>
              <a:ext uri="{FF2B5EF4-FFF2-40B4-BE49-F238E27FC236}">
                <a16:creationId xmlns:a16="http://schemas.microsoft.com/office/drawing/2014/main" id="{79F92B0D-620A-C6C9-9827-E4FA661970C7}"/>
              </a:ext>
            </a:extLst>
          </p:cNvPr>
          <p:cNvSpPr txBox="1"/>
          <p:nvPr userDrawn="1"/>
        </p:nvSpPr>
        <p:spPr>
          <a:xfrm>
            <a:off x="11960903" y="5435856"/>
            <a:ext cx="174453" cy="161583"/>
          </a:xfrm>
          <a:prstGeom prst="rect">
            <a:avLst/>
          </a:prstGeom>
          <a:noFill/>
        </p:spPr>
        <p:txBody>
          <a:bodyPr wrap="square" lIns="0" tIns="0" rIns="0" bIns="0" rtlCol="0">
            <a:spAutoFit/>
          </a:bodyPr>
          <a:lstStyle/>
          <a:p>
            <a:pPr algn="ctr"/>
            <a:r>
              <a:rPr kumimoji="1" lang="en-US" altLang="ja-JP" sz="1050" b="1" i="1" spc="0" dirty="0">
                <a:solidFill>
                  <a:schemeClr val="bg1">
                    <a:lumMod val="75000"/>
                  </a:schemeClr>
                </a:solidFill>
                <a:latin typeface="Segoe UI" panose="020B0502040204020203" pitchFamily="34" charset="0"/>
                <a:cs typeface="Segoe UI" panose="020B0502040204020203" pitchFamily="34" charset="0"/>
              </a:rPr>
              <a:t>06</a:t>
            </a:r>
            <a:endParaRPr kumimoji="1" lang="ja-JP" altLang="en-US" sz="1050" b="1" i="1" spc="0">
              <a:solidFill>
                <a:schemeClr val="bg1">
                  <a:lumMod val="75000"/>
                </a:schemeClr>
              </a:solidFill>
              <a:latin typeface="Segoe UI" panose="020B0502040204020203" pitchFamily="34" charset="0"/>
              <a:cs typeface="Segoe UI" panose="020B0502040204020203" pitchFamily="34" charset="0"/>
            </a:endParaRPr>
          </a:p>
        </p:txBody>
      </p:sp>
      <p:sp>
        <p:nvSpPr>
          <p:cNvPr id="2" name="テキスト プレースホルダー 10">
            <a:extLst>
              <a:ext uri="{FF2B5EF4-FFF2-40B4-BE49-F238E27FC236}">
                <a16:creationId xmlns:a16="http://schemas.microsoft.com/office/drawing/2014/main" id="{39696C65-2A92-9376-2F55-0B364C7CB3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2480497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長">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401781722"/>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短">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フリーフォーム 7">
            <a:extLst>
              <a:ext uri="{FF2B5EF4-FFF2-40B4-BE49-F238E27FC236}">
                <a16:creationId xmlns:a16="http://schemas.microsoft.com/office/drawing/2014/main" id="{3CEA4346-5A25-F355-85EB-2B39DA6E1275}"/>
              </a:ext>
            </a:extLst>
          </p:cNvPr>
          <p:cNvSpPr/>
          <p:nvPr userDrawn="1"/>
        </p:nvSpPr>
        <p:spPr>
          <a:xfrm>
            <a:off x="0" y="-5818"/>
            <a:ext cx="1285246" cy="565422"/>
          </a:xfrm>
          <a:custGeom>
            <a:avLst/>
            <a:gdLst>
              <a:gd name="connsiteX0" fmla="*/ 0 w 1285246"/>
              <a:gd name="connsiteY0" fmla="*/ 0 h 565422"/>
              <a:gd name="connsiteX1" fmla="*/ 1285246 w 1285246"/>
              <a:gd name="connsiteY1" fmla="*/ 0 h 565422"/>
              <a:gd name="connsiteX2" fmla="*/ 1070485 w 1285246"/>
              <a:gd name="connsiteY2" fmla="*/ 565422 h 565422"/>
              <a:gd name="connsiteX3" fmla="*/ 0 w 1285246"/>
              <a:gd name="connsiteY3" fmla="*/ 565422 h 565422"/>
              <a:gd name="connsiteX4" fmla="*/ 0 w 1285246"/>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246" h="565422">
                <a:moveTo>
                  <a:pt x="0" y="0"/>
                </a:moveTo>
                <a:lnTo>
                  <a:pt x="1285246" y="0"/>
                </a:lnTo>
                <a:lnTo>
                  <a:pt x="1070485"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430286"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2" name="図プレースホルダー 11">
            <a:extLst>
              <a:ext uri="{FF2B5EF4-FFF2-40B4-BE49-F238E27FC236}">
                <a16:creationId xmlns:a16="http://schemas.microsoft.com/office/drawing/2014/main" id="{25832528-9FBF-754D-6498-7E3776590C2D}"/>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600427" y="78666"/>
            <a:ext cx="431274" cy="410840"/>
          </a:xfrm>
          <a:prstGeom prst="rect">
            <a:avLst/>
          </a:prstGeom>
        </p:spPr>
        <p:txBody>
          <a:bodyPr lIns="0" tIns="36000" rIns="36000" bIns="0" anchor="ctr"/>
          <a:lstStyle>
            <a:lvl1pPr algn="ctr">
              <a:defRPr sz="900" spc="-150">
                <a:solidFill>
                  <a:schemeClr val="bg1"/>
                </a:solidFill>
              </a:defRPr>
            </a:lvl1pPr>
          </a:lstStyle>
          <a:p>
            <a:pPr lvl="0"/>
            <a:r>
              <a:rPr kumimoji="1" lang="ja-JP" altLang="en-US"/>
              <a:t>短いああ</a:t>
            </a:r>
            <a:endParaRPr kumimoji="1" lang="en-US" altLang="ja-JP" dirty="0"/>
          </a:p>
        </p:txBody>
      </p:sp>
    </p:spTree>
    <p:extLst>
      <p:ext uri="{BB962C8B-B14F-4D97-AF65-F5344CB8AC3E}">
        <p14:creationId xmlns:p14="http://schemas.microsoft.com/office/powerpoint/2010/main" val="1677203509"/>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5_通常スライド_アイコン項目_項目名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フリーフォーム 12">
            <a:extLst>
              <a:ext uri="{FF2B5EF4-FFF2-40B4-BE49-F238E27FC236}">
                <a16:creationId xmlns:a16="http://schemas.microsoft.com/office/drawing/2014/main" id="{F5F12BA4-DCC4-6704-217A-FD328B5EA32C}"/>
              </a:ext>
            </a:extLst>
          </p:cNvPr>
          <p:cNvSpPr/>
          <p:nvPr userDrawn="1"/>
        </p:nvSpPr>
        <p:spPr>
          <a:xfrm>
            <a:off x="0" y="-5818"/>
            <a:ext cx="824215" cy="565422"/>
          </a:xfrm>
          <a:custGeom>
            <a:avLst/>
            <a:gdLst>
              <a:gd name="connsiteX0" fmla="*/ 0 w 824215"/>
              <a:gd name="connsiteY0" fmla="*/ 0 h 565422"/>
              <a:gd name="connsiteX1" fmla="*/ 824215 w 824215"/>
              <a:gd name="connsiteY1" fmla="*/ 0 h 565422"/>
              <a:gd name="connsiteX2" fmla="*/ 609454 w 824215"/>
              <a:gd name="connsiteY2" fmla="*/ 565422 h 565422"/>
              <a:gd name="connsiteX3" fmla="*/ 0 w 824215"/>
              <a:gd name="connsiteY3" fmla="*/ 565422 h 565422"/>
              <a:gd name="connsiteX4" fmla="*/ 0 w 824215"/>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15" h="565422">
                <a:moveTo>
                  <a:pt x="0" y="0"/>
                </a:moveTo>
                <a:lnTo>
                  <a:pt x="824215" y="0"/>
                </a:lnTo>
                <a:lnTo>
                  <a:pt x="609454"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1008129"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6" name="図プレースホルダー 11">
            <a:extLst>
              <a:ext uri="{FF2B5EF4-FFF2-40B4-BE49-F238E27FC236}">
                <a16:creationId xmlns:a16="http://schemas.microsoft.com/office/drawing/2014/main" id="{2E810E5A-373F-DFA3-F96F-2BC69F537FD6}"/>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Tree>
    <p:extLst>
      <p:ext uri="{BB962C8B-B14F-4D97-AF65-F5344CB8AC3E}">
        <p14:creationId xmlns:p14="http://schemas.microsoft.com/office/powerpoint/2010/main" val="246822339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1140288" y="5627076"/>
            <a:ext cx="794963" cy="662469"/>
          </a:xfrm>
          <a:prstGeom prst="rect">
            <a:avLst/>
          </a:prstGeom>
        </p:spPr>
      </p:pic>
    </p:spTree>
    <p:extLst>
      <p:ext uri="{BB962C8B-B14F-4D97-AF65-F5344CB8AC3E}">
        <p14:creationId xmlns:p14="http://schemas.microsoft.com/office/powerpoint/2010/main" val="398362457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19750607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資料について">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950" b="1" i="0" spc="0" dirty="0">
                <a:solidFill>
                  <a:schemeClr val="bg2">
                    <a:lumMod val="90000"/>
                  </a:schemeClr>
                </a:solidFill>
                <a:latin typeface="Meiryo" panose="020B0604030504040204" pitchFamily="34" charset="-128"/>
                <a:ea typeface="Meiryo" panose="020B0604030504040204" pitchFamily="34" charset="-128"/>
                <a:cs typeface="メイリオ" pitchFamily="50" charset="-128"/>
              </a:rPr>
              <a:t>主</a:t>
            </a:r>
            <a:r>
              <a:rPr kumimoji="1" lang="ja-JP" altLang="en-US" sz="950" b="1" i="0" spc="0">
                <a:solidFill>
                  <a:schemeClr val="bg2">
                    <a:lumMod val="90000"/>
                  </a:schemeClr>
                </a:solidFill>
                <a:latin typeface="Meiryo" panose="020B0604030504040204" pitchFamily="34" charset="-128"/>
                <a:ea typeface="Meiryo" panose="020B0604030504040204" pitchFamily="34" charset="-128"/>
                <a:cs typeface="メイリオ" pitchFamily="50" charset="-128"/>
              </a:rPr>
              <a:t>・</a:t>
            </a:r>
            <a:r>
              <a:rPr kumimoji="1" lang="ja-JP" altLang="en-US" sz="950" b="1" i="0" spc="300">
                <a:solidFill>
                  <a:schemeClr val="bg2">
                    <a:lumMod val="90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endParaRPr>
          </a:p>
        </p:txBody>
      </p:sp>
      <p:sp>
        <p:nvSpPr>
          <p:cNvPr id="18" name="フリーフォーム 17">
            <a:extLst>
              <a:ext uri="{FF2B5EF4-FFF2-40B4-BE49-F238E27FC236}">
                <a16:creationId xmlns:a16="http://schemas.microsoft.com/office/drawing/2014/main" id="{FFA1DD8D-2E20-16EE-1864-F0780B2595A1}"/>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プレースホルダー 6">
            <a:extLst>
              <a:ext uri="{FF2B5EF4-FFF2-40B4-BE49-F238E27FC236}">
                <a16:creationId xmlns:a16="http://schemas.microsoft.com/office/drawing/2014/main" id="{1CD1E662-85D8-9AA1-EBF5-3635AE88AF49}"/>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1"/>
                </a:solidFill>
              </a:defRPr>
            </a:lvl1pPr>
          </a:lstStyle>
          <a:p>
            <a:pPr lvl="0"/>
            <a:r>
              <a:rPr kumimoji="1" lang="ja-JP" altLang="en-US"/>
              <a:t>項目名が長いときはこちらのテンプレをつかってくださいい</a:t>
            </a:r>
          </a:p>
        </p:txBody>
      </p:sp>
      <p:sp>
        <p:nvSpPr>
          <p:cNvPr id="22" name="図プレースホルダー 11">
            <a:extLst>
              <a:ext uri="{FF2B5EF4-FFF2-40B4-BE49-F238E27FC236}">
                <a16:creationId xmlns:a16="http://schemas.microsoft.com/office/drawing/2014/main" id="{B69D9F8A-B25D-FC59-C355-1213EC9E13C5}"/>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23" name="テキスト プレースホルダー 10">
            <a:extLst>
              <a:ext uri="{FF2B5EF4-FFF2-40B4-BE49-F238E27FC236}">
                <a16:creationId xmlns:a16="http://schemas.microsoft.com/office/drawing/2014/main" id="{EFE32900-9CF4-9F29-966F-FFD53965B4CA}"/>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4185285001"/>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464379"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3508878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464379"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809563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表紙_1行+1行">
    <p:bg>
      <p:bgPr>
        <a:solidFill>
          <a:srgbClr val="FFFFFF"/>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7C3A250-9B4F-E6CE-7B50-70D35737F897}"/>
              </a:ext>
            </a:extLst>
          </p:cNvPr>
          <p:cNvSpPr/>
          <p:nvPr userDrawn="1"/>
        </p:nvSpPr>
        <p:spPr>
          <a:xfrm>
            <a:off x="-2" y="0"/>
            <a:ext cx="8900161" cy="6858000"/>
          </a:xfrm>
          <a:prstGeom prst="rect">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角丸四角形 10">
            <a:extLst>
              <a:ext uri="{FF2B5EF4-FFF2-40B4-BE49-F238E27FC236}">
                <a16:creationId xmlns:a16="http://schemas.microsoft.com/office/drawing/2014/main" id="{23565ED0-F026-DF6B-34D2-48BC0C9B821B}"/>
              </a:ext>
            </a:extLst>
          </p:cNvPr>
          <p:cNvSpPr/>
          <p:nvPr userDrawn="1"/>
        </p:nvSpPr>
        <p:spPr>
          <a:xfrm>
            <a:off x="695400" y="1966999"/>
            <a:ext cx="1957524"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accent3"/>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accent3"/>
                </a:solidFill>
                <a:latin typeface="Meiryo" panose="020B0604030504040204" pitchFamily="34" charset="-128"/>
                <a:ea typeface="Meiryo" panose="020B0604030504040204" pitchFamily="34" charset="-128"/>
              </a:rPr>
              <a:t>広告</a:t>
            </a:r>
            <a:endParaRPr kumimoji="1" lang="ja-JP" altLang="en-US" sz="2400" b="1" i="0" dirty="0">
              <a:solidFill>
                <a:schemeClr val="accent3"/>
              </a:solidFill>
              <a:latin typeface="Meiryo" panose="020B0604030504040204" pitchFamily="34" charset="-128"/>
              <a:ea typeface="Meiryo" panose="020B0604030504040204" pitchFamily="34" charset="-128"/>
            </a:endParaRPr>
          </a:p>
        </p:txBody>
      </p:sp>
      <p:pic>
        <p:nvPicPr>
          <p:cNvPr id="13" name="図 12">
            <a:extLst>
              <a:ext uri="{FF2B5EF4-FFF2-40B4-BE49-F238E27FC236}">
                <a16:creationId xmlns:a16="http://schemas.microsoft.com/office/drawing/2014/main" id="{F1E4046A-34BF-04B0-6237-E4FF11F04DE0}"/>
              </a:ext>
            </a:extLst>
          </p:cNvPr>
          <p:cNvPicPr>
            <a:picLocks noChangeAspect="1"/>
          </p:cNvPicPr>
          <p:nvPr userDrawn="1"/>
        </p:nvPicPr>
        <p:blipFill>
          <a:blip r:embed="rId2"/>
          <a:stretch>
            <a:fillRect/>
          </a:stretch>
        </p:blipFill>
        <p:spPr>
          <a:xfrm>
            <a:off x="330127" y="275411"/>
            <a:ext cx="1115899" cy="584519"/>
          </a:xfrm>
          <a:prstGeom prst="rect">
            <a:avLst/>
          </a:prstGeom>
        </p:spPr>
      </p:pic>
      <p:sp>
        <p:nvSpPr>
          <p:cNvPr id="14" name="正方形/長方形 13">
            <a:extLst>
              <a:ext uri="{FF2B5EF4-FFF2-40B4-BE49-F238E27FC236}">
                <a16:creationId xmlns:a16="http://schemas.microsoft.com/office/drawing/2014/main" id="{0E01EA13-ACAF-54E6-0E21-29F5152BE7D0}"/>
              </a:ext>
            </a:extLst>
          </p:cNvPr>
          <p:cNvSpPr/>
          <p:nvPr userDrawn="1"/>
        </p:nvSpPr>
        <p:spPr>
          <a:xfrm>
            <a:off x="0" y="0"/>
            <a:ext cx="119336" cy="6858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5" name="角丸四角形 24">
            <a:extLst>
              <a:ext uri="{FF2B5EF4-FFF2-40B4-BE49-F238E27FC236}">
                <a16:creationId xmlns:a16="http://schemas.microsoft.com/office/drawing/2014/main" id="{473B2881-5AA8-63FC-6055-92C2819E65C5}"/>
              </a:ext>
            </a:extLst>
          </p:cNvPr>
          <p:cNvSpPr/>
          <p:nvPr userDrawn="1"/>
        </p:nvSpPr>
        <p:spPr>
          <a:xfrm>
            <a:off x="6816080" y="238128"/>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accent6"/>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accent6"/>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accent6"/>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endParaRPr>
          </a:p>
        </p:txBody>
      </p:sp>
      <p:pic>
        <p:nvPicPr>
          <p:cNvPr id="16" name="図 15">
            <a:extLst>
              <a:ext uri="{FF2B5EF4-FFF2-40B4-BE49-F238E27FC236}">
                <a16:creationId xmlns:a16="http://schemas.microsoft.com/office/drawing/2014/main" id="{5DA466A4-6516-C698-E2FB-DFF21B4F9735}"/>
              </a:ext>
            </a:extLst>
          </p:cNvPr>
          <p:cNvPicPr>
            <a:picLocks noChangeAspect="1"/>
          </p:cNvPicPr>
          <p:nvPr userDrawn="1"/>
        </p:nvPicPr>
        <p:blipFill>
          <a:blip r:embed="rId3"/>
          <a:stretch>
            <a:fillRect/>
          </a:stretch>
        </p:blipFill>
        <p:spPr>
          <a:xfrm rot="5400000">
            <a:off x="7117080" y="1783080"/>
            <a:ext cx="6858000" cy="3291840"/>
          </a:xfrm>
          <a:prstGeom prst="rect">
            <a:avLst/>
          </a:prstGeom>
        </p:spPr>
      </p:pic>
      <p:sp>
        <p:nvSpPr>
          <p:cNvPr id="18" name="テキスト ボックス 17">
            <a:extLst>
              <a:ext uri="{FF2B5EF4-FFF2-40B4-BE49-F238E27FC236}">
                <a16:creationId xmlns:a16="http://schemas.microsoft.com/office/drawing/2014/main" id="{33B512B4-5ED5-F73D-76CA-A40F9B6267BA}"/>
              </a:ext>
            </a:extLst>
          </p:cNvPr>
          <p:cNvSpPr txBox="1"/>
          <p:nvPr userDrawn="1"/>
        </p:nvSpPr>
        <p:spPr>
          <a:xfrm>
            <a:off x="7325423" y="5988095"/>
            <a:ext cx="1256754" cy="307777"/>
          </a:xfrm>
          <a:prstGeom prst="rect">
            <a:avLst/>
          </a:prstGeom>
          <a:noFill/>
        </p:spPr>
        <p:txBody>
          <a:bodyPr wrap="none" lIns="0" rIns="0" rtlCol="0">
            <a:spAutoFit/>
          </a:bodyPr>
          <a:lstStyle/>
          <a:p>
            <a:pPr algn="r"/>
            <a:r>
              <a:rPr kumimoji="1" lang="ja-JP" altLang="en-US" sz="1400" b="0" i="0" spc="0">
                <a:solidFill>
                  <a:schemeClr val="accent3"/>
                </a:solidFill>
                <a:latin typeface="Meiryo" panose="020B0604030504040204" pitchFamily="34" charset="-128"/>
                <a:ea typeface="Meiryo" panose="020B0604030504040204"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1115350" y="6309320"/>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accent6"/>
                </a:solidFill>
                <a:latin typeface="Meiryo" panose="020B0604030504040204" pitchFamily="34" charset="-128"/>
                <a:ea typeface="Meiryo" panose="020B0604030504040204" pitchFamily="34" charset="-128"/>
              </a:rPr>
              <a:t>© Yahoo Japan</a:t>
            </a:r>
            <a:endParaRPr kumimoji="1" lang="ja-JP" altLang="en-US" sz="800" b="0" i="0" dirty="0">
              <a:solidFill>
                <a:schemeClr val="accent6"/>
              </a:solidFill>
              <a:latin typeface="Meiryo" panose="020B0604030504040204" pitchFamily="34" charset="-128"/>
              <a:ea typeface="Meiryo" panose="020B0604030504040204" pitchFamily="34" charset="-128"/>
            </a:endParaRPr>
          </a:p>
        </p:txBody>
      </p:sp>
      <p:sp>
        <p:nvSpPr>
          <p:cNvPr id="2" name="正方形/長方形 3">
            <a:extLst>
              <a:ext uri="{FF2B5EF4-FFF2-40B4-BE49-F238E27FC236}">
                <a16:creationId xmlns:a16="http://schemas.microsoft.com/office/drawing/2014/main" id="{240BE962-DDA9-E574-7A02-480B8F6E5CD1}"/>
              </a:ext>
            </a:extLst>
          </p:cNvPr>
          <p:cNvSpPr/>
          <p:nvPr userDrawn="1"/>
        </p:nvSpPr>
        <p:spPr>
          <a:xfrm>
            <a:off x="119335" y="4189496"/>
            <a:ext cx="6508445" cy="622173"/>
          </a:xfrm>
          <a:custGeom>
            <a:avLst/>
            <a:gdLst>
              <a:gd name="connsiteX0" fmla="*/ 0 w 5906359"/>
              <a:gd name="connsiteY0" fmla="*/ 0 h 609647"/>
              <a:gd name="connsiteX1" fmla="*/ 5906359 w 5906359"/>
              <a:gd name="connsiteY1" fmla="*/ 0 h 609647"/>
              <a:gd name="connsiteX2" fmla="*/ 5906359 w 5906359"/>
              <a:gd name="connsiteY2" fmla="*/ 609647 h 609647"/>
              <a:gd name="connsiteX3" fmla="*/ 0 w 5906359"/>
              <a:gd name="connsiteY3" fmla="*/ 609647 h 609647"/>
              <a:gd name="connsiteX4" fmla="*/ 0 w 5906359"/>
              <a:gd name="connsiteY4" fmla="*/ 0 h 609647"/>
              <a:gd name="connsiteX0" fmla="*/ 0 w 5906359"/>
              <a:gd name="connsiteY0" fmla="*/ 0 h 622173"/>
              <a:gd name="connsiteX1" fmla="*/ 5906359 w 5906359"/>
              <a:gd name="connsiteY1" fmla="*/ 0 h 622173"/>
              <a:gd name="connsiteX2" fmla="*/ 5655838 w 5906359"/>
              <a:gd name="connsiteY2" fmla="*/ 622173 h 622173"/>
              <a:gd name="connsiteX3" fmla="*/ 0 w 5906359"/>
              <a:gd name="connsiteY3" fmla="*/ 609647 h 622173"/>
              <a:gd name="connsiteX4" fmla="*/ 0 w 5906359"/>
              <a:gd name="connsiteY4" fmla="*/ 0 h 6221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6359" h="622173">
                <a:moveTo>
                  <a:pt x="0" y="0"/>
                </a:moveTo>
                <a:lnTo>
                  <a:pt x="5906359" y="0"/>
                </a:lnTo>
                <a:lnTo>
                  <a:pt x="5655838" y="622173"/>
                </a:lnTo>
                <a:lnTo>
                  <a:pt x="0" y="609647"/>
                </a:lnTo>
                <a:lnTo>
                  <a:pt x="0" y="0"/>
                </a:ln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0" tIns="45720" rIns="91440" bIns="45720" numCol="1" spcCol="0" rtlCol="0" fromWordArt="0" anchor="ctr" anchorCtr="0" forceAA="0" compatLnSpc="1">
            <a:prstTxWarp prst="textNoShape">
              <a:avLst/>
            </a:prstTxWarp>
            <a:noAutofit/>
          </a:bodyPr>
          <a:lstStyle/>
          <a:p>
            <a:pPr algn="l"/>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FE7072CA-7DD3-E1ED-293F-1BAC89E7C73A}"/>
              </a:ext>
            </a:extLst>
          </p:cNvPr>
          <p:cNvSpPr txBox="1"/>
          <p:nvPr userDrawn="1"/>
        </p:nvSpPr>
        <p:spPr>
          <a:xfrm>
            <a:off x="7464379" y="6227119"/>
            <a:ext cx="1143903" cy="307777"/>
          </a:xfrm>
          <a:prstGeom prst="rect">
            <a:avLst/>
          </a:prstGeom>
          <a:noFill/>
        </p:spPr>
        <p:txBody>
          <a:bodyPr wrap="none" lIns="0" rIns="0" rtlCol="0">
            <a:spAutoFit/>
          </a:bodyPr>
          <a:lstStyle/>
          <a:p>
            <a:pPr algn="r"/>
            <a:r>
              <a:rPr kumimoji="1" lang="en-US" altLang="ja-JP" sz="1400" b="0" i="0" spc="300" dirty="0">
                <a:solidFill>
                  <a:schemeClr val="accent3"/>
                </a:solidFill>
                <a:latin typeface="Meiryo" panose="020B0604030504040204" pitchFamily="34" charset="-128"/>
                <a:ea typeface="Meiryo" panose="020B0604030504040204" pitchFamily="34" charset="-128"/>
                <a:cs typeface="Segoe UI" panose="020B0502040204020203" pitchFamily="34" charset="0"/>
              </a:rPr>
              <a:t>2023/2/1</a:t>
            </a:r>
          </a:p>
        </p:txBody>
      </p:sp>
      <p:sp>
        <p:nvSpPr>
          <p:cNvPr id="8" name="タイトル 7">
            <a:extLst>
              <a:ext uri="{FF2B5EF4-FFF2-40B4-BE49-F238E27FC236}">
                <a16:creationId xmlns:a16="http://schemas.microsoft.com/office/drawing/2014/main" id="{CB842A4C-C4B8-52EE-9039-14EF160B6FF0}"/>
              </a:ext>
            </a:extLst>
          </p:cNvPr>
          <p:cNvSpPr>
            <a:spLocks noGrp="1"/>
          </p:cNvSpPr>
          <p:nvPr>
            <p:ph type="title" hasCustomPrompt="1"/>
          </p:nvPr>
        </p:nvSpPr>
        <p:spPr>
          <a:xfrm>
            <a:off x="695400" y="2492896"/>
            <a:ext cx="6823297" cy="1325563"/>
          </a:xfrm>
          <a:prstGeom prst="rect">
            <a:avLst/>
          </a:prstGeom>
        </p:spPr>
        <p:txBody>
          <a:bodyPr anchor="ctr"/>
          <a:lstStyle>
            <a:lvl1pPr>
              <a:lnSpc>
                <a:spcPct val="120000"/>
              </a:lnSpc>
              <a:defRPr sz="3200" b="1">
                <a:solidFill>
                  <a:schemeClr val="accent3"/>
                </a:solidFill>
              </a:defRPr>
            </a:lvl1pPr>
          </a:lstStyle>
          <a:p>
            <a:r>
              <a:rPr kumimoji="1" lang="ja-JP" altLang="en-US"/>
              <a:t>資料タイトルタイトル</a:t>
            </a:r>
            <a:br>
              <a:rPr kumimoji="1" lang="en-US" altLang="ja-JP" dirty="0"/>
            </a:br>
            <a:r>
              <a:rPr kumimoji="1" lang="ja-JP" altLang="en-US"/>
              <a:t>２行目タイトルタイトル</a:t>
            </a:r>
          </a:p>
        </p:txBody>
      </p:sp>
    </p:spTree>
    <p:extLst>
      <p:ext uri="{BB962C8B-B14F-4D97-AF65-F5344CB8AC3E}">
        <p14:creationId xmlns:p14="http://schemas.microsoft.com/office/powerpoint/2010/main" val="1948552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表紙_1行+1行">
    <p:bg>
      <p:bgPr>
        <a:solidFill>
          <a:srgbClr val="FFFFFF"/>
        </a:solidFill>
        <a:effectLst/>
      </p:bgPr>
    </p:bg>
    <p:spTree>
      <p:nvGrpSpPr>
        <p:cNvPr id="1" name=""/>
        <p:cNvGrpSpPr/>
        <p:nvPr/>
      </p:nvGrpSpPr>
      <p:grpSpPr>
        <a:xfrm>
          <a:off x="0" y="0"/>
          <a:ext cx="0" cy="0"/>
          <a:chOff x="0" y="0"/>
          <a:chExt cx="0" cy="0"/>
        </a:xfrm>
      </p:grpSpPr>
      <p:pic>
        <p:nvPicPr>
          <p:cNvPr id="12" name="図 11">
            <a:extLst>
              <a:ext uri="{FF2B5EF4-FFF2-40B4-BE49-F238E27FC236}">
                <a16:creationId xmlns:a16="http://schemas.microsoft.com/office/drawing/2014/main" id="{5355AC88-29A7-640E-7650-ABCB6FCAF67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3175" y="1784"/>
            <a:ext cx="12198350" cy="6854431"/>
          </a:xfrm>
          <a:prstGeom prst="rect">
            <a:avLst/>
          </a:prstGeom>
          <a:solidFill>
            <a:srgbClr val="F3F3F3"/>
          </a:solidFill>
        </p:spPr>
      </p:pic>
      <p:pic>
        <p:nvPicPr>
          <p:cNvPr id="3" name="図 2">
            <a:extLst>
              <a:ext uri="{FF2B5EF4-FFF2-40B4-BE49-F238E27FC236}">
                <a16:creationId xmlns:a16="http://schemas.microsoft.com/office/drawing/2014/main" id="{062BBA2D-0102-6AEC-F260-12582722197F}"/>
              </a:ext>
            </a:extLst>
          </p:cNvPr>
          <p:cNvPicPr>
            <a:picLocks noChangeAspect="1"/>
          </p:cNvPicPr>
          <p:nvPr userDrawn="1"/>
        </p:nvPicPr>
        <p:blipFill>
          <a:blip r:embed="rId3"/>
          <a:stretch>
            <a:fillRect/>
          </a:stretch>
        </p:blipFill>
        <p:spPr>
          <a:xfrm>
            <a:off x="309719" y="309563"/>
            <a:ext cx="1230471" cy="644533"/>
          </a:xfrm>
          <a:prstGeom prst="rect">
            <a:avLst/>
          </a:prstGeom>
        </p:spPr>
      </p:pic>
      <p:sp>
        <p:nvSpPr>
          <p:cNvPr id="15" name="テキスト ボックス 14">
            <a:extLst>
              <a:ext uri="{FF2B5EF4-FFF2-40B4-BE49-F238E27FC236}">
                <a16:creationId xmlns:a16="http://schemas.microsoft.com/office/drawing/2014/main" id="{23D3B18E-DE04-3D21-C90E-24A8F65DF447}"/>
              </a:ext>
            </a:extLst>
          </p:cNvPr>
          <p:cNvSpPr txBox="1"/>
          <p:nvPr userDrawn="1"/>
        </p:nvSpPr>
        <p:spPr>
          <a:xfrm>
            <a:off x="10455821" y="5776570"/>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1" name="テキスト ボックス 20">
            <a:extLst>
              <a:ext uri="{FF2B5EF4-FFF2-40B4-BE49-F238E27FC236}">
                <a16:creationId xmlns:a16="http://schemas.microsoft.com/office/drawing/2014/main" id="{7E594581-16AB-8BB6-0658-C94CDB81A456}"/>
              </a:ext>
            </a:extLst>
          </p:cNvPr>
          <p:cNvSpPr txBox="1"/>
          <p:nvPr userDrawn="1"/>
        </p:nvSpPr>
        <p:spPr>
          <a:xfrm>
            <a:off x="10819175" y="6355533"/>
            <a:ext cx="957314"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n-ea"/>
                <a:ea typeface="+mn-ea"/>
              </a:rPr>
              <a:t>© Yahoo Japan</a:t>
            </a:r>
            <a:endParaRPr kumimoji="1" lang="ja-JP" altLang="en-US" sz="800" dirty="0">
              <a:solidFill>
                <a:schemeClr val="bg1"/>
              </a:solidFill>
              <a:latin typeface="+mn-ea"/>
              <a:ea typeface="+mn-ea"/>
            </a:endParaRPr>
          </a:p>
        </p:txBody>
      </p:sp>
      <p:sp>
        <p:nvSpPr>
          <p:cNvPr id="24" name="角丸四角形 23">
            <a:extLst>
              <a:ext uri="{FF2B5EF4-FFF2-40B4-BE49-F238E27FC236}">
                <a16:creationId xmlns:a16="http://schemas.microsoft.com/office/drawing/2014/main" id="{4150F32A-EA3B-EEED-F824-97D9BAD743F3}"/>
              </a:ext>
            </a:extLst>
          </p:cNvPr>
          <p:cNvSpPr/>
          <p:nvPr userDrawn="1"/>
        </p:nvSpPr>
        <p:spPr>
          <a:xfrm>
            <a:off x="9897296" y="311429"/>
            <a:ext cx="1833164" cy="320400"/>
          </a:xfrm>
          <a:prstGeom prst="roundRect">
            <a:avLst>
              <a:gd name="adj" fmla="val 9836"/>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13" name="角丸四角形 12">
            <a:extLst>
              <a:ext uri="{FF2B5EF4-FFF2-40B4-BE49-F238E27FC236}">
                <a16:creationId xmlns:a16="http://schemas.microsoft.com/office/drawing/2014/main" id="{2987A19F-876E-06CA-ADC1-05CC2F44A9EC}"/>
              </a:ext>
            </a:extLst>
          </p:cNvPr>
          <p:cNvSpPr/>
          <p:nvPr userDrawn="1"/>
        </p:nvSpPr>
        <p:spPr>
          <a:xfrm>
            <a:off x="817320" y="4177855"/>
            <a:ext cx="5832648"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  </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6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600" b="1" i="0" dirty="0">
              <a:solidFill>
                <a:schemeClr val="accent6"/>
              </a:solidFill>
              <a:latin typeface="Meiryo" panose="020B0604030504040204" pitchFamily="34" charset="-128"/>
              <a:ea typeface="Meiryo" panose="020B0604030504040204" pitchFamily="34" charset="-128"/>
            </a:endParaRPr>
          </a:p>
        </p:txBody>
      </p:sp>
      <p:sp>
        <p:nvSpPr>
          <p:cNvPr id="14" name="角丸四角形 13">
            <a:extLst>
              <a:ext uri="{FF2B5EF4-FFF2-40B4-BE49-F238E27FC236}">
                <a16:creationId xmlns:a16="http://schemas.microsoft.com/office/drawing/2014/main" id="{5533CF31-8C87-329E-2D78-F95DDA75F1DB}"/>
              </a:ext>
            </a:extLst>
          </p:cNvPr>
          <p:cNvSpPr/>
          <p:nvPr userDrawn="1"/>
        </p:nvSpPr>
        <p:spPr>
          <a:xfrm>
            <a:off x="817320" y="1966999"/>
            <a:ext cx="1865191"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6" name="タイトル 7">
            <a:extLst>
              <a:ext uri="{FF2B5EF4-FFF2-40B4-BE49-F238E27FC236}">
                <a16:creationId xmlns:a16="http://schemas.microsoft.com/office/drawing/2014/main" id="{CA3FEE85-B863-491F-7E4F-7E91CD737AF9}"/>
              </a:ext>
            </a:extLst>
          </p:cNvPr>
          <p:cNvSpPr>
            <a:spLocks noGrp="1"/>
          </p:cNvSpPr>
          <p:nvPr>
            <p:ph type="title" hasCustomPrompt="1"/>
          </p:nvPr>
        </p:nvSpPr>
        <p:spPr>
          <a:xfrm>
            <a:off x="817320" y="2492896"/>
            <a:ext cx="6223560" cy="1325563"/>
          </a:xfrm>
          <a:prstGeom prst="rect">
            <a:avLst/>
          </a:prstGeom>
        </p:spPr>
        <p:txBody>
          <a:bodyPr lIns="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Tree>
    <p:extLst>
      <p:ext uri="{BB962C8B-B14F-4D97-AF65-F5344CB8AC3E}">
        <p14:creationId xmlns:p14="http://schemas.microsoft.com/office/powerpoint/2010/main" val="224431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表紙_1行+1行（商品名入り）">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65364AB7-38D5-F908-15FD-6E1DD0C670D1}"/>
              </a:ext>
            </a:extLst>
          </p:cNvPr>
          <p:cNvPicPr>
            <a:picLocks noChangeAspect="1"/>
          </p:cNvPicPr>
          <p:nvPr userDrawn="1"/>
        </p:nvPicPr>
        <p:blipFill rotWithShape="1">
          <a:blip r:embed="rId2" cstate="print">
            <a:duotone>
              <a:prstClr val="black"/>
              <a:schemeClr val="tx2">
                <a:tint val="45000"/>
                <a:satMod val="400000"/>
              </a:schemeClr>
            </a:duotone>
            <a:alphaModFix/>
            <a:extLst>
              <a:ext uri="{28A0092B-C50C-407E-A947-70E740481C1C}">
                <a14:useLocalDpi xmlns:a14="http://schemas.microsoft.com/office/drawing/2010/main"/>
              </a:ext>
            </a:extLst>
          </a:blip>
          <a:srcRect l="12948" r="32867" b="12415"/>
          <a:stretch/>
        </p:blipFill>
        <p:spPr>
          <a:xfrm>
            <a:off x="4863521" y="0"/>
            <a:ext cx="7335376" cy="6858000"/>
          </a:xfrm>
          <a:prstGeom prst="rect">
            <a:avLst/>
          </a:prstGeom>
        </p:spPr>
      </p:pic>
      <p:pic>
        <p:nvPicPr>
          <p:cNvPr id="19" name="図 18">
            <a:extLst>
              <a:ext uri="{FF2B5EF4-FFF2-40B4-BE49-F238E27FC236}">
                <a16:creationId xmlns:a16="http://schemas.microsoft.com/office/drawing/2014/main" id="{7D331416-93C4-23A2-7B3E-35C1F6AE354D}"/>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519760" y="6572630"/>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pic>
        <p:nvPicPr>
          <p:cNvPr id="16" name="図 15">
            <a:extLst>
              <a:ext uri="{FF2B5EF4-FFF2-40B4-BE49-F238E27FC236}">
                <a16:creationId xmlns:a16="http://schemas.microsoft.com/office/drawing/2014/main" id="{BE834F55-A73E-8A2B-2553-B4C6AF8379D9}"/>
              </a:ext>
            </a:extLst>
          </p:cNvPr>
          <p:cNvPicPr>
            <a:picLocks noChangeAspect="1"/>
          </p:cNvPicPr>
          <p:nvPr userDrawn="1"/>
        </p:nvPicPr>
        <p:blipFill>
          <a:blip r:embed="rId4"/>
          <a:stretch>
            <a:fillRect/>
          </a:stretch>
        </p:blipFill>
        <p:spPr>
          <a:xfrm>
            <a:off x="10569547" y="5926280"/>
            <a:ext cx="1230471" cy="644533"/>
          </a:xfrm>
          <a:prstGeom prst="rect">
            <a:avLst/>
          </a:prstGeom>
        </p:spPr>
      </p:pic>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623392" y="5739628"/>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623392" y="485690"/>
            <a:ext cx="1833164" cy="320400"/>
          </a:xfrm>
          <a:prstGeom prst="roundRect">
            <a:avLst>
              <a:gd name="adj" fmla="val 9836"/>
            </a:avLst>
          </a:prstGeom>
          <a:solidFill>
            <a:schemeClr val="accent6"/>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a:t>
            </a:r>
            <a:r>
              <a:rPr kumimoji="1" lang="ja-JP" altLang="en-US" sz="1000" b="1" i="0" spc="0" dirty="0">
                <a:solidFill>
                  <a:schemeClr val="bg1">
                    <a:lumMod val="95000"/>
                  </a:schemeClr>
                </a:solidFill>
                <a:latin typeface="Meiryo" panose="020B0604030504040204" pitchFamily="34" charset="-128"/>
                <a:ea typeface="Meiryo" panose="020B0604030504040204" pitchFamily="34" charset="-128"/>
                <a:cs typeface="メイリオ" pitchFamily="50" charset="-128"/>
              </a:rPr>
              <a:t>主</a:t>
            </a:r>
            <a:r>
              <a:rPr kumimoji="1" lang="ja-JP" altLang="en-US" sz="1000" b="1" i="0" spc="0">
                <a:solidFill>
                  <a:schemeClr val="bg1">
                    <a:lumMod val="95000"/>
                  </a:schemeClr>
                </a:solidFill>
                <a:latin typeface="Meiryo" panose="020B0604030504040204" pitchFamily="34" charset="-128"/>
                <a:ea typeface="Meiryo" panose="020B0604030504040204" pitchFamily="34" charset="-128"/>
                <a:cs typeface="メイリオ" pitchFamily="50" charset="-128"/>
              </a:rPr>
              <a:t>・</a:t>
            </a:r>
            <a:r>
              <a:rPr kumimoji="1" lang="ja-JP" altLang="en-US" sz="1000" b="1" i="0" spc="300">
                <a:solidFill>
                  <a:schemeClr val="bg1">
                    <a:lumMod val="95000"/>
                  </a:schemeClr>
                </a:solidFill>
                <a:latin typeface="Meiryo" panose="020B0604030504040204" pitchFamily="34" charset="-128"/>
                <a:ea typeface="Meiryo" panose="020B0604030504040204" pitchFamily="34" charset="-128"/>
                <a:cs typeface="メイリオ" pitchFamily="50" charset="-128"/>
              </a:rPr>
              <a:t>代理店限定</a:t>
            </a:r>
            <a:endPar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623392" y="4203020"/>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スポーツナビ  </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2023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3</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9</a:t>
            </a:r>
            <a:r>
              <a:rPr kumimoji="1" lang="ja-JP" altLang="en-US" sz="1400" b="1" i="0" dirty="0">
                <a:solidFill>
                  <a:schemeClr val="accent6"/>
                </a:solidFill>
                <a:latin typeface="Meiryo" panose="020B0604030504040204" pitchFamily="34" charset="-128"/>
                <a:ea typeface="Meiryo" panose="020B0604030504040204" pitchFamily="34" charset="-128"/>
                <a:cs typeface="Segoe UI" panose="020B0502040204020203" pitchFamily="34" charset="0"/>
              </a:rPr>
              <a:t>月</a:t>
            </a: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623392" y="1966999"/>
            <a:ext cx="1865191"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91440" bIns="4572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623392" y="2492896"/>
            <a:ext cx="6223560" cy="1325563"/>
          </a:xfrm>
          <a:prstGeom prst="rect">
            <a:avLst/>
          </a:prstGeom>
        </p:spPr>
        <p:txBody>
          <a:bodyPr lIns="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8" name="テキスト ボックス 7">
            <a:extLst>
              <a:ext uri="{FF2B5EF4-FFF2-40B4-BE49-F238E27FC236}">
                <a16:creationId xmlns:a16="http://schemas.microsoft.com/office/drawing/2014/main" id="{908B1D26-BD56-5678-5A2A-2B3CAF197DB8}"/>
              </a:ext>
            </a:extLst>
          </p:cNvPr>
          <p:cNvSpPr txBox="1"/>
          <p:nvPr userDrawn="1"/>
        </p:nvSpPr>
        <p:spPr>
          <a:xfrm>
            <a:off x="179296" y="5971465"/>
            <a:ext cx="1700850" cy="600164"/>
          </a:xfrm>
          <a:prstGeom prst="rect">
            <a:avLst/>
          </a:prstGeom>
          <a:noFill/>
        </p:spPr>
        <p:txBody>
          <a:bodyPr wrap="squar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a:p>
            <a:pPr algn="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a:p>
            <a:pPr algn="r"/>
            <a:r>
              <a:rPr kumimoji="1" lang="ja-JP" altLang="en-US"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更新日：</a:t>
            </a:r>
            <a:r>
              <a:rPr kumimoji="1" lang="en-US" altLang="ja-JP" sz="105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2023/2/16</a:t>
            </a:r>
          </a:p>
        </p:txBody>
      </p:sp>
    </p:spTree>
    <p:extLst>
      <p:ext uri="{BB962C8B-B14F-4D97-AF65-F5344CB8AC3E}">
        <p14:creationId xmlns:p14="http://schemas.microsoft.com/office/powerpoint/2010/main" val="1586571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表紙_1行+1行（商品名入り）">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657B60BE-C3C7-3D49-F58C-9139244381B1}"/>
              </a:ext>
            </a:extLst>
          </p:cNvPr>
          <p:cNvSpPr/>
          <p:nvPr userDrawn="1"/>
        </p:nvSpPr>
        <p:spPr>
          <a:xfrm>
            <a:off x="2711624" y="14064"/>
            <a:ext cx="9480376" cy="6858000"/>
          </a:xfrm>
          <a:prstGeom prst="rect">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2" name="図 11">
            <a:extLst>
              <a:ext uri="{FF2B5EF4-FFF2-40B4-BE49-F238E27FC236}">
                <a16:creationId xmlns:a16="http://schemas.microsoft.com/office/drawing/2014/main" id="{B04D06C1-1355-FD26-CC4F-F6D2A1A748FE}"/>
              </a:ext>
            </a:extLst>
          </p:cNvPr>
          <p:cNvPicPr>
            <a:picLocks noChangeAspect="1"/>
          </p:cNvPicPr>
          <p:nvPr userDrawn="1"/>
        </p:nvPicPr>
        <p:blipFill>
          <a:blip r:embed="rId2"/>
          <a:stretch>
            <a:fillRect/>
          </a:stretch>
        </p:blipFill>
        <p:spPr>
          <a:xfrm>
            <a:off x="9621621" y="620688"/>
            <a:ext cx="1974484" cy="378093"/>
          </a:xfrm>
          <a:prstGeom prst="rect">
            <a:avLst/>
          </a:prstGeom>
        </p:spPr>
      </p:pic>
      <p:sp>
        <p:nvSpPr>
          <p:cNvPr id="14" name="タイトル 7">
            <a:extLst>
              <a:ext uri="{FF2B5EF4-FFF2-40B4-BE49-F238E27FC236}">
                <a16:creationId xmlns:a16="http://schemas.microsoft.com/office/drawing/2014/main" id="{E3D341EC-E746-3BDB-80D2-B3850577675D}"/>
              </a:ext>
            </a:extLst>
          </p:cNvPr>
          <p:cNvSpPr>
            <a:spLocks noGrp="1"/>
          </p:cNvSpPr>
          <p:nvPr>
            <p:ph type="title" hasCustomPrompt="1"/>
          </p:nvPr>
        </p:nvSpPr>
        <p:spPr>
          <a:xfrm>
            <a:off x="4889328" y="2765663"/>
            <a:ext cx="6706778" cy="1325563"/>
          </a:xfrm>
          <a:prstGeom prst="rect">
            <a:avLst/>
          </a:prstGeom>
        </p:spPr>
        <p:txBody>
          <a:bodyPr anchor="ctr"/>
          <a:lstStyle>
            <a:lvl1pPr>
              <a:lnSpc>
                <a:spcPct val="100000"/>
              </a:lnSpc>
              <a:defRPr sz="4000" b="1">
                <a:solidFill>
                  <a:schemeClr val="bg1"/>
                </a:solidFill>
              </a:defRPr>
            </a:lvl1pPr>
          </a:lstStyle>
          <a:p>
            <a:r>
              <a:rPr kumimoji="1" lang="ja-JP" altLang="en-US"/>
              <a:t>資料タイトルタイトル</a:t>
            </a:r>
            <a:br>
              <a:rPr kumimoji="1" lang="en-US" altLang="ja-JP" dirty="0"/>
            </a:br>
            <a:r>
              <a:rPr kumimoji="1" lang="ja-JP" altLang="en-US"/>
              <a:t>タイトルタイトル</a:t>
            </a:r>
          </a:p>
        </p:txBody>
      </p:sp>
      <p:sp>
        <p:nvSpPr>
          <p:cNvPr id="15" name="正方形/長方形 14">
            <a:extLst>
              <a:ext uri="{FF2B5EF4-FFF2-40B4-BE49-F238E27FC236}">
                <a16:creationId xmlns:a16="http://schemas.microsoft.com/office/drawing/2014/main" id="{B909D61E-9E84-862C-E440-470768D3E45B}"/>
              </a:ext>
            </a:extLst>
          </p:cNvPr>
          <p:cNvSpPr/>
          <p:nvPr userDrawn="1"/>
        </p:nvSpPr>
        <p:spPr>
          <a:xfrm>
            <a:off x="5015880" y="4264987"/>
            <a:ext cx="3240360" cy="432048"/>
          </a:xfrm>
          <a:prstGeom prst="rect">
            <a:avLst/>
          </a:prstGeom>
          <a:solidFill>
            <a:schemeClr val="tx1">
              <a:lumMod val="85000"/>
              <a:lumOff val="1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a:solidFill>
                  <a:schemeClr val="bg1"/>
                </a:solidFill>
              </a:rPr>
              <a:t>サブタイトルサブタイトル</a:t>
            </a:r>
            <a:endParaRPr kumimoji="1" lang="ja-JP" altLang="en-US" dirty="0">
              <a:solidFill>
                <a:schemeClr val="bg1"/>
              </a:solidFill>
            </a:endParaRPr>
          </a:p>
        </p:txBody>
      </p:sp>
      <p:pic>
        <p:nvPicPr>
          <p:cNvPr id="17" name="図 16" descr="携帯電話を持っている手&#10;&#10;自動的に生成された説明">
            <a:extLst>
              <a:ext uri="{FF2B5EF4-FFF2-40B4-BE49-F238E27FC236}">
                <a16:creationId xmlns:a16="http://schemas.microsoft.com/office/drawing/2014/main" id="{6E7109F7-E45F-1064-3C71-D50720540522}"/>
              </a:ext>
            </a:extLst>
          </p:cNvPr>
          <p:cNvPicPr>
            <a:picLocks noChangeAspect="1"/>
          </p:cNvPicPr>
          <p:nvPr userDrawn="1"/>
        </p:nvPicPr>
        <p:blipFill rotWithShape="1">
          <a:blip r:embed="rId3" cstate="print">
            <a:duotone>
              <a:prstClr val="black"/>
              <a:schemeClr val="tx2">
                <a:tint val="45000"/>
                <a:satMod val="400000"/>
              </a:schemeClr>
            </a:duotone>
            <a:alphaModFix/>
            <a:extLst>
              <a:ext uri="{28A0092B-C50C-407E-A947-70E740481C1C}">
                <a14:useLocalDpi xmlns:a14="http://schemas.microsoft.com/office/drawing/2010/main"/>
              </a:ext>
            </a:extLst>
          </a:blip>
          <a:srcRect l="29109" t="6208" r="38642" b="6208"/>
          <a:stretch/>
        </p:blipFill>
        <p:spPr>
          <a:xfrm>
            <a:off x="595895" y="706760"/>
            <a:ext cx="3483881" cy="5472608"/>
          </a:xfrm>
          <a:prstGeom prst="rect">
            <a:avLst/>
          </a:prstGeom>
        </p:spPr>
      </p:pic>
      <p:sp>
        <p:nvSpPr>
          <p:cNvPr id="11" name="正方形/長方形 10">
            <a:extLst>
              <a:ext uri="{FF2B5EF4-FFF2-40B4-BE49-F238E27FC236}">
                <a16:creationId xmlns:a16="http://schemas.microsoft.com/office/drawing/2014/main" id="{DF11FF77-923E-CBB5-949C-B9ABE85DBB01}"/>
              </a:ext>
            </a:extLst>
          </p:cNvPr>
          <p:cNvSpPr/>
          <p:nvPr userDrawn="1"/>
        </p:nvSpPr>
        <p:spPr>
          <a:xfrm>
            <a:off x="0" y="706760"/>
            <a:ext cx="1343472" cy="5472608"/>
          </a:xfrm>
          <a:prstGeom prst="rect">
            <a:avLst/>
          </a:prstGeom>
          <a:solidFill>
            <a:srgbClr val="C9002C">
              <a:alpha val="4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テキスト ボックス 18">
            <a:extLst>
              <a:ext uri="{FF2B5EF4-FFF2-40B4-BE49-F238E27FC236}">
                <a16:creationId xmlns:a16="http://schemas.microsoft.com/office/drawing/2014/main" id="{176D2D52-8251-9B00-42F8-EE6F33AD646E}"/>
              </a:ext>
            </a:extLst>
          </p:cNvPr>
          <p:cNvSpPr txBox="1"/>
          <p:nvPr userDrawn="1"/>
        </p:nvSpPr>
        <p:spPr>
          <a:xfrm>
            <a:off x="10733080" y="5964241"/>
            <a:ext cx="909223" cy="21544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rPr>
              <a:t>© Yahoo Japan</a:t>
            </a:r>
            <a:endParaRPr kumimoji="1" lang="ja-JP" altLang="en-US" sz="800" dirty="0">
              <a:solidFill>
                <a:schemeClr val="bg1"/>
              </a:solidFill>
            </a:endParaRPr>
          </a:p>
        </p:txBody>
      </p:sp>
      <p:sp>
        <p:nvSpPr>
          <p:cNvPr id="20" name="テキスト ボックス 19">
            <a:extLst>
              <a:ext uri="{FF2B5EF4-FFF2-40B4-BE49-F238E27FC236}">
                <a16:creationId xmlns:a16="http://schemas.microsoft.com/office/drawing/2014/main" id="{BDC5A147-1DAA-25AD-99ED-2248FA6C62B1}"/>
              </a:ext>
            </a:extLst>
          </p:cNvPr>
          <p:cNvSpPr txBox="1"/>
          <p:nvPr userDrawn="1"/>
        </p:nvSpPr>
        <p:spPr>
          <a:xfrm>
            <a:off x="10339351" y="5425878"/>
            <a:ext cx="1256754" cy="307777"/>
          </a:xfrm>
          <a:prstGeom prst="rect">
            <a:avLst/>
          </a:prstGeom>
          <a:noFill/>
        </p:spPr>
        <p:txBody>
          <a:bodyPr wrap="none" lIns="0" rIns="0" rtlCol="0">
            <a:spAutoFit/>
          </a:bodyPr>
          <a:lstStyle/>
          <a:p>
            <a:pPr algn="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26" name="テキスト ボックス 25">
            <a:extLst>
              <a:ext uri="{FF2B5EF4-FFF2-40B4-BE49-F238E27FC236}">
                <a16:creationId xmlns:a16="http://schemas.microsoft.com/office/drawing/2014/main" id="{A69E46DC-3447-A8CE-8435-A49BB0759636}"/>
              </a:ext>
            </a:extLst>
          </p:cNvPr>
          <p:cNvSpPr txBox="1"/>
          <p:nvPr userDrawn="1"/>
        </p:nvSpPr>
        <p:spPr>
          <a:xfrm>
            <a:off x="10616381" y="5664902"/>
            <a:ext cx="1025922" cy="307777"/>
          </a:xfrm>
          <a:prstGeom prst="rect">
            <a:avLst/>
          </a:prstGeom>
          <a:noFill/>
        </p:spPr>
        <p:txBody>
          <a:bodyPr wrap="none" lIns="0" r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2023/2/1</a:t>
            </a:r>
          </a:p>
        </p:txBody>
      </p:sp>
      <p:sp>
        <p:nvSpPr>
          <p:cNvPr id="27" name="タイトル 7">
            <a:extLst>
              <a:ext uri="{FF2B5EF4-FFF2-40B4-BE49-F238E27FC236}">
                <a16:creationId xmlns:a16="http://schemas.microsoft.com/office/drawing/2014/main" id="{48B6B72B-F4D5-294C-A4B8-349C000222E7}"/>
              </a:ext>
            </a:extLst>
          </p:cNvPr>
          <p:cNvSpPr txBox="1">
            <a:spLocks/>
          </p:cNvSpPr>
          <p:nvPr userDrawn="1"/>
        </p:nvSpPr>
        <p:spPr>
          <a:xfrm>
            <a:off x="4889328" y="2168125"/>
            <a:ext cx="5784383" cy="499394"/>
          </a:xfrm>
          <a:prstGeom prst="rect">
            <a:avLst/>
          </a:prstGeom>
        </p:spPr>
        <p:txBody>
          <a:bodyPr anchor="ctr"/>
          <a:lstStyle>
            <a:lvl1pPr algn="l" defTabSz="914423" rtl="0" eaLnBrk="1" latinLnBrk="0" hangingPunct="1">
              <a:lnSpc>
                <a:spcPct val="120000"/>
              </a:lnSpc>
              <a:spcBef>
                <a:spcPct val="0"/>
              </a:spcBef>
              <a:buNone/>
              <a:defRPr kumimoji="1" sz="3200" b="1" kern="1200">
                <a:solidFill>
                  <a:schemeClr val="bg1"/>
                </a:solidFill>
                <a:latin typeface="+mj-lt"/>
                <a:ea typeface="+mj-ea"/>
                <a:cs typeface="+mj-cs"/>
              </a:defRPr>
            </a:lvl1pPr>
          </a:lstStyle>
          <a:p>
            <a:r>
              <a:rPr lang="ja-JP" altLang="en-US" sz="1800" b="0"/>
              <a:t>広告主・代理店限定</a:t>
            </a:r>
          </a:p>
        </p:txBody>
      </p:sp>
    </p:spTree>
    <p:extLst>
      <p:ext uri="{BB962C8B-B14F-4D97-AF65-F5344CB8AC3E}">
        <p14:creationId xmlns:p14="http://schemas.microsoft.com/office/powerpoint/2010/main" val="396510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slideLayout" Target="../slideLayouts/slideLayout38.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E190C2D-48A7-A970-9E6A-5054C2E53FFC}"/>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7EB1BF33-C388-602D-BC27-1525F9E64E2B}"/>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cSld>
  <p:clrMap bg1="lt1" tx1="dk1" bg2="lt2" tx2="dk2" accent1="accent1" accent2="accent2" accent3="accent3" accent4="accent4" accent5="accent5" accent6="accent6" hlink="hlink" folHlink="folHlink"/>
  <p:sldLayoutIdLst>
    <p:sldLayoutId id="2147483816" r:id="rId1"/>
    <p:sldLayoutId id="2147483783" r:id="rId2"/>
    <p:sldLayoutId id="2147483734" r:id="rId3"/>
    <p:sldLayoutId id="2147483760" r:id="rId4"/>
    <p:sldLayoutId id="2147483784" r:id="rId5"/>
    <p:sldLayoutId id="2147483785" r:id="rId6"/>
    <p:sldLayoutId id="2147483792" r:id="rId7"/>
    <p:sldLayoutId id="2147483793" r:id="rId8"/>
    <p:sldLayoutId id="2147483751" r:id="rId9"/>
    <p:sldLayoutId id="2147483744" r:id="rId10"/>
    <p:sldLayoutId id="2147483786" r:id="rId11"/>
    <p:sldLayoutId id="2147483787" r:id="rId12"/>
    <p:sldLayoutId id="2147483752" r:id="rId13"/>
    <p:sldLayoutId id="2147483791" r:id="rId14"/>
    <p:sldLayoutId id="2147483770" r:id="rId15"/>
    <p:sldLayoutId id="2147483762" r:id="rId16"/>
    <p:sldLayoutId id="2147483780" r:id="rId17"/>
    <p:sldLayoutId id="2147483782" r:id="rId18"/>
    <p:sldLayoutId id="2147483767" r:id="rId19"/>
    <p:sldLayoutId id="2147483817" r:id="rId20"/>
    <p:sldLayoutId id="2147483813" r:id="rId21"/>
    <p:sldLayoutId id="2147483815" r:id="rId22"/>
    <p:sldLayoutId id="2147483747" r:id="rId23"/>
    <p:sldLayoutId id="2147483790" r:id="rId24"/>
    <p:sldLayoutId id="2147483737" r:id="rId25"/>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9" orient="horz" pos="686" userDrawn="1">
          <p15:clr>
            <a:srgbClr val="5ACBF0"/>
          </p15:clr>
        </p15:guide>
        <p15:guide id="10" orient="horz" pos="4133" userDrawn="1">
          <p15:clr>
            <a:srgbClr val="5ACBF0"/>
          </p15:clr>
        </p15:guide>
        <p15:guide id="11" orient="horz" pos="402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3" name="テキスト ボックス 2">
            <a:extLst>
              <a:ext uri="{FF2B5EF4-FFF2-40B4-BE49-F238E27FC236}">
                <a16:creationId xmlns:a16="http://schemas.microsoft.com/office/drawing/2014/main" id="{F48C1B28-8B85-767A-DF53-0B978A3417A8}"/>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990204829"/>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2" r:id="rId4"/>
    <p:sldLayoutId id="2147483823" r:id="rId5"/>
    <p:sldLayoutId id="2147483824" r:id="rId6"/>
    <p:sldLayoutId id="2147483825" r:id="rId7"/>
    <p:sldLayoutId id="2147483826" r:id="rId8"/>
    <p:sldLayoutId id="2147483827" r:id="rId9"/>
    <p:sldLayoutId id="2147483828" r:id="rId10"/>
    <p:sldLayoutId id="2147483829" r:id="rId11"/>
    <p:sldLayoutId id="2147483830" r:id="rId12"/>
    <p:sldLayoutId id="2147483832" r:id="rId13"/>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p15:clr>
            <a:srgbClr val="F26B43"/>
          </p15:clr>
        </p15:guide>
        <p15:guide id="2" pos="3749">
          <p15:clr>
            <a:srgbClr val="F26B43"/>
          </p15:clr>
        </p15:guide>
        <p15:guide id="3" pos="302">
          <p15:clr>
            <a:srgbClr val="F26B43"/>
          </p15:clr>
        </p15:guide>
        <p15:guide id="4" pos="3931">
          <p15:clr>
            <a:srgbClr val="F26B43"/>
          </p15:clr>
        </p15:guide>
        <p15:guide id="5" pos="7378">
          <p15:clr>
            <a:srgbClr val="F26B43"/>
          </p15:clr>
        </p15:guide>
        <p15:guide id="6" orient="horz" pos="799">
          <p15:clr>
            <a:srgbClr val="F26B43"/>
          </p15:clr>
        </p15:guide>
        <p15:guide id="7" orient="horz" pos="2500">
          <p15:clr>
            <a:srgbClr val="F26B43"/>
          </p15:clr>
        </p15:guide>
        <p15:guide id="8" orient="horz" pos="4020">
          <p15:clr>
            <a:srgbClr val="F26B43"/>
          </p15:clr>
        </p15:guide>
        <p15:guide id="9" orient="horz" pos="686">
          <p15:clr>
            <a:srgbClr val="5ACBF0"/>
          </p15:clr>
        </p15:guide>
        <p15:guide id="10" orient="horz" pos="4133">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6.png"/><Relationship Id="rId7" Type="http://schemas.openxmlformats.org/officeDocument/2006/relationships/image" Target="../media/image32.jpeg"/><Relationship Id="rId2" Type="http://schemas.openxmlformats.org/officeDocument/2006/relationships/notesSlide" Target="../notesSlides/notesSlide7.xml"/><Relationship Id="rId1" Type="http://schemas.openxmlformats.org/officeDocument/2006/relationships/slideLayout" Target="../slideLayouts/slideLayout33.xml"/><Relationship Id="rId6" Type="http://schemas.openxmlformats.org/officeDocument/2006/relationships/image" Target="../media/image31.png"/><Relationship Id="rId5" Type="http://schemas.openxmlformats.org/officeDocument/2006/relationships/image" Target="../media/image27.png"/><Relationship Id="rId4" Type="http://schemas.openxmlformats.org/officeDocument/2006/relationships/image" Target="../media/image30.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33.xml"/><Relationship Id="rId6" Type="http://schemas.openxmlformats.org/officeDocument/2006/relationships/image" Target="../media/image25.png"/><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3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33.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33.xml"/><Relationship Id="rId5" Type="http://schemas.openxmlformats.org/officeDocument/2006/relationships/image" Target="../media/image38.png"/><Relationship Id="rId4" Type="http://schemas.openxmlformats.org/officeDocument/2006/relationships/hyperlink" Target="https://form-business.yahoo.co.jp/claris/enqueteForm?inquiry_type=placement_restrictions"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7" Type="http://schemas.openxmlformats.org/officeDocument/2006/relationships/image" Target="../media/image38.png"/><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38.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8" Type="http://schemas.openxmlformats.org/officeDocument/2006/relationships/hyperlink" Target="https://portal.yadui.business.yahoo.co.jp/agencyportal/1052207/" TargetMode="External"/><Relationship Id="rId3" Type="http://schemas.openxmlformats.org/officeDocument/2006/relationships/image" Target="../media/image20.emf"/><Relationship Id="rId7" Type="http://schemas.openxmlformats.org/officeDocument/2006/relationships/hyperlink" Target="https://portal.yadui.business.yahoo.co.jp/agencyportal/30187098/" TargetMode="External"/><Relationship Id="rId2" Type="http://schemas.openxmlformats.org/officeDocument/2006/relationships/notesSlide" Target="../notesSlides/notesSlide3.xml"/><Relationship Id="rId1" Type="http://schemas.openxmlformats.org/officeDocument/2006/relationships/slideLayout" Target="../slideLayouts/slideLayout38.xml"/><Relationship Id="rId6" Type="http://schemas.openxmlformats.org/officeDocument/2006/relationships/hyperlink" Target="https://portal.yadui.business.yahoo.co.jp/agencyportal/30335704/" TargetMode="External"/><Relationship Id="rId5" Type="http://schemas.openxmlformats.org/officeDocument/2006/relationships/hyperlink" Target="https://portal.yadui.business.yahoo.co.jp/agencyportal/873240/" TargetMode="External"/><Relationship Id="rId4" Type="http://schemas.openxmlformats.org/officeDocument/2006/relationships/image" Target="../media/image21.emf"/><Relationship Id="rId9" Type="http://schemas.openxmlformats.org/officeDocument/2006/relationships/image" Target="../media/image22.png"/></Relationships>
</file>

<file path=ppt/slides/_rels/slide5.xml.rels><?xml version="1.0" encoding="UTF-8" standalone="yes"?>
<Relationships xmlns="http://schemas.openxmlformats.org/package/2006/relationships"><Relationship Id="rId8" Type="http://schemas.openxmlformats.org/officeDocument/2006/relationships/hyperlink" Target="https://ads-help.yahoo.co.jp/yahooads/guideline/articledetail?lan=ja&amp;aid=72396" TargetMode="External"/><Relationship Id="rId3" Type="http://schemas.openxmlformats.org/officeDocument/2006/relationships/image" Target="../media/image22.png"/><Relationship Id="rId7" Type="http://schemas.openxmlformats.org/officeDocument/2006/relationships/hyperlink" Target="https://ads-help.yahoo.co.jp/yahooads/guideline/articledetail?lan=ja&amp;aid=72291" TargetMode="External"/><Relationship Id="rId2" Type="http://schemas.openxmlformats.org/officeDocument/2006/relationships/notesSlide" Target="../notesSlides/notesSlide4.xml"/><Relationship Id="rId1" Type="http://schemas.openxmlformats.org/officeDocument/2006/relationships/slideLayout" Target="../slideLayouts/slideLayout38.xml"/><Relationship Id="rId6" Type="http://schemas.openxmlformats.org/officeDocument/2006/relationships/hyperlink" Target="https://ads-help.yahoo.co.jp/yahooads/guideline/articledetail?lan=ja&amp;aid=72357" TargetMode="External"/><Relationship Id="rId5" Type="http://schemas.openxmlformats.org/officeDocument/2006/relationships/hyperlink" Target="https://ads-help.yahoo.co.jp/yahooads/guideline/articledetail?lan=ja&amp;aid=51368" TargetMode="External"/><Relationship Id="rId4" Type="http://schemas.openxmlformats.org/officeDocument/2006/relationships/hyperlink" Target="https://ads-help.yahoo.co.jp/yahooads/guideline/articledetail?lan=ja&amp;aid=51332" TargetMode="External"/><Relationship Id="rId9" Type="http://schemas.openxmlformats.org/officeDocument/2006/relationships/image" Target="../media/image23.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6.xml"/><Relationship Id="rId1" Type="http://schemas.openxmlformats.org/officeDocument/2006/relationships/slideLayout" Target="../slideLayouts/slideLayout33.xml"/><Relationship Id="rId5" Type="http://schemas.openxmlformats.org/officeDocument/2006/relationships/image" Target="../media/image25.png"/><Relationship Id="rId4"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png"/><Relationship Id="rId2" Type="http://schemas.openxmlformats.org/officeDocument/2006/relationships/hyperlink" Target="https://ads-help.yahoo.co.jp/yahooads/guideline/articledetail?lan=ja&amp;aid=1493&amp;o=default" TargetMode="External"/><Relationship Id="rId1" Type="http://schemas.openxmlformats.org/officeDocument/2006/relationships/slideLayout" Target="../slideLayouts/slideLayout33.xml"/><Relationship Id="rId6" Type="http://schemas.openxmlformats.org/officeDocument/2006/relationships/image" Target="../media/image28.png"/><Relationship Id="rId5" Type="http://schemas.openxmlformats.org/officeDocument/2006/relationships/image" Target="../media/image25.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5B879028-6BFA-43A7-AB58-183AF1FE1BF3}"/>
              </a:ext>
            </a:extLst>
          </p:cNvPr>
          <p:cNvSpPr>
            <a:spLocks noGrp="1"/>
          </p:cNvSpPr>
          <p:nvPr>
            <p:ph type="title"/>
          </p:nvPr>
        </p:nvSpPr>
        <p:spPr>
          <a:xfrm>
            <a:off x="790043" y="2790694"/>
            <a:ext cx="5727800" cy="1325563"/>
          </a:xfrm>
        </p:spPr>
        <p:txBody>
          <a:bodyPr/>
          <a:lstStyle/>
          <a:p>
            <a:r>
              <a:rPr kumimoji="1" lang="ja-JP" altLang="en-US" dirty="0"/>
              <a:t>ディスプレイ広告 </a:t>
            </a:r>
            <a:r>
              <a:rPr lang="ja-JP" altLang="en-US" dirty="0"/>
              <a:t>（予約型</a:t>
            </a:r>
            <a:r>
              <a:rPr lang="en-US" altLang="ja-JP" dirty="0"/>
              <a:t> </a:t>
            </a:r>
            <a:r>
              <a:rPr lang="ja-JP" altLang="en-US" dirty="0"/>
              <a:t>）</a:t>
            </a:r>
            <a:br>
              <a:rPr lang="en-US" altLang="ja-JP" dirty="0"/>
            </a:br>
            <a:r>
              <a:rPr kumimoji="1" lang="ja-JP" altLang="en-US" dirty="0"/>
              <a:t>セールスシート</a:t>
            </a:r>
            <a:endParaRPr lang="ja-JP" altLang="en-US" dirty="0"/>
          </a:p>
        </p:txBody>
      </p:sp>
    </p:spTree>
    <p:extLst>
      <p:ext uri="{BB962C8B-B14F-4D97-AF65-F5344CB8AC3E}">
        <p14:creationId xmlns:p14="http://schemas.microsoft.com/office/powerpoint/2010/main" val="1942980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6D12873F-5E7E-63F5-F74B-B0F8DD73FD97}"/>
              </a:ext>
            </a:extLst>
          </p:cNvPr>
          <p:cNvSpPr>
            <a:spLocks noGrp="1"/>
          </p:cNvSpPr>
          <p:nvPr>
            <p:ph type="body" sz="quarter" idx="12"/>
          </p:nvPr>
        </p:nvSpPr>
        <p:spPr/>
        <p:txBody>
          <a:bodyPr/>
          <a:lstStyle/>
          <a:p>
            <a:pPr algn="ctr"/>
            <a:r>
              <a:rPr lang="ja-JP" altLang="en-US" dirty="0"/>
              <a:t>商品スペック</a:t>
            </a:r>
            <a:endParaRPr lang="en-US" altLang="ja-JP" dirty="0"/>
          </a:p>
        </p:txBody>
      </p:sp>
      <p:sp>
        <p:nvSpPr>
          <p:cNvPr id="13" name="正方形/長方形 12">
            <a:extLst>
              <a:ext uri="{FF2B5EF4-FFF2-40B4-BE49-F238E27FC236}">
                <a16:creationId xmlns:a16="http://schemas.microsoft.com/office/drawing/2014/main" id="{29B11FB3-D319-F680-E02A-AF514548708D}"/>
              </a:ext>
            </a:extLst>
          </p:cNvPr>
          <p:cNvSpPr/>
          <p:nvPr/>
        </p:nvSpPr>
        <p:spPr>
          <a:xfrm>
            <a:off x="8519905" y="6243251"/>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17" name="テキスト ボックス 16">
            <a:extLst>
              <a:ext uri="{FF2B5EF4-FFF2-40B4-BE49-F238E27FC236}">
                <a16:creationId xmlns:a16="http://schemas.microsoft.com/office/drawing/2014/main" id="{7CF18B31-197A-83B0-5A94-0A1E79A47069}"/>
              </a:ext>
            </a:extLst>
          </p:cNvPr>
          <p:cNvSpPr txBox="1"/>
          <p:nvPr/>
        </p:nvSpPr>
        <p:spPr>
          <a:xfrm>
            <a:off x="404509" y="1247187"/>
            <a:ext cx="6101860" cy="4001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スマートフォン動画広告タップ後の挙動</a:t>
            </a:r>
          </a:p>
        </p:txBody>
      </p:sp>
      <p:sp>
        <p:nvSpPr>
          <p:cNvPr id="18" name="片側の 2 つの角を丸めた四角形 17">
            <a:extLst>
              <a:ext uri="{FF2B5EF4-FFF2-40B4-BE49-F238E27FC236}">
                <a16:creationId xmlns:a16="http://schemas.microsoft.com/office/drawing/2014/main" id="{20264C38-2A53-16E2-6D9E-BC4C38FCF6BA}"/>
              </a:ext>
            </a:extLst>
          </p:cNvPr>
          <p:cNvSpPr/>
          <p:nvPr/>
        </p:nvSpPr>
        <p:spPr>
          <a:xfrm>
            <a:off x="47117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19" name="片側の 2 つの角を丸めた四角形 18">
            <a:extLst>
              <a:ext uri="{FF2B5EF4-FFF2-40B4-BE49-F238E27FC236}">
                <a16:creationId xmlns:a16="http://schemas.microsoft.com/office/drawing/2014/main" id="{332207F5-2505-3D22-1FEB-698F6010FB5D}"/>
              </a:ext>
            </a:extLst>
          </p:cNvPr>
          <p:cNvSpPr/>
          <p:nvPr/>
        </p:nvSpPr>
        <p:spPr>
          <a:xfrm>
            <a:off x="49902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動画をフルスクリーンで再生する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 (for view)</a:t>
            </a:r>
          </a:p>
        </p:txBody>
      </p:sp>
      <p:sp>
        <p:nvSpPr>
          <p:cNvPr id="20" name="片側の 2 つの角を丸めた四角形 19">
            <a:extLst>
              <a:ext uri="{FF2B5EF4-FFF2-40B4-BE49-F238E27FC236}">
                <a16:creationId xmlns:a16="http://schemas.microsoft.com/office/drawing/2014/main" id="{75EF2793-7537-C44C-134F-2B65A06227EB}"/>
              </a:ext>
            </a:extLst>
          </p:cNvPr>
          <p:cNvSpPr/>
          <p:nvPr/>
        </p:nvSpPr>
        <p:spPr>
          <a:xfrm>
            <a:off x="6240464" y="1830672"/>
            <a:ext cx="5480364" cy="4274776"/>
          </a:xfrm>
          <a:prstGeom prst="round2SameRect">
            <a:avLst>
              <a:gd name="adj1" fmla="val 4527"/>
              <a:gd name="adj2" fmla="val 0"/>
            </a:avLst>
          </a:prstGeom>
          <a:solidFill>
            <a:schemeClr val="accent1"/>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1" name="片側の 2 つの角を丸めた四角形 20">
            <a:extLst>
              <a:ext uri="{FF2B5EF4-FFF2-40B4-BE49-F238E27FC236}">
                <a16:creationId xmlns:a16="http://schemas.microsoft.com/office/drawing/2014/main" id="{7DA8EECD-D137-4960-5ED6-8C4633A63B69}"/>
              </a:ext>
            </a:extLst>
          </p:cNvPr>
          <p:cNvSpPr/>
          <p:nvPr/>
        </p:nvSpPr>
        <p:spPr>
          <a:xfrm>
            <a:off x="6268314" y="1830672"/>
            <a:ext cx="5452514" cy="595851"/>
          </a:xfrm>
          <a:prstGeom prst="round2SameRect">
            <a:avLst>
              <a:gd name="adj1" fmla="val 20214"/>
              <a:gd name="adj2" fmla="val 0"/>
            </a:avLst>
          </a:prstGeom>
          <a:solidFill>
            <a:schemeClr val="bg2">
              <a:lumMod val="75000"/>
            </a:schemeClr>
          </a:solidFill>
          <a:ln w="25400"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ランディングページを表示する（</a:t>
            </a:r>
            <a:r>
              <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for click</a:t>
            </a:r>
            <a:r>
              <a:rPr kumimoji="0" lang="ja-JP" altLang="en-US"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a:t>
            </a:r>
            <a:endParaRPr kumimoji="0" lang="en-US" altLang="ja-JP" sz="1600" b="1"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grpSp>
        <p:nvGrpSpPr>
          <p:cNvPr id="37" name="グループ化 36">
            <a:extLst>
              <a:ext uri="{FF2B5EF4-FFF2-40B4-BE49-F238E27FC236}">
                <a16:creationId xmlns:a16="http://schemas.microsoft.com/office/drawing/2014/main" id="{93E30640-8474-F301-E874-E41E31681077}"/>
              </a:ext>
            </a:extLst>
          </p:cNvPr>
          <p:cNvGrpSpPr/>
          <p:nvPr/>
        </p:nvGrpSpPr>
        <p:grpSpPr>
          <a:xfrm>
            <a:off x="919365" y="2715632"/>
            <a:ext cx="1384006" cy="3002489"/>
            <a:chOff x="513033" y="432674"/>
            <a:chExt cx="2115990" cy="4304579"/>
          </a:xfrm>
        </p:grpSpPr>
        <p:grpSp>
          <p:nvGrpSpPr>
            <p:cNvPr id="38" name="グループ化 37">
              <a:extLst>
                <a:ext uri="{FF2B5EF4-FFF2-40B4-BE49-F238E27FC236}">
                  <a16:creationId xmlns:a16="http://schemas.microsoft.com/office/drawing/2014/main" id="{3671E151-8663-D2AB-69E1-C02595F6370F}"/>
                </a:ext>
              </a:extLst>
            </p:cNvPr>
            <p:cNvGrpSpPr/>
            <p:nvPr/>
          </p:nvGrpSpPr>
          <p:grpSpPr>
            <a:xfrm>
              <a:off x="513033" y="432674"/>
              <a:ext cx="2115990" cy="4304579"/>
              <a:chOff x="513033" y="446485"/>
              <a:chExt cx="2115990" cy="4304579"/>
            </a:xfrm>
          </p:grpSpPr>
          <p:pic>
            <p:nvPicPr>
              <p:cNvPr id="40" name="図 39">
                <a:extLst>
                  <a:ext uri="{FF2B5EF4-FFF2-40B4-BE49-F238E27FC236}">
                    <a16:creationId xmlns:a16="http://schemas.microsoft.com/office/drawing/2014/main" id="{AAA57EBC-2974-6C5D-1A37-6D8A7BAE582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1" name="図 40">
                <a:extLst>
                  <a:ext uri="{FF2B5EF4-FFF2-40B4-BE49-F238E27FC236}">
                    <a16:creationId xmlns:a16="http://schemas.microsoft.com/office/drawing/2014/main" id="{B9EA4DC8-2CB2-FDD2-6F6D-B24BF70B450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2" name="図 41">
                <a:extLst>
                  <a:ext uri="{FF2B5EF4-FFF2-40B4-BE49-F238E27FC236}">
                    <a16:creationId xmlns:a16="http://schemas.microsoft.com/office/drawing/2014/main" id="{9B8B9FAC-E7AC-AB22-BDAA-E467E35B4B3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39" name="図 38">
              <a:extLst>
                <a:ext uri="{FF2B5EF4-FFF2-40B4-BE49-F238E27FC236}">
                  <a16:creationId xmlns:a16="http://schemas.microsoft.com/office/drawing/2014/main" id="{0AFF5C71-93DD-516E-E6DC-C08F25C1D29E}"/>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grpSp>
        <p:nvGrpSpPr>
          <p:cNvPr id="44" name="グループ化 43">
            <a:extLst>
              <a:ext uri="{FF2B5EF4-FFF2-40B4-BE49-F238E27FC236}">
                <a16:creationId xmlns:a16="http://schemas.microsoft.com/office/drawing/2014/main" id="{BEF9C684-CF68-A2E7-1A4D-0689C2253C08}"/>
              </a:ext>
            </a:extLst>
          </p:cNvPr>
          <p:cNvGrpSpPr/>
          <p:nvPr/>
        </p:nvGrpSpPr>
        <p:grpSpPr>
          <a:xfrm>
            <a:off x="6670887" y="2757316"/>
            <a:ext cx="1384006" cy="3002489"/>
            <a:chOff x="513033" y="432674"/>
            <a:chExt cx="2115990" cy="4304579"/>
          </a:xfrm>
        </p:grpSpPr>
        <p:grpSp>
          <p:nvGrpSpPr>
            <p:cNvPr id="45" name="グループ化 44">
              <a:extLst>
                <a:ext uri="{FF2B5EF4-FFF2-40B4-BE49-F238E27FC236}">
                  <a16:creationId xmlns:a16="http://schemas.microsoft.com/office/drawing/2014/main" id="{CF4F6EC0-9517-3B1F-7C94-5A378CF3DCF2}"/>
                </a:ext>
              </a:extLst>
            </p:cNvPr>
            <p:cNvGrpSpPr/>
            <p:nvPr/>
          </p:nvGrpSpPr>
          <p:grpSpPr>
            <a:xfrm>
              <a:off x="513033" y="432674"/>
              <a:ext cx="2115990" cy="4304579"/>
              <a:chOff x="513033" y="446485"/>
              <a:chExt cx="2115990" cy="4304579"/>
            </a:xfrm>
          </p:grpSpPr>
          <p:pic>
            <p:nvPicPr>
              <p:cNvPr id="47" name="図 46">
                <a:extLst>
                  <a:ext uri="{FF2B5EF4-FFF2-40B4-BE49-F238E27FC236}">
                    <a16:creationId xmlns:a16="http://schemas.microsoft.com/office/drawing/2014/main" id="{42A7F986-5D37-E1F7-A047-654B79170CC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970"/>
              <a:stretch/>
            </p:blipFill>
            <p:spPr>
              <a:xfrm>
                <a:off x="513033" y="446485"/>
                <a:ext cx="2115990" cy="4304579"/>
              </a:xfrm>
              <a:prstGeom prst="rect">
                <a:avLst/>
              </a:prstGeom>
            </p:spPr>
          </p:pic>
          <p:pic>
            <p:nvPicPr>
              <p:cNvPr id="48" name="図 47">
                <a:extLst>
                  <a:ext uri="{FF2B5EF4-FFF2-40B4-BE49-F238E27FC236}">
                    <a16:creationId xmlns:a16="http://schemas.microsoft.com/office/drawing/2014/main" id="{D55A0DE8-4D70-2E2D-3FBF-A2E85AA482A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 b="-4405"/>
              <a:stretch/>
            </p:blipFill>
            <p:spPr>
              <a:xfrm>
                <a:off x="655969" y="568890"/>
                <a:ext cx="1844989" cy="4182174"/>
              </a:xfrm>
              <a:prstGeom prst="rect">
                <a:avLst/>
              </a:prstGeom>
            </p:spPr>
          </p:pic>
          <p:pic>
            <p:nvPicPr>
              <p:cNvPr id="49" name="図 48">
                <a:extLst>
                  <a:ext uri="{FF2B5EF4-FFF2-40B4-BE49-F238E27FC236}">
                    <a16:creationId xmlns:a16="http://schemas.microsoft.com/office/drawing/2014/main" id="{789EEF54-070A-C8BF-0484-C2F5457B443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46" name="図 45">
              <a:extLst>
                <a:ext uri="{FF2B5EF4-FFF2-40B4-BE49-F238E27FC236}">
                  <a16:creationId xmlns:a16="http://schemas.microsoft.com/office/drawing/2014/main" id="{05C90BDC-BEFF-42A1-2163-4C11AD4DA6EE}"/>
                </a:ext>
              </a:extLst>
            </p:cNvPr>
            <p:cNvPicPr>
              <a:picLocks noChangeAspect="1"/>
            </p:cNvPicPr>
            <p:nvPr/>
          </p:nvPicPr>
          <p:blipFill rotWithShape="1">
            <a:blip r:embed="rId6">
              <a:extLst>
                <a:ext uri="{28A0092B-C50C-407E-A947-70E740481C1C}">
                  <a14:useLocalDpi xmlns:a14="http://schemas.microsoft.com/office/drawing/2010/main"/>
                </a:ext>
              </a:extLst>
            </a:blip>
            <a:srcRect l="1704" t="-603" r="3086"/>
            <a:stretch/>
          </p:blipFill>
          <p:spPr>
            <a:xfrm>
              <a:off x="654267" y="1182203"/>
              <a:ext cx="1843200" cy="1050673"/>
            </a:xfrm>
            <a:prstGeom prst="rect">
              <a:avLst/>
            </a:prstGeom>
          </p:spPr>
        </p:pic>
      </p:grpSp>
      <p:pic>
        <p:nvPicPr>
          <p:cNvPr id="25" name="図 24">
            <a:extLst>
              <a:ext uri="{FF2B5EF4-FFF2-40B4-BE49-F238E27FC236}">
                <a16:creationId xmlns:a16="http://schemas.microsoft.com/office/drawing/2014/main" id="{B273166D-1ED4-67FD-B382-55738015FD3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994122" y="2928074"/>
            <a:ext cx="1454011" cy="2917108"/>
          </a:xfrm>
          <a:prstGeom prst="rect">
            <a:avLst/>
          </a:prstGeom>
        </p:spPr>
      </p:pic>
      <p:pic>
        <p:nvPicPr>
          <p:cNvPr id="27" name="図 26">
            <a:extLst>
              <a:ext uri="{FF2B5EF4-FFF2-40B4-BE49-F238E27FC236}">
                <a16:creationId xmlns:a16="http://schemas.microsoft.com/office/drawing/2014/main" id="{3A37E688-7893-74B5-43A3-83FF64A8689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45644" y="2928074"/>
            <a:ext cx="1454011" cy="2917110"/>
          </a:xfrm>
          <a:prstGeom prst="rect">
            <a:avLst/>
          </a:prstGeom>
        </p:spPr>
      </p:pic>
      <p:sp>
        <p:nvSpPr>
          <p:cNvPr id="50" name="テキスト ボックス 49">
            <a:extLst>
              <a:ext uri="{FF2B5EF4-FFF2-40B4-BE49-F238E27FC236}">
                <a16:creationId xmlns:a16="http://schemas.microsoft.com/office/drawing/2014/main" id="{F46B5992-F0F0-F697-F351-487486028D6C}"/>
              </a:ext>
            </a:extLst>
          </p:cNvPr>
          <p:cNvSpPr txBox="1"/>
          <p:nvPr/>
        </p:nvSpPr>
        <p:spPr>
          <a:xfrm>
            <a:off x="3608248" y="3646546"/>
            <a:ext cx="2009132" cy="954107"/>
          </a:xfrm>
          <a:prstGeom prst="rect">
            <a:avLst/>
          </a:prstGeom>
          <a:noFill/>
        </p:spPr>
        <p:txBody>
          <a:bodyPr wrap="square" rtlCol="0">
            <a:spAutoFit/>
          </a:bodyPr>
          <a:lstStyle/>
          <a:p>
            <a:pPr algn="l"/>
            <a:r>
              <a:rPr kumimoji="1" lang="ja-JP" altLang="en-US" sz="1400" dirty="0"/>
              <a:t>バナーをタップすると</a:t>
            </a:r>
            <a:endParaRPr kumimoji="1" lang="en-US" altLang="ja-JP" sz="1400" dirty="0"/>
          </a:p>
          <a:p>
            <a:pPr algn="l"/>
            <a:r>
              <a:rPr lang="ja-JP" altLang="en-US" sz="1400" dirty="0"/>
              <a:t>フルスクリーンの動画プレイヤーで動画が再生される</a:t>
            </a:r>
            <a:endParaRPr kumimoji="1" lang="ja-JP" altLang="en-US" sz="1400" dirty="0"/>
          </a:p>
        </p:txBody>
      </p:sp>
      <p:sp>
        <p:nvSpPr>
          <p:cNvPr id="51" name="テキスト ボックス 50">
            <a:extLst>
              <a:ext uri="{FF2B5EF4-FFF2-40B4-BE49-F238E27FC236}">
                <a16:creationId xmlns:a16="http://schemas.microsoft.com/office/drawing/2014/main" id="{7B98B9B0-C90E-F544-0C7A-7D2E89EDAF08}"/>
              </a:ext>
            </a:extLst>
          </p:cNvPr>
          <p:cNvSpPr txBox="1"/>
          <p:nvPr/>
        </p:nvSpPr>
        <p:spPr>
          <a:xfrm>
            <a:off x="9428621" y="3646547"/>
            <a:ext cx="2125781" cy="954107"/>
          </a:xfrm>
          <a:prstGeom prst="rect">
            <a:avLst/>
          </a:prstGeom>
          <a:noFill/>
        </p:spPr>
        <p:txBody>
          <a:bodyPr wrap="square" rtlCol="0">
            <a:spAutoFit/>
          </a:bodyPr>
          <a:lstStyle/>
          <a:p>
            <a:pPr algn="l"/>
            <a:r>
              <a:rPr kumimoji="1" lang="ja-JP" altLang="en-US" sz="1400" dirty="0"/>
              <a:t>バナーをタップすると</a:t>
            </a:r>
            <a:endParaRPr kumimoji="1" lang="en-US" altLang="ja-JP" sz="1400" dirty="0"/>
          </a:p>
          <a:p>
            <a:pPr algn="l"/>
            <a:r>
              <a:rPr kumimoji="1" lang="ja-JP" altLang="en-US" sz="1400" dirty="0"/>
              <a:t>再生している動画の下にランディングページが表示される</a:t>
            </a:r>
            <a:endParaRPr kumimoji="1" lang="en-US" altLang="ja-JP" sz="1400" dirty="0"/>
          </a:p>
        </p:txBody>
      </p:sp>
      <p:pic>
        <p:nvPicPr>
          <p:cNvPr id="11" name="図プレースホルダー 10" descr="アイコン&#10;&#10;自動的に生成された説明">
            <a:extLst>
              <a:ext uri="{FF2B5EF4-FFF2-40B4-BE49-F238E27FC236}">
                <a16:creationId xmlns:a16="http://schemas.microsoft.com/office/drawing/2014/main" id="{773DE702-932E-DACE-61E8-5F0D941E8441}"/>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
        <p:nvSpPr>
          <p:cNvPr id="12" name="角丸四角形 4">
            <a:extLst>
              <a:ext uri="{FF2B5EF4-FFF2-40B4-BE49-F238E27FC236}">
                <a16:creationId xmlns:a16="http://schemas.microsoft.com/office/drawing/2014/main" id="{804CD704-9024-BA36-2A8A-88C911875C5E}"/>
              </a:ext>
            </a:extLst>
          </p:cNvPr>
          <p:cNvSpPr/>
          <p:nvPr/>
        </p:nvSpPr>
        <p:spPr>
          <a:xfrm>
            <a:off x="1762230" y="137598"/>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挙動説明</a:t>
            </a:r>
          </a:p>
        </p:txBody>
      </p:sp>
      <p:sp>
        <p:nvSpPr>
          <p:cNvPr id="2" name="テキスト プレースホルダー 1">
            <a:extLst>
              <a:ext uri="{FF2B5EF4-FFF2-40B4-BE49-F238E27FC236}">
                <a16:creationId xmlns:a16="http://schemas.microsoft.com/office/drawing/2014/main" id="{2A5B527C-560F-6892-2790-A36452342461}"/>
              </a:ext>
            </a:extLst>
          </p:cNvPr>
          <p:cNvSpPr>
            <a:spLocks noGrp="1"/>
          </p:cNvSpPr>
          <p:nvPr>
            <p:ph type="body" sz="quarter" idx="10"/>
          </p:nvPr>
        </p:nvSpPr>
        <p:spPr>
          <a:xfrm>
            <a:off x="3946169" y="260666"/>
            <a:ext cx="8136904" cy="335028"/>
          </a:xfrm>
        </p:spPr>
        <p:txBody>
          <a:bodyPr/>
          <a:lstStyle/>
          <a:p>
            <a:r>
              <a:rPr lang="ja-JP" altLang="en-US" dirty="0">
                <a:latin typeface="+mn-ea"/>
              </a:rPr>
              <a:t>トップパネル　</a:t>
            </a:r>
            <a:r>
              <a:rPr kumimoji="1" lang="ja-JP" altLang="en-US" dirty="0">
                <a:latin typeface="+mn-ea"/>
              </a:rPr>
              <a:t>スマートフォン</a:t>
            </a:r>
            <a:endParaRPr kumimoji="1" lang="ja-JP" altLang="en-US" dirty="0"/>
          </a:p>
        </p:txBody>
      </p:sp>
    </p:spTree>
    <p:extLst>
      <p:ext uri="{BB962C8B-B14F-4D97-AF65-F5344CB8AC3E}">
        <p14:creationId xmlns:p14="http://schemas.microsoft.com/office/powerpoint/2010/main" val="30351853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C857461-1AD8-EBFB-D476-69AF45BAC867}"/>
              </a:ext>
            </a:extLst>
          </p:cNvPr>
          <p:cNvSpPr>
            <a:spLocks noGrp="1"/>
          </p:cNvSpPr>
          <p:nvPr>
            <p:ph type="body" sz="quarter" idx="12"/>
          </p:nvPr>
        </p:nvSpPr>
        <p:spPr/>
        <p:txBody>
          <a:bodyPr/>
          <a:lstStyle/>
          <a:p>
            <a:pPr algn="ctr"/>
            <a:r>
              <a:rPr lang="ja-JP" altLang="en-US" dirty="0"/>
              <a:t>商品スペック</a:t>
            </a:r>
          </a:p>
        </p:txBody>
      </p:sp>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946169" y="260666"/>
            <a:ext cx="8136904" cy="335028"/>
          </a:xfrm>
        </p:spPr>
        <p:txBody>
          <a:bodyPr/>
          <a:lstStyle/>
          <a:p>
            <a:r>
              <a:rPr lang="ja-JP" altLang="en-US" dirty="0">
                <a:latin typeface="+mn-ea"/>
              </a:rPr>
              <a:t>トップパネル　</a:t>
            </a:r>
            <a:r>
              <a:rPr kumimoji="1" lang="ja-JP" altLang="en-US" dirty="0">
                <a:latin typeface="+mn-ea"/>
              </a:rPr>
              <a:t>スマートフォン</a:t>
            </a:r>
            <a:endParaRPr kumimoji="1" lang="ja-JP" altLang="en-US" dirty="0"/>
          </a:p>
        </p:txBody>
      </p:sp>
      <p:graphicFrame>
        <p:nvGraphicFramePr>
          <p:cNvPr id="6" name="表 5">
            <a:extLst>
              <a:ext uri="{FF2B5EF4-FFF2-40B4-BE49-F238E27FC236}">
                <a16:creationId xmlns:a16="http://schemas.microsoft.com/office/drawing/2014/main" id="{402B0829-471B-8C94-8891-E7763DF71F54}"/>
              </a:ext>
            </a:extLst>
          </p:cNvPr>
          <p:cNvGraphicFramePr>
            <a:graphicFrameLocks noGrp="1"/>
          </p:cNvGraphicFramePr>
          <p:nvPr>
            <p:extLst>
              <p:ext uri="{D42A27DB-BD31-4B8C-83A1-F6EECF244321}">
                <p14:modId xmlns:p14="http://schemas.microsoft.com/office/powerpoint/2010/main" val="3930055522"/>
              </p:ext>
            </p:extLst>
          </p:nvPr>
        </p:nvGraphicFramePr>
        <p:xfrm>
          <a:off x="511846" y="1086800"/>
          <a:ext cx="11200728" cy="4940931"/>
        </p:xfrm>
        <a:graphic>
          <a:graphicData uri="http://schemas.openxmlformats.org/drawingml/2006/table">
            <a:tbl>
              <a:tblPr firstCol="1" bandRow="1"/>
              <a:tblGrid>
                <a:gridCol w="3414034">
                  <a:extLst>
                    <a:ext uri="{9D8B030D-6E8A-4147-A177-3AD203B41FA5}">
                      <a16:colId xmlns:a16="http://schemas.microsoft.com/office/drawing/2014/main" val="792911817"/>
                    </a:ext>
                  </a:extLst>
                </a:gridCol>
                <a:gridCol w="671983">
                  <a:extLst>
                    <a:ext uri="{9D8B030D-6E8A-4147-A177-3AD203B41FA5}">
                      <a16:colId xmlns:a16="http://schemas.microsoft.com/office/drawing/2014/main" val="1525620392"/>
                    </a:ext>
                  </a:extLst>
                </a:gridCol>
                <a:gridCol w="3075877">
                  <a:extLst>
                    <a:ext uri="{9D8B030D-6E8A-4147-A177-3AD203B41FA5}">
                      <a16:colId xmlns:a16="http://schemas.microsoft.com/office/drawing/2014/main" val="3835180974"/>
                    </a:ext>
                  </a:extLst>
                </a:gridCol>
                <a:gridCol w="1223095">
                  <a:extLst>
                    <a:ext uri="{9D8B030D-6E8A-4147-A177-3AD203B41FA5}">
                      <a16:colId xmlns:a16="http://schemas.microsoft.com/office/drawing/2014/main" val="739266037"/>
                    </a:ext>
                  </a:extLst>
                </a:gridCol>
                <a:gridCol w="2815739">
                  <a:extLst>
                    <a:ext uri="{9D8B030D-6E8A-4147-A177-3AD203B41FA5}">
                      <a16:colId xmlns:a16="http://schemas.microsoft.com/office/drawing/2014/main" val="3201855149"/>
                    </a:ext>
                  </a:extLst>
                </a:gridCol>
              </a:tblGrid>
              <a:tr h="37652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00" b="1" i="0" dirty="0">
                          <a:solidFill>
                            <a:schemeClr val="accent3"/>
                          </a:solidFill>
                          <a:latin typeface="Meiryo" panose="020B0604030504040204" pitchFamily="34" charset="-128"/>
                          <a:ea typeface="Meiryo" panose="020B0604030504040204" pitchFamily="34" charset="-128"/>
                        </a:rPr>
                        <a:t>商品名</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dirty="0">
                          <a:solidFill>
                            <a:schemeClr val="bg1"/>
                          </a:solidFill>
                          <a:latin typeface="Meiryo" panose="020B0604030504040204" pitchFamily="34" charset="-128"/>
                          <a:ea typeface="Meiryo" panose="020B0604030504040204" pitchFamily="34" charset="-128"/>
                          <a:cs typeface="+mn-cs"/>
                        </a:rPr>
                        <a:t>スポーツナビ　トップ　トップパネル　</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SP</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dirty="0"/>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kern="1200" dirty="0">
                          <a:solidFill>
                            <a:schemeClr val="bg1"/>
                          </a:solidFill>
                          <a:latin typeface="Meiryo" panose="020B0604030504040204" pitchFamily="34" charset="-128"/>
                          <a:ea typeface="Meiryo" panose="020B0604030504040204" pitchFamily="34" charset="-128"/>
                          <a:cs typeface="+mn-cs"/>
                        </a:rPr>
                        <a:t>スポーツナビ　カテゴリートップ指定　トップパネル　</a:t>
                      </a:r>
                      <a:r>
                        <a:rPr kumimoji="1" lang="en-US" altLang="ja-JP" sz="1000" b="1" i="0" kern="1200" dirty="0">
                          <a:solidFill>
                            <a:schemeClr val="bg1"/>
                          </a:solidFill>
                          <a:latin typeface="Meiryo" panose="020B0604030504040204" pitchFamily="34" charset="-128"/>
                          <a:ea typeface="Meiryo" panose="020B0604030504040204" pitchFamily="34" charset="-128"/>
                          <a:cs typeface="+mn-cs"/>
                        </a:rPr>
                        <a:t>SP</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40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n-ea"/>
                          <a:ea typeface="+mn-ea"/>
                        </a:rPr>
                        <a:t>継続</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1000001602 </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n-ea"/>
                          <a:ea typeface="+mn-ea"/>
                        </a:rPr>
                        <a:t>継続</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1000003497</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4068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kern="1200" dirty="0">
                          <a:solidFill>
                            <a:schemeClr val="tx1">
                              <a:lumMod val="65000"/>
                              <a:lumOff val="35000"/>
                            </a:schemeClr>
                          </a:solidFill>
                          <a:latin typeface="+mn-ea"/>
                          <a:ea typeface="+mn-ea"/>
                          <a:cs typeface="+mn-cs"/>
                        </a:rPr>
                        <a:t>2023/2/15</a:t>
                      </a:r>
                      <a:r>
                        <a:rPr kumimoji="1" lang="en-US" altLang="ja-JP" sz="1050" b="0" i="0" kern="1200" dirty="0">
                          <a:solidFill>
                            <a:schemeClr val="tx1">
                              <a:lumMod val="65000"/>
                              <a:lumOff val="35000"/>
                            </a:schemeClr>
                          </a:solidFill>
                          <a:latin typeface="+mn-ea"/>
                          <a:ea typeface="+mn-ea"/>
                          <a:cs typeface="+mn-cs"/>
                        </a:rPr>
                        <a:t> </a:t>
                      </a:r>
                      <a:r>
                        <a:rPr kumimoji="1" lang="ja-JP" altLang="en-US" sz="1050" b="0" i="0" kern="1200" dirty="0">
                          <a:solidFill>
                            <a:schemeClr val="tx1">
                              <a:lumMod val="65000"/>
                              <a:lumOff val="35000"/>
                            </a:schemeClr>
                          </a:solidFill>
                          <a:latin typeface="+mn-ea"/>
                          <a:ea typeface="+mn-ea"/>
                          <a:cs typeface="+mn-cs"/>
                        </a:rPr>
                        <a:t>（水）</a:t>
                      </a:r>
                      <a:r>
                        <a:rPr kumimoji="1" lang="en-US" altLang="ja-JP" sz="1050" b="0" i="0" kern="1200" dirty="0">
                          <a:solidFill>
                            <a:schemeClr val="tx1">
                              <a:lumMod val="65000"/>
                              <a:lumOff val="35000"/>
                            </a:schemeClr>
                          </a:solidFill>
                          <a:latin typeface="+mn-ea"/>
                          <a:ea typeface="+mn-ea"/>
                          <a:cs typeface="+mn-cs"/>
                        </a:rPr>
                        <a:t>12:00</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40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a:t>
                      </a:r>
                      <a:endParaRPr kumimoji="1" lang="ja-JP" altLang="en-US" sz="1050" b="0" i="0" kern="1200" dirty="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n-ea"/>
                          <a:ea typeface="+mn-ea"/>
                        </a:rPr>
                        <a:t>-</a:t>
                      </a:r>
                      <a:endParaRPr kumimoji="1" lang="ja-JP" altLang="en-US" sz="1050" b="0" i="0" dirty="0">
                        <a:solidFill>
                          <a:schemeClr val="tx1">
                            <a:lumMod val="65000"/>
                            <a:lumOff val="35000"/>
                          </a:schemeClr>
                        </a:solidFill>
                        <a:latin typeface="+mn-ea"/>
                        <a:ea typeface="+mn-ea"/>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371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chemeClr val="tx1">
                              <a:lumMod val="65000"/>
                              <a:lumOff val="35000"/>
                            </a:schemeClr>
                          </a:solidFill>
                          <a:latin typeface="+mn-ea"/>
                          <a:ea typeface="+mn-ea"/>
                          <a:cs typeface="+mn-cs"/>
                        </a:rPr>
                        <a:t>バナー</a:t>
                      </a:r>
                      <a:r>
                        <a:rPr lang="en-US" altLang="ja-JP" sz="1050" b="0" i="0" kern="1200" dirty="0">
                          <a:solidFill>
                            <a:schemeClr val="tx1">
                              <a:lumMod val="65000"/>
                              <a:lumOff val="35000"/>
                            </a:schemeClr>
                          </a:solidFill>
                          <a:latin typeface="+mn-ea"/>
                          <a:ea typeface="+mn-ea"/>
                          <a:cs typeface="+mn-cs"/>
                        </a:rPr>
                        <a:t>/</a:t>
                      </a:r>
                      <a:r>
                        <a:rPr lang="ja-JP" altLang="en-US" sz="1050" b="0" i="0" kern="1200" dirty="0">
                          <a:solidFill>
                            <a:schemeClr val="tx1">
                              <a:lumMod val="65000"/>
                              <a:lumOff val="35000"/>
                            </a:schemeClr>
                          </a:solidFill>
                          <a:latin typeface="+mn-ea"/>
                          <a:ea typeface="+mn-ea"/>
                          <a:cs typeface="+mn-cs"/>
                        </a:rPr>
                        <a:t>画像</a:t>
                      </a:r>
                      <a:r>
                        <a:rPr lang="en-US" altLang="ja-JP" sz="1050" b="0" i="0" kern="1200" dirty="0">
                          <a:solidFill>
                            <a:schemeClr val="tx1">
                              <a:lumMod val="65000"/>
                              <a:lumOff val="35000"/>
                            </a:schemeClr>
                          </a:solidFill>
                          <a:latin typeface="+mn-ea"/>
                          <a:ea typeface="+mn-ea"/>
                          <a:cs typeface="+mn-cs"/>
                        </a:rPr>
                        <a:t>/16</a:t>
                      </a:r>
                      <a:r>
                        <a:rPr lang="ja-JP" altLang="en-US" sz="1050" b="0" i="0" kern="1200" dirty="0">
                          <a:solidFill>
                            <a:schemeClr val="tx1">
                              <a:lumMod val="65000"/>
                              <a:lumOff val="35000"/>
                            </a:schemeClr>
                          </a:solidFill>
                          <a:latin typeface="+mn-ea"/>
                          <a:ea typeface="+mn-ea"/>
                          <a:cs typeface="+mn-cs"/>
                        </a:rPr>
                        <a:t>：</a:t>
                      </a:r>
                      <a:r>
                        <a:rPr lang="en-US" altLang="ja-JP" sz="1050" b="0" i="0" kern="1200" dirty="0">
                          <a:solidFill>
                            <a:schemeClr val="tx1">
                              <a:lumMod val="65000"/>
                              <a:lumOff val="35000"/>
                            </a:schemeClr>
                          </a:solidFill>
                          <a:latin typeface="+mn-ea"/>
                          <a:ea typeface="+mn-ea"/>
                          <a:cs typeface="+mn-cs"/>
                        </a:rPr>
                        <a:t>9</a:t>
                      </a:r>
                    </a:p>
                    <a:p>
                      <a:pPr algn="ctr"/>
                      <a:r>
                        <a:rPr kumimoji="1" lang="ja-JP" altLang="en-US" sz="1050" b="0" i="0" kern="1200" dirty="0">
                          <a:solidFill>
                            <a:schemeClr val="tx1">
                              <a:lumMod val="65000"/>
                              <a:lumOff val="35000"/>
                            </a:schemeClr>
                          </a:solidFill>
                          <a:latin typeface="+mn-ea"/>
                          <a:ea typeface="+mn-ea"/>
                          <a:cs typeface="+mn-cs"/>
                        </a:rPr>
                        <a:t>バナー</a:t>
                      </a:r>
                      <a:r>
                        <a:rPr kumimoji="1" lang="en-US" altLang="ja-JP" sz="1050" b="0" i="0" kern="1200" dirty="0">
                          <a:solidFill>
                            <a:schemeClr val="tx1">
                              <a:lumMod val="65000"/>
                              <a:lumOff val="35000"/>
                            </a:schemeClr>
                          </a:solidFill>
                          <a:latin typeface="+mn-ea"/>
                          <a:ea typeface="+mn-ea"/>
                          <a:cs typeface="+mn-cs"/>
                        </a:rPr>
                        <a:t>/</a:t>
                      </a:r>
                      <a:r>
                        <a:rPr kumimoji="1" lang="ja-JP" altLang="en-US" sz="1050" b="0" i="0" kern="1200" dirty="0">
                          <a:solidFill>
                            <a:schemeClr val="tx1">
                              <a:lumMod val="65000"/>
                              <a:lumOff val="35000"/>
                            </a:schemeClr>
                          </a:solidFill>
                          <a:latin typeface="+mn-ea"/>
                          <a:ea typeface="+mn-ea"/>
                          <a:cs typeface="+mn-cs"/>
                        </a:rPr>
                        <a:t>動画</a:t>
                      </a:r>
                      <a:r>
                        <a:rPr kumimoji="1" lang="en-US" altLang="ja-JP" sz="1050" b="0" i="0" kern="1200" dirty="0">
                          <a:solidFill>
                            <a:schemeClr val="tx1">
                              <a:lumMod val="65000"/>
                              <a:lumOff val="35000"/>
                            </a:schemeClr>
                          </a:solidFill>
                          <a:latin typeface="+mn-ea"/>
                          <a:ea typeface="+mn-ea"/>
                          <a:cs typeface="+mn-cs"/>
                        </a:rPr>
                        <a:t>/16</a:t>
                      </a:r>
                      <a:r>
                        <a:rPr kumimoji="1" lang="ja-JP" altLang="en-US" sz="1050" b="0" i="0" kern="1200" dirty="0">
                          <a:solidFill>
                            <a:schemeClr val="tx1">
                              <a:lumMod val="65000"/>
                              <a:lumOff val="35000"/>
                            </a:schemeClr>
                          </a:solidFill>
                          <a:latin typeface="+mn-ea"/>
                          <a:ea typeface="+mn-ea"/>
                          <a:cs typeface="+mn-cs"/>
                        </a:rPr>
                        <a:t>：</a:t>
                      </a:r>
                      <a:r>
                        <a:rPr kumimoji="1" lang="en-US" altLang="ja-JP" sz="1050" b="0" i="0" kern="1200" dirty="0">
                          <a:solidFill>
                            <a:schemeClr val="tx1">
                              <a:lumMod val="65000"/>
                              <a:lumOff val="35000"/>
                            </a:schemeClr>
                          </a:solidFill>
                          <a:latin typeface="+mn-ea"/>
                          <a:ea typeface="+mn-ea"/>
                          <a:cs typeface="+mn-cs"/>
                        </a:rPr>
                        <a:t>9</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no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437171">
                <a:tc>
                  <a:txBody>
                    <a:body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9</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p>
                      <a:pPr algn="ctr"/>
                      <a:r>
                        <a:rPr kumimoji="1" lang="ja-JP" altLang="en-US" sz="1050" b="0" i="0" kern="1200" dirty="0">
                          <a:solidFill>
                            <a:schemeClr val="tx1">
                              <a:lumMod val="65000"/>
                              <a:lumOff val="35000"/>
                            </a:schemeClr>
                          </a:solidFill>
                          <a:latin typeface="+mn-ea"/>
                          <a:ea typeface="+mn-ea"/>
                          <a:cs typeface="+mn-cs"/>
                        </a:rPr>
                        <a:t>動画をフルスクリーンで再生する（</a:t>
                      </a:r>
                      <a:r>
                        <a:rPr kumimoji="1" lang="en-US" altLang="ja-JP" sz="1050" b="0" i="0" kern="1200" dirty="0">
                          <a:solidFill>
                            <a:schemeClr val="tx1">
                              <a:lumMod val="65000"/>
                              <a:lumOff val="35000"/>
                            </a:schemeClr>
                          </a:solidFill>
                          <a:latin typeface="+mn-ea"/>
                          <a:ea typeface="+mn-ea"/>
                          <a:cs typeface="+mn-cs"/>
                        </a:rPr>
                        <a:t>for view</a:t>
                      </a:r>
                      <a:r>
                        <a:rPr kumimoji="1" lang="ja-JP" altLang="en-US" sz="1050" b="0" i="0" kern="1200" dirty="0">
                          <a:solidFill>
                            <a:schemeClr val="tx1">
                              <a:lumMod val="65000"/>
                              <a:lumOff val="35000"/>
                            </a:schemeClr>
                          </a:solidFill>
                          <a:latin typeface="+mn-ea"/>
                          <a:ea typeface="+mn-ea"/>
                          <a:cs typeface="+mn-cs"/>
                        </a:rPr>
                        <a:t>）</a:t>
                      </a:r>
                    </a:p>
                    <a:p>
                      <a:pPr algn="ctr"/>
                      <a:r>
                        <a:rPr kumimoji="1" lang="ja-JP" altLang="en-US" sz="1050" b="0" i="0" kern="1200" dirty="0">
                          <a:solidFill>
                            <a:schemeClr val="tx1">
                              <a:lumMod val="65000"/>
                              <a:lumOff val="35000"/>
                            </a:schemeClr>
                          </a:solidFill>
                          <a:latin typeface="+mn-ea"/>
                          <a:ea typeface="+mn-ea"/>
                          <a:cs typeface="+mn-cs"/>
                        </a:rPr>
                        <a:t>ランディングページを表示する（</a:t>
                      </a:r>
                      <a:r>
                        <a:rPr kumimoji="1" lang="en-US" altLang="ja-JP" sz="1050" b="0" i="0" kern="1200" dirty="0">
                          <a:solidFill>
                            <a:schemeClr val="tx1">
                              <a:lumMod val="65000"/>
                              <a:lumOff val="35000"/>
                            </a:schemeClr>
                          </a:solidFill>
                          <a:latin typeface="+mn-ea"/>
                          <a:ea typeface="+mn-ea"/>
                          <a:cs typeface="+mn-cs"/>
                        </a:rPr>
                        <a:t>for click</a:t>
                      </a:r>
                      <a:r>
                        <a:rPr kumimoji="1" lang="ja-JP" altLang="en-US" sz="1050" b="0" i="0" kern="1200" dirty="0">
                          <a:solidFill>
                            <a:schemeClr val="tx1">
                              <a:lumMod val="65000"/>
                              <a:lumOff val="35000"/>
                            </a:schemeClr>
                          </a:solidFill>
                          <a:latin typeface="+mn-ea"/>
                          <a:ea typeface="+mn-ea"/>
                          <a:cs typeface="+mn-cs"/>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12864432"/>
                  </a:ext>
                </a:extLst>
              </a:tr>
              <a:tr h="240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n-ea"/>
                          <a:ea typeface="+mn-ea"/>
                          <a:cs typeface="+mn-cs"/>
                        </a:rPr>
                        <a:t>スマートフォン（ウェブ</a:t>
                      </a:r>
                      <a:r>
                        <a:rPr kumimoji="1" lang="en-US" altLang="ja-JP" sz="1050" b="0" i="0" kern="1200" dirty="0">
                          <a:solidFill>
                            <a:schemeClr val="tx1">
                              <a:lumMod val="65000"/>
                              <a:lumOff val="35000"/>
                            </a:schemeClr>
                          </a:solidFill>
                          <a:latin typeface="+mn-ea"/>
                          <a:ea typeface="+mn-ea"/>
                          <a:cs typeface="+mn-cs"/>
                        </a:rPr>
                        <a:t>/</a:t>
                      </a:r>
                      <a:r>
                        <a:rPr kumimoji="1" lang="ja-JP" altLang="en-US" sz="1050" b="0" i="0" kern="1200" dirty="0">
                          <a:solidFill>
                            <a:schemeClr val="tx1">
                              <a:lumMod val="65000"/>
                              <a:lumOff val="35000"/>
                            </a:schemeClr>
                          </a:solidFill>
                          <a:latin typeface="+mn-ea"/>
                          <a:ea typeface="+mn-ea"/>
                          <a:cs typeface="+mn-cs"/>
                        </a:rPr>
                        <a:t>アプリ）</a:t>
                      </a:r>
                      <a:r>
                        <a:rPr kumimoji="1" lang="en-US" altLang="ja-JP" sz="1050" b="0" i="0" kern="1200" dirty="0">
                          <a:solidFill>
                            <a:schemeClr val="accent6"/>
                          </a:solidFill>
                          <a:latin typeface="+mn-ea"/>
                          <a:ea typeface="+mn-ea"/>
                          <a:cs typeface="+mn-cs"/>
                        </a:rPr>
                        <a:t>※1</a:t>
                      </a:r>
                      <a:endParaRPr kumimoji="1" lang="ja-JP" altLang="en-US" sz="1050" b="0" i="0" kern="1200" dirty="0">
                        <a:solidFill>
                          <a:schemeClr val="accent6"/>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algn="ctr"/>
                      <a:r>
                        <a:rPr kumimoji="1" lang="ja-JP" altLang="en-US" sz="1050" b="0" i="0" kern="1200" dirty="0">
                          <a:solidFill>
                            <a:schemeClr val="tx1">
                              <a:lumMod val="65000"/>
                              <a:lumOff val="35000"/>
                            </a:schemeClr>
                          </a:solidFill>
                          <a:latin typeface="+mn-ea"/>
                          <a:ea typeface="+mn-ea"/>
                          <a:cs typeface="+mn-cs"/>
                        </a:rPr>
                        <a:t>スマートフォン（ウェブ）　</a:t>
                      </a:r>
                      <a:r>
                        <a:rPr kumimoji="1" lang="en-US" altLang="ja-JP" sz="1050" b="0" i="0" kern="1200" dirty="0">
                          <a:solidFill>
                            <a:schemeClr val="accent6"/>
                          </a:solidFill>
                          <a:latin typeface="+mn-ea"/>
                          <a:ea typeface="+mn-ea"/>
                          <a:cs typeface="+mn-cs"/>
                        </a:rPr>
                        <a:t>※2</a:t>
                      </a:r>
                      <a:endParaRPr kumimoji="1" lang="ja-JP" altLang="en-US" sz="1050" b="0" i="0" kern="1200" dirty="0">
                        <a:solidFill>
                          <a:schemeClr val="accent6"/>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10266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n-ea"/>
                          <a:ea typeface="+mn-ea"/>
                          <a:cs typeface="+mn-cs"/>
                        </a:rPr>
                        <a:t>スポーツナビ　トップ</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n-ea"/>
                          <a:ea typeface="+mn-ea"/>
                          <a:cs typeface="+mn-cs"/>
                        </a:rPr>
                        <a:t>スポーツナビ　野球　プロ野球</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n-ea"/>
                          <a:ea typeface="+mn-ea"/>
                          <a:cs typeface="+mn-cs"/>
                        </a:rPr>
                        <a:t>スポーツナビ　野球　高校野球</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n-ea"/>
                          <a:ea typeface="+mn-ea"/>
                          <a:cs typeface="+mn-cs"/>
                        </a:rPr>
                        <a:t>スポーツナビ　野球　</a:t>
                      </a:r>
                      <a:r>
                        <a:rPr kumimoji="1" lang="en-US" altLang="ja-JP" sz="1050" kern="1200" dirty="0">
                          <a:solidFill>
                            <a:schemeClr val="tx1">
                              <a:lumMod val="65000"/>
                              <a:lumOff val="35000"/>
                            </a:schemeClr>
                          </a:solidFill>
                          <a:latin typeface="+mn-ea"/>
                          <a:ea typeface="+mn-ea"/>
                          <a:cs typeface="+mn-cs"/>
                        </a:rPr>
                        <a:t>MLB</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n-ea"/>
                          <a:ea typeface="+mn-ea"/>
                          <a:cs typeface="+mn-cs"/>
                        </a:rPr>
                        <a:t>スポーツナビ　サッカー　</a:t>
                      </a:r>
                      <a:r>
                        <a:rPr kumimoji="1" lang="en-US" altLang="ja-JP" sz="1050" kern="1200" dirty="0">
                          <a:solidFill>
                            <a:schemeClr val="tx1">
                              <a:lumMod val="65000"/>
                              <a:lumOff val="35000"/>
                            </a:schemeClr>
                          </a:solidFill>
                          <a:latin typeface="+mn-ea"/>
                          <a:ea typeface="+mn-ea"/>
                          <a:cs typeface="+mn-cs"/>
                        </a:rPr>
                        <a:t>J</a:t>
                      </a:r>
                      <a:r>
                        <a:rPr kumimoji="1" lang="ja-JP" altLang="en-US" sz="1050" kern="1200" dirty="0">
                          <a:solidFill>
                            <a:schemeClr val="tx1">
                              <a:lumMod val="65000"/>
                              <a:lumOff val="35000"/>
                            </a:schemeClr>
                          </a:solidFill>
                          <a:latin typeface="+mn-ea"/>
                          <a:ea typeface="+mn-ea"/>
                          <a:cs typeface="+mn-cs"/>
                        </a:rPr>
                        <a:t>リーグ</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tx1">
                              <a:lumMod val="65000"/>
                              <a:lumOff val="35000"/>
                            </a:schemeClr>
                          </a:solidFill>
                          <a:latin typeface="+mn-ea"/>
                          <a:ea typeface="+mn-ea"/>
                          <a:cs typeface="+mn-cs"/>
                        </a:rPr>
                        <a:t>スポーツナビ　サッカー　海外サッカー　</a:t>
                      </a:r>
                      <a:r>
                        <a:rPr kumimoji="1" lang="en-US" altLang="ja-JP" sz="1050" kern="1200" dirty="0">
                          <a:solidFill>
                            <a:schemeClr val="accent6"/>
                          </a:solidFill>
                          <a:latin typeface="+mn-ea"/>
                          <a:ea typeface="+mn-ea"/>
                          <a:cs typeface="+mn-cs"/>
                        </a:rPr>
                        <a:t>※3</a:t>
                      </a:r>
                      <a:endParaRPr kumimoji="1" lang="ja-JP" altLang="en-US" sz="1050" kern="1200" dirty="0">
                        <a:solidFill>
                          <a:schemeClr val="accent6"/>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4068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n-ea"/>
                          <a:ea typeface="+mn-ea"/>
                          <a:cs typeface="+mn-cs"/>
                        </a:rPr>
                        <a:t>スポーツナビのトップページ</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prstClr val="black">
                              <a:lumMod val="65000"/>
                              <a:lumOff val="35000"/>
                            </a:prstClr>
                          </a:solidFill>
                          <a:effectLst/>
                          <a:uLnTx/>
                          <a:uFillTx/>
                          <a:latin typeface="+mn-ea"/>
                          <a:ea typeface="+mn-ea"/>
                          <a:cs typeface="+mn-cs"/>
                        </a:rPr>
                        <a:t>スポーツナビの各種目のトップページ</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4068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3</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a:t>
                      </a:r>
                      <a:r>
                        <a:rPr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水</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r>
                        <a:rPr lang="en-US" altLang="ja-JP"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2023</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年</a:t>
                      </a:r>
                      <a:r>
                        <a:rPr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9</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月</a:t>
                      </a:r>
                      <a:r>
                        <a:rPr lang="en-US" altLang="ja-JP"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30</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a:t>
                      </a:r>
                      <a:r>
                        <a:rPr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土</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kern="1200" dirty="0">
                          <a:solidFill>
                            <a:schemeClr val="tx1">
                              <a:lumMod val="65000"/>
                              <a:lumOff val="35000"/>
                            </a:schemeClr>
                          </a:solidFill>
                          <a:latin typeface="+mn-ea"/>
                          <a:ea typeface="+mn-ea"/>
                          <a:cs typeface="+mn-cs"/>
                        </a:rPr>
                        <a:t>2023</a:t>
                      </a:r>
                      <a:r>
                        <a:rPr kumimoji="1" lang="ja-JP" altLang="en-US" sz="1050" kern="1200" dirty="0">
                          <a:solidFill>
                            <a:schemeClr val="tx1">
                              <a:lumMod val="65000"/>
                              <a:lumOff val="35000"/>
                            </a:schemeClr>
                          </a:solidFill>
                          <a:latin typeface="+mn-ea"/>
                          <a:ea typeface="+mn-ea"/>
                          <a:cs typeface="+mn-cs"/>
                        </a:rPr>
                        <a:t>年</a:t>
                      </a:r>
                      <a:r>
                        <a:rPr lang="ja-JP" altLang="en-US" sz="1050" kern="1200" dirty="0">
                          <a:solidFill>
                            <a:schemeClr val="tx1">
                              <a:lumMod val="65000"/>
                              <a:lumOff val="35000"/>
                            </a:schemeClr>
                          </a:solidFill>
                          <a:latin typeface="+mn-ea"/>
                          <a:ea typeface="+mn-ea"/>
                          <a:cs typeface="+mn-cs"/>
                        </a:rPr>
                        <a:t>3</a:t>
                      </a:r>
                      <a:r>
                        <a:rPr kumimoji="1" lang="ja-JP" altLang="en-US" sz="1050" kern="1200" dirty="0">
                          <a:solidFill>
                            <a:schemeClr val="tx1">
                              <a:lumMod val="65000"/>
                              <a:lumOff val="35000"/>
                            </a:schemeClr>
                          </a:solidFill>
                          <a:latin typeface="+mn-ea"/>
                          <a:ea typeface="+mn-ea"/>
                          <a:cs typeface="+mn-cs"/>
                        </a:rPr>
                        <a:t>月</a:t>
                      </a:r>
                      <a:r>
                        <a:rPr kumimoji="1" lang="en-US" altLang="ja-JP" sz="1050" kern="1200" dirty="0">
                          <a:solidFill>
                            <a:schemeClr val="tx1">
                              <a:lumMod val="65000"/>
                              <a:lumOff val="35000"/>
                            </a:schemeClr>
                          </a:solidFill>
                          <a:latin typeface="+mn-ea"/>
                          <a:ea typeface="+mn-ea"/>
                          <a:cs typeface="+mn-cs"/>
                        </a:rPr>
                        <a:t>1</a:t>
                      </a:r>
                      <a:r>
                        <a:rPr kumimoji="1" lang="ja-JP" altLang="en-US" sz="1050" kern="1200" dirty="0">
                          <a:solidFill>
                            <a:schemeClr val="tx1">
                              <a:lumMod val="65000"/>
                              <a:lumOff val="35000"/>
                            </a:schemeClr>
                          </a:solidFill>
                          <a:latin typeface="+mn-ea"/>
                          <a:ea typeface="+mn-ea"/>
                          <a:cs typeface="+mn-cs"/>
                        </a:rPr>
                        <a:t>日（</a:t>
                      </a:r>
                      <a:r>
                        <a:rPr lang="ja-JP" altLang="en-US" sz="1050" kern="1200" dirty="0">
                          <a:solidFill>
                            <a:schemeClr val="tx1">
                              <a:lumMod val="65000"/>
                              <a:lumOff val="35000"/>
                            </a:schemeClr>
                          </a:solidFill>
                          <a:latin typeface="+mn-ea"/>
                          <a:ea typeface="+mn-ea"/>
                          <a:cs typeface="+mn-cs"/>
                        </a:rPr>
                        <a:t>水</a:t>
                      </a:r>
                      <a:r>
                        <a:rPr kumimoji="1" lang="ja-JP" altLang="en-US" sz="1050" kern="1200" dirty="0">
                          <a:solidFill>
                            <a:schemeClr val="tx1">
                              <a:lumMod val="65000"/>
                              <a:lumOff val="35000"/>
                            </a:schemeClr>
                          </a:solidFill>
                          <a:latin typeface="+mn-ea"/>
                          <a:ea typeface="+mn-ea"/>
                          <a:cs typeface="+mn-cs"/>
                        </a:rPr>
                        <a:t>）～</a:t>
                      </a:r>
                      <a:r>
                        <a:rPr lang="en-US" altLang="ja-JP" sz="1050" kern="1200" dirty="0">
                          <a:solidFill>
                            <a:schemeClr val="tx1">
                              <a:lumMod val="65000"/>
                              <a:lumOff val="35000"/>
                            </a:schemeClr>
                          </a:solidFill>
                          <a:latin typeface="+mn-ea"/>
                          <a:ea typeface="+mn-ea"/>
                          <a:cs typeface="+mn-cs"/>
                        </a:rPr>
                        <a:t>2023</a:t>
                      </a:r>
                      <a:r>
                        <a:rPr kumimoji="1" lang="ja-JP" altLang="en-US" sz="1050" kern="1200" dirty="0">
                          <a:solidFill>
                            <a:schemeClr val="tx1">
                              <a:lumMod val="65000"/>
                              <a:lumOff val="35000"/>
                            </a:schemeClr>
                          </a:solidFill>
                          <a:latin typeface="+mn-ea"/>
                          <a:ea typeface="+mn-ea"/>
                          <a:cs typeface="+mn-cs"/>
                        </a:rPr>
                        <a:t>年</a:t>
                      </a:r>
                      <a:r>
                        <a:rPr lang="ja-JP" altLang="en-US" sz="1050" kern="1200" dirty="0">
                          <a:solidFill>
                            <a:schemeClr val="tx1">
                              <a:lumMod val="65000"/>
                              <a:lumOff val="35000"/>
                            </a:schemeClr>
                          </a:solidFill>
                          <a:latin typeface="+mn-ea"/>
                          <a:ea typeface="+mn-ea"/>
                          <a:cs typeface="+mn-cs"/>
                        </a:rPr>
                        <a:t>9</a:t>
                      </a:r>
                      <a:r>
                        <a:rPr kumimoji="1" lang="ja-JP" altLang="en-US" sz="1050" kern="1200" dirty="0">
                          <a:solidFill>
                            <a:schemeClr val="tx1">
                              <a:lumMod val="65000"/>
                              <a:lumOff val="35000"/>
                            </a:schemeClr>
                          </a:solidFill>
                          <a:latin typeface="+mn-ea"/>
                          <a:ea typeface="+mn-ea"/>
                          <a:cs typeface="+mn-cs"/>
                        </a:rPr>
                        <a:t>月</a:t>
                      </a:r>
                      <a:r>
                        <a:rPr lang="en-US" altLang="ja-JP" sz="1050" kern="1200" dirty="0">
                          <a:solidFill>
                            <a:schemeClr val="tx1">
                              <a:lumMod val="65000"/>
                              <a:lumOff val="35000"/>
                            </a:schemeClr>
                          </a:solidFill>
                          <a:latin typeface="+mn-ea"/>
                          <a:ea typeface="+mn-ea"/>
                          <a:cs typeface="+mn-cs"/>
                        </a:rPr>
                        <a:t>30</a:t>
                      </a:r>
                      <a:r>
                        <a:rPr kumimoji="1" lang="ja-JP" altLang="en-US" sz="1050" kern="1200" dirty="0">
                          <a:solidFill>
                            <a:schemeClr val="tx1">
                              <a:lumMod val="65000"/>
                              <a:lumOff val="35000"/>
                            </a:schemeClr>
                          </a:solidFill>
                          <a:latin typeface="+mn-ea"/>
                          <a:ea typeface="+mn-ea"/>
                          <a:cs typeface="+mn-cs"/>
                        </a:rPr>
                        <a:t>日（</a:t>
                      </a:r>
                      <a:r>
                        <a:rPr lang="ja-JP" altLang="en-US" sz="1050" kern="1200" dirty="0">
                          <a:solidFill>
                            <a:schemeClr val="tx1">
                              <a:lumMod val="65000"/>
                              <a:lumOff val="35000"/>
                            </a:schemeClr>
                          </a:solidFill>
                          <a:latin typeface="+mn-ea"/>
                          <a:ea typeface="+mn-ea"/>
                          <a:cs typeface="+mn-cs"/>
                        </a:rPr>
                        <a:t>土</a:t>
                      </a:r>
                      <a:r>
                        <a:rPr kumimoji="1" lang="ja-JP" altLang="en-US" sz="1050" kern="1200" dirty="0">
                          <a:solidFill>
                            <a:schemeClr val="tx1">
                              <a:lumMod val="65000"/>
                              <a:lumOff val="35000"/>
                            </a:schemeClr>
                          </a:solidFill>
                          <a:latin typeface="+mn-ea"/>
                          <a:ea typeface="+mn-ea"/>
                          <a:cs typeface="+mn-cs"/>
                        </a:rPr>
                        <a:t>）</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240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5</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日間～</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31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rPr>
                        <a:t>日間　</a:t>
                      </a:r>
                      <a:r>
                        <a:rPr kumimoji="1" lang="en-US" altLang="ja-JP" sz="1050" b="0" i="0" kern="1200" dirty="0">
                          <a:solidFill>
                            <a:schemeClr val="accent6"/>
                          </a:solidFill>
                          <a:latin typeface="+mn-ea"/>
                          <a:ea typeface="+mn-ea"/>
                          <a:cs typeface="+mn-cs"/>
                        </a:rPr>
                        <a:t>※4</a:t>
                      </a:r>
                      <a:endParaRPr kumimoji="1" lang="ja-JP" altLang="en-US" sz="1050" b="0" i="0" u="none" strike="noStrike" kern="1200" cap="none" spc="0" normalizeH="0" baseline="0" noProof="0" dirty="0">
                        <a:ln>
                          <a:noFill/>
                        </a:ln>
                        <a:solidFill>
                          <a:schemeClr val="tx1">
                            <a:lumMod val="65000"/>
                            <a:lumOff val="35000"/>
                          </a:schemeClr>
                        </a:solidFill>
                        <a:effectLst/>
                        <a:uLnTx/>
                        <a:uFillTx/>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chemeClr val="tx1">
                          <a:lumMod val="50000"/>
                          <a:lumOff val="50000"/>
                        </a:schemeClr>
                      </a:solidFill>
                      <a:prstDash val="sysDot"/>
                      <a:round/>
                      <a:headEnd type="none" w="med" len="med"/>
                      <a:tailEnd type="none" w="med" len="med"/>
                    </a:lnL>
                    <a:lnR w="6350" cap="flat" cmpd="sng" algn="ctr">
                      <a:noFill/>
                      <a:prstDash val="sysDot"/>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40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dirty="0" err="1">
                          <a:solidFill>
                            <a:schemeClr val="tx1">
                              <a:lumMod val="65000"/>
                              <a:lumOff val="35000"/>
                            </a:schemeClr>
                          </a:solidFill>
                          <a:effectLst/>
                          <a:latin typeface="+mn-ea"/>
                          <a:ea typeface="+mn-ea"/>
                        </a:rPr>
                        <a:t>vimps</a:t>
                      </a:r>
                      <a:r>
                        <a:rPr lang="ja-JP" altLang="en-US" sz="1050" b="0" i="0" dirty="0">
                          <a:solidFill>
                            <a:schemeClr val="tx1">
                              <a:lumMod val="65000"/>
                              <a:lumOff val="35000"/>
                            </a:schemeClr>
                          </a:solidFill>
                          <a:effectLst/>
                          <a:latin typeface="+mn-ea"/>
                          <a:ea typeface="+mn-ea"/>
                        </a:rPr>
                        <a:t>購入型</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pPr algn="ct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4068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1,000,000</a:t>
                      </a:r>
                      <a:r>
                        <a:rPr kumimoji="1" lang="ja-JP" altLang="en-US" sz="1050" b="0" i="0" kern="1200" dirty="0">
                          <a:solidFill>
                            <a:schemeClr val="tx1">
                              <a:lumMod val="65000"/>
                              <a:lumOff val="35000"/>
                            </a:schemeClr>
                          </a:solidFill>
                          <a:latin typeface="+mn-ea"/>
                          <a:ea typeface="+mn-ea"/>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1,000,000</a:t>
                      </a:r>
                      <a:r>
                        <a:rPr kumimoji="1" lang="ja-JP" altLang="en-US" sz="1050" b="0" i="0" kern="1200" dirty="0">
                          <a:solidFill>
                            <a:schemeClr val="tx1">
                              <a:lumMod val="65000"/>
                              <a:lumOff val="35000"/>
                            </a:schemeClr>
                          </a:solidFill>
                          <a:latin typeface="+mn-ea"/>
                          <a:ea typeface="+mn-ea"/>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2565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a:ea typeface="Meiryo"/>
                          <a:cs typeface="+mn-cs"/>
                        </a:rPr>
                        <a:t>基本料金（</a:t>
                      </a:r>
                      <a:r>
                        <a:rPr kumimoji="1" lang="en-US" altLang="ja-JP" sz="1050" b="0" i="0" kern="1200" dirty="0" err="1">
                          <a:solidFill>
                            <a:schemeClr val="bg1"/>
                          </a:solidFill>
                          <a:latin typeface="Meiryo"/>
                          <a:ea typeface="Meiryo"/>
                          <a:cs typeface="+mn-cs"/>
                        </a:rPr>
                        <a:t>vCPM</a:t>
                      </a:r>
                      <a:r>
                        <a:rPr kumimoji="1" lang="ja-JP" altLang="en-US" sz="1050" b="0" i="0" kern="1200">
                          <a:solidFill>
                            <a:schemeClr val="bg1"/>
                          </a:solidFill>
                          <a:latin typeface="Meiryo"/>
                          <a:ea typeface="Meiryo"/>
                          <a:cs typeface="+mn-cs"/>
                        </a:rPr>
                        <a:t>）</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1,285</a:t>
                      </a:r>
                      <a:r>
                        <a:rPr kumimoji="1" lang="ja-JP" altLang="en-US" sz="1050" b="0" i="0" kern="1200" dirty="0">
                          <a:solidFill>
                            <a:schemeClr val="tx1">
                              <a:lumMod val="65000"/>
                              <a:lumOff val="35000"/>
                            </a:schemeClr>
                          </a:solidFill>
                          <a:latin typeface="+mn-ea"/>
                          <a:ea typeface="+mn-ea"/>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1,310</a:t>
                      </a:r>
                      <a:r>
                        <a:rPr kumimoji="1" lang="ja-JP" altLang="en-US" sz="1050" b="0" i="0" kern="1200" dirty="0">
                          <a:solidFill>
                            <a:schemeClr val="tx1">
                              <a:lumMod val="65000"/>
                              <a:lumOff val="35000"/>
                            </a:schemeClr>
                          </a:solidFill>
                          <a:latin typeface="+mn-ea"/>
                          <a:ea typeface="+mn-ea"/>
                          <a:cs typeface="+mn-cs"/>
                        </a:rPr>
                        <a:t>円</a:t>
                      </a: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4068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bg1"/>
                          </a:solidFill>
                          <a:latin typeface="Meiryo"/>
                          <a:ea typeface="Meiryo"/>
                          <a:cs typeface="+mn-cs"/>
                        </a:rPr>
                        <a:t>想定</a:t>
                      </a:r>
                      <a:r>
                        <a:rPr kumimoji="1" lang="en-US" altLang="ja-JP" sz="1050" b="0" i="0" kern="1200" dirty="0" err="1">
                          <a:solidFill>
                            <a:schemeClr val="bg1"/>
                          </a:solidFill>
                          <a:latin typeface="Meiryo"/>
                          <a:ea typeface="Meiryo"/>
                          <a:cs typeface="+mn-cs"/>
                        </a:rPr>
                        <a:t>vimps</a:t>
                      </a:r>
                      <a:r>
                        <a:rPr kumimoji="1" lang="ja-JP" altLang="en-US" sz="1050" b="0" i="0" kern="1200">
                          <a:solidFill>
                            <a:schemeClr val="bg1"/>
                          </a:solidFill>
                          <a:latin typeface="Meiryo"/>
                          <a:ea typeface="Meiryo"/>
                          <a:cs typeface="+mn-cs"/>
                        </a:rPr>
                        <a:t>（枠配信のみ）</a:t>
                      </a:r>
                    </a:p>
                  </a:txBody>
                  <a:tcPr marL="144000"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n-ea"/>
                          <a:ea typeface="+mn-ea"/>
                          <a:cs typeface="+mn-cs"/>
                        </a:rPr>
                        <a:t>-</a:t>
                      </a:r>
                      <a:endParaRPr kumimoji="1" lang="ja-JP" altLang="en-US" sz="1050" b="0" i="0" kern="1200" dirty="0">
                        <a:solidFill>
                          <a:schemeClr val="tx1">
                            <a:lumMod val="65000"/>
                            <a:lumOff val="35000"/>
                          </a:schemeClr>
                        </a:solidFill>
                        <a:latin typeface="+mn-ea"/>
                        <a:ea typeface="+mn-ea"/>
                        <a:cs typeface="+mn-cs"/>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n-ea"/>
                          <a:ea typeface="+mn-ea"/>
                        </a:rPr>
                        <a:t>-</a:t>
                      </a:r>
                      <a:endParaRPr kumimoji="1" lang="ja-JP" altLang="en-US" sz="1050" b="0" i="0" dirty="0">
                        <a:solidFill>
                          <a:schemeClr val="tx1">
                            <a:lumMod val="65000"/>
                            <a:lumOff val="35000"/>
                          </a:schemeClr>
                        </a:solidFill>
                        <a:latin typeface="+mn-ea"/>
                        <a:ea typeface="+mn-ea"/>
                      </a:endParaRPr>
                    </a:p>
                  </a:txBody>
                  <a:tcPr marT="3600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262225763"/>
                  </a:ext>
                </a:extLst>
              </a:tr>
            </a:tbl>
          </a:graphicData>
        </a:graphic>
      </p:graphicFrame>
      <p:sp>
        <p:nvSpPr>
          <p:cNvPr id="3" name="円/楕円 15">
            <a:extLst>
              <a:ext uri="{FF2B5EF4-FFF2-40B4-BE49-F238E27FC236}">
                <a16:creationId xmlns:a16="http://schemas.microsoft.com/office/drawing/2014/main" id="{12198E31-3FDA-B485-06F5-605C66E389A3}"/>
              </a:ext>
            </a:extLst>
          </p:cNvPr>
          <p:cNvSpPr>
            <a:spLocks noChangeAspect="1"/>
          </p:cNvSpPr>
          <p:nvPr/>
        </p:nvSpPr>
        <p:spPr>
          <a:xfrm>
            <a:off x="8520625" y="2320070"/>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7" name="正方形/長方形 6">
            <a:extLst>
              <a:ext uri="{FF2B5EF4-FFF2-40B4-BE49-F238E27FC236}">
                <a16:creationId xmlns:a16="http://schemas.microsoft.com/office/drawing/2014/main" id="{89A92F8D-3870-77CB-D1FF-6E84A905592C}"/>
              </a:ext>
            </a:extLst>
          </p:cNvPr>
          <p:cNvSpPr/>
          <p:nvPr/>
        </p:nvSpPr>
        <p:spPr>
          <a:xfrm>
            <a:off x="555391" y="6191069"/>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9" name="角丸四角形 15">
            <a:extLst>
              <a:ext uri="{FF2B5EF4-FFF2-40B4-BE49-F238E27FC236}">
                <a16:creationId xmlns:a16="http://schemas.microsoft.com/office/drawing/2014/main" id="{B2DB2C00-3727-6A15-2673-89189CBF7367}"/>
              </a:ext>
            </a:extLst>
          </p:cNvPr>
          <p:cNvSpPr/>
          <p:nvPr/>
        </p:nvSpPr>
        <p:spPr>
          <a:xfrm>
            <a:off x="1725125" y="1761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30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商品一覧</a:t>
            </a:r>
          </a:p>
        </p:txBody>
      </p:sp>
      <p:pic>
        <p:nvPicPr>
          <p:cNvPr id="13" name="図プレースホルダー 12" descr="アイコン&#10;&#10;自動的に生成された説明">
            <a:extLst>
              <a:ext uri="{FF2B5EF4-FFF2-40B4-BE49-F238E27FC236}">
                <a16:creationId xmlns:a16="http://schemas.microsoft.com/office/drawing/2014/main" id="{D142B2CB-D7EB-7624-3B64-28AAD968214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1" name="テキスト ボックス 10">
            <a:extLst>
              <a:ext uri="{FF2B5EF4-FFF2-40B4-BE49-F238E27FC236}">
                <a16:creationId xmlns:a16="http://schemas.microsoft.com/office/drawing/2014/main" id="{A7A1432A-53CB-497F-311E-58DF4AB8A578}"/>
              </a:ext>
            </a:extLst>
          </p:cNvPr>
          <p:cNvSpPr txBox="1"/>
          <p:nvPr/>
        </p:nvSpPr>
        <p:spPr>
          <a:xfrm>
            <a:off x="7140190" y="6027726"/>
            <a:ext cx="5264647" cy="584775"/>
          </a:xfrm>
          <a:prstGeom prst="rect">
            <a:avLst/>
          </a:prstGeom>
          <a:noFill/>
        </p:spPr>
        <p:txBody>
          <a:bodyPr wrap="square" rtlCol="0">
            <a:spAutoFit/>
          </a:bodyPr>
          <a:lstStyle/>
          <a:p>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配信先： </a:t>
            </a:r>
            <a:r>
              <a:rPr kumimoji="0" lang="en-US" altLang="ja-JP" sz="800" kern="0" dirty="0">
                <a:solidFill>
                  <a:srgbClr val="C9002C"/>
                </a:solidFill>
                <a:latin typeface="Meiryo" panose="020B0604030504040204" pitchFamily="34" charset="-128"/>
                <a:ea typeface="Meiryo" panose="020B0604030504040204" pitchFamily="34" charset="-128"/>
              </a:rPr>
              <a:t>iOS</a:t>
            </a:r>
            <a:r>
              <a:rPr kumimoji="0" lang="ja-JP" altLang="en-US" sz="800" kern="0" dirty="0">
                <a:solidFill>
                  <a:srgbClr val="C9002C"/>
                </a:solidFill>
                <a:latin typeface="Meiryo" panose="020B0604030504040204" pitchFamily="34" charset="-128"/>
                <a:ea typeface="Meiryo" panose="020B0604030504040204" pitchFamily="34" charset="-128"/>
              </a:rPr>
              <a:t>・</a:t>
            </a:r>
            <a:r>
              <a:rPr kumimoji="0" lang="en-US" altLang="ja-JP" sz="800" kern="0" dirty="0">
                <a:solidFill>
                  <a:srgbClr val="C9002C"/>
                </a:solidFill>
                <a:latin typeface="Meiryo" panose="020B0604030504040204" pitchFamily="34" charset="-128"/>
                <a:ea typeface="Meiryo" panose="020B0604030504040204" pitchFamily="34" charset="-128"/>
              </a:rPr>
              <a:t>Android</a:t>
            </a:r>
            <a:r>
              <a:rPr kumimoji="0" lang="ja-JP" altLang="en-US" sz="800" kern="0" dirty="0">
                <a:solidFill>
                  <a:srgbClr val="C9002C"/>
                </a:solidFill>
                <a:latin typeface="Meiryo" panose="020B0604030504040204" pitchFamily="34" charset="-128"/>
                <a:ea typeface="Meiryo" panose="020B0604030504040204" pitchFamily="34" charset="-128"/>
              </a:rPr>
              <a:t>　ウェブ、</a:t>
            </a:r>
            <a:r>
              <a:rPr kumimoji="0" lang="en-US" altLang="ja-JP" sz="800" kern="0" dirty="0">
                <a:solidFill>
                  <a:srgbClr val="C9002C"/>
                </a:solidFill>
                <a:latin typeface="Meiryo" panose="020B0604030504040204" pitchFamily="34" charset="-128"/>
                <a:ea typeface="Meiryo" panose="020B0604030504040204" pitchFamily="34" charset="-128"/>
              </a:rPr>
              <a:t>iOS</a:t>
            </a:r>
            <a:r>
              <a:rPr kumimoji="0" lang="ja-JP" altLang="en-US" sz="800" kern="0" dirty="0">
                <a:solidFill>
                  <a:srgbClr val="C9002C"/>
                </a:solidFill>
                <a:latin typeface="Meiryo" panose="020B0604030504040204" pitchFamily="34" charset="-128"/>
                <a:ea typeface="Meiryo" panose="020B0604030504040204" pitchFamily="34" charset="-128"/>
              </a:rPr>
              <a:t>・</a:t>
            </a:r>
            <a:r>
              <a:rPr kumimoji="0" lang="en-US" altLang="ja-JP" sz="800" kern="0" dirty="0">
                <a:solidFill>
                  <a:srgbClr val="C9002C"/>
                </a:solidFill>
                <a:latin typeface="Meiryo" panose="020B0604030504040204" pitchFamily="34" charset="-128"/>
                <a:ea typeface="Meiryo" panose="020B0604030504040204" pitchFamily="34" charset="-128"/>
              </a:rPr>
              <a:t>Android</a:t>
            </a:r>
            <a:r>
              <a:rPr kumimoji="0" lang="ja-JP" altLang="en-US" sz="800" kern="0" dirty="0">
                <a:solidFill>
                  <a:srgbClr val="C9002C"/>
                </a:solidFill>
                <a:latin typeface="Meiryo" panose="020B0604030504040204" pitchFamily="34" charset="-128"/>
                <a:ea typeface="Meiryo" panose="020B0604030504040204" pitchFamily="34" charset="-128"/>
              </a:rPr>
              <a:t>　アプリ。</a:t>
            </a:r>
            <a:endParaRPr kumimoji="0" lang="en-US" altLang="ja-JP" sz="800" kern="0" dirty="0">
              <a:solidFill>
                <a:srgbClr val="C9002C"/>
              </a:solidFill>
              <a:latin typeface="Meiryo" panose="020B0604030504040204" pitchFamily="34" charset="-128"/>
              <a:ea typeface="Meiryo" panose="020B0604030504040204" pitchFamily="34" charset="-128"/>
            </a:endParaRPr>
          </a:p>
          <a:p>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配信先： </a:t>
            </a:r>
            <a:r>
              <a:rPr kumimoji="0" lang="en-US" altLang="ja-JP" sz="800" kern="0" dirty="0">
                <a:solidFill>
                  <a:srgbClr val="C9002C"/>
                </a:solidFill>
                <a:latin typeface="Meiryo" panose="020B0604030504040204" pitchFamily="34" charset="-128"/>
                <a:ea typeface="Meiryo" panose="020B0604030504040204" pitchFamily="34" charset="-128"/>
              </a:rPr>
              <a:t>iOS</a:t>
            </a:r>
            <a:r>
              <a:rPr kumimoji="0" lang="ja-JP" altLang="en-US" sz="800" kern="0" dirty="0">
                <a:solidFill>
                  <a:srgbClr val="C9002C"/>
                </a:solidFill>
                <a:latin typeface="Meiryo" panose="020B0604030504040204" pitchFamily="34" charset="-128"/>
                <a:ea typeface="Meiryo" panose="020B0604030504040204" pitchFamily="34" charset="-128"/>
              </a:rPr>
              <a:t>・</a:t>
            </a:r>
            <a:r>
              <a:rPr kumimoji="0" lang="en-US" altLang="ja-JP" sz="800" kern="0" dirty="0">
                <a:solidFill>
                  <a:srgbClr val="C9002C"/>
                </a:solidFill>
                <a:latin typeface="Meiryo" panose="020B0604030504040204" pitchFamily="34" charset="-128"/>
                <a:ea typeface="Meiryo" panose="020B0604030504040204" pitchFamily="34" charset="-128"/>
              </a:rPr>
              <a:t>Android</a:t>
            </a:r>
            <a:r>
              <a:rPr kumimoji="0" lang="ja-JP" altLang="en-US" sz="800" kern="0" dirty="0">
                <a:solidFill>
                  <a:srgbClr val="C9002C"/>
                </a:solidFill>
                <a:latin typeface="Meiryo" panose="020B0604030504040204" pitchFamily="34" charset="-128"/>
                <a:ea typeface="Meiryo" panose="020B0604030504040204" pitchFamily="34" charset="-128"/>
              </a:rPr>
              <a:t>　ウェブ。</a:t>
            </a:r>
            <a:endParaRPr kumimoji="0" lang="en-US" altLang="ja-JP" sz="800" kern="0" dirty="0">
              <a:solidFill>
                <a:srgbClr val="C9002C"/>
              </a:solidFill>
              <a:latin typeface="Meiryo" panose="020B0604030504040204" pitchFamily="34" charset="-128"/>
              <a:ea typeface="Meiryo" panose="020B0604030504040204" pitchFamily="34" charset="-128"/>
            </a:endParaRPr>
          </a:p>
          <a:p>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p>
        </p:txBody>
      </p:sp>
    </p:spTree>
    <p:extLst>
      <p:ext uri="{BB962C8B-B14F-4D97-AF65-F5344CB8AC3E}">
        <p14:creationId xmlns:p14="http://schemas.microsoft.com/office/powerpoint/2010/main" val="28053517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CC857461-1AD8-EBFB-D476-69AF45BAC867}"/>
              </a:ext>
            </a:extLst>
          </p:cNvPr>
          <p:cNvSpPr>
            <a:spLocks noGrp="1"/>
          </p:cNvSpPr>
          <p:nvPr>
            <p:ph type="body" sz="quarter" idx="12"/>
          </p:nvPr>
        </p:nvSpPr>
        <p:spPr/>
        <p:txBody>
          <a:bodyPr/>
          <a:lstStyle/>
          <a:p>
            <a:pPr algn="ctr"/>
            <a:r>
              <a:rPr lang="ja-JP" altLang="en-US" dirty="0"/>
              <a:t>商品スペック</a:t>
            </a:r>
          </a:p>
        </p:txBody>
      </p:sp>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946169" y="260666"/>
            <a:ext cx="8136904" cy="335028"/>
          </a:xfrm>
        </p:spPr>
        <p:txBody>
          <a:bodyPr/>
          <a:lstStyle/>
          <a:p>
            <a:r>
              <a:rPr lang="ja-JP" altLang="en-US" dirty="0">
                <a:latin typeface="+mn-ea"/>
              </a:rPr>
              <a:t>トップパネル　</a:t>
            </a:r>
            <a:r>
              <a:rPr kumimoji="1" lang="ja-JP" altLang="en-US" dirty="0">
                <a:latin typeface="+mn-ea"/>
              </a:rPr>
              <a:t>スマートフォン</a:t>
            </a:r>
            <a:endParaRPr kumimoji="1" lang="ja-JP" altLang="en-US" dirty="0"/>
          </a:p>
        </p:txBody>
      </p:sp>
      <p:sp>
        <p:nvSpPr>
          <p:cNvPr id="9" name="角丸四角形 15">
            <a:extLst>
              <a:ext uri="{FF2B5EF4-FFF2-40B4-BE49-F238E27FC236}">
                <a16:creationId xmlns:a16="http://schemas.microsoft.com/office/drawing/2014/main" id="{B2DB2C00-3727-6A15-2673-89189CBF7367}"/>
              </a:ext>
            </a:extLst>
          </p:cNvPr>
          <p:cNvSpPr/>
          <p:nvPr/>
        </p:nvSpPr>
        <p:spPr>
          <a:xfrm>
            <a:off x="1725125" y="176110"/>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pic>
        <p:nvPicPr>
          <p:cNvPr id="13" name="図プレースホルダー 12" descr="アイコン&#10;&#10;自動的に生成された説明">
            <a:extLst>
              <a:ext uri="{FF2B5EF4-FFF2-40B4-BE49-F238E27FC236}">
                <a16:creationId xmlns:a16="http://schemas.microsoft.com/office/drawing/2014/main" id="{D142B2CB-D7EB-7624-3B64-28AAD968214C}"/>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5" name="表 4">
            <a:extLst>
              <a:ext uri="{FF2B5EF4-FFF2-40B4-BE49-F238E27FC236}">
                <a16:creationId xmlns:a16="http://schemas.microsoft.com/office/drawing/2014/main" id="{F83AD361-BEE8-72D4-C744-2D251604385E}"/>
              </a:ext>
            </a:extLst>
          </p:cNvPr>
          <p:cNvGraphicFramePr>
            <a:graphicFrameLocks noGrp="1"/>
          </p:cNvGraphicFramePr>
          <p:nvPr>
            <p:extLst>
              <p:ext uri="{D42A27DB-BD31-4B8C-83A1-F6EECF244321}">
                <p14:modId xmlns:p14="http://schemas.microsoft.com/office/powerpoint/2010/main" val="3133317533"/>
              </p:ext>
            </p:extLst>
          </p:nvPr>
        </p:nvGraphicFramePr>
        <p:xfrm>
          <a:off x="479425" y="1089026"/>
          <a:ext cx="11233150" cy="3766722"/>
        </p:xfrm>
        <a:graphic>
          <a:graphicData uri="http://schemas.openxmlformats.org/drawingml/2006/table">
            <a:tbl>
              <a:tblPr firstCol="1" bandRow="1"/>
              <a:tblGrid>
                <a:gridCol w="2079477">
                  <a:extLst>
                    <a:ext uri="{9D8B030D-6E8A-4147-A177-3AD203B41FA5}">
                      <a16:colId xmlns:a16="http://schemas.microsoft.com/office/drawing/2014/main" val="792911817"/>
                    </a:ext>
                  </a:extLst>
                </a:gridCol>
                <a:gridCol w="2594345">
                  <a:extLst>
                    <a:ext uri="{9D8B030D-6E8A-4147-A177-3AD203B41FA5}">
                      <a16:colId xmlns:a16="http://schemas.microsoft.com/office/drawing/2014/main" val="2515137241"/>
                    </a:ext>
                  </a:extLst>
                </a:gridCol>
                <a:gridCol w="3348218">
                  <a:extLst>
                    <a:ext uri="{9D8B030D-6E8A-4147-A177-3AD203B41FA5}">
                      <a16:colId xmlns:a16="http://schemas.microsoft.com/office/drawing/2014/main" val="598637953"/>
                    </a:ext>
                  </a:extLst>
                </a:gridCol>
                <a:gridCol w="3211110">
                  <a:extLst>
                    <a:ext uri="{9D8B030D-6E8A-4147-A177-3AD203B41FA5}">
                      <a16:colId xmlns:a16="http://schemas.microsoft.com/office/drawing/2014/main" val="56015879"/>
                    </a:ext>
                  </a:extLst>
                </a:gridCol>
              </a:tblGrid>
              <a:tr h="536579">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スポーツナビ　トップ　</a:t>
                      </a:r>
                    </a:p>
                    <a:p>
                      <a:pPr algn="ctr"/>
                      <a:r>
                        <a:rPr kumimoji="1" lang="ja-JP" altLang="en-US" sz="1050" b="1" kern="1200" dirty="0">
                          <a:solidFill>
                            <a:schemeClr val="bg1"/>
                          </a:solidFill>
                          <a:latin typeface="Meiryo" panose="020B0604030504040204" pitchFamily="34" charset="-128"/>
                          <a:ea typeface="Meiryo" panose="020B0604030504040204" pitchFamily="34" charset="-128"/>
                          <a:cs typeface="+mn-cs"/>
                        </a:rPr>
                        <a:t>トップパネル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SP</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スポーツナビ　カテゴリートップ指定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トップパネル　</a:t>
                      </a: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SP</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32729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dirty="0">
                          <a:solidFill>
                            <a:schemeClr val="bg1"/>
                          </a:solidFill>
                          <a:latin typeface="Meiryo" panose="020B0604030504040204" pitchFamily="34" charset="-128"/>
                          <a:ea typeface="Meiryo" panose="020B0604030504040204" pitchFamily="34" charset="-128"/>
                        </a:rPr>
                        <a:t>1.2</a:t>
                      </a:r>
                      <a:r>
                        <a:rPr kumimoji="1" lang="ja-JP" altLang="en-US" sz="1050" b="0" dirty="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32729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40965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409655">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dirty="0">
                          <a:solidFill>
                            <a:schemeClr val="bg1"/>
                          </a:solidFill>
                          <a:latin typeface="Meiryo" panose="020B0604030504040204" pitchFamily="34" charset="-128"/>
                          <a:ea typeface="Meiryo" panose="020B0604030504040204" pitchFamily="34" charset="-128"/>
                          <a:cs typeface="+mn-cs"/>
                        </a:rPr>
                        <a:t>1.56</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32729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50" b="0" dirty="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568965">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526507">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32729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sp>
        <p:nvSpPr>
          <p:cNvPr id="3" name="テキスト ボックス 5">
            <a:extLst>
              <a:ext uri="{FF2B5EF4-FFF2-40B4-BE49-F238E27FC236}">
                <a16:creationId xmlns:a16="http://schemas.microsoft.com/office/drawing/2014/main" id="{1738A0CF-6570-D233-AA4D-1DDED78D02C7}"/>
              </a:ext>
            </a:extLst>
          </p:cNvPr>
          <p:cNvSpPr txBox="1"/>
          <p:nvPr/>
        </p:nvSpPr>
        <p:spPr>
          <a:xfrm>
            <a:off x="493601" y="4953005"/>
            <a:ext cx="11199519" cy="1608133"/>
          </a:xfrm>
          <a:prstGeom prst="rect">
            <a:avLst/>
          </a:prstGeom>
          <a:noFill/>
        </p:spPr>
        <p:txBody>
          <a:bodyPr wrap="square" lIns="0" tIns="0" rIns="0" bIns="0"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240397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D83EE73-B83D-A606-1D66-03D02DD149D6}"/>
              </a:ext>
            </a:extLst>
          </p:cNvPr>
          <p:cNvSpPr>
            <a:spLocks noGrp="1"/>
          </p:cNvSpPr>
          <p:nvPr>
            <p:ph type="body" sz="quarter" idx="12"/>
          </p:nvPr>
        </p:nvSpPr>
        <p:spPr/>
        <p:txBody>
          <a:bodyPr/>
          <a:lstStyle/>
          <a:p>
            <a:pPr algn="ctr"/>
            <a:r>
              <a:rPr lang="ja-JP" altLang="en-US" dirty="0"/>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50528"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2"/>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743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10" name="図 9">
            <a:extLst>
              <a:ext uri="{FF2B5EF4-FFF2-40B4-BE49-F238E27FC236}">
                <a16:creationId xmlns:a16="http://schemas.microsoft.com/office/drawing/2014/main" id="{CB2C08DC-AFAF-BFC2-B7F0-92D53E8189A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413" y="2223736"/>
            <a:ext cx="3622662" cy="2991190"/>
          </a:xfrm>
          <a:prstGeom prst="rect">
            <a:avLst/>
          </a:prstGeom>
        </p:spPr>
      </p:pic>
      <p:pic>
        <p:nvPicPr>
          <p:cNvPr id="11" name="図 10">
            <a:extLst>
              <a:ext uri="{FF2B5EF4-FFF2-40B4-BE49-F238E27FC236}">
                <a16:creationId xmlns:a16="http://schemas.microsoft.com/office/drawing/2014/main" id="{95DA8ADF-888E-78F7-4843-F258186C602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45819" y="2294700"/>
            <a:ext cx="3467732" cy="2974614"/>
          </a:xfrm>
          <a:prstGeom prst="rect">
            <a:avLst/>
          </a:prstGeom>
        </p:spPr>
      </p:pic>
      <p:pic>
        <p:nvPicPr>
          <p:cNvPr id="12" name="図 11">
            <a:extLst>
              <a:ext uri="{FF2B5EF4-FFF2-40B4-BE49-F238E27FC236}">
                <a16:creationId xmlns:a16="http://schemas.microsoft.com/office/drawing/2014/main" id="{20762AF8-4AF6-DD35-179B-9627C6B81F2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39295" y="2243114"/>
            <a:ext cx="3533858" cy="3031336"/>
          </a:xfrm>
          <a:prstGeom prst="rect">
            <a:avLst/>
          </a:prstGeom>
        </p:spPr>
      </p:pic>
      <p:sp>
        <p:nvSpPr>
          <p:cNvPr id="35" name="フリーフォーム 24">
            <a:extLst>
              <a:ext uri="{FF2B5EF4-FFF2-40B4-BE49-F238E27FC236}">
                <a16:creationId xmlns:a16="http://schemas.microsoft.com/office/drawing/2014/main" id="{92F22475-11EB-D2B4-FA73-2759968D645F}"/>
              </a:ext>
            </a:extLst>
          </p:cNvPr>
          <p:cNvSpPr/>
          <p:nvPr/>
        </p:nvSpPr>
        <p:spPr>
          <a:xfrm>
            <a:off x="11131429" y="1588686"/>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8" name="角丸四角形 27">
            <a:extLst>
              <a:ext uri="{FF2B5EF4-FFF2-40B4-BE49-F238E27FC236}">
                <a16:creationId xmlns:a16="http://schemas.microsoft.com/office/drawing/2014/main" id="{599F5A26-92F5-DEBF-57D5-658A3A1E1FBF}"/>
              </a:ext>
            </a:extLst>
          </p:cNvPr>
          <p:cNvSpPr/>
          <p:nvPr/>
        </p:nvSpPr>
        <p:spPr>
          <a:xfrm>
            <a:off x="8373204" y="1265008"/>
            <a:ext cx="3317122"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2</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4" name="円/楕円 28">
            <a:extLst>
              <a:ext uri="{FF2B5EF4-FFF2-40B4-BE49-F238E27FC236}">
                <a16:creationId xmlns:a16="http://schemas.microsoft.com/office/drawing/2014/main" id="{F6BF0156-28FE-3A94-64E4-4FBFCE1A700D}"/>
              </a:ext>
            </a:extLst>
          </p:cNvPr>
          <p:cNvSpPr>
            <a:spLocks noChangeAspect="1"/>
          </p:cNvSpPr>
          <p:nvPr/>
        </p:nvSpPr>
        <p:spPr>
          <a:xfrm>
            <a:off x="8257593" y="1320870"/>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b="1" dirty="0">
                <a:solidFill>
                  <a:srgbClr val="FFFFFF"/>
                </a:solidFill>
                <a:latin typeface="Meiryo" panose="020B0604030504040204" pitchFamily="34" charset="-128"/>
                <a:ea typeface="Meiryo" panose="020B0604030504040204" pitchFamily="34" charset="-128"/>
                <a:cs typeface="Segoe UI" panose="020B0502040204020203" pitchFamily="34" charset="0"/>
              </a:rPr>
              <a:t>D</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30" name="フリーフォーム 24">
            <a:extLst>
              <a:ext uri="{FF2B5EF4-FFF2-40B4-BE49-F238E27FC236}">
                <a16:creationId xmlns:a16="http://schemas.microsoft.com/office/drawing/2014/main" id="{33290AFD-AB77-780C-C9B6-0B6DBAF9B012}"/>
              </a:ext>
            </a:extLst>
          </p:cNvPr>
          <p:cNvSpPr/>
          <p:nvPr/>
        </p:nvSpPr>
        <p:spPr>
          <a:xfrm>
            <a:off x="7204890" y="1588686"/>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33" name="角丸四角形 27">
            <a:extLst>
              <a:ext uri="{FF2B5EF4-FFF2-40B4-BE49-F238E27FC236}">
                <a16:creationId xmlns:a16="http://schemas.microsoft.com/office/drawing/2014/main" id="{E830A5D0-EA3A-931C-88EB-39A442FA035E}"/>
              </a:ext>
            </a:extLst>
          </p:cNvPr>
          <p:cNvSpPr/>
          <p:nvPr/>
        </p:nvSpPr>
        <p:spPr>
          <a:xfrm>
            <a:off x="4446665" y="1265008"/>
            <a:ext cx="3317122"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9" name="円/楕円 28">
            <a:extLst>
              <a:ext uri="{FF2B5EF4-FFF2-40B4-BE49-F238E27FC236}">
                <a16:creationId xmlns:a16="http://schemas.microsoft.com/office/drawing/2014/main" id="{60C93482-4A58-3B3A-B9EF-07D6FFAFBE0C}"/>
              </a:ext>
            </a:extLst>
          </p:cNvPr>
          <p:cNvSpPr>
            <a:spLocks noChangeAspect="1"/>
          </p:cNvSpPr>
          <p:nvPr/>
        </p:nvSpPr>
        <p:spPr>
          <a:xfrm>
            <a:off x="4267321" y="1304226"/>
            <a:ext cx="466262" cy="466262"/>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25" name="フリーフォーム 24">
            <a:extLst>
              <a:ext uri="{FF2B5EF4-FFF2-40B4-BE49-F238E27FC236}">
                <a16:creationId xmlns:a16="http://schemas.microsoft.com/office/drawing/2014/main" id="{7441E5C4-FC89-3294-82E1-5AED6E0C89F8}"/>
              </a:ext>
            </a:extLst>
          </p:cNvPr>
          <p:cNvSpPr/>
          <p:nvPr/>
        </p:nvSpPr>
        <p:spPr>
          <a:xfrm>
            <a:off x="3332138" y="1588687"/>
            <a:ext cx="741724" cy="1217314"/>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8" name="角丸四角形 27">
            <a:extLst>
              <a:ext uri="{FF2B5EF4-FFF2-40B4-BE49-F238E27FC236}">
                <a16:creationId xmlns:a16="http://schemas.microsoft.com/office/drawing/2014/main" id="{3E102E59-88E2-5EE2-435D-859E04E8CEE3}"/>
              </a:ext>
            </a:extLst>
          </p:cNvPr>
          <p:cNvSpPr/>
          <p:nvPr/>
        </p:nvSpPr>
        <p:spPr>
          <a:xfrm>
            <a:off x="573913" y="1265009"/>
            <a:ext cx="3317122" cy="544698"/>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　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5	</a:t>
            </a:r>
            <a:endPar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3" name="円/楕円 23">
            <a:extLst>
              <a:ext uri="{FF2B5EF4-FFF2-40B4-BE49-F238E27FC236}">
                <a16:creationId xmlns:a16="http://schemas.microsoft.com/office/drawing/2014/main" id="{978F357A-AFB3-AD9E-CFC1-FDEAA9DE0F8A}"/>
              </a:ext>
            </a:extLst>
          </p:cNvPr>
          <p:cNvSpPr>
            <a:spLocks noChangeAspect="1"/>
          </p:cNvSpPr>
          <p:nvPr/>
        </p:nvSpPr>
        <p:spPr>
          <a:xfrm>
            <a:off x="420564" y="1333677"/>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B</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5" name="図プレースホルダー 14" descr="アイコン&#10;&#10;自動的に生成された説明">
            <a:extLst>
              <a:ext uri="{FF2B5EF4-FFF2-40B4-BE49-F238E27FC236}">
                <a16:creationId xmlns:a16="http://schemas.microsoft.com/office/drawing/2014/main" id="{548FA860-EFA8-C744-409A-87724EE94396}"/>
              </a:ext>
            </a:extLst>
          </p:cNvPr>
          <p:cNvPicPr>
            <a:picLocks noGrp="1" noChangeAspect="1"/>
          </p:cNvPicPr>
          <p:nvPr>
            <p:ph type="pic" sz="quarter" idx="11"/>
          </p:nvPr>
        </p:nvPicPr>
        <p:blipFill>
          <a:blip r:embed="rId6" cstate="print">
            <a:extLst>
              <a:ext uri="{28A0092B-C50C-407E-A947-70E740481C1C}">
                <a14:useLocalDpi xmlns:a14="http://schemas.microsoft.com/office/drawing/2010/main" val="0"/>
              </a:ext>
            </a:extLst>
          </a:blip>
          <a:srcRect/>
          <a:stretch>
            <a:fillRect/>
          </a:stretch>
        </p:blipFill>
        <p:spPr/>
      </p:pic>
      <p:sp>
        <p:nvSpPr>
          <p:cNvPr id="8" name="テキスト プレースホルダー 1">
            <a:extLst>
              <a:ext uri="{FF2B5EF4-FFF2-40B4-BE49-F238E27FC236}">
                <a16:creationId xmlns:a16="http://schemas.microsoft.com/office/drawing/2014/main" id="{ED5271D8-55AC-8D35-50BE-FF8B06EF26C9}"/>
              </a:ext>
            </a:extLst>
          </p:cNvPr>
          <p:cNvSpPr>
            <a:spLocks noGrp="1"/>
          </p:cNvSpPr>
          <p:nvPr>
            <p:ph type="body" sz="quarter" idx="10"/>
          </p:nvPr>
        </p:nvSpPr>
        <p:spPr>
          <a:xfrm>
            <a:off x="3943379" y="255928"/>
            <a:ext cx="8136904" cy="335028"/>
          </a:xfrm>
        </p:spPr>
        <p:txBody>
          <a:bodyPr/>
          <a:lstStyle/>
          <a:p>
            <a:r>
              <a:rPr lang="ja-JP" altLang="en-US" dirty="0">
                <a:latin typeface="+mn-ea"/>
              </a:rPr>
              <a:t>プライムディスプレイ</a:t>
            </a:r>
            <a:r>
              <a:rPr lang="en-US" altLang="ja-JP" dirty="0">
                <a:latin typeface="+mn-ea"/>
              </a:rPr>
              <a:t>  PC</a:t>
            </a:r>
            <a:endParaRPr lang="ja-JP" altLang="en-US" dirty="0">
              <a:latin typeface="+mn-ea"/>
            </a:endParaRPr>
          </a:p>
        </p:txBody>
      </p:sp>
    </p:spTree>
    <p:extLst>
      <p:ext uri="{BB962C8B-B14F-4D97-AF65-F5344CB8AC3E}">
        <p14:creationId xmlns:p14="http://schemas.microsoft.com/office/powerpoint/2010/main" val="4885783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8EB2FC5-9119-8E2F-0E22-52C30210B536}"/>
              </a:ext>
            </a:extLst>
          </p:cNvPr>
          <p:cNvSpPr>
            <a:spLocks noGrp="1"/>
          </p:cNvSpPr>
          <p:nvPr>
            <p:ph type="body" sz="quarter" idx="12"/>
          </p:nvPr>
        </p:nvSpPr>
        <p:spPr/>
        <p:txBody>
          <a:bodyPr/>
          <a:lstStyle/>
          <a:p>
            <a:pPr algn="ctr"/>
            <a:r>
              <a:rPr lang="ja-JP" altLang="en-US" dirty="0"/>
              <a:t>商品スペック</a:t>
            </a:r>
          </a:p>
        </p:txBody>
      </p:sp>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943379" y="255928"/>
            <a:ext cx="8136904" cy="335028"/>
          </a:xfrm>
        </p:spPr>
        <p:txBody>
          <a:bodyPr/>
          <a:lstStyle/>
          <a:p>
            <a:r>
              <a:rPr lang="ja-JP" altLang="en-US" dirty="0">
                <a:latin typeface="+mn-ea"/>
              </a:rPr>
              <a:t>プライムディスプレイ</a:t>
            </a:r>
            <a:r>
              <a:rPr lang="en-US" altLang="ja-JP" dirty="0">
                <a:latin typeface="+mn-ea"/>
              </a:rPr>
              <a:t>  PC</a:t>
            </a:r>
            <a:endParaRPr lang="ja-JP" altLang="en-US" dirty="0">
              <a:latin typeface="+mn-ea"/>
            </a:endParaRPr>
          </a:p>
        </p:txBody>
      </p:sp>
      <p:sp>
        <p:nvSpPr>
          <p:cNvPr id="20" name="角丸四角形 19">
            <a:extLst>
              <a:ext uri="{FF2B5EF4-FFF2-40B4-BE49-F238E27FC236}">
                <a16:creationId xmlns:a16="http://schemas.microsoft.com/office/drawing/2014/main" id="{1945097F-219C-CF3C-4F97-B90869DC04EE}"/>
              </a:ext>
            </a:extLst>
          </p:cNvPr>
          <p:cNvSpPr/>
          <p:nvPr/>
        </p:nvSpPr>
        <p:spPr>
          <a:xfrm>
            <a:off x="1787102"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商品一覧・スペック</a:t>
            </a:r>
          </a:p>
        </p:txBody>
      </p:sp>
      <p:graphicFrame>
        <p:nvGraphicFramePr>
          <p:cNvPr id="6" name="表 5">
            <a:extLst>
              <a:ext uri="{FF2B5EF4-FFF2-40B4-BE49-F238E27FC236}">
                <a16:creationId xmlns:a16="http://schemas.microsoft.com/office/drawing/2014/main" id="{402B0829-471B-8C94-8891-E7763DF71F54}"/>
              </a:ext>
            </a:extLst>
          </p:cNvPr>
          <p:cNvGraphicFramePr>
            <a:graphicFrameLocks noGrp="1"/>
          </p:cNvGraphicFramePr>
          <p:nvPr>
            <p:extLst>
              <p:ext uri="{D42A27DB-BD31-4B8C-83A1-F6EECF244321}">
                <p14:modId xmlns:p14="http://schemas.microsoft.com/office/powerpoint/2010/main" val="418501493"/>
              </p:ext>
            </p:extLst>
          </p:nvPr>
        </p:nvGraphicFramePr>
        <p:xfrm>
          <a:off x="503470" y="1079741"/>
          <a:ext cx="11209105" cy="5062806"/>
        </p:xfrm>
        <a:graphic>
          <a:graphicData uri="http://schemas.openxmlformats.org/drawingml/2006/table">
            <a:tbl>
              <a:tblPr firstCol="1" bandRow="1"/>
              <a:tblGrid>
                <a:gridCol w="3421229">
                  <a:extLst>
                    <a:ext uri="{9D8B030D-6E8A-4147-A177-3AD203B41FA5}">
                      <a16:colId xmlns:a16="http://schemas.microsoft.com/office/drawing/2014/main" val="792911817"/>
                    </a:ext>
                  </a:extLst>
                </a:gridCol>
                <a:gridCol w="673399">
                  <a:extLst>
                    <a:ext uri="{9D8B030D-6E8A-4147-A177-3AD203B41FA5}">
                      <a16:colId xmlns:a16="http://schemas.microsoft.com/office/drawing/2014/main" val="1525620392"/>
                    </a:ext>
                  </a:extLst>
                </a:gridCol>
                <a:gridCol w="2926108">
                  <a:extLst>
                    <a:ext uri="{9D8B030D-6E8A-4147-A177-3AD203B41FA5}">
                      <a16:colId xmlns:a16="http://schemas.microsoft.com/office/drawing/2014/main" val="3835180974"/>
                    </a:ext>
                  </a:extLst>
                </a:gridCol>
                <a:gridCol w="1366697">
                  <a:extLst>
                    <a:ext uri="{9D8B030D-6E8A-4147-A177-3AD203B41FA5}">
                      <a16:colId xmlns:a16="http://schemas.microsoft.com/office/drawing/2014/main" val="4286374839"/>
                    </a:ext>
                  </a:extLst>
                </a:gridCol>
                <a:gridCol w="925889">
                  <a:extLst>
                    <a:ext uri="{9D8B030D-6E8A-4147-A177-3AD203B41FA5}">
                      <a16:colId xmlns:a16="http://schemas.microsoft.com/office/drawing/2014/main" val="3201855149"/>
                    </a:ext>
                  </a:extLst>
                </a:gridCol>
                <a:gridCol w="1895783">
                  <a:extLst>
                    <a:ext uri="{9D8B030D-6E8A-4147-A177-3AD203B41FA5}">
                      <a16:colId xmlns:a16="http://schemas.microsoft.com/office/drawing/2014/main" val="3692396431"/>
                    </a:ext>
                  </a:extLst>
                </a:gridCol>
              </a:tblGrid>
              <a:tr h="5062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i="0" dirty="0">
                          <a:solidFill>
                            <a:schemeClr val="accent3"/>
                          </a:solidFill>
                          <a:latin typeface="Meiryo" panose="020B0604030504040204" pitchFamily="34" charset="-128"/>
                          <a:ea typeface="Meiryo" panose="020B0604030504040204" pitchFamily="34" charset="-128"/>
                        </a:rPr>
                        <a:t>商品名</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panose="020B0604030504040204" pitchFamily="34" charset="-128"/>
                          <a:ea typeface="Meiryo" panose="020B0604030504040204" pitchFamily="34" charset="-128"/>
                          <a:cs typeface="+mn-cs"/>
                        </a:rPr>
                        <a:t>スポーツナビ　トップ　プライムディスプレイ　</a:t>
                      </a:r>
                      <a:r>
                        <a:rPr kumimoji="1" lang="en-US" altLang="ja-JP" sz="105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i="0" kern="1200" dirty="0">
                          <a:solidFill>
                            <a:schemeClr val="bg1"/>
                          </a:solidFill>
                          <a:latin typeface="Meiryo" panose="020B0604030504040204" pitchFamily="34" charset="-128"/>
                          <a:ea typeface="Meiryo" panose="020B0604030504040204" pitchFamily="34" charset="-128"/>
                          <a:cs typeface="+mn-cs"/>
                        </a:rPr>
                        <a:t>　</a:t>
                      </a:r>
                      <a:endParaRPr kumimoji="1" lang="en-US" altLang="ja-JP" sz="1050" b="1" i="0" kern="1200" dirty="0">
                        <a:solidFill>
                          <a:schemeClr val="bg1"/>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dirty="0"/>
                    </a:p>
                  </a:txBody>
                  <a:tcPr/>
                </a:tc>
                <a:tc gridSpan="3">
                  <a:txBody>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panose="020B0604030504040204" pitchFamily="34" charset="-128"/>
                          <a:ea typeface="Meiryo" panose="020B0604030504040204" pitchFamily="34" charset="-128"/>
                          <a:cs typeface="+mn-cs"/>
                        </a:rPr>
                        <a:t>スポーツナビ　カテゴリー指定　プライムディスプレイ　</a:t>
                      </a:r>
                      <a:r>
                        <a:rPr kumimoji="1" lang="en-US" altLang="ja-JP" sz="1050" b="1" i="0" kern="1200" dirty="0">
                          <a:solidFill>
                            <a:schemeClr val="bg1"/>
                          </a:solidFill>
                          <a:latin typeface="Meiryo" panose="020B0604030504040204" pitchFamily="34" charset="-128"/>
                          <a:ea typeface="Meiryo" panose="020B0604030504040204" pitchFamily="34" charset="-128"/>
                          <a:cs typeface="+mn-cs"/>
                        </a:rPr>
                        <a:t>PC</a:t>
                      </a:r>
                      <a:r>
                        <a:rPr kumimoji="1" lang="ja-JP" altLang="en-US" sz="1050" b="1" i="0" kern="1200" dirty="0">
                          <a:solidFill>
                            <a:schemeClr val="bg1"/>
                          </a:solidFill>
                          <a:latin typeface="Meiryo" panose="020B0604030504040204" pitchFamily="34" charset="-128"/>
                          <a:ea typeface="Meiryo" panose="020B0604030504040204" pitchFamily="34" charset="-128"/>
                          <a:cs typeface="+mn-cs"/>
                        </a:rPr>
                        <a:t>　</a:t>
                      </a:r>
                      <a:endParaRPr kumimoji="1" lang="en-US" altLang="ja-JP" sz="1050" b="1" i="0" kern="1200" dirty="0">
                        <a:solidFill>
                          <a:schemeClr val="bg1"/>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117335041"/>
                  </a:ext>
                </a:extLst>
              </a:tr>
              <a:tr h="206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継続</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1000000816</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継続</a:t>
                      </a:r>
                      <a:endPar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1000002653</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355075111"/>
                  </a:ext>
                </a:extLst>
              </a:tr>
              <a:tr h="206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kern="1200" dirty="0">
                          <a:solidFill>
                            <a:schemeClr val="tx1">
                              <a:lumMod val="65000"/>
                              <a:lumOff val="35000"/>
                            </a:schemeClr>
                          </a:solidFill>
                          <a:latin typeface="Meiryo"/>
                          <a:ea typeface="Meiryo"/>
                          <a:cs typeface="+mn-cs"/>
                        </a:rPr>
                        <a:t>2023/2/15</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（水）</a:t>
                      </a:r>
                      <a:r>
                        <a:rPr kumimoji="1" lang="en-US" altLang="ja-JP" sz="1050" b="0" i="0" kern="1200" dirty="0">
                          <a:solidFill>
                            <a:schemeClr val="tx1">
                              <a:lumMod val="65000"/>
                              <a:lumOff val="35000"/>
                            </a:schemeClr>
                          </a:solidFill>
                          <a:latin typeface="Meiryo"/>
                          <a:ea typeface="Meiryo"/>
                          <a:cs typeface="+mn-cs"/>
                        </a:rPr>
                        <a:t>12:00</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tc hMerge="1">
                  <a:txBody>
                    <a:bodyPr/>
                    <a:lstStyle/>
                    <a:p>
                      <a:endParaRPr kumimoji="1" lang="ja-JP" altLang="en-US"/>
                    </a:p>
                  </a:txBody>
                  <a:tcPr/>
                </a:tc>
                <a:extLst>
                  <a:ext uri="{0D108BD9-81ED-4DB2-BD59-A6C34878D82A}">
                    <a16:rowId xmlns:a16="http://schemas.microsoft.com/office/drawing/2014/main" val="777446988"/>
                  </a:ext>
                </a:extLst>
              </a:tr>
              <a:tr h="206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112060797"/>
                  </a:ext>
                </a:extLst>
              </a:tr>
              <a:tr h="206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/6</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5</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　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84434171"/>
                  </a:ext>
                </a:extLst>
              </a:tr>
              <a:tr h="206026">
                <a:tc>
                  <a:txBody>
                    <a:body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9</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p>
                      <a:pPr algn="ct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43746133"/>
                  </a:ext>
                </a:extLst>
              </a:tr>
              <a:tr h="206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PC</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931917948"/>
                  </a:ext>
                </a:extLst>
              </a:tr>
              <a:tr h="14874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トップ</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2">
                  <a:txBody>
                    <a:bodyPr/>
                    <a:lstStyle/>
                    <a:p>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野球</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野球　プロ野球</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野球　</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MLB</a:t>
                      </a:r>
                      <a:b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野球　高校野球</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野球　侍ジャパン</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サッカー</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サッカー　</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J</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リーグ</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サッカー　海外サッカー</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サッカー　サッカー代表</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競馬</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ゴルフ</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a:txBody>
                    <a:bodyPr/>
                    <a:lstStyle/>
                    <a:p>
                      <a:pPr algn="l"/>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フィギュア</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F1</a:t>
                      </a:r>
                      <a:b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バレー</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テニス</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バスケ</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格闘技</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大相撲</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ラグビー</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陸上</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ボートレース</a:t>
                      </a:r>
                    </a:p>
                    <a:p>
                      <a:pPr algn="ctr"/>
                      <a:r>
                        <a:rPr kumimoji="1" lang="en-US" altLang="ja-JP" sz="1050" b="0" i="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1050" b="0" i="0" kern="1200" dirty="0">
                        <a:solidFill>
                          <a:schemeClr val="accent6"/>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787314208"/>
                  </a:ext>
                </a:extLst>
              </a:tr>
              <a:tr h="28537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スポーツナビのトップページ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3">
                  <a:txBody>
                    <a:bodyPr/>
                    <a:lstStyle/>
                    <a:p>
                      <a:pPr algn="ct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スポーツナビ各種目の配下ページ</a:t>
                      </a:r>
                      <a:endParaRPr kumimoji="1" lang="ja-JP" altLang="en-US" dirty="0"/>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066738162"/>
                  </a:ext>
                </a:extLst>
              </a:tr>
              <a:tr h="206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2023</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年</a:t>
                      </a:r>
                      <a:r>
                        <a:rPr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3</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月1日（</a:t>
                      </a:r>
                      <a:r>
                        <a:rPr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水</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a:t>
                      </a:r>
                      <a:r>
                        <a:rPr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2023</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年</a:t>
                      </a:r>
                      <a:r>
                        <a:rPr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9</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月</a:t>
                      </a:r>
                      <a:r>
                        <a:rPr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30</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日（</a:t>
                      </a:r>
                      <a:r>
                        <a:rPr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土</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2463668774"/>
                  </a:ext>
                </a:extLst>
              </a:tr>
              <a:tr h="206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5</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　</a:t>
                      </a:r>
                      <a:r>
                        <a:rPr kumimoji="1" lang="en-US" altLang="ja-JP" sz="1050" kern="1200" dirty="0">
                          <a:solidFill>
                            <a:schemeClr val="accent6"/>
                          </a:solidFill>
                          <a:latin typeface="Meiryo" panose="020B0604030504040204" pitchFamily="34" charset="-128"/>
                          <a:ea typeface="Meiryo" panose="020B0604030504040204" pitchFamily="34" charset="-128"/>
                          <a:cs typeface="+mn-cs"/>
                        </a:rPr>
                        <a:t>※2</a:t>
                      </a:r>
                      <a:endPar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967014782"/>
                  </a:ext>
                </a:extLst>
              </a:tr>
              <a:tr h="206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5">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dirty="0" err="1">
                          <a:solidFill>
                            <a:schemeClr val="tx1">
                              <a:lumMod val="65000"/>
                              <a:lumOff val="35000"/>
                            </a:schemeClr>
                          </a:solidFill>
                          <a:effectLst/>
                          <a:latin typeface="Meiryo"/>
                          <a:ea typeface="Meiryo"/>
                        </a:rPr>
                        <a:t>vimps</a:t>
                      </a:r>
                      <a:r>
                        <a:rPr lang="ja-JP" altLang="en-US" sz="1050" b="0" i="0" dirty="0">
                          <a:solidFill>
                            <a:schemeClr val="tx1">
                              <a:lumMod val="65000"/>
                              <a:lumOff val="35000"/>
                            </a:schemeClr>
                          </a:solidFill>
                          <a:effectLst/>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1750538939"/>
                  </a:ext>
                </a:extLst>
              </a:tr>
              <a:tr h="2060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500,000</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3381913646"/>
                  </a:ext>
                </a:extLst>
              </a:tr>
              <a:tr h="51746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a:ea typeface="Meiryo"/>
                          <a:cs typeface="+mn-cs"/>
                        </a:rPr>
                        <a:t>基本料金（</a:t>
                      </a:r>
                      <a:r>
                        <a:rPr kumimoji="1" lang="en-US" altLang="ja-JP" sz="1050" b="0" i="0" kern="1200" dirty="0" err="1">
                          <a:solidFill>
                            <a:schemeClr val="bg1"/>
                          </a:solidFill>
                          <a:latin typeface="Meiryo"/>
                          <a:ea typeface="Meiryo"/>
                          <a:cs typeface="+mn-cs"/>
                        </a:rPr>
                        <a:t>vCPM</a:t>
                      </a:r>
                      <a:r>
                        <a:rPr kumimoji="1" lang="ja-JP" altLang="en-US" sz="1050" b="0" i="0" kern="1200">
                          <a:solidFill>
                            <a:schemeClr val="bg1"/>
                          </a:solidFill>
                          <a:latin typeface="Meiryo"/>
                          <a:ea typeface="Meiryo"/>
                          <a:cs typeface="+mn-cs"/>
                        </a:rPr>
                        <a:t>）</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/6</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	</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514</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514</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　バナー</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514</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b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b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616</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　バナー</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2</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en-US" altLang="ja-JP"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616</a:t>
                      </a:r>
                      <a:r>
                        <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　</a:t>
                      </a:r>
                      <a:r>
                        <a:rPr kumimoji="1" lang="en-US" altLang="ja-JP" sz="800" b="0" i="0" kern="1200" dirty="0">
                          <a:solidFill>
                            <a:schemeClr val="accent6"/>
                          </a:solidFill>
                          <a:latin typeface="Meiryo"/>
                          <a:ea typeface="Meiryo"/>
                          <a:cs typeface="+mn-cs"/>
                        </a:rPr>
                        <a:t>※3</a:t>
                      </a:r>
                      <a:endParaRPr kumimoji="1" lang="ja-JP" altLang="en-US" sz="8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kern="1200" dirty="0">
                          <a:solidFill>
                            <a:schemeClr val="tx1">
                              <a:lumMod val="65000"/>
                              <a:lumOff val="35000"/>
                            </a:schemeClr>
                          </a:solidFill>
                          <a:latin typeface="Meiryo"/>
                          <a:ea typeface="Meiryo"/>
                          <a:cs typeface="+mn-cs"/>
                        </a:rPr>
                        <a:t>バナー</a:t>
                      </a:r>
                      <a:r>
                        <a:rPr kumimoji="1" lang="en-US" altLang="ja-JP" sz="800" b="0" i="0" kern="1200" dirty="0">
                          <a:solidFill>
                            <a:schemeClr val="tx1">
                              <a:lumMod val="65000"/>
                              <a:lumOff val="35000"/>
                            </a:schemeClr>
                          </a:solidFill>
                          <a:latin typeface="Meiryo"/>
                          <a:ea typeface="Meiryo"/>
                          <a:cs typeface="+mn-cs"/>
                        </a:rPr>
                        <a:t>/</a:t>
                      </a:r>
                      <a:r>
                        <a:rPr kumimoji="1" lang="ja-JP" altLang="en-US" sz="800" b="0" i="0" kern="1200" dirty="0">
                          <a:solidFill>
                            <a:schemeClr val="tx1">
                              <a:lumMod val="65000"/>
                              <a:lumOff val="35000"/>
                            </a:schemeClr>
                          </a:solidFill>
                          <a:latin typeface="Meiryo"/>
                          <a:ea typeface="Meiryo"/>
                          <a:cs typeface="+mn-cs"/>
                        </a:rPr>
                        <a:t>画像</a:t>
                      </a:r>
                      <a:r>
                        <a:rPr kumimoji="1" lang="en-US" altLang="ja-JP" sz="800" b="0" i="0" kern="1200" dirty="0">
                          <a:solidFill>
                            <a:schemeClr val="tx1">
                              <a:lumMod val="65000"/>
                              <a:lumOff val="35000"/>
                            </a:schemeClr>
                          </a:solidFill>
                          <a:latin typeface="Meiryo"/>
                          <a:ea typeface="Meiryo"/>
                          <a:cs typeface="+mn-cs"/>
                        </a:rPr>
                        <a:t>/6</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5	</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565</a:t>
                      </a:r>
                      <a:r>
                        <a:rPr kumimoji="1" lang="ja-JP" altLang="en-US" sz="800" b="0" i="0" kern="1200" dirty="0">
                          <a:solidFill>
                            <a:schemeClr val="tx1">
                              <a:lumMod val="65000"/>
                              <a:lumOff val="35000"/>
                            </a:schemeClr>
                          </a:solidFill>
                          <a:latin typeface="Meiryo"/>
                          <a:ea typeface="Meiryo"/>
                          <a:cs typeface="+mn-cs"/>
                        </a:rPr>
                        <a:t>円</a:t>
                      </a:r>
                      <a:br>
                        <a:rPr kumimoji="1" lang="ja-JP" altLang="en-US" sz="800" b="0" i="0" kern="1200" dirty="0">
                          <a:solidFill>
                            <a:srgbClr val="595959"/>
                          </a:solidFill>
                          <a:latin typeface="Meiryo"/>
                          <a:ea typeface="Meiryo"/>
                          <a:cs typeface="+mn-cs"/>
                        </a:rPr>
                      </a:br>
                      <a:r>
                        <a:rPr kumimoji="1" lang="ja-JP" altLang="en-US" sz="800" b="0" i="0" kern="1200" dirty="0">
                          <a:solidFill>
                            <a:schemeClr val="tx1">
                              <a:lumMod val="65000"/>
                              <a:lumOff val="35000"/>
                            </a:schemeClr>
                          </a:solidFill>
                          <a:latin typeface="Meiryo"/>
                          <a:ea typeface="Meiryo"/>
                          <a:cs typeface="+mn-cs"/>
                        </a:rPr>
                        <a:t>バナー</a:t>
                      </a:r>
                      <a:r>
                        <a:rPr kumimoji="1" lang="en-US" altLang="ja-JP" sz="800" b="0" i="0" kern="1200" dirty="0">
                          <a:solidFill>
                            <a:schemeClr val="tx1">
                              <a:lumMod val="65000"/>
                              <a:lumOff val="35000"/>
                            </a:schemeClr>
                          </a:solidFill>
                          <a:latin typeface="Meiryo"/>
                          <a:ea typeface="Meiryo"/>
                          <a:cs typeface="+mn-cs"/>
                        </a:rPr>
                        <a:t>/</a:t>
                      </a:r>
                      <a:r>
                        <a:rPr kumimoji="1" lang="ja-JP" altLang="en-US" sz="800" b="0" i="0" kern="1200" dirty="0">
                          <a:solidFill>
                            <a:schemeClr val="tx1">
                              <a:lumMod val="65000"/>
                              <a:lumOff val="35000"/>
                            </a:schemeClr>
                          </a:solidFill>
                          <a:latin typeface="Meiryo"/>
                          <a:ea typeface="Meiryo"/>
                          <a:cs typeface="+mn-cs"/>
                        </a:rPr>
                        <a:t>画像</a:t>
                      </a:r>
                      <a:r>
                        <a:rPr kumimoji="1" lang="en-US" altLang="ja-JP" sz="800" b="0" i="0" kern="1200" dirty="0">
                          <a:solidFill>
                            <a:schemeClr val="tx1">
                              <a:lumMod val="65000"/>
                              <a:lumOff val="35000"/>
                            </a:schemeClr>
                          </a:solidFill>
                          <a:latin typeface="Meiryo"/>
                          <a:ea typeface="Meiryo"/>
                          <a:cs typeface="+mn-cs"/>
                        </a:rPr>
                        <a:t>/1</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1</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565</a:t>
                      </a:r>
                      <a:r>
                        <a:rPr kumimoji="1" lang="ja-JP" altLang="en-US" sz="800" b="0" i="0" kern="1200" dirty="0">
                          <a:solidFill>
                            <a:schemeClr val="tx1">
                              <a:lumMod val="65000"/>
                              <a:lumOff val="35000"/>
                            </a:schemeClr>
                          </a:solidFill>
                          <a:latin typeface="Meiryo"/>
                          <a:ea typeface="Meiryo"/>
                          <a:cs typeface="+mn-cs"/>
                        </a:rPr>
                        <a:t>円　バナー</a:t>
                      </a:r>
                      <a:r>
                        <a:rPr kumimoji="1" lang="en-US" altLang="ja-JP" sz="800" b="0" i="0" kern="1200" dirty="0">
                          <a:solidFill>
                            <a:schemeClr val="tx1">
                              <a:lumMod val="65000"/>
                              <a:lumOff val="35000"/>
                            </a:schemeClr>
                          </a:solidFill>
                          <a:latin typeface="Meiryo"/>
                          <a:ea typeface="Meiryo"/>
                          <a:cs typeface="+mn-cs"/>
                        </a:rPr>
                        <a:t>/</a:t>
                      </a:r>
                      <a:r>
                        <a:rPr kumimoji="1" lang="ja-JP" altLang="en-US" sz="800" b="0" i="0" kern="1200" dirty="0">
                          <a:solidFill>
                            <a:schemeClr val="tx1">
                              <a:lumMod val="65000"/>
                              <a:lumOff val="35000"/>
                            </a:schemeClr>
                          </a:solidFill>
                          <a:latin typeface="Meiryo"/>
                          <a:ea typeface="Meiryo"/>
                          <a:cs typeface="+mn-cs"/>
                        </a:rPr>
                        <a:t>動画</a:t>
                      </a:r>
                      <a:r>
                        <a:rPr kumimoji="1" lang="en-US" altLang="ja-JP" sz="800" b="0" i="0" kern="1200" dirty="0">
                          <a:solidFill>
                            <a:schemeClr val="tx1">
                              <a:lumMod val="65000"/>
                              <a:lumOff val="35000"/>
                            </a:schemeClr>
                          </a:solidFill>
                          <a:latin typeface="Meiryo"/>
                          <a:ea typeface="Meiryo"/>
                          <a:cs typeface="+mn-cs"/>
                        </a:rPr>
                        <a:t>/1</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1</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565</a:t>
                      </a:r>
                      <a:r>
                        <a:rPr kumimoji="1" lang="ja-JP" altLang="en-US" sz="800" b="0" i="0" kern="1200" dirty="0">
                          <a:solidFill>
                            <a:schemeClr val="tx1">
                              <a:lumMod val="65000"/>
                              <a:lumOff val="35000"/>
                            </a:schemeClr>
                          </a:solidFill>
                          <a:latin typeface="Meiryo"/>
                          <a:ea typeface="Meiryo"/>
                          <a:cs typeface="+mn-cs"/>
                        </a:rPr>
                        <a:t>円</a:t>
                      </a:r>
                      <a:br>
                        <a:rPr kumimoji="1" lang="ja-JP" altLang="en-US" sz="800" b="0" i="0" kern="1200" dirty="0">
                          <a:solidFill>
                            <a:srgbClr val="595959"/>
                          </a:solidFill>
                          <a:latin typeface="Meiryo"/>
                          <a:ea typeface="Meiryo"/>
                          <a:cs typeface="+mn-cs"/>
                        </a:rPr>
                      </a:br>
                      <a:r>
                        <a:rPr kumimoji="1" lang="ja-JP" altLang="en-US" sz="800" b="0" i="0" kern="1200" dirty="0">
                          <a:solidFill>
                            <a:schemeClr val="tx1">
                              <a:lumMod val="65000"/>
                              <a:lumOff val="35000"/>
                            </a:schemeClr>
                          </a:solidFill>
                          <a:latin typeface="Meiryo"/>
                          <a:ea typeface="Meiryo"/>
                          <a:cs typeface="+mn-cs"/>
                        </a:rPr>
                        <a:t>バナー</a:t>
                      </a:r>
                      <a:r>
                        <a:rPr kumimoji="1" lang="en-US" altLang="ja-JP" sz="800" b="0" i="0" kern="1200" dirty="0">
                          <a:solidFill>
                            <a:schemeClr val="tx1">
                              <a:lumMod val="65000"/>
                              <a:lumOff val="35000"/>
                            </a:schemeClr>
                          </a:solidFill>
                          <a:latin typeface="Meiryo"/>
                          <a:ea typeface="Meiryo"/>
                          <a:cs typeface="+mn-cs"/>
                        </a:rPr>
                        <a:t>/</a:t>
                      </a:r>
                      <a:r>
                        <a:rPr kumimoji="1" lang="ja-JP" altLang="en-US" sz="800" b="0" i="0" kern="1200" dirty="0">
                          <a:solidFill>
                            <a:schemeClr val="tx1">
                              <a:lumMod val="65000"/>
                              <a:lumOff val="35000"/>
                            </a:schemeClr>
                          </a:solidFill>
                          <a:latin typeface="Meiryo"/>
                          <a:ea typeface="Meiryo"/>
                          <a:cs typeface="+mn-cs"/>
                        </a:rPr>
                        <a:t>画像</a:t>
                      </a:r>
                      <a:r>
                        <a:rPr kumimoji="1" lang="en-US" altLang="ja-JP" sz="800" b="0" i="0" kern="1200" dirty="0">
                          <a:solidFill>
                            <a:schemeClr val="tx1">
                              <a:lumMod val="65000"/>
                              <a:lumOff val="35000"/>
                            </a:schemeClr>
                          </a:solidFill>
                          <a:latin typeface="Meiryo"/>
                          <a:ea typeface="Meiryo"/>
                          <a:cs typeface="+mn-cs"/>
                        </a:rPr>
                        <a:t>/1</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2</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678</a:t>
                      </a:r>
                      <a:r>
                        <a:rPr kumimoji="1" lang="ja-JP" altLang="en-US" sz="800" b="0" i="0" kern="1200" dirty="0">
                          <a:solidFill>
                            <a:schemeClr val="tx1">
                              <a:lumMod val="65000"/>
                              <a:lumOff val="35000"/>
                            </a:schemeClr>
                          </a:solidFill>
                          <a:latin typeface="Meiryo"/>
                          <a:ea typeface="Meiryo"/>
                          <a:cs typeface="+mn-cs"/>
                        </a:rPr>
                        <a:t>円　バナー</a:t>
                      </a:r>
                      <a:r>
                        <a:rPr kumimoji="1" lang="en-US" altLang="ja-JP" sz="800" b="0" i="0" kern="1200" dirty="0">
                          <a:solidFill>
                            <a:schemeClr val="tx1">
                              <a:lumMod val="65000"/>
                              <a:lumOff val="35000"/>
                            </a:schemeClr>
                          </a:solidFill>
                          <a:latin typeface="Meiryo"/>
                          <a:ea typeface="Meiryo"/>
                          <a:cs typeface="+mn-cs"/>
                        </a:rPr>
                        <a:t>/</a:t>
                      </a:r>
                      <a:r>
                        <a:rPr kumimoji="1" lang="ja-JP" altLang="en-US" sz="800" b="0" i="0" kern="1200" dirty="0">
                          <a:solidFill>
                            <a:schemeClr val="tx1">
                              <a:lumMod val="65000"/>
                              <a:lumOff val="35000"/>
                            </a:schemeClr>
                          </a:solidFill>
                          <a:latin typeface="Meiryo"/>
                          <a:ea typeface="Meiryo"/>
                          <a:cs typeface="+mn-cs"/>
                        </a:rPr>
                        <a:t>動画</a:t>
                      </a:r>
                      <a:r>
                        <a:rPr kumimoji="1" lang="en-US" altLang="ja-JP" sz="800" b="0" i="0" kern="1200" dirty="0">
                          <a:solidFill>
                            <a:schemeClr val="tx1">
                              <a:lumMod val="65000"/>
                              <a:lumOff val="35000"/>
                            </a:schemeClr>
                          </a:solidFill>
                          <a:latin typeface="Meiryo"/>
                          <a:ea typeface="Meiryo"/>
                          <a:cs typeface="+mn-cs"/>
                        </a:rPr>
                        <a:t>/1</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2</a:t>
                      </a:r>
                      <a:r>
                        <a:rPr kumimoji="1" lang="ja-JP" altLang="en-US" sz="800" b="0" i="0" kern="1200" dirty="0">
                          <a:solidFill>
                            <a:schemeClr val="tx1">
                              <a:lumMod val="65000"/>
                              <a:lumOff val="35000"/>
                            </a:schemeClr>
                          </a:solidFill>
                          <a:latin typeface="Meiryo"/>
                          <a:ea typeface="Meiryo"/>
                          <a:cs typeface="+mn-cs"/>
                        </a:rPr>
                        <a:t>：</a:t>
                      </a:r>
                      <a:r>
                        <a:rPr kumimoji="1" lang="en-US" altLang="ja-JP" sz="800" b="0" i="0" kern="1200" dirty="0">
                          <a:solidFill>
                            <a:schemeClr val="tx1">
                              <a:lumMod val="65000"/>
                              <a:lumOff val="35000"/>
                            </a:schemeClr>
                          </a:solidFill>
                          <a:latin typeface="Meiryo"/>
                          <a:ea typeface="Meiryo"/>
                          <a:cs typeface="+mn-cs"/>
                        </a:rPr>
                        <a:t>678</a:t>
                      </a:r>
                      <a:r>
                        <a:rPr kumimoji="1" lang="ja-JP" altLang="en-US" sz="800" b="0" i="0" kern="1200" dirty="0">
                          <a:solidFill>
                            <a:schemeClr val="tx1">
                              <a:lumMod val="65000"/>
                              <a:lumOff val="35000"/>
                            </a:schemeClr>
                          </a:solidFill>
                          <a:latin typeface="Meiryo"/>
                          <a:ea typeface="Meiryo"/>
                          <a:cs typeface="+mn-cs"/>
                        </a:rPr>
                        <a:t>円　</a:t>
                      </a:r>
                      <a:r>
                        <a:rPr kumimoji="1" lang="en-US" altLang="ja-JP" sz="800" b="0" i="0" kern="1200" dirty="0">
                          <a:solidFill>
                            <a:schemeClr val="accent6"/>
                          </a:solidFill>
                          <a:latin typeface="Meiryo"/>
                          <a:ea typeface="Meiryo"/>
                          <a:cs typeface="+mn-cs"/>
                        </a:rPr>
                        <a:t>※3</a:t>
                      </a:r>
                      <a:endParaRPr kumimoji="1" lang="ja-JP" altLang="en-US" sz="800" b="0" i="0" kern="1200" dirty="0">
                        <a:solidFill>
                          <a:schemeClr val="accent6"/>
                        </a:solidFill>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tc hMerge="1">
                  <a:txBody>
                    <a:bodyPr/>
                    <a:lstStyle/>
                    <a:p>
                      <a:endParaRPr kumimoji="1" lang="ja-JP" altLang="en-US"/>
                    </a:p>
                  </a:txBody>
                  <a:tcPr/>
                </a:tc>
                <a:extLst>
                  <a:ext uri="{0D108BD9-81ED-4DB2-BD59-A6C34878D82A}">
                    <a16:rowId xmlns:a16="http://schemas.microsoft.com/office/drawing/2014/main" val="4014462905"/>
                  </a:ext>
                </a:extLst>
              </a:tr>
              <a:tr h="206026">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bg1"/>
                          </a:solidFill>
                          <a:latin typeface="Meiryo"/>
                          <a:ea typeface="Meiryo"/>
                          <a:cs typeface="+mn-cs"/>
                        </a:rPr>
                        <a:t>想定</a:t>
                      </a:r>
                      <a:r>
                        <a:rPr kumimoji="1" lang="en-US" altLang="ja-JP" sz="1050" b="0" i="0" kern="1200" dirty="0" err="1">
                          <a:solidFill>
                            <a:schemeClr val="bg1"/>
                          </a:solidFill>
                          <a:latin typeface="Meiryo"/>
                          <a:ea typeface="Meiryo"/>
                          <a:cs typeface="+mn-cs"/>
                        </a:rPr>
                        <a:t>vimps</a:t>
                      </a:r>
                      <a:r>
                        <a:rPr kumimoji="1" lang="ja-JP" altLang="en-US" sz="1050" b="0" i="0" kern="1200">
                          <a:solidFill>
                            <a:schemeClr val="bg1"/>
                          </a:solidFill>
                          <a:latin typeface="Meiryo"/>
                          <a:ea typeface="Meiryo"/>
                          <a:cs typeface="+mn-cs"/>
                        </a:rPr>
                        <a:t>（枠配信のみ）</a:t>
                      </a:r>
                    </a:p>
                  </a:txBody>
                  <a:tcPr marL="144000" marT="36000" marB="0" anchor="ctr">
                    <a:lnL w="6350" cap="flat" cmpd="sng" algn="ctr">
                      <a:noFill/>
                      <a:prstDash val="sysDot"/>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6350" cap="flat" cmpd="sng" algn="ctr">
                      <a:noFill/>
                      <a:prstDash val="sysDot"/>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tc gridSpan="3">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28575" cap="flat" cmpd="sng" algn="ctr">
                      <a:solidFill>
                        <a:srgbClr val="FFFFFF"/>
                      </a:solidFill>
                      <a:prstDash val="solid"/>
                      <a:round/>
                      <a:headEnd type="none" w="med" len="med"/>
                      <a:tailEnd type="none" w="med" len="med"/>
                    </a:lnL>
                    <a:lnR w="6350" cap="flat" cmpd="sng" algn="ctr">
                      <a:no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2700" cmpd="sng">
                      <a:noFill/>
                      <a:prstDash val="solid"/>
                    </a:ln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7" name="正方形/長方形 6">
            <a:extLst>
              <a:ext uri="{FF2B5EF4-FFF2-40B4-BE49-F238E27FC236}">
                <a16:creationId xmlns:a16="http://schemas.microsoft.com/office/drawing/2014/main" id="{5B54A866-7B0A-A758-52E5-EB145093BF7E}"/>
              </a:ext>
            </a:extLst>
          </p:cNvPr>
          <p:cNvSpPr/>
          <p:nvPr/>
        </p:nvSpPr>
        <p:spPr>
          <a:xfrm>
            <a:off x="503470" y="6179785"/>
            <a:ext cx="4087657" cy="406265"/>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3A793FBA-A269-EC83-F356-35E09DAB5078}"/>
              </a:ext>
            </a:extLst>
          </p:cNvPr>
          <p:cNvSpPr/>
          <p:nvPr/>
        </p:nvSpPr>
        <p:spPr>
          <a:xfrm>
            <a:off x="6981853" y="6174430"/>
            <a:ext cx="4645502" cy="406265"/>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※2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err="1">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※3</a:t>
            </a:r>
            <a:r>
              <a:rPr kumimoji="0" lang="ja-JP" altLang="en-US" sz="800" kern="0" dirty="0">
                <a:solidFill>
                  <a:srgbClr val="C9002C"/>
                </a:solidFill>
                <a:latin typeface="Meiryo" panose="020B0604030504040204" pitchFamily="34" charset="-128"/>
                <a:ea typeface="Meiryo" panose="020B0604030504040204" pitchFamily="34" charset="-128"/>
              </a:rPr>
              <a:t>　キャンペーン予約時に複数のアスペクト比を選択した場合は、金額の高い</a:t>
            </a:r>
            <a:r>
              <a:rPr kumimoji="0" lang="en-US" altLang="ja-JP" sz="800" kern="0" dirty="0" err="1">
                <a:solidFill>
                  <a:srgbClr val="C9002C"/>
                </a:solidFill>
                <a:latin typeface="Meiryo" panose="020B0604030504040204" pitchFamily="34" charset="-128"/>
                <a:ea typeface="Meiryo" panose="020B0604030504040204" pitchFamily="34" charset="-128"/>
              </a:rPr>
              <a:t>vCPM</a:t>
            </a:r>
            <a:r>
              <a:rPr kumimoji="0" lang="ja-JP" altLang="en-US" sz="800" kern="0" dirty="0">
                <a:solidFill>
                  <a:srgbClr val="C9002C"/>
                </a:solidFill>
                <a:latin typeface="Meiryo" panose="020B0604030504040204" pitchFamily="34" charset="-128"/>
                <a:ea typeface="Meiryo" panose="020B0604030504040204" pitchFamily="34" charset="-128"/>
              </a:rPr>
              <a:t>を適用します。</a:t>
            </a:r>
          </a:p>
        </p:txBody>
      </p:sp>
      <p:pic>
        <p:nvPicPr>
          <p:cNvPr id="12" name="図プレースホルダー 11" descr="アイコン&#10;&#10;自動的に生成された説明">
            <a:extLst>
              <a:ext uri="{FF2B5EF4-FFF2-40B4-BE49-F238E27FC236}">
                <a16:creationId xmlns:a16="http://schemas.microsoft.com/office/drawing/2014/main" id="{96B76371-B6D0-E8B8-9FAE-62342182074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13" name="円/楕円 15">
            <a:extLst>
              <a:ext uri="{FF2B5EF4-FFF2-40B4-BE49-F238E27FC236}">
                <a16:creationId xmlns:a16="http://schemas.microsoft.com/office/drawing/2014/main" id="{13BF6B1A-306B-0662-4C9D-6ED592ED8069}"/>
              </a:ext>
            </a:extLst>
          </p:cNvPr>
          <p:cNvSpPr>
            <a:spLocks noChangeAspect="1"/>
          </p:cNvSpPr>
          <p:nvPr/>
        </p:nvSpPr>
        <p:spPr>
          <a:xfrm>
            <a:off x="5693369" y="221253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Ｂ</a:t>
            </a:r>
          </a:p>
        </p:txBody>
      </p:sp>
      <p:sp>
        <p:nvSpPr>
          <p:cNvPr id="14" name="円/楕円 15">
            <a:extLst>
              <a:ext uri="{FF2B5EF4-FFF2-40B4-BE49-F238E27FC236}">
                <a16:creationId xmlns:a16="http://schemas.microsoft.com/office/drawing/2014/main" id="{F3D5E735-73C3-201B-4584-F42455CA549F}"/>
              </a:ext>
            </a:extLst>
          </p:cNvPr>
          <p:cNvSpPr>
            <a:spLocks noChangeAspect="1"/>
          </p:cNvSpPr>
          <p:nvPr/>
        </p:nvSpPr>
        <p:spPr>
          <a:xfrm>
            <a:off x="8404801" y="221253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C</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15" name="円/楕円 15">
            <a:extLst>
              <a:ext uri="{FF2B5EF4-FFF2-40B4-BE49-F238E27FC236}">
                <a16:creationId xmlns:a16="http://schemas.microsoft.com/office/drawing/2014/main" id="{C3DE5A5D-EF86-680C-B563-620A460FFE9D}"/>
              </a:ext>
            </a:extLst>
          </p:cNvPr>
          <p:cNvSpPr>
            <a:spLocks noChangeAspect="1"/>
          </p:cNvSpPr>
          <p:nvPr/>
        </p:nvSpPr>
        <p:spPr>
          <a:xfrm>
            <a:off x="11116233" y="221253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D</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869678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5B245B1A-5EB7-C966-E64E-68054BE4E840}"/>
              </a:ext>
            </a:extLst>
          </p:cNvPr>
          <p:cNvSpPr/>
          <p:nvPr/>
        </p:nvSpPr>
        <p:spPr>
          <a:xfrm>
            <a:off x="8093208" y="3853170"/>
            <a:ext cx="3619368" cy="1732721"/>
          </a:xfrm>
          <a:prstGeom prst="rect">
            <a:avLst/>
          </a:prstGeom>
          <a:solidFill>
            <a:schemeClr val="accent2"/>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b="1" i="0" dirty="0">
                <a:solidFill>
                  <a:schemeClr val="accent6"/>
                </a:solidFill>
                <a:effectLst/>
                <a:latin typeface="Hiragino Kaku Gothic Pro"/>
              </a:rPr>
              <a:t>2023</a:t>
            </a:r>
            <a:r>
              <a:rPr lang="ja-JP" altLang="en-US" sz="1400" b="1" i="0" dirty="0">
                <a:solidFill>
                  <a:schemeClr val="accent6"/>
                </a:solidFill>
                <a:effectLst/>
                <a:latin typeface="Hiragino Kaku Gothic Pro"/>
              </a:rPr>
              <a:t>年</a:t>
            </a:r>
            <a:r>
              <a:rPr lang="en-US" altLang="ja-JP" sz="1400" b="1" i="0" dirty="0">
                <a:solidFill>
                  <a:schemeClr val="accent6"/>
                </a:solidFill>
                <a:effectLst/>
                <a:latin typeface="Hiragino Kaku Gothic Pro"/>
              </a:rPr>
              <a:t>1</a:t>
            </a:r>
            <a:r>
              <a:rPr lang="ja-JP" altLang="en-US" sz="1400" b="1" i="0" dirty="0">
                <a:solidFill>
                  <a:schemeClr val="accent6"/>
                </a:solidFill>
                <a:effectLst/>
                <a:latin typeface="Hiragino Kaku Gothic Pro"/>
              </a:rPr>
              <a:t>月</a:t>
            </a:r>
            <a:r>
              <a:rPr lang="en-US" altLang="ja-JP" sz="1400" b="1" i="0" dirty="0">
                <a:solidFill>
                  <a:schemeClr val="accent6"/>
                </a:solidFill>
                <a:effectLst/>
                <a:latin typeface="Hiragino Kaku Gothic Pro"/>
              </a:rPr>
              <a:t>16</a:t>
            </a:r>
            <a:r>
              <a:rPr lang="ja-JP" altLang="en-US" sz="1400" b="1" i="0" dirty="0">
                <a:solidFill>
                  <a:schemeClr val="accent6"/>
                </a:solidFill>
                <a:effectLst/>
                <a:latin typeface="Hiragino Kaku Gothic Pro"/>
              </a:rPr>
              <a:t>日（月）以降の入稿分より、</a:t>
            </a:r>
            <a:endParaRPr lang="en-US" altLang="ja-JP" sz="1400" b="1" i="0" dirty="0">
              <a:solidFill>
                <a:schemeClr val="accent6"/>
              </a:solidFill>
              <a:effectLst/>
              <a:latin typeface="Hiragino Kaku Gothic Pro"/>
            </a:endParaRPr>
          </a:p>
          <a:p>
            <a:pPr algn="ctr"/>
            <a:r>
              <a:rPr lang="ja-JP" altLang="en-US" sz="1400" b="1" dirty="0">
                <a:solidFill>
                  <a:schemeClr val="accent6"/>
                </a:solidFill>
                <a:latin typeface="Hiragino Kaku Gothic Pro"/>
              </a:rPr>
              <a:t>最小ピクセルサイズが変更になります。</a:t>
            </a:r>
            <a:endParaRPr lang="en-US" altLang="ja-JP" sz="1400" b="1" dirty="0">
              <a:solidFill>
                <a:schemeClr val="accent6"/>
              </a:solidFill>
              <a:latin typeface="Hiragino Kaku Gothic Pro"/>
            </a:endParaRPr>
          </a:p>
          <a:p>
            <a:pPr algn="ctr"/>
            <a:r>
              <a:rPr lang="ja-JP" altLang="en-US" sz="1400" b="1" dirty="0">
                <a:solidFill>
                  <a:schemeClr val="accent6"/>
                </a:solidFill>
              </a:rPr>
              <a:t>詳細は</a:t>
            </a:r>
            <a:r>
              <a:rPr lang="en-US" altLang="ja-JP" sz="1400" b="1" dirty="0">
                <a:solidFill>
                  <a:schemeClr val="accent6"/>
                </a:solidFill>
              </a:rPr>
              <a:t>P5</a:t>
            </a:r>
            <a:r>
              <a:rPr lang="ja-JP" altLang="en-US" sz="1400" b="1" dirty="0">
                <a:solidFill>
                  <a:schemeClr val="accent6"/>
                </a:solidFill>
              </a:rPr>
              <a:t>をご確認ください。</a:t>
            </a:r>
            <a:endParaRPr kumimoji="1" lang="ja-JP" altLang="en-US" sz="1400" b="1" dirty="0">
              <a:solidFill>
                <a:schemeClr val="accent6"/>
              </a:solidFill>
            </a:endParaRPr>
          </a:p>
        </p:txBody>
      </p:sp>
      <p:sp>
        <p:nvSpPr>
          <p:cNvPr id="8" name="テキスト プレースホルダー 7">
            <a:extLst>
              <a:ext uri="{FF2B5EF4-FFF2-40B4-BE49-F238E27FC236}">
                <a16:creationId xmlns:a16="http://schemas.microsoft.com/office/drawing/2014/main" id="{53C5DD26-D6FA-0167-ABB2-43188DB09376}"/>
              </a:ext>
            </a:extLst>
          </p:cNvPr>
          <p:cNvSpPr>
            <a:spLocks noGrp="1"/>
          </p:cNvSpPr>
          <p:nvPr>
            <p:ph type="body" sz="quarter" idx="12"/>
          </p:nvPr>
        </p:nvSpPr>
        <p:spPr/>
        <p:txBody>
          <a:bodyPr/>
          <a:lstStyle/>
          <a:p>
            <a:pPr algn="ctr"/>
            <a:r>
              <a:rPr lang="ja-JP" altLang="en-US" dirty="0"/>
              <a:t>商品スペック</a:t>
            </a:r>
          </a:p>
        </p:txBody>
      </p:sp>
      <p:sp>
        <p:nvSpPr>
          <p:cNvPr id="5" name="角丸四角形 4">
            <a:extLst>
              <a:ext uri="{FF2B5EF4-FFF2-40B4-BE49-F238E27FC236}">
                <a16:creationId xmlns:a16="http://schemas.microsoft.com/office/drawing/2014/main" id="{AAC1EB36-41D2-6CC3-B114-F8CE71F29CD2}"/>
              </a:ext>
            </a:extLst>
          </p:cNvPr>
          <p:cNvSpPr/>
          <p:nvPr/>
        </p:nvSpPr>
        <p:spPr>
          <a:xfrm>
            <a:off x="1787100"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2"/>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743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sp>
        <p:nvSpPr>
          <p:cNvPr id="4" name="フリーフォーム 3">
            <a:extLst>
              <a:ext uri="{FF2B5EF4-FFF2-40B4-BE49-F238E27FC236}">
                <a16:creationId xmlns:a16="http://schemas.microsoft.com/office/drawing/2014/main" id="{3A618D8C-B49B-BBD9-5649-8EB3F03A10B1}"/>
              </a:ext>
            </a:extLst>
          </p:cNvPr>
          <p:cNvSpPr/>
          <p:nvPr/>
        </p:nvSpPr>
        <p:spPr>
          <a:xfrm>
            <a:off x="7101141" y="1696884"/>
            <a:ext cx="99206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7" name="角丸四角形 6">
            <a:extLst>
              <a:ext uri="{FF2B5EF4-FFF2-40B4-BE49-F238E27FC236}">
                <a16:creationId xmlns:a16="http://schemas.microsoft.com/office/drawing/2014/main" id="{18753A7B-5EB6-52EF-3946-5D5B65B463E3}"/>
              </a:ext>
            </a:extLst>
          </p:cNvPr>
          <p:cNvSpPr/>
          <p:nvPr/>
        </p:nvSpPr>
        <p:spPr>
          <a:xfrm>
            <a:off x="4342917" y="1373206"/>
            <a:ext cx="358560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zh-CN"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/4</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1</a:t>
            </a:r>
            <a:endPar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endParaRPr>
          </a:p>
        </p:txBody>
      </p:sp>
      <p:sp>
        <p:nvSpPr>
          <p:cNvPr id="19" name="円/楕円 11">
            <a:extLst>
              <a:ext uri="{FF2B5EF4-FFF2-40B4-BE49-F238E27FC236}">
                <a16:creationId xmlns:a16="http://schemas.microsoft.com/office/drawing/2014/main" id="{B8435040-46B4-2149-B370-50428C9C38ED}"/>
              </a:ext>
            </a:extLst>
          </p:cNvPr>
          <p:cNvSpPr>
            <a:spLocks noChangeAspect="1"/>
          </p:cNvSpPr>
          <p:nvPr/>
        </p:nvSpPr>
        <p:spPr>
          <a:xfrm>
            <a:off x="4164053" y="1467658"/>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18" name="図プレースホルダー 17" descr="アイコン&#10;&#10;自動的に生成された説明">
            <a:extLst>
              <a:ext uri="{FF2B5EF4-FFF2-40B4-BE49-F238E27FC236}">
                <a16:creationId xmlns:a16="http://schemas.microsoft.com/office/drawing/2014/main" id="{7740C6F3-EC25-BD4F-D9A0-423D289B262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pic>
        <p:nvPicPr>
          <p:cNvPr id="21" name="図 20">
            <a:extLst>
              <a:ext uri="{FF2B5EF4-FFF2-40B4-BE49-F238E27FC236}">
                <a16:creationId xmlns:a16="http://schemas.microsoft.com/office/drawing/2014/main" id="{99E67922-3F0D-E8EF-43CA-EFA3B9FA4DE2}"/>
              </a:ext>
            </a:extLst>
          </p:cNvPr>
          <p:cNvPicPr>
            <a:picLocks noChangeAspect="1"/>
          </p:cNvPicPr>
          <p:nvPr/>
        </p:nvPicPr>
        <p:blipFill>
          <a:blip r:embed="rId4"/>
          <a:stretch>
            <a:fillRect/>
          </a:stretch>
        </p:blipFill>
        <p:spPr>
          <a:xfrm>
            <a:off x="4509728" y="2493700"/>
            <a:ext cx="3303146" cy="3110012"/>
          </a:xfrm>
          <a:prstGeom prst="rect">
            <a:avLst/>
          </a:prstGeom>
        </p:spPr>
      </p:pic>
      <p:pic>
        <p:nvPicPr>
          <p:cNvPr id="6" name="図プレースホルダー 5">
            <a:extLst>
              <a:ext uri="{FF2B5EF4-FFF2-40B4-BE49-F238E27FC236}">
                <a16:creationId xmlns:a16="http://schemas.microsoft.com/office/drawing/2014/main" id="{26A67FD9-A8C3-1B24-1124-64B6765CD72F}"/>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8202663" y="3904438"/>
            <a:ext cx="498782" cy="497680"/>
          </a:xfrm>
          <a:prstGeom prst="rect">
            <a:avLst/>
          </a:prstGeom>
        </p:spPr>
      </p:pic>
      <p:sp>
        <p:nvSpPr>
          <p:cNvPr id="10" name="テキスト ボックス 9">
            <a:extLst>
              <a:ext uri="{FF2B5EF4-FFF2-40B4-BE49-F238E27FC236}">
                <a16:creationId xmlns:a16="http://schemas.microsoft.com/office/drawing/2014/main" id="{0309D29E-DDE6-F6BC-79A9-B4182B96EBBC}"/>
              </a:ext>
            </a:extLst>
          </p:cNvPr>
          <p:cNvSpPr txBox="1"/>
          <p:nvPr/>
        </p:nvSpPr>
        <p:spPr>
          <a:xfrm>
            <a:off x="4549356" y="2179456"/>
            <a:ext cx="3141378" cy="246221"/>
          </a:xfrm>
          <a:prstGeom prst="rect">
            <a:avLst/>
          </a:prstGeom>
          <a:noFill/>
        </p:spPr>
        <p:txBody>
          <a:bodyPr wrap="square" rtlCol="0">
            <a:spAutoFit/>
          </a:bodyPr>
          <a:lstStyle/>
          <a:p>
            <a:pPr algn="l"/>
            <a:r>
              <a:rPr kumimoji="1" lang="ja-JP" altLang="en-US" sz="1000" dirty="0"/>
              <a:t>▼変更後（</a:t>
            </a:r>
            <a:r>
              <a:rPr lang="en-US" altLang="ja-JP" sz="1000" b="0" i="0" dirty="0">
                <a:solidFill>
                  <a:srgbClr val="333333"/>
                </a:solidFill>
                <a:effectLst/>
                <a:latin typeface="Hiragino Kaku Gothic Pro"/>
              </a:rPr>
              <a:t> 2023</a:t>
            </a:r>
            <a:r>
              <a:rPr lang="ja-JP" altLang="en-US" sz="1000" b="0" i="0" dirty="0">
                <a:solidFill>
                  <a:srgbClr val="333333"/>
                </a:solidFill>
                <a:effectLst/>
                <a:latin typeface="Hiragino Kaku Gothic Pro"/>
              </a:rPr>
              <a:t>年</a:t>
            </a:r>
            <a:r>
              <a:rPr lang="en-US" altLang="ja-JP" sz="1000" dirty="0">
                <a:solidFill>
                  <a:srgbClr val="333333"/>
                </a:solidFill>
                <a:latin typeface="Hiragino Kaku Gothic Pro"/>
              </a:rPr>
              <a:t>4</a:t>
            </a:r>
            <a:r>
              <a:rPr lang="ja-JP" altLang="en-US" sz="1000" b="0" i="0" dirty="0">
                <a:solidFill>
                  <a:srgbClr val="333333"/>
                </a:solidFill>
                <a:effectLst/>
                <a:latin typeface="Hiragino Kaku Gothic Pro"/>
              </a:rPr>
              <a:t>月</a:t>
            </a:r>
            <a:r>
              <a:rPr lang="en-US" altLang="ja-JP" sz="1000" b="0" i="0" dirty="0">
                <a:solidFill>
                  <a:srgbClr val="333333"/>
                </a:solidFill>
                <a:effectLst/>
                <a:latin typeface="Hiragino Kaku Gothic Pro"/>
              </a:rPr>
              <a:t>10</a:t>
            </a:r>
            <a:r>
              <a:rPr lang="ja-JP" altLang="en-US" sz="1000" b="0" i="0" dirty="0">
                <a:solidFill>
                  <a:srgbClr val="333333"/>
                </a:solidFill>
                <a:effectLst/>
                <a:latin typeface="Hiragino Kaku Gothic Pro"/>
              </a:rPr>
              <a:t>日（月）</a:t>
            </a:r>
            <a:r>
              <a:rPr kumimoji="1" lang="ja-JP" altLang="en-US" sz="1000" dirty="0"/>
              <a:t>以降の表示）</a:t>
            </a:r>
          </a:p>
        </p:txBody>
      </p:sp>
      <p:sp>
        <p:nvSpPr>
          <p:cNvPr id="11" name="テキスト ボックス 10">
            <a:extLst>
              <a:ext uri="{FF2B5EF4-FFF2-40B4-BE49-F238E27FC236}">
                <a16:creationId xmlns:a16="http://schemas.microsoft.com/office/drawing/2014/main" id="{FB763A3A-B9EF-219E-D7B5-639C59DFA4D1}"/>
              </a:ext>
            </a:extLst>
          </p:cNvPr>
          <p:cNvSpPr txBox="1"/>
          <p:nvPr/>
        </p:nvSpPr>
        <p:spPr>
          <a:xfrm>
            <a:off x="1088017" y="2245218"/>
            <a:ext cx="3141378" cy="246221"/>
          </a:xfrm>
          <a:prstGeom prst="rect">
            <a:avLst/>
          </a:prstGeom>
          <a:noFill/>
        </p:spPr>
        <p:txBody>
          <a:bodyPr wrap="square" rtlCol="0">
            <a:spAutoFit/>
          </a:bodyPr>
          <a:lstStyle/>
          <a:p>
            <a:pPr algn="l"/>
            <a:r>
              <a:rPr kumimoji="1" lang="ja-JP" altLang="en-US" sz="1000" dirty="0"/>
              <a:t>▼</a:t>
            </a:r>
            <a:r>
              <a:rPr lang="en-US" altLang="ja-JP" sz="1000" b="0" i="0" dirty="0">
                <a:solidFill>
                  <a:srgbClr val="333333"/>
                </a:solidFill>
                <a:effectLst/>
                <a:latin typeface="Hiragino Kaku Gothic Pro"/>
              </a:rPr>
              <a:t> </a:t>
            </a:r>
            <a:r>
              <a:rPr lang="ja-JP" altLang="en-US" sz="1000" b="0" i="0" dirty="0">
                <a:solidFill>
                  <a:srgbClr val="333333"/>
                </a:solidFill>
                <a:effectLst/>
                <a:latin typeface="Hiragino Kaku Gothic Pro"/>
              </a:rPr>
              <a:t>変更前</a:t>
            </a:r>
            <a:endParaRPr kumimoji="1" lang="ja-JP" altLang="en-US" sz="1000" dirty="0"/>
          </a:p>
        </p:txBody>
      </p:sp>
      <p:pic>
        <p:nvPicPr>
          <p:cNvPr id="13" name="図 12" descr="コンピューターのスクリーンショット&#10;&#10;自動的に生成された説明">
            <a:extLst>
              <a:ext uri="{FF2B5EF4-FFF2-40B4-BE49-F238E27FC236}">
                <a16:creationId xmlns:a16="http://schemas.microsoft.com/office/drawing/2014/main" id="{05FD17A4-F033-9F41-EE33-55A2DB7D32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2750" y="2553678"/>
            <a:ext cx="3588249" cy="3110012"/>
          </a:xfrm>
          <a:prstGeom prst="rect">
            <a:avLst/>
          </a:prstGeom>
        </p:spPr>
      </p:pic>
      <p:sp>
        <p:nvSpPr>
          <p:cNvPr id="15" name="テキスト プレースホルダー 1">
            <a:extLst>
              <a:ext uri="{FF2B5EF4-FFF2-40B4-BE49-F238E27FC236}">
                <a16:creationId xmlns:a16="http://schemas.microsoft.com/office/drawing/2014/main" id="{E0616A6C-6563-2A60-D877-5106E355EBCE}"/>
              </a:ext>
            </a:extLst>
          </p:cNvPr>
          <p:cNvSpPr>
            <a:spLocks noGrp="1"/>
          </p:cNvSpPr>
          <p:nvPr>
            <p:ph type="body" sz="quarter" idx="10"/>
          </p:nvPr>
        </p:nvSpPr>
        <p:spPr>
          <a:xfrm>
            <a:off x="3943379" y="255928"/>
            <a:ext cx="8136904" cy="335028"/>
          </a:xfrm>
        </p:spPr>
        <p:txBody>
          <a:bodyPr/>
          <a:lstStyle/>
          <a:p>
            <a:r>
              <a:rPr lang="ja-JP" altLang="en-US" dirty="0">
                <a:latin typeface="+mn-ea"/>
              </a:rPr>
              <a:t>プライムディスプレイ</a:t>
            </a:r>
            <a:r>
              <a:rPr lang="en-US" altLang="ja-JP" dirty="0">
                <a:latin typeface="+mn-ea"/>
              </a:rPr>
              <a:t> </a:t>
            </a:r>
            <a:r>
              <a:rPr lang="ja-JP" altLang="en-US" dirty="0">
                <a:latin typeface="+mn-ea"/>
              </a:rPr>
              <a:t>パノラマ　</a:t>
            </a:r>
            <a:r>
              <a:rPr lang="en-US" altLang="ja-JP" dirty="0">
                <a:latin typeface="+mn-ea"/>
              </a:rPr>
              <a:t>PC</a:t>
            </a:r>
            <a:endParaRPr lang="ja-JP" altLang="en-US" dirty="0">
              <a:latin typeface="+mn-ea"/>
            </a:endParaRPr>
          </a:p>
        </p:txBody>
      </p:sp>
    </p:spTree>
    <p:extLst>
      <p:ext uri="{BB962C8B-B14F-4D97-AF65-F5344CB8AC3E}">
        <p14:creationId xmlns:p14="http://schemas.microsoft.com/office/powerpoint/2010/main" val="28659934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8EB2FC5-9119-8E2F-0E22-52C30210B536}"/>
              </a:ext>
            </a:extLst>
          </p:cNvPr>
          <p:cNvSpPr>
            <a:spLocks noGrp="1"/>
          </p:cNvSpPr>
          <p:nvPr>
            <p:ph type="body" sz="quarter" idx="12"/>
          </p:nvPr>
        </p:nvSpPr>
        <p:spPr/>
        <p:txBody>
          <a:bodyPr/>
          <a:lstStyle/>
          <a:p>
            <a:pPr algn="ctr"/>
            <a:r>
              <a:rPr lang="ja-JP" altLang="en-US" dirty="0"/>
              <a:t>商品スペック</a:t>
            </a:r>
          </a:p>
        </p:txBody>
      </p:sp>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943379" y="255928"/>
            <a:ext cx="8136904" cy="335028"/>
          </a:xfrm>
        </p:spPr>
        <p:txBody>
          <a:bodyPr/>
          <a:lstStyle/>
          <a:p>
            <a:r>
              <a:rPr lang="ja-JP" altLang="en-US" dirty="0">
                <a:latin typeface="+mn-ea"/>
              </a:rPr>
              <a:t>プライムディスプレイ</a:t>
            </a:r>
            <a:r>
              <a:rPr lang="en-US" altLang="ja-JP" dirty="0">
                <a:latin typeface="+mn-ea"/>
              </a:rPr>
              <a:t> </a:t>
            </a:r>
            <a:r>
              <a:rPr lang="ja-JP" altLang="en-US" dirty="0">
                <a:latin typeface="+mn-ea"/>
              </a:rPr>
              <a:t>パノラマ　</a:t>
            </a:r>
            <a:r>
              <a:rPr lang="en-US" altLang="ja-JP" dirty="0">
                <a:latin typeface="+mn-ea"/>
              </a:rPr>
              <a:t>PC</a:t>
            </a:r>
            <a:endParaRPr lang="ja-JP" altLang="en-US" dirty="0">
              <a:latin typeface="+mn-ea"/>
            </a:endParaRPr>
          </a:p>
        </p:txBody>
      </p:sp>
      <p:sp>
        <p:nvSpPr>
          <p:cNvPr id="20" name="角丸四角形 19">
            <a:extLst>
              <a:ext uri="{FF2B5EF4-FFF2-40B4-BE49-F238E27FC236}">
                <a16:creationId xmlns:a16="http://schemas.microsoft.com/office/drawing/2014/main" id="{1945097F-219C-CF3C-4F97-B90869DC04EE}"/>
              </a:ext>
            </a:extLst>
          </p:cNvPr>
          <p:cNvSpPr/>
          <p:nvPr/>
        </p:nvSpPr>
        <p:spPr>
          <a:xfrm>
            <a:off x="1787102"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商品一覧・スペック</a:t>
            </a:r>
          </a:p>
        </p:txBody>
      </p:sp>
      <p:pic>
        <p:nvPicPr>
          <p:cNvPr id="12" name="図プレースホルダー 11" descr="アイコン&#10;&#10;自動的に生成された説明">
            <a:extLst>
              <a:ext uri="{FF2B5EF4-FFF2-40B4-BE49-F238E27FC236}">
                <a16:creationId xmlns:a16="http://schemas.microsoft.com/office/drawing/2014/main" id="{96B76371-B6D0-E8B8-9FAE-62342182074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graphicFrame>
        <p:nvGraphicFramePr>
          <p:cNvPr id="4" name="表 3">
            <a:extLst>
              <a:ext uri="{FF2B5EF4-FFF2-40B4-BE49-F238E27FC236}">
                <a16:creationId xmlns:a16="http://schemas.microsoft.com/office/drawing/2014/main" id="{B0277DFB-3FBC-D281-5A7F-4070A138F40F}"/>
              </a:ext>
            </a:extLst>
          </p:cNvPr>
          <p:cNvGraphicFramePr>
            <a:graphicFrameLocks noGrp="1"/>
          </p:cNvGraphicFramePr>
          <p:nvPr>
            <p:extLst>
              <p:ext uri="{D42A27DB-BD31-4B8C-83A1-F6EECF244321}">
                <p14:modId xmlns:p14="http://schemas.microsoft.com/office/powerpoint/2010/main" val="2766934388"/>
              </p:ext>
            </p:extLst>
          </p:nvPr>
        </p:nvGraphicFramePr>
        <p:xfrm>
          <a:off x="471466" y="1103178"/>
          <a:ext cx="11241109" cy="4989263"/>
        </p:xfrm>
        <a:graphic>
          <a:graphicData uri="http://schemas.openxmlformats.org/drawingml/2006/table">
            <a:tbl>
              <a:tblPr firstCol="1" bandRow="1"/>
              <a:tblGrid>
                <a:gridCol w="3912190">
                  <a:extLst>
                    <a:ext uri="{9D8B030D-6E8A-4147-A177-3AD203B41FA5}">
                      <a16:colId xmlns:a16="http://schemas.microsoft.com/office/drawing/2014/main" val="792911817"/>
                    </a:ext>
                  </a:extLst>
                </a:gridCol>
                <a:gridCol w="2501109">
                  <a:extLst>
                    <a:ext uri="{9D8B030D-6E8A-4147-A177-3AD203B41FA5}">
                      <a16:colId xmlns:a16="http://schemas.microsoft.com/office/drawing/2014/main" val="1525620392"/>
                    </a:ext>
                  </a:extLst>
                </a:gridCol>
                <a:gridCol w="4827810">
                  <a:extLst>
                    <a:ext uri="{9D8B030D-6E8A-4147-A177-3AD203B41FA5}">
                      <a16:colId xmlns:a16="http://schemas.microsoft.com/office/drawing/2014/main" val="3835180974"/>
                    </a:ext>
                  </a:extLst>
                </a:gridCol>
              </a:tblGrid>
              <a:tr h="75848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i="0" dirty="0">
                          <a:solidFill>
                            <a:schemeClr val="accent3"/>
                          </a:solidFill>
                          <a:latin typeface="Meiryo" panose="020B0604030504040204" pitchFamily="34" charset="-128"/>
                          <a:ea typeface="Meiryo" panose="020B0604030504040204" pitchFamily="34" charset="-128"/>
                        </a:rPr>
                        <a:t>商品名</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panose="020B0604030504040204" pitchFamily="34" charset="-128"/>
                          <a:ea typeface="Meiryo" panose="020B0604030504040204" pitchFamily="34" charset="-128"/>
                          <a:cs typeface="+mn-cs"/>
                        </a:rPr>
                        <a:t>スポーツナビ　トップ　プライムディスプレイ　パノラマ　</a:t>
                      </a:r>
                      <a:r>
                        <a:rPr kumimoji="1" lang="en-US" altLang="ja-JP" sz="1050" b="1" i="0" kern="1200" dirty="0">
                          <a:solidFill>
                            <a:schemeClr val="bg1"/>
                          </a:solidFill>
                          <a:latin typeface="Meiryo" panose="020B0604030504040204" pitchFamily="34" charset="-128"/>
                          <a:ea typeface="Meiryo" panose="020B0604030504040204" pitchFamily="34" charset="-128"/>
                          <a:cs typeface="+mn-cs"/>
                        </a:rPr>
                        <a:t>PC</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dirty="0"/>
                    </a:p>
                  </a:txBody>
                  <a:tcPr/>
                </a:tc>
                <a:extLst>
                  <a:ext uri="{0D108BD9-81ED-4DB2-BD59-A6C34878D82A}">
                    <a16:rowId xmlns:a16="http://schemas.microsoft.com/office/drawing/2014/main" val="2117335041"/>
                  </a:ext>
                </a:extLst>
              </a:tr>
              <a:tr h="27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latin typeface="Meiryo"/>
                          <a:ea typeface="Meiryo"/>
                        </a:rPr>
                        <a:t>継続</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1000003499</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7746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kern="1200" dirty="0">
                          <a:solidFill>
                            <a:schemeClr val="tx1">
                              <a:lumMod val="65000"/>
                              <a:lumOff val="35000"/>
                            </a:schemeClr>
                          </a:solidFill>
                          <a:latin typeface="Meiryo"/>
                          <a:ea typeface="Meiryo"/>
                          <a:cs typeface="+mn-cs"/>
                        </a:rPr>
                        <a:t>2023/2/15</a:t>
                      </a:r>
                      <a:r>
                        <a:rPr kumimoji="1" lang="en-US" altLang="ja-JP" sz="1050" b="0" i="0" kern="1200" dirty="0">
                          <a:solidFill>
                            <a:schemeClr val="tx1">
                              <a:lumMod val="65000"/>
                              <a:lumOff val="35000"/>
                            </a:schemeClr>
                          </a:solidFill>
                          <a:latin typeface="Meiryo"/>
                          <a:ea typeface="Meiryo"/>
                          <a:cs typeface="+mn-cs"/>
                        </a:rPr>
                        <a:t> </a:t>
                      </a:r>
                      <a:r>
                        <a:rPr kumimoji="1" lang="ja-JP" altLang="en-US" sz="1050" b="0" i="0" kern="1200" dirty="0">
                          <a:solidFill>
                            <a:schemeClr val="tx1">
                              <a:lumMod val="65000"/>
                              <a:lumOff val="35000"/>
                            </a:schemeClr>
                          </a:solidFill>
                          <a:latin typeface="Meiryo"/>
                          <a:ea typeface="Meiryo"/>
                          <a:cs typeface="+mn-cs"/>
                        </a:rPr>
                        <a:t>（水）</a:t>
                      </a:r>
                      <a:r>
                        <a:rPr kumimoji="1" lang="en-US" altLang="ja-JP" sz="1050" b="0" i="0" kern="1200" dirty="0">
                          <a:solidFill>
                            <a:schemeClr val="tx1">
                              <a:lumMod val="65000"/>
                              <a:lumOff val="35000"/>
                            </a:schemeClr>
                          </a:solidFill>
                          <a:latin typeface="Meiryo"/>
                          <a:ea typeface="Meiryo"/>
                          <a:cs typeface="+mn-cs"/>
                        </a:rPr>
                        <a:t>12:00</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777446988"/>
                  </a:ext>
                </a:extLst>
              </a:tr>
              <a:tr h="27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112060797"/>
                  </a:ext>
                </a:extLst>
              </a:tr>
              <a:tr h="50397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p>
                    <a:p>
                      <a:pPr algn="ct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バナー</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/4</a:t>
                      </a:r>
                      <a:r>
                        <a:rPr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84434171"/>
                  </a:ext>
                </a:extLst>
              </a:tr>
              <a:tr h="350583">
                <a:tc>
                  <a:txBody>
                    <a:body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9</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394010432"/>
                  </a:ext>
                </a:extLst>
              </a:tr>
              <a:tr h="27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PC</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931917948"/>
                  </a:ext>
                </a:extLst>
              </a:tr>
              <a:tr h="26357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トップ</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787314208"/>
                  </a:ext>
                </a:extLst>
              </a:tr>
              <a:tr h="27746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スポーツナビのトップページ</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066738162"/>
                  </a:ext>
                </a:extLst>
              </a:tr>
              <a:tr h="27746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2023</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年</a:t>
                      </a:r>
                      <a:r>
                        <a:rPr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3</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月</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1</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日（木）～</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2023</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年</a:t>
                      </a:r>
                      <a:r>
                        <a:rPr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9</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月</a:t>
                      </a:r>
                      <a:r>
                        <a:rPr lang="en-US" altLang="ja-JP" sz="1050" b="0" i="0" u="none" strike="noStrike" kern="1200" cap="none" spc="0" normalizeH="0" baseline="0" noProof="0" dirty="0">
                          <a:ln>
                            <a:noFill/>
                          </a:ln>
                          <a:solidFill>
                            <a:schemeClr val="tx1">
                              <a:lumMod val="65000"/>
                              <a:lumOff val="35000"/>
                            </a:schemeClr>
                          </a:solidFill>
                          <a:effectLst/>
                          <a:uLnTx/>
                          <a:uFillTx/>
                          <a:latin typeface="Meiryo"/>
                          <a:ea typeface="Meiryo"/>
                          <a:cs typeface="+mn-cs"/>
                        </a:rPr>
                        <a:t>30</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日（</a:t>
                      </a:r>
                      <a:r>
                        <a:rPr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土</a:t>
                      </a:r>
                      <a:r>
                        <a:rPr kumimoji="1" lang="ja-JP" altLang="en-US" sz="1050" b="0" i="0" u="none" strike="noStrike" kern="1200" cap="none" spc="0" normalizeH="0" baseline="0" noProof="0">
                          <a:ln>
                            <a:noFill/>
                          </a:ln>
                          <a:solidFill>
                            <a:schemeClr val="tx1">
                              <a:lumMod val="65000"/>
                              <a:lumOff val="35000"/>
                            </a:schemeClr>
                          </a:solidFill>
                          <a:effectLst/>
                          <a:uLnTx/>
                          <a:uFillTx/>
                          <a:latin typeface="Meiryo"/>
                          <a:ea typeface="Meiryo"/>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2463668774"/>
                  </a:ext>
                </a:extLst>
              </a:tr>
              <a:tr h="27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5</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　</a:t>
                      </a:r>
                      <a:r>
                        <a:rPr kumimoji="1" lang="en-US" altLang="ja-JP" sz="105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1967014782"/>
                  </a:ext>
                </a:extLst>
              </a:tr>
              <a:tr h="27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en-US" altLang="ja-JP" sz="1050" b="0" i="0" dirty="0" err="1">
                          <a:solidFill>
                            <a:schemeClr val="tx1">
                              <a:lumMod val="65000"/>
                              <a:lumOff val="35000"/>
                            </a:schemeClr>
                          </a:solidFill>
                          <a:effectLst/>
                          <a:latin typeface="Meiryo"/>
                          <a:ea typeface="Meiryo"/>
                        </a:rPr>
                        <a:t>vimps</a:t>
                      </a:r>
                      <a:r>
                        <a:rPr lang="ja-JP" altLang="en-US" sz="1050" b="0" i="0" dirty="0">
                          <a:solidFill>
                            <a:schemeClr val="tx1">
                              <a:lumMod val="65000"/>
                              <a:lumOff val="35000"/>
                            </a:schemeClr>
                          </a:solidFill>
                          <a:effectLst/>
                          <a:latin typeface="Meiryo"/>
                          <a:ea typeface="Meiryo"/>
                        </a:rPr>
                        <a:t>購入型</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1750538939"/>
                  </a:ext>
                </a:extLst>
              </a:tr>
              <a:tr h="2774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1,000,000</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3381913646"/>
                  </a:ext>
                </a:extLst>
              </a:tr>
              <a:tr h="337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a:ea typeface="Meiryo"/>
                          <a:cs typeface="+mn-cs"/>
                        </a:rPr>
                        <a:t>基本料金（</a:t>
                      </a:r>
                      <a:r>
                        <a:rPr kumimoji="1" lang="en-US" altLang="ja-JP" sz="1050" b="0" i="0" kern="1200" dirty="0" err="1">
                          <a:solidFill>
                            <a:schemeClr val="bg1"/>
                          </a:solidFill>
                          <a:latin typeface="Meiryo"/>
                          <a:ea typeface="Meiryo"/>
                          <a:cs typeface="+mn-cs"/>
                        </a:rPr>
                        <a:t>vCPM</a:t>
                      </a:r>
                      <a:r>
                        <a:rPr kumimoji="1" lang="ja-JP" altLang="en-US" sz="1050" b="0" i="0" kern="1200">
                          <a:solidFill>
                            <a:schemeClr val="bg1"/>
                          </a:solidFill>
                          <a:latin typeface="Meiryo"/>
                          <a:ea typeface="Meiryo"/>
                          <a:cs typeface="+mn-cs"/>
                        </a:rPr>
                        <a:t>）</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a:ea typeface="Meiryo"/>
                          <a:cs typeface="+mn-cs"/>
                        </a:rPr>
                        <a:t>1,130</a:t>
                      </a:r>
                      <a:r>
                        <a:rPr kumimoji="1" lang="ja-JP" altLang="en-US" sz="1050" b="0" i="0" kern="1200" dirty="0">
                          <a:solidFill>
                            <a:schemeClr val="tx1">
                              <a:lumMod val="65000"/>
                              <a:lumOff val="35000"/>
                            </a:schemeClr>
                          </a:solidFill>
                          <a:latin typeface="Meiryo"/>
                          <a:ea typeface="Meiryo"/>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hMerge="1">
                  <a:txBody>
                    <a:bodyPr/>
                    <a:lstStyle/>
                    <a:p>
                      <a:endParaRPr kumimoji="1" lang="ja-JP" altLang="en-US"/>
                    </a:p>
                  </a:txBody>
                  <a:tcPr/>
                </a:tc>
                <a:extLst>
                  <a:ext uri="{0D108BD9-81ED-4DB2-BD59-A6C34878D82A}">
                    <a16:rowId xmlns:a16="http://schemas.microsoft.com/office/drawing/2014/main" val="4014462905"/>
                  </a:ext>
                </a:extLst>
              </a:tr>
              <a:tr h="27746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bg1"/>
                          </a:solidFill>
                          <a:latin typeface="Meiryo"/>
                          <a:ea typeface="Meiryo"/>
                          <a:cs typeface="+mn-cs"/>
                        </a:rPr>
                        <a:t>想定</a:t>
                      </a:r>
                      <a:r>
                        <a:rPr kumimoji="1" lang="en-US" altLang="ja-JP" sz="1050" b="0" i="0" kern="1200" dirty="0" err="1">
                          <a:solidFill>
                            <a:schemeClr val="bg1"/>
                          </a:solidFill>
                          <a:latin typeface="Meiryo"/>
                          <a:ea typeface="Meiryo"/>
                          <a:cs typeface="+mn-cs"/>
                        </a:rPr>
                        <a:t>vimps</a:t>
                      </a:r>
                      <a:r>
                        <a:rPr kumimoji="1" lang="ja-JP" altLang="en-US" sz="1050" b="0" i="0" kern="1200">
                          <a:solidFill>
                            <a:schemeClr val="bg1"/>
                          </a:solidFill>
                          <a:latin typeface="Meiryo"/>
                          <a:ea typeface="Meiryo"/>
                          <a:cs typeface="+mn-cs"/>
                        </a:rPr>
                        <a:t>（枠配信のみ）</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tc>
                <a:extLst>
                  <a:ext uri="{0D108BD9-81ED-4DB2-BD59-A6C34878D82A}">
                    <a16:rowId xmlns:a16="http://schemas.microsoft.com/office/drawing/2014/main" val="4262225763"/>
                  </a:ext>
                </a:extLst>
              </a:tr>
            </a:tbl>
          </a:graphicData>
        </a:graphic>
      </p:graphicFrame>
      <p:sp>
        <p:nvSpPr>
          <p:cNvPr id="5" name="正方形/長方形 4">
            <a:extLst>
              <a:ext uri="{FF2B5EF4-FFF2-40B4-BE49-F238E27FC236}">
                <a16:creationId xmlns:a16="http://schemas.microsoft.com/office/drawing/2014/main" id="{4189A743-6DDC-1ED5-8D2B-68574817E5D5}"/>
              </a:ext>
            </a:extLst>
          </p:cNvPr>
          <p:cNvSpPr/>
          <p:nvPr/>
        </p:nvSpPr>
        <p:spPr>
          <a:xfrm>
            <a:off x="5644749" y="6150200"/>
            <a:ext cx="6091411" cy="270843"/>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err="1">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2023</a:t>
            </a:r>
            <a:r>
              <a:rPr kumimoji="0" lang="ja-JP" altLang="en-US" sz="800" kern="0" dirty="0">
                <a:solidFill>
                  <a:srgbClr val="C9002C"/>
                </a:solidFill>
                <a:latin typeface="Meiryo" panose="020B0604030504040204" pitchFamily="34" charset="-128"/>
                <a:ea typeface="Meiryo" panose="020B0604030504040204" pitchFamily="34" charset="-128"/>
              </a:rPr>
              <a:t>年</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月</a:t>
            </a:r>
            <a:r>
              <a:rPr kumimoji="0" lang="en-US" altLang="ja-JP" sz="800" kern="0" dirty="0">
                <a:solidFill>
                  <a:srgbClr val="C9002C"/>
                </a:solidFill>
                <a:latin typeface="Meiryo" panose="020B0604030504040204" pitchFamily="34" charset="-128"/>
                <a:ea typeface="Meiryo" panose="020B0604030504040204" pitchFamily="34" charset="-128"/>
              </a:rPr>
              <a:t>10</a:t>
            </a:r>
            <a:r>
              <a:rPr kumimoji="0" lang="ja-JP" altLang="en-US" sz="800" kern="0" dirty="0">
                <a:solidFill>
                  <a:srgbClr val="C9002C"/>
                </a:solidFill>
                <a:latin typeface="Meiryo" panose="020B0604030504040204" pitchFamily="34" charset="-128"/>
                <a:ea typeface="Meiryo" panose="020B0604030504040204" pitchFamily="34" charset="-128"/>
              </a:rPr>
              <a:t>日（月）が掲載日に含まれる場合、一時的に広告表を中断する可能性がございます。あらかじめご了承ください。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BC287889-BAF6-A377-F7B1-1D536B97E6E0}"/>
              </a:ext>
            </a:extLst>
          </p:cNvPr>
          <p:cNvSpPr/>
          <p:nvPr/>
        </p:nvSpPr>
        <p:spPr>
          <a:xfrm>
            <a:off x="555391" y="6150200"/>
            <a:ext cx="4190250"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10" name="円/楕円 15">
            <a:extLst>
              <a:ext uri="{FF2B5EF4-FFF2-40B4-BE49-F238E27FC236}">
                <a16:creationId xmlns:a16="http://schemas.microsoft.com/office/drawing/2014/main" id="{B0FA622C-6352-D989-3D01-DF66E2CBC018}"/>
              </a:ext>
            </a:extLst>
          </p:cNvPr>
          <p:cNvSpPr>
            <a:spLocks noChangeAspect="1"/>
          </p:cNvSpPr>
          <p:nvPr/>
        </p:nvSpPr>
        <p:spPr>
          <a:xfrm>
            <a:off x="8690455" y="285946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E </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7008788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53C5DD26-D6FA-0167-ABB2-43188DB09376}"/>
              </a:ext>
            </a:extLst>
          </p:cNvPr>
          <p:cNvSpPr>
            <a:spLocks noGrp="1"/>
          </p:cNvSpPr>
          <p:nvPr>
            <p:ph type="body" sz="quarter" idx="12"/>
          </p:nvPr>
        </p:nvSpPr>
        <p:spPr/>
        <p:txBody>
          <a:bodyPr/>
          <a:lstStyle/>
          <a:p>
            <a:pPr algn="ctr"/>
            <a:r>
              <a:rPr lang="ja-JP" altLang="en-US" dirty="0"/>
              <a:t>商品スペック</a:t>
            </a:r>
          </a:p>
        </p:txBody>
      </p:sp>
      <p:sp>
        <p:nvSpPr>
          <p:cNvPr id="2" name="テキスト プレースホルダー 1">
            <a:extLst>
              <a:ext uri="{FF2B5EF4-FFF2-40B4-BE49-F238E27FC236}">
                <a16:creationId xmlns:a16="http://schemas.microsoft.com/office/drawing/2014/main" id="{DEDBEF49-4ED3-D7A5-B1C1-AA91C9840AFF}"/>
              </a:ext>
            </a:extLst>
          </p:cNvPr>
          <p:cNvSpPr>
            <a:spLocks noGrp="1"/>
          </p:cNvSpPr>
          <p:nvPr>
            <p:ph type="body" sz="quarter" idx="10"/>
          </p:nvPr>
        </p:nvSpPr>
        <p:spPr>
          <a:xfrm>
            <a:off x="3800152" y="253600"/>
            <a:ext cx="8136904" cy="335028"/>
          </a:xfrm>
        </p:spPr>
        <p:txBody>
          <a:bodyPr/>
          <a:lstStyle/>
          <a:p>
            <a:r>
              <a:rPr kumimoji="1" lang="ja-JP" altLang="en-US" sz="1600" b="1" i="0" kern="1200" dirty="0">
                <a:latin typeface="Meiryo" panose="020B0604030504040204" pitchFamily="34" charset="-128"/>
                <a:ea typeface="Meiryo" panose="020B0604030504040204" pitchFamily="34" charset="-128"/>
                <a:cs typeface="+mn-cs"/>
              </a:rPr>
              <a:t>トップインパクト　プライムディスプレイ　ダブルサイズ　</a:t>
            </a:r>
            <a:r>
              <a:rPr kumimoji="1" lang="en-US" altLang="ja-JP" sz="1600" b="1" i="0" kern="1200" dirty="0">
                <a:latin typeface="Meiryo" panose="020B0604030504040204" pitchFamily="34" charset="-128"/>
                <a:ea typeface="Meiryo" panose="020B0604030504040204" pitchFamily="34" charset="-128"/>
                <a:cs typeface="+mn-cs"/>
              </a:rPr>
              <a:t>PC</a:t>
            </a:r>
            <a:endParaRPr kumimoji="1" lang="ja-JP" altLang="en-US" sz="1600" dirty="0"/>
          </a:p>
        </p:txBody>
      </p:sp>
      <p:sp>
        <p:nvSpPr>
          <p:cNvPr id="5" name="角丸四角形 4">
            <a:extLst>
              <a:ext uri="{FF2B5EF4-FFF2-40B4-BE49-F238E27FC236}">
                <a16:creationId xmlns:a16="http://schemas.microsoft.com/office/drawing/2014/main" id="{AAC1EB36-41D2-6CC3-B114-F8CE71F29CD2}"/>
              </a:ext>
            </a:extLst>
          </p:cNvPr>
          <p:cNvSpPr/>
          <p:nvPr/>
        </p:nvSpPr>
        <p:spPr>
          <a:xfrm>
            <a:off x="1787100"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2"/>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00184"/>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pic>
        <p:nvPicPr>
          <p:cNvPr id="18" name="図プレースホルダー 17" descr="アイコン&#10;&#10;自動的に生成された説明">
            <a:extLst>
              <a:ext uri="{FF2B5EF4-FFF2-40B4-BE49-F238E27FC236}">
                <a16:creationId xmlns:a16="http://schemas.microsoft.com/office/drawing/2014/main" id="{7740C6F3-EC25-BD4F-D9A0-423D289B2623}"/>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14" name="フリーフォーム 3">
            <a:extLst>
              <a:ext uri="{FF2B5EF4-FFF2-40B4-BE49-F238E27FC236}">
                <a16:creationId xmlns:a16="http://schemas.microsoft.com/office/drawing/2014/main" id="{8E62359B-2DAC-15E3-F3DA-B8A83B3F8369}"/>
              </a:ext>
            </a:extLst>
          </p:cNvPr>
          <p:cNvSpPr/>
          <p:nvPr/>
        </p:nvSpPr>
        <p:spPr>
          <a:xfrm>
            <a:off x="6096000" y="1592070"/>
            <a:ext cx="2671626" cy="1548530"/>
          </a:xfrm>
          <a:custGeom>
            <a:avLst/>
            <a:gdLst>
              <a:gd name="connsiteX0" fmla="*/ 166254 w 391885"/>
              <a:gd name="connsiteY0" fmla="*/ 1757549 h 1757549"/>
              <a:gd name="connsiteX1" fmla="*/ 391885 w 391885"/>
              <a:gd name="connsiteY1" fmla="*/ 1757549 h 1757549"/>
              <a:gd name="connsiteX2" fmla="*/ 391885 w 391885"/>
              <a:gd name="connsiteY2" fmla="*/ 0 h 1757549"/>
              <a:gd name="connsiteX3" fmla="*/ 0 w 391885"/>
              <a:gd name="connsiteY3" fmla="*/ 0 h 1757549"/>
              <a:gd name="connsiteX4" fmla="*/ 0 w 391885"/>
              <a:gd name="connsiteY4" fmla="*/ 0 h 1757549"/>
              <a:gd name="connsiteX0" fmla="*/ 665539 w 891170"/>
              <a:gd name="connsiteY0" fmla="*/ 1757549 h 1757549"/>
              <a:gd name="connsiteX1" fmla="*/ 891170 w 891170"/>
              <a:gd name="connsiteY1" fmla="*/ 1757549 h 1757549"/>
              <a:gd name="connsiteX2" fmla="*/ 891170 w 891170"/>
              <a:gd name="connsiteY2" fmla="*/ 0 h 1757549"/>
              <a:gd name="connsiteX3" fmla="*/ 499285 w 891170"/>
              <a:gd name="connsiteY3" fmla="*/ 0 h 1757549"/>
              <a:gd name="connsiteX4" fmla="*/ 0 w 891170"/>
              <a:gd name="connsiteY4" fmla="*/ 3175 h 1757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170" h="1757549">
                <a:moveTo>
                  <a:pt x="665539" y="1757549"/>
                </a:moveTo>
                <a:lnTo>
                  <a:pt x="891170" y="1757549"/>
                </a:lnTo>
                <a:lnTo>
                  <a:pt x="891170" y="0"/>
                </a:lnTo>
                <a:lnTo>
                  <a:pt x="499285" y="0"/>
                </a:lnTo>
                <a:lnTo>
                  <a:pt x="0" y="3175"/>
                </a:lnTo>
              </a:path>
            </a:pathLst>
          </a:custGeom>
          <a:noFill/>
          <a:ln w="25400" cap="rnd">
            <a:solidFill>
              <a:schemeClr val="accent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endParaRPr>
          </a:p>
        </p:txBody>
      </p:sp>
      <p:sp>
        <p:nvSpPr>
          <p:cNvPr id="7" name="角丸四角形 6">
            <a:extLst>
              <a:ext uri="{FF2B5EF4-FFF2-40B4-BE49-F238E27FC236}">
                <a16:creationId xmlns:a16="http://schemas.microsoft.com/office/drawing/2014/main" id="{18753A7B-5EB6-52EF-3946-5D5B65B463E3}"/>
              </a:ext>
            </a:extLst>
          </p:cNvPr>
          <p:cNvSpPr/>
          <p:nvPr/>
        </p:nvSpPr>
        <p:spPr>
          <a:xfrm>
            <a:off x="4012098" y="1264918"/>
            <a:ext cx="4321485"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396000" tIns="468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rPr>
              <a:t>トップインパクト プライムディスプレイ ダブル</a:t>
            </a:r>
            <a:r>
              <a:rPr lang="en-US" altLang="ja-JP" sz="1200" b="1" dirty="0">
                <a:solidFill>
                  <a:srgbClr val="C9002C"/>
                </a:solidFill>
                <a:latin typeface="Meiryo" panose="020B0604030504040204" pitchFamily="34" charset="-128"/>
                <a:ea typeface="Meiryo" panose="020B0604030504040204" pitchFamily="34" charset="-128"/>
              </a:rPr>
              <a:t>/</a:t>
            </a:r>
            <a:r>
              <a:rPr lang="ja-JP" altLang="en-US" sz="1200" b="1" dirty="0">
                <a:solidFill>
                  <a:srgbClr val="C9002C"/>
                </a:solidFill>
                <a:latin typeface="Meiryo" panose="020B0604030504040204" pitchFamily="34" charset="-128"/>
                <a:ea typeface="Meiryo" panose="020B0604030504040204" pitchFamily="34" charset="-128"/>
              </a:rPr>
              <a:t>画像</a:t>
            </a:r>
            <a:r>
              <a:rPr lang="en-US" altLang="ja-JP" sz="1200" b="1" dirty="0">
                <a:solidFill>
                  <a:srgbClr val="C9002C"/>
                </a:solidFill>
                <a:latin typeface="Meiryo" panose="020B0604030504040204" pitchFamily="34" charset="-128"/>
                <a:ea typeface="Meiryo" panose="020B0604030504040204" pitchFamily="34" charset="-128"/>
              </a:rPr>
              <a:t>/</a:t>
            </a:r>
            <a:r>
              <a:rPr lang="ja-JP" altLang="en-US" sz="1200" b="1" dirty="0">
                <a:solidFill>
                  <a:srgbClr val="C9002C"/>
                </a:solidFill>
                <a:latin typeface="Meiryo" panose="020B0604030504040204" pitchFamily="34" charset="-128"/>
                <a:ea typeface="Meiryo" panose="020B0604030504040204" pitchFamily="34" charset="-128"/>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200" b="1" dirty="0">
                <a:solidFill>
                  <a:srgbClr val="C9002C"/>
                </a:solidFill>
                <a:latin typeface="Meiryo" panose="020B0604030504040204" pitchFamily="34" charset="-128"/>
                <a:ea typeface="Meiryo" panose="020B0604030504040204" pitchFamily="34" charset="-128"/>
              </a:rPr>
              <a:t>トップインパクト プライムディスプレイ ダブル</a:t>
            </a:r>
            <a:r>
              <a:rPr lang="en-US" altLang="ja-JP" sz="1200" b="1" dirty="0">
                <a:solidFill>
                  <a:srgbClr val="C9002C"/>
                </a:solidFill>
                <a:latin typeface="Meiryo" panose="020B0604030504040204" pitchFamily="34" charset="-128"/>
                <a:ea typeface="Meiryo" panose="020B0604030504040204" pitchFamily="34" charset="-128"/>
              </a:rPr>
              <a:t>/</a:t>
            </a:r>
            <a:r>
              <a:rPr lang="ja-JP" altLang="en-US" sz="1200" b="1" dirty="0">
                <a:solidFill>
                  <a:srgbClr val="C9002C"/>
                </a:solidFill>
                <a:latin typeface="Meiryo" panose="020B0604030504040204" pitchFamily="34" charset="-128"/>
                <a:ea typeface="Meiryo" panose="020B0604030504040204" pitchFamily="34" charset="-128"/>
              </a:rPr>
              <a:t>動画</a:t>
            </a:r>
            <a:r>
              <a:rPr lang="en-US" altLang="ja-JP" sz="1200" b="1" dirty="0">
                <a:solidFill>
                  <a:srgbClr val="C9002C"/>
                </a:solidFill>
                <a:latin typeface="Meiryo" panose="020B0604030504040204" pitchFamily="34" charset="-128"/>
                <a:ea typeface="Meiryo" panose="020B0604030504040204" pitchFamily="34" charset="-128"/>
              </a:rPr>
              <a:t>/</a:t>
            </a:r>
            <a:r>
              <a:rPr lang="ja-JP" altLang="en-US" sz="1200" b="1" dirty="0">
                <a:solidFill>
                  <a:srgbClr val="C9002C"/>
                </a:solidFill>
                <a:latin typeface="Meiryo" panose="020B0604030504040204" pitchFamily="34" charset="-128"/>
                <a:ea typeface="Meiryo" panose="020B0604030504040204" pitchFamily="34" charset="-128"/>
              </a:rPr>
              <a:t>－</a:t>
            </a:r>
          </a:p>
        </p:txBody>
      </p:sp>
      <p:sp>
        <p:nvSpPr>
          <p:cNvPr id="12" name="円/楕円 11">
            <a:extLst>
              <a:ext uri="{FF2B5EF4-FFF2-40B4-BE49-F238E27FC236}">
                <a16:creationId xmlns:a16="http://schemas.microsoft.com/office/drawing/2014/main" id="{203798C4-1487-99C3-1F57-BA1072716F8C}"/>
              </a:ext>
            </a:extLst>
          </p:cNvPr>
          <p:cNvSpPr>
            <a:spLocks noChangeAspect="1"/>
          </p:cNvSpPr>
          <p:nvPr/>
        </p:nvSpPr>
        <p:spPr>
          <a:xfrm>
            <a:off x="3703184" y="1359370"/>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pic>
        <p:nvPicPr>
          <p:cNvPr id="3" name="図 2" descr="グラフィカル ユーザー インターフェイス, Web サイト&#10;&#10;自動的に生成された説明">
            <a:extLst>
              <a:ext uri="{FF2B5EF4-FFF2-40B4-BE49-F238E27FC236}">
                <a16:creationId xmlns:a16="http://schemas.microsoft.com/office/drawing/2014/main" id="{2C0F49E7-D923-C938-E9ED-21DDCE0667B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58417" y="2127727"/>
            <a:ext cx="4475166" cy="3628589"/>
          </a:xfrm>
          <a:prstGeom prst="rect">
            <a:avLst/>
          </a:prstGeom>
        </p:spPr>
      </p:pic>
    </p:spTree>
    <p:extLst>
      <p:ext uri="{BB962C8B-B14F-4D97-AF65-F5344CB8AC3E}">
        <p14:creationId xmlns:p14="http://schemas.microsoft.com/office/powerpoint/2010/main" val="3816538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8EB2FC5-9119-8E2F-0E22-52C30210B536}"/>
              </a:ext>
            </a:extLst>
          </p:cNvPr>
          <p:cNvSpPr>
            <a:spLocks noGrp="1"/>
          </p:cNvSpPr>
          <p:nvPr>
            <p:ph type="body" sz="quarter" idx="12"/>
          </p:nvPr>
        </p:nvSpPr>
        <p:spPr/>
        <p:txBody>
          <a:bodyPr/>
          <a:lstStyle/>
          <a:p>
            <a:pPr algn="ctr"/>
            <a:r>
              <a:rPr lang="ja-JP" altLang="en-US" dirty="0"/>
              <a:t>商品スペック</a:t>
            </a:r>
          </a:p>
        </p:txBody>
      </p:sp>
      <p:sp>
        <p:nvSpPr>
          <p:cNvPr id="20" name="角丸四角形 19">
            <a:extLst>
              <a:ext uri="{FF2B5EF4-FFF2-40B4-BE49-F238E27FC236}">
                <a16:creationId xmlns:a16="http://schemas.microsoft.com/office/drawing/2014/main" id="{1945097F-219C-CF3C-4F97-B90869DC04EE}"/>
              </a:ext>
            </a:extLst>
          </p:cNvPr>
          <p:cNvSpPr/>
          <p:nvPr/>
        </p:nvSpPr>
        <p:spPr>
          <a:xfrm>
            <a:off x="1787102"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商品一覧・スペック</a:t>
            </a:r>
          </a:p>
        </p:txBody>
      </p:sp>
      <p:pic>
        <p:nvPicPr>
          <p:cNvPr id="12" name="図プレースホルダー 11" descr="アイコン&#10;&#10;自動的に生成された説明">
            <a:extLst>
              <a:ext uri="{FF2B5EF4-FFF2-40B4-BE49-F238E27FC236}">
                <a16:creationId xmlns:a16="http://schemas.microsoft.com/office/drawing/2014/main" id="{96B76371-B6D0-E8B8-9FAE-62342182074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8" name="テキスト プレースホルダー 1">
            <a:extLst>
              <a:ext uri="{FF2B5EF4-FFF2-40B4-BE49-F238E27FC236}">
                <a16:creationId xmlns:a16="http://schemas.microsoft.com/office/drawing/2014/main" id="{618C6A24-B6D7-E2ED-3229-440D6233D093}"/>
              </a:ext>
            </a:extLst>
          </p:cNvPr>
          <p:cNvSpPr>
            <a:spLocks noGrp="1"/>
          </p:cNvSpPr>
          <p:nvPr>
            <p:ph type="body" sz="quarter" idx="10"/>
          </p:nvPr>
        </p:nvSpPr>
        <p:spPr>
          <a:xfrm>
            <a:off x="3800152" y="253600"/>
            <a:ext cx="8136904" cy="335028"/>
          </a:xfrm>
        </p:spPr>
        <p:txBody>
          <a:bodyPr/>
          <a:lstStyle/>
          <a:p>
            <a:r>
              <a:rPr kumimoji="1" lang="ja-JP" altLang="en-US" sz="1600" b="1" i="0" kern="1200" dirty="0">
                <a:latin typeface="Meiryo" panose="020B0604030504040204" pitchFamily="34" charset="-128"/>
                <a:ea typeface="Meiryo" panose="020B0604030504040204" pitchFamily="34" charset="-128"/>
                <a:cs typeface="+mn-cs"/>
              </a:rPr>
              <a:t>トップインパクト　プライムディスプレイ　ダブルサイズ　</a:t>
            </a:r>
            <a:r>
              <a:rPr kumimoji="1" lang="en-US" altLang="ja-JP" sz="1600" b="1" i="0" kern="1200" dirty="0">
                <a:latin typeface="Meiryo" panose="020B0604030504040204" pitchFamily="34" charset="-128"/>
                <a:ea typeface="Meiryo" panose="020B0604030504040204" pitchFamily="34" charset="-128"/>
                <a:cs typeface="+mn-cs"/>
              </a:rPr>
              <a:t>PC</a:t>
            </a:r>
            <a:endParaRPr kumimoji="1" lang="ja-JP" altLang="en-US" sz="1600" dirty="0"/>
          </a:p>
        </p:txBody>
      </p:sp>
      <p:sp>
        <p:nvSpPr>
          <p:cNvPr id="13" name="正方形/長方形 12">
            <a:extLst>
              <a:ext uri="{FF2B5EF4-FFF2-40B4-BE49-F238E27FC236}">
                <a16:creationId xmlns:a16="http://schemas.microsoft.com/office/drawing/2014/main" id="{DB5DA927-968C-28EE-3257-891E09C3C8F5}"/>
              </a:ext>
            </a:extLst>
          </p:cNvPr>
          <p:cNvSpPr/>
          <p:nvPr/>
        </p:nvSpPr>
        <p:spPr>
          <a:xfrm>
            <a:off x="7344925" y="6191140"/>
            <a:ext cx="4456348" cy="135422"/>
          </a:xfrm>
          <a:prstGeom prst="rect">
            <a:avLst/>
          </a:prstGeom>
        </p:spPr>
        <p:txBody>
          <a:bodyPr wrap="none" lIns="0" tIns="0" rIns="0" bIns="0" anchor="t">
            <a:spAutoFit/>
          </a:bodyPr>
          <a:lstStyle/>
          <a:p>
            <a:pPr>
              <a:lnSpc>
                <a:spcPct val="110000"/>
              </a:lnSpc>
              <a:defRPr/>
            </a:pPr>
            <a:r>
              <a:rPr kumimoji="0" lang="en-US" altLang="ja-JP" sz="800" kern="0" dirty="0">
                <a:solidFill>
                  <a:srgbClr val="C9002C"/>
                </a:solidFill>
                <a:latin typeface="Meiryo" panose="020B0604030504040204" pitchFamily="34" charset="-128"/>
                <a:ea typeface="Meiryo" panose="020B0604030504040204" pitchFamily="34" charset="-128"/>
              </a:rPr>
              <a:t>※1  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err="1">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0990BE5C-50AD-F3FC-C3E8-28AC28694D13}"/>
              </a:ext>
            </a:extLst>
          </p:cNvPr>
          <p:cNvSpPr/>
          <p:nvPr/>
        </p:nvSpPr>
        <p:spPr>
          <a:xfrm>
            <a:off x="471466" y="6191140"/>
            <a:ext cx="4087657"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16" name="表 15">
            <a:extLst>
              <a:ext uri="{FF2B5EF4-FFF2-40B4-BE49-F238E27FC236}">
                <a16:creationId xmlns:a16="http://schemas.microsoft.com/office/drawing/2014/main" id="{4EE588F7-BF07-4526-C27E-9D0F0FD2A4D6}"/>
              </a:ext>
            </a:extLst>
          </p:cNvPr>
          <p:cNvGraphicFramePr>
            <a:graphicFrameLocks noGrp="1"/>
          </p:cNvGraphicFramePr>
          <p:nvPr>
            <p:extLst>
              <p:ext uri="{D42A27DB-BD31-4B8C-83A1-F6EECF244321}">
                <p14:modId xmlns:p14="http://schemas.microsoft.com/office/powerpoint/2010/main" val="1712442404"/>
              </p:ext>
            </p:extLst>
          </p:nvPr>
        </p:nvGraphicFramePr>
        <p:xfrm>
          <a:off x="479425" y="1100009"/>
          <a:ext cx="11241109" cy="5063513"/>
        </p:xfrm>
        <a:graphic>
          <a:graphicData uri="http://schemas.openxmlformats.org/drawingml/2006/table">
            <a:tbl>
              <a:tblPr firstCol="1" bandRow="1"/>
              <a:tblGrid>
                <a:gridCol w="3882062">
                  <a:extLst>
                    <a:ext uri="{9D8B030D-6E8A-4147-A177-3AD203B41FA5}">
                      <a16:colId xmlns:a16="http://schemas.microsoft.com/office/drawing/2014/main" val="792911817"/>
                    </a:ext>
                  </a:extLst>
                </a:gridCol>
                <a:gridCol w="3186962">
                  <a:extLst>
                    <a:ext uri="{9D8B030D-6E8A-4147-A177-3AD203B41FA5}">
                      <a16:colId xmlns:a16="http://schemas.microsoft.com/office/drawing/2014/main" val="739266037"/>
                    </a:ext>
                  </a:extLst>
                </a:gridCol>
                <a:gridCol w="4172085">
                  <a:extLst>
                    <a:ext uri="{9D8B030D-6E8A-4147-A177-3AD203B41FA5}">
                      <a16:colId xmlns:a16="http://schemas.microsoft.com/office/drawing/2014/main" val="3201855149"/>
                    </a:ext>
                  </a:extLst>
                </a:gridCol>
              </a:tblGrid>
              <a:tr h="6428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i="0" dirty="0">
                          <a:solidFill>
                            <a:schemeClr val="accent3"/>
                          </a:solidFill>
                          <a:latin typeface="Meiryo" panose="020B0604030504040204" pitchFamily="34" charset="-128"/>
                          <a:ea typeface="Meiryo" panose="020B0604030504040204" pitchFamily="34" charset="-128"/>
                        </a:rPr>
                        <a:t>商品名</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Meiryo" panose="020B0604030504040204" pitchFamily="34" charset="-128"/>
                          <a:ea typeface="Meiryo" panose="020B0604030504040204" pitchFamily="34" charset="-128"/>
                          <a:cs typeface="+mn-cs"/>
                        </a:rPr>
                        <a:t>スポーツナビ　トップ　トップインパクト　プライムディスプレイ　ダブルサイズ　</a:t>
                      </a:r>
                      <a:r>
                        <a:rPr kumimoji="1" lang="en-US" altLang="ja-JP" sz="1050" b="1" i="0" kern="1200" dirty="0">
                          <a:solidFill>
                            <a:schemeClr val="bg1"/>
                          </a:solidFill>
                          <a:latin typeface="Meiryo" panose="020B0604030504040204" pitchFamily="34" charset="-128"/>
                          <a:ea typeface="Meiryo" panose="020B0604030504040204" pitchFamily="34" charset="-128"/>
                          <a:cs typeface="+mn-cs"/>
                        </a:rPr>
                        <a:t>PC</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491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dirty="0">
                          <a:solidFill>
                            <a:schemeClr val="tx1">
                              <a:lumMod val="65000"/>
                              <a:lumOff val="35000"/>
                            </a:schemeClr>
                          </a:solidFill>
                          <a:latin typeface="Meiryo"/>
                          <a:ea typeface="Meiryo"/>
                        </a:rPr>
                        <a:t>継続</a:t>
                      </a:r>
                      <a:endParaRPr kumimoji="1" lang="ja-JP" altLang="en-US" sz="1050" b="0" i="0" dirty="0">
                        <a:solidFill>
                          <a:schemeClr val="tx1">
                            <a:lumMod val="65000"/>
                            <a:lumOff val="35000"/>
                          </a:schemeClr>
                        </a:solidFill>
                        <a:latin typeface="Meiryo"/>
                        <a:ea typeface="Meiryo"/>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chemeClr val="tx1">
                              <a:lumMod val="65000"/>
                              <a:lumOff val="35000"/>
                            </a:schemeClr>
                          </a:solidFill>
                          <a:latin typeface="Meiryo" panose="020B0604030504040204" pitchFamily="34" charset="-128"/>
                          <a:ea typeface="Meiryo" panose="020B0604030504040204" pitchFamily="34" charset="-128"/>
                          <a:cs typeface="+mn-cs"/>
                        </a:rPr>
                        <a:t>1000003518</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30988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00" b="0" i="0" kern="1200" dirty="0">
                          <a:solidFill>
                            <a:schemeClr val="tx1">
                              <a:lumMod val="65000"/>
                              <a:lumOff val="35000"/>
                            </a:schemeClr>
                          </a:solidFill>
                          <a:latin typeface="Meiryo"/>
                          <a:ea typeface="Meiryo"/>
                          <a:cs typeface="+mn-cs"/>
                        </a:rPr>
                        <a:t>2023/2/15</a:t>
                      </a:r>
                      <a:r>
                        <a:rPr kumimoji="1" lang="ja-JP" altLang="en-US" sz="1000" b="0" i="0" kern="1200" dirty="0">
                          <a:solidFill>
                            <a:schemeClr val="tx1">
                              <a:lumMod val="65000"/>
                              <a:lumOff val="35000"/>
                            </a:schemeClr>
                          </a:solidFill>
                          <a:latin typeface="Meiryo"/>
                          <a:ea typeface="Meiryo"/>
                          <a:cs typeface="+mn-cs"/>
                        </a:rPr>
                        <a:t>（水）</a:t>
                      </a:r>
                      <a:r>
                        <a:rPr kumimoji="1" lang="en-US" altLang="ja-JP" sz="1000" b="0" i="0" kern="1200" dirty="0">
                          <a:solidFill>
                            <a:schemeClr val="tx1">
                              <a:lumMod val="65000"/>
                              <a:lumOff val="35000"/>
                            </a:schemeClr>
                          </a:solidFill>
                          <a:latin typeface="Meiryo"/>
                          <a:ea typeface="Meiryo"/>
                          <a:cs typeface="+mn-cs"/>
                        </a:rPr>
                        <a:t>12:00</a:t>
                      </a:r>
                      <a:endParaRPr kumimoji="1" lang="ja-JP" altLang="en-US" sz="100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491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524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プライムディスプレイ ダブル</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プライムディスプレイ ダブル</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69249">
                <a:tc>
                  <a:txBody>
                    <a:body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9</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04781399"/>
                  </a:ext>
                </a:extLst>
              </a:tr>
              <a:tr h="3195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Meiryo"/>
                          <a:ea typeface="+mn-ea"/>
                          <a:cs typeface="+mn-cs"/>
                        </a:rPr>
                        <a:t>PC</a:t>
                      </a:r>
                      <a:endParaRPr kumimoji="1" lang="ja-JP" altLang="en-US" sz="1050" kern="1200" dirty="0">
                        <a:solidFill>
                          <a:schemeClr val="tx1">
                            <a:lumMod val="65000"/>
                            <a:lumOff val="35000"/>
                          </a:schemeClr>
                        </a:solidFill>
                        <a:latin typeface="Meiryo"/>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604108">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　トップ</a:t>
                      </a:r>
                      <a:endParaRPr kumimoji="1" lang="ja-JP" altLang="en-US" sz="800" kern="1200" dirty="0">
                        <a:solidFill>
                          <a:schemeClr val="tx1">
                            <a:lumMod val="65000"/>
                            <a:lumOff val="35000"/>
                          </a:schemeClr>
                        </a:solidFill>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491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スポーツナビのトップページ</a:t>
                      </a:r>
                      <a:endParaRPr kumimoji="1" lang="ja-JP" altLang="en-US" sz="105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491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rtl="0" eaLnBrk="1" fontAlgn="auto" latinLnBrk="0" hangingPunct="1">
                        <a:lnSpc>
                          <a:spcPct val="100000"/>
                        </a:lnSpc>
                        <a:spcBef>
                          <a:spcPts val="0"/>
                        </a:spcBef>
                        <a:spcAft>
                          <a:spcPts val="0"/>
                        </a:spcAft>
                        <a:buClrTx/>
                        <a:buSzTx/>
                        <a:buFontTx/>
                        <a:buNone/>
                      </a:pPr>
                      <a:r>
                        <a:rPr lang="en-US" altLang="ja-JP" sz="1050" dirty="0">
                          <a:solidFill>
                            <a:schemeClr val="tx1">
                              <a:lumMod val="65000"/>
                              <a:lumOff val="35000"/>
                            </a:schemeClr>
                          </a:solidFill>
                          <a:latin typeface="メイリオ"/>
                          <a:ea typeface="メイリオ"/>
                        </a:rPr>
                        <a:t>2023</a:t>
                      </a:r>
                      <a:r>
                        <a:rPr kumimoji="1" lang="ja-JP" altLang="en-US" sz="1050" dirty="0">
                          <a:solidFill>
                            <a:schemeClr val="tx1">
                              <a:lumMod val="65000"/>
                              <a:lumOff val="35000"/>
                            </a:schemeClr>
                          </a:solidFill>
                          <a:latin typeface="メイリオ"/>
                          <a:ea typeface="メイリオ"/>
                        </a:rPr>
                        <a:t>年</a:t>
                      </a:r>
                      <a:r>
                        <a:rPr lang="ja-JP" altLang="en-US" sz="1050" dirty="0">
                          <a:solidFill>
                            <a:schemeClr val="tx1">
                              <a:lumMod val="65000"/>
                              <a:lumOff val="35000"/>
                            </a:schemeClr>
                          </a:solidFill>
                          <a:latin typeface="メイリオ"/>
                          <a:ea typeface="メイリオ"/>
                        </a:rPr>
                        <a:t>3</a:t>
                      </a:r>
                      <a:r>
                        <a:rPr kumimoji="1" lang="ja-JP" altLang="en-US" sz="1050" dirty="0">
                          <a:solidFill>
                            <a:schemeClr val="tx1">
                              <a:lumMod val="65000"/>
                              <a:lumOff val="35000"/>
                            </a:schemeClr>
                          </a:solidFill>
                          <a:latin typeface="メイリオ"/>
                          <a:ea typeface="メイリオ"/>
                        </a:rPr>
                        <a:t>月</a:t>
                      </a:r>
                      <a:r>
                        <a:rPr lang="ja-JP" altLang="en-US" sz="1050" dirty="0">
                          <a:solidFill>
                            <a:schemeClr val="tx1">
                              <a:lumMod val="65000"/>
                              <a:lumOff val="35000"/>
                            </a:schemeClr>
                          </a:solidFill>
                          <a:latin typeface="メイリオ"/>
                          <a:ea typeface="メイリオ"/>
                        </a:rPr>
                        <a:t>1</a:t>
                      </a:r>
                      <a:r>
                        <a:rPr kumimoji="1" lang="ja-JP" altLang="en-US" sz="1050" dirty="0">
                          <a:solidFill>
                            <a:schemeClr val="tx1">
                              <a:lumMod val="65000"/>
                              <a:lumOff val="35000"/>
                            </a:schemeClr>
                          </a:solidFill>
                          <a:latin typeface="メイリオ"/>
                          <a:ea typeface="メイリオ"/>
                        </a:rPr>
                        <a:t>日（水）～</a:t>
                      </a:r>
                      <a:r>
                        <a:rPr kumimoji="1" lang="en-US" altLang="ja-JP" sz="1050" dirty="0">
                          <a:solidFill>
                            <a:schemeClr val="tx1">
                              <a:lumMod val="65000"/>
                              <a:lumOff val="35000"/>
                            </a:schemeClr>
                          </a:solidFill>
                          <a:latin typeface="メイリオ"/>
                          <a:ea typeface="メイリオ"/>
                        </a:rPr>
                        <a:t>2023</a:t>
                      </a:r>
                      <a:r>
                        <a:rPr kumimoji="1" lang="ja-JP" altLang="en-US" sz="1050" dirty="0">
                          <a:solidFill>
                            <a:schemeClr val="tx1">
                              <a:lumMod val="65000"/>
                              <a:lumOff val="35000"/>
                            </a:schemeClr>
                          </a:solidFill>
                          <a:latin typeface="メイリオ"/>
                          <a:ea typeface="メイリオ"/>
                        </a:rPr>
                        <a:t>年</a:t>
                      </a:r>
                      <a:r>
                        <a:rPr lang="ja-JP" altLang="en-US" sz="1050" dirty="0">
                          <a:solidFill>
                            <a:schemeClr val="tx1">
                              <a:lumMod val="65000"/>
                              <a:lumOff val="35000"/>
                            </a:schemeClr>
                          </a:solidFill>
                          <a:latin typeface="メイリオ"/>
                          <a:ea typeface="メイリオ"/>
                        </a:rPr>
                        <a:t>9</a:t>
                      </a:r>
                      <a:r>
                        <a:rPr kumimoji="1" lang="ja-JP" altLang="en-US" sz="1050" dirty="0">
                          <a:solidFill>
                            <a:schemeClr val="tx1">
                              <a:lumMod val="65000"/>
                              <a:lumOff val="35000"/>
                            </a:schemeClr>
                          </a:solidFill>
                          <a:latin typeface="メイリオ"/>
                          <a:ea typeface="メイリオ"/>
                        </a:rPr>
                        <a:t>月</a:t>
                      </a:r>
                      <a:r>
                        <a:rPr lang="ja-JP" altLang="en-US" sz="1050" dirty="0">
                          <a:solidFill>
                            <a:schemeClr val="tx1">
                              <a:lumMod val="65000"/>
                              <a:lumOff val="35000"/>
                            </a:schemeClr>
                          </a:solidFill>
                          <a:latin typeface="メイリオ"/>
                          <a:ea typeface="メイリオ"/>
                        </a:rPr>
                        <a:t>30</a:t>
                      </a:r>
                      <a:r>
                        <a:rPr kumimoji="1" lang="ja-JP" altLang="en-US" sz="1050" dirty="0">
                          <a:solidFill>
                            <a:schemeClr val="tx1">
                              <a:lumMod val="65000"/>
                              <a:lumOff val="35000"/>
                            </a:schemeClr>
                          </a:solidFill>
                          <a:latin typeface="メイリオ"/>
                          <a:ea typeface="メイリオ"/>
                        </a:rPr>
                        <a:t>日（</a:t>
                      </a:r>
                      <a:r>
                        <a:rPr lang="ja-JP" altLang="en-US" sz="1050" dirty="0">
                          <a:solidFill>
                            <a:schemeClr val="tx1">
                              <a:lumMod val="65000"/>
                              <a:lumOff val="35000"/>
                            </a:schemeClr>
                          </a:solidFill>
                          <a:latin typeface="メイリオ"/>
                          <a:ea typeface="メイリオ"/>
                        </a:rPr>
                        <a:t>土</a:t>
                      </a:r>
                      <a:r>
                        <a:rPr kumimoji="1" lang="ja-JP" altLang="en-US" sz="1050" dirty="0">
                          <a:solidFill>
                            <a:schemeClr val="tx1">
                              <a:lumMod val="65000"/>
                              <a:lumOff val="35000"/>
                            </a:schemeClr>
                          </a:solidFill>
                          <a:latin typeface="メイリオ"/>
                          <a:ea typeface="メイリオ"/>
                        </a:rPr>
                        <a:t>）</a:t>
                      </a:r>
                      <a:endParaRPr kumimoji="1" lang="ja-JP" altLang="en-US" sz="1050" kern="1200" dirty="0">
                        <a:solidFill>
                          <a:schemeClr val="tx1">
                            <a:lumMod val="65000"/>
                            <a:lumOff val="35000"/>
                          </a:schemeClr>
                        </a:solidFill>
                        <a:latin typeface="メイリオ"/>
                        <a:ea typeface="メイリオ"/>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195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5</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a:t>
                      </a:r>
                      <a:r>
                        <a:rPr kumimoji="1" lang="en-US" altLang="ja-JP"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31</a:t>
                      </a:r>
                      <a:r>
                        <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rPr>
                        <a:t>日間　</a:t>
                      </a:r>
                      <a:r>
                        <a:rPr kumimoji="1" lang="en-US" altLang="ja-JP" sz="105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1050" b="0" i="0" u="none" strike="noStrike" kern="120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195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dirty="0" err="1">
                          <a:solidFill>
                            <a:schemeClr val="tx1">
                              <a:lumMod val="65000"/>
                              <a:lumOff val="35000"/>
                            </a:schemeClr>
                          </a:solidFill>
                          <a:effectLst/>
                          <a:latin typeface="Meiryo"/>
                          <a:ea typeface="Meiryo"/>
                        </a:rPr>
                        <a:t>vimps</a:t>
                      </a:r>
                      <a:r>
                        <a:rPr lang="ja-JP" altLang="en-US" sz="1050" b="0" i="0" dirty="0">
                          <a:solidFill>
                            <a:schemeClr val="tx1">
                              <a:lumMod val="65000"/>
                              <a:lumOff val="35000"/>
                            </a:schemeClr>
                          </a:solidFill>
                          <a:effectLst/>
                          <a:latin typeface="Meiryo"/>
                          <a:ea typeface="Meiryo"/>
                        </a:rPr>
                        <a:t>購入型</a:t>
                      </a:r>
                    </a:p>
                  </a:txBody>
                  <a:tcPr anchor="ctr">
                    <a:lnL w="1905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491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3,000,000</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315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a:ea typeface="Meiryo"/>
                          <a:cs typeface="+mn-cs"/>
                        </a:rPr>
                        <a:t>基本料金（</a:t>
                      </a:r>
                      <a:r>
                        <a:rPr kumimoji="1" lang="en-US" altLang="ja-JP" sz="1050" b="0" i="0" kern="1200" dirty="0" err="1">
                          <a:solidFill>
                            <a:schemeClr val="bg1"/>
                          </a:solidFill>
                          <a:latin typeface="Meiryo"/>
                          <a:ea typeface="Meiryo"/>
                          <a:cs typeface="+mn-cs"/>
                        </a:rPr>
                        <a:t>vCPM</a:t>
                      </a:r>
                      <a:r>
                        <a:rPr kumimoji="1" lang="ja-JP" altLang="en-US" sz="1050" b="0" i="0" kern="1200">
                          <a:solidFill>
                            <a:schemeClr val="bg1"/>
                          </a:solidFill>
                          <a:latin typeface="Meiryo"/>
                          <a:ea typeface="Meiryo"/>
                          <a:cs typeface="+mn-cs"/>
                        </a:rPr>
                        <a:t>）</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1,644</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円</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4911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bg1"/>
                          </a:solidFill>
                          <a:latin typeface="Meiryo"/>
                          <a:ea typeface="Meiryo"/>
                          <a:cs typeface="+mn-cs"/>
                        </a:rPr>
                        <a:t>想定</a:t>
                      </a:r>
                      <a:r>
                        <a:rPr kumimoji="1" lang="en-US" altLang="ja-JP" sz="1050" b="0" i="0" kern="1200" dirty="0" err="1">
                          <a:solidFill>
                            <a:schemeClr val="bg1"/>
                          </a:solidFill>
                          <a:latin typeface="Meiryo"/>
                          <a:ea typeface="Meiryo"/>
                          <a:cs typeface="+mn-cs"/>
                        </a:rPr>
                        <a:t>vimps</a:t>
                      </a:r>
                      <a:r>
                        <a:rPr kumimoji="1" lang="ja-JP" altLang="en-US" sz="1050" b="0" i="0" kern="1200">
                          <a:solidFill>
                            <a:schemeClr val="bg1"/>
                          </a:solidFill>
                          <a:latin typeface="Meiryo"/>
                          <a:ea typeface="Meiryo"/>
                          <a:cs typeface="+mn-cs"/>
                        </a:rPr>
                        <a:t>（枠配信のみ）</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chemeClr val="tx1">
                              <a:lumMod val="65000"/>
                              <a:lumOff val="35000"/>
                            </a:schemeClr>
                          </a:solidFill>
                          <a:latin typeface="Meiryo" panose="020B0604030504040204" pitchFamily="34" charset="-128"/>
                          <a:ea typeface="Meiryo" panose="020B0604030504040204" pitchFamily="34" charset="-128"/>
                        </a:rPr>
                        <a:t>-</a:t>
                      </a:r>
                      <a:endPar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262225763"/>
                  </a:ext>
                </a:extLst>
              </a:tr>
            </a:tbl>
          </a:graphicData>
        </a:graphic>
      </p:graphicFrame>
      <p:sp>
        <p:nvSpPr>
          <p:cNvPr id="15" name="円/楕円 15">
            <a:extLst>
              <a:ext uri="{FF2B5EF4-FFF2-40B4-BE49-F238E27FC236}">
                <a16:creationId xmlns:a16="http://schemas.microsoft.com/office/drawing/2014/main" id="{9C35CCDC-3866-1FC3-C653-BA663C70D02F}"/>
              </a:ext>
            </a:extLst>
          </p:cNvPr>
          <p:cNvSpPr>
            <a:spLocks noChangeAspect="1"/>
          </p:cNvSpPr>
          <p:nvPr/>
        </p:nvSpPr>
        <p:spPr>
          <a:xfrm>
            <a:off x="9820993" y="2683327"/>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 </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29564007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8EB2FC5-9119-8E2F-0E22-52C30210B536}"/>
              </a:ext>
            </a:extLst>
          </p:cNvPr>
          <p:cNvSpPr>
            <a:spLocks noGrp="1"/>
          </p:cNvSpPr>
          <p:nvPr>
            <p:ph type="body" sz="quarter" idx="12"/>
          </p:nvPr>
        </p:nvSpPr>
        <p:spPr/>
        <p:txBody>
          <a:bodyPr/>
          <a:lstStyle/>
          <a:p>
            <a:pPr algn="ctr"/>
            <a:r>
              <a:rPr lang="ja-JP" altLang="en-US" dirty="0"/>
              <a:t>商品スペック</a:t>
            </a:r>
          </a:p>
        </p:txBody>
      </p:sp>
      <p:sp>
        <p:nvSpPr>
          <p:cNvPr id="20" name="角丸四角形 19">
            <a:extLst>
              <a:ext uri="{FF2B5EF4-FFF2-40B4-BE49-F238E27FC236}">
                <a16:creationId xmlns:a16="http://schemas.microsoft.com/office/drawing/2014/main" id="{1945097F-219C-CF3C-4F97-B90869DC04EE}"/>
              </a:ext>
            </a:extLst>
          </p:cNvPr>
          <p:cNvSpPr/>
          <p:nvPr/>
        </p:nvSpPr>
        <p:spPr>
          <a:xfrm>
            <a:off x="1787102" y="186644"/>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商品一覧・スペック</a:t>
            </a:r>
          </a:p>
        </p:txBody>
      </p:sp>
      <p:pic>
        <p:nvPicPr>
          <p:cNvPr id="12" name="図プレースホルダー 11" descr="アイコン&#10;&#10;自動的に生成された説明">
            <a:extLst>
              <a:ext uri="{FF2B5EF4-FFF2-40B4-BE49-F238E27FC236}">
                <a16:creationId xmlns:a16="http://schemas.microsoft.com/office/drawing/2014/main" id="{96B76371-B6D0-E8B8-9FAE-62342182074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
        <p:nvSpPr>
          <p:cNvPr id="8" name="テキスト プレースホルダー 1">
            <a:extLst>
              <a:ext uri="{FF2B5EF4-FFF2-40B4-BE49-F238E27FC236}">
                <a16:creationId xmlns:a16="http://schemas.microsoft.com/office/drawing/2014/main" id="{618C6A24-B6D7-E2ED-3229-440D6233D093}"/>
              </a:ext>
            </a:extLst>
          </p:cNvPr>
          <p:cNvSpPr>
            <a:spLocks noGrp="1"/>
          </p:cNvSpPr>
          <p:nvPr>
            <p:ph type="body" sz="quarter" idx="10"/>
          </p:nvPr>
        </p:nvSpPr>
        <p:spPr>
          <a:xfrm>
            <a:off x="3800152" y="253600"/>
            <a:ext cx="8136904" cy="335028"/>
          </a:xfrm>
        </p:spPr>
        <p:txBody>
          <a:bodyPr/>
          <a:lstStyle/>
          <a:p>
            <a:r>
              <a:rPr kumimoji="1" lang="ja-JP" altLang="en-US" sz="1600" b="1" i="0" kern="1200" dirty="0">
                <a:latin typeface="Meiryo" panose="020B0604030504040204" pitchFamily="34" charset="-128"/>
                <a:ea typeface="Meiryo" panose="020B0604030504040204" pitchFamily="34" charset="-128"/>
                <a:cs typeface="+mn-cs"/>
              </a:rPr>
              <a:t>トップインパクト　プライムディスプレイ　ダブルサイズ　</a:t>
            </a:r>
            <a:r>
              <a:rPr kumimoji="1" lang="en-US" altLang="ja-JP" sz="1600" b="1" i="0" kern="1200" dirty="0">
                <a:latin typeface="Meiryo" panose="020B0604030504040204" pitchFamily="34" charset="-128"/>
                <a:ea typeface="Meiryo" panose="020B0604030504040204" pitchFamily="34" charset="-128"/>
                <a:cs typeface="+mn-cs"/>
              </a:rPr>
              <a:t>PC</a:t>
            </a:r>
            <a:endParaRPr kumimoji="1" lang="ja-JP" altLang="en-US" sz="1600" dirty="0"/>
          </a:p>
        </p:txBody>
      </p:sp>
      <p:sp>
        <p:nvSpPr>
          <p:cNvPr id="13" name="正方形/長方形 12">
            <a:extLst>
              <a:ext uri="{FF2B5EF4-FFF2-40B4-BE49-F238E27FC236}">
                <a16:creationId xmlns:a16="http://schemas.microsoft.com/office/drawing/2014/main" id="{DB5DA927-968C-28EE-3257-891E09C3C8F5}"/>
              </a:ext>
            </a:extLst>
          </p:cNvPr>
          <p:cNvSpPr/>
          <p:nvPr/>
        </p:nvSpPr>
        <p:spPr>
          <a:xfrm>
            <a:off x="7232126" y="6190204"/>
            <a:ext cx="4488408" cy="246221"/>
          </a:xfrm>
          <a:prstGeom prst="rect">
            <a:avLst/>
          </a:prstGeom>
        </p:spPr>
        <p:txBody>
          <a:bodyPr wrap="none" lIns="0" tIns="0" rIns="0" bIns="0" anchor="t">
            <a:spAutoFit/>
          </a:bodyPr>
          <a:lstStyle/>
          <a:p>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　いずれかのカテゴリーひとつを選択してください。</a:t>
            </a:r>
            <a:endParaRPr kumimoji="0" lang="en-US" altLang="ja-JP" sz="800" kern="0" dirty="0">
              <a:solidFill>
                <a:srgbClr val="C9002C"/>
              </a:solidFill>
              <a:latin typeface="Meiryo" panose="020B0604030504040204" pitchFamily="34" charset="-128"/>
              <a:ea typeface="Meiryo" panose="020B0604030504040204" pitchFamily="34" charset="-128"/>
            </a:endParaRPr>
          </a:p>
          <a:p>
            <a:r>
              <a:rPr kumimoji="0" lang="en-US" altLang="ja-JP" sz="800" kern="0" dirty="0">
                <a:solidFill>
                  <a:srgbClr val="C9002C"/>
                </a:solidFill>
                <a:latin typeface="Meiryo" panose="020B0604030504040204" pitchFamily="34" charset="-128"/>
                <a:ea typeface="Meiryo" panose="020B0604030504040204" pitchFamily="34" charset="-128"/>
              </a:rPr>
              <a:t>※2</a:t>
            </a:r>
            <a:r>
              <a:rPr kumimoji="0" lang="ja-JP" altLang="en-US" sz="800" kern="0" dirty="0">
                <a:solidFill>
                  <a:srgbClr val="C9002C"/>
                </a:solidFill>
                <a:latin typeface="Meiryo" panose="020B0604030504040204" pitchFamily="34" charset="-128"/>
                <a:ea typeface="Meiryo" panose="020B0604030504040204" pitchFamily="34" charset="-128"/>
              </a:rPr>
              <a:t>　</a:t>
            </a:r>
            <a:r>
              <a:rPr kumimoji="0" lang="en-US" altLang="ja-JP" sz="800" kern="0" dirty="0">
                <a:solidFill>
                  <a:srgbClr val="C9002C"/>
                </a:solidFill>
                <a:latin typeface="Meiryo" panose="020B0604030504040204" pitchFamily="34" charset="-128"/>
                <a:ea typeface="Meiryo" panose="020B0604030504040204" pitchFamily="34" charset="-128"/>
              </a:rPr>
              <a:t>1</a:t>
            </a:r>
            <a:r>
              <a:rPr kumimoji="0" lang="ja-JP" altLang="en-US" sz="800" kern="0" dirty="0">
                <a:solidFill>
                  <a:srgbClr val="C9002C"/>
                </a:solidFill>
                <a:latin typeface="Meiryo" panose="020B0604030504040204" pitchFamily="34" charset="-128"/>
                <a:ea typeface="Meiryo" panose="020B0604030504040204" pitchFamily="34" charset="-128"/>
              </a:rPr>
              <a:t>日間～</a:t>
            </a:r>
            <a:r>
              <a:rPr kumimoji="0" lang="en-US" altLang="ja-JP" sz="800" kern="0" dirty="0">
                <a:solidFill>
                  <a:srgbClr val="C9002C"/>
                </a:solidFill>
                <a:latin typeface="Meiryo" panose="020B0604030504040204" pitchFamily="34" charset="-128"/>
                <a:ea typeface="Meiryo" panose="020B0604030504040204" pitchFamily="34" charset="-128"/>
              </a:rPr>
              <a:t>4</a:t>
            </a:r>
            <a:r>
              <a:rPr kumimoji="0" lang="ja-JP" altLang="en-US" sz="800" kern="0" dirty="0">
                <a:solidFill>
                  <a:srgbClr val="C9002C"/>
                </a:solidFill>
                <a:latin typeface="Meiryo" panose="020B0604030504040204" pitchFamily="34" charset="-128"/>
                <a:ea typeface="Meiryo" panose="020B0604030504040204" pitchFamily="34" charset="-128"/>
              </a:rPr>
              <a:t>日間での掲載も可能ですが、掲載</a:t>
            </a:r>
            <a:r>
              <a:rPr kumimoji="0" lang="en" altLang="ja-JP" sz="800" kern="0" dirty="0">
                <a:solidFill>
                  <a:srgbClr val="C9002C"/>
                </a:solidFill>
                <a:latin typeface="Meiryo" panose="020B0604030504040204" pitchFamily="34" charset="-128"/>
                <a:ea typeface="Meiryo" panose="020B0604030504040204" pitchFamily="34" charset="-128"/>
              </a:rPr>
              <a:t>vimps</a:t>
            </a:r>
            <a:r>
              <a:rPr kumimoji="0" lang="ja-JP" altLang="en-US" sz="800" kern="0" dirty="0">
                <a:solidFill>
                  <a:srgbClr val="C9002C"/>
                </a:solidFill>
                <a:latin typeface="Meiryo" panose="020B0604030504040204" pitchFamily="34" charset="-128"/>
                <a:ea typeface="Meiryo" panose="020B0604030504040204" pitchFamily="34" charset="-128"/>
              </a:rPr>
              <a:t>数が未達成の場合補填対象外になります。</a:t>
            </a:r>
            <a:endParaRPr kumimoji="0" lang="en-US" altLang="ja-JP" sz="800" kern="0" dirty="0">
              <a:solidFill>
                <a:srgbClr val="C9002C"/>
              </a:solidFill>
              <a:latin typeface="Meiryo" panose="020B0604030504040204" pitchFamily="34" charset="-128"/>
              <a:ea typeface="Meiryo" panose="020B0604030504040204" pitchFamily="34" charset="-128"/>
            </a:endParaRPr>
          </a:p>
        </p:txBody>
      </p:sp>
      <p:sp>
        <p:nvSpPr>
          <p:cNvPr id="14" name="正方形/長方形 13">
            <a:extLst>
              <a:ext uri="{FF2B5EF4-FFF2-40B4-BE49-F238E27FC236}">
                <a16:creationId xmlns:a16="http://schemas.microsoft.com/office/drawing/2014/main" id="{0990BE5C-50AD-F3FC-C3E8-28AC28694D13}"/>
              </a:ext>
            </a:extLst>
          </p:cNvPr>
          <p:cNvSpPr/>
          <p:nvPr/>
        </p:nvSpPr>
        <p:spPr>
          <a:xfrm>
            <a:off x="471466" y="6191140"/>
            <a:ext cx="4087657" cy="541687"/>
          </a:xfrm>
          <a:prstGeom prst="rect">
            <a:avLst/>
          </a:prstGeom>
        </p:spPr>
        <p:txBody>
          <a:bodyPr wrap="none" lIns="0" tIns="0" rIns="0" bIns="0" anchor="t">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vCPM</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1,000</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回あたりにかかる見込み広告費用です。 </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en-US" altLang="ja-JP" sz="800" kern="0" dirty="0" err="1">
                <a:solidFill>
                  <a:prstClr val="black">
                    <a:lumMod val="65000"/>
                    <a:lumOff val="35000"/>
                  </a:prstClr>
                </a:solidFill>
                <a:latin typeface="Meiryo" panose="020B0604030504040204" pitchFamily="34" charset="-128"/>
                <a:ea typeface="Meiryo" panose="020B0604030504040204" pitchFamily="34" charset="-128"/>
              </a:rPr>
              <a:t>vimps</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はビューアブルインプレッションの略称です。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graphicFrame>
        <p:nvGraphicFramePr>
          <p:cNvPr id="16" name="表 15">
            <a:extLst>
              <a:ext uri="{FF2B5EF4-FFF2-40B4-BE49-F238E27FC236}">
                <a16:creationId xmlns:a16="http://schemas.microsoft.com/office/drawing/2014/main" id="{4EE588F7-BF07-4526-C27E-9D0F0FD2A4D6}"/>
              </a:ext>
            </a:extLst>
          </p:cNvPr>
          <p:cNvGraphicFramePr>
            <a:graphicFrameLocks noGrp="1"/>
          </p:cNvGraphicFramePr>
          <p:nvPr>
            <p:extLst>
              <p:ext uri="{D42A27DB-BD31-4B8C-83A1-F6EECF244321}">
                <p14:modId xmlns:p14="http://schemas.microsoft.com/office/powerpoint/2010/main" val="3326333421"/>
              </p:ext>
            </p:extLst>
          </p:nvPr>
        </p:nvGraphicFramePr>
        <p:xfrm>
          <a:off x="479425" y="1100010"/>
          <a:ext cx="11241109" cy="5035685"/>
        </p:xfrm>
        <a:graphic>
          <a:graphicData uri="http://schemas.openxmlformats.org/drawingml/2006/table">
            <a:tbl>
              <a:tblPr firstCol="1" bandRow="1"/>
              <a:tblGrid>
                <a:gridCol w="3882062">
                  <a:extLst>
                    <a:ext uri="{9D8B030D-6E8A-4147-A177-3AD203B41FA5}">
                      <a16:colId xmlns:a16="http://schemas.microsoft.com/office/drawing/2014/main" val="792911817"/>
                    </a:ext>
                  </a:extLst>
                </a:gridCol>
                <a:gridCol w="3186962">
                  <a:extLst>
                    <a:ext uri="{9D8B030D-6E8A-4147-A177-3AD203B41FA5}">
                      <a16:colId xmlns:a16="http://schemas.microsoft.com/office/drawing/2014/main" val="739266037"/>
                    </a:ext>
                  </a:extLst>
                </a:gridCol>
                <a:gridCol w="4172085">
                  <a:extLst>
                    <a:ext uri="{9D8B030D-6E8A-4147-A177-3AD203B41FA5}">
                      <a16:colId xmlns:a16="http://schemas.microsoft.com/office/drawing/2014/main" val="3201855149"/>
                    </a:ext>
                  </a:extLst>
                </a:gridCol>
              </a:tblGrid>
              <a:tr h="60916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i="0" dirty="0">
                          <a:solidFill>
                            <a:schemeClr val="accent3"/>
                          </a:solidFill>
                          <a:latin typeface="Meiryo" panose="020B0604030504040204" pitchFamily="34" charset="-128"/>
                          <a:ea typeface="Meiryo" panose="020B0604030504040204" pitchFamily="34" charset="-128"/>
                        </a:rPr>
                        <a:t>商品名</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スポーツナビ　カテゴリートップ指定　トップインパクト　プライムディスプレイ　ダブルサイズ　</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PC</a:t>
                      </a:r>
                      <a:endParaRPr kumimoji="1" lang="ja-JP" altLang="en-US" sz="1050" b="1" kern="1200" dirty="0">
                        <a:solidFill>
                          <a:schemeClr val="bg1"/>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117335041"/>
                  </a:ext>
                </a:extLst>
              </a:tr>
              <a:tr h="236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ID</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a:ea typeface="Meiryo"/>
                        </a:rPr>
                        <a:t>新規</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a:lnSpc>
                          <a:spcPct val="100000"/>
                        </a:lnSpc>
                        <a:spcBef>
                          <a:spcPts val="0"/>
                        </a:spcBef>
                        <a:spcAft>
                          <a:spcPts val="0"/>
                        </a:spcAft>
                        <a:buClrTx/>
                        <a:buSzTx/>
                        <a:buFontTx/>
                        <a:buNone/>
                        <a:tabLst/>
                        <a:defRPr/>
                      </a:pPr>
                      <a:r>
                        <a:rPr lang="en-US" altLang="ja-JP" sz="1050" b="0" i="0" u="none" strike="noStrike" kern="1200" noProof="0" dirty="0">
                          <a:solidFill>
                            <a:schemeClr val="tx1">
                              <a:lumMod val="65000"/>
                              <a:lumOff val="35000"/>
                            </a:schemeClr>
                          </a:solidFill>
                          <a:effectLst/>
                          <a:latin typeface="Meiryo"/>
                        </a:rPr>
                        <a:t>1000004858</a:t>
                      </a:r>
                      <a:endParaRPr kumimoji="1" lang="en-US" altLang="ja-JP" sz="1050" kern="1200" dirty="0">
                        <a:solidFill>
                          <a:schemeClr val="tx1">
                            <a:lumMod val="65000"/>
                            <a:lumOff val="35000"/>
                          </a:schemeClr>
                        </a:solidFill>
                        <a:effectLst/>
                        <a:latin typeface="Meiryo"/>
                        <a:ea typeface="Meiryo"/>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355075111"/>
                  </a:ext>
                </a:extLst>
              </a:tr>
              <a:tr h="29362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予約開始日</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kern="1200" dirty="0">
                          <a:solidFill>
                            <a:schemeClr val="tx1">
                              <a:lumMod val="65000"/>
                              <a:lumOff val="35000"/>
                            </a:schemeClr>
                          </a:solidFill>
                          <a:latin typeface="Meiryo"/>
                          <a:ea typeface="Meiryo"/>
                          <a:cs typeface="+mn-cs"/>
                        </a:rPr>
                        <a:t>2023/2/15</a:t>
                      </a:r>
                      <a:r>
                        <a:rPr kumimoji="1" lang="ja-JP" altLang="en-US" sz="1050" b="0" i="0" kern="1200" dirty="0">
                          <a:solidFill>
                            <a:schemeClr val="tx1">
                              <a:lumMod val="65000"/>
                              <a:lumOff val="35000"/>
                            </a:schemeClr>
                          </a:solidFill>
                          <a:latin typeface="Meiryo"/>
                          <a:ea typeface="Meiryo"/>
                          <a:cs typeface="+mn-cs"/>
                        </a:rPr>
                        <a:t>（水）</a:t>
                      </a:r>
                      <a:r>
                        <a:rPr kumimoji="1" lang="en-US" altLang="ja-JP" sz="1050" b="0" i="0" kern="1200" dirty="0">
                          <a:solidFill>
                            <a:schemeClr val="tx1">
                              <a:lumMod val="65000"/>
                              <a:lumOff val="35000"/>
                            </a:schemeClr>
                          </a:solidFill>
                          <a:latin typeface="Meiryo"/>
                          <a:ea typeface="Meiryo"/>
                          <a:cs typeface="+mn-cs"/>
                        </a:rPr>
                        <a:t>12:00</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anchor="ctr">
                    <a:lnL w="19050" cap="flat" cmpd="sng" algn="ctr">
                      <a:solidFill>
                        <a:schemeClr val="bg1"/>
                      </a:solidFill>
                      <a:prstDash val="solid"/>
                      <a:round/>
                      <a:headEnd type="none" w="med" len="med"/>
                      <a:tailEnd type="none" w="med" len="med"/>
                    </a:lnL>
                    <a:lnR w="6350" cap="flat" cmpd="sng" algn="ctr">
                      <a:no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lnT w="190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236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chemeClr val="tx1">
                              <a:lumMod val="65000"/>
                              <a:lumOff val="35000"/>
                            </a:schemeClr>
                          </a:solidFill>
                          <a:latin typeface="Meiryo" panose="020B0604030504040204" pitchFamily="34" charset="-128"/>
                          <a:ea typeface="Meiryo" panose="020B0604030504040204" pitchFamily="34" charset="-128"/>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4287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アスペクト比</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プライムディスプレイ ダブル</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画像</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プライムディスプレイ ダブル</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255124">
                <a:tc>
                  <a:txBody>
                    <a:body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/16</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a:t>
                      </a:r>
                      <a:r>
                        <a:rPr kumimoji="1" lang="en-US" altLang="ja-JP" sz="1050" b="0" i="0" kern="1200" dirty="0">
                          <a:solidFill>
                            <a:schemeClr val="bg1"/>
                          </a:solidFill>
                          <a:latin typeface="Meiryo" panose="020B0604030504040204" pitchFamily="34" charset="-128"/>
                          <a:ea typeface="Meiryo" panose="020B0604030504040204" pitchFamily="34" charset="-128"/>
                          <a:cs typeface="+mn-cs"/>
                        </a:rPr>
                        <a:t>9</a:t>
                      </a: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　タップ後の動作</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lumMod val="65000"/>
                              <a:lumOff val="35000"/>
                            </a:schemeClr>
                          </a:solidFill>
                          <a:latin typeface="Meiryo" panose="020B0604030504040204" pitchFamily="34" charset="-128"/>
                          <a:ea typeface="Meiryo" panose="020B0604030504040204" pitchFamily="34" charset="-128"/>
                          <a:cs typeface="+mn-cs"/>
                        </a:rPr>
                        <a:t>-</a:t>
                      </a:r>
                      <a:endParaRPr kumimoji="1" lang="ja-JP" altLang="en-US" sz="1050" b="0" i="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tc>
                <a:extLst>
                  <a:ext uri="{0D108BD9-81ED-4DB2-BD59-A6C34878D82A}">
                    <a16:rowId xmlns:a16="http://schemas.microsoft.com/office/drawing/2014/main" val="304781399"/>
                  </a:ext>
                </a:extLst>
              </a:tr>
              <a:tr h="3028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デバイス</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tx1">
                              <a:lumMod val="65000"/>
                              <a:lumOff val="35000"/>
                            </a:schemeClr>
                          </a:solidFill>
                          <a:latin typeface="Meiryo"/>
                          <a:ea typeface="+mn-ea"/>
                          <a:cs typeface="+mn-cs"/>
                        </a:rPr>
                        <a:t>PC</a:t>
                      </a:r>
                      <a:endParaRPr kumimoji="1" lang="ja-JP" altLang="en-US" sz="1050" kern="1200" dirty="0">
                        <a:solidFill>
                          <a:schemeClr val="tx1">
                            <a:lumMod val="65000"/>
                            <a:lumOff val="35000"/>
                          </a:schemeClr>
                        </a:solidFill>
                        <a:latin typeface="Meiryo"/>
                        <a:ea typeface="+mn-ea"/>
                        <a:cs typeface="+mn-cs"/>
                      </a:endParaRPr>
                    </a:p>
                  </a:txBody>
                  <a:tcPr anchor="ctr">
                    <a:lnL w="1905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828447">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掲載面</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kern="1200" dirty="0">
                          <a:solidFill>
                            <a:schemeClr val="accent3"/>
                          </a:solidFill>
                          <a:latin typeface="Meiryo" panose="020B0604030504040204" pitchFamily="34" charset="-128"/>
                          <a:ea typeface="Meiryo" panose="020B0604030504040204" pitchFamily="34" charset="-128"/>
                          <a:cs typeface="+mn-cs"/>
                        </a:rPr>
                        <a:t>スポーツナビ　野球　プロ野球</a:t>
                      </a:r>
                    </a:p>
                    <a:p>
                      <a:pPr algn="ctr"/>
                      <a:r>
                        <a:rPr kumimoji="1" lang="ja-JP" altLang="en-US" sz="1050" kern="1200" dirty="0">
                          <a:solidFill>
                            <a:schemeClr val="accent3"/>
                          </a:solidFill>
                          <a:latin typeface="Meiryo" panose="020B0604030504040204" pitchFamily="34" charset="-128"/>
                          <a:ea typeface="Meiryo" panose="020B0604030504040204" pitchFamily="34" charset="-128"/>
                          <a:cs typeface="+mn-cs"/>
                        </a:rPr>
                        <a:t>スポーツナビ　野球　</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MLB</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スポーツナビ　サッカー　サッカー代表</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0" algn="ctr" defTabSz="914423" rtl="0" eaLnBrk="1" latinLnBrk="0" hangingPunct="1"/>
                      <a:r>
                        <a:rPr kumimoji="1" lang="ja-JP" altLang="en-US" sz="1050" kern="1200" dirty="0">
                          <a:solidFill>
                            <a:schemeClr val="accent3"/>
                          </a:solidFill>
                          <a:latin typeface="Meiryo" panose="020B0604030504040204" pitchFamily="34" charset="-128"/>
                          <a:ea typeface="Meiryo" panose="020B0604030504040204" pitchFamily="34" charset="-128"/>
                          <a:cs typeface="+mn-cs"/>
                        </a:rPr>
                        <a:t>スポーツナビ　サッカー　</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J</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リーグ</a:t>
                      </a:r>
                      <a:endParaRPr kumimoji="1" lang="en-US" altLang="ja-JP" sz="1050" kern="1200" dirty="0">
                        <a:solidFill>
                          <a:schemeClr val="accent3"/>
                        </a:solidFill>
                        <a:latin typeface="Meiryo" panose="020B0604030504040204" pitchFamily="34" charset="-128"/>
                        <a:ea typeface="Meiryo" panose="020B0604030504040204" pitchFamily="34" charset="-128"/>
                        <a:cs typeface="+mn-cs"/>
                      </a:endParaRPr>
                    </a:p>
                    <a:p>
                      <a:pPr marL="0" algn="ctr" defTabSz="914423" rtl="0" eaLnBrk="1" latinLnBrk="0" hangingPunct="1"/>
                      <a:r>
                        <a:rPr kumimoji="1" lang="ja-JP" altLang="en-US" sz="1050" kern="1200" dirty="0">
                          <a:solidFill>
                            <a:schemeClr val="accent3"/>
                          </a:solidFill>
                          <a:latin typeface="Meiryo" panose="020B0604030504040204" pitchFamily="34" charset="-128"/>
                          <a:ea typeface="Meiryo" panose="020B0604030504040204" pitchFamily="34" charset="-128"/>
                          <a:cs typeface="+mn-cs"/>
                        </a:rPr>
                        <a:t>スポーツナビ　サッカー　海外サッカー　</a:t>
                      </a:r>
                      <a:r>
                        <a:rPr kumimoji="1" lang="en-US" altLang="ja-JP" sz="1050" kern="1200" dirty="0">
                          <a:solidFill>
                            <a:schemeClr val="accent6"/>
                          </a:solidFill>
                          <a:latin typeface="Meiryo" panose="020B0604030504040204" pitchFamily="34" charset="-128"/>
                          <a:ea typeface="Meiryo" panose="020B0604030504040204" pitchFamily="34" charset="-128"/>
                          <a:cs typeface="+mn-cs"/>
                        </a:rPr>
                        <a:t>※1</a:t>
                      </a:r>
                      <a:endParaRPr kumimoji="1" lang="ja-JP" altLang="en-US" sz="1050" kern="1200" dirty="0">
                        <a:solidFill>
                          <a:schemeClr val="accent6"/>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28200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掲載場所</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kern="1200" dirty="0">
                          <a:solidFill>
                            <a:schemeClr val="accent3"/>
                          </a:solidFill>
                          <a:latin typeface="Meiryo" panose="020B0604030504040204" pitchFamily="34" charset="-128"/>
                          <a:ea typeface="Meiryo" panose="020B0604030504040204" pitchFamily="34" charset="-128"/>
                          <a:cs typeface="+mn-cs"/>
                        </a:rPr>
                        <a:t>スポーツナビ各種目のトップページ</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23604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掲載期間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i="0" u="none" strike="noStrike" kern="1200" cap="none" spc="0" normalizeH="0" baseline="0" noProof="0" dirty="0">
                          <a:ln>
                            <a:noFill/>
                          </a:ln>
                          <a:solidFill>
                            <a:schemeClr val="accent3"/>
                          </a:solidFill>
                          <a:effectLst/>
                          <a:uLnTx/>
                          <a:uFillTx/>
                          <a:latin typeface="Meiryo"/>
                          <a:ea typeface="Meiryo"/>
                          <a:cs typeface="+mn-cs"/>
                        </a:rPr>
                        <a:t>2023</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年</a:t>
                      </a:r>
                      <a:r>
                        <a:rPr lang="ja-JP" altLang="en-US" sz="1050" b="0" i="0" u="none" strike="noStrike" kern="1200" cap="none" spc="0" normalizeH="0" baseline="0" noProof="0" dirty="0">
                          <a:ln>
                            <a:noFill/>
                          </a:ln>
                          <a:solidFill>
                            <a:schemeClr val="accent3"/>
                          </a:solidFill>
                          <a:effectLst/>
                          <a:uLnTx/>
                          <a:uFillTx/>
                          <a:latin typeface="Meiryo"/>
                          <a:ea typeface="Meiryo"/>
                          <a:cs typeface="+mn-cs"/>
                        </a:rPr>
                        <a:t>3</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月</a:t>
                      </a:r>
                      <a:r>
                        <a:rPr kumimoji="1" lang="en-US" altLang="ja-JP" sz="1050" b="0" i="0" u="none" strike="noStrike" kern="1200" cap="none" spc="0" normalizeH="0" baseline="0" noProof="0" dirty="0">
                          <a:ln>
                            <a:noFill/>
                          </a:ln>
                          <a:solidFill>
                            <a:schemeClr val="accent3"/>
                          </a:solidFill>
                          <a:effectLst/>
                          <a:uLnTx/>
                          <a:uFillTx/>
                          <a:latin typeface="Meiryo"/>
                          <a:ea typeface="Meiryo"/>
                          <a:cs typeface="+mn-cs"/>
                        </a:rPr>
                        <a:t>1</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日（</a:t>
                      </a:r>
                      <a:r>
                        <a:rPr lang="ja-JP" altLang="en-US" sz="1050" b="0" i="0" u="none" strike="noStrike" kern="1200" cap="none" spc="0" normalizeH="0" baseline="0" noProof="0" dirty="0">
                          <a:ln>
                            <a:noFill/>
                          </a:ln>
                          <a:solidFill>
                            <a:schemeClr val="accent3"/>
                          </a:solidFill>
                          <a:effectLst/>
                          <a:uLnTx/>
                          <a:uFillTx/>
                          <a:latin typeface="Meiryo"/>
                          <a:ea typeface="Meiryo"/>
                          <a:cs typeface="+mn-cs"/>
                        </a:rPr>
                        <a:t>水</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a:t>
                      </a:r>
                      <a:r>
                        <a:rPr lang="en-US" altLang="ja-JP" sz="1050" b="0" i="0" u="none" strike="noStrike" kern="1200" cap="none" spc="0" normalizeH="0" baseline="0" noProof="0" dirty="0">
                          <a:ln>
                            <a:noFill/>
                          </a:ln>
                          <a:solidFill>
                            <a:schemeClr val="accent3"/>
                          </a:solidFill>
                          <a:effectLst/>
                          <a:uLnTx/>
                          <a:uFillTx/>
                          <a:latin typeface="Meiryo"/>
                          <a:ea typeface="Meiryo"/>
                          <a:cs typeface="+mn-cs"/>
                        </a:rPr>
                        <a:t>2023</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年</a:t>
                      </a:r>
                      <a:r>
                        <a:rPr lang="ja-JP" altLang="en-US" sz="1050" b="0" i="0" u="none" strike="noStrike" kern="1200" cap="none" spc="0" normalizeH="0" baseline="0" noProof="0" dirty="0">
                          <a:ln>
                            <a:noFill/>
                          </a:ln>
                          <a:solidFill>
                            <a:schemeClr val="accent3"/>
                          </a:solidFill>
                          <a:effectLst/>
                          <a:uLnTx/>
                          <a:uFillTx/>
                          <a:latin typeface="Meiryo"/>
                          <a:ea typeface="Meiryo"/>
                          <a:cs typeface="+mn-cs"/>
                        </a:rPr>
                        <a:t>9</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月</a:t>
                      </a:r>
                      <a:r>
                        <a:rPr lang="en-US" altLang="ja-JP" sz="1050" b="0" i="0" u="none" strike="noStrike" kern="1200" cap="none" spc="0" normalizeH="0" baseline="0" noProof="0" dirty="0">
                          <a:ln>
                            <a:noFill/>
                          </a:ln>
                          <a:solidFill>
                            <a:schemeClr val="accent3"/>
                          </a:solidFill>
                          <a:effectLst/>
                          <a:uLnTx/>
                          <a:uFillTx/>
                          <a:latin typeface="Meiryo"/>
                          <a:ea typeface="Meiryo"/>
                          <a:cs typeface="+mn-cs"/>
                        </a:rPr>
                        <a:t>30</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日（</a:t>
                      </a:r>
                      <a:r>
                        <a:rPr lang="ja-JP" altLang="en-US" sz="1050" b="0" i="0" u="none" strike="noStrike" kern="1200" cap="none" spc="0" normalizeH="0" baseline="0" noProof="0" dirty="0">
                          <a:ln>
                            <a:noFill/>
                          </a:ln>
                          <a:solidFill>
                            <a:schemeClr val="accent3"/>
                          </a:solidFill>
                          <a:effectLst/>
                          <a:uLnTx/>
                          <a:uFillTx/>
                          <a:latin typeface="Meiryo"/>
                          <a:ea typeface="Meiryo"/>
                          <a:cs typeface="+mn-cs"/>
                        </a:rPr>
                        <a:t>土</a:t>
                      </a:r>
                      <a:r>
                        <a:rPr kumimoji="1" lang="ja-JP" altLang="en-US" sz="1050" b="0" i="0" u="none" strike="noStrike" kern="1200" cap="none" spc="0" normalizeH="0" baseline="0" noProof="0" dirty="0">
                          <a:ln>
                            <a:noFill/>
                          </a:ln>
                          <a:solidFill>
                            <a:schemeClr val="accent3"/>
                          </a:solidFill>
                          <a:effectLst/>
                          <a:uLnTx/>
                          <a:uFillTx/>
                          <a:latin typeface="Meiryo"/>
                          <a:ea typeface="Meiryo"/>
                          <a:cs typeface="+mn-cs"/>
                        </a:rPr>
                        <a:t>）</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28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購入期間</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kern="1200" dirty="0">
                          <a:solidFill>
                            <a:schemeClr val="accent3"/>
                          </a:solidFill>
                          <a:latin typeface="Meiryo" panose="020B0604030504040204" pitchFamily="34" charset="-128"/>
                          <a:ea typeface="Meiryo" panose="020B0604030504040204" pitchFamily="34" charset="-128"/>
                          <a:cs typeface="+mn-cs"/>
                        </a:rPr>
                        <a:t>5</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31</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日間</a:t>
                      </a:r>
                      <a:r>
                        <a:rPr kumimoji="1" lang="en-US" altLang="ja-JP" sz="1050" kern="1200" dirty="0">
                          <a:solidFill>
                            <a:schemeClr val="accent3"/>
                          </a:solidFill>
                          <a:latin typeface="Meiryo" panose="020B0604030504040204" pitchFamily="34" charset="-128"/>
                          <a:ea typeface="Meiryo" panose="020B0604030504040204" pitchFamily="34" charset="-128"/>
                          <a:cs typeface="+mn-cs"/>
                        </a:rPr>
                        <a:t>  </a:t>
                      </a:r>
                      <a:r>
                        <a:rPr kumimoji="1" lang="en-US" altLang="ja-JP" sz="1050" kern="1200" dirty="0">
                          <a:solidFill>
                            <a:schemeClr val="accent6"/>
                          </a:solidFill>
                          <a:latin typeface="Meiryo" panose="020B0604030504040204" pitchFamily="34" charset="-128"/>
                          <a:ea typeface="Meiryo" panose="020B0604030504040204" pitchFamily="34" charset="-128"/>
                          <a:cs typeface="+mn-cs"/>
                        </a:rPr>
                        <a:t>※2</a:t>
                      </a:r>
                    </a:p>
                  </a:txBody>
                  <a:tcPr marT="0" marB="0" anchor="ctr">
                    <a:lnL w="19050" cap="flat" cmpd="sng" algn="ctr">
                      <a:solidFill>
                        <a:schemeClr val="bg1"/>
                      </a:solidFill>
                      <a:prstDash val="solid"/>
                      <a:round/>
                      <a:headEnd type="none" w="med" len="med"/>
                      <a:tailEnd type="none" w="med" len="med"/>
                    </a:lnL>
                    <a:lnR w="6350" cap="flat" cmpd="sng" algn="ctr">
                      <a:noFill/>
                      <a:prstDash val="sysDot"/>
                      <a:round/>
                      <a:headEnd type="none" w="med" len="med"/>
                      <a:tailEnd type="none" w="med" len="med"/>
                    </a:lnR>
                    <a:lnT w="1905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23863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料金タイプ</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dirty="0" err="1">
                          <a:solidFill>
                            <a:schemeClr val="accent3"/>
                          </a:solidFill>
                          <a:latin typeface="Meiryo"/>
                          <a:ea typeface="Meiryo"/>
                        </a:rPr>
                        <a:t>vimps</a:t>
                      </a:r>
                      <a:r>
                        <a:rPr kumimoji="1" lang="ja-JP" altLang="en-US" sz="1050" dirty="0">
                          <a:solidFill>
                            <a:schemeClr val="accent3"/>
                          </a:solidFill>
                          <a:latin typeface="Meiryo"/>
                          <a:ea typeface="Meiryo"/>
                        </a:rPr>
                        <a:t>購入型</a:t>
                      </a:r>
                    </a:p>
                  </a:txBody>
                  <a:tcPr marT="0" marB="0" anchor="ctr">
                    <a:lnL w="19050" cap="flat" cmpd="sng" algn="ctr">
                      <a:solidFill>
                        <a:schemeClr val="bg1"/>
                      </a:solidFill>
                      <a:prstDash val="solid"/>
                      <a:round/>
                      <a:headEnd type="none" w="med" len="med"/>
                      <a:tailEnd type="none" w="med" len="med"/>
                    </a:lnL>
                    <a:lnR w="6350" cap="flat" cmpd="sng" algn="ctr">
                      <a:solidFill>
                        <a:srgbClr val="FFFFFF"/>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2360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dirty="0">
                          <a:solidFill>
                            <a:schemeClr val="bg1"/>
                          </a:solidFill>
                          <a:latin typeface="Meiryo" panose="020B0604030504040204" pitchFamily="34" charset="-128"/>
                          <a:ea typeface="Meiryo" panose="020B0604030504040204" pitchFamily="34" charset="-128"/>
                          <a:cs typeface="+mn-cs"/>
                        </a:rPr>
                        <a:t>最低購入価格</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1,000,000</a:t>
                      </a:r>
                      <a:r>
                        <a:rPr kumimoji="1" lang="ja-JP" altLang="en-US" sz="1050" kern="1200" dirty="0">
                          <a:solidFill>
                            <a:schemeClr val="accent3"/>
                          </a:solidFill>
                          <a:latin typeface="Meiryo" panose="020B0604030504040204" pitchFamily="34" charset="-128"/>
                          <a:ea typeface="Meiryo" panose="020B0604030504040204" pitchFamily="34" charset="-128"/>
                          <a:cs typeface="+mn-cs"/>
                        </a:rPr>
                        <a:t>円</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141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0" i="0" kern="1200">
                          <a:solidFill>
                            <a:schemeClr val="bg1"/>
                          </a:solidFill>
                          <a:latin typeface="Meiryo"/>
                          <a:ea typeface="Meiryo"/>
                          <a:cs typeface="+mn-cs"/>
                        </a:rPr>
                        <a:t>基本料金（</a:t>
                      </a:r>
                      <a:r>
                        <a:rPr kumimoji="1" lang="en-US" altLang="ja-JP" sz="1050" b="0" i="0" kern="1200" dirty="0" err="1">
                          <a:solidFill>
                            <a:schemeClr val="bg1"/>
                          </a:solidFill>
                          <a:latin typeface="Meiryo"/>
                          <a:ea typeface="Meiryo"/>
                          <a:cs typeface="+mn-cs"/>
                        </a:rPr>
                        <a:t>vCPM</a:t>
                      </a:r>
                      <a:r>
                        <a:rPr kumimoji="1" lang="ja-JP" altLang="en-US" sz="1050" b="0" i="0" kern="1200">
                          <a:solidFill>
                            <a:schemeClr val="bg1"/>
                          </a:solidFill>
                          <a:latin typeface="Meiryo"/>
                          <a:ea typeface="Meiryo"/>
                          <a:cs typeface="+mn-cs"/>
                        </a:rPr>
                        <a:t>）</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dirty="0">
                          <a:solidFill>
                            <a:schemeClr val="accent3"/>
                          </a:solidFill>
                          <a:latin typeface="Meiryo" panose="020B0604030504040204" pitchFamily="34" charset="-128"/>
                          <a:ea typeface="Meiryo" panose="020B0604030504040204" pitchFamily="34" charset="-128"/>
                        </a:rPr>
                        <a:t>2,009</a:t>
                      </a:r>
                      <a:r>
                        <a:rPr kumimoji="1" lang="ja-JP" altLang="en-US" sz="1050" dirty="0">
                          <a:solidFill>
                            <a:schemeClr val="accent3"/>
                          </a:solidFill>
                          <a:latin typeface="Meiryo" panose="020B0604030504040204" pitchFamily="34" charset="-128"/>
                          <a:ea typeface="Meiryo" panose="020B0604030504040204" pitchFamily="34" charset="-128"/>
                        </a:rPr>
                        <a:t>円</a:t>
                      </a: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236043">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a:solidFill>
                            <a:schemeClr val="bg1"/>
                          </a:solidFill>
                          <a:latin typeface="Meiryo"/>
                          <a:ea typeface="Meiryo"/>
                          <a:cs typeface="+mn-cs"/>
                        </a:rPr>
                        <a:t>想定</a:t>
                      </a:r>
                      <a:r>
                        <a:rPr kumimoji="1" lang="en-US" altLang="ja-JP" sz="1050" b="0" i="0" kern="1200" dirty="0" err="1">
                          <a:solidFill>
                            <a:schemeClr val="bg1"/>
                          </a:solidFill>
                          <a:latin typeface="Meiryo"/>
                          <a:ea typeface="Meiryo"/>
                          <a:cs typeface="+mn-cs"/>
                        </a:rPr>
                        <a:t>vimps</a:t>
                      </a:r>
                      <a:r>
                        <a:rPr kumimoji="1" lang="ja-JP" altLang="en-US" sz="1050" b="0" i="0" kern="1200">
                          <a:solidFill>
                            <a:schemeClr val="bg1"/>
                          </a:solidFill>
                          <a:latin typeface="Meiryo"/>
                          <a:ea typeface="Meiryo"/>
                          <a:cs typeface="+mn-cs"/>
                        </a:rPr>
                        <a:t>（枠配信のみ）</a:t>
                      </a:r>
                    </a:p>
                  </a:txBody>
                  <a:tcPr marL="144000" marT="3600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chemeClr val="accent3"/>
                          </a:solidFill>
                          <a:latin typeface="Meiryo" panose="020B0604030504040204" pitchFamily="34" charset="-128"/>
                          <a:ea typeface="Meiryo" panose="020B0604030504040204" pitchFamily="34" charset="-128"/>
                          <a:cs typeface="+mn-cs"/>
                        </a:rPr>
                        <a:t>-</a:t>
                      </a:r>
                      <a:endParaRPr kumimoji="1" lang="ja-JP" altLang="en-US" sz="1050" kern="1200" dirty="0">
                        <a:solidFill>
                          <a:schemeClr val="accent3"/>
                        </a:solidFill>
                        <a:latin typeface="Meiryo" panose="020B0604030504040204" pitchFamily="34" charset="-128"/>
                        <a:ea typeface="Meiryo" panose="020B0604030504040204" pitchFamily="34" charset="-128"/>
                        <a:cs typeface="+mn-cs"/>
                      </a:endParaRPr>
                    </a:p>
                  </a:txBody>
                  <a:tcPr marT="0"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1905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262225763"/>
                  </a:ext>
                </a:extLst>
              </a:tr>
            </a:tbl>
          </a:graphicData>
        </a:graphic>
      </p:graphicFrame>
      <p:sp>
        <p:nvSpPr>
          <p:cNvPr id="15" name="円/楕円 15">
            <a:extLst>
              <a:ext uri="{FF2B5EF4-FFF2-40B4-BE49-F238E27FC236}">
                <a16:creationId xmlns:a16="http://schemas.microsoft.com/office/drawing/2014/main" id="{9C35CCDC-3866-1FC3-C653-BA663C70D02F}"/>
              </a:ext>
            </a:extLst>
          </p:cNvPr>
          <p:cNvSpPr>
            <a:spLocks noChangeAspect="1"/>
          </p:cNvSpPr>
          <p:nvPr/>
        </p:nvSpPr>
        <p:spPr>
          <a:xfrm>
            <a:off x="9859494" y="2606325"/>
            <a:ext cx="180000" cy="180000"/>
          </a:xfrm>
          <a:prstGeom prst="ellipse">
            <a:avLst/>
          </a:prstGeom>
          <a:solidFill>
            <a:srgbClr val="C9002C"/>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F </a:t>
            </a:r>
            <a:endParaRPr kumimoji="0" lang="ja-JP" altLang="en-US" sz="9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3987347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lnSpcReduction="10000"/>
          </a:bodyPr>
          <a:lstStyle/>
          <a:p>
            <a:r>
              <a:rPr lang="ja-JP" altLang="en-US" dirty="0"/>
              <a:t>概要</a:t>
            </a:r>
            <a:endParaRPr kumimoji="1" lang="ja-JP" altLang="en-US" dirty="0"/>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lnSpcReduction="10000"/>
          </a:bodyPr>
          <a:lstStyle/>
          <a:p>
            <a:r>
              <a:rPr kumimoji="1" lang="ja-JP" altLang="en-US" dirty="0"/>
              <a:t>商品スペック</a:t>
            </a:r>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lnSpcReduction="10000"/>
          </a:bodyPr>
          <a:lstStyle/>
          <a:p>
            <a:r>
              <a:rPr kumimoji="1" lang="ja-JP" altLang="en-US" dirty="0"/>
              <a:t>その他・注意事項</a:t>
            </a:r>
          </a:p>
        </p:txBody>
      </p:sp>
      <p:sp>
        <p:nvSpPr>
          <p:cNvPr id="6" name="テキスト プレースホルダー 3">
            <a:extLst>
              <a:ext uri="{FF2B5EF4-FFF2-40B4-BE49-F238E27FC236}">
                <a16:creationId xmlns:a16="http://schemas.microsoft.com/office/drawing/2014/main" id="{5214C207-36D2-4DAA-F8E5-5BEC9D89293B}"/>
              </a:ext>
            </a:extLst>
          </p:cNvPr>
          <p:cNvSpPr txBox="1">
            <a:spLocks/>
          </p:cNvSpPr>
          <p:nvPr/>
        </p:nvSpPr>
        <p:spPr>
          <a:xfrm>
            <a:off x="1905536" y="4773689"/>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スポーツイベント情報</a:t>
            </a:r>
          </a:p>
        </p:txBody>
      </p:sp>
    </p:spTree>
    <p:extLst>
      <p:ext uri="{BB962C8B-B14F-4D97-AF65-F5344CB8AC3E}">
        <p14:creationId xmlns:p14="http://schemas.microsoft.com/office/powerpoint/2010/main" val="34346708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4A64F747-3674-6205-F65B-9C382FBF2B79}"/>
              </a:ext>
            </a:extLst>
          </p:cNvPr>
          <p:cNvSpPr>
            <a:spLocks noGrp="1"/>
          </p:cNvSpPr>
          <p:nvPr>
            <p:ph type="body" sz="quarter" idx="12"/>
          </p:nvPr>
        </p:nvSpPr>
        <p:spPr/>
        <p:txBody>
          <a:bodyPr/>
          <a:lstStyle/>
          <a:p>
            <a:pPr algn="ctr"/>
            <a:r>
              <a:rPr lang="ja-JP" altLang="en-US" dirty="0"/>
              <a:t>商品スペック</a:t>
            </a:r>
          </a:p>
        </p:txBody>
      </p:sp>
      <p:sp>
        <p:nvSpPr>
          <p:cNvPr id="3" name="テキスト プレースホルダー 2">
            <a:extLst>
              <a:ext uri="{FF2B5EF4-FFF2-40B4-BE49-F238E27FC236}">
                <a16:creationId xmlns:a16="http://schemas.microsoft.com/office/drawing/2014/main" id="{C8F600F6-AA24-0BB7-7066-9A7D4957BFE3}"/>
              </a:ext>
            </a:extLst>
          </p:cNvPr>
          <p:cNvSpPr>
            <a:spLocks noGrp="1"/>
          </p:cNvSpPr>
          <p:nvPr>
            <p:ph type="body" sz="quarter" idx="10"/>
          </p:nvPr>
        </p:nvSpPr>
        <p:spPr>
          <a:xfrm>
            <a:off x="4111628" y="221286"/>
            <a:ext cx="8136904" cy="335028"/>
          </a:xfrm>
        </p:spPr>
        <p:txBody>
          <a:bodyPr/>
          <a:lstStyle/>
          <a:p>
            <a:r>
              <a:rPr lang="en-US" altLang="ja-JP" dirty="0"/>
              <a:t>PC</a:t>
            </a:r>
            <a:r>
              <a:rPr lang="ja-JP" altLang="en-US" dirty="0"/>
              <a:t>商品</a:t>
            </a:r>
          </a:p>
        </p:txBody>
      </p:sp>
      <p:sp>
        <p:nvSpPr>
          <p:cNvPr id="4" name="角丸四角形 3">
            <a:extLst>
              <a:ext uri="{FF2B5EF4-FFF2-40B4-BE49-F238E27FC236}">
                <a16:creationId xmlns:a16="http://schemas.microsoft.com/office/drawing/2014/main" id="{B4C22BAA-5992-AD8C-9EC6-7AEDBBF571B9}"/>
              </a:ext>
            </a:extLst>
          </p:cNvPr>
          <p:cNvSpPr/>
          <p:nvPr/>
        </p:nvSpPr>
        <p:spPr>
          <a:xfrm>
            <a:off x="1904147" y="152002"/>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ターゲティング設定</a:t>
            </a:r>
          </a:p>
        </p:txBody>
      </p:sp>
      <p:graphicFrame>
        <p:nvGraphicFramePr>
          <p:cNvPr id="7" name="表 6">
            <a:extLst>
              <a:ext uri="{FF2B5EF4-FFF2-40B4-BE49-F238E27FC236}">
                <a16:creationId xmlns:a16="http://schemas.microsoft.com/office/drawing/2014/main" id="{6610F176-ABA9-B250-74D8-D9C97E5128C3}"/>
              </a:ext>
            </a:extLst>
          </p:cNvPr>
          <p:cNvGraphicFramePr>
            <a:graphicFrameLocks noGrp="1"/>
          </p:cNvGraphicFramePr>
          <p:nvPr>
            <p:extLst>
              <p:ext uri="{D42A27DB-BD31-4B8C-83A1-F6EECF244321}">
                <p14:modId xmlns:p14="http://schemas.microsoft.com/office/powerpoint/2010/main" val="4119828629"/>
              </p:ext>
            </p:extLst>
          </p:nvPr>
        </p:nvGraphicFramePr>
        <p:xfrm>
          <a:off x="479425" y="1097892"/>
          <a:ext cx="11233150" cy="3802380"/>
        </p:xfrm>
        <a:graphic>
          <a:graphicData uri="http://schemas.openxmlformats.org/drawingml/2006/table">
            <a:tbl>
              <a:tblPr firstCol="1" bandRow="1"/>
              <a:tblGrid>
                <a:gridCol w="1469877">
                  <a:extLst>
                    <a:ext uri="{9D8B030D-6E8A-4147-A177-3AD203B41FA5}">
                      <a16:colId xmlns:a16="http://schemas.microsoft.com/office/drawing/2014/main" val="792911817"/>
                    </a:ext>
                  </a:extLst>
                </a:gridCol>
                <a:gridCol w="2126512">
                  <a:extLst>
                    <a:ext uri="{9D8B030D-6E8A-4147-A177-3AD203B41FA5}">
                      <a16:colId xmlns:a16="http://schemas.microsoft.com/office/drawing/2014/main" val="2515137241"/>
                    </a:ext>
                  </a:extLst>
                </a:gridCol>
                <a:gridCol w="1545265">
                  <a:extLst>
                    <a:ext uri="{9D8B030D-6E8A-4147-A177-3AD203B41FA5}">
                      <a16:colId xmlns:a16="http://schemas.microsoft.com/office/drawing/2014/main" val="379781813"/>
                    </a:ext>
                  </a:extLst>
                </a:gridCol>
                <a:gridCol w="1488558">
                  <a:extLst>
                    <a:ext uri="{9D8B030D-6E8A-4147-A177-3AD203B41FA5}">
                      <a16:colId xmlns:a16="http://schemas.microsoft.com/office/drawing/2014/main" val="1484868583"/>
                    </a:ext>
                  </a:extLst>
                </a:gridCol>
                <a:gridCol w="1431851">
                  <a:extLst>
                    <a:ext uri="{9D8B030D-6E8A-4147-A177-3AD203B41FA5}">
                      <a16:colId xmlns:a16="http://schemas.microsoft.com/office/drawing/2014/main" val="3608287535"/>
                    </a:ext>
                  </a:extLst>
                </a:gridCol>
                <a:gridCol w="1601972">
                  <a:extLst>
                    <a:ext uri="{9D8B030D-6E8A-4147-A177-3AD203B41FA5}">
                      <a16:colId xmlns:a16="http://schemas.microsoft.com/office/drawing/2014/main" val="2760754859"/>
                    </a:ext>
                  </a:extLst>
                </a:gridCol>
                <a:gridCol w="1569115">
                  <a:extLst>
                    <a:ext uri="{9D8B030D-6E8A-4147-A177-3AD203B41FA5}">
                      <a16:colId xmlns:a16="http://schemas.microsoft.com/office/drawing/2014/main" val="2155055216"/>
                    </a:ext>
                  </a:extLst>
                </a:gridCol>
              </a:tblGrid>
              <a:tr h="729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ターゲティング</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1" kern="1200" dirty="0" err="1">
                          <a:solidFill>
                            <a:schemeClr val="accent3"/>
                          </a:solidFill>
                          <a:latin typeface="Meiryo" panose="020B0604030504040204" pitchFamily="34" charset="-128"/>
                          <a:ea typeface="Meiryo" panose="020B0604030504040204" pitchFamily="34" charset="-128"/>
                          <a:cs typeface="+mn-cs"/>
                        </a:rPr>
                        <a:t>vCPM</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掛け率</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スポーツナビ　トップ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プライムディスプレイ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PC</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スポーツナビ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カテゴリー指定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プライムディスプレイ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PC</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スポーツナビ　トップ　プライムディスプレイ　パノラマ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PC</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スポーツナビ　トップ</a:t>
                      </a: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トップインパクト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プライムディスプレイ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i="0" u="none" strike="noStrike" kern="1200" dirty="0">
                          <a:solidFill>
                            <a:schemeClr val="bg1"/>
                          </a:solidFill>
                          <a:effectLst/>
                          <a:latin typeface="Meiryo" panose="020B0604030504040204" pitchFamily="34" charset="-128"/>
                          <a:ea typeface="Meiryo" panose="020B0604030504040204" pitchFamily="34" charset="-128"/>
                          <a:cs typeface="+mn-cs"/>
                        </a:rPr>
                        <a:t>ダブルサイズ　</a:t>
                      </a:r>
                      <a:r>
                        <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rPr>
                        <a:t>PC</a:t>
                      </a: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スポーツナビ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カテゴリートップ指定　</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トップインパクト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プライムディスプレイ　</a:t>
                      </a:r>
                      <a:endParaRPr kumimoji="1" lang="en-US" altLang="ja-JP" sz="9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Meiryo" panose="020B0604030504040204" pitchFamily="34" charset="-128"/>
                          <a:ea typeface="Meiryo" panose="020B0604030504040204" pitchFamily="34" charset="-128"/>
                          <a:cs typeface="+mn-cs"/>
                        </a:rPr>
                        <a:t>ダブルサイズ　</a:t>
                      </a:r>
                      <a:r>
                        <a:rPr kumimoji="1" lang="en-US" altLang="ja-JP" sz="900" b="1" kern="1200" dirty="0">
                          <a:solidFill>
                            <a:schemeClr val="bg1"/>
                          </a:solidFill>
                          <a:latin typeface="Meiryo" panose="020B0604030504040204" pitchFamily="34" charset="-128"/>
                          <a:ea typeface="Meiryo" panose="020B0604030504040204" pitchFamily="34" charset="-128"/>
                          <a:cs typeface="+mn-cs"/>
                        </a:rPr>
                        <a:t>PC</a:t>
                      </a:r>
                    </a:p>
                  </a:txBody>
                  <a:tcPr marL="45720" marR="4572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2858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性別</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050" b="0" dirty="0">
                          <a:solidFill>
                            <a:schemeClr val="bg1"/>
                          </a:solidFill>
                          <a:latin typeface="Meiryo" panose="020B0604030504040204" pitchFamily="34" charset="-128"/>
                          <a:ea typeface="Meiryo" panose="020B0604030504040204" pitchFamily="34" charset="-128"/>
                        </a:rPr>
                        <a:t>1.2</a:t>
                      </a:r>
                      <a:r>
                        <a:rPr kumimoji="1" lang="ja-JP" altLang="en-US" sz="1050" b="0" dirty="0">
                          <a:solidFill>
                            <a:schemeClr val="bg1"/>
                          </a:solidFill>
                          <a:latin typeface="Meiryo" panose="020B0604030504040204" pitchFamily="34" charset="-128"/>
                          <a:ea typeface="Meiryo" panose="020B0604030504040204" pitchFamily="34" charset="-128"/>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84434171"/>
                  </a:ext>
                </a:extLst>
              </a:tr>
              <a:tr h="2858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年齢</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931917948"/>
                  </a:ext>
                </a:extLst>
              </a:tr>
              <a:tr h="38594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地域</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（都道府県）</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1.3</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66098080"/>
                  </a:ext>
                </a:extLst>
              </a:tr>
              <a:tr h="38594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地域</a:t>
                      </a:r>
                      <a:endParaRPr kumimoji="1" lang="en-US" altLang="ja-JP" sz="1050" b="0" dirty="0">
                        <a:solidFill>
                          <a:schemeClr val="bg1"/>
                        </a:solidFill>
                        <a:latin typeface="Meiryo" panose="020B0604030504040204" pitchFamily="34" charset="-128"/>
                        <a:ea typeface="Meiryo" panose="020B0604030504040204" pitchFamily="34" charset="-128"/>
                      </a:endParaRPr>
                    </a:p>
                    <a:p>
                      <a:pPr algn="ctr"/>
                      <a:r>
                        <a:rPr kumimoji="1" lang="ja-JP" altLang="en-US" sz="1050" b="0" dirty="0">
                          <a:solidFill>
                            <a:schemeClr val="bg1"/>
                          </a:solidFill>
                          <a:latin typeface="Meiryo" panose="020B0604030504040204" pitchFamily="34" charset="-128"/>
                          <a:ea typeface="Meiryo" panose="020B0604030504040204" pitchFamily="34" charset="-128"/>
                        </a:rPr>
                        <a:t>（市区郡）</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b="0" kern="1200" dirty="0">
                          <a:solidFill>
                            <a:schemeClr val="bg1"/>
                          </a:solidFill>
                          <a:latin typeface="Meiryo" panose="020B0604030504040204" pitchFamily="34" charset="-128"/>
                          <a:ea typeface="Meiryo" panose="020B0604030504040204" pitchFamily="34" charset="-128"/>
                          <a:cs typeface="+mn-cs"/>
                        </a:rPr>
                        <a:t>1.56</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463668774"/>
                  </a:ext>
                </a:extLst>
              </a:tr>
              <a:tr h="2858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曜日・</a:t>
                      </a:r>
                      <a:r>
                        <a:rPr kumimoji="1" lang="ja-JP" altLang="en-US" sz="1050" b="0" dirty="0">
                          <a:solidFill>
                            <a:schemeClr val="bg1"/>
                          </a:solidFill>
                          <a:latin typeface="Meiryo" panose="020B0604030504040204" pitchFamily="34" charset="-128"/>
                          <a:ea typeface="Meiryo" panose="020B0604030504040204" pitchFamily="34" charset="-128"/>
                        </a:rPr>
                        <a:t>時間帯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1.2</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26559465"/>
                  </a:ext>
                </a:extLst>
              </a:tr>
              <a:tr h="571347">
                <a:tc rowSpan="2">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（興味関心、購買意向、</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属性・ライフイベント）</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1.8</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967014782"/>
                  </a:ext>
                </a:extLst>
              </a:tr>
              <a:tr h="385941">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オーディエンスリスト</a:t>
                      </a:r>
                      <a:endParaRPr kumimoji="1" lang="en-US" altLang="ja-JP" sz="1050" b="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00" b="0" kern="1200" dirty="0">
                          <a:solidFill>
                            <a:schemeClr val="bg1"/>
                          </a:solidFill>
                          <a:latin typeface="Meiryo" panose="020B0604030504040204" pitchFamily="34" charset="-128"/>
                          <a:ea typeface="Meiryo" panose="020B0604030504040204" pitchFamily="34" charset="-128"/>
                          <a:cs typeface="+mn-cs"/>
                        </a:rPr>
                        <a:t>※2</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（ヤフー提供）</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リスト参照</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50538939"/>
                  </a:ext>
                </a:extLst>
              </a:tr>
              <a:tr h="285882">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フリークエンシー</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cs typeface="+mn-cs"/>
                        </a:rPr>
                        <a:t>2.0</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256108755"/>
                  </a:ext>
                </a:extLst>
              </a:tr>
            </a:tbl>
          </a:graphicData>
        </a:graphic>
      </p:graphicFrame>
      <p:pic>
        <p:nvPicPr>
          <p:cNvPr id="12" name="図プレースホルダー 11" descr="アイコン&#10;&#10;自動的に生成された説明">
            <a:extLst>
              <a:ext uri="{FF2B5EF4-FFF2-40B4-BE49-F238E27FC236}">
                <a16:creationId xmlns:a16="http://schemas.microsoft.com/office/drawing/2014/main" id="{14178230-3053-A9EE-02C1-3362AA639BF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2" name="テキスト ボックス 5">
            <a:extLst>
              <a:ext uri="{FF2B5EF4-FFF2-40B4-BE49-F238E27FC236}">
                <a16:creationId xmlns:a16="http://schemas.microsoft.com/office/drawing/2014/main" id="{FF7903FB-6E1F-CD5F-F4DB-D169E68F404C}"/>
              </a:ext>
            </a:extLst>
          </p:cNvPr>
          <p:cNvSpPr txBox="1"/>
          <p:nvPr/>
        </p:nvSpPr>
        <p:spPr>
          <a:xfrm>
            <a:off x="513056" y="4983369"/>
            <a:ext cx="11199519" cy="1608133"/>
          </a:xfrm>
          <a:prstGeom prst="rect">
            <a:avLst/>
          </a:prstGeom>
          <a:noFill/>
        </p:spPr>
        <p:txBody>
          <a:bodyPr wrap="square" lIns="0" tIns="0" rIns="0" bIns="0"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注意事項</a:t>
            </a:r>
            <a:r>
              <a:rPr kumimoji="1" lang="en-US" altLang="ja-JP"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a:t>
            </a:r>
            <a:r>
              <a:rPr kumimoji="1" lang="ja-JP" altLang="en-US" sz="9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こちらの商品は、ターゲティング設定不可です。</a:t>
            </a:r>
            <a:endParaRPr lang="en-US" altLang="ja-JP" sz="900" b="1" dirty="0">
              <a:solidFill>
                <a:srgbClr val="000000">
                  <a:lumMod val="65000"/>
                  <a:lumOff val="35000"/>
                </a:srgbClr>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10000"/>
              </a:lnSpc>
              <a:spcBef>
                <a:spcPts val="0"/>
              </a:spcBef>
              <a:spcAft>
                <a:spcPts val="0"/>
              </a:spcAft>
              <a:buClrTx/>
              <a:buSzTx/>
              <a:buFontTx/>
              <a:buNone/>
              <a:tabLst/>
              <a:defRPr/>
            </a:pPr>
            <a:endParaRPr kumimoji="1" lang="en-US" altLang="ja-JP" sz="5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年齢は以下の区分で指定が可能です。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25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35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39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45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49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55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64</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65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69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70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歳以上</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は「基本料金</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掛け率の最大値は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倍になります。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1.2</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=2.59</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倍のため、</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2.0</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例：「メディア視聴ターゲティング」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1.5</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倍と「ファンターゲティング」</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倍を選択した場合、</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 </a:t>
            </a:r>
            <a:r>
              <a:rPr kumimoji="1" lang="en-US" altLang="ja-JP" sz="800" b="0" i="0" u="none" strike="noStrike" kern="1200" cap="none" spc="0" normalizeH="0" baseline="0" noProof="0" dirty="0" err="1">
                <a:ln>
                  <a:noFill/>
                </a:ln>
                <a:solidFill>
                  <a:schemeClr val="bg2"/>
                </a:solidFill>
                <a:effectLst/>
                <a:uLnTx/>
                <a:uFillTx/>
                <a:latin typeface="Meiryo" panose="020B0604030504040204" pitchFamily="34" charset="-128"/>
                <a:ea typeface="Meiryo" panose="020B0604030504040204" pitchFamily="34" charset="-128"/>
                <a:cs typeface="+mn-cs"/>
              </a:rPr>
              <a:t>vCPM</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掛け率は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1.8</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倍が適用されます。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※SP</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はスマートフォン、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PC</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はパソコン、</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MD</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※1</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オーディエンスリストの詳細は、</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Yahoo!</a:t>
            </a:r>
            <a:r>
              <a:rPr kumimoji="1" lang="ja-JP" altLang="en-US"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広告ヘルプを参照してください。 </a:t>
            </a:r>
            <a:r>
              <a:rPr kumimoji="1" lang="en-US" altLang="ja-JP" sz="800" b="0" i="0" u="none" strike="noStrike" kern="1200" cap="none" spc="0" normalizeH="0" baseline="0" noProof="0" dirty="0">
                <a:ln>
                  <a:noFill/>
                </a:ln>
                <a:solidFill>
                  <a:schemeClr val="bg2"/>
                </a:solidFill>
                <a:effectLst/>
                <a:uLnTx/>
                <a:uFillTx/>
                <a:latin typeface="Meiryo" panose="020B0604030504040204" pitchFamily="34" charset="-128"/>
                <a:ea typeface="Meiryo" panose="020B0604030504040204" pitchFamily="34" charset="-128"/>
                <a:cs typeface="+mn-cs"/>
              </a:rPr>
              <a:t>https://ads-help.yahoo-net.jp/s/article/H000044833?language=ja</a:t>
            </a:r>
          </a:p>
        </p:txBody>
      </p:sp>
    </p:spTree>
    <p:extLst>
      <p:ext uri="{BB962C8B-B14F-4D97-AF65-F5344CB8AC3E}">
        <p14:creationId xmlns:p14="http://schemas.microsoft.com/office/powerpoint/2010/main" val="28113259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9E339DC7-E98B-D6F0-2BA2-50EFFDBDBE9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11545525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8">
            <a:extLst>
              <a:ext uri="{FF2B5EF4-FFF2-40B4-BE49-F238E27FC236}">
                <a16:creationId xmlns:a16="http://schemas.microsoft.com/office/drawing/2014/main" id="{4344A6DE-28AE-ED63-5C35-240B18142991}"/>
              </a:ext>
            </a:extLst>
          </p:cNvPr>
          <p:cNvSpPr>
            <a:spLocks noGrp="1"/>
          </p:cNvSpPr>
          <p:nvPr>
            <p:ph type="body" sz="quarter" idx="12"/>
          </p:nvPr>
        </p:nvSpPr>
        <p:spPr/>
        <p:txBody>
          <a:bodyPr/>
          <a:lstStyle/>
          <a:p>
            <a:pPr algn="ctr"/>
            <a:r>
              <a:rPr lang="ja-JP" altLang="en-US" dirty="0"/>
              <a:t>その他・注意事項</a:t>
            </a:r>
          </a:p>
        </p:txBody>
      </p:sp>
      <p:pic>
        <p:nvPicPr>
          <p:cNvPr id="8" name="図プレースホルダー 7" descr="アイコン&#10;&#10;自動的に生成された説明">
            <a:extLst>
              <a:ext uri="{FF2B5EF4-FFF2-40B4-BE49-F238E27FC236}">
                <a16:creationId xmlns:a16="http://schemas.microsoft.com/office/drawing/2014/main" id="{1B3288AE-EA15-3997-BE77-D683F228807D}"/>
              </a:ext>
            </a:extLst>
          </p:cNvPr>
          <p:cNvPicPr>
            <a:picLocks noGrp="1" noChangeAspect="1"/>
          </p:cNvPicPr>
          <p:nvPr>
            <p:ph type="pic" sz="quarter" idx="11"/>
          </p:nvPr>
        </p:nvPicPr>
        <p:blipFill rotWithShape="1">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kumimoji="1" lang="ja-JP" altLang="en-US"/>
          </a:p>
        </p:txBody>
      </p:sp>
      <p:graphicFrame>
        <p:nvGraphicFramePr>
          <p:cNvPr id="16" name="表 15">
            <a:extLst>
              <a:ext uri="{FF2B5EF4-FFF2-40B4-BE49-F238E27FC236}">
                <a16:creationId xmlns:a16="http://schemas.microsoft.com/office/drawing/2014/main" id="{C6DC75B1-C79A-96FD-D4A3-25D7D3A9FA55}"/>
              </a:ext>
            </a:extLst>
          </p:cNvPr>
          <p:cNvGraphicFramePr>
            <a:graphicFrameLocks noGrp="1"/>
          </p:cNvGraphicFramePr>
          <p:nvPr>
            <p:extLst>
              <p:ext uri="{D42A27DB-BD31-4B8C-83A1-F6EECF244321}">
                <p14:modId xmlns:p14="http://schemas.microsoft.com/office/powerpoint/2010/main" val="3276028514"/>
              </p:ext>
            </p:extLst>
          </p:nvPr>
        </p:nvGraphicFramePr>
        <p:xfrm>
          <a:off x="479426" y="1071136"/>
          <a:ext cx="11233150" cy="5215850"/>
        </p:xfrm>
        <a:graphic>
          <a:graphicData uri="http://schemas.openxmlformats.org/drawingml/2006/table">
            <a:tbl>
              <a:tblPr firstCol="1" bandRow="1"/>
              <a:tblGrid>
                <a:gridCol w="3631020">
                  <a:extLst>
                    <a:ext uri="{9D8B030D-6E8A-4147-A177-3AD203B41FA5}">
                      <a16:colId xmlns:a16="http://schemas.microsoft.com/office/drawing/2014/main" val="792911817"/>
                    </a:ext>
                  </a:extLst>
                </a:gridCol>
                <a:gridCol w="971755">
                  <a:extLst>
                    <a:ext uri="{9D8B030D-6E8A-4147-A177-3AD203B41FA5}">
                      <a16:colId xmlns:a16="http://schemas.microsoft.com/office/drawing/2014/main" val="3057805663"/>
                    </a:ext>
                  </a:extLst>
                </a:gridCol>
                <a:gridCol w="1034237">
                  <a:extLst>
                    <a:ext uri="{9D8B030D-6E8A-4147-A177-3AD203B41FA5}">
                      <a16:colId xmlns:a16="http://schemas.microsoft.com/office/drawing/2014/main" val="4203260269"/>
                    </a:ext>
                  </a:extLst>
                </a:gridCol>
                <a:gridCol w="1059259">
                  <a:extLst>
                    <a:ext uri="{9D8B030D-6E8A-4147-A177-3AD203B41FA5}">
                      <a16:colId xmlns:a16="http://schemas.microsoft.com/office/drawing/2014/main" val="862787916"/>
                    </a:ext>
                  </a:extLst>
                </a:gridCol>
                <a:gridCol w="1084280">
                  <a:extLst>
                    <a:ext uri="{9D8B030D-6E8A-4147-A177-3AD203B41FA5}">
                      <a16:colId xmlns:a16="http://schemas.microsoft.com/office/drawing/2014/main" val="2598357217"/>
                    </a:ext>
                  </a:extLst>
                </a:gridCol>
                <a:gridCol w="1009215">
                  <a:extLst>
                    <a:ext uri="{9D8B030D-6E8A-4147-A177-3AD203B41FA5}">
                      <a16:colId xmlns:a16="http://schemas.microsoft.com/office/drawing/2014/main" val="2910572198"/>
                    </a:ext>
                  </a:extLst>
                </a:gridCol>
                <a:gridCol w="1209390">
                  <a:extLst>
                    <a:ext uri="{9D8B030D-6E8A-4147-A177-3AD203B41FA5}">
                      <a16:colId xmlns:a16="http://schemas.microsoft.com/office/drawing/2014/main" val="1525710747"/>
                    </a:ext>
                  </a:extLst>
                </a:gridCol>
                <a:gridCol w="1233994">
                  <a:extLst>
                    <a:ext uri="{9D8B030D-6E8A-4147-A177-3AD203B41FA5}">
                      <a16:colId xmlns:a16="http://schemas.microsoft.com/office/drawing/2014/main" val="971888709"/>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　トップ　</a:t>
                      </a:r>
                      <a:endParaRPr kumimoji="1" lang="en-US" altLang="ja-JP" sz="800" b="1" kern="1200" dirty="0">
                        <a:solidFill>
                          <a:schemeClr val="bg1"/>
                        </a:solidFill>
                      </a:endParaRPr>
                    </a:p>
                    <a:p>
                      <a:pPr algn="ctr"/>
                      <a:r>
                        <a:rPr kumimoji="1" lang="ja-JP" altLang="en-US" sz="800" b="1" kern="1200" dirty="0">
                          <a:solidFill>
                            <a:schemeClr val="bg1"/>
                          </a:solidFill>
                        </a:rPr>
                        <a:t>トップパネル　</a:t>
                      </a:r>
                      <a:r>
                        <a:rPr kumimoji="1" lang="en-US" altLang="ja-JP" sz="800" b="1" kern="1200" dirty="0">
                          <a:solidFill>
                            <a:schemeClr val="bg1"/>
                          </a:solidFill>
                        </a:rPr>
                        <a:t>SP</a:t>
                      </a: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　</a:t>
                      </a:r>
                      <a:endParaRPr kumimoji="1" lang="en-US" altLang="ja-JP" sz="800" b="1" kern="1200" dirty="0">
                        <a:solidFill>
                          <a:schemeClr val="bg1"/>
                        </a:solidFill>
                      </a:endParaRPr>
                    </a:p>
                    <a:p>
                      <a:pPr algn="ctr"/>
                      <a:r>
                        <a:rPr kumimoji="1" lang="ja-JP" altLang="en-US" sz="800" b="1" kern="1200" dirty="0">
                          <a:solidFill>
                            <a:schemeClr val="bg1"/>
                          </a:solidFill>
                        </a:rPr>
                        <a:t>カテゴリー</a:t>
                      </a:r>
                      <a:endParaRPr kumimoji="1" lang="en-US" altLang="ja-JP" sz="800" b="1" kern="1200" dirty="0">
                        <a:solidFill>
                          <a:schemeClr val="bg1"/>
                        </a:solidFill>
                      </a:endParaRPr>
                    </a:p>
                    <a:p>
                      <a:pPr algn="ctr"/>
                      <a:r>
                        <a:rPr kumimoji="1" lang="ja-JP" altLang="en-US" sz="800" b="1" kern="1200" dirty="0">
                          <a:solidFill>
                            <a:schemeClr val="bg1"/>
                          </a:solidFill>
                        </a:rPr>
                        <a:t>トップ指定　</a:t>
                      </a:r>
                    </a:p>
                    <a:p>
                      <a:pPr algn="ctr"/>
                      <a:r>
                        <a:rPr kumimoji="1" lang="ja-JP" altLang="en-US" sz="800" b="1" kern="1200" dirty="0">
                          <a:solidFill>
                            <a:schemeClr val="bg1"/>
                          </a:solidFill>
                        </a:rPr>
                        <a:t>トップパネル　</a:t>
                      </a:r>
                      <a:r>
                        <a:rPr kumimoji="1" lang="en-US" altLang="ja-JP" sz="800" b="1" kern="1200" dirty="0">
                          <a:solidFill>
                            <a:schemeClr val="bg1"/>
                          </a:solidFill>
                        </a:rPr>
                        <a:t>SP</a:t>
                      </a:r>
                    </a:p>
                  </a:txBody>
                  <a:tcPr marL="43895" marR="43895" marT="3456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　</a:t>
                      </a:r>
                      <a:endParaRPr kumimoji="1" lang="en-US" altLang="ja-JP" sz="800" b="1" kern="1200" dirty="0">
                        <a:solidFill>
                          <a:schemeClr val="bg1"/>
                        </a:solidFill>
                      </a:endParaRPr>
                    </a:p>
                    <a:p>
                      <a:pPr algn="ctr"/>
                      <a:r>
                        <a:rPr kumimoji="1" lang="ja-JP" altLang="en-US" sz="800" b="1" kern="1200" dirty="0">
                          <a:solidFill>
                            <a:schemeClr val="bg1"/>
                          </a:solidFill>
                        </a:rPr>
                        <a:t>トップ　</a:t>
                      </a:r>
                    </a:p>
                    <a:p>
                      <a:pPr algn="ctr"/>
                      <a:r>
                        <a:rPr kumimoji="1" lang="ja-JP" altLang="en-US" sz="800" b="1" kern="1200" dirty="0">
                          <a:solidFill>
                            <a:schemeClr val="bg1"/>
                          </a:solidFill>
                        </a:rPr>
                        <a:t>プライム</a:t>
                      </a:r>
                      <a:endParaRPr kumimoji="1" lang="en-US" altLang="ja-JP" sz="800" b="1" kern="1200" dirty="0">
                        <a:solidFill>
                          <a:schemeClr val="bg1"/>
                        </a:solidFill>
                      </a:endParaRPr>
                    </a:p>
                    <a:p>
                      <a:pPr algn="ctr"/>
                      <a:r>
                        <a:rPr kumimoji="1" lang="ja-JP" altLang="en-US" sz="800" b="1" kern="1200" dirty="0">
                          <a:solidFill>
                            <a:schemeClr val="bg1"/>
                          </a:solidFill>
                        </a:rPr>
                        <a:t>ディスプレイ　</a:t>
                      </a:r>
                      <a:r>
                        <a:rPr kumimoji="1" lang="en-US" altLang="ja-JP" sz="800" b="1" kern="1200" dirty="0">
                          <a:solidFill>
                            <a:schemeClr val="bg1"/>
                          </a:solidFill>
                        </a:rPr>
                        <a:t>PC</a:t>
                      </a:r>
                    </a:p>
                  </a:txBody>
                  <a:tcPr marL="43895" marR="43895" marT="3456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スポーツナビ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カテゴリー指定　</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プライム</a:t>
                      </a:r>
                      <a:endParaRPr kumimoji="1" lang="en-US" altLang="ja-JP" sz="800" b="1" kern="1200" dirty="0">
                        <a:solidFill>
                          <a:schemeClr val="bg1"/>
                        </a:solidFill>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800" b="1" kern="1200" dirty="0">
                          <a:solidFill>
                            <a:schemeClr val="bg1"/>
                          </a:solidFill>
                        </a:rPr>
                        <a:t>ディスプレイ　</a:t>
                      </a:r>
                      <a:r>
                        <a:rPr kumimoji="1" lang="en-US" altLang="ja-JP" sz="800" b="1" kern="1200" dirty="0">
                          <a:solidFill>
                            <a:schemeClr val="bg1"/>
                          </a:solidFill>
                        </a:rPr>
                        <a:t>PC</a:t>
                      </a:r>
                    </a:p>
                  </a:txBody>
                  <a:tcPr marL="43895" marR="43895" marT="3456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　</a:t>
                      </a:r>
                      <a:endParaRPr kumimoji="1" lang="en-US" altLang="ja-JP" sz="800" b="1" kern="1200" dirty="0">
                        <a:solidFill>
                          <a:schemeClr val="bg1"/>
                        </a:solidFill>
                      </a:endParaRPr>
                    </a:p>
                    <a:p>
                      <a:pPr algn="ctr"/>
                      <a:r>
                        <a:rPr kumimoji="1" lang="ja-JP" altLang="en-US" sz="800" b="1" kern="1200" dirty="0">
                          <a:solidFill>
                            <a:schemeClr val="bg1"/>
                          </a:solidFill>
                        </a:rPr>
                        <a:t>トップ　プライムディスプレイ　</a:t>
                      </a:r>
                      <a:endParaRPr kumimoji="1" lang="en-US" altLang="ja-JP" sz="800" b="1" kern="1200" dirty="0">
                        <a:solidFill>
                          <a:schemeClr val="bg1"/>
                        </a:solidFill>
                      </a:endParaRPr>
                    </a:p>
                    <a:p>
                      <a:pPr algn="ctr"/>
                      <a:r>
                        <a:rPr kumimoji="1" lang="ja-JP" altLang="en-US" sz="800" b="1" kern="1200" dirty="0">
                          <a:solidFill>
                            <a:schemeClr val="bg1"/>
                          </a:solidFill>
                        </a:rPr>
                        <a:t>パノラマ　</a:t>
                      </a:r>
                      <a:r>
                        <a:rPr kumimoji="1" lang="en-US" altLang="ja-JP" sz="800" b="1" kern="1200" dirty="0">
                          <a:solidFill>
                            <a:schemeClr val="bg1"/>
                          </a:solidFill>
                        </a:rPr>
                        <a:t>PC</a:t>
                      </a:r>
                    </a:p>
                  </a:txBody>
                  <a:tcPr marL="43895" marR="43895" marT="3456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latin typeface="Meiryo" panose="020B0604030504040204" pitchFamily="34" charset="-128"/>
                          <a:ea typeface="Meiryo" panose="020B0604030504040204" pitchFamily="34" charset="-128"/>
                          <a:cs typeface="+mn-cs"/>
                        </a:rPr>
                        <a:t>スポーツナビ　トップ　トップインパクト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latin typeface="Meiryo" panose="020B0604030504040204" pitchFamily="34" charset="-128"/>
                          <a:ea typeface="Meiryo" panose="020B0604030504040204" pitchFamily="34" charset="-128"/>
                          <a:cs typeface="+mn-cs"/>
                        </a:rPr>
                        <a:t>プライムディスプレイ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latin typeface="Meiryo" panose="020B0604030504040204" pitchFamily="34" charset="-128"/>
                          <a:ea typeface="Meiryo" panose="020B0604030504040204" pitchFamily="34" charset="-128"/>
                          <a:cs typeface="+mn-cs"/>
                        </a:rPr>
                        <a:t>ダブルサイズ　</a:t>
                      </a:r>
                      <a:r>
                        <a:rPr kumimoji="1" lang="en-US" altLang="ja-JP" sz="800" b="1" kern="1200" dirty="0">
                          <a:solidFill>
                            <a:schemeClr val="bg1"/>
                          </a:solidFill>
                          <a:latin typeface="Meiryo" panose="020B0604030504040204" pitchFamily="34" charset="-128"/>
                          <a:ea typeface="Meiryo" panose="020B0604030504040204" pitchFamily="34" charset="-128"/>
                          <a:cs typeface="+mn-cs"/>
                        </a:rPr>
                        <a:t>PC</a:t>
                      </a:r>
                    </a:p>
                  </a:txBody>
                  <a:tcPr marL="43895" marR="43895" marT="34563"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latin typeface="Meiryo" panose="020B0604030504040204" pitchFamily="34" charset="-128"/>
                          <a:ea typeface="Meiryo" panose="020B0604030504040204" pitchFamily="34" charset="-128"/>
                          <a:cs typeface="+mn-cs"/>
                        </a:rPr>
                        <a:t>スポーツナビ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latin typeface="Meiryo" panose="020B0604030504040204" pitchFamily="34" charset="-128"/>
                          <a:ea typeface="Meiryo" panose="020B0604030504040204" pitchFamily="34" charset="-128"/>
                          <a:cs typeface="+mn-cs"/>
                        </a:rPr>
                        <a:t>カテゴリートップ指定　トップインパクト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kern="1200" dirty="0">
                          <a:solidFill>
                            <a:schemeClr val="bg1"/>
                          </a:solidFill>
                          <a:latin typeface="Meiryo" panose="020B0604030504040204" pitchFamily="34" charset="-128"/>
                          <a:ea typeface="Meiryo" panose="020B0604030504040204" pitchFamily="34" charset="-128"/>
                          <a:cs typeface="+mn-cs"/>
                        </a:rPr>
                        <a:t>プライムディスプレイ　ダブルサイズ　</a:t>
                      </a:r>
                      <a:r>
                        <a:rPr kumimoji="1" lang="en-US" altLang="ja-JP" sz="800" b="1" kern="1200" dirty="0">
                          <a:solidFill>
                            <a:schemeClr val="bg1"/>
                          </a:solidFill>
                          <a:latin typeface="Meiryo" panose="020B0604030504040204" pitchFamily="34" charset="-128"/>
                          <a:ea typeface="Meiryo" panose="020B0604030504040204" pitchFamily="34" charset="-128"/>
                          <a:cs typeface="+mn-cs"/>
                        </a:rPr>
                        <a:t>PC</a:t>
                      </a:r>
                    </a:p>
                  </a:txBody>
                  <a:tcPr marL="43895" marR="43895" marT="34563"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7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algn="ctr" fontAlgn="ct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r>
                        <a:rPr lang="ja-JP" altLang="en-US" sz="80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chemeClr val="accent6"/>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endParaRPr lang="en-US" altLang="ja-JP"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6"/>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6"/>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chemeClr val="accent3"/>
                          </a:solidFill>
                          <a:effectLst/>
                          <a:latin typeface="Meiryo" panose="020B0604030504040204" pitchFamily="34" charset="-128"/>
                          <a:ea typeface="Meiryo" panose="020B0604030504040204" pitchFamily="34" charset="-128"/>
                        </a:rPr>
                        <a:t>　</a:t>
                      </a: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tc>
                  <a:txBody>
                    <a:bodyPr/>
                    <a:lstStyle/>
                    <a:p>
                      <a:pPr algn="ctr" fontAlgn="ctr"/>
                      <a:endParaRPr lang="ja-JP" altLang="en-US"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tint val="40000"/>
                      </a:srgb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chemeClr val="accent3"/>
                          </a:solidFill>
                          <a:effectLst/>
                          <a:latin typeface="Meiryo" panose="020B0604030504040204" pitchFamily="34" charset="-128"/>
                          <a:ea typeface="Meiryo" panose="020B0604030504040204" pitchFamily="34" charset="-128"/>
                        </a:rPr>
                        <a:t>× </a:t>
                      </a:r>
                      <a:endParaRPr lang="en-US" altLang="ja-JP" sz="900" b="1" i="0" u="none" strike="noStrike" dirty="0">
                        <a:solidFill>
                          <a:schemeClr val="accent3"/>
                        </a:solidFill>
                        <a:effectLst/>
                        <a:latin typeface="Meiryo" panose="020B0604030504040204" pitchFamily="34" charset="-128"/>
                        <a:ea typeface="Meiryo" panose="020B0604030504040204" pitchFamily="34" charset="-128"/>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mn-cs"/>
                        </a:rPr>
                        <a:t>×</a:t>
                      </a:r>
                      <a:endPar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6097" marR="6097" marT="6097"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p>
                  </a:txBody>
                  <a:tcPr marL="6097" marR="6097" marT="6097" marB="0" anchor="ctr">
                    <a:lnL w="12700" cap="flat" cmpd="sng" algn="ctr">
                      <a:solidFill>
                        <a:srgbClr val="FFFFFF"/>
                      </a:solidFill>
                      <a:prstDash val="solid"/>
                      <a:round/>
                      <a:headEnd type="none" w="med" len="med"/>
                      <a:tailEnd type="none" w="med" len="med"/>
                    </a:lnL>
                    <a:lnR w="12700" cmpd="sng">
                      <a:solidFill>
                        <a:srgbClr val="FFFFFF"/>
                      </a:solidFill>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99999">
                        <a:tint val="20000"/>
                      </a:srgbClr>
                    </a:solidFill>
                  </a:tcPr>
                </a:tc>
                <a:extLst>
                  <a:ext uri="{0D108BD9-81ED-4DB2-BD59-A6C34878D82A}">
                    <a16:rowId xmlns:a16="http://schemas.microsoft.com/office/drawing/2014/main" val="1740765094"/>
                  </a:ext>
                </a:extLst>
              </a:tr>
            </a:tbl>
          </a:graphicData>
        </a:graphic>
      </p:graphicFrame>
      <p:sp>
        <p:nvSpPr>
          <p:cNvPr id="20" name="正方形/長方形 19">
            <a:extLst>
              <a:ext uri="{FF2B5EF4-FFF2-40B4-BE49-F238E27FC236}">
                <a16:creationId xmlns:a16="http://schemas.microsoft.com/office/drawing/2014/main" id="{27E0E6A7-8E08-191B-8F72-B306165AD086}"/>
              </a:ext>
            </a:extLst>
          </p:cNvPr>
          <p:cNvSpPr/>
          <p:nvPr/>
        </p:nvSpPr>
        <p:spPr>
          <a:xfrm>
            <a:off x="7414365" y="6303839"/>
            <a:ext cx="4183422" cy="270843"/>
          </a:xfrm>
          <a:prstGeom prst="rect">
            <a:avLst/>
          </a:prstGeom>
        </p:spPr>
        <p:txBody>
          <a:bodyPr wrap="square" lIns="0" tIns="0" rIns="0" bIns="0">
            <a:spAutoFit/>
          </a:bodyPr>
          <a:lstStyle/>
          <a:p>
            <a:pPr>
              <a:lnSpc>
                <a:spcPct val="110000"/>
              </a:lnSpc>
              <a:defRPr/>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　　  の枠はホワイトリストで一部プロモーションで掲載可となる場合があります。</a:t>
            </a:r>
            <a:b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b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印のないカテゴリーは制限なしとなります。</a:t>
            </a:r>
            <a:endPar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endParaRPr>
          </a:p>
        </p:txBody>
      </p:sp>
      <p:sp>
        <p:nvSpPr>
          <p:cNvPr id="22" name="正方形/長方形 21">
            <a:extLst>
              <a:ext uri="{FF2B5EF4-FFF2-40B4-BE49-F238E27FC236}">
                <a16:creationId xmlns:a16="http://schemas.microsoft.com/office/drawing/2014/main" id="{DFE94CF2-292B-3FEA-CAC7-196E96168650}"/>
              </a:ext>
            </a:extLst>
          </p:cNvPr>
          <p:cNvSpPr/>
          <p:nvPr/>
        </p:nvSpPr>
        <p:spPr>
          <a:xfrm>
            <a:off x="7567621" y="6304912"/>
            <a:ext cx="190338" cy="115018"/>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sp>
        <p:nvSpPr>
          <p:cNvPr id="3" name="正方形/長方形 2">
            <a:extLst>
              <a:ext uri="{FF2B5EF4-FFF2-40B4-BE49-F238E27FC236}">
                <a16:creationId xmlns:a16="http://schemas.microsoft.com/office/drawing/2014/main" id="{1A084A6E-349A-2082-2EE7-FD9A0B2CDC19}"/>
              </a:ext>
            </a:extLst>
          </p:cNvPr>
          <p:cNvSpPr/>
          <p:nvPr/>
        </p:nvSpPr>
        <p:spPr>
          <a:xfrm>
            <a:off x="595671" y="6419930"/>
            <a:ext cx="4183422" cy="135422"/>
          </a:xfrm>
          <a:prstGeom prst="rect">
            <a:avLst/>
          </a:prstGeom>
        </p:spPr>
        <p:txBody>
          <a:bodyPr wrap="square" lIns="0" tIns="0" rIns="0" bIns="0">
            <a:spAutoFit/>
          </a:bodyPr>
          <a:lstStyle/>
          <a:p>
            <a:pPr>
              <a:lnSpc>
                <a:spcPct val="110000"/>
              </a:lnSpc>
            </a:pP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 SP</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はスマートフォン、 </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PC</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はパソコン、</a:t>
            </a:r>
            <a:r>
              <a:rPr kumimoji="0" lang="en-US" altLang="ja-JP" sz="800" kern="0" dirty="0">
                <a:solidFill>
                  <a:prstClr val="black">
                    <a:lumMod val="65000"/>
                    <a:lumOff val="35000"/>
                  </a:prstClr>
                </a:solidFill>
                <a:latin typeface="Meiryo" panose="020B0604030504040204" pitchFamily="34" charset="-128"/>
                <a:ea typeface="Meiryo" panose="020B0604030504040204" pitchFamily="34" charset="-128"/>
              </a:rPr>
              <a:t>MD</a:t>
            </a:r>
            <a:r>
              <a:rPr kumimoji="0" lang="ja-JP" altLang="en-US" sz="800" kern="0" dirty="0">
                <a:solidFill>
                  <a:prstClr val="black">
                    <a:lumMod val="65000"/>
                    <a:lumOff val="35000"/>
                  </a:prstClr>
                </a:solidFill>
                <a:latin typeface="Meiryo" panose="020B0604030504040204" pitchFamily="34" charset="-128"/>
                <a:ea typeface="Meiryo" panose="020B0604030504040204" pitchFamily="34" charset="-128"/>
              </a:rPr>
              <a:t>はマルチデバイスの略称です。</a:t>
            </a:r>
            <a:endParaRPr kumimoji="0" lang="en-US" altLang="ja-JP" sz="800" kern="0" dirty="0">
              <a:solidFill>
                <a:prstClr val="black"/>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92086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C4ADC01B-87C8-130B-10C2-BDD9C748C4E1}"/>
              </a:ext>
            </a:extLst>
          </p:cNvPr>
          <p:cNvSpPr>
            <a:spLocks noGrp="1"/>
          </p:cNvSpPr>
          <p:nvPr>
            <p:ph type="body" sz="quarter" idx="12"/>
          </p:nvPr>
        </p:nvSpPr>
        <p:spPr/>
        <p:txBody>
          <a:bodyPr/>
          <a:lstStyle/>
          <a:p>
            <a:pPr algn="ctr"/>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審査について</a:t>
            </a:r>
            <a:endParaRPr kumimoji="1" lang="ja-JP" altLang="en-US" sz="1600">
              <a:solidFill>
                <a:schemeClr val="accent6"/>
              </a:solidFill>
            </a:endParaRPr>
          </a:p>
        </p:txBody>
      </p:sp>
      <p:sp>
        <p:nvSpPr>
          <p:cNvPr id="4" name="テキスト ボックス 3">
            <a:extLst>
              <a:ext uri="{FF2B5EF4-FFF2-40B4-BE49-F238E27FC236}">
                <a16:creationId xmlns:a16="http://schemas.microsoft.com/office/drawing/2014/main" id="{D4199445-C21E-0254-B2A3-CECFE4E29296}"/>
              </a:ext>
            </a:extLst>
          </p:cNvPr>
          <p:cNvSpPr txBox="1"/>
          <p:nvPr/>
        </p:nvSpPr>
        <p:spPr>
          <a:xfrm>
            <a:off x="3924075" y="292497"/>
            <a:ext cx="3411190" cy="236988"/>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000000"/>
                </a:solidFill>
                <a:effectLst/>
                <a:uLnTx/>
                <a:uFillTx/>
                <a:latin typeface="Meiryo" panose="020B0604030504040204" pitchFamily="34" charset="-128"/>
                <a:ea typeface="Meiryo" panose="020B0604030504040204" pitchFamily="34" charset="-128"/>
              </a:rPr>
              <a:t>入稿前審査が必要な項目をご確認ください</a:t>
            </a:r>
            <a:endParaRPr kumimoji="1" lang="ja-JP" altLang="en-US" sz="14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endParaRPr>
          </a:p>
        </p:txBody>
      </p:sp>
      <p:graphicFrame>
        <p:nvGraphicFramePr>
          <p:cNvPr id="6" name="表 5">
            <a:extLst>
              <a:ext uri="{FF2B5EF4-FFF2-40B4-BE49-F238E27FC236}">
                <a16:creationId xmlns:a16="http://schemas.microsoft.com/office/drawing/2014/main" id="{659FCFC1-B066-B7EB-C44D-516ACDFDB4E5}"/>
              </a:ext>
            </a:extLst>
          </p:cNvPr>
          <p:cNvGraphicFramePr>
            <a:graphicFrameLocks noGrp="1"/>
          </p:cNvGraphicFramePr>
          <p:nvPr/>
        </p:nvGraphicFramePr>
        <p:xfrm>
          <a:off x="479427" y="1089025"/>
          <a:ext cx="11233149" cy="5483968"/>
        </p:xfrm>
        <a:graphic>
          <a:graphicData uri="http://schemas.openxmlformats.org/drawingml/2006/table">
            <a:tbl>
              <a:tblPr firstCol="1" bandRow="1"/>
              <a:tblGrid>
                <a:gridCol w="749903">
                  <a:extLst>
                    <a:ext uri="{9D8B030D-6E8A-4147-A177-3AD203B41FA5}">
                      <a16:colId xmlns:a16="http://schemas.microsoft.com/office/drawing/2014/main" val="792911817"/>
                    </a:ext>
                  </a:extLst>
                </a:gridCol>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563689">
                  <a:extLst>
                    <a:ext uri="{9D8B030D-6E8A-4147-A177-3AD203B41FA5}">
                      <a16:colId xmlns:a16="http://schemas.microsoft.com/office/drawing/2014/main" val="2591893762"/>
                    </a:ext>
                  </a:extLst>
                </a:gridCol>
                <a:gridCol w="991283">
                  <a:extLst>
                    <a:ext uri="{9D8B030D-6E8A-4147-A177-3AD203B41FA5}">
                      <a16:colId xmlns:a16="http://schemas.microsoft.com/office/drawing/2014/main" val="664908994"/>
                    </a:ext>
                  </a:extLst>
                </a:gridCol>
                <a:gridCol w="1194222">
                  <a:extLst>
                    <a:ext uri="{9D8B030D-6E8A-4147-A177-3AD203B41FA5}">
                      <a16:colId xmlns:a16="http://schemas.microsoft.com/office/drawing/2014/main" val="1931427765"/>
                    </a:ext>
                  </a:extLst>
                </a:gridCol>
                <a:gridCol w="1628218">
                  <a:extLst>
                    <a:ext uri="{9D8B030D-6E8A-4147-A177-3AD203B41FA5}">
                      <a16:colId xmlns:a16="http://schemas.microsoft.com/office/drawing/2014/main" val="2760754859"/>
                    </a:ext>
                  </a:extLst>
                </a:gridCol>
              </a:tblGrid>
              <a:tr h="531484">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algn="ctr" defTabSz="914423" rtl="0" eaLnBrk="1" latinLnBrk="0" hangingPunct="1">
                        <a:lnSpc>
                          <a:spcPct val="110000"/>
                        </a:lnSpc>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項目</a:t>
                      </a:r>
                    </a:p>
                  </a:txBody>
                  <a:tcPr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問い合わせ内容</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項目別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50" b="1" kern="1200" dirty="0">
                          <a:solidFill>
                            <a:schemeClr val="bg1"/>
                          </a:solidFill>
                          <a:latin typeface="Meiryo" panose="020B0604030504040204" pitchFamily="34" charset="-128"/>
                          <a:ea typeface="Meiryo" panose="020B0604030504040204" pitchFamily="34" charset="-128"/>
                          <a:cs typeface="+mn-cs"/>
                        </a:rPr>
                        <a:t>/</a:t>
                      </a:r>
                      <a:r>
                        <a:rPr kumimoji="1" lang="ja-JP" altLang="en-US" sz="105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ツール</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extLst>
                  <a:ext uri="{0D108BD9-81ED-4DB2-BD59-A6C34878D82A}">
                    <a16:rowId xmlns:a16="http://schemas.microsoft.com/office/drawing/2014/main" val="2117335041"/>
                  </a:ext>
                </a:extLst>
              </a:tr>
              <a:tr h="889936">
                <a:tc rowSpan="5">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lnSpc>
                          <a:spcPct val="110000"/>
                        </a:lnSpc>
                      </a:pPr>
                      <a:r>
                        <a:rPr kumimoji="1" lang="ja-JP" altLang="en-US" sz="1050" b="0" i="0">
                          <a:solidFill>
                            <a:schemeClr val="bg1"/>
                          </a:solidFill>
                          <a:latin typeface="Meiryo" panose="020B0604030504040204" pitchFamily="34" charset="-128"/>
                          <a:ea typeface="Meiryo" panose="020B0604030504040204" pitchFamily="34" charset="-128"/>
                        </a:rPr>
                        <a:t>入稿前</a:t>
                      </a:r>
                      <a:endParaRPr kumimoji="1" lang="en-US" altLang="ja-JP" sz="1050" b="0" i="0" dirty="0">
                        <a:solidFill>
                          <a:schemeClr val="bg1"/>
                        </a:solidFill>
                        <a:latin typeface="Meiryo" panose="020B0604030504040204" pitchFamily="34" charset="-128"/>
                        <a:ea typeface="Meiryo" panose="020B0604030504040204" pitchFamily="34" charset="-128"/>
                      </a:endParaRPr>
                    </a:p>
                    <a:p>
                      <a:pPr algn="ctr">
                        <a:lnSpc>
                          <a:spcPct val="110000"/>
                        </a:lnSpc>
                      </a:pPr>
                      <a:r>
                        <a:rPr kumimoji="1" lang="ja-JP" altLang="en-US" sz="1050" b="0" i="0">
                          <a:solidFill>
                            <a:schemeClr val="bg1"/>
                          </a:solidFill>
                          <a:latin typeface="Meiryo" panose="020B0604030504040204" pitchFamily="34" charset="-128"/>
                          <a:ea typeface="Meiryo" panose="020B0604030504040204" pitchFamily="34" charset="-128"/>
                        </a:rPr>
                        <a:t>審査</a:t>
                      </a:r>
                      <a:endParaRPr kumimoji="1" lang="ja-JP" altLang="en-US" sz="1050" b="0" i="0" dirty="0">
                        <a:solidFill>
                          <a:schemeClr val="bg1"/>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lumMod val="50000"/>
                        <a:lumOff val="50000"/>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広告掲載</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50" b="0"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mn-cs"/>
                        </a:rPr>
                        <a:t>比較検討</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endParaRPr kumimoji="1" lang="en-US" altLang="ja-JP"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紐づく広告が分からないと判断できない部分もある</a:t>
                      </a:r>
                      <a:r>
                        <a:rPr kumimoji="1" lang="ja-JP" altLang="en-US" sz="1050" b="0" i="0" u="none" strike="noStrike" kern="120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ため 、任意</a:t>
                      </a:r>
                      <a:r>
                        <a:rPr kumimoji="1" lang="ja-JP" altLang="en-US" sz="105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cs typeface="+mn-cs"/>
                        </a:rPr>
                        <a:t>必須</a:t>
                      </a:r>
                      <a:endParaRPr kumimoji="1" lang="ja-JP" altLang="en-US" sz="105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「比較検討」以外は</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kern="1200">
                          <a:solidFill>
                            <a:schemeClr val="tx1">
                              <a:lumMod val="65000"/>
                              <a:lumOff val="35000"/>
                            </a:schemeClr>
                          </a:solidFill>
                          <a:latin typeface="Meiryo" panose="020B0604030504040204" pitchFamily="34" charset="-128"/>
                          <a:ea typeface="Meiryo" panose="020B0604030504040204" pitchFamily="34" charset="-128"/>
                          <a:cs typeface="+mn-cs"/>
                        </a:rPr>
                        <a:t>掲載に間</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hlinkClick r:id="rId2"/>
                        </a:rPr>
                        <a:t>ブランドリフト調査</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hlinkClick r:id="rId2"/>
                      </a:endParaRPr>
                    </a:p>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hlinkClick r:id="rId2"/>
                        </a:rPr>
                        <a:t>入稿前審査依頼フォーム</a:t>
                      </a:r>
                      <a:endParaRPr lang="en-US" altLang="ja-JP" sz="105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186591261"/>
                  </a:ext>
                </a:extLst>
              </a:tr>
              <a:tr h="1570950">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・ブランドパネル パノラマ（画像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スクエア（画像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クインティ（画像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サイドビジョン </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パノラマ サイドスイッチ</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動画</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・トップインパクト パノラマ パネルスイッチ（画像）</a:t>
                      </a:r>
                      <a:endPar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・トップインパクト プライムディスプレイ ダブル（画像</a:t>
                      </a:r>
                      <a:r>
                        <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rPr>
                        <a:t>/</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動画）</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6"/>
                          </a:solidFill>
                          <a:latin typeface="Meiryo" panose="020B0604030504040204" pitchFamily="34" charset="-128"/>
                          <a:ea typeface="Meiryo" panose="020B0604030504040204" pitchFamily="34" charset="-128"/>
                          <a:cs typeface="+mn-cs"/>
                        </a:rPr>
                        <a:t>必須</a:t>
                      </a:r>
                      <a:endParaRPr kumimoji="1" lang="en-US" altLang="ja-JP"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掲載反映日の</a:t>
                      </a:r>
                      <a:r>
                        <a:rPr kumimoji="1" lang="en-US" altLang="ja-JP" sz="1050" b="0" dirty="0">
                          <a:solidFill>
                            <a:schemeClr val="accent6"/>
                          </a:solidFill>
                          <a:latin typeface="Meiryo" panose="020B0604030504040204" pitchFamily="34" charset="-128"/>
                          <a:ea typeface="Meiryo" panose="020B0604030504040204" pitchFamily="34" charset="-128"/>
                        </a:rPr>
                        <a:t>11</a:t>
                      </a:r>
                      <a:r>
                        <a:rPr kumimoji="1" lang="ja-JP" altLang="en-US" sz="1050" b="0">
                          <a:solidFill>
                            <a:schemeClr val="accent6"/>
                          </a:solidFill>
                          <a:latin typeface="Meiryo" panose="020B0604030504040204" pitchFamily="34" charset="-128"/>
                          <a:ea typeface="Meiryo" panose="020B0604030504040204" pitchFamily="34" charset="-128"/>
                        </a:rPr>
                        <a:t>営業日前</a:t>
                      </a: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rPr>
                        <a:t>まで</a:t>
                      </a:r>
                      <a:endPar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50" b="0" u="none">
                          <a:solidFill>
                            <a:schemeClr val="tx1">
                              <a:lumMod val="65000"/>
                              <a:lumOff val="35000"/>
                            </a:schemeClr>
                          </a:solidFill>
                          <a:latin typeface="Meiryo" panose="020B0604030504040204" pitchFamily="34" charset="-128"/>
                          <a:ea typeface="Meiryo" panose="020B0604030504040204" pitchFamily="34" charset="-128"/>
                          <a:hlinkClick r:id="rId3"/>
                        </a:rPr>
                        <a:t>ディスプレイ</a:t>
                      </a:r>
                      <a:r>
                        <a:rPr kumimoji="1" lang="ja-JP" altLang="en-US" sz="1050" b="0" u="none" dirty="0">
                          <a:solidFill>
                            <a:schemeClr val="tx1">
                              <a:lumMod val="65000"/>
                              <a:lumOff val="35000"/>
                            </a:schemeClr>
                          </a:solidFill>
                          <a:latin typeface="Meiryo" panose="020B0604030504040204" pitchFamily="34" charset="-128"/>
                          <a:ea typeface="Meiryo" panose="020B0604030504040204" pitchFamily="34" charset="-128"/>
                          <a:hlinkClick r:id="rId3"/>
                        </a:rPr>
                        <a:t>広告（予約型）入稿前審査</a:t>
                      </a:r>
                      <a:r>
                        <a:rPr kumimoji="1" lang="ja-JP" altLang="en-US" sz="1050" b="0" u="none">
                          <a:solidFill>
                            <a:schemeClr val="tx1">
                              <a:lumMod val="65000"/>
                              <a:lumOff val="35000"/>
                            </a:schemeClr>
                          </a:solidFill>
                          <a:latin typeface="Meiryo" panose="020B0604030504040204" pitchFamily="34" charset="-128"/>
                          <a:ea typeface="Meiryo" panose="020B0604030504040204" pitchFamily="34" charset="-128"/>
                          <a:hlinkClick r:id="rId3"/>
                        </a:rPr>
                        <a:t>依頼フォーム</a:t>
                      </a:r>
                      <a:endParaRPr kumimoji="1" lang="en-US" altLang="ja-JP" sz="1050" b="0" u="none"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719682">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商品・サービス</a:t>
                      </a:r>
                      <a:endParaRPr kumimoji="1" lang="ja-JP" altLang="en-US" sz="105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50" b="0" dirty="0">
                        <a:solidFill>
                          <a:schemeClr val="tx1">
                            <a:lumMod val="65000"/>
                            <a:lumOff val="35000"/>
                          </a:schemeClr>
                        </a:solidFill>
                        <a:latin typeface="Meiryo" panose="020B0604030504040204" pitchFamily="34" charset="-128"/>
                        <a:ea typeface="Meiryo" panose="020B0604030504040204" pitchFamily="34" charset="-128"/>
                      </a:endParaRPr>
                    </a:p>
                    <a:p>
                      <a:pPr algn="l">
                        <a:lnSpc>
                          <a:spcPct val="110000"/>
                        </a:lnSpc>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広告フォーマットを問わず、</a:t>
                      </a:r>
                      <a:r>
                        <a:rPr kumimoji="1" lang="ja-JP" altLang="en-US" sz="1050" b="0" kern="1200" dirty="0">
                          <a:solidFill>
                            <a:schemeClr val="accent6"/>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1" dirty="0">
                          <a:solidFill>
                            <a:schemeClr val="accent6"/>
                          </a:solidFill>
                          <a:latin typeface="Meiryo" panose="020B0604030504040204" pitchFamily="34" charset="-128"/>
                          <a:ea typeface="Meiryo" panose="020B0604030504040204" pitchFamily="34" charset="-128"/>
                        </a:rPr>
                        <a:t>必須</a:t>
                      </a:r>
                      <a:endParaRPr kumimoji="1" lang="en-US" altLang="ja-JP" sz="1050" b="1" dirty="0">
                        <a:solidFill>
                          <a:schemeClr val="tx1">
                            <a:lumMod val="65000"/>
                            <a:lumOff val="35000"/>
                          </a:schemeClr>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a:solidFill>
                            <a:schemeClr val="tx1">
                              <a:lumMod val="65000"/>
                              <a:lumOff val="35000"/>
                            </a:schemeClr>
                          </a:solidFill>
                          <a:latin typeface="Meiryo" panose="020B0604030504040204" pitchFamily="34" charset="-128"/>
                          <a:ea typeface="Meiryo" panose="020B0604030504040204" pitchFamily="34" charset="-128"/>
                        </a:rPr>
                        <a:t>掲載に間</a:t>
                      </a: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rPr>
                        <a:t>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88993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公開前</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5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a:solidFill>
                            <a:schemeClr val="bg1"/>
                          </a:solidFill>
                          <a:latin typeface="Meiryo" panose="020B0604030504040204" pitchFamily="34" charset="-128"/>
                          <a:ea typeface="Meiryo" panose="020B0604030504040204" pitchFamily="34" charset="-128"/>
                          <a:cs typeface="+mn-cs"/>
                        </a:rPr>
                        <a:t>審査</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公開前サイト</a:t>
                      </a:r>
                      <a:endPar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URL</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50" b="0" kern="1200" dirty="0">
                          <a:solidFill>
                            <a:schemeClr val="accent6"/>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50" b="0" kern="1200" dirty="0">
                          <a:solidFill>
                            <a:schemeClr val="tx1">
                              <a:lumMod val="65000"/>
                              <a:lumOff val="35000"/>
                            </a:schemeClr>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kern="1200" dirty="0">
                          <a:solidFill>
                            <a:schemeClr val="accent6"/>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719682">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掲載制限</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5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5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5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a:t>
                      </a: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50" b="0" kern="1200" noProof="0" dirty="0">
                          <a:solidFill>
                            <a:schemeClr val="accent6"/>
                          </a:solidFill>
                          <a:latin typeface="Meiryo" panose="020B0604030504040204" pitchFamily="34" charset="-128"/>
                          <a:ea typeface="Meiryo" panose="020B0604030504040204" pitchFamily="34" charset="-128"/>
                          <a:cs typeface="+mn-cs"/>
                        </a:rPr>
                        <a:t>判断にはリンク先サイトが必要</a:t>
                      </a:r>
                      <a:r>
                        <a:rPr kumimoji="1" lang="ja-JP" altLang="en-US" sz="1050" b="0" kern="1200" noProof="0" dirty="0">
                          <a:solidFill>
                            <a:schemeClr val="tx1">
                              <a:lumMod val="65000"/>
                              <a:lumOff val="35000"/>
                            </a:schemeClr>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50" b="1" kern="1200" dirty="0" err="1">
                          <a:solidFill>
                            <a:schemeClr val="tx1">
                              <a:lumMod val="65000"/>
                              <a:lumOff val="35000"/>
                            </a:schemeClr>
                          </a:solidFill>
                          <a:latin typeface="Meiryo" panose="020B0604030504040204" pitchFamily="34" charset="-128"/>
                          <a:ea typeface="Meiryo" panose="020B0604030504040204" pitchFamily="34" charset="-128"/>
                          <a:cs typeface="+mn-cs"/>
                        </a:rPr>
                        <a:t>任意</a:t>
                      </a:r>
                      <a:endParaRPr kumimoji="1" lang="ja-JP" altLang="en-US" sz="1050" b="1" kern="1200" dirty="0">
                        <a:solidFill>
                          <a:schemeClr val="tx1">
                            <a:lumMod val="65000"/>
                            <a:lumOff val="35000"/>
                          </a:schemeClr>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EDED"/>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50" b="0" dirty="0">
                          <a:solidFill>
                            <a:schemeClr val="tx1">
                              <a:lumMod val="65000"/>
                              <a:lumOff val="35000"/>
                            </a:schemeClr>
                          </a:solidFill>
                          <a:latin typeface="Meiryo" panose="020B0604030504040204" pitchFamily="34" charset="-128"/>
                          <a:ea typeface="Meiryo" panose="020B0604030504040204" pitchFamily="34" charset="-128"/>
                          <a:hlinkClick r:id="rId4"/>
                        </a:rPr>
                        <a:t>掲載制限カテゴリー確認　依頼フォーム</a:t>
                      </a:r>
                      <a:br>
                        <a:rPr kumimoji="1" lang="en-US" altLang="ja-JP" sz="1050" b="0" dirty="0">
                          <a:latin typeface="Meiryo" panose="020B0604030504040204" pitchFamily="34" charset="-128"/>
                          <a:ea typeface="Meiryo" panose="020B0604030504040204" pitchFamily="34" charset="-128"/>
                        </a:rPr>
                      </a:br>
                      <a:endParaRPr lang="en-US" altLang="ja-JP" sz="1050" b="0" dirty="0">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bl>
          </a:graphicData>
        </a:graphic>
      </p:graphicFrame>
      <p:pic>
        <p:nvPicPr>
          <p:cNvPr id="10" name="図プレースホルダー 9" descr="アイコン&#10;&#10;自動的に生成された説明">
            <a:extLst>
              <a:ext uri="{FF2B5EF4-FFF2-40B4-BE49-F238E27FC236}">
                <a16:creationId xmlns:a16="http://schemas.microsoft.com/office/drawing/2014/main" id="{58C75F44-AC4E-EFF6-2761-DA292A86C173}"/>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0823341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775CD630-335C-1649-0B9E-6616160A15C6}"/>
              </a:ext>
            </a:extLst>
          </p:cNvPr>
          <p:cNvSpPr>
            <a:spLocks noGrp="1"/>
          </p:cNvSpPr>
          <p:nvPr>
            <p:ph type="body" sz="quarter" idx="12"/>
          </p:nvPr>
        </p:nvSpPr>
        <p:spPr/>
        <p:txBody>
          <a:bodyPr/>
          <a:lstStyle/>
          <a:p>
            <a:pPr algn="ctr"/>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en-US" altLang="ja-JP" dirty="0">
                <a:solidFill>
                  <a:schemeClr val="tx1">
                    <a:lumMod val="65000"/>
                    <a:lumOff val="35000"/>
                  </a:schemeClr>
                </a:solidFill>
                <a:latin typeface="+mn-ea"/>
              </a:rPr>
              <a:t>2023</a:t>
            </a:r>
            <a:r>
              <a:rPr lang="ja-JP" altLang="en-US" dirty="0">
                <a:solidFill>
                  <a:schemeClr val="tx1">
                    <a:lumMod val="65000"/>
                    <a:lumOff val="35000"/>
                  </a:schemeClr>
                </a:solidFill>
                <a:latin typeface="+mn-ea"/>
              </a:rPr>
              <a:t>年</a:t>
            </a:r>
            <a:r>
              <a:rPr lang="en-US" altLang="ja-JP" dirty="0">
                <a:solidFill>
                  <a:schemeClr val="tx1">
                    <a:lumMod val="65000"/>
                    <a:lumOff val="35000"/>
                  </a:schemeClr>
                </a:solidFill>
                <a:latin typeface="+mn-ea"/>
              </a:rPr>
              <a:t>3</a:t>
            </a:r>
            <a:r>
              <a:rPr lang="ja-JP" altLang="en-US" dirty="0">
                <a:solidFill>
                  <a:schemeClr val="tx1">
                    <a:lumMod val="65000"/>
                    <a:lumOff val="35000"/>
                  </a:schemeClr>
                </a:solidFill>
                <a:latin typeface="+mn-ea"/>
              </a:rPr>
              <a:t>月</a:t>
            </a:r>
            <a:r>
              <a:rPr lang="en-US" altLang="ja-JP" dirty="0">
                <a:solidFill>
                  <a:schemeClr val="tx1">
                    <a:lumMod val="65000"/>
                    <a:lumOff val="35000"/>
                  </a:schemeClr>
                </a:solidFill>
                <a:latin typeface="+mn-ea"/>
              </a:rPr>
              <a:t>-4</a:t>
            </a:r>
            <a:r>
              <a:rPr lang="ja-JP" altLang="en-US" dirty="0">
                <a:solidFill>
                  <a:schemeClr val="tx1">
                    <a:lumMod val="65000"/>
                    <a:lumOff val="35000"/>
                  </a:schemeClr>
                </a:solidFill>
                <a:latin typeface="+mn-ea"/>
              </a:rPr>
              <a:t>月の期跨ぎ購入について</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479425" y="3132407"/>
          <a:ext cx="11233152" cy="3249343"/>
        </p:xfrm>
        <a:graphic>
          <a:graphicData uri="http://schemas.openxmlformats.org/drawingml/2006/table">
            <a:tbl>
              <a:tblPr/>
              <a:tblGrid>
                <a:gridCol w="1872192">
                  <a:extLst>
                    <a:ext uri="{9D8B030D-6E8A-4147-A177-3AD203B41FA5}">
                      <a16:colId xmlns:a16="http://schemas.microsoft.com/office/drawing/2014/main" val="3007989207"/>
                    </a:ext>
                  </a:extLst>
                </a:gridCol>
                <a:gridCol w="1872192">
                  <a:extLst>
                    <a:ext uri="{9D8B030D-6E8A-4147-A177-3AD203B41FA5}">
                      <a16:colId xmlns:a16="http://schemas.microsoft.com/office/drawing/2014/main" val="3282382162"/>
                    </a:ext>
                  </a:extLst>
                </a:gridCol>
                <a:gridCol w="1872192">
                  <a:extLst>
                    <a:ext uri="{9D8B030D-6E8A-4147-A177-3AD203B41FA5}">
                      <a16:colId xmlns:a16="http://schemas.microsoft.com/office/drawing/2014/main" val="330142892"/>
                    </a:ext>
                  </a:extLst>
                </a:gridCol>
                <a:gridCol w="1872192">
                  <a:extLst>
                    <a:ext uri="{9D8B030D-6E8A-4147-A177-3AD203B41FA5}">
                      <a16:colId xmlns:a16="http://schemas.microsoft.com/office/drawing/2014/main" val="3920659603"/>
                    </a:ext>
                  </a:extLst>
                </a:gridCol>
                <a:gridCol w="1872192">
                  <a:extLst>
                    <a:ext uri="{9D8B030D-6E8A-4147-A177-3AD203B41FA5}">
                      <a16:colId xmlns:a16="http://schemas.microsoft.com/office/drawing/2014/main" val="2765025768"/>
                    </a:ext>
                  </a:extLst>
                </a:gridCol>
                <a:gridCol w="1872192">
                  <a:extLst>
                    <a:ext uri="{9D8B030D-6E8A-4147-A177-3AD203B41FA5}">
                      <a16:colId xmlns:a16="http://schemas.microsoft.com/office/drawing/2014/main" val="1569845138"/>
                    </a:ext>
                  </a:extLst>
                </a:gridCol>
              </a:tblGrid>
              <a:tr h="576000">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4</a:t>
                      </a:r>
                      <a:r>
                        <a:rPr kumimoji="1" lang="ja-JP" altLang="en-US" sz="2000" b="1" i="0" u="none" strike="noStrike" kern="1200" cap="none" spc="30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1</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3</a:t>
                      </a:r>
                      <a:r>
                        <a:rPr kumimoji="1" lang="ja-JP" altLang="en-US" sz="1600" b="1" i="0" u="none" strike="noStrike" kern="1200" cap="none" spc="0" normalizeH="0" baseline="0" noProof="0" dirty="0">
                          <a:ln>
                            <a:noFill/>
                          </a:ln>
                          <a:solidFill>
                            <a:srgbClr val="999999"/>
                          </a:solidFill>
                          <a:effectLst/>
                          <a:uLnTx/>
                          <a:uFillTx/>
                          <a:latin typeface="メイリオ" panose="020B0604030504040204" pitchFamily="50" charset="-128"/>
                          <a:ea typeface="メイリオ" panose="020B0604030504040204" pitchFamily="50" charset="-128"/>
                          <a:cs typeface="+mn-cs"/>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pPr algn="ctr"/>
                      <a:endParaRPr kumimoji="1" lang="ja-JP" altLang="en-US" b="1" i="0">
                        <a:solidFill>
                          <a:schemeClr val="tx2"/>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accent3">
                        <a:lumMod val="20000"/>
                        <a:lumOff val="80000"/>
                      </a:schemeClr>
                    </a:solidFill>
                  </a:tcPr>
                </a:tc>
                <a:tc grid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第</a:t>
                      </a:r>
                      <a:r>
                        <a:rPr kumimoji="1" lang="en-US" altLang="ja-JP" sz="28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1</a:t>
                      </a:r>
                      <a:r>
                        <a:rPr kumimoji="1" lang="ja-JP" altLang="en-US" sz="2000" b="1" i="0" u="none" strike="noStrike" kern="120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四半期</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 2023</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年</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4</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r>
                        <a:rPr kumimoji="1" lang="en-US" altLang="ja-JP"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6</a:t>
                      </a:r>
                      <a:r>
                        <a:rPr kumimoji="1" lang="ja-JP" altLang="en-US" sz="16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571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chemeClr val="tx2">
                        <a:lumMod val="25000"/>
                        <a:lumOff val="75000"/>
                      </a:schemeClr>
                    </a:solidFill>
                  </a:tcPr>
                </a:tc>
                <a:tc hMerge="1">
                  <a:txBody>
                    <a:bodyPr/>
                    <a:lstStyle/>
                    <a:p>
                      <a:pPr algn="ctr"/>
                      <a:endParaRPr kumimoji="1" lang="ja-JP" altLang="en-US" b="1" i="0">
                        <a:solidFill>
                          <a:schemeClr val="bg1"/>
                        </a:solidFill>
                        <a:latin typeface="Yu Gothic" panose="020B0400000000000000" pitchFamily="34" charset="-128"/>
                        <a:ea typeface="Yu Gothic" panose="020B0400000000000000" pitchFamily="34" charset="-128"/>
                      </a:endParaRPr>
                    </a:p>
                  </a:txBody>
                  <a:tcPr marT="36000" marB="0" anchor="ctr">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465232546"/>
                  </a:ext>
                </a:extLst>
              </a:tr>
              <a:tr h="5133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1</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2</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rgbClr val="999999"/>
                          </a:solidFill>
                          <a:latin typeface="メイリオ" panose="020B0604030504040204" pitchFamily="50" charset="-128"/>
                          <a:ea typeface="メイリオ" panose="020B0604030504040204" pitchFamily="50" charset="-128"/>
                        </a:rPr>
                        <a:t>3</a:t>
                      </a:r>
                      <a:r>
                        <a:rPr kumimoji="1" lang="ja-JP" altLang="en-US" sz="1400" b="1" i="0" dirty="0">
                          <a:solidFill>
                            <a:srgbClr val="999999"/>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4</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5</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b="1" i="0" dirty="0">
                          <a:solidFill>
                            <a:schemeClr val="bg1"/>
                          </a:solidFill>
                          <a:latin typeface="メイリオ" panose="020B0604030504040204" pitchFamily="50" charset="-128"/>
                          <a:ea typeface="メイリオ" panose="020B0604030504040204" pitchFamily="50" charset="-128"/>
                        </a:rPr>
                        <a:t>6</a:t>
                      </a:r>
                      <a:r>
                        <a:rPr kumimoji="1" lang="ja-JP" altLang="en-US" sz="1400" b="1" i="0" dirty="0">
                          <a:solidFill>
                            <a:schemeClr val="bg1"/>
                          </a:solidFill>
                          <a:latin typeface="メイリオ" panose="020B0604030504040204" pitchFamily="50" charset="-128"/>
                          <a:ea typeface="メイリオ" panose="020B0604030504040204" pitchFamily="50" charset="-128"/>
                        </a:rPr>
                        <a:t>月</a:t>
                      </a: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2126393391"/>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28575" cap="flat" cmpd="sng" algn="ctr">
                      <a:solidFill>
                        <a:srgbClr val="FFFFFF"/>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3903680638"/>
                  </a:ext>
                </a:extLst>
              </a:tr>
              <a:tr h="1080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solidFill>
                        <a:srgbClr val="FFFFFF"/>
                      </a:solidFill>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545454">
                        <a:lumMod val="20000"/>
                        <a:lumOff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dirty="0">
                        <a:latin typeface="メイリオ" panose="020B0604030504040204" pitchFamily="50" charset="-128"/>
                        <a:ea typeface="メイリオ" panose="020B0604030504040204" pitchFamily="50" charset="-128"/>
                      </a:endParaRPr>
                    </a:p>
                  </a:txBody>
                  <a:tcPr marT="36000" marB="0" anchor="ctr">
                    <a:lnL w="28575" cap="flat" cmpd="sng" algn="ctr">
                      <a:solidFill>
                        <a:srgbClr val="FFFFFF"/>
                      </a:solidFill>
                      <a:prstDash val="solid"/>
                      <a:round/>
                      <a:headEnd type="none" w="med" len="med"/>
                      <a:tailEnd type="none" w="med" len="med"/>
                    </a:lnL>
                    <a:lnR w="12700" cmpd="sng">
                      <a:solidFill>
                        <a:srgbClr val="FFFFFF"/>
                      </a:solidFill>
                    </a:lnR>
                    <a:lnT w="57150" cap="flat" cmpd="sng" algn="ctr">
                      <a:no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5">
                        <a:lumMod val="75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265388"/>
            <a:ext cx="11233150" cy="1261884"/>
          </a:xfrm>
          <a:prstGeom prst="rect">
            <a:avLst/>
          </a:prstGeom>
          <a:noFill/>
        </p:spPr>
        <p:txBody>
          <a:bodyPr wrap="square" lIns="0" tIns="0" rIns="0" bIns="0" rtlCol="0">
            <a:spAutoFit/>
          </a:bodyPr>
          <a:lstStyle/>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四半期の期間を跨ぐ掲載期間の予約を可能にするため、掲載開始日を</a:t>
            </a:r>
            <a:r>
              <a:rPr lang="en-US" altLang="ja-JP" sz="1600" b="1" dirty="0">
                <a:solidFill>
                  <a:srgbClr val="C9002C"/>
                </a:solidFill>
                <a:latin typeface="Meiryo" panose="020B0604030504040204" pitchFamily="34" charset="-128"/>
                <a:ea typeface="Meiryo" panose="020B0604030504040204" pitchFamily="34" charset="-128"/>
              </a:rPr>
              <a:t>1</a:t>
            </a:r>
            <a:r>
              <a:rPr lang="ja-JP" altLang="en-US" sz="1600" b="1" dirty="0">
                <a:solidFill>
                  <a:srgbClr val="C9002C"/>
                </a:solidFill>
                <a:latin typeface="Meiryo" panose="020B0604030504040204" pitchFamily="34" charset="-128"/>
                <a:ea typeface="Meiryo" panose="020B0604030504040204" pitchFamily="34" charset="-128"/>
              </a:rPr>
              <a:t>カ月前倒し</a:t>
            </a:r>
            <a:r>
              <a:rPr lang="ja-JP" altLang="en-US" sz="1600" dirty="0">
                <a:solidFill>
                  <a:srgbClr val="545454"/>
                </a:solidFill>
                <a:latin typeface="Meiryo" panose="020B0604030504040204" pitchFamily="34" charset="-128"/>
                <a:ea typeface="Meiryo" panose="020B0604030504040204" pitchFamily="34" charset="-128"/>
              </a:rPr>
              <a:t>いたします。</a:t>
            </a: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掲載期間は「商品一覧」ページ「掲載期間」の項目で確認いただけます。</a:t>
            </a:r>
          </a:p>
          <a:p>
            <a:pPr algn="ctr">
              <a:lnSpc>
                <a:spcPct val="130000"/>
              </a:lnSpc>
            </a:pP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月から</a:t>
            </a:r>
            <a:r>
              <a:rPr lang="en-US" altLang="ja-JP" sz="1600" dirty="0">
                <a:solidFill>
                  <a:srgbClr val="545454"/>
                </a:solidFill>
                <a:latin typeface="Meiryo" panose="020B0604030504040204" pitchFamily="34" charset="-128"/>
                <a:ea typeface="Meiryo" panose="020B0604030504040204" pitchFamily="34" charset="-128"/>
              </a:rPr>
              <a:t>4</a:t>
            </a:r>
            <a:r>
              <a:rPr lang="ja-JP" altLang="en-US" sz="1600" dirty="0">
                <a:solidFill>
                  <a:srgbClr val="545454"/>
                </a:solidFill>
                <a:latin typeface="Meiryo" panose="020B0604030504040204" pitchFamily="34" charset="-128"/>
                <a:ea typeface="Meiryo" panose="020B0604030504040204" pitchFamily="34" charset="-128"/>
              </a:rPr>
              <a:t>月、といった期を跨ぐ掲載期間をご希望の場合は、</a:t>
            </a:r>
            <a:endParaRPr lang="en-US" altLang="ja-JP" sz="1600" dirty="0">
              <a:solidFill>
                <a:srgbClr val="545454"/>
              </a:solidFill>
              <a:latin typeface="Meiryo" panose="020B0604030504040204" pitchFamily="34" charset="-128"/>
              <a:ea typeface="Meiryo" panose="020B0604030504040204" pitchFamily="34" charset="-128"/>
            </a:endParaRPr>
          </a:p>
          <a:p>
            <a:pPr algn="ctr">
              <a:lnSpc>
                <a:spcPct val="130000"/>
              </a:lnSpc>
            </a:pPr>
            <a:r>
              <a:rPr lang="ja-JP" altLang="en-US" sz="1600" dirty="0">
                <a:solidFill>
                  <a:srgbClr val="545454"/>
                </a:solidFill>
                <a:latin typeface="Meiryo" panose="020B0604030504040204" pitchFamily="34" charset="-128"/>
                <a:ea typeface="Meiryo" panose="020B0604030504040204" pitchFamily="34" charset="-128"/>
              </a:rPr>
              <a:t>今回リリースする第</a:t>
            </a:r>
            <a:r>
              <a:rPr lang="en-US" altLang="ja-JP" sz="1600" dirty="0">
                <a:solidFill>
                  <a:srgbClr val="545454"/>
                </a:solidFill>
                <a:latin typeface="Meiryo" panose="020B0604030504040204" pitchFamily="34" charset="-128"/>
                <a:ea typeface="Meiryo" panose="020B0604030504040204" pitchFamily="34" charset="-128"/>
              </a:rPr>
              <a:t>1</a:t>
            </a:r>
            <a:r>
              <a:rPr lang="ja-JP" altLang="en-US" sz="1600" dirty="0">
                <a:solidFill>
                  <a:srgbClr val="545454"/>
                </a:solidFill>
                <a:latin typeface="Meiryo" panose="020B0604030504040204" pitchFamily="34" charset="-128"/>
                <a:ea typeface="Meiryo" panose="020B0604030504040204" pitchFamily="34" charset="-128"/>
              </a:rPr>
              <a:t>四半期（</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6</a:t>
            </a:r>
            <a:r>
              <a:rPr lang="ja-JP" altLang="en-US" sz="1600" dirty="0">
                <a:solidFill>
                  <a:srgbClr val="545454"/>
                </a:solidFill>
                <a:latin typeface="Meiryo" panose="020B0604030504040204" pitchFamily="34" charset="-128"/>
                <a:ea typeface="Meiryo" panose="020B0604030504040204" pitchFamily="34" charset="-128"/>
              </a:rPr>
              <a:t>月または</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3</a:t>
            </a:r>
            <a:r>
              <a:rPr lang="ja-JP" altLang="en-US" sz="1600" dirty="0">
                <a:solidFill>
                  <a:srgbClr val="545454"/>
                </a:solidFill>
                <a:latin typeface="Meiryo" panose="020B0604030504040204" pitchFamily="34" charset="-128"/>
                <a:ea typeface="Meiryo" panose="020B0604030504040204" pitchFamily="34" charset="-128"/>
              </a:rPr>
              <a:t>月～</a:t>
            </a:r>
            <a:r>
              <a:rPr lang="en-US" altLang="ja-JP" sz="1600" dirty="0">
                <a:solidFill>
                  <a:srgbClr val="545454"/>
                </a:solidFill>
                <a:latin typeface="Meiryo" panose="020B0604030504040204" pitchFamily="34" charset="-128"/>
                <a:ea typeface="Meiryo" panose="020B0604030504040204" pitchFamily="34" charset="-128"/>
              </a:rPr>
              <a:t>2023</a:t>
            </a:r>
            <a:r>
              <a:rPr lang="ja-JP" altLang="en-US" sz="1600" dirty="0">
                <a:solidFill>
                  <a:srgbClr val="545454"/>
                </a:solidFill>
                <a:latin typeface="Meiryo" panose="020B0604030504040204" pitchFamily="34" charset="-128"/>
                <a:ea typeface="Meiryo" panose="020B0604030504040204" pitchFamily="34" charset="-128"/>
              </a:rPr>
              <a:t>年</a:t>
            </a:r>
            <a:r>
              <a:rPr lang="en-US" altLang="ja-JP" sz="1600" dirty="0">
                <a:solidFill>
                  <a:srgbClr val="545454"/>
                </a:solidFill>
                <a:latin typeface="Meiryo" panose="020B0604030504040204" pitchFamily="34" charset="-128"/>
                <a:ea typeface="Meiryo" panose="020B0604030504040204" pitchFamily="34" charset="-128"/>
              </a:rPr>
              <a:t>9</a:t>
            </a:r>
            <a:r>
              <a:rPr lang="ja-JP" altLang="en-US" sz="1600" dirty="0">
                <a:solidFill>
                  <a:srgbClr val="545454"/>
                </a:solidFill>
                <a:latin typeface="Meiryo" panose="020B0604030504040204" pitchFamily="34" charset="-128"/>
                <a:ea typeface="Meiryo" panose="020B0604030504040204" pitchFamily="34" charset="-128"/>
              </a:rPr>
              <a:t>月）商品をご利用ください。</a:t>
            </a:r>
          </a:p>
        </p:txBody>
      </p:sp>
      <p:grpSp>
        <p:nvGrpSpPr>
          <p:cNvPr id="44" name="グループ化 43">
            <a:extLst>
              <a:ext uri="{FF2B5EF4-FFF2-40B4-BE49-F238E27FC236}">
                <a16:creationId xmlns:a16="http://schemas.microsoft.com/office/drawing/2014/main" id="{143E8A12-C365-942F-E64F-55C519904D54}"/>
              </a:ext>
            </a:extLst>
          </p:cNvPr>
          <p:cNvGrpSpPr/>
          <p:nvPr/>
        </p:nvGrpSpPr>
        <p:grpSpPr>
          <a:xfrm>
            <a:off x="4209500" y="5392101"/>
            <a:ext cx="7503065" cy="792000"/>
            <a:chOff x="4321795" y="5013264"/>
            <a:chExt cx="7503065" cy="792000"/>
          </a:xfrm>
        </p:grpSpPr>
        <p:sp>
          <p:nvSpPr>
            <p:cNvPr id="45" name="ホームベース 44">
              <a:extLst>
                <a:ext uri="{FF2B5EF4-FFF2-40B4-BE49-F238E27FC236}">
                  <a16:creationId xmlns:a16="http://schemas.microsoft.com/office/drawing/2014/main" id="{75A5B4F0-45AD-3387-E65E-BA85E55A8C7D}"/>
                </a:ext>
              </a:extLst>
            </p:cNvPr>
            <p:cNvSpPr/>
            <p:nvPr/>
          </p:nvSpPr>
          <p:spPr>
            <a:xfrm>
              <a:off x="5663951" y="5013264"/>
              <a:ext cx="6160909" cy="792000"/>
            </a:xfrm>
            <a:prstGeom prst="homePlate">
              <a:avLst/>
            </a:prstGeom>
            <a:solidFill>
              <a:srgbClr val="545454"/>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6</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月または</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a:t>
              </a:r>
              <a:r>
                <a:rPr kumimoji="0" lang="en-US" altLang="ja-JP" sz="1400" b="1" kern="0" dirty="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4</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kern="0" dirty="0">
                  <a:solidFill>
                    <a:srgbClr val="FFFFFF"/>
                  </a:solidFill>
                  <a:latin typeface="メイリオ" panose="020B0604030504040204" pitchFamily="50" charset="-128"/>
                  <a:ea typeface="メイリオ" panose="020B0604030504040204" pitchFamily="50" charset="-128"/>
                </a:rPr>
                <a:t>9</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p>
          </p:txBody>
        </p:sp>
        <p:sp>
          <p:nvSpPr>
            <p:cNvPr id="46" name="角丸四角形 45">
              <a:extLst>
                <a:ext uri="{FF2B5EF4-FFF2-40B4-BE49-F238E27FC236}">
                  <a16:creationId xmlns:a16="http://schemas.microsoft.com/office/drawing/2014/main" id="{8A9C289E-5AC3-76F8-C308-754645F2ACDD}"/>
                </a:ext>
              </a:extLst>
            </p:cNvPr>
            <p:cNvSpPr/>
            <p:nvPr/>
          </p:nvSpPr>
          <p:spPr>
            <a:xfrm>
              <a:off x="7132144" y="5128464"/>
              <a:ext cx="250856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a:ln>
                    <a:noFill/>
                  </a:ln>
                  <a:solidFill>
                    <a:srgbClr val="545454"/>
                  </a:solidFill>
                  <a:effectLst/>
                  <a:uLnTx/>
                  <a:uFillTx/>
                  <a:latin typeface="メイリオ" panose="020B0604030504040204" pitchFamily="50" charset="-128"/>
                  <a:ea typeface="メイリオ" panose="020B0604030504040204" pitchFamily="50" charset="-128"/>
                </a:rPr>
                <a:t>商品有効期間</a:t>
              </a:r>
              <a:endParaRPr kumimoji="0" lang="ja-JP" altLang="en-US" sz="1100" b="1" i="0" u="none" strike="noStrike" kern="0" cap="none" spc="30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47" name="ホームベース 46">
              <a:extLst>
                <a:ext uri="{FF2B5EF4-FFF2-40B4-BE49-F238E27FC236}">
                  <a16:creationId xmlns:a16="http://schemas.microsoft.com/office/drawing/2014/main" id="{B9CE4373-7829-1D8F-B4A6-F9E0183B78DB}"/>
                </a:ext>
              </a:extLst>
            </p:cNvPr>
            <p:cNvSpPr/>
            <p:nvPr/>
          </p:nvSpPr>
          <p:spPr>
            <a:xfrm>
              <a:off x="4321795" y="5013264"/>
              <a:ext cx="1857371" cy="792000"/>
            </a:xfrm>
            <a:prstGeom prst="homePlate">
              <a:avLst/>
            </a:prstGeom>
            <a:solidFill>
              <a:srgbClr val="C9002C"/>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FFFFFF"/>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月</a:t>
              </a:r>
              <a:r>
                <a:rPr kumimoji="0" lang="en-US" altLang="ja-JP"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1</a:t>
              </a:r>
              <a:r>
                <a:rPr kumimoji="0" lang="ja-JP" altLang="en-US" sz="14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日～</a:t>
              </a:r>
            </a:p>
          </p:txBody>
        </p:sp>
        <p:sp>
          <p:nvSpPr>
            <p:cNvPr id="48" name="角丸四角形 47">
              <a:extLst>
                <a:ext uri="{FF2B5EF4-FFF2-40B4-BE49-F238E27FC236}">
                  <a16:creationId xmlns:a16="http://schemas.microsoft.com/office/drawing/2014/main" id="{56EB8368-76A7-D04D-C804-9C80D00FBF03}"/>
                </a:ext>
              </a:extLst>
            </p:cNvPr>
            <p:cNvSpPr/>
            <p:nvPr/>
          </p:nvSpPr>
          <p:spPr>
            <a:xfrm>
              <a:off x="4393956" y="5128464"/>
              <a:ext cx="1332000" cy="252000"/>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C9002C"/>
                  </a:solidFill>
                  <a:effectLst/>
                  <a:uLnTx/>
                  <a:uFillTx/>
                  <a:latin typeface="メイリオ" panose="020B0604030504040204" pitchFamily="50" charset="-128"/>
                  <a:ea typeface="メイリオ" panose="020B0604030504040204" pitchFamily="50" charset="-128"/>
                </a:rPr>
                <a:t>前倒し期間</a:t>
              </a:r>
            </a:p>
          </p:txBody>
        </p:sp>
      </p:grpSp>
      <p:grpSp>
        <p:nvGrpSpPr>
          <p:cNvPr id="49" name="グループ化 48">
            <a:extLst>
              <a:ext uri="{FF2B5EF4-FFF2-40B4-BE49-F238E27FC236}">
                <a16:creationId xmlns:a16="http://schemas.microsoft.com/office/drawing/2014/main" id="{455CF2FF-A940-267E-D691-AC7D38F83867}"/>
              </a:ext>
            </a:extLst>
          </p:cNvPr>
          <p:cNvGrpSpPr/>
          <p:nvPr/>
        </p:nvGrpSpPr>
        <p:grpSpPr>
          <a:xfrm>
            <a:off x="479425" y="4455997"/>
            <a:ext cx="5587449" cy="792000"/>
            <a:chOff x="491667" y="4063273"/>
            <a:chExt cx="5587449" cy="792000"/>
          </a:xfrm>
        </p:grpSpPr>
        <p:sp>
          <p:nvSpPr>
            <p:cNvPr id="50" name="ホームベース 49">
              <a:extLst>
                <a:ext uri="{FF2B5EF4-FFF2-40B4-BE49-F238E27FC236}">
                  <a16:creationId xmlns:a16="http://schemas.microsoft.com/office/drawing/2014/main" id="{BF5BE84F-A917-BD10-3914-3473FFCCCD6D}"/>
                </a:ext>
              </a:extLst>
            </p:cNvPr>
            <p:cNvSpPr/>
            <p:nvPr/>
          </p:nvSpPr>
          <p:spPr>
            <a:xfrm>
              <a:off x="491667" y="4063273"/>
              <a:ext cx="5587449"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2023</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年</a:t>
              </a:r>
              <a:r>
                <a:rPr kumimoji="0" lang="en-US" altLang="ja-JP" sz="1400" b="1" kern="0" dirty="0">
                  <a:solidFill>
                    <a:srgbClr val="545454"/>
                  </a:solidFill>
                  <a:latin typeface="メイリオ" panose="020B0604030504040204" pitchFamily="50" charset="-128"/>
                  <a:ea typeface="メイリオ" panose="020B0604030504040204" pitchFamily="50" charset="-128"/>
                </a:rPr>
                <a:t>3</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rPr>
                <a:t>月</a:t>
              </a:r>
            </a:p>
          </p:txBody>
        </p:sp>
        <p:sp>
          <p:nvSpPr>
            <p:cNvPr id="51" name="角丸四角形 50">
              <a:extLst>
                <a:ext uri="{FF2B5EF4-FFF2-40B4-BE49-F238E27FC236}">
                  <a16:creationId xmlns:a16="http://schemas.microsoft.com/office/drawing/2014/main" id="{31822A12-133F-DD99-154D-97E66BCC4B9B}"/>
                </a:ext>
              </a:extLst>
            </p:cNvPr>
            <p:cNvSpPr/>
            <p:nvPr/>
          </p:nvSpPr>
          <p:spPr>
            <a:xfrm>
              <a:off x="2127246" y="4178461"/>
              <a:ext cx="2508560" cy="255600"/>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1" i="0" u="none" strike="noStrike" kern="0" cap="none" spc="30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rPr>
                <a:t>商品有効期間</a:t>
              </a:r>
            </a:p>
          </p:txBody>
        </p:sp>
      </p:grpSp>
      <p:cxnSp>
        <p:nvCxnSpPr>
          <p:cNvPr id="52" name="直線コネクタ 51">
            <a:extLst>
              <a:ext uri="{FF2B5EF4-FFF2-40B4-BE49-F238E27FC236}">
                <a16:creationId xmlns:a16="http://schemas.microsoft.com/office/drawing/2014/main" id="{3E89C33A-2E61-8C71-5230-CB1121777D2F}"/>
              </a:ext>
            </a:extLst>
          </p:cNvPr>
          <p:cNvCxnSpPr/>
          <p:nvPr/>
        </p:nvCxnSpPr>
        <p:spPr>
          <a:xfrm>
            <a:off x="6096000" y="3132407"/>
            <a:ext cx="0" cy="3249343"/>
          </a:xfrm>
          <a:prstGeom prst="line">
            <a:avLst/>
          </a:prstGeom>
          <a:noFill/>
          <a:ln w="31750" cap="flat" cmpd="sng" algn="ctr">
            <a:solidFill>
              <a:srgbClr val="C9002C"/>
            </a:solidFill>
            <a:prstDash val="sysDash"/>
          </a:ln>
          <a:effectLst/>
        </p:spPr>
      </p:cxn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005998" y="2946590"/>
            <a:ext cx="180000" cy="155173"/>
          </a:xfrm>
          <a:prstGeom prs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34" charset="-128"/>
              <a:cs typeface="+mn-cs"/>
            </a:endParaRPr>
          </a:p>
        </p:txBody>
      </p:sp>
      <p:pic>
        <p:nvPicPr>
          <p:cNvPr id="8" name="図プレースホルダー 7" descr="アイコン&#10;&#10;自動的に生成された説明">
            <a:extLst>
              <a:ext uri="{FF2B5EF4-FFF2-40B4-BE49-F238E27FC236}">
                <a16:creationId xmlns:a16="http://schemas.microsoft.com/office/drawing/2014/main" id="{51F7B859-7EFE-9324-7E90-70796B3A4B37}"/>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0815043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5" name="テキスト ボックス 4">
            <a:extLst>
              <a:ext uri="{FF2B5EF4-FFF2-40B4-BE49-F238E27FC236}">
                <a16:creationId xmlns:a16="http://schemas.microsoft.com/office/drawing/2014/main" id="{B82F4214-734D-BD37-02B3-AB45E6633C33}"/>
              </a:ext>
            </a:extLst>
          </p:cNvPr>
          <p:cNvSpPr txBox="1"/>
          <p:nvPr/>
        </p:nvSpPr>
        <p:spPr>
          <a:xfrm>
            <a:off x="479425" y="1289223"/>
            <a:ext cx="11233149" cy="5249881"/>
          </a:xfrm>
          <a:prstGeom prst="rect">
            <a:avLst/>
          </a:prstGeom>
          <a:noFill/>
        </p:spPr>
        <p:txBody>
          <a:bodyPr wrap="square" lIns="0" tIns="0" rIns="0" bIns="0" rtlCol="0">
            <a:spAutoFit/>
          </a:bodyPr>
          <a:lstStyle/>
          <a:p>
            <a:pPr marL="285750" indent="-285750">
              <a:lnSpc>
                <a:spcPct val="120000"/>
              </a:lnSpc>
              <a:spcAft>
                <a:spcPts val="600"/>
              </a:spcAft>
              <a:buFont typeface="Wingdings" pitchFamily="2" charset="2"/>
              <a:buChar char="n"/>
              <a:defRPr/>
            </a:pPr>
            <a:r>
              <a:rPr kumimoji="0" lang="zh-TW"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・入稿規定をご参照ください。</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・広告取扱基本規定：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2"/>
              </a:rPr>
              <a:t>https://marketing.yahoo.co.jp/guidelines/terms.html</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・入稿規定（</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web</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a:t>
            </a: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t> </a:t>
            </a:r>
            <a:r>
              <a:rPr lang="en-US" altLang="ja-JP" sz="140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https://ads-help.yahoo-net.jp/s/article/H000044930?language=ja</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pP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一部の広告タイプやブランドリフト調査項目、訴求する商品・サービスによっては入稿前審査にて事前原稿確認が必須です。</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目的に応じた相談フォームよりご依頼ください。</a:t>
            </a:r>
            <a:br>
              <a:rPr lang="en-US" altLang="ja-JP" sz="1400" dirty="0">
                <a:solidFill>
                  <a:srgbClr val="000000">
                    <a:lumMod val="65000"/>
                    <a:lumOff val="35000"/>
                  </a:srgbClr>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・掲載制限カテゴリー確認依頼フォーム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4"/>
              </a:rPr>
              <a:t>https://form-business.yahoo.co.jp/claris/enqueteForm?inquiry_type=placement_restrictions</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・ディスプレイ広告（予約型）入稿前審査依頼フォーム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5"/>
              </a:rPr>
              <a:t>https://form-business.yahoo.co.jp/claris/enqueteForm?inquiry_type=guaranteed_review</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000000">
                    <a:lumMod val="65000"/>
                    <a:lumOff val="35000"/>
                  </a:srgbClr>
                </a:solidFill>
                <a:latin typeface="Meiryo" panose="020B0604030504040204" pitchFamily="34" charset="-128"/>
                <a:ea typeface="Meiryo" panose="020B0604030504040204" pitchFamily="34" charset="-128"/>
              </a:rPr>
              <a:t>・ブランドリフト調査入稿前審査依頼フォーム</a:t>
            </a:r>
            <a:br>
              <a:rPr lang="en-US" altLang="ja-JP" sz="1400" dirty="0">
                <a:solidFill>
                  <a:srgbClr val="172B4D"/>
                </a:solidFill>
                <a:latin typeface="Meiryo" panose="020B0604030504040204" pitchFamily="34" charset="-128"/>
                <a:ea typeface="Meiryo" panose="020B0604030504040204" pitchFamily="34" charset="-128"/>
              </a:rPr>
            </a:br>
            <a:r>
              <a:rPr lang="ja-JP" altLang="en-US" sz="1400" dirty="0">
                <a:solidFill>
                  <a:srgbClr val="172B4D"/>
                </a:solidFill>
                <a:latin typeface="Meiryo" panose="020B0604030504040204" pitchFamily="34" charset="-128"/>
                <a:ea typeface="Meiryo" panose="020B0604030504040204" pitchFamily="34" charset="-128"/>
              </a:rPr>
              <a:t>　</a:t>
            </a:r>
            <a:r>
              <a:rPr lang="en-US" altLang="ja-JP" sz="1400" dirty="0">
                <a:solidFill>
                  <a:srgbClr val="326CA6"/>
                </a:solidFill>
                <a:latin typeface="Meiryo" panose="020B0604030504040204" pitchFamily="34" charset="-128"/>
                <a:ea typeface="Meiryo" panose="020B0604030504040204" pitchFamily="34" charset="-128"/>
                <a:hlinkClick r:id="rId6"/>
              </a:rPr>
              <a:t>https://form-business.yahoo.co.jp/claris/enqueteForm?inquiry_type=bls_review</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ページの内容・構成は、予告なく変更になる場合や、災害時、通信障害時、他プロモーション時等、特別編成になる場合があります。</a:t>
            </a:r>
            <a:b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rPr>
            </a:b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また、それらに</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伴い</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ページ内での掲載箇所が変更になる場合があります。あらかじめご了承ください。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弊社サービスによる特別演出に伴い、一部商品を売り止めする場合があります。あらかじめご了承ください。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一部、広告掲載対象外となるページがあります。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市区郡合併などでエリアが変更・廃止になる場合があります。</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a:p>
            <a:pPr marL="285750" indent="-285750">
              <a:lnSpc>
                <a:spcPct val="120000"/>
              </a:lnSpc>
              <a:spcAft>
                <a:spcPts val="600"/>
              </a:spcAft>
              <a:buFont typeface="Wingdings" pitchFamily="2" charset="2"/>
              <a:buChar char="n"/>
              <a:defRPr/>
            </a:pP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商品によってはセールスシートに明示された「購入期間」より短期間で設定可能ですが、指定したビューアブルインプレッション未達と</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なる場合があります。</a:t>
            </a:r>
            <a:r>
              <a:rPr kumimoji="0" lang="ja-JP" altLang="en-US" sz="1400" kern="0" dirty="0">
                <a:solidFill>
                  <a:srgbClr val="000000">
                    <a:lumMod val="65000"/>
                    <a:lumOff val="35000"/>
                  </a:srgbClr>
                </a:solidFill>
                <a:latin typeface="Meiryo" panose="020B0604030504040204" pitchFamily="34" charset="-128"/>
                <a:ea typeface="Meiryo" panose="020B0604030504040204" pitchFamily="34" charset="-128"/>
              </a:rPr>
              <a:t>その際は補填対象外となりますので</a:t>
            </a:r>
            <a:r>
              <a:rPr kumimoji="0" lang="ja-JP" altLang="ja-JP" sz="1400" kern="0" dirty="0">
                <a:solidFill>
                  <a:srgbClr val="000000">
                    <a:lumMod val="65000"/>
                    <a:lumOff val="35000"/>
                  </a:srgbClr>
                </a:solidFill>
                <a:latin typeface="Meiryo" panose="020B0604030504040204" pitchFamily="34" charset="-128"/>
                <a:ea typeface="Meiryo" panose="020B0604030504040204" pitchFamily="34" charset="-128"/>
              </a:rPr>
              <a:t>あらかじめご了承ください。</a:t>
            </a:r>
            <a:endPar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247AFF8F-EC87-71A1-4CDB-A0CA2667237F}"/>
              </a:ext>
            </a:extLst>
          </p:cNvPr>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a:stretch>
            <a:fillRect/>
          </a:stretch>
        </p:blipFill>
        <p:spPr/>
      </p:pic>
      <p:sp>
        <p:nvSpPr>
          <p:cNvPr id="7" name="テキスト プレースホルダー 2">
            <a:extLst>
              <a:ext uri="{FF2B5EF4-FFF2-40B4-BE49-F238E27FC236}">
                <a16:creationId xmlns:a16="http://schemas.microsoft.com/office/drawing/2014/main" id="{36AA86A4-EA44-B1DE-2DF3-C7F03D50DF80}"/>
              </a:ext>
            </a:extLst>
          </p:cNvPr>
          <p:cNvSpPr>
            <a:spLocks noGrp="1"/>
          </p:cNvSpPr>
          <p:nvPr>
            <p:ph type="body" sz="quarter" idx="12"/>
          </p:nvPr>
        </p:nvSpPr>
        <p:spPr>
          <a:xfrm>
            <a:off x="595671" y="81412"/>
            <a:ext cx="866756" cy="410840"/>
          </a:xfrm>
        </p:spPr>
        <p:txBody>
          <a:bodyPr/>
          <a:lstStyle/>
          <a:p>
            <a:pPr algn="ctr"/>
            <a:r>
              <a:rPr lang="ja-JP" altLang="en-US" dirty="0"/>
              <a:t>その他・注意事項</a:t>
            </a:r>
          </a:p>
        </p:txBody>
      </p:sp>
    </p:spTree>
    <p:extLst>
      <p:ext uri="{BB962C8B-B14F-4D97-AF65-F5344CB8AC3E}">
        <p14:creationId xmlns:p14="http://schemas.microsoft.com/office/powerpoint/2010/main" val="12430213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0B4957C4-C3F5-99AC-7CCA-FBF57CFB46A9}"/>
              </a:ext>
            </a:extLst>
          </p:cNvPr>
          <p:cNvSpPr>
            <a:spLocks noGrp="1"/>
          </p:cNvSpPr>
          <p:nvPr>
            <p:ph type="body" sz="quarter" idx="12"/>
          </p:nvPr>
        </p:nvSpPr>
        <p:spPr/>
        <p:txBody>
          <a:bodyPr/>
          <a:lstStyle/>
          <a:p>
            <a:pPr algn="ctr"/>
            <a:r>
              <a:rPr lang="ja-JP" altLang="en-US" dirty="0"/>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免責事項・注意事項</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3811813"/>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金額表示は、消費税を含みません。</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金額表示は、代理店手数料を含みます。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在庫確認・シミュレーションの実行日から起算して</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日目以降の日付は指定できず、在庫は確認できません。また、</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181</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日目以降の予約もできません。商品の掲載期間が半年の場合、在庫確認・シミュレーションと予約のタイミングにご注意ください。</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掲載不具合について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次に定める時間は、広告掲載調整時間とし、広告掲載調整時間内の不具合について、ヤフーは免責されます。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（１）広告掲載開始日、及び広告内容の変更後の掲載開始日は、掲載開始から</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ただし、（２）、（３）に該当する場合は、その定めに従います。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（２）広告掲載開始日が営業日以外の場合、当該広告掲載開始時間から翌営業日正午までを広告掲載調整時間とします。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（３）広告の総掲載予定時間が</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12</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時間未満の場合、総掲載予定時間の</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10%</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にあたる時間までを広告掲載調整時間とします</a:t>
            </a:r>
            <a:r>
              <a:rPr kumimoji="0" lang="ja-JP"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枠購入型、時間帯ジャック購入型（</a:t>
            </a:r>
            <a: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SOV</a:t>
            </a: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）の商品について</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ユーザーが当該広告の非表示設定を実施した場合など、その他の広告配信設定の状況により、他社の広告が配信される場合があります。</a:t>
            </a: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endPar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F86A1058-21A0-C1E1-37BF-701B25BA6303}"/>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280977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741E7C21-B615-B9A8-0BD5-48B5321400B5}"/>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5" name="テキスト プレースホルダー 4">
            <a:extLst>
              <a:ext uri="{FF2B5EF4-FFF2-40B4-BE49-F238E27FC236}">
                <a16:creationId xmlns:a16="http://schemas.microsoft.com/office/drawing/2014/main" id="{AFEC2A57-3E72-9C16-3FC9-E1D903256ABC}"/>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6" name="テキスト プレースホルダー 5">
            <a:extLst>
              <a:ext uri="{FF2B5EF4-FFF2-40B4-BE49-F238E27FC236}">
                <a16:creationId xmlns:a16="http://schemas.microsoft.com/office/drawing/2014/main" id="{2060C559-B652-029C-6B25-63FBBD5573F0}"/>
              </a:ext>
            </a:extLst>
          </p:cNvPr>
          <p:cNvSpPr>
            <a:spLocks noGrp="1"/>
          </p:cNvSpPr>
          <p:nvPr>
            <p:ph type="body" sz="quarter" idx="19"/>
          </p:nvPr>
        </p:nvSpPr>
        <p:spPr/>
        <p:txBody>
          <a:bodyPr/>
          <a:lstStyle/>
          <a:p>
            <a:r>
              <a:rPr kumimoji="1" lang="ja-JP" altLang="en-US" dirty="0"/>
              <a:t>スポーツイベント</a:t>
            </a:r>
            <a:endParaRPr kumimoji="1" lang="en-US" altLang="ja-JP" dirty="0"/>
          </a:p>
          <a:p>
            <a:r>
              <a:rPr kumimoji="1" lang="ja-JP" altLang="en-US" dirty="0"/>
              <a:t>情報</a:t>
            </a:r>
          </a:p>
        </p:txBody>
      </p:sp>
      <p:pic>
        <p:nvPicPr>
          <p:cNvPr id="9" name="図プレースホルダー 8" descr="アイコン&#10;&#10;自動的に生成された説明">
            <a:extLst>
              <a:ext uri="{FF2B5EF4-FFF2-40B4-BE49-F238E27FC236}">
                <a16:creationId xmlns:a16="http://schemas.microsoft.com/office/drawing/2014/main" id="{9EB2DEE6-06C8-4ACA-136F-BA033B23C341}"/>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04" b="3804"/>
          <a:stretch>
            <a:fillRect/>
          </a:stretch>
        </p:blipFill>
        <p:spPr/>
      </p:pic>
    </p:spTree>
    <p:extLst>
      <p:ext uri="{BB962C8B-B14F-4D97-AF65-F5344CB8AC3E}">
        <p14:creationId xmlns:p14="http://schemas.microsoft.com/office/powerpoint/2010/main" val="10075866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4A64F747-3674-6205-F65B-9C382FBF2B79}"/>
              </a:ext>
            </a:extLst>
          </p:cNvPr>
          <p:cNvSpPr>
            <a:spLocks noGrp="1"/>
          </p:cNvSpPr>
          <p:nvPr>
            <p:ph type="body" sz="quarter" idx="12"/>
          </p:nvPr>
        </p:nvSpPr>
        <p:spPr/>
        <p:txBody>
          <a:bodyPr/>
          <a:lstStyle/>
          <a:p>
            <a:pPr algn="ctr"/>
            <a:r>
              <a:rPr lang="ja-JP" altLang="en-US" dirty="0"/>
              <a:t>スポーツイベント</a:t>
            </a:r>
            <a:endParaRPr lang="en-US" altLang="ja-JP" dirty="0"/>
          </a:p>
          <a:p>
            <a:pPr algn="ctr"/>
            <a:r>
              <a:rPr lang="ja-JP" altLang="en-US" dirty="0"/>
              <a:t>情報</a:t>
            </a:r>
          </a:p>
        </p:txBody>
      </p:sp>
      <p:graphicFrame>
        <p:nvGraphicFramePr>
          <p:cNvPr id="7" name="表 6">
            <a:extLst>
              <a:ext uri="{FF2B5EF4-FFF2-40B4-BE49-F238E27FC236}">
                <a16:creationId xmlns:a16="http://schemas.microsoft.com/office/drawing/2014/main" id="{6610F176-ABA9-B250-74D8-D9C97E5128C3}"/>
              </a:ext>
            </a:extLst>
          </p:cNvPr>
          <p:cNvGraphicFramePr>
            <a:graphicFrameLocks noGrp="1"/>
          </p:cNvGraphicFramePr>
          <p:nvPr/>
        </p:nvGraphicFramePr>
        <p:xfrm>
          <a:off x="479426" y="1828174"/>
          <a:ext cx="11121587" cy="4770120"/>
        </p:xfrm>
        <a:graphic>
          <a:graphicData uri="http://schemas.openxmlformats.org/drawingml/2006/table">
            <a:tbl>
              <a:tblPr firstCol="1" bandRow="1"/>
              <a:tblGrid>
                <a:gridCol w="1737485">
                  <a:extLst>
                    <a:ext uri="{9D8B030D-6E8A-4147-A177-3AD203B41FA5}">
                      <a16:colId xmlns:a16="http://schemas.microsoft.com/office/drawing/2014/main" val="792911817"/>
                    </a:ext>
                  </a:extLst>
                </a:gridCol>
                <a:gridCol w="1096455">
                  <a:extLst>
                    <a:ext uri="{9D8B030D-6E8A-4147-A177-3AD203B41FA5}">
                      <a16:colId xmlns:a16="http://schemas.microsoft.com/office/drawing/2014/main" val="2515137241"/>
                    </a:ext>
                  </a:extLst>
                </a:gridCol>
                <a:gridCol w="1139027">
                  <a:extLst>
                    <a:ext uri="{9D8B030D-6E8A-4147-A177-3AD203B41FA5}">
                      <a16:colId xmlns:a16="http://schemas.microsoft.com/office/drawing/2014/main" val="379781813"/>
                    </a:ext>
                  </a:extLst>
                </a:gridCol>
                <a:gridCol w="1139027">
                  <a:extLst>
                    <a:ext uri="{9D8B030D-6E8A-4147-A177-3AD203B41FA5}">
                      <a16:colId xmlns:a16="http://schemas.microsoft.com/office/drawing/2014/main" val="1484868583"/>
                    </a:ext>
                  </a:extLst>
                </a:gridCol>
                <a:gridCol w="1139027">
                  <a:extLst>
                    <a:ext uri="{9D8B030D-6E8A-4147-A177-3AD203B41FA5}">
                      <a16:colId xmlns:a16="http://schemas.microsoft.com/office/drawing/2014/main" val="3608287535"/>
                    </a:ext>
                  </a:extLst>
                </a:gridCol>
                <a:gridCol w="1139027">
                  <a:extLst>
                    <a:ext uri="{9D8B030D-6E8A-4147-A177-3AD203B41FA5}">
                      <a16:colId xmlns:a16="http://schemas.microsoft.com/office/drawing/2014/main" val="2760754859"/>
                    </a:ext>
                  </a:extLst>
                </a:gridCol>
                <a:gridCol w="1139027">
                  <a:extLst>
                    <a:ext uri="{9D8B030D-6E8A-4147-A177-3AD203B41FA5}">
                      <a16:colId xmlns:a16="http://schemas.microsoft.com/office/drawing/2014/main" val="2155055216"/>
                    </a:ext>
                  </a:extLst>
                </a:gridCol>
                <a:gridCol w="1296256">
                  <a:extLst>
                    <a:ext uri="{9D8B030D-6E8A-4147-A177-3AD203B41FA5}">
                      <a16:colId xmlns:a16="http://schemas.microsoft.com/office/drawing/2014/main" val="2415483619"/>
                    </a:ext>
                  </a:extLst>
                </a:gridCol>
                <a:gridCol w="1296256">
                  <a:extLst>
                    <a:ext uri="{9D8B030D-6E8A-4147-A177-3AD203B41FA5}">
                      <a16:colId xmlns:a16="http://schemas.microsoft.com/office/drawing/2014/main" val="1572364343"/>
                    </a:ext>
                  </a:extLst>
                </a:gridCol>
              </a:tblGrid>
              <a:tr h="147668">
                <a:tc rowSpan="2">
                  <a:txBody>
                    <a:body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イベント名</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rowSpan="2">
                  <a:txBody>
                    <a:bodyPr/>
                    <a:lstStyle/>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特集</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gridSpan="7">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2023</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年</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90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7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700" b="1" kern="1200" dirty="0">
                        <a:solidFill>
                          <a:schemeClr val="bg1"/>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h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1083223102"/>
                  </a:ext>
                </a:extLst>
              </a:tr>
              <a:tr h="0">
                <a:tc vMerge="1">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1" dirty="0">
                          <a:solidFill>
                            <a:schemeClr val="accent3"/>
                          </a:solidFill>
                          <a:latin typeface="Meiryo" panose="020B0604030504040204" pitchFamily="34" charset="-128"/>
                          <a:ea typeface="Meiryo" panose="020B0604030504040204" pitchFamily="34" charset="-128"/>
                        </a:rPr>
                        <a:t>イベント名</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050" b="1" kern="1200" dirty="0">
                          <a:solidFill>
                            <a:schemeClr val="accent3"/>
                          </a:solidFill>
                          <a:latin typeface="Meiryo" panose="020B0604030504040204" pitchFamily="34" charset="-128"/>
                          <a:ea typeface="Meiryo" panose="020B0604030504040204" pitchFamily="34" charset="-128"/>
                          <a:cs typeface="+mn-cs"/>
                        </a:rPr>
                        <a:t>特集</a:t>
                      </a:r>
                      <a:endParaRPr kumimoji="1" lang="en-US" altLang="ja-JP" sz="1050" b="1" kern="1200" dirty="0">
                        <a:solidFill>
                          <a:schemeClr val="accent3"/>
                        </a:solidFill>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EDEDE"/>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4</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月</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5</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月</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6</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月</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7</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月</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8</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月</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9</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月</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rPr>
                        <a:t>10</a:t>
                      </a:r>
                      <a:r>
                        <a:rPr kumimoji="1" lang="ja-JP" altLang="en-US" sz="1050" b="1" i="0" u="none" strike="noStrike" kern="1200" dirty="0">
                          <a:solidFill>
                            <a:schemeClr val="bg1"/>
                          </a:solidFill>
                          <a:effectLst/>
                          <a:latin typeface="Meiryo" panose="020B0604030504040204" pitchFamily="34" charset="-128"/>
                          <a:ea typeface="Meiryo" panose="020B0604030504040204" pitchFamily="34" charset="-128"/>
                          <a:cs typeface="+mn-cs"/>
                        </a:rPr>
                        <a:t>月</a:t>
                      </a:r>
                      <a:endParaRPr kumimoji="1" lang="en-US" altLang="ja-JP" sz="1050" b="1" i="0" u="none" strike="noStrike" kern="1200" dirty="0">
                        <a:solidFill>
                          <a:schemeClr val="bg1"/>
                        </a:solidFill>
                        <a:effectLst/>
                        <a:latin typeface="Meiryo" panose="020B0604030504040204" pitchFamily="34" charset="-128"/>
                        <a:ea typeface="Meiryo" panose="020B0604030504040204" pitchFamily="34" charset="-128"/>
                        <a:cs typeface="+mn-cs"/>
                      </a:endParaRPr>
                    </a:p>
                  </a:txBody>
                  <a:tcPr marL="45720" marR="4572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a16="http://schemas.microsoft.com/office/drawing/2014/main" val="2117335041"/>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ゴルフ・マスターズ</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sz="1050" b="0" dirty="0">
                        <a:solidFill>
                          <a:schemeClr val="bg1"/>
                        </a:solidFill>
                        <a:latin typeface="Meiryo" panose="020B0604030504040204" pitchFamily="34" charset="-128"/>
                        <a:ea typeface="Meiryo" panose="020B0604030504040204" pitchFamily="34" charset="-128"/>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84434171"/>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全米ゴルフ</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931917948"/>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全仏テニス</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66098080"/>
                  </a:ext>
                </a:extLst>
              </a:tr>
              <a:tr h="2812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世界卓球・個人戦</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237879113"/>
                  </a:ext>
                </a:extLst>
              </a:tr>
              <a:tr h="2812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全豪テニス</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931495467"/>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dirty="0">
                          <a:solidFill>
                            <a:schemeClr val="bg1"/>
                          </a:solidFill>
                          <a:latin typeface="Meiryo" panose="020B0604030504040204" pitchFamily="34" charset="-128"/>
                          <a:ea typeface="Meiryo" panose="020B0604030504040204" pitchFamily="34" charset="-128"/>
                        </a:rPr>
                        <a:t>全英ゴルフ</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463668774"/>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世界水泳</a:t>
                      </a:r>
                      <a:endParaRPr kumimoji="1" lang="ja-JP" altLang="en-US" sz="1050" b="0" dirty="0">
                        <a:solidFill>
                          <a:schemeClr val="bg1"/>
                        </a:solidFill>
                        <a:latin typeface="Meiryo" panose="020B0604030504040204" pitchFamily="34" charset="-128"/>
                        <a:ea typeface="Meiryo" panose="020B0604030504040204" pitchFamily="34" charset="-128"/>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526559465"/>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ctr"/>
                      <a:r>
                        <a:rPr kumimoji="1" lang="ja-JP" altLang="en-US" sz="1050" b="0" kern="1200" dirty="0">
                          <a:solidFill>
                            <a:schemeClr val="bg1"/>
                          </a:solidFill>
                          <a:latin typeface="Meiryo" panose="020B0604030504040204" pitchFamily="34" charset="-128"/>
                          <a:ea typeface="Meiryo" panose="020B0604030504040204" pitchFamily="34" charset="-128"/>
                          <a:cs typeface="+mn-cs"/>
                        </a:rPr>
                        <a:t>女子サッカー</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W</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杯</a:t>
                      </a:r>
                      <a:endParaRPr kumimoji="1" lang="ja-JP" altLang="en-US" sz="10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実施</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967014782"/>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夏の高校野球</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実施</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750538939"/>
                  </a:ext>
                </a:extLst>
              </a:tr>
              <a:tr h="281221">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全米テニス</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256108755"/>
                  </a:ext>
                </a:extLst>
              </a:tr>
              <a:tr h="2812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世界陸上</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68767339"/>
                  </a:ext>
                </a:extLst>
              </a:tr>
              <a:tr h="2812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男子バスケ</a:t>
                      </a:r>
                      <a:r>
                        <a:rPr kumimoji="1" lang="en-US" altLang="ja-JP" sz="1050" b="0" dirty="0">
                          <a:solidFill>
                            <a:schemeClr val="bg1"/>
                          </a:solidFill>
                          <a:latin typeface="Meiryo" panose="020B0604030504040204" pitchFamily="34" charset="-128"/>
                          <a:ea typeface="Meiryo" panose="020B0604030504040204" pitchFamily="34" charset="-128"/>
                        </a:rPr>
                        <a:t>W</a:t>
                      </a:r>
                      <a:r>
                        <a:rPr kumimoji="1" lang="ja-JP" altLang="en-US" sz="1050" b="0" dirty="0">
                          <a:solidFill>
                            <a:schemeClr val="bg1"/>
                          </a:solidFill>
                          <a:latin typeface="Meiryo" panose="020B0604030504040204" pitchFamily="34" charset="-128"/>
                          <a:ea typeface="Meiryo" panose="020B0604030504040204" pitchFamily="34" charset="-128"/>
                        </a:rPr>
                        <a:t>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実施</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216869698"/>
                  </a:ext>
                </a:extLst>
              </a:tr>
              <a:tr h="2812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ラグビー</a:t>
                      </a:r>
                      <a:r>
                        <a:rPr kumimoji="1" lang="en-US" altLang="ja-JP" sz="1050" b="0" dirty="0">
                          <a:solidFill>
                            <a:schemeClr val="bg1"/>
                          </a:solidFill>
                          <a:latin typeface="Meiryo" panose="020B0604030504040204" pitchFamily="34" charset="-128"/>
                          <a:ea typeface="Meiryo" panose="020B0604030504040204" pitchFamily="34" charset="-128"/>
                        </a:rPr>
                        <a:t>W</a:t>
                      </a:r>
                      <a:r>
                        <a:rPr kumimoji="1" lang="ja-JP" altLang="en-US" sz="1050" b="0" dirty="0">
                          <a:solidFill>
                            <a:schemeClr val="bg1"/>
                          </a:solidFill>
                          <a:latin typeface="Meiryo" panose="020B0604030504040204" pitchFamily="34" charset="-128"/>
                          <a:ea typeface="Meiryo" panose="020B0604030504040204" pitchFamily="34" charset="-128"/>
                        </a:rPr>
                        <a:t>杯</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実施</a:t>
                      </a: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4258808433"/>
                  </a:ext>
                </a:extLst>
              </a:tr>
              <a:tr h="28122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eiryo" panose="020B0604030504040204" pitchFamily="34" charset="-128"/>
                          <a:ea typeface="Meiryo" panose="020B0604030504040204" pitchFamily="34" charset="-128"/>
                        </a:rPr>
                        <a:t>アジア競技大会</a:t>
                      </a:r>
                    </a:p>
                  </a:txBody>
                  <a:tcPr anchor="ctr">
                    <a:lnL w="63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txBody>
                  <a:tcPr marL="163440" marR="163440" anchor="ctr">
                    <a:lnL w="190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2874462776"/>
                  </a:ext>
                </a:extLst>
              </a:tr>
            </a:tbl>
          </a:graphicData>
        </a:graphic>
      </p:graphicFrame>
      <p:sp>
        <p:nvSpPr>
          <p:cNvPr id="6" name="テキスト プレースホルダー 5">
            <a:extLst>
              <a:ext uri="{FF2B5EF4-FFF2-40B4-BE49-F238E27FC236}">
                <a16:creationId xmlns:a16="http://schemas.microsoft.com/office/drawing/2014/main" id="{1948211B-6D33-B074-4EF9-875CC6CCED7F}"/>
              </a:ext>
            </a:extLst>
          </p:cNvPr>
          <p:cNvSpPr>
            <a:spLocks noGrp="1"/>
          </p:cNvSpPr>
          <p:nvPr>
            <p:ph type="body" sz="quarter" idx="10"/>
          </p:nvPr>
        </p:nvSpPr>
        <p:spPr/>
        <p:txBody>
          <a:bodyPr/>
          <a:lstStyle/>
          <a:p>
            <a:r>
              <a:rPr lang="ja-JP" altLang="en-US" dirty="0"/>
              <a:t>スポーツイベントカレンダー（</a:t>
            </a:r>
            <a:r>
              <a:rPr lang="en-US" altLang="ja-JP" dirty="0"/>
              <a:t>2023</a:t>
            </a:r>
            <a:r>
              <a:rPr lang="ja-JP" altLang="en-US" dirty="0"/>
              <a:t>年</a:t>
            </a:r>
            <a:r>
              <a:rPr lang="en-US" altLang="ja-JP" dirty="0"/>
              <a:t>4</a:t>
            </a:r>
            <a:r>
              <a:rPr lang="ja-JP" altLang="en-US" dirty="0"/>
              <a:t>月～</a:t>
            </a:r>
            <a:r>
              <a:rPr lang="en-US" altLang="ja-JP" dirty="0"/>
              <a:t>2023</a:t>
            </a:r>
            <a:r>
              <a:rPr lang="ja-JP" altLang="en-US" dirty="0"/>
              <a:t>年</a:t>
            </a:r>
            <a:r>
              <a:rPr lang="en-US" altLang="ja-JP" dirty="0"/>
              <a:t>9</a:t>
            </a:r>
            <a:r>
              <a:rPr lang="ja-JP" altLang="en-US" dirty="0"/>
              <a:t>月）</a:t>
            </a:r>
          </a:p>
        </p:txBody>
      </p:sp>
      <p:sp>
        <p:nvSpPr>
          <p:cNvPr id="10" name="テキスト ボックス 9">
            <a:extLst>
              <a:ext uri="{FF2B5EF4-FFF2-40B4-BE49-F238E27FC236}">
                <a16:creationId xmlns:a16="http://schemas.microsoft.com/office/drawing/2014/main" id="{F919EE74-BBB0-0E9B-FD22-9B1380FE067F}"/>
              </a:ext>
            </a:extLst>
          </p:cNvPr>
          <p:cNvSpPr txBox="1"/>
          <p:nvPr/>
        </p:nvSpPr>
        <p:spPr>
          <a:xfrm>
            <a:off x="479425" y="905446"/>
            <a:ext cx="11233150" cy="764825"/>
          </a:xfrm>
          <a:prstGeom prst="rect">
            <a:avLst/>
          </a:prstGeom>
          <a:noFill/>
        </p:spPr>
        <p:txBody>
          <a:bodyPr wrap="square" lIns="0" tIns="0" rIns="0" bIns="0" rtlCol="0">
            <a:spAutoFit/>
          </a:bodyPr>
          <a:lstStyle/>
          <a:p>
            <a:pPr marR="0" lvl="0" algn="l" defTabSz="914400" rtl="0" eaLnBrk="1" fontAlgn="auto" latinLnBrk="0" hangingPunct="1">
              <a:lnSpc>
                <a:spcPct val="120000"/>
              </a:lnSpc>
              <a:spcBef>
                <a:spcPts val="0"/>
              </a:spcBef>
              <a:spcAft>
                <a:spcPts val="600"/>
              </a:spcAft>
              <a:buClrTx/>
              <a:buSzTx/>
              <a:tabLst/>
              <a:defRPr/>
            </a:pP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・特集「検討中」のスポーツイベントはスポーツナビ内で特集を組む可能性があるイベントです。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特集を組む場合、広告が配信される予定です。</a:t>
            </a:r>
            <a:br>
              <a:rPr kumimoji="0" lang="en-US" altLang="ja-JP"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・カレンダーは予定のため、予告なく変更する場合がございます。</a:t>
            </a:r>
          </a:p>
        </p:txBody>
      </p:sp>
      <p:sp>
        <p:nvSpPr>
          <p:cNvPr id="11" name="正方形/長方形 10">
            <a:extLst>
              <a:ext uri="{FF2B5EF4-FFF2-40B4-BE49-F238E27FC236}">
                <a16:creationId xmlns:a16="http://schemas.microsoft.com/office/drawing/2014/main" id="{DA57D391-2FA0-090A-8BC7-67223C3CBED6}"/>
              </a:ext>
            </a:extLst>
          </p:cNvPr>
          <p:cNvSpPr/>
          <p:nvPr/>
        </p:nvSpPr>
        <p:spPr>
          <a:xfrm>
            <a:off x="3400161" y="2355607"/>
            <a:ext cx="530527"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accent3"/>
                </a:solidFill>
                <a:latin typeface="+mn-ea"/>
              </a:rPr>
              <a:t>4/6</a:t>
            </a:r>
            <a:r>
              <a:rPr kumimoji="1" lang="ja-JP" altLang="en-US" sz="1050" dirty="0">
                <a:solidFill>
                  <a:schemeClr val="accent3"/>
                </a:solidFill>
                <a:latin typeface="+mn-ea"/>
              </a:rPr>
              <a:t>～</a:t>
            </a:r>
            <a:r>
              <a:rPr kumimoji="1" lang="en-US" altLang="ja-JP" sz="1050" dirty="0">
                <a:solidFill>
                  <a:schemeClr val="accent3"/>
                </a:solidFill>
                <a:latin typeface="+mn-ea"/>
              </a:rPr>
              <a:t>4/9</a:t>
            </a:r>
            <a:endParaRPr kumimoji="1" lang="ja-JP" altLang="en-US" sz="1050" dirty="0">
              <a:solidFill>
                <a:schemeClr val="accent3"/>
              </a:solidFill>
              <a:latin typeface="+mn-ea"/>
            </a:endParaRPr>
          </a:p>
        </p:txBody>
      </p:sp>
      <p:sp>
        <p:nvSpPr>
          <p:cNvPr id="14" name="正方形/長方形 13">
            <a:extLst>
              <a:ext uri="{FF2B5EF4-FFF2-40B4-BE49-F238E27FC236}">
                <a16:creationId xmlns:a16="http://schemas.microsoft.com/office/drawing/2014/main" id="{9F2AB774-C761-E9B6-043B-9D9BB03487D0}"/>
              </a:ext>
            </a:extLst>
          </p:cNvPr>
          <p:cNvSpPr/>
          <p:nvPr/>
        </p:nvSpPr>
        <p:spPr>
          <a:xfrm>
            <a:off x="4823286" y="2661836"/>
            <a:ext cx="390889"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accent3"/>
                </a:solidFill>
                <a:latin typeface="+mn-ea"/>
              </a:rPr>
              <a:t>5</a:t>
            </a:r>
            <a:r>
              <a:rPr kumimoji="1" lang="en-US" altLang="ja-JP" sz="1050" dirty="0">
                <a:solidFill>
                  <a:schemeClr val="accent3"/>
                </a:solidFill>
                <a:latin typeface="+mn-ea"/>
              </a:rPr>
              <a:t>/18</a:t>
            </a:r>
            <a:r>
              <a:rPr kumimoji="1" lang="ja-JP" altLang="en-US" sz="1050" dirty="0">
                <a:solidFill>
                  <a:schemeClr val="accent3"/>
                </a:solidFill>
                <a:latin typeface="+mn-ea"/>
              </a:rPr>
              <a:t>～</a:t>
            </a:r>
            <a:r>
              <a:rPr kumimoji="1" lang="en-US" altLang="ja-JP" sz="1050" dirty="0">
                <a:solidFill>
                  <a:schemeClr val="accent3"/>
                </a:solidFill>
                <a:latin typeface="+mn-ea"/>
              </a:rPr>
              <a:t>5/21</a:t>
            </a:r>
            <a:endParaRPr kumimoji="1" lang="ja-JP" altLang="en-US" sz="1050" dirty="0">
              <a:solidFill>
                <a:schemeClr val="accent3"/>
              </a:solidFill>
              <a:latin typeface="+mn-ea"/>
            </a:endParaRPr>
          </a:p>
        </p:txBody>
      </p:sp>
      <p:sp>
        <p:nvSpPr>
          <p:cNvPr id="15" name="正方形/長方形 14">
            <a:extLst>
              <a:ext uri="{FF2B5EF4-FFF2-40B4-BE49-F238E27FC236}">
                <a16:creationId xmlns:a16="http://schemas.microsoft.com/office/drawing/2014/main" id="{DEF0AB83-F890-BBE1-C0AB-3E7085147170}"/>
              </a:ext>
            </a:extLst>
          </p:cNvPr>
          <p:cNvSpPr/>
          <p:nvPr/>
        </p:nvSpPr>
        <p:spPr>
          <a:xfrm>
            <a:off x="5523593" y="2969104"/>
            <a:ext cx="702704"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accent3"/>
                </a:solidFill>
                <a:latin typeface="+mn-ea"/>
              </a:rPr>
              <a:t>5</a:t>
            </a:r>
            <a:r>
              <a:rPr kumimoji="1" lang="en-US" altLang="ja-JP" sz="1050" dirty="0">
                <a:solidFill>
                  <a:schemeClr val="accent3"/>
                </a:solidFill>
                <a:latin typeface="+mn-ea"/>
              </a:rPr>
              <a:t>/28</a:t>
            </a:r>
            <a:r>
              <a:rPr kumimoji="1" lang="ja-JP" altLang="en-US" sz="1050" dirty="0">
                <a:solidFill>
                  <a:schemeClr val="accent3"/>
                </a:solidFill>
                <a:latin typeface="+mn-ea"/>
              </a:rPr>
              <a:t>～</a:t>
            </a:r>
            <a:r>
              <a:rPr kumimoji="1" lang="en-US" altLang="ja-JP" sz="1050" dirty="0">
                <a:solidFill>
                  <a:schemeClr val="accent3"/>
                </a:solidFill>
                <a:latin typeface="+mn-ea"/>
              </a:rPr>
              <a:t>6/11</a:t>
            </a:r>
            <a:endParaRPr kumimoji="1" lang="ja-JP" altLang="en-US" sz="1050" dirty="0">
              <a:solidFill>
                <a:schemeClr val="accent3"/>
              </a:solidFill>
              <a:latin typeface="+mn-ea"/>
            </a:endParaRPr>
          </a:p>
        </p:txBody>
      </p:sp>
      <p:sp>
        <p:nvSpPr>
          <p:cNvPr id="17" name="正方形/長方形 16">
            <a:extLst>
              <a:ext uri="{FF2B5EF4-FFF2-40B4-BE49-F238E27FC236}">
                <a16:creationId xmlns:a16="http://schemas.microsoft.com/office/drawing/2014/main" id="{D701BB90-2041-FC72-3ABE-3EEC9C397EE6}"/>
              </a:ext>
            </a:extLst>
          </p:cNvPr>
          <p:cNvSpPr/>
          <p:nvPr/>
        </p:nvSpPr>
        <p:spPr>
          <a:xfrm>
            <a:off x="5242097" y="3279273"/>
            <a:ext cx="336216"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accent3"/>
                </a:solidFill>
                <a:latin typeface="+mn-ea"/>
              </a:rPr>
              <a:t>5</a:t>
            </a:r>
            <a:r>
              <a:rPr kumimoji="1" lang="en-US" altLang="ja-JP" sz="1050" dirty="0">
                <a:solidFill>
                  <a:schemeClr val="accent3"/>
                </a:solidFill>
                <a:latin typeface="+mn-ea"/>
              </a:rPr>
              <a:t>/22</a:t>
            </a:r>
            <a:r>
              <a:rPr kumimoji="1" lang="ja-JP" altLang="en-US" sz="1050" dirty="0">
                <a:solidFill>
                  <a:schemeClr val="accent3"/>
                </a:solidFill>
                <a:latin typeface="+mn-ea"/>
              </a:rPr>
              <a:t>～</a:t>
            </a:r>
            <a:r>
              <a:rPr lang="en-US" altLang="ja-JP" sz="1050" dirty="0">
                <a:solidFill>
                  <a:schemeClr val="accent3"/>
                </a:solidFill>
                <a:latin typeface="+mn-ea"/>
              </a:rPr>
              <a:t>5/28</a:t>
            </a:r>
            <a:endParaRPr kumimoji="1" lang="ja-JP" altLang="en-US" sz="1050" dirty="0">
              <a:solidFill>
                <a:schemeClr val="accent3"/>
              </a:solidFill>
              <a:latin typeface="+mn-ea"/>
            </a:endParaRPr>
          </a:p>
        </p:txBody>
      </p:sp>
      <p:sp>
        <p:nvSpPr>
          <p:cNvPr id="18" name="正方形/長方形 17">
            <a:extLst>
              <a:ext uri="{FF2B5EF4-FFF2-40B4-BE49-F238E27FC236}">
                <a16:creationId xmlns:a16="http://schemas.microsoft.com/office/drawing/2014/main" id="{5EFDDE04-7057-A277-0A3B-3E75F0B34355}"/>
              </a:ext>
            </a:extLst>
          </p:cNvPr>
          <p:cNvSpPr/>
          <p:nvPr/>
        </p:nvSpPr>
        <p:spPr>
          <a:xfrm>
            <a:off x="6435703" y="3582751"/>
            <a:ext cx="383915"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accent3"/>
                </a:solidFill>
                <a:latin typeface="+mn-ea"/>
              </a:rPr>
              <a:t>6</a:t>
            </a:r>
            <a:r>
              <a:rPr kumimoji="1" lang="ja-JP" altLang="en-US" sz="1050" dirty="0">
                <a:solidFill>
                  <a:schemeClr val="accent3"/>
                </a:solidFill>
                <a:latin typeface="+mn-ea"/>
              </a:rPr>
              <a:t>月下旬～</a:t>
            </a:r>
          </a:p>
        </p:txBody>
      </p:sp>
      <p:sp>
        <p:nvSpPr>
          <p:cNvPr id="19" name="正方形/長方形 18">
            <a:extLst>
              <a:ext uri="{FF2B5EF4-FFF2-40B4-BE49-F238E27FC236}">
                <a16:creationId xmlns:a16="http://schemas.microsoft.com/office/drawing/2014/main" id="{79735244-38E8-2B0D-22BE-C4FA12746798}"/>
              </a:ext>
            </a:extLst>
          </p:cNvPr>
          <p:cNvSpPr/>
          <p:nvPr/>
        </p:nvSpPr>
        <p:spPr>
          <a:xfrm>
            <a:off x="7062721" y="3880965"/>
            <a:ext cx="530527" cy="258266"/>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accent3"/>
                </a:solidFill>
                <a:latin typeface="+mn-ea"/>
              </a:rPr>
              <a:t>7/14</a:t>
            </a:r>
            <a:r>
              <a:rPr lang="ja-JP" altLang="en-US" sz="1050" dirty="0">
                <a:solidFill>
                  <a:schemeClr val="accent3"/>
                </a:solidFill>
                <a:latin typeface="+mn-ea"/>
              </a:rPr>
              <a:t>～</a:t>
            </a:r>
            <a:r>
              <a:rPr lang="en-US" altLang="ja-JP" sz="1050" dirty="0">
                <a:solidFill>
                  <a:schemeClr val="accent3"/>
                </a:solidFill>
                <a:latin typeface="+mn-ea"/>
              </a:rPr>
              <a:t>7/17</a:t>
            </a:r>
            <a:endParaRPr kumimoji="1" lang="ja-JP" altLang="en-US" sz="1050" dirty="0">
              <a:solidFill>
                <a:schemeClr val="accent3"/>
              </a:solidFill>
              <a:latin typeface="+mn-ea"/>
            </a:endParaRPr>
          </a:p>
        </p:txBody>
      </p:sp>
      <p:sp>
        <p:nvSpPr>
          <p:cNvPr id="21" name="正方形/長方形 20">
            <a:extLst>
              <a:ext uri="{FF2B5EF4-FFF2-40B4-BE49-F238E27FC236}">
                <a16:creationId xmlns:a16="http://schemas.microsoft.com/office/drawing/2014/main" id="{D79645A1-D60E-2520-997C-A637E374F06D}"/>
              </a:ext>
            </a:extLst>
          </p:cNvPr>
          <p:cNvSpPr/>
          <p:nvPr/>
        </p:nvSpPr>
        <p:spPr>
          <a:xfrm>
            <a:off x="7048756" y="4194105"/>
            <a:ext cx="766656" cy="238193"/>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accent3"/>
                </a:solidFill>
                <a:latin typeface="+mn-ea"/>
              </a:rPr>
              <a:t>7/14</a:t>
            </a:r>
            <a:r>
              <a:rPr lang="ja-JP" altLang="en-US" sz="1050" dirty="0">
                <a:solidFill>
                  <a:schemeClr val="accent3"/>
                </a:solidFill>
                <a:latin typeface="+mn-ea"/>
              </a:rPr>
              <a:t>～</a:t>
            </a:r>
            <a:r>
              <a:rPr lang="en-US" altLang="ja-JP" sz="1050" dirty="0">
                <a:solidFill>
                  <a:schemeClr val="accent3"/>
                </a:solidFill>
                <a:latin typeface="+mn-ea"/>
              </a:rPr>
              <a:t>7/30</a:t>
            </a:r>
            <a:endParaRPr kumimoji="1" lang="ja-JP" altLang="en-US" sz="1050" dirty="0">
              <a:solidFill>
                <a:schemeClr val="accent3"/>
              </a:solidFill>
              <a:latin typeface="+mn-ea"/>
            </a:endParaRPr>
          </a:p>
        </p:txBody>
      </p:sp>
      <p:sp>
        <p:nvSpPr>
          <p:cNvPr id="22" name="正方形/長方形 21">
            <a:extLst>
              <a:ext uri="{FF2B5EF4-FFF2-40B4-BE49-F238E27FC236}">
                <a16:creationId xmlns:a16="http://schemas.microsoft.com/office/drawing/2014/main" id="{87C6AC52-E88F-C247-39E7-30DEB1F7AEE3}"/>
              </a:ext>
            </a:extLst>
          </p:cNvPr>
          <p:cNvSpPr/>
          <p:nvPr/>
        </p:nvSpPr>
        <p:spPr>
          <a:xfrm>
            <a:off x="7368683" y="4486105"/>
            <a:ext cx="1468188" cy="263360"/>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accent3"/>
                </a:solidFill>
                <a:latin typeface="+mn-ea"/>
              </a:rPr>
              <a:t>7/20</a:t>
            </a:r>
            <a:r>
              <a:rPr lang="ja-JP" altLang="en-US" sz="1050" dirty="0">
                <a:solidFill>
                  <a:schemeClr val="accent3"/>
                </a:solidFill>
                <a:latin typeface="+mn-ea"/>
              </a:rPr>
              <a:t>～</a:t>
            </a:r>
            <a:r>
              <a:rPr lang="en-US" altLang="ja-JP" sz="1050" dirty="0">
                <a:solidFill>
                  <a:schemeClr val="accent3"/>
                </a:solidFill>
                <a:latin typeface="+mn-ea"/>
              </a:rPr>
              <a:t>8/20</a:t>
            </a:r>
            <a:endParaRPr kumimoji="1" lang="ja-JP" altLang="en-US" sz="1050" dirty="0">
              <a:solidFill>
                <a:schemeClr val="accent3"/>
              </a:solidFill>
              <a:latin typeface="+mn-ea"/>
            </a:endParaRPr>
          </a:p>
        </p:txBody>
      </p:sp>
      <p:sp>
        <p:nvSpPr>
          <p:cNvPr id="23" name="正方形/長方形 22">
            <a:extLst>
              <a:ext uri="{FF2B5EF4-FFF2-40B4-BE49-F238E27FC236}">
                <a16:creationId xmlns:a16="http://schemas.microsoft.com/office/drawing/2014/main" id="{C4B34117-EE93-F7C3-5E57-74BABC79DE56}"/>
              </a:ext>
            </a:extLst>
          </p:cNvPr>
          <p:cNvSpPr/>
          <p:nvPr/>
        </p:nvSpPr>
        <p:spPr>
          <a:xfrm>
            <a:off x="5838867" y="4798806"/>
            <a:ext cx="3123651"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accent3"/>
                </a:solidFill>
                <a:latin typeface="+mn-ea"/>
              </a:rPr>
              <a:t>6</a:t>
            </a:r>
            <a:r>
              <a:rPr kumimoji="1" lang="ja-JP" altLang="en-US" sz="1050" dirty="0">
                <a:solidFill>
                  <a:schemeClr val="accent3"/>
                </a:solidFill>
                <a:latin typeface="+mn-ea"/>
              </a:rPr>
              <a:t>月～地方大会　　　　　　　</a:t>
            </a:r>
            <a:r>
              <a:rPr kumimoji="1" lang="en-US" altLang="ja-JP" sz="1050" dirty="0">
                <a:solidFill>
                  <a:schemeClr val="accent3"/>
                </a:solidFill>
                <a:latin typeface="+mn-ea"/>
              </a:rPr>
              <a:t>8</a:t>
            </a:r>
            <a:r>
              <a:rPr kumimoji="1" lang="ja-JP" altLang="en-US" sz="1050" dirty="0">
                <a:solidFill>
                  <a:schemeClr val="accent3"/>
                </a:solidFill>
                <a:latin typeface="+mn-ea"/>
              </a:rPr>
              <a:t>月上旬～本大会</a:t>
            </a:r>
          </a:p>
        </p:txBody>
      </p:sp>
      <p:sp>
        <p:nvSpPr>
          <p:cNvPr id="25" name="正方形/長方形 24">
            <a:extLst>
              <a:ext uri="{FF2B5EF4-FFF2-40B4-BE49-F238E27FC236}">
                <a16:creationId xmlns:a16="http://schemas.microsoft.com/office/drawing/2014/main" id="{39BD2FF9-CC33-F826-5EAD-CE1BB2D0BB6F}"/>
              </a:ext>
            </a:extLst>
          </p:cNvPr>
          <p:cNvSpPr/>
          <p:nvPr/>
        </p:nvSpPr>
        <p:spPr>
          <a:xfrm>
            <a:off x="8679783" y="5099194"/>
            <a:ext cx="922572"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ja-JP" sz="1050" dirty="0">
                <a:solidFill>
                  <a:schemeClr val="accent3"/>
                </a:solidFill>
                <a:latin typeface="+mn-ea"/>
              </a:rPr>
              <a:t>8</a:t>
            </a:r>
            <a:r>
              <a:rPr lang="ja-JP" altLang="en-US" sz="1050" dirty="0">
                <a:solidFill>
                  <a:schemeClr val="accent3"/>
                </a:solidFill>
                <a:latin typeface="+mn-ea"/>
              </a:rPr>
              <a:t>月下旬～</a:t>
            </a:r>
            <a:endParaRPr kumimoji="1" lang="ja-JP" altLang="en-US" sz="1050" dirty="0">
              <a:solidFill>
                <a:schemeClr val="accent3"/>
              </a:solidFill>
              <a:latin typeface="+mn-ea"/>
            </a:endParaRPr>
          </a:p>
        </p:txBody>
      </p:sp>
      <p:sp>
        <p:nvSpPr>
          <p:cNvPr id="26" name="正方形/長方形 25">
            <a:extLst>
              <a:ext uri="{FF2B5EF4-FFF2-40B4-BE49-F238E27FC236}">
                <a16:creationId xmlns:a16="http://schemas.microsoft.com/office/drawing/2014/main" id="{CB5167CB-BEDF-3442-A635-45E802D62CB3}"/>
              </a:ext>
            </a:extLst>
          </p:cNvPr>
          <p:cNvSpPr/>
          <p:nvPr/>
        </p:nvSpPr>
        <p:spPr>
          <a:xfrm>
            <a:off x="8327321" y="5413305"/>
            <a:ext cx="595651"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accent3"/>
                </a:solidFill>
                <a:latin typeface="+mn-ea"/>
              </a:rPr>
              <a:t>8/18</a:t>
            </a:r>
            <a:r>
              <a:rPr kumimoji="1" lang="ja-JP" altLang="en-US" sz="1050" dirty="0">
                <a:solidFill>
                  <a:schemeClr val="accent3"/>
                </a:solidFill>
                <a:latin typeface="+mn-ea"/>
              </a:rPr>
              <a:t>～</a:t>
            </a:r>
            <a:r>
              <a:rPr kumimoji="1" lang="en-US" altLang="ja-JP" sz="1050" dirty="0">
                <a:solidFill>
                  <a:schemeClr val="accent3"/>
                </a:solidFill>
                <a:latin typeface="+mn-ea"/>
              </a:rPr>
              <a:t>8/27</a:t>
            </a:r>
            <a:endParaRPr kumimoji="1" lang="ja-JP" altLang="en-US" sz="1050" dirty="0">
              <a:solidFill>
                <a:schemeClr val="accent3"/>
              </a:solidFill>
              <a:latin typeface="+mn-ea"/>
            </a:endParaRPr>
          </a:p>
        </p:txBody>
      </p:sp>
      <p:sp>
        <p:nvSpPr>
          <p:cNvPr id="27" name="正方形/長方形 26">
            <a:extLst>
              <a:ext uri="{FF2B5EF4-FFF2-40B4-BE49-F238E27FC236}">
                <a16:creationId xmlns:a16="http://schemas.microsoft.com/office/drawing/2014/main" id="{57F8F2F3-A86A-7329-12D9-4A096473AC07}"/>
              </a:ext>
            </a:extLst>
          </p:cNvPr>
          <p:cNvSpPr/>
          <p:nvPr/>
        </p:nvSpPr>
        <p:spPr>
          <a:xfrm>
            <a:off x="8714081" y="5710413"/>
            <a:ext cx="922572" cy="247991"/>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accent3"/>
                </a:solidFill>
                <a:latin typeface="+mn-ea"/>
              </a:rPr>
              <a:t>8/25</a:t>
            </a:r>
            <a:r>
              <a:rPr kumimoji="1" lang="ja-JP" altLang="en-US" sz="1050" dirty="0">
                <a:solidFill>
                  <a:schemeClr val="accent3"/>
                </a:solidFill>
                <a:latin typeface="+mn-ea"/>
              </a:rPr>
              <a:t>～</a:t>
            </a:r>
            <a:r>
              <a:rPr lang="en-US" altLang="ja-JP" sz="1050" dirty="0">
                <a:solidFill>
                  <a:schemeClr val="accent3"/>
                </a:solidFill>
                <a:latin typeface="+mn-ea"/>
              </a:rPr>
              <a:t>9</a:t>
            </a:r>
            <a:r>
              <a:rPr kumimoji="1" lang="en-US" altLang="ja-JP" sz="1050" dirty="0">
                <a:solidFill>
                  <a:schemeClr val="accent3"/>
                </a:solidFill>
                <a:latin typeface="+mn-ea"/>
              </a:rPr>
              <a:t>/10</a:t>
            </a:r>
            <a:endParaRPr kumimoji="1" lang="ja-JP" altLang="en-US" sz="1050" dirty="0">
              <a:solidFill>
                <a:schemeClr val="accent3"/>
              </a:solidFill>
              <a:latin typeface="+mn-ea"/>
            </a:endParaRPr>
          </a:p>
        </p:txBody>
      </p:sp>
      <p:sp>
        <p:nvSpPr>
          <p:cNvPr id="28" name="正方形/長方形 27">
            <a:extLst>
              <a:ext uri="{FF2B5EF4-FFF2-40B4-BE49-F238E27FC236}">
                <a16:creationId xmlns:a16="http://schemas.microsoft.com/office/drawing/2014/main" id="{B4F60D61-C72C-CD3B-3D24-B05CE8B549A3}"/>
              </a:ext>
            </a:extLst>
          </p:cNvPr>
          <p:cNvSpPr/>
          <p:nvPr/>
        </p:nvSpPr>
        <p:spPr>
          <a:xfrm>
            <a:off x="9185881" y="6014177"/>
            <a:ext cx="2331371" cy="271804"/>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accent3"/>
                </a:solidFill>
                <a:latin typeface="+mn-ea"/>
              </a:rPr>
              <a:t>9/8</a:t>
            </a:r>
            <a:r>
              <a:rPr kumimoji="1" lang="ja-JP" altLang="en-US" sz="1050" dirty="0">
                <a:solidFill>
                  <a:schemeClr val="accent3"/>
                </a:solidFill>
                <a:latin typeface="+mn-ea"/>
              </a:rPr>
              <a:t>～</a:t>
            </a:r>
            <a:r>
              <a:rPr kumimoji="1" lang="en-US" altLang="ja-JP" sz="1050" dirty="0">
                <a:solidFill>
                  <a:schemeClr val="accent3"/>
                </a:solidFill>
                <a:latin typeface="+mn-ea"/>
              </a:rPr>
              <a:t>1</a:t>
            </a:r>
            <a:r>
              <a:rPr lang="en-US" altLang="ja-JP" sz="1050" dirty="0">
                <a:solidFill>
                  <a:schemeClr val="accent3"/>
                </a:solidFill>
                <a:latin typeface="+mn-ea"/>
              </a:rPr>
              <a:t>0</a:t>
            </a:r>
            <a:r>
              <a:rPr kumimoji="1" lang="en-US" altLang="ja-JP" sz="1050" dirty="0">
                <a:solidFill>
                  <a:schemeClr val="accent3"/>
                </a:solidFill>
                <a:latin typeface="+mn-ea"/>
              </a:rPr>
              <a:t>/28</a:t>
            </a:r>
            <a:endParaRPr kumimoji="1" lang="ja-JP" altLang="en-US" sz="1050" dirty="0">
              <a:solidFill>
                <a:schemeClr val="accent3"/>
              </a:solidFill>
              <a:latin typeface="+mn-ea"/>
            </a:endParaRPr>
          </a:p>
        </p:txBody>
      </p:sp>
      <p:sp>
        <p:nvSpPr>
          <p:cNvPr id="29" name="正方形/長方形 28">
            <a:extLst>
              <a:ext uri="{FF2B5EF4-FFF2-40B4-BE49-F238E27FC236}">
                <a16:creationId xmlns:a16="http://schemas.microsoft.com/office/drawing/2014/main" id="{E1FF884E-788F-E18E-F5D4-427962C2E812}"/>
              </a:ext>
            </a:extLst>
          </p:cNvPr>
          <p:cNvSpPr/>
          <p:nvPr/>
        </p:nvSpPr>
        <p:spPr>
          <a:xfrm>
            <a:off x="9819880" y="6321632"/>
            <a:ext cx="433964" cy="248742"/>
          </a:xfrm>
          <a:prstGeom prst="rect">
            <a:avLst/>
          </a:prstGeom>
          <a:solidFill>
            <a:srgbClr val="FCEDED"/>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kumimoji="1" lang="en-US" altLang="ja-JP" sz="1050" dirty="0">
                <a:solidFill>
                  <a:schemeClr val="accent3"/>
                </a:solidFill>
                <a:latin typeface="+mn-ea"/>
              </a:rPr>
              <a:t>9/10</a:t>
            </a:r>
            <a:r>
              <a:rPr lang="ja-JP" altLang="en-US" sz="1050" dirty="0">
                <a:solidFill>
                  <a:schemeClr val="accent3"/>
                </a:solidFill>
                <a:latin typeface="+mn-ea"/>
              </a:rPr>
              <a:t>～</a:t>
            </a:r>
            <a:r>
              <a:rPr lang="en-US" altLang="ja-JP" sz="1050" dirty="0">
                <a:solidFill>
                  <a:schemeClr val="accent3"/>
                </a:solidFill>
                <a:latin typeface="+mn-ea"/>
              </a:rPr>
              <a:t>9/25</a:t>
            </a:r>
            <a:endParaRPr kumimoji="1" lang="ja-JP" altLang="en-US" sz="1050" dirty="0">
              <a:solidFill>
                <a:schemeClr val="accent3"/>
              </a:solidFill>
              <a:latin typeface="+mn-ea"/>
            </a:endParaRPr>
          </a:p>
        </p:txBody>
      </p:sp>
      <p:pic>
        <p:nvPicPr>
          <p:cNvPr id="8" name="図プレースホルダー 7" descr="アイコン&#10;&#10;自動的に生成された説明">
            <a:extLst>
              <a:ext uri="{FF2B5EF4-FFF2-40B4-BE49-F238E27FC236}">
                <a16:creationId xmlns:a16="http://schemas.microsoft.com/office/drawing/2014/main" id="{CE649642-2FB5-2EE0-50D2-14E925399F2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9713569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85EE8F3-4F21-DCB5-0B90-668D2A9069BE}"/>
              </a:ext>
            </a:extLst>
          </p:cNvPr>
          <p:cNvSpPr>
            <a:spLocks noGrp="1"/>
          </p:cNvSpPr>
          <p:nvPr>
            <p:ph type="body" sz="quarter" idx="12"/>
          </p:nvPr>
        </p:nvSpPr>
        <p:spPr/>
        <p:txBody>
          <a:bodyPr/>
          <a:lstStyle/>
          <a:p>
            <a:pPr algn="l"/>
            <a:r>
              <a:rPr lang="ja-JP" altLang="en-US"/>
              <a:t>その他・注意事項</a:t>
            </a:r>
          </a:p>
        </p:txBody>
      </p:sp>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dirty="0"/>
              <a:t>更新・変更履歴</a:t>
            </a:r>
            <a:endParaRPr kumimoji="1" lang="ja-JP" altLang="en-US" dirty="0"/>
          </a:p>
        </p:txBody>
      </p:sp>
      <p:sp>
        <p:nvSpPr>
          <p:cNvPr id="7" name="テキスト ボックス 6">
            <a:extLst>
              <a:ext uri="{FF2B5EF4-FFF2-40B4-BE49-F238E27FC236}">
                <a16:creationId xmlns:a16="http://schemas.microsoft.com/office/drawing/2014/main" id="{8F83361B-197D-6265-0F0D-6807B25D868D}"/>
              </a:ext>
            </a:extLst>
          </p:cNvPr>
          <p:cNvSpPr txBox="1"/>
          <p:nvPr/>
        </p:nvSpPr>
        <p:spPr>
          <a:xfrm>
            <a:off x="479425" y="1268413"/>
            <a:ext cx="11233150" cy="1952842"/>
          </a:xfrm>
          <a:prstGeom prst="rect">
            <a:avLst/>
          </a:prstGeom>
          <a:noFill/>
        </p:spPr>
        <p:txBody>
          <a:bodyPr wrap="square" lIns="0" tIns="0" rIns="0" bIns="0" rtlCol="0">
            <a:spAutoFit/>
          </a:bodyPr>
          <a:lstStyle/>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2023/2/16</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広告タイプの表記を変更いたしました。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n"/>
              <a:tabLst/>
              <a:defRPr/>
            </a:pP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 </a:t>
            </a: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2023/4/20</a:t>
            </a:r>
            <a:br>
              <a:rPr kumimoji="0" lang="en-US" altLang="ja-JP" sz="1400" kern="0" noProof="0" dirty="0">
                <a:solidFill>
                  <a:schemeClr val="accent3"/>
                </a:solidFill>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商品スペック＞ターゲティング設定ページの「オーディエンスリスト」関連の表記を変更いたしました。​</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商品スペック＞商品イメージページ、および、その他・注意事項＞免責事項・注意事項ページの​</a:t>
            </a:r>
            <a:b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b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「入稿規定（</a:t>
            </a: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web</a:t>
            </a: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）の</a:t>
            </a:r>
            <a:r>
              <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URL</a:t>
            </a:r>
            <a:r>
              <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」を変更いたしました。​</a:t>
            </a:r>
            <a:endParaRPr kumimoji="0" lang="en-US" altLang="ja-JP"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20000"/>
              </a:lnSpc>
              <a:spcBef>
                <a:spcPts val="0"/>
              </a:spcBef>
              <a:spcAft>
                <a:spcPts val="600"/>
              </a:spcAft>
              <a:buClrTx/>
              <a:buSzTx/>
              <a:tabLst/>
              <a:defRPr/>
            </a:pPr>
            <a:endParaRPr kumimoji="0" lang="ja-JP" altLang="en-US" sz="1400" b="0" i="0" u="none" strike="noStrike" kern="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C140B1BE-F746-23EC-EBCD-6A192EB06ABE}"/>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3991587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8D8DF63B-01B7-1B3B-E920-C752D772FBA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01</a:t>
            </a:r>
            <a:endParaRPr kumimoji="1" lang="ja-JP" altLang="en-US"/>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dirty="0"/>
              <a:t>概要</a:t>
            </a:r>
          </a:p>
        </p:txBody>
      </p:sp>
    </p:spTree>
    <p:extLst>
      <p:ext uri="{BB962C8B-B14F-4D97-AF65-F5344CB8AC3E}">
        <p14:creationId xmlns:p14="http://schemas.microsoft.com/office/powerpoint/2010/main" val="36800433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7079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dirty="0">
                <a:latin typeface="Meiryo" panose="020B0604030504040204" pitchFamily="34" charset="-128"/>
                <a:ea typeface="Meiryo" panose="020B0604030504040204" pitchFamily="34" charset="-128"/>
              </a:rPr>
              <a:t>この資料について</a:t>
            </a:r>
          </a:p>
        </p:txBody>
      </p:sp>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83226" y="3062088"/>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04071" y="4589762"/>
            <a:ext cx="575621" cy="475831"/>
          </a:xfrm>
          <a:prstGeom prst="rect">
            <a:avLst/>
          </a:prstGeom>
        </p:spPr>
      </p:pic>
      <p:sp>
        <p:nvSpPr>
          <p:cNvPr id="6" name="テキスト ボックス 5">
            <a:extLst>
              <a:ext uri="{FF2B5EF4-FFF2-40B4-BE49-F238E27FC236}">
                <a16:creationId xmlns:a16="http://schemas.microsoft.com/office/drawing/2014/main" id="{D0720392-2F8A-5944-4E4C-BF0096A0F855}"/>
              </a:ext>
            </a:extLst>
          </p:cNvPr>
          <p:cNvSpPr txBox="1"/>
          <p:nvPr/>
        </p:nvSpPr>
        <p:spPr>
          <a:xfrm>
            <a:off x="479425" y="1241076"/>
            <a:ext cx="9505056" cy="621709"/>
          </a:xfrm>
          <a:prstGeom prst="rect">
            <a:avLst/>
          </a:prstGeom>
          <a:noFill/>
        </p:spPr>
        <p:txBody>
          <a:bodyPr wrap="square" lIns="0" tIns="0" rIns="0" bIns="0" rtlCol="0">
            <a:spAutoFit/>
          </a:body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本資料はスポーツナビのセールスシートです</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その他商品のセールスシートや販促資料は下記をご覧ください</a:t>
            </a:r>
            <a:endParaRPr kumimoji="1" lang="en-US" altLang="ja-JP" sz="16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graphicFrame>
        <p:nvGraphicFramePr>
          <p:cNvPr id="7" name="表 4">
            <a:extLst>
              <a:ext uri="{FF2B5EF4-FFF2-40B4-BE49-F238E27FC236}">
                <a16:creationId xmlns:a16="http://schemas.microsoft.com/office/drawing/2014/main" id="{6D8B84F3-798E-8767-C4F8-4C0344E4885B}"/>
              </a:ext>
            </a:extLst>
          </p:cNvPr>
          <p:cNvGraphicFramePr>
            <a:graphicFrameLocks noGrp="1"/>
          </p:cNvGraphicFramePr>
          <p:nvPr>
            <p:extLst>
              <p:ext uri="{D42A27DB-BD31-4B8C-83A1-F6EECF244321}">
                <p14:modId xmlns:p14="http://schemas.microsoft.com/office/powerpoint/2010/main" val="4035346376"/>
              </p:ext>
            </p:extLst>
          </p:nvPr>
        </p:nvGraphicFramePr>
        <p:xfrm>
          <a:off x="479425" y="2247857"/>
          <a:ext cx="11168078" cy="3955240"/>
        </p:xfrm>
        <a:graphic>
          <a:graphicData uri="http://schemas.openxmlformats.org/drawingml/2006/table">
            <a:tbl>
              <a:tblPr>
                <a:tableStyleId>{5C22544A-7EE6-4342-B048-85BDC9FD1C3A}</a:tableStyleId>
              </a:tblPr>
              <a:tblGrid>
                <a:gridCol w="4692939">
                  <a:extLst>
                    <a:ext uri="{9D8B030D-6E8A-4147-A177-3AD203B41FA5}">
                      <a16:colId xmlns:a16="http://schemas.microsoft.com/office/drawing/2014/main" val="606051176"/>
                    </a:ext>
                  </a:extLst>
                </a:gridCol>
                <a:gridCol w="6475139">
                  <a:extLst>
                    <a:ext uri="{9D8B030D-6E8A-4147-A177-3AD203B41FA5}">
                      <a16:colId xmlns:a16="http://schemas.microsoft.com/office/drawing/2014/main" val="687840856"/>
                    </a:ext>
                  </a:extLst>
                </a:gridCol>
              </a:tblGrid>
              <a:tr h="495343">
                <a:tc>
                  <a:txBody>
                    <a:body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tc>
                  <a:txBody>
                    <a:body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494271">
                <a:tc>
                  <a:txBody>
                    <a:bodyPr/>
                    <a:lstStyle/>
                    <a:p>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スポーツナビ　セールスシート</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ja-JP" altLang="en-US" sz="1000" b="1" i="0" dirty="0">
                          <a:solidFill>
                            <a:srgbClr val="C00000"/>
                          </a:solidFill>
                          <a:latin typeface="Meiryo" panose="020B0604030504040204" pitchFamily="34" charset="-128"/>
                          <a:ea typeface="Meiryo" panose="020B0604030504040204" pitchFamily="34" charset="-128"/>
                        </a:rPr>
                        <a:t>こちらの資料</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2132035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1" i="0" dirty="0">
                          <a:solidFill>
                            <a:schemeClr val="accent3"/>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r>
                        <a:rPr kumimoji="1" lang="en-US" altLang="ja-JP" sz="1000" b="0" i="0" dirty="0">
                          <a:solidFill>
                            <a:schemeClr val="accent3"/>
                          </a:solidFill>
                          <a:latin typeface="Meiryo" panose="020B0604030504040204" pitchFamily="34" charset="-128"/>
                          <a:ea typeface="Meiryo" panose="020B0604030504040204" pitchFamily="34" charset="-128"/>
                          <a:hlinkClick r:id="rId5"/>
                        </a:rPr>
                        <a:t>https://portal.yadui.business.yahoo.co.jp/agencyportal/873240/</a:t>
                      </a:r>
                      <a:r>
                        <a:rPr kumimoji="1" lang="en-US" altLang="ja-JP" sz="1000" b="0" i="0" u="none" strike="noStrike" kern="1200" cap="none" spc="0" normalizeH="0" baseline="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957711322"/>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商品カタログ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rowSpan="3">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6"/>
                        </a:rPr>
                        <a:t>https://portal.yadui.business.yahoo.co.jp/agencyportal/30335704/</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571039734"/>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フォーマットガイド</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663668410"/>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広告　ディスプレイ広告</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予約型</a:t>
                      </a: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事例カタログ</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2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12700" cap="flat" cmpd="sng" algn="ctr">
                      <a:solidFill>
                        <a:schemeClr val="bg1"/>
                      </a:solidFill>
                      <a:prstDash val="sysDot"/>
                      <a:round/>
                      <a:headEnd type="none" w="med" len="med"/>
                      <a:tailEnd type="none" w="med" len="med"/>
                    </a:lnL>
                    <a:lnR w="12700" cap="flat" cmpd="sng" algn="ctr">
                      <a:solidFill>
                        <a:schemeClr val="bg1"/>
                      </a:solidFill>
                      <a:prstDash val="sysDot"/>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媒体資料</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7"/>
                        </a:rPr>
                        <a:t>https://portal.yadui.business.yahoo.co.jp/agencyportal/30187098/</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60123167"/>
                  </a:ext>
                </a:extLst>
              </a:tr>
              <a:tr h="494271">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サービス別媒体資料一覧（スポーツナビほか）</a:t>
                      </a:r>
                      <a:endParaRPr kumimoji="1" lang="en-US" altLang="ja-JP" sz="1000" b="1"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hlinkClick r:id="rId8"/>
                        </a:rPr>
                        <a:t>https://portal.yadui.business.yahoo.co.jp/agencyportal/1052207/</a:t>
                      </a:r>
                      <a:r>
                        <a:rPr kumimoji="1" lang="en-US" altLang="ja-JP"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 (</a:t>
                      </a:r>
                      <a:r>
                        <a:rPr kumimoji="1" lang="ja-JP" altLang="en-US" sz="10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cs typeface="+mn-cs"/>
                        </a:rPr>
                        <a:t>エージェンシーポータル）</a:t>
                      </a:r>
                    </a:p>
                  </a:txBody>
                  <a:tcPr marL="144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776382480"/>
                  </a:ext>
                </a:extLst>
              </a:tr>
            </a:tbl>
          </a:graphicData>
        </a:graphic>
      </p:graphicFrame>
      <p:pic>
        <p:nvPicPr>
          <p:cNvPr id="11" name="図プレースホルダー 10" descr="アイコン&#10;&#10;自動的に生成された説明">
            <a:extLst>
              <a:ext uri="{FF2B5EF4-FFF2-40B4-BE49-F238E27FC236}">
                <a16:creationId xmlns:a16="http://schemas.microsoft.com/office/drawing/2014/main" id="{C8966456-1DB8-7882-90FA-FA635065E6AD}"/>
              </a:ext>
            </a:extLst>
          </p:cNvPr>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268426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スポーツナビ　</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lang="en-US" altLang="ja-JP" dirty="0"/>
              <a:t>3</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pic>
        <p:nvPicPr>
          <p:cNvPr id="11" name="図プレースホルダー 10" descr="アイコン&#10;&#10;自動的に生成された説明">
            <a:extLst>
              <a:ext uri="{FF2B5EF4-FFF2-40B4-BE49-F238E27FC236}">
                <a16:creationId xmlns:a16="http://schemas.microsoft.com/office/drawing/2014/main" id="{C8966456-1DB8-7882-90FA-FA635065E6A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1084B792-835E-48CE-46FF-B94575F8B8BD}"/>
              </a:ext>
            </a:extLst>
          </p:cNvPr>
          <p:cNvSpPr txBox="1"/>
          <p:nvPr/>
        </p:nvSpPr>
        <p:spPr>
          <a:xfrm>
            <a:off x="7110204" y="343339"/>
            <a:ext cx="2669000"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スポーツナビ（</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 name="正方形/長方形 4">
            <a:extLst>
              <a:ext uri="{FF2B5EF4-FFF2-40B4-BE49-F238E27FC236}">
                <a16:creationId xmlns:a16="http://schemas.microsoft.com/office/drawing/2014/main" id="{12DDE280-23DC-2F8A-F9E2-A54FB7FB60CD}"/>
              </a:ext>
            </a:extLst>
          </p:cNvPr>
          <p:cNvSpPr/>
          <p:nvPr/>
        </p:nvSpPr>
        <p:spPr>
          <a:xfrm>
            <a:off x="479425" y="1575548"/>
            <a:ext cx="11233150" cy="4939113"/>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R="0" lvl="0" algn="l" defTabSz="914400" rtl="0" eaLnBrk="1" fontAlgn="auto" latinLnBrk="0" hangingPunct="1">
              <a:lnSpc>
                <a:spcPct val="150000"/>
              </a:lnSpc>
              <a:spcBef>
                <a:spcPts val="0"/>
              </a:spcBef>
              <a:spcAft>
                <a:spcPts val="0"/>
              </a:spcAft>
              <a:buClrTx/>
              <a:buSzTx/>
              <a:tabLst/>
              <a:defRPr/>
            </a:pPr>
            <a:endParaRPr lang="en-US" altLang="ja-JP" sz="1600" b="0" i="0" dirty="0">
              <a:solidFill>
                <a:srgbClr val="1D1C1D"/>
              </a:solidFill>
              <a:effectLst/>
              <a:latin typeface="+mj-ea"/>
              <a:ea typeface="+mj-ea"/>
            </a:endParaRPr>
          </a:p>
          <a:p>
            <a:pPr marR="0" lvl="0" algn="l" defTabSz="914400" rtl="0" eaLnBrk="1" fontAlgn="auto" latinLnBrk="0" hangingPunct="1">
              <a:lnSpc>
                <a:spcPct val="150000"/>
              </a:lnSpc>
              <a:spcBef>
                <a:spcPts val="0"/>
              </a:spcBef>
              <a:spcAft>
                <a:spcPts val="0"/>
              </a:spcAft>
              <a:buClrTx/>
              <a:buSzTx/>
              <a:tabLst/>
              <a:defRPr/>
            </a:pPr>
            <a:r>
              <a:rPr lang="ja-JP" altLang="en-US" sz="1600" b="0" i="0" dirty="0">
                <a:solidFill>
                  <a:srgbClr val="333333"/>
                </a:solidFill>
                <a:effectLst/>
                <a:latin typeface="Hiragino Kaku Gothic Pro"/>
              </a:rPr>
              <a:t>パノラマ（アスペクト比 </a:t>
            </a:r>
            <a:r>
              <a:rPr lang="en-US" altLang="ja-JP" sz="1600" b="0" i="0" dirty="0">
                <a:solidFill>
                  <a:srgbClr val="333333"/>
                </a:solidFill>
                <a:effectLst/>
                <a:latin typeface="Hiragino Kaku Gothic Pro"/>
              </a:rPr>
              <a:t>4</a:t>
            </a:r>
            <a:r>
              <a:rPr lang="ja-JP" altLang="en-US" sz="1600" b="0" i="0" dirty="0">
                <a:solidFill>
                  <a:srgbClr val="333333"/>
                </a:solidFill>
                <a:effectLst/>
                <a:latin typeface="Hiragino Kaku Gothic Pro"/>
              </a:rPr>
              <a:t>：</a:t>
            </a:r>
            <a:r>
              <a:rPr lang="en-US" altLang="ja-JP" sz="1600" b="0" i="0" dirty="0">
                <a:solidFill>
                  <a:srgbClr val="333333"/>
                </a:solidFill>
                <a:effectLst/>
                <a:latin typeface="Hiragino Kaku Gothic Pro"/>
              </a:rPr>
              <a:t>1</a:t>
            </a:r>
            <a:r>
              <a:rPr lang="ja-JP" altLang="en-US" sz="1600" b="0" i="0" dirty="0">
                <a:solidFill>
                  <a:srgbClr val="333333"/>
                </a:solidFill>
                <a:effectLst/>
                <a:latin typeface="Hiragino Kaku Gothic Pro"/>
              </a:rPr>
              <a:t>）商品の最小ピクセルサイズが変更になります。</a:t>
            </a: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r>
              <a:rPr lang="ja-JP" altLang="en-US" sz="1600" b="0" i="0" dirty="0">
                <a:solidFill>
                  <a:srgbClr val="333333"/>
                </a:solidFill>
                <a:effectLst/>
                <a:latin typeface="Hiragino Kaku Gothic Pro"/>
              </a:rPr>
              <a:t>・最小ピクセルサイズ：　変更前） 「</a:t>
            </a:r>
            <a:r>
              <a:rPr lang="en-US" altLang="ja-JP" sz="1600" b="0" i="0" dirty="0">
                <a:solidFill>
                  <a:srgbClr val="333333"/>
                </a:solidFill>
                <a:effectLst/>
                <a:latin typeface="Hiragino Kaku Gothic Pro"/>
              </a:rPr>
              <a:t>1000pixel x 250pixel</a:t>
            </a:r>
            <a:r>
              <a:rPr lang="ja-JP" altLang="en-US" sz="1600" b="0" i="0" dirty="0">
                <a:solidFill>
                  <a:srgbClr val="333333"/>
                </a:solidFill>
                <a:effectLst/>
                <a:latin typeface="Hiragino Kaku Gothic Pro"/>
              </a:rPr>
              <a:t>」　→　</a:t>
            </a:r>
            <a:r>
              <a:rPr lang="ja-JP" altLang="en-US" sz="1600" dirty="0">
                <a:solidFill>
                  <a:srgbClr val="333333"/>
                </a:solidFill>
                <a:latin typeface="Hiragino Kaku Gothic Pro"/>
              </a:rPr>
              <a:t>　変更後）「</a:t>
            </a:r>
            <a:r>
              <a:rPr lang="en-US" altLang="ja-JP" sz="1600" b="0" i="0" dirty="0">
                <a:solidFill>
                  <a:srgbClr val="333333"/>
                </a:solidFill>
                <a:effectLst/>
                <a:latin typeface="Hiragino Kaku Gothic Pro"/>
              </a:rPr>
              <a:t>1200pixel x 300pixel</a:t>
            </a:r>
            <a:r>
              <a:rPr lang="ja-JP" altLang="en-US" sz="1600" b="0" i="0" dirty="0">
                <a:solidFill>
                  <a:srgbClr val="333333"/>
                </a:solidFill>
                <a:effectLst/>
                <a:latin typeface="Hiragino Kaku Gothic Pro"/>
              </a:rPr>
              <a:t>」</a:t>
            </a:r>
            <a:endParaRPr lang="en-US" altLang="ja-JP" sz="1600" dirty="0">
              <a:solidFill>
                <a:srgbClr val="333333"/>
              </a:solidFill>
              <a:latin typeface="Hiragino Kaku Gothic Pro"/>
            </a:endParaRPr>
          </a:p>
          <a:p>
            <a:pPr algn="l"/>
            <a:r>
              <a:rPr lang="ja-JP" altLang="en-US" sz="1600" b="0" i="0" dirty="0">
                <a:solidFill>
                  <a:srgbClr val="333333"/>
                </a:solidFill>
                <a:effectLst/>
                <a:latin typeface="Hiragino Kaku Gothic Pro"/>
              </a:rPr>
              <a:t>・広告管理ツール反映日（入稿）：</a:t>
            </a:r>
            <a:r>
              <a:rPr lang="en-US" altLang="ja-JP" sz="1600" b="0" i="0" dirty="0">
                <a:solidFill>
                  <a:srgbClr val="333333"/>
                </a:solidFill>
                <a:effectLst/>
                <a:latin typeface="Hiragino Kaku Gothic Pro"/>
              </a:rPr>
              <a:t>2023</a:t>
            </a:r>
            <a:r>
              <a:rPr lang="ja-JP" altLang="en-US" sz="1600" b="0" i="0" dirty="0">
                <a:solidFill>
                  <a:srgbClr val="333333"/>
                </a:solidFill>
                <a:effectLst/>
                <a:latin typeface="Hiragino Kaku Gothic Pro"/>
              </a:rPr>
              <a:t>年</a:t>
            </a:r>
            <a:r>
              <a:rPr lang="en-US" altLang="ja-JP" sz="1600" b="0" i="0" dirty="0">
                <a:solidFill>
                  <a:srgbClr val="333333"/>
                </a:solidFill>
                <a:effectLst/>
                <a:latin typeface="Hiragino Kaku Gothic Pro"/>
              </a:rPr>
              <a:t>1</a:t>
            </a:r>
            <a:r>
              <a:rPr lang="ja-JP" altLang="en-US" sz="1600" b="0" i="0" dirty="0">
                <a:solidFill>
                  <a:srgbClr val="333333"/>
                </a:solidFill>
                <a:effectLst/>
                <a:latin typeface="Hiragino Kaku Gothic Pro"/>
              </a:rPr>
              <a:t>月</a:t>
            </a:r>
            <a:r>
              <a:rPr lang="en-US" altLang="ja-JP" sz="1600" b="0" i="0" dirty="0">
                <a:solidFill>
                  <a:srgbClr val="333333"/>
                </a:solidFill>
                <a:effectLst/>
                <a:latin typeface="Hiragino Kaku Gothic Pro"/>
              </a:rPr>
              <a:t>16</a:t>
            </a:r>
            <a:r>
              <a:rPr lang="ja-JP" altLang="en-US" sz="1600" b="0" i="0" dirty="0">
                <a:solidFill>
                  <a:srgbClr val="333333"/>
                </a:solidFill>
                <a:effectLst/>
                <a:latin typeface="Hiragino Kaku Gothic Pro"/>
              </a:rPr>
              <a:t>日（月）以降の入稿分</a:t>
            </a:r>
            <a:endParaRPr lang="en-US" altLang="ja-JP" sz="1600" b="0" i="0" dirty="0">
              <a:solidFill>
                <a:srgbClr val="333333"/>
              </a:solidFill>
              <a:effectLst/>
              <a:latin typeface="Hiragino Kaku Gothic Pro"/>
            </a:endParaRPr>
          </a:p>
          <a:p>
            <a:pPr algn="l"/>
            <a:r>
              <a:rPr lang="ja-JP" altLang="en-US" sz="1600" b="0" i="0" dirty="0">
                <a:solidFill>
                  <a:srgbClr val="333333"/>
                </a:solidFill>
                <a:effectLst/>
                <a:latin typeface="Hiragino Kaku Gothic Pro"/>
              </a:rPr>
              <a:t>・</a:t>
            </a:r>
            <a:r>
              <a:rPr lang="ja-JP" altLang="en-US" sz="1600" dirty="0">
                <a:solidFill>
                  <a:srgbClr val="333333"/>
                </a:solidFill>
                <a:latin typeface="Hiragino Kaku Gothic Pro"/>
              </a:rPr>
              <a:t>広告表示変更</a:t>
            </a:r>
            <a:r>
              <a:rPr lang="ja-JP" altLang="en-US" sz="1600" b="0" i="0" dirty="0">
                <a:solidFill>
                  <a:srgbClr val="333333"/>
                </a:solidFill>
                <a:effectLst/>
                <a:latin typeface="Hiragino Kaku Gothic Pro"/>
              </a:rPr>
              <a:t>日：</a:t>
            </a:r>
            <a:r>
              <a:rPr lang="en-US" altLang="ja-JP" sz="1600" b="0" i="0" dirty="0">
                <a:solidFill>
                  <a:srgbClr val="333333"/>
                </a:solidFill>
                <a:effectLst/>
                <a:latin typeface="Hiragino Kaku Gothic Pro"/>
              </a:rPr>
              <a:t> 2023</a:t>
            </a:r>
            <a:r>
              <a:rPr lang="ja-JP" altLang="en-US" sz="1600" b="0" i="0" dirty="0">
                <a:solidFill>
                  <a:srgbClr val="333333"/>
                </a:solidFill>
                <a:effectLst/>
                <a:latin typeface="Hiragino Kaku Gothic Pro"/>
              </a:rPr>
              <a:t>年</a:t>
            </a:r>
            <a:r>
              <a:rPr lang="en-US" altLang="ja-JP" sz="1600" dirty="0">
                <a:solidFill>
                  <a:srgbClr val="333333"/>
                </a:solidFill>
                <a:latin typeface="Hiragino Kaku Gothic Pro"/>
              </a:rPr>
              <a:t>4</a:t>
            </a:r>
            <a:r>
              <a:rPr lang="ja-JP" altLang="en-US" sz="1600" b="0" i="0" dirty="0">
                <a:solidFill>
                  <a:srgbClr val="333333"/>
                </a:solidFill>
                <a:effectLst/>
                <a:latin typeface="Hiragino Kaku Gothic Pro"/>
              </a:rPr>
              <a:t>月</a:t>
            </a:r>
            <a:r>
              <a:rPr lang="en-US" altLang="ja-JP" sz="1600" b="0" i="0" dirty="0">
                <a:solidFill>
                  <a:srgbClr val="333333"/>
                </a:solidFill>
                <a:effectLst/>
                <a:latin typeface="Hiragino Kaku Gothic Pro"/>
              </a:rPr>
              <a:t>10</a:t>
            </a:r>
            <a:r>
              <a:rPr lang="ja-JP" altLang="en-US" sz="1600" b="0" i="0" dirty="0">
                <a:solidFill>
                  <a:srgbClr val="333333"/>
                </a:solidFill>
                <a:effectLst/>
                <a:latin typeface="Hiragino Kaku Gothic Pro"/>
              </a:rPr>
              <a:t>日（月）</a:t>
            </a:r>
            <a:endParaRPr lang="en-US" altLang="ja-JP" sz="1600" b="0" i="0" dirty="0">
              <a:solidFill>
                <a:srgbClr val="333333"/>
              </a:solidFill>
              <a:effectLst/>
              <a:latin typeface="Hiragino Kaku Gothic Pro"/>
            </a:endParaRPr>
          </a:p>
          <a:p>
            <a:pPr algn="l"/>
            <a:endParaRPr lang="en-US" altLang="ja-JP" sz="600" dirty="0">
              <a:solidFill>
                <a:srgbClr val="333333"/>
              </a:solidFill>
              <a:latin typeface="Hiragino Kaku Gothic Pro"/>
            </a:endParaRPr>
          </a:p>
          <a:p>
            <a:pPr algn="l"/>
            <a:r>
              <a:rPr lang="en-US" altLang="ja-JP" sz="1600" b="1" i="0" dirty="0">
                <a:solidFill>
                  <a:schemeClr val="accent6"/>
                </a:solidFill>
                <a:effectLst/>
                <a:latin typeface="Hiragino Kaku Gothic Pro"/>
              </a:rPr>
              <a:t>※2023</a:t>
            </a:r>
            <a:r>
              <a:rPr lang="ja-JP" altLang="en-US" sz="1600" b="1" i="0" dirty="0">
                <a:solidFill>
                  <a:schemeClr val="accent6"/>
                </a:solidFill>
                <a:effectLst/>
                <a:latin typeface="Hiragino Kaku Gothic Pro"/>
              </a:rPr>
              <a:t>年</a:t>
            </a:r>
            <a:r>
              <a:rPr lang="en-US" altLang="ja-JP" sz="1600" b="1" i="0" dirty="0">
                <a:solidFill>
                  <a:schemeClr val="accent6"/>
                </a:solidFill>
                <a:effectLst/>
                <a:latin typeface="Hiragino Kaku Gothic Pro"/>
              </a:rPr>
              <a:t>1</a:t>
            </a:r>
            <a:r>
              <a:rPr lang="ja-JP" altLang="en-US" sz="1600" b="1" i="0" dirty="0">
                <a:solidFill>
                  <a:schemeClr val="accent6"/>
                </a:solidFill>
                <a:effectLst/>
                <a:latin typeface="Hiragino Kaku Gothic Pro"/>
              </a:rPr>
              <a:t>月</a:t>
            </a:r>
            <a:r>
              <a:rPr lang="en-US" altLang="ja-JP" sz="1600" b="1" i="0" dirty="0">
                <a:solidFill>
                  <a:schemeClr val="accent6"/>
                </a:solidFill>
                <a:effectLst/>
                <a:latin typeface="Hiragino Kaku Gothic Pro"/>
              </a:rPr>
              <a:t>16</a:t>
            </a:r>
            <a:r>
              <a:rPr lang="ja-JP" altLang="en-US" sz="1600" b="1" i="0" dirty="0">
                <a:solidFill>
                  <a:schemeClr val="accent6"/>
                </a:solidFill>
                <a:effectLst/>
                <a:latin typeface="Hiragino Kaku Gothic Pro"/>
              </a:rPr>
              <a:t>日以降は旧サイズ</a:t>
            </a:r>
            <a:r>
              <a:rPr lang="ja-JP" altLang="ja-JP" sz="1600" dirty="0">
                <a:solidFill>
                  <a:srgbClr val="333333"/>
                </a:solidFill>
                <a:latin typeface="Hiragino Kaku Gothic Pro"/>
              </a:rPr>
              <a:t>（最小ピクセルサイズ</a:t>
            </a:r>
            <a:r>
              <a:rPr lang="en-US" altLang="ja-JP" sz="1600" dirty="0">
                <a:solidFill>
                  <a:srgbClr val="333333"/>
                </a:solidFill>
                <a:latin typeface="Hiragino Kaku Gothic Pro"/>
              </a:rPr>
              <a:t>1000pixel x 250pixel</a:t>
            </a:r>
            <a:r>
              <a:rPr lang="ja-JP" altLang="ja-JP" sz="1600" dirty="0">
                <a:solidFill>
                  <a:srgbClr val="333333"/>
                </a:solidFill>
                <a:latin typeface="Hiragino Kaku Gothic Pro"/>
              </a:rPr>
              <a:t>）</a:t>
            </a:r>
            <a:r>
              <a:rPr lang="ja-JP" altLang="en-US" sz="1600" b="1" dirty="0">
                <a:solidFill>
                  <a:schemeClr val="accent6"/>
                </a:solidFill>
                <a:latin typeface="Hiragino Kaku Gothic Pro"/>
              </a:rPr>
              <a:t>でのメディア登録ができなくなります。</a:t>
            </a:r>
          </a:p>
          <a:p>
            <a:pPr algn="l"/>
            <a:r>
              <a:rPr lang="ja-JP" altLang="en-US" sz="1200" dirty="0">
                <a:solidFill>
                  <a:schemeClr val="accent6"/>
                </a:solidFill>
                <a:latin typeface="Hiragino Kaku Gothic Pro"/>
              </a:rPr>
              <a:t>既存のキャンペーン、広告グループ、広告をコピーした場合、もしくは旧サイズ画像・動画を新規広告に紐づけた場合は旧サイズメディアでの広告が</a:t>
            </a:r>
            <a:endParaRPr lang="en-US" altLang="ja-JP" sz="1200" dirty="0">
              <a:solidFill>
                <a:schemeClr val="accent6"/>
              </a:solidFill>
              <a:latin typeface="Hiragino Kaku Gothic Pro"/>
            </a:endParaRPr>
          </a:p>
          <a:p>
            <a:pPr algn="l"/>
            <a:r>
              <a:rPr lang="ja-JP" altLang="en-US" sz="1200" dirty="0">
                <a:solidFill>
                  <a:schemeClr val="accent6"/>
                </a:solidFill>
                <a:latin typeface="Hiragino Kaku Gothic Pro"/>
              </a:rPr>
              <a:t>配信されますが、表示が引き伸ばされ画質が粗くなるなどのリスクがあるため、必ず新サイズでの広告の新規作成をお願いいたします。</a:t>
            </a:r>
          </a:p>
          <a:p>
            <a:pPr marR="0" lvl="0" algn="l" defTabSz="914400" rtl="0" eaLnBrk="1" fontAlgn="auto" latinLnBrk="0" hangingPunct="1">
              <a:lnSpc>
                <a:spcPct val="150000"/>
              </a:lnSpc>
              <a:spcBef>
                <a:spcPts val="0"/>
              </a:spcBef>
              <a:spcAft>
                <a:spcPts val="0"/>
              </a:spcAft>
              <a:buClrTx/>
              <a:buSzTx/>
              <a:tabLst/>
              <a:defRPr/>
            </a:pPr>
            <a:r>
              <a:rPr lang="ja-JP" altLang="en-US" sz="1600" b="1" dirty="0">
                <a:solidFill>
                  <a:srgbClr val="333333"/>
                </a:solidFill>
                <a:latin typeface="Hiragino Kaku Gothic Pro"/>
              </a:rPr>
              <a:t>　スポーツナビ面のみ表示が変更になり、コンテンツ幅に合わせた広告表示が可能になります。</a:t>
            </a:r>
            <a:endParaRPr lang="en-US" altLang="ja-JP" sz="1600" b="1"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b="1"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b="0" i="0" dirty="0">
              <a:solidFill>
                <a:srgbClr val="333333"/>
              </a:solidFill>
              <a:effectLst/>
              <a:latin typeface="Hiragino Kaku Gothic Pro"/>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rgbClr val="333333"/>
              </a:solidFill>
              <a:latin typeface="Hiragino Kaku Gothic Pro"/>
              <a:ea typeface="+mj-ea"/>
            </a:endParaRPr>
          </a:p>
          <a:p>
            <a:pPr marR="0" lvl="0" algn="l" defTabSz="914400" rtl="0" eaLnBrk="1" fontAlgn="auto" latinLnBrk="0" hangingPunct="1">
              <a:lnSpc>
                <a:spcPct val="150000"/>
              </a:lnSpc>
              <a:spcBef>
                <a:spcPts val="0"/>
              </a:spcBef>
              <a:spcAft>
                <a:spcPts val="0"/>
              </a:spcAft>
              <a:buClrTx/>
              <a:buSzTx/>
              <a:tabLst/>
              <a:defRPr/>
            </a:pPr>
            <a:endParaRPr lang="en-US" altLang="ja-JP" sz="1600" b="0" i="0" dirty="0">
              <a:solidFill>
                <a:srgbClr val="1D1C1D"/>
              </a:solidFill>
              <a:effectLst/>
              <a:latin typeface="+mj-ea"/>
              <a:ea typeface="+mj-ea"/>
            </a:endParaRPr>
          </a:p>
        </p:txBody>
      </p:sp>
      <p:grpSp>
        <p:nvGrpSpPr>
          <p:cNvPr id="8" name="グループ化 7">
            <a:extLst>
              <a:ext uri="{FF2B5EF4-FFF2-40B4-BE49-F238E27FC236}">
                <a16:creationId xmlns:a16="http://schemas.microsoft.com/office/drawing/2014/main" id="{33B13797-32A3-E7D6-2E19-2F6999598C8C}"/>
              </a:ext>
            </a:extLst>
          </p:cNvPr>
          <p:cNvGrpSpPr/>
          <p:nvPr/>
        </p:nvGrpSpPr>
        <p:grpSpPr>
          <a:xfrm>
            <a:off x="471151" y="1089025"/>
            <a:ext cx="8089510" cy="498328"/>
            <a:chOff x="1041920" y="1476674"/>
            <a:chExt cx="5516755" cy="580897"/>
          </a:xfrm>
        </p:grpSpPr>
        <p:sp>
          <p:nvSpPr>
            <p:cNvPr id="9" name="1 つの角を丸めた四角形 22">
              <a:extLst>
                <a:ext uri="{FF2B5EF4-FFF2-40B4-BE49-F238E27FC236}">
                  <a16:creationId xmlns:a16="http://schemas.microsoft.com/office/drawing/2014/main" id="{79615152-309B-1944-3ED2-CA76DFD8C016}"/>
                </a:ext>
              </a:extLst>
            </p:cNvPr>
            <p:cNvSpPr/>
            <p:nvPr/>
          </p:nvSpPr>
          <p:spPr>
            <a:xfrm>
              <a:off x="1041920" y="1476674"/>
              <a:ext cx="5516755"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パノラマ</a:t>
              </a:r>
              <a:r>
                <a:rPr lang="ja-JP" altLang="en-US" b="1" spc="300" dirty="0">
                  <a:solidFill>
                    <a:srgbClr val="FFFFFF"/>
                  </a:solidFill>
                  <a:latin typeface="Meiryo" panose="020B0604030504040204" pitchFamily="34" charset="-128"/>
                  <a:ea typeface="Meiryo" panose="020B0604030504040204" pitchFamily="34" charset="-128"/>
                </a:rPr>
                <a:t>（アスペクト比 </a:t>
              </a:r>
              <a:r>
                <a:rPr lang="en-US" altLang="ja-JP" b="1" spc="300" dirty="0">
                  <a:solidFill>
                    <a:srgbClr val="FFFFFF"/>
                  </a:solidFill>
                  <a:latin typeface="Meiryo" panose="020B0604030504040204" pitchFamily="34" charset="-128"/>
                  <a:ea typeface="Meiryo" panose="020B0604030504040204" pitchFamily="34" charset="-128"/>
                </a:rPr>
                <a:t>4</a:t>
              </a:r>
              <a:r>
                <a:rPr lang="ja-JP" altLang="en-US" b="1" spc="300" dirty="0">
                  <a:solidFill>
                    <a:srgbClr val="FFFFFF"/>
                  </a:solidFill>
                  <a:latin typeface="Meiryo" panose="020B0604030504040204" pitchFamily="34" charset="-128"/>
                  <a:ea typeface="Meiryo" panose="020B0604030504040204" pitchFamily="34" charset="-128"/>
                </a:rPr>
                <a:t>：</a:t>
              </a:r>
              <a:r>
                <a:rPr lang="en-US" altLang="ja-JP" b="1" spc="300" dirty="0">
                  <a:solidFill>
                    <a:srgbClr val="FFFFFF"/>
                  </a:solidFill>
                  <a:latin typeface="Meiryo" panose="020B0604030504040204" pitchFamily="34" charset="-128"/>
                  <a:ea typeface="Meiryo" panose="020B0604030504040204" pitchFamily="34" charset="-128"/>
                </a:rPr>
                <a:t>1</a:t>
              </a:r>
              <a:r>
                <a:rPr lang="ja-JP" altLang="en-US" b="1" spc="300" dirty="0">
                  <a:solidFill>
                    <a:srgbClr val="FFFFFF"/>
                  </a:solidFill>
                  <a:latin typeface="Meiryo" panose="020B0604030504040204" pitchFamily="34" charset="-128"/>
                  <a:ea typeface="Meiryo" panose="020B0604030504040204" pitchFamily="34" charset="-128"/>
                </a:rPr>
                <a:t>）</a:t>
              </a:r>
              <a:r>
                <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の入稿規定変更</a:t>
              </a:r>
            </a:p>
          </p:txBody>
        </p:sp>
        <p:sp>
          <p:nvSpPr>
            <p:cNvPr id="10" name="テキスト ボックス 9">
              <a:extLst>
                <a:ext uri="{FF2B5EF4-FFF2-40B4-BE49-F238E27FC236}">
                  <a16:creationId xmlns:a16="http://schemas.microsoft.com/office/drawing/2014/main" id="{A75A44D1-A4BC-4DC7-83B9-A416F2769264}"/>
                </a:ext>
              </a:extLst>
            </p:cNvPr>
            <p:cNvSpPr txBox="1"/>
            <p:nvPr/>
          </p:nvSpPr>
          <p:spPr>
            <a:xfrm>
              <a:off x="5878818" y="1624206"/>
              <a:ext cx="422190" cy="212366"/>
            </a:xfrm>
            <a:prstGeom prst="rect">
              <a:avLst/>
            </a:prstGeom>
            <a:noFill/>
          </p:spPr>
          <p:txBody>
            <a:bodyPr wrap="none" lIns="0" tIns="0" rIns="0" bIns="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【P.15】</a:t>
              </a:r>
              <a:endParaRPr kumimoji="1" lang="ja-JP" altLang="en-US"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cxnSp>
          <p:nvCxnSpPr>
            <p:cNvPr id="12" name="直線コネクタ 11">
              <a:extLst>
                <a:ext uri="{FF2B5EF4-FFF2-40B4-BE49-F238E27FC236}">
                  <a16:creationId xmlns:a16="http://schemas.microsoft.com/office/drawing/2014/main" id="{C0460B6C-BF01-5878-7D74-51376F2EB797}"/>
                </a:ext>
              </a:extLst>
            </p:cNvPr>
            <p:cNvCxnSpPr>
              <a:cxnSpLocks/>
            </p:cNvCxnSpPr>
            <p:nvPr/>
          </p:nvCxnSpPr>
          <p:spPr>
            <a:xfrm>
              <a:off x="5826828" y="1548622"/>
              <a:ext cx="0" cy="36000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aphicFrame>
        <p:nvGraphicFramePr>
          <p:cNvPr id="13" name="表 12">
            <a:extLst>
              <a:ext uri="{FF2B5EF4-FFF2-40B4-BE49-F238E27FC236}">
                <a16:creationId xmlns:a16="http://schemas.microsoft.com/office/drawing/2014/main" id="{74E3B572-B9A1-6389-CDBB-2ECA6E67FF9E}"/>
              </a:ext>
            </a:extLst>
          </p:cNvPr>
          <p:cNvGraphicFramePr>
            <a:graphicFrameLocks noGrp="1"/>
          </p:cNvGraphicFramePr>
          <p:nvPr/>
        </p:nvGraphicFramePr>
        <p:xfrm>
          <a:off x="7030754" y="4433454"/>
          <a:ext cx="4312981" cy="1752722"/>
        </p:xfrm>
        <a:graphic>
          <a:graphicData uri="http://schemas.openxmlformats.org/drawingml/2006/table">
            <a:tbl>
              <a:tblPr/>
              <a:tblGrid>
                <a:gridCol w="4312981">
                  <a:extLst>
                    <a:ext uri="{9D8B030D-6E8A-4147-A177-3AD203B41FA5}">
                      <a16:colId xmlns:a16="http://schemas.microsoft.com/office/drawing/2014/main" val="4214658235"/>
                    </a:ext>
                  </a:extLst>
                </a:gridCol>
              </a:tblGrid>
              <a:tr h="276428">
                <a:tc>
                  <a:txBody>
                    <a:bodyPr/>
                    <a:lstStyle/>
                    <a:p>
                      <a:pPr marL="0" marR="0" lvl="0" indent="0" algn="ctr" defTabSz="914423" rtl="0" eaLnBrk="1" fontAlgn="t" latinLnBrk="0" hangingPunct="1">
                        <a:lnSpc>
                          <a:spcPct val="100000"/>
                        </a:lnSpc>
                        <a:spcBef>
                          <a:spcPts val="0"/>
                        </a:spcBef>
                        <a:spcAft>
                          <a:spcPts val="0"/>
                        </a:spcAft>
                        <a:buClrTx/>
                        <a:buSzTx/>
                        <a:buFontTx/>
                        <a:buNone/>
                        <a:tabLst/>
                        <a:defRPr/>
                      </a:pPr>
                      <a:r>
                        <a:rPr lang="ja-JP" altLang="en-US" sz="1000" b="0" i="0" spc="300" dirty="0">
                          <a:solidFill>
                            <a:schemeClr val="bg1"/>
                          </a:solidFill>
                          <a:effectLst/>
                          <a:latin typeface="Meiryo" panose="020B0604030504040204" pitchFamily="34" charset="-128"/>
                          <a:ea typeface="Meiryo" panose="020B0604030504040204" pitchFamily="34" charset="-128"/>
                        </a:rPr>
                        <a:t>対象広告タイプ</a:t>
                      </a:r>
                      <a:r>
                        <a:rPr lang="en-US" altLang="ja-JP" sz="1000" b="0" i="0" spc="300" dirty="0">
                          <a:solidFill>
                            <a:schemeClr val="bg1"/>
                          </a:solidFill>
                          <a:effectLst/>
                          <a:latin typeface="Meiryo" panose="020B0604030504040204" pitchFamily="34" charset="-128"/>
                          <a:ea typeface="Meiryo" panose="020B0604030504040204" pitchFamily="34" charset="-128"/>
                        </a:rPr>
                        <a:t>/</a:t>
                      </a:r>
                      <a:r>
                        <a:rPr lang="ja-JP" altLang="en-US" sz="1000" b="0" i="0" spc="300" dirty="0">
                          <a:solidFill>
                            <a:schemeClr val="bg1"/>
                          </a:solidFill>
                          <a:effectLst/>
                          <a:latin typeface="Meiryo" panose="020B0604030504040204" pitchFamily="34" charset="-128"/>
                          <a:ea typeface="Meiryo" panose="020B0604030504040204" pitchFamily="34" charset="-128"/>
                        </a:rPr>
                        <a:t>メインメディアの形式</a:t>
                      </a:r>
                      <a:r>
                        <a:rPr lang="en-US" altLang="ja-JP" sz="1000" b="0" i="0" spc="300" dirty="0">
                          <a:solidFill>
                            <a:schemeClr val="bg1"/>
                          </a:solidFill>
                          <a:effectLst/>
                          <a:latin typeface="Meiryo" panose="020B0604030504040204" pitchFamily="34" charset="-128"/>
                          <a:ea typeface="Meiryo" panose="020B0604030504040204" pitchFamily="34" charset="-128"/>
                        </a:rPr>
                        <a:t>/</a:t>
                      </a:r>
                      <a:r>
                        <a:rPr lang="ja-JP" altLang="en-US" sz="1000" b="0" i="0" spc="300" dirty="0">
                          <a:solidFill>
                            <a:schemeClr val="bg1"/>
                          </a:solidFill>
                          <a:effectLst/>
                          <a:latin typeface="Meiryo" panose="020B0604030504040204" pitchFamily="34" charset="-128"/>
                          <a:ea typeface="Meiryo" panose="020B0604030504040204" pitchFamily="34" charset="-128"/>
                        </a:rPr>
                        <a:t>アスペクト比</a:t>
                      </a:r>
                      <a:endParaRPr lang="en-US" altLang="ja-JP" sz="1000" b="0" i="0" spc="300" dirty="0">
                        <a:solidFill>
                          <a:schemeClr val="bg1"/>
                        </a:solidFill>
                        <a:effectLst/>
                        <a:latin typeface="Meiryo" panose="020B0604030504040204" pitchFamily="34" charset="-128"/>
                        <a:ea typeface="Meiryo" panose="020B0604030504040204" pitchFamily="34" charset="-128"/>
                      </a:endParaRPr>
                    </a:p>
                  </a:txBody>
                  <a:tcPr marL="36901" marR="36901" marT="25831" marB="36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3569015333"/>
                  </a:ext>
                </a:extLst>
              </a:tr>
              <a:tr h="287141">
                <a:tc>
                  <a:txBody>
                    <a:bodyPr/>
                    <a:lstStyle/>
                    <a:p>
                      <a:r>
                        <a:rPr kumimoji="1" lang="ja-JP"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4"/>
                        </a:rPr>
                        <a:t>バナ</a:t>
                      </a:r>
                      <a:r>
                        <a:rPr kumimoji="1" lang="en-US" altLang="ja-JP" sz="1000" u="sng" kern="1200">
                          <a:solidFill>
                            <a:schemeClr val="tx1"/>
                          </a:solidFill>
                          <a:effectLst/>
                          <a:latin typeface="+mn-ea"/>
                          <a:ea typeface="+mn-ea"/>
                          <a:cs typeface="+mn-cs"/>
                          <a:hlinkClick r:id="rId4"/>
                        </a:rPr>
                        <a:t>ー（</a:t>
                      </a:r>
                      <a:r>
                        <a:rPr kumimoji="1" lang="en-US" altLang="ja-JP" sz="1000" u="sng" kern="1200" err="1">
                          <a:solidFill>
                            <a:schemeClr val="tx1"/>
                          </a:solidFill>
                          <a:effectLst/>
                          <a:latin typeface="+mn-ea"/>
                          <a:ea typeface="+mn-ea"/>
                          <a:cs typeface="+mn-cs"/>
                          <a:hlinkClick r:id="rId4"/>
                        </a:rPr>
                        <a:t>画像</a:t>
                      </a:r>
                      <a:r>
                        <a:rPr kumimoji="1" lang="en-US" altLang="ja-JP" sz="1000" u="sng" kern="1200">
                          <a:solidFill>
                            <a:schemeClr val="tx1"/>
                          </a:solidFill>
                          <a:effectLst/>
                          <a:latin typeface="+mn-ea"/>
                          <a:ea typeface="+mn-ea"/>
                          <a:cs typeface="+mn-cs"/>
                          <a:hlinkClick r:id="rId4"/>
                        </a:rPr>
                        <a:t>）（4：1）</a:t>
                      </a:r>
                      <a:endParaRPr kumimoji="1" lang="ja-JP" altLang="ja-JP" sz="1000" kern="120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627352238"/>
                  </a:ext>
                </a:extLst>
              </a:tr>
              <a:tr h="327730">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dirty="0">
                          <a:solidFill>
                            <a:schemeClr val="tx1"/>
                          </a:solidFill>
                          <a:effectLst/>
                          <a:latin typeface="+mn-ea"/>
                          <a:ea typeface="+mn-ea"/>
                          <a:cs typeface="+mn-cs"/>
                        </a:rPr>
                        <a:t>・</a:t>
                      </a:r>
                      <a:r>
                        <a:rPr kumimoji="1" lang="en-US" altLang="ja-JP" sz="1000" u="sng" kern="1200" dirty="0" err="1">
                          <a:solidFill>
                            <a:schemeClr val="tx1"/>
                          </a:solidFill>
                          <a:effectLst/>
                          <a:latin typeface="+mn-ea"/>
                          <a:ea typeface="+mn-ea"/>
                          <a:cs typeface="+mn-cs"/>
                          <a:hlinkClick r:id="rId5"/>
                        </a:rPr>
                        <a:t>バナ</a:t>
                      </a:r>
                      <a:r>
                        <a:rPr kumimoji="1" lang="en-US" altLang="ja-JP" sz="1000" u="sng" kern="1200" dirty="0">
                          <a:solidFill>
                            <a:schemeClr val="tx1"/>
                          </a:solidFill>
                          <a:effectLst/>
                          <a:latin typeface="+mn-ea"/>
                          <a:ea typeface="+mn-ea"/>
                          <a:cs typeface="+mn-cs"/>
                          <a:hlinkClick r:id="rId5"/>
                        </a:rPr>
                        <a:t>ー（</a:t>
                      </a:r>
                      <a:r>
                        <a:rPr kumimoji="1" lang="en-US" altLang="ja-JP" sz="1000" u="sng" kern="1200" dirty="0" err="1">
                          <a:solidFill>
                            <a:schemeClr val="tx1"/>
                          </a:solidFill>
                          <a:effectLst/>
                          <a:latin typeface="+mn-ea"/>
                          <a:ea typeface="+mn-ea"/>
                          <a:cs typeface="+mn-cs"/>
                          <a:hlinkClick r:id="rId5"/>
                        </a:rPr>
                        <a:t>動画</a:t>
                      </a:r>
                      <a:r>
                        <a:rPr kumimoji="1" lang="en-US" altLang="ja-JP" sz="1000" u="sng" kern="1200" dirty="0">
                          <a:solidFill>
                            <a:schemeClr val="tx1"/>
                          </a:solidFill>
                          <a:effectLst/>
                          <a:latin typeface="+mn-ea"/>
                          <a:ea typeface="+mn-ea"/>
                          <a:cs typeface="+mn-cs"/>
                          <a:hlinkClick r:id="rId5"/>
                        </a:rPr>
                        <a:t>）（4：1）</a:t>
                      </a:r>
                      <a:endParaRPr kumimoji="1" lang="ja-JP" altLang="ja-JP" sz="1000" kern="1200" dirty="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1373603260"/>
                  </a:ext>
                </a:extLst>
              </a:tr>
              <a:tr h="287141">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6"/>
                        </a:rPr>
                        <a:t>ブランドパネル</a:t>
                      </a:r>
                      <a:r>
                        <a:rPr kumimoji="1" lang="en-US" altLang="ja-JP" sz="1000" u="sng" kern="1200">
                          <a:solidFill>
                            <a:schemeClr val="tx1"/>
                          </a:solidFill>
                          <a:effectLst/>
                          <a:latin typeface="+mn-ea"/>
                          <a:ea typeface="+mn-ea"/>
                          <a:cs typeface="+mn-cs"/>
                          <a:hlinkClick r:id="rId6"/>
                        </a:rPr>
                        <a:t> </a:t>
                      </a:r>
                      <a:r>
                        <a:rPr kumimoji="1" lang="en-US" altLang="ja-JP" sz="1000" u="sng" kern="1200" err="1">
                          <a:solidFill>
                            <a:schemeClr val="tx1"/>
                          </a:solidFill>
                          <a:effectLst/>
                          <a:latin typeface="+mn-ea"/>
                          <a:ea typeface="+mn-ea"/>
                          <a:cs typeface="+mn-cs"/>
                          <a:hlinkClick r:id="rId6"/>
                        </a:rPr>
                        <a:t>パノラマ</a:t>
                      </a:r>
                      <a:r>
                        <a:rPr kumimoji="1" lang="en-US" altLang="ja-JP" sz="1000" u="sng" kern="1200">
                          <a:solidFill>
                            <a:schemeClr val="tx1"/>
                          </a:solidFill>
                          <a:effectLst/>
                          <a:latin typeface="+mn-ea"/>
                          <a:ea typeface="+mn-ea"/>
                          <a:cs typeface="+mn-cs"/>
                          <a:hlinkClick r:id="rId6"/>
                        </a:rPr>
                        <a:t>/</a:t>
                      </a:r>
                      <a:r>
                        <a:rPr kumimoji="1" lang="en-US" altLang="ja-JP" sz="1000" u="sng" kern="1200" err="1">
                          <a:solidFill>
                            <a:schemeClr val="tx1"/>
                          </a:solidFill>
                          <a:effectLst/>
                          <a:latin typeface="+mn-ea"/>
                          <a:ea typeface="+mn-ea"/>
                          <a:cs typeface="+mn-cs"/>
                          <a:hlinkClick r:id="rId6"/>
                        </a:rPr>
                        <a:t>ブランドパネル</a:t>
                      </a:r>
                      <a:r>
                        <a:rPr kumimoji="1" lang="en-US" altLang="ja-JP" sz="1000" u="sng" kern="1200">
                          <a:solidFill>
                            <a:schemeClr val="tx1"/>
                          </a:solidFill>
                          <a:effectLst/>
                          <a:latin typeface="+mn-ea"/>
                          <a:ea typeface="+mn-ea"/>
                          <a:cs typeface="+mn-cs"/>
                          <a:hlinkClick r:id="rId6"/>
                        </a:rPr>
                        <a:t> </a:t>
                      </a:r>
                      <a:r>
                        <a:rPr kumimoji="1" lang="en-US" altLang="ja-JP" sz="1000" u="sng" kern="1200" err="1">
                          <a:solidFill>
                            <a:schemeClr val="tx1"/>
                          </a:solidFill>
                          <a:effectLst/>
                          <a:latin typeface="+mn-ea"/>
                          <a:ea typeface="+mn-ea"/>
                          <a:cs typeface="+mn-cs"/>
                          <a:hlinkClick r:id="rId6"/>
                        </a:rPr>
                        <a:t>パノラマ</a:t>
                      </a:r>
                      <a:r>
                        <a:rPr kumimoji="1" lang="en-US" altLang="ja-JP" sz="1000" u="sng" kern="1200">
                          <a:solidFill>
                            <a:schemeClr val="tx1"/>
                          </a:solidFill>
                          <a:effectLst/>
                          <a:latin typeface="+mn-ea"/>
                          <a:ea typeface="+mn-ea"/>
                          <a:cs typeface="+mn-cs"/>
                          <a:hlinkClick r:id="rId6"/>
                        </a:rPr>
                        <a:t> </a:t>
                      </a:r>
                      <a:r>
                        <a:rPr kumimoji="1" lang="en-US" altLang="ja-JP" sz="1000" u="sng" kern="1200" err="1">
                          <a:solidFill>
                            <a:schemeClr val="tx1"/>
                          </a:solidFill>
                          <a:effectLst/>
                          <a:latin typeface="+mn-ea"/>
                          <a:ea typeface="+mn-ea"/>
                          <a:cs typeface="+mn-cs"/>
                          <a:hlinkClick r:id="rId6"/>
                        </a:rPr>
                        <a:t>動画</a:t>
                      </a:r>
                      <a:endParaRPr kumimoji="1" lang="ja-JP" altLang="ja-JP" sz="1000" kern="120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514748970"/>
                  </a:ext>
                </a:extLst>
              </a:tr>
              <a:tr h="287141">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7"/>
                        </a:rPr>
                        <a:t>トップインパクト</a:t>
                      </a:r>
                      <a:r>
                        <a:rPr kumimoji="1" lang="en-US" altLang="ja-JP" sz="1000" u="sng" kern="1200">
                          <a:solidFill>
                            <a:schemeClr val="tx1"/>
                          </a:solidFill>
                          <a:effectLst/>
                          <a:latin typeface="+mn-ea"/>
                          <a:ea typeface="+mn-ea"/>
                          <a:cs typeface="+mn-cs"/>
                          <a:hlinkClick r:id="rId7"/>
                        </a:rPr>
                        <a:t> </a:t>
                      </a:r>
                      <a:r>
                        <a:rPr kumimoji="1" lang="en-US" altLang="ja-JP" sz="1000" u="sng" kern="1200" err="1">
                          <a:solidFill>
                            <a:schemeClr val="tx1"/>
                          </a:solidFill>
                          <a:effectLst/>
                          <a:latin typeface="+mn-ea"/>
                          <a:ea typeface="+mn-ea"/>
                          <a:cs typeface="+mn-cs"/>
                          <a:hlinkClick r:id="rId7"/>
                        </a:rPr>
                        <a:t>パノラマ</a:t>
                      </a:r>
                      <a:r>
                        <a:rPr kumimoji="1" lang="en-US" altLang="ja-JP" sz="1000" kern="1200">
                          <a:solidFill>
                            <a:schemeClr val="tx1"/>
                          </a:solidFill>
                          <a:effectLst/>
                          <a:latin typeface="+mn-ea"/>
                          <a:ea typeface="+mn-ea"/>
                          <a:cs typeface="+mn-cs"/>
                        </a:rPr>
                        <a:t>/</a:t>
                      </a:r>
                      <a:r>
                        <a:rPr kumimoji="1" lang="en-US" altLang="ja-JP" sz="1000" u="sng" kern="1200" err="1">
                          <a:solidFill>
                            <a:schemeClr val="tx1"/>
                          </a:solidFill>
                          <a:effectLst/>
                          <a:latin typeface="+mn-ea"/>
                          <a:ea typeface="+mn-ea"/>
                          <a:cs typeface="+mn-cs"/>
                          <a:hlinkClick r:id="rId7"/>
                        </a:rPr>
                        <a:t>トップインパクト</a:t>
                      </a:r>
                      <a:r>
                        <a:rPr kumimoji="1" lang="en-US" altLang="ja-JP" sz="1000" u="sng" kern="1200">
                          <a:solidFill>
                            <a:schemeClr val="tx1"/>
                          </a:solidFill>
                          <a:effectLst/>
                          <a:latin typeface="+mn-ea"/>
                          <a:ea typeface="+mn-ea"/>
                          <a:cs typeface="+mn-cs"/>
                          <a:hlinkClick r:id="rId7"/>
                        </a:rPr>
                        <a:t> </a:t>
                      </a:r>
                      <a:r>
                        <a:rPr kumimoji="1" lang="en-US" altLang="ja-JP" sz="1000" u="sng" kern="1200" err="1">
                          <a:solidFill>
                            <a:schemeClr val="tx1"/>
                          </a:solidFill>
                          <a:effectLst/>
                          <a:latin typeface="+mn-ea"/>
                          <a:ea typeface="+mn-ea"/>
                          <a:cs typeface="+mn-cs"/>
                          <a:hlinkClick r:id="rId7"/>
                        </a:rPr>
                        <a:t>パノラマ</a:t>
                      </a:r>
                      <a:r>
                        <a:rPr kumimoji="1" lang="en-US" altLang="ja-JP" sz="1000" u="sng" kern="1200">
                          <a:solidFill>
                            <a:schemeClr val="tx1"/>
                          </a:solidFill>
                          <a:effectLst/>
                          <a:latin typeface="+mn-ea"/>
                          <a:ea typeface="+mn-ea"/>
                          <a:cs typeface="+mn-cs"/>
                          <a:hlinkClick r:id="rId7"/>
                        </a:rPr>
                        <a:t> </a:t>
                      </a:r>
                      <a:r>
                        <a:rPr kumimoji="1" lang="en-US" altLang="ja-JP" sz="1000" u="sng" kern="1200" err="1">
                          <a:solidFill>
                            <a:schemeClr val="tx1"/>
                          </a:solidFill>
                          <a:effectLst/>
                          <a:latin typeface="+mn-ea"/>
                          <a:ea typeface="+mn-ea"/>
                          <a:cs typeface="+mn-cs"/>
                          <a:hlinkClick r:id="rId7"/>
                        </a:rPr>
                        <a:t>動画</a:t>
                      </a:r>
                      <a:endParaRPr kumimoji="1" lang="ja-JP" altLang="ja-JP" sz="1000" kern="1200">
                        <a:solidFill>
                          <a:schemeClr val="tx1"/>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045915246"/>
                  </a:ext>
                </a:extLst>
              </a:tr>
              <a:tr h="287141">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kumimoji="1" lang="ja-JP" altLang="ja-JP" sz="1000" kern="1200" dirty="0">
                          <a:solidFill>
                            <a:schemeClr val="tx1"/>
                          </a:solidFill>
                          <a:effectLst/>
                          <a:latin typeface="+mn-ea"/>
                          <a:ea typeface="+mn-ea"/>
                          <a:cs typeface="+mn-cs"/>
                        </a:rPr>
                        <a:t>・</a:t>
                      </a:r>
                      <a:r>
                        <a:rPr kumimoji="1" lang="en-US" altLang="ja-JP" sz="1000" u="sng" kern="1200" dirty="0" err="1">
                          <a:solidFill>
                            <a:schemeClr val="tx1"/>
                          </a:solidFill>
                          <a:effectLst/>
                          <a:latin typeface="+mn-ea"/>
                          <a:ea typeface="+mn-ea"/>
                          <a:cs typeface="+mn-cs"/>
                          <a:hlinkClick r:id="rId8"/>
                        </a:rPr>
                        <a:t>トップインパクト</a:t>
                      </a:r>
                      <a:r>
                        <a:rPr kumimoji="1" lang="en-US" altLang="ja-JP" sz="1000" u="sng" kern="1200" dirty="0">
                          <a:solidFill>
                            <a:schemeClr val="tx1"/>
                          </a:solidFill>
                          <a:effectLst/>
                          <a:latin typeface="+mn-ea"/>
                          <a:ea typeface="+mn-ea"/>
                          <a:cs typeface="+mn-cs"/>
                          <a:hlinkClick r:id="rId8"/>
                        </a:rPr>
                        <a:t> </a:t>
                      </a:r>
                      <a:r>
                        <a:rPr kumimoji="1" lang="en-US" altLang="ja-JP" sz="1000" u="sng" kern="1200" dirty="0" err="1">
                          <a:solidFill>
                            <a:schemeClr val="tx1"/>
                          </a:solidFill>
                          <a:effectLst/>
                          <a:latin typeface="+mn-ea"/>
                          <a:ea typeface="+mn-ea"/>
                          <a:cs typeface="+mn-cs"/>
                          <a:hlinkClick r:id="rId8"/>
                        </a:rPr>
                        <a:t>パノラマ</a:t>
                      </a:r>
                      <a:r>
                        <a:rPr kumimoji="1" lang="en-US" altLang="ja-JP" sz="1000" u="sng" kern="1200" dirty="0">
                          <a:solidFill>
                            <a:schemeClr val="tx1"/>
                          </a:solidFill>
                          <a:effectLst/>
                          <a:latin typeface="+mn-ea"/>
                          <a:ea typeface="+mn-ea"/>
                          <a:cs typeface="+mn-cs"/>
                          <a:hlinkClick r:id="rId8"/>
                        </a:rPr>
                        <a:t> </a:t>
                      </a:r>
                      <a:r>
                        <a:rPr kumimoji="1" lang="en-US" altLang="ja-JP" sz="1000" u="sng" kern="1200" dirty="0" err="1">
                          <a:solidFill>
                            <a:schemeClr val="tx1"/>
                          </a:solidFill>
                          <a:effectLst/>
                          <a:latin typeface="+mn-ea"/>
                          <a:ea typeface="+mn-ea"/>
                          <a:cs typeface="+mn-cs"/>
                          <a:hlinkClick r:id="rId8"/>
                        </a:rPr>
                        <a:t>サイドスイッチ</a:t>
                      </a:r>
                      <a:r>
                        <a:rPr kumimoji="1" lang="en-US" altLang="ja-JP" sz="1000" u="sng" kern="1200" dirty="0">
                          <a:solidFill>
                            <a:schemeClr val="tx1"/>
                          </a:solidFill>
                          <a:effectLst/>
                          <a:latin typeface="+mn-ea"/>
                          <a:ea typeface="+mn-ea"/>
                          <a:cs typeface="+mn-cs"/>
                          <a:hlinkClick r:id="rId8"/>
                        </a:rPr>
                        <a:t> </a:t>
                      </a:r>
                      <a:r>
                        <a:rPr kumimoji="1" lang="en-US" altLang="ja-JP" sz="1000" u="sng" kern="1200" dirty="0" err="1">
                          <a:solidFill>
                            <a:schemeClr val="tx1"/>
                          </a:solidFill>
                          <a:effectLst/>
                          <a:latin typeface="+mn-ea"/>
                          <a:ea typeface="+mn-ea"/>
                          <a:cs typeface="+mn-cs"/>
                          <a:hlinkClick r:id="rId8"/>
                        </a:rPr>
                        <a:t>動画</a:t>
                      </a:r>
                      <a:endParaRPr kumimoji="1" lang="ja-JP" altLang="en-US" sz="1000" b="0" i="0" kern="1200" dirty="0">
                        <a:solidFill>
                          <a:srgbClr val="1D1C1D"/>
                        </a:solidFill>
                        <a:effectLst/>
                        <a:latin typeface="+mn-ea"/>
                        <a:ea typeface="+mn-ea"/>
                        <a:cs typeface="+mn-cs"/>
                      </a:endParaRPr>
                    </a:p>
                  </a:txBody>
                  <a:tcPr marL="36901" marR="36901" marT="25831" marB="25831"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326150942"/>
                  </a:ext>
                </a:extLst>
              </a:tr>
            </a:tbl>
          </a:graphicData>
        </a:graphic>
      </p:graphicFrame>
      <p:sp>
        <p:nvSpPr>
          <p:cNvPr id="14" name="テキスト ボックス 13">
            <a:extLst>
              <a:ext uri="{FF2B5EF4-FFF2-40B4-BE49-F238E27FC236}">
                <a16:creationId xmlns:a16="http://schemas.microsoft.com/office/drawing/2014/main" id="{D8C80BD6-66A4-B861-15D7-0D33639E2B71}"/>
              </a:ext>
            </a:extLst>
          </p:cNvPr>
          <p:cNvSpPr txBox="1"/>
          <p:nvPr/>
        </p:nvSpPr>
        <p:spPr>
          <a:xfrm>
            <a:off x="9063152" y="4152843"/>
            <a:ext cx="2422626" cy="253916"/>
          </a:xfrm>
          <a:prstGeom prst="rect">
            <a:avLst/>
          </a:prstGeom>
          <a:noFill/>
        </p:spPr>
        <p:txBody>
          <a:bodyPr wrap="square" rtlCol="0">
            <a:spAutoFit/>
          </a:bodyPr>
          <a:lstStyle/>
          <a:p>
            <a:pPr algn="l"/>
            <a:r>
              <a:rPr kumimoji="1" lang="en-US" altLang="ja-JP" sz="1050" dirty="0"/>
              <a:t>※</a:t>
            </a:r>
            <a:r>
              <a:rPr kumimoji="1" lang="ja-JP" altLang="en-US" sz="1050" dirty="0"/>
              <a:t>入稿規定にリンクしています。</a:t>
            </a:r>
          </a:p>
        </p:txBody>
      </p:sp>
      <p:pic>
        <p:nvPicPr>
          <p:cNvPr id="15" name="図 14">
            <a:extLst>
              <a:ext uri="{FF2B5EF4-FFF2-40B4-BE49-F238E27FC236}">
                <a16:creationId xmlns:a16="http://schemas.microsoft.com/office/drawing/2014/main" id="{4149E5B4-B2A4-4F96-CD33-CFF5B9C71511}"/>
              </a:ext>
            </a:extLst>
          </p:cNvPr>
          <p:cNvPicPr>
            <a:picLocks noChangeAspect="1"/>
          </p:cNvPicPr>
          <p:nvPr/>
        </p:nvPicPr>
        <p:blipFill>
          <a:blip r:embed="rId9"/>
          <a:stretch>
            <a:fillRect/>
          </a:stretch>
        </p:blipFill>
        <p:spPr>
          <a:xfrm>
            <a:off x="1406179" y="3998721"/>
            <a:ext cx="4834284" cy="2448832"/>
          </a:xfrm>
          <a:prstGeom prst="rect">
            <a:avLst/>
          </a:prstGeom>
        </p:spPr>
      </p:pic>
    </p:spTree>
    <p:extLst>
      <p:ext uri="{BB962C8B-B14F-4D97-AF65-F5344CB8AC3E}">
        <p14:creationId xmlns:p14="http://schemas.microsoft.com/office/powerpoint/2010/main" val="3113102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8233F11F-CD18-2F7E-F1B7-265A8FF53190}"/>
              </a:ext>
            </a:extLst>
          </p:cNvPr>
          <p:cNvSpPr>
            <a:spLocks noGrp="1"/>
          </p:cNvSpPr>
          <p:nvPr>
            <p:ph type="body" sz="quarter" idx="12"/>
          </p:nvPr>
        </p:nvSpPr>
        <p:spPr/>
        <p:txBody>
          <a:bodyPr/>
          <a:lstStyle/>
          <a:p>
            <a:pPr algn="ctr"/>
            <a:r>
              <a:rPr lang="ja-JP" altLang="en-US" dirty="0"/>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dirty="0"/>
              <a:t>スポーツナビ　</a:t>
            </a:r>
            <a:r>
              <a:rPr kumimoji="1" lang="en-US" altLang="ja-JP" dirty="0">
                <a:latin typeface="Meiryo" panose="020B0604030504040204" pitchFamily="34" charset="-128"/>
                <a:ea typeface="Meiryo" panose="020B0604030504040204" pitchFamily="34" charset="-128"/>
              </a:rPr>
              <a:t>2023</a:t>
            </a:r>
            <a:r>
              <a:rPr kumimoji="1" lang="ja-JP" altLang="en-US" dirty="0">
                <a:latin typeface="Meiryo" panose="020B0604030504040204" pitchFamily="34" charset="-128"/>
                <a:ea typeface="Meiryo" panose="020B0604030504040204" pitchFamily="34" charset="-128"/>
              </a:rPr>
              <a:t>年</a:t>
            </a:r>
            <a:r>
              <a:rPr lang="en-US" altLang="ja-JP" dirty="0"/>
              <a:t>3</a:t>
            </a:r>
            <a:r>
              <a:rPr kumimoji="1" lang="ja-JP" altLang="en-US" dirty="0">
                <a:latin typeface="Meiryo" panose="020B0604030504040204" pitchFamily="34" charset="-128"/>
                <a:ea typeface="Meiryo" panose="020B0604030504040204" pitchFamily="34" charset="-128"/>
              </a:rPr>
              <a:t>月</a:t>
            </a:r>
            <a:r>
              <a:rPr kumimoji="1" lang="en-US" altLang="ja-JP" dirty="0">
                <a:latin typeface="Meiryo" panose="020B0604030504040204" pitchFamily="34" charset="-128"/>
                <a:ea typeface="Meiryo" panose="020B0604030504040204" pitchFamily="34" charset="-128"/>
              </a:rPr>
              <a:t>~9</a:t>
            </a:r>
            <a:r>
              <a:rPr kumimoji="1" lang="ja-JP" altLang="en-US" dirty="0">
                <a:latin typeface="Meiryo" panose="020B0604030504040204" pitchFamily="34" charset="-128"/>
                <a:ea typeface="Meiryo" panose="020B0604030504040204" pitchFamily="34" charset="-128"/>
              </a:rPr>
              <a:t>月商品 変更点</a:t>
            </a:r>
          </a:p>
        </p:txBody>
      </p:sp>
      <p:pic>
        <p:nvPicPr>
          <p:cNvPr id="11" name="図プレースホルダー 10" descr="アイコン&#10;&#10;自動的に生成された説明">
            <a:extLst>
              <a:ext uri="{FF2B5EF4-FFF2-40B4-BE49-F238E27FC236}">
                <a16:creationId xmlns:a16="http://schemas.microsoft.com/office/drawing/2014/main" id="{C8966456-1DB8-7882-90FA-FA635065E6AD}"/>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a:fillRect/>
          </a:stretch>
        </p:blipFill>
        <p:spPr/>
      </p:pic>
      <p:sp>
        <p:nvSpPr>
          <p:cNvPr id="4" name="テキスト ボックス 3">
            <a:extLst>
              <a:ext uri="{FF2B5EF4-FFF2-40B4-BE49-F238E27FC236}">
                <a16:creationId xmlns:a16="http://schemas.microsoft.com/office/drawing/2014/main" id="{54B56BC2-346D-0105-D3B6-24C77CA609BF}"/>
              </a:ext>
            </a:extLst>
          </p:cNvPr>
          <p:cNvSpPr txBox="1"/>
          <p:nvPr/>
        </p:nvSpPr>
        <p:spPr>
          <a:xfrm>
            <a:off x="7110204" y="343339"/>
            <a:ext cx="2669000" cy="15234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スポーツナビ（</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2022</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a:t>
            </a:r>
            <a:r>
              <a:rPr lang="en-US" altLang="ja-JP" sz="900" dirty="0">
                <a:solidFill>
                  <a:srgbClr val="000000"/>
                </a:solidFill>
                <a:latin typeface="Meiryo" panose="020B0604030504040204" pitchFamily="34" charset="-128"/>
                <a:ea typeface="Meiryo" panose="020B0604030504040204" pitchFamily="34" charset="-128"/>
              </a:rPr>
              <a:t>3</a:t>
            </a:r>
            <a:r>
              <a:rPr kumimoji="1" lang="ja-JP" altLang="en-US" sz="900" b="0" i="0" u="none" strike="noStrike" kern="1200" cap="none" spc="0" normalizeH="0" baseline="0" noProof="0" dirty="0">
                <a:ln>
                  <a:noFill/>
                </a:ln>
                <a:solidFill>
                  <a:srgbClr val="000000"/>
                </a:solidFill>
                <a:effectLst/>
                <a:uLnTx/>
                <a:uFillTx/>
                <a:latin typeface="Meiryo" panose="020B0604030504040204" pitchFamily="34" charset="-128"/>
                <a:ea typeface="Meiryo" panose="020B0604030504040204" pitchFamily="34" charset="-128"/>
              </a:rPr>
              <a:t>月）からの変更点</a:t>
            </a:r>
          </a:p>
        </p:txBody>
      </p:sp>
      <p:sp>
        <p:nvSpPr>
          <p:cNvPr id="5" name="正方形/長方形 4">
            <a:extLst>
              <a:ext uri="{FF2B5EF4-FFF2-40B4-BE49-F238E27FC236}">
                <a16:creationId xmlns:a16="http://schemas.microsoft.com/office/drawing/2014/main" id="{48F7ADAA-85DE-4A2B-7F8C-5A7E1F5AB3A9}"/>
              </a:ext>
            </a:extLst>
          </p:cNvPr>
          <p:cNvSpPr/>
          <p:nvPr/>
        </p:nvSpPr>
        <p:spPr>
          <a:xfrm>
            <a:off x="475473" y="1862768"/>
            <a:ext cx="11237102" cy="4518982"/>
          </a:xfrm>
          <a:prstGeom prst="rect">
            <a:avLst/>
          </a:prstGeom>
          <a:solidFill>
            <a:schemeClr val="accent1"/>
          </a:solidFill>
          <a:ln w="9525">
            <a:noFill/>
          </a:ln>
          <a:effectLst>
            <a:outerShdw blurRad="381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96000" tIns="46800" rIns="90000" bIns="144000" numCol="1" spcCol="0" rtlCol="0" fromWordArt="0" anchor="ctr" anchorCtr="0" forceAA="0" compatLnSpc="1">
            <a:prstTxWarp prst="textNoShape">
              <a:avLst/>
            </a:prstTxWarp>
            <a:noAutofit/>
          </a:bodyPr>
          <a:lstStyle/>
          <a:p>
            <a:pPr marL="177750" marR="0" lvl="0" indent="-177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ja-JP" altLang="en-US" sz="1600" b="1" dirty="0">
                <a:solidFill>
                  <a:schemeClr val="tx1">
                    <a:lumMod val="65000"/>
                    <a:lumOff val="35000"/>
                  </a:schemeClr>
                </a:solidFill>
                <a:latin typeface="メイリオ"/>
                <a:ea typeface="メイリオ"/>
              </a:rPr>
              <a:t>トップインパクト　</a:t>
            </a:r>
            <a:r>
              <a:rPr kumimoji="1" lang="ja-JP" altLang="en-US" sz="1600" b="1" kern="1200" dirty="0">
                <a:solidFill>
                  <a:schemeClr val="tx1">
                    <a:lumMod val="65000"/>
                    <a:lumOff val="35000"/>
                  </a:schemeClr>
                </a:solidFill>
                <a:latin typeface="メイリオ"/>
                <a:ea typeface="メイリオ"/>
                <a:cs typeface="+mn-cs"/>
              </a:rPr>
              <a:t>競技指定商品の包括化</a:t>
            </a:r>
            <a:endParaRPr lang="en-US" altLang="ja-JP" sz="1600" b="1" dirty="0">
              <a:solidFill>
                <a:schemeClr val="tx1">
                  <a:lumMod val="65000"/>
                  <a:lumOff val="35000"/>
                </a:schemeClr>
              </a:solidFill>
              <a:latin typeface="メイリオ"/>
              <a:ea typeface="メイリオ"/>
            </a:endParaRPr>
          </a:p>
          <a:p>
            <a:pPr marR="0" lvl="0" algn="l" defTabSz="914400" rtl="0" eaLnBrk="1" fontAlgn="auto" latinLnBrk="0" hangingPunct="1">
              <a:lnSpc>
                <a:spcPct val="150000"/>
              </a:lnSpc>
              <a:spcBef>
                <a:spcPts val="0"/>
              </a:spcBef>
              <a:spcAft>
                <a:spcPts val="0"/>
              </a:spcAft>
              <a:buClrTx/>
              <a:buSzTx/>
              <a:tabLst/>
              <a:defRPr/>
            </a:pP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競技指定ごとに商品を分けていたものを、</a:t>
            </a:r>
            <a:r>
              <a:rPr lang="en-US" altLang="ja-JP" sz="1600" dirty="0">
                <a:solidFill>
                  <a:schemeClr val="tx1">
                    <a:lumMod val="95000"/>
                    <a:lumOff val="5000"/>
                  </a:schemeClr>
                </a:solidFill>
                <a:latin typeface="Meiryo" panose="020B0604030504040204" pitchFamily="34" charset="-128"/>
                <a:ea typeface="Meiryo" panose="020B0604030504040204" pitchFamily="34" charset="-128"/>
              </a:rPr>
              <a:t>1</a:t>
            </a:r>
            <a:r>
              <a:rPr lang="ja-JP" altLang="en-US" sz="1600" dirty="0">
                <a:solidFill>
                  <a:schemeClr val="tx1">
                    <a:lumMod val="95000"/>
                    <a:lumOff val="5000"/>
                  </a:schemeClr>
                </a:solidFill>
                <a:latin typeface="Meiryo" panose="020B0604030504040204" pitchFamily="34" charset="-128"/>
                <a:ea typeface="Meiryo" panose="020B0604030504040204" pitchFamily="34" charset="-128"/>
              </a:rPr>
              <a:t>つの商品でいずれかの掲載面を指定できるように設定しました。</a:t>
            </a: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lang="en-US" altLang="ja-JP" sz="1600" dirty="0">
              <a:solidFill>
                <a:schemeClr val="tx1">
                  <a:lumMod val="95000"/>
                  <a:lumOff val="5000"/>
                </a:schemeClr>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kumimoji="1" lang="en-US" altLang="ja-JP" sz="16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lang="en-US" altLang="ja-JP" sz="1600" b="1" dirty="0">
              <a:solidFill>
                <a:schemeClr val="tx1">
                  <a:lumMod val="95000"/>
                  <a:lumOff val="5000"/>
                </a:schemeClr>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kumimoji="1" lang="en-US" altLang="ja-JP" sz="16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lang="en-US" altLang="ja-JP" sz="1600" b="1" dirty="0">
              <a:solidFill>
                <a:schemeClr val="tx1">
                  <a:lumMod val="95000"/>
                  <a:lumOff val="5000"/>
                </a:schemeClr>
              </a:solidFill>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kumimoji="1" lang="en-US" altLang="ja-JP" sz="1600" b="1" i="0" u="none" strike="noStrike" kern="1200" cap="none" spc="0" normalizeH="0" baseline="0" noProof="0" dirty="0">
              <a:ln>
                <a:noFill/>
              </a:ln>
              <a:solidFill>
                <a:schemeClr val="tx1">
                  <a:lumMod val="95000"/>
                  <a:lumOff val="5000"/>
                </a:schemeClr>
              </a:solidFill>
              <a:effectLst/>
              <a:uLnTx/>
              <a:uFillTx/>
              <a:latin typeface="Meiryo" panose="020B0604030504040204" pitchFamily="34" charset="-128"/>
              <a:ea typeface="Meiryo" panose="020B0604030504040204" pitchFamily="34" charset="-128"/>
            </a:endParaRPr>
          </a:p>
          <a:p>
            <a:pPr marR="0" lvl="0" algn="l" defTabSz="914400" rtl="0" eaLnBrk="1" fontAlgn="auto" latinLnBrk="0" hangingPunct="1">
              <a:lnSpc>
                <a:spcPct val="150000"/>
              </a:lnSpc>
              <a:spcBef>
                <a:spcPts val="0"/>
              </a:spcBef>
              <a:spcAft>
                <a:spcPts val="0"/>
              </a:spcAft>
              <a:buClrTx/>
              <a:buSzTx/>
              <a:tabLst/>
              <a:defRPr/>
            </a:pPr>
            <a:endParaRPr kumimoji="1" lang="ja-JP" altLang="en-US" sz="16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70B50F5-A14A-B746-5095-549B33CB6251}"/>
              </a:ext>
            </a:extLst>
          </p:cNvPr>
          <p:cNvGrpSpPr/>
          <p:nvPr/>
        </p:nvGrpSpPr>
        <p:grpSpPr>
          <a:xfrm>
            <a:off x="475473" y="1277396"/>
            <a:ext cx="5260431" cy="580897"/>
            <a:chOff x="1199456" y="1438174"/>
            <a:chExt cx="5260431" cy="580897"/>
          </a:xfrm>
        </p:grpSpPr>
        <p:sp>
          <p:nvSpPr>
            <p:cNvPr id="7" name="1 つの角を丸めた四角形 22">
              <a:extLst>
                <a:ext uri="{FF2B5EF4-FFF2-40B4-BE49-F238E27FC236}">
                  <a16:creationId xmlns:a16="http://schemas.microsoft.com/office/drawing/2014/main" id="{6DE9B8DF-3B12-A6D1-9C13-8291DFDAC168}"/>
                </a:ext>
              </a:extLst>
            </p:cNvPr>
            <p:cNvSpPr/>
            <p:nvPr/>
          </p:nvSpPr>
          <p:spPr>
            <a:xfrm>
              <a:off x="1199456" y="1438174"/>
              <a:ext cx="5260431" cy="580897"/>
            </a:xfrm>
            <a:prstGeom prst="round1Rect">
              <a:avLst/>
            </a:prstGeom>
            <a:solidFill>
              <a:schemeClr val="accent6"/>
            </a:solidFill>
            <a:ln w="9525">
              <a:noFill/>
            </a:ln>
            <a:effectLst>
              <a:outerShdw dist="25400" algn="l" rotWithShape="0">
                <a:schemeClr val="accent6">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300" normalizeH="0" baseline="0" noProof="0">
                  <a:ln>
                    <a:noFill/>
                  </a:ln>
                  <a:solidFill>
                    <a:srgbClr val="FFFFFF"/>
                  </a:solidFill>
                  <a:effectLst/>
                  <a:uLnTx/>
                  <a:uFillTx/>
                  <a:latin typeface="Meiryo" panose="020B0604030504040204" pitchFamily="34" charset="-128"/>
                  <a:ea typeface="Meiryo" panose="020B0604030504040204" pitchFamily="34" charset="-128"/>
                </a:rPr>
                <a:t>商品改定</a:t>
              </a:r>
              <a:endParaRPr kumimoji="1" lang="ja-JP" altLang="en-US" sz="1800" b="1" i="0" u="none" strike="noStrike" kern="120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8" name="テキスト ボックス 7">
              <a:extLst>
                <a:ext uri="{FF2B5EF4-FFF2-40B4-BE49-F238E27FC236}">
                  <a16:creationId xmlns:a16="http://schemas.microsoft.com/office/drawing/2014/main" id="{1E5D3D05-000E-BB58-A2AB-211A17C906F8}"/>
                </a:ext>
              </a:extLst>
            </p:cNvPr>
            <p:cNvSpPr txBox="1"/>
            <p:nvPr/>
          </p:nvSpPr>
          <p:spPr>
            <a:xfrm>
              <a:off x="3043491" y="1624206"/>
              <a:ext cx="2523448" cy="212366"/>
            </a:xfrm>
            <a:prstGeom prst="rect">
              <a:avLst/>
            </a:prstGeom>
            <a:noFill/>
          </p:spPr>
          <p:txBody>
            <a:bodyPr wrap="none" lIns="0" tIns="0" rIns="0" bIns="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下記商品の改定を行います</a:t>
              </a:r>
              <a:r>
                <a:rPr kumimoji="1" lang="en-US" altLang="ja-JP"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【P.19】</a:t>
              </a:r>
              <a:endParaRPr kumimoji="1" lang="ja-JP" altLang="en-US" sz="1200" b="0"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cxnSp>
          <p:nvCxnSpPr>
            <p:cNvPr id="9" name="直線コネクタ 8">
              <a:extLst>
                <a:ext uri="{FF2B5EF4-FFF2-40B4-BE49-F238E27FC236}">
                  <a16:creationId xmlns:a16="http://schemas.microsoft.com/office/drawing/2014/main" id="{CA91DD5D-97AD-5737-783B-B0DE6E819389}"/>
                </a:ext>
              </a:extLst>
            </p:cNvPr>
            <p:cNvCxnSpPr>
              <a:cxnSpLocks/>
            </p:cNvCxnSpPr>
            <p:nvPr/>
          </p:nvCxnSpPr>
          <p:spPr>
            <a:xfrm>
              <a:off x="2828469" y="1548622"/>
              <a:ext cx="0" cy="360000"/>
            </a:xfrm>
            <a:prstGeom prst="line">
              <a:avLst/>
            </a:prstGeom>
            <a:ln w="12700">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aphicFrame>
        <p:nvGraphicFramePr>
          <p:cNvPr id="10" name="表 4">
            <a:extLst>
              <a:ext uri="{FF2B5EF4-FFF2-40B4-BE49-F238E27FC236}">
                <a16:creationId xmlns:a16="http://schemas.microsoft.com/office/drawing/2014/main" id="{8F6E9285-4A5C-2AC3-4EF7-AC2BB25F7320}"/>
              </a:ext>
            </a:extLst>
          </p:cNvPr>
          <p:cNvGraphicFramePr>
            <a:graphicFrameLocks noGrp="1"/>
          </p:cNvGraphicFramePr>
          <p:nvPr/>
        </p:nvGraphicFramePr>
        <p:xfrm>
          <a:off x="1130198" y="3106795"/>
          <a:ext cx="9853576" cy="2070076"/>
        </p:xfrm>
        <a:graphic>
          <a:graphicData uri="http://schemas.openxmlformats.org/drawingml/2006/table">
            <a:tbl>
              <a:tblPr firstRow="1" bandRow="1">
                <a:tableStyleId>{21E4AEA4-8DFA-4A89-87EB-49C32662AFE0}</a:tableStyleId>
              </a:tblPr>
              <a:tblGrid>
                <a:gridCol w="4926788">
                  <a:extLst>
                    <a:ext uri="{9D8B030D-6E8A-4147-A177-3AD203B41FA5}">
                      <a16:colId xmlns:a16="http://schemas.microsoft.com/office/drawing/2014/main" val="606051176"/>
                    </a:ext>
                  </a:extLst>
                </a:gridCol>
                <a:gridCol w="4926788">
                  <a:extLst>
                    <a:ext uri="{9D8B030D-6E8A-4147-A177-3AD203B41FA5}">
                      <a16:colId xmlns:a16="http://schemas.microsoft.com/office/drawing/2014/main" val="1315175887"/>
                    </a:ext>
                  </a:extLst>
                </a:gridCol>
              </a:tblGrid>
              <a:tr h="607036">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i="0" kern="1200" dirty="0">
                          <a:solidFill>
                            <a:schemeClr val="bg1"/>
                          </a:solidFill>
                          <a:latin typeface="Meiryo" panose="020B0604030504040204" pitchFamily="34" charset="-128"/>
                          <a:ea typeface="Meiryo" panose="020B0604030504040204" pitchFamily="34" charset="-128"/>
                          <a:cs typeface="+mn-cs"/>
                        </a:rPr>
                        <a:t>2022</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年</a:t>
                      </a:r>
                      <a:r>
                        <a:rPr kumimoji="1" lang="en-US" altLang="ja-JP" sz="1600" b="1" i="0" kern="1200" dirty="0">
                          <a:solidFill>
                            <a:schemeClr val="bg1"/>
                          </a:solidFill>
                          <a:latin typeface="Meiryo" panose="020B0604030504040204" pitchFamily="34" charset="-128"/>
                          <a:ea typeface="Meiryo" panose="020B0604030504040204" pitchFamily="34" charset="-128"/>
                          <a:cs typeface="+mn-cs"/>
                        </a:rPr>
                        <a:t>9</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月</a:t>
                      </a:r>
                      <a:r>
                        <a:rPr kumimoji="1" lang="en-US" altLang="ja-JP" sz="1600" b="1" i="0" kern="1200" dirty="0">
                          <a:solidFill>
                            <a:schemeClr val="bg1"/>
                          </a:solidFill>
                          <a:latin typeface="Meiryo" panose="020B0604030504040204" pitchFamily="34" charset="-128"/>
                          <a:ea typeface="Meiryo" panose="020B0604030504040204" pitchFamily="34" charset="-128"/>
                          <a:cs typeface="+mn-cs"/>
                        </a:rPr>
                        <a:t>~2023</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年</a:t>
                      </a:r>
                      <a:r>
                        <a:rPr kumimoji="1" lang="en-US" altLang="ja-JP" sz="1600" b="1" i="0" kern="1200" dirty="0">
                          <a:solidFill>
                            <a:schemeClr val="bg1"/>
                          </a:solidFill>
                          <a:latin typeface="Meiryo" panose="020B0604030504040204" pitchFamily="34" charset="-128"/>
                          <a:ea typeface="Meiryo" panose="020B0604030504040204" pitchFamily="34" charset="-128"/>
                          <a:cs typeface="+mn-cs"/>
                        </a:rPr>
                        <a:t>3</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月　商品　</a:t>
                      </a:r>
                      <a:endParaRPr kumimoji="1" lang="en-US" altLang="ja-JP" sz="1600" b="1" i="0" kern="1200" dirty="0">
                        <a:solidFill>
                          <a:schemeClr val="bg1"/>
                        </a:solidFill>
                        <a:latin typeface="Meiryo" panose="020B0604030504040204" pitchFamily="34" charset="-128"/>
                        <a:ea typeface="Meiryo" panose="020B0604030504040204" pitchFamily="34" charset="-128"/>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chemeClr val="bg2">
                        <a:lumMod val="75000"/>
                      </a:scheme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600" b="1" i="0" kern="1200" dirty="0">
                          <a:solidFill>
                            <a:schemeClr val="bg1"/>
                          </a:solidFill>
                          <a:latin typeface="Meiryo" panose="020B0604030504040204" pitchFamily="34" charset="-128"/>
                          <a:ea typeface="Meiryo" panose="020B0604030504040204" pitchFamily="34" charset="-128"/>
                          <a:cs typeface="+mn-cs"/>
                        </a:rPr>
                        <a:t>2023</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年</a:t>
                      </a:r>
                      <a:r>
                        <a:rPr kumimoji="1" lang="en-US" altLang="ja-JP" sz="1600" b="1" i="0" kern="1200" dirty="0">
                          <a:solidFill>
                            <a:schemeClr val="bg1"/>
                          </a:solidFill>
                          <a:latin typeface="Meiryo" panose="020B0604030504040204" pitchFamily="34" charset="-128"/>
                          <a:ea typeface="Meiryo" panose="020B0604030504040204" pitchFamily="34" charset="-128"/>
                          <a:cs typeface="+mn-cs"/>
                        </a:rPr>
                        <a:t>3</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月</a:t>
                      </a:r>
                      <a:r>
                        <a:rPr kumimoji="1" lang="en-US" altLang="ja-JP" sz="1600" b="1" i="0" kern="1200" dirty="0">
                          <a:solidFill>
                            <a:schemeClr val="bg1"/>
                          </a:solidFill>
                          <a:latin typeface="Meiryo" panose="020B0604030504040204" pitchFamily="34" charset="-128"/>
                          <a:ea typeface="Meiryo" panose="020B0604030504040204" pitchFamily="34" charset="-128"/>
                          <a:cs typeface="+mn-cs"/>
                        </a:rPr>
                        <a:t>~2023</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年</a:t>
                      </a:r>
                      <a:r>
                        <a:rPr kumimoji="1" lang="en-US" altLang="ja-JP" sz="1600" b="1" i="0" kern="1200" dirty="0">
                          <a:solidFill>
                            <a:schemeClr val="bg1"/>
                          </a:solidFill>
                          <a:latin typeface="Meiryo" panose="020B0604030504040204" pitchFamily="34" charset="-128"/>
                          <a:ea typeface="Meiryo" panose="020B0604030504040204" pitchFamily="34" charset="-128"/>
                          <a:cs typeface="+mn-cs"/>
                        </a:rPr>
                        <a:t>9</a:t>
                      </a:r>
                      <a:r>
                        <a:rPr kumimoji="1" lang="ja-JP" altLang="en-US" sz="1600" b="1" i="0" kern="1200" dirty="0">
                          <a:solidFill>
                            <a:schemeClr val="bg1"/>
                          </a:solidFill>
                          <a:latin typeface="Meiryo" panose="020B0604030504040204" pitchFamily="34" charset="-128"/>
                          <a:ea typeface="Meiryo" panose="020B0604030504040204" pitchFamily="34" charset="-128"/>
                          <a:cs typeface="+mn-cs"/>
                        </a:rPr>
                        <a:t>月　商品</a:t>
                      </a:r>
                      <a:endParaRPr kumimoji="1" lang="ja-JP" altLang="en-US" sz="1600" b="1" i="0" dirty="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1317350027"/>
                  </a:ext>
                </a:extLst>
              </a:tr>
              <a:tr h="646735">
                <a:tc>
                  <a:txBody>
                    <a:bodyPr/>
                    <a:lstStyle/>
                    <a:p>
                      <a:pPr algn="l" fontAlgn="ctr"/>
                      <a:r>
                        <a:rPr lang="ja-JP" altLang="en-US" sz="1400" u="none" strike="noStrike" dirty="0">
                          <a:effectLst/>
                        </a:rPr>
                        <a:t>スポーツナビ　カテゴリートップ指定　トップインパクト　プライムディスプレイ　ダブルサイズ　</a:t>
                      </a:r>
                      <a:r>
                        <a:rPr lang="en-US" altLang="ja-JP" sz="1400" u="none" strike="noStrike" dirty="0">
                          <a:effectLst/>
                        </a:rPr>
                        <a:t>PC</a:t>
                      </a:r>
                      <a:r>
                        <a:rPr lang="ja-JP" altLang="en-US" sz="1400" u="none" strike="noStrike" dirty="0">
                          <a:effectLst/>
                        </a:rPr>
                        <a:t>（プロ野球、</a:t>
                      </a:r>
                      <a:r>
                        <a:rPr lang="en-US" altLang="ja-JP" sz="1400" u="none" strike="noStrike" dirty="0">
                          <a:effectLst/>
                        </a:rPr>
                        <a:t>MLB</a:t>
                      </a:r>
                      <a:r>
                        <a:rPr lang="ja-JP" altLang="en-US" sz="1400" u="none" strike="noStrike" dirty="0">
                          <a:effectLst/>
                        </a:rPr>
                        <a:t>）</a:t>
                      </a:r>
                      <a:endParaRPr lang="ja-JP" altLang="en-US" sz="1400" b="1" i="0" u="none" strike="noStrike" dirty="0">
                        <a:solidFill>
                          <a:srgbClr val="000000"/>
                        </a:solidFill>
                        <a:effectLst/>
                        <a:latin typeface="+mn-lt"/>
                        <a:ea typeface="+mn-ea"/>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2">
                        <a:lumMod val="10000"/>
                        <a:lumOff val="90000"/>
                      </a:schemeClr>
                    </a:solidFill>
                  </a:tcPr>
                </a:tc>
                <a:tc row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0" i="0" kern="1200" dirty="0">
                          <a:solidFill>
                            <a:schemeClr val="accent3"/>
                          </a:solidFill>
                          <a:latin typeface="Meiryo" panose="020B0604030504040204" pitchFamily="34" charset="-128"/>
                          <a:ea typeface="Meiryo" panose="020B0604030504040204" pitchFamily="34" charset="-128"/>
                          <a:cs typeface="+mn-cs"/>
                        </a:rPr>
                        <a:t>スポーツナビ　カテゴリートップ指定　トップインパクト　プライムディスプレイ　ダブルサイズ　</a:t>
                      </a:r>
                      <a:r>
                        <a:rPr kumimoji="1" lang="en-US" altLang="ja-JP" sz="1400" b="0" i="0" kern="1200" dirty="0">
                          <a:solidFill>
                            <a:schemeClr val="accent3"/>
                          </a:solidFill>
                          <a:latin typeface="Meiryo" panose="020B0604030504040204" pitchFamily="34" charset="-128"/>
                          <a:ea typeface="Meiryo" panose="020B0604030504040204" pitchFamily="34" charset="-128"/>
                          <a:cs typeface="+mn-cs"/>
                        </a:rPr>
                        <a:t>PC</a:t>
                      </a:r>
                      <a:endParaRPr kumimoji="1" lang="ja-JP" altLang="en-US" sz="1400" b="0" i="0" kern="1200" dirty="0">
                        <a:solidFill>
                          <a:schemeClr val="accent3"/>
                        </a:solidFill>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2"/>
                    </a:solidFill>
                  </a:tcPr>
                </a:tc>
                <a:extLst>
                  <a:ext uri="{0D108BD9-81ED-4DB2-BD59-A6C34878D82A}">
                    <a16:rowId xmlns:a16="http://schemas.microsoft.com/office/drawing/2014/main" val="1021320354"/>
                  </a:ext>
                </a:extLst>
              </a:tr>
              <a:tr h="607036">
                <a:tc>
                  <a:txBody>
                    <a:bodyPr/>
                    <a:lstStyle/>
                    <a:p>
                      <a:pPr algn="l" fontAlgn="ctr"/>
                      <a:r>
                        <a:rPr lang="ja-JP" altLang="en-US" sz="1400" u="none" strike="noStrike" dirty="0">
                          <a:effectLst/>
                        </a:rPr>
                        <a:t>スポーツナビ　カテゴリートップ指定　トップインパクト　プライムディスプレイ　ダブルサイズ　</a:t>
                      </a:r>
                      <a:r>
                        <a:rPr lang="en-US" altLang="ja-JP" sz="1400" u="none" strike="noStrike" dirty="0">
                          <a:effectLst/>
                        </a:rPr>
                        <a:t>PC</a:t>
                      </a:r>
                      <a:r>
                        <a:rPr lang="ja-JP" altLang="en-US" sz="1400" u="none" strike="noStrike" dirty="0">
                          <a:effectLst/>
                        </a:rPr>
                        <a:t>（サッカー代表、</a:t>
                      </a:r>
                      <a:r>
                        <a:rPr lang="en-US" altLang="ja-JP" sz="1400" u="none" strike="noStrike" dirty="0">
                          <a:effectLst/>
                        </a:rPr>
                        <a:t>J</a:t>
                      </a:r>
                      <a:r>
                        <a:rPr lang="ja-JP" altLang="en-US" sz="1400" u="none" strike="noStrike" dirty="0">
                          <a:effectLst/>
                        </a:rPr>
                        <a:t>リーグ、海外サッカー）</a:t>
                      </a:r>
                      <a:endParaRPr lang="ja-JP" altLang="en-US" sz="1400" b="1" i="0" u="none" strike="noStrike" dirty="0">
                        <a:solidFill>
                          <a:srgbClr val="000000"/>
                        </a:solidFill>
                        <a:effectLst/>
                        <a:latin typeface="+mn-lt"/>
                        <a:ea typeface="+mn-ea"/>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vMerge="1">
                  <a:txBody>
                    <a:bodyPr/>
                    <a:lstStyle/>
                    <a:p>
                      <a:pPr algn="ctr"/>
                      <a:endParaRPr kumimoji="1" lang="ja-JP" altLang="en-US" sz="1400" b="0" i="0" dirty="0">
                        <a:solidFill>
                          <a:schemeClr val="accent3"/>
                        </a:solidFill>
                        <a:latin typeface="Meiryo" panose="020B0604030504040204" pitchFamily="34" charset="-128"/>
                        <a:ea typeface="Meiryo" panose="020B0604030504040204" pitchFamily="34" charset="-128"/>
                      </a:endParaRP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1018767192"/>
                  </a:ext>
                </a:extLst>
              </a:tr>
            </a:tbl>
          </a:graphicData>
        </a:graphic>
      </p:graphicFrame>
      <p:sp>
        <p:nvSpPr>
          <p:cNvPr id="12" name="テキスト ボックス 11">
            <a:extLst>
              <a:ext uri="{FF2B5EF4-FFF2-40B4-BE49-F238E27FC236}">
                <a16:creationId xmlns:a16="http://schemas.microsoft.com/office/drawing/2014/main" id="{191CC97E-A9D7-98C7-9B93-B60161CAA18E}"/>
              </a:ext>
            </a:extLst>
          </p:cNvPr>
          <p:cNvSpPr txBox="1"/>
          <p:nvPr/>
        </p:nvSpPr>
        <p:spPr>
          <a:xfrm>
            <a:off x="6094023" y="5210568"/>
            <a:ext cx="5263787" cy="523220"/>
          </a:xfrm>
          <a:prstGeom prst="rect">
            <a:avLst/>
          </a:prstGeom>
          <a:noFill/>
        </p:spPr>
        <p:txBody>
          <a:bodyPr wrap="square" rtlCol="0">
            <a:spAutoFit/>
          </a:bodyPr>
          <a:lstStyle/>
          <a:p>
            <a:pPr algn="l"/>
            <a:r>
              <a:rPr kumimoji="1" lang="en-US" altLang="ja-JP" sz="1400" dirty="0">
                <a:latin typeface="+mn-ea"/>
              </a:rPr>
              <a:t>※</a:t>
            </a:r>
            <a:r>
              <a:rPr kumimoji="1" lang="ja-JP" altLang="en-US" sz="1400" dirty="0">
                <a:latin typeface="+mn-ea"/>
              </a:rPr>
              <a:t>上記商品にて「</a:t>
            </a:r>
            <a:r>
              <a:rPr lang="ja-JP" altLang="en-US" sz="1400" u="none" strike="noStrike" dirty="0">
                <a:effectLst/>
                <a:latin typeface="+mn-ea"/>
              </a:rPr>
              <a:t>プロ野球、</a:t>
            </a:r>
            <a:r>
              <a:rPr lang="en-US" altLang="ja-JP" sz="1400" u="none" strike="noStrike" dirty="0">
                <a:effectLst/>
                <a:latin typeface="+mn-ea"/>
              </a:rPr>
              <a:t>MLB</a:t>
            </a:r>
            <a:r>
              <a:rPr lang="ja-JP" altLang="en-US" sz="1400" u="none" strike="noStrike" dirty="0">
                <a:effectLst/>
                <a:latin typeface="+mn-ea"/>
              </a:rPr>
              <a:t>、サッカー代表、</a:t>
            </a:r>
            <a:r>
              <a:rPr lang="en-US" altLang="ja-JP" sz="1400" u="none" strike="noStrike" dirty="0">
                <a:effectLst/>
                <a:latin typeface="+mn-ea"/>
              </a:rPr>
              <a:t>J</a:t>
            </a:r>
            <a:r>
              <a:rPr lang="ja-JP" altLang="en-US" sz="1400" u="none" strike="noStrike" dirty="0">
                <a:effectLst/>
                <a:latin typeface="+mn-ea"/>
              </a:rPr>
              <a:t>リーグ、</a:t>
            </a:r>
            <a:endParaRPr lang="en-US" altLang="ja-JP" sz="1400" u="none" strike="noStrike" dirty="0">
              <a:effectLst/>
              <a:latin typeface="+mn-ea"/>
            </a:endParaRPr>
          </a:p>
          <a:p>
            <a:pPr algn="l"/>
            <a:r>
              <a:rPr lang="ja-JP" altLang="en-US" sz="1400" u="none" strike="noStrike" dirty="0">
                <a:effectLst/>
                <a:latin typeface="+mn-ea"/>
              </a:rPr>
              <a:t>海外サッカー</a:t>
            </a:r>
            <a:r>
              <a:rPr kumimoji="1" lang="ja-JP" altLang="en-US" sz="1400" dirty="0">
                <a:latin typeface="+mn-ea"/>
              </a:rPr>
              <a:t>」のいずれかの掲載面を指定することが可能です</a:t>
            </a:r>
            <a:r>
              <a:rPr lang="ja-JP" altLang="en-US" sz="1400" dirty="0">
                <a:latin typeface="+mn-ea"/>
              </a:rPr>
              <a:t>。</a:t>
            </a:r>
            <a:endParaRPr kumimoji="1" lang="en-US" altLang="ja-JP" sz="1400" dirty="0">
              <a:latin typeface="+mn-ea"/>
            </a:endParaRPr>
          </a:p>
        </p:txBody>
      </p:sp>
      <p:sp>
        <p:nvSpPr>
          <p:cNvPr id="13" name="正方形/長方形 12">
            <a:extLst>
              <a:ext uri="{FF2B5EF4-FFF2-40B4-BE49-F238E27FC236}">
                <a16:creationId xmlns:a16="http://schemas.microsoft.com/office/drawing/2014/main" id="{D4C0DD50-DBD6-E1D1-1805-4D6D1A60C5E7}"/>
              </a:ext>
            </a:extLst>
          </p:cNvPr>
          <p:cNvSpPr/>
          <p:nvPr/>
        </p:nvSpPr>
        <p:spPr>
          <a:xfrm>
            <a:off x="6094024" y="3767328"/>
            <a:ext cx="4889750" cy="1353312"/>
          </a:xfrm>
          <a:prstGeom prst="rect">
            <a:avLst/>
          </a:prstGeom>
          <a:noFill/>
          <a:ln w="31750" cap="rnd" cmpd="sng" algn="ctr">
            <a:solidFill>
              <a:schemeClr val="accent6"/>
            </a:solidFill>
            <a:prstDash val="sysDot"/>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u="none" strike="noStrike" kern="0" cap="none" spc="0" normalizeH="0" baseline="0" noProof="0" dirty="0">
              <a:ln>
                <a:noFill/>
              </a:ln>
              <a:solidFill>
                <a:schemeClr val="accent6"/>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88763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pic>
        <p:nvPicPr>
          <p:cNvPr id="9" name="図プレースホルダー 8" descr="アイコン&#10;&#10;自動的に生成された説明">
            <a:extLst>
              <a:ext uri="{FF2B5EF4-FFF2-40B4-BE49-F238E27FC236}">
                <a16:creationId xmlns:a16="http://schemas.microsoft.com/office/drawing/2014/main" id="{725C475D-17D9-D19A-D389-E9DE6E721CC8}"/>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3804" b="3804"/>
          <a:stretch/>
        </p:blipFill>
        <p:spPr/>
      </p:pic>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lang="ja-JP" altLang="en-US"/>
              <a:t>商品スペック</a:t>
            </a:r>
          </a:p>
        </p:txBody>
      </p:sp>
    </p:spTree>
    <p:extLst>
      <p:ext uri="{BB962C8B-B14F-4D97-AF65-F5344CB8AC3E}">
        <p14:creationId xmlns:p14="http://schemas.microsoft.com/office/powerpoint/2010/main" val="1181480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t>商品一覧</a:t>
            </a:r>
          </a:p>
        </p:txBody>
      </p:sp>
      <p:graphicFrame>
        <p:nvGraphicFramePr>
          <p:cNvPr id="4" name="表 4">
            <a:extLst>
              <a:ext uri="{FF2B5EF4-FFF2-40B4-BE49-F238E27FC236}">
                <a16:creationId xmlns:a16="http://schemas.microsoft.com/office/drawing/2014/main" id="{5D15E322-5822-9A9A-ACF5-76B3CE138E4B}"/>
              </a:ext>
            </a:extLst>
          </p:cNvPr>
          <p:cNvGraphicFramePr>
            <a:graphicFrameLocks noGrp="1"/>
          </p:cNvGraphicFramePr>
          <p:nvPr/>
        </p:nvGraphicFramePr>
        <p:xfrm>
          <a:off x="479425" y="1662545"/>
          <a:ext cx="11233150" cy="3493473"/>
        </p:xfrm>
        <a:graphic>
          <a:graphicData uri="http://schemas.openxmlformats.org/drawingml/2006/table">
            <a:tbl>
              <a:tblPr firstRow="1" bandRow="1">
                <a:tableStyleId>{21E4AEA4-8DFA-4A89-87EB-49C32662AFE0}</a:tableStyleId>
              </a:tblPr>
              <a:tblGrid>
                <a:gridCol w="1787711">
                  <a:extLst>
                    <a:ext uri="{9D8B030D-6E8A-4147-A177-3AD203B41FA5}">
                      <a16:colId xmlns:a16="http://schemas.microsoft.com/office/drawing/2014/main" val="984914608"/>
                    </a:ext>
                  </a:extLst>
                </a:gridCol>
                <a:gridCol w="7504576">
                  <a:extLst>
                    <a:ext uri="{9D8B030D-6E8A-4147-A177-3AD203B41FA5}">
                      <a16:colId xmlns:a16="http://schemas.microsoft.com/office/drawing/2014/main" val="606051176"/>
                    </a:ext>
                  </a:extLst>
                </a:gridCol>
                <a:gridCol w="1940863">
                  <a:extLst>
                    <a:ext uri="{9D8B030D-6E8A-4147-A177-3AD203B41FA5}">
                      <a16:colId xmlns:a16="http://schemas.microsoft.com/office/drawing/2014/main" val="3805149580"/>
                    </a:ext>
                  </a:extLst>
                </a:gridCol>
              </a:tblGrid>
              <a:tr h="429148">
                <a:tc gridSpan="2">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商品区分</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marL="0" marR="0" anchor="ctr">
                    <a:lnR w="38100" cap="flat" cmpd="sng" algn="ctr">
                      <a:solidFill>
                        <a:schemeClr val="bg1"/>
                      </a:solidFill>
                      <a:prstDash val="solid"/>
                      <a:round/>
                      <a:headEnd type="none" w="med" len="med"/>
                      <a:tailEnd type="none" w="med" len="med"/>
                    </a:lnR>
                    <a:solidFill>
                      <a:schemeClr val="bg2">
                        <a:lumMod val="75000"/>
                      </a:schemeClr>
                    </a:solidFill>
                  </a:tcPr>
                </a:tc>
                <a:tc hMerge="1">
                  <a:txBody>
                    <a:bodyPr/>
                    <a:lstStyle/>
                    <a:p>
                      <a:pPr algn="ctr"/>
                      <a:r>
                        <a:rPr kumimoji="1" lang="ja-JP" altLang="en-US" sz="1600" b="1" i="0">
                          <a:solidFill>
                            <a:schemeClr val="accent3"/>
                          </a:solidFill>
                          <a:latin typeface="Yu Gothic" panose="020B0400000000000000" pitchFamily="34" charset="-128"/>
                          <a:ea typeface="Yu Gothic" panose="020B0400000000000000" pitchFamily="34" charset="-128"/>
                        </a:rPr>
                        <a:t>商品区分</a:t>
                      </a: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tcPr>
                </a:tc>
                <a:tc>
                  <a:txBody>
                    <a:bodyPr/>
                    <a:lstStyle/>
                    <a:p>
                      <a:pPr algn="ctr"/>
                      <a:r>
                        <a:rPr kumimoji="1" lang="ja-JP" altLang="en-US" sz="1600" b="1" spc="300">
                          <a:solidFill>
                            <a:schemeClr val="bg1"/>
                          </a:solidFill>
                          <a:latin typeface="Meiryo" panose="020B0604030504040204" pitchFamily="34" charset="-128"/>
                          <a:ea typeface="Meiryo" panose="020B0604030504040204" pitchFamily="34" charset="-128"/>
                        </a:rPr>
                        <a:t>ページ数</a:t>
                      </a:r>
                      <a:endParaRPr kumimoji="1" lang="ja-JP" altLang="en-US" sz="1600" b="1" i="0" spc="300">
                        <a:solidFill>
                          <a:schemeClr val="bg1"/>
                        </a:solidFill>
                        <a:latin typeface="Meiryo" panose="020B0604030504040204" pitchFamily="34" charset="-128"/>
                        <a:ea typeface="Meiryo" panose="020B0604030504040204" pitchFamily="34" charset="-128"/>
                      </a:endParaRPr>
                    </a:p>
                  </a:txBody>
                  <a:tcPr anchor="ctr">
                    <a:lnL w="38100" cap="flat" cmpd="sng" algn="ctr">
                      <a:solidFill>
                        <a:schemeClr val="bg1"/>
                      </a:solidFill>
                      <a:prstDash val="solid"/>
                      <a:round/>
                      <a:headEnd type="none" w="med" len="med"/>
                      <a:tailEnd type="none" w="med" len="med"/>
                    </a:lnL>
                    <a:lnB w="38100" cap="flat" cmpd="sng" algn="ctr">
                      <a:solidFill>
                        <a:schemeClr val="bg1"/>
                      </a:solidFill>
                      <a:prstDash val="solid"/>
                      <a:round/>
                      <a:headEnd type="none" w="med" len="med"/>
                      <a:tailEnd type="none" w="med" len="med"/>
                    </a:lnB>
                    <a:solidFill>
                      <a:schemeClr val="bg2">
                        <a:lumMod val="75000"/>
                      </a:schemeClr>
                    </a:solidFill>
                  </a:tcPr>
                </a:tc>
                <a:extLst>
                  <a:ext uri="{0D108BD9-81ED-4DB2-BD59-A6C34878D82A}">
                    <a16:rowId xmlns:a16="http://schemas.microsoft.com/office/drawing/2014/main" val="1317350027"/>
                  </a:ext>
                </a:extLst>
              </a:tr>
              <a:tr h="1225730">
                <a:tc>
                  <a:txBody>
                    <a:bodyPr/>
                    <a:lstStyle/>
                    <a:p>
                      <a:pPr algn="ctr"/>
                      <a:r>
                        <a:rPr kumimoji="1" lang="ja-JP" altLang="en-US" sz="1000" b="1" i="0">
                          <a:solidFill>
                            <a:schemeClr val="bg1"/>
                          </a:solidFill>
                          <a:latin typeface="Meiryo" panose="020B0604030504040204" pitchFamily="34" charset="-128"/>
                          <a:ea typeface="Meiryo" panose="020B0604030504040204" pitchFamily="34" charset="-128"/>
                        </a:rPr>
                        <a:t>スマートフォン</a:t>
                      </a:r>
                    </a:p>
                  </a:txBody>
                  <a:tcPr marB="144000" anchor="b">
                    <a:lnR w="38100" cap="flat" cmpd="sng" algn="ctr">
                      <a:solidFill>
                        <a:schemeClr val="bg1"/>
                      </a:solidFill>
                      <a:prstDash val="solid"/>
                      <a:round/>
                      <a:headEnd type="none" w="med" len="med"/>
                      <a:tailEnd type="none" w="med" len="med"/>
                    </a:lnR>
                    <a:lnB w="38100" cap="flat" cmpd="sng" algn="ctr">
                      <a:solidFill>
                        <a:schemeClr val="bg1"/>
                      </a:solidFill>
                      <a:prstDash val="solid"/>
                      <a:round/>
                      <a:headEnd type="none" w="med" len="med"/>
                      <a:tailEnd type="none" w="med" len="med"/>
                    </a:lnB>
                    <a:solidFill>
                      <a:srgbClr val="C00000"/>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i="0" dirty="0">
                          <a:solidFill>
                            <a:schemeClr val="accent3"/>
                          </a:solidFill>
                          <a:latin typeface="Meiryo" panose="020B0604030504040204" pitchFamily="34" charset="-128"/>
                          <a:ea typeface="Meiryo" panose="020B0604030504040204" pitchFamily="34" charset="-128"/>
                        </a:rPr>
                        <a:t>トップパネル</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P.9</a:t>
                      </a: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2584139763"/>
                  </a:ext>
                </a:extLst>
              </a:tr>
              <a:tr h="612865">
                <a:tc rowSpan="3">
                  <a:txBody>
                    <a:bodyPr/>
                    <a:lstStyle/>
                    <a:p>
                      <a:pPr algn="ctr"/>
                      <a:r>
                        <a:rPr kumimoji="1" lang="en-US" altLang="ja-JP" sz="1000" b="1" i="0" dirty="0">
                          <a:solidFill>
                            <a:schemeClr val="bg1"/>
                          </a:solidFill>
                          <a:latin typeface="Meiryo" panose="020B0604030504040204" pitchFamily="34" charset="-128"/>
                          <a:ea typeface="Meiryo" panose="020B0604030504040204" pitchFamily="34" charset="-128"/>
                        </a:rPr>
                        <a:t>PC</a:t>
                      </a:r>
                      <a:endParaRPr kumimoji="1" lang="ja-JP" altLang="en-US" sz="1000" b="1" i="0">
                        <a:solidFill>
                          <a:schemeClr val="bg1"/>
                        </a:solidFill>
                        <a:latin typeface="Meiryo" panose="020B0604030504040204" pitchFamily="34" charset="-128"/>
                        <a:ea typeface="Meiryo" panose="020B0604030504040204" pitchFamily="34" charset="-128"/>
                      </a:endParaRPr>
                    </a:p>
                  </a:txBody>
                  <a:tcPr marB="432000" anchor="b">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C00000"/>
                    </a:solidFill>
                  </a:tcPr>
                </a:tc>
                <a:tc>
                  <a:txBody>
                    <a:bodyPr/>
                    <a:lstStyle/>
                    <a:p>
                      <a:r>
                        <a:rPr kumimoji="1" lang="ja-JP" altLang="en-US" sz="1400" b="0" i="0" dirty="0">
                          <a:solidFill>
                            <a:schemeClr val="accent3"/>
                          </a:solidFill>
                          <a:latin typeface="Meiryo" panose="020B0604030504040204" pitchFamily="34" charset="-128"/>
                          <a:ea typeface="Meiryo" panose="020B0604030504040204" pitchFamily="34" charset="-128"/>
                        </a:rPr>
                        <a:t>プライムディスプレイ</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P.13</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rgbClr val="EBEBEB"/>
                    </a:solidFill>
                  </a:tcPr>
                </a:tc>
                <a:extLst>
                  <a:ext uri="{0D108BD9-81ED-4DB2-BD59-A6C34878D82A}">
                    <a16:rowId xmlns:a16="http://schemas.microsoft.com/office/drawing/2014/main" val="1663668410"/>
                  </a:ext>
                </a:extLst>
              </a:tr>
              <a:tr h="61286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r>
                        <a:rPr kumimoji="1" lang="ja-JP" altLang="en-US" sz="1400" b="0" i="0" dirty="0">
                          <a:solidFill>
                            <a:schemeClr val="accent3"/>
                          </a:solidFill>
                          <a:latin typeface="Meiryo" panose="020B0604030504040204" pitchFamily="34" charset="-128"/>
                          <a:ea typeface="Meiryo" panose="020B0604030504040204" pitchFamily="34" charset="-128"/>
                        </a:rPr>
                        <a:t>プライムディスプレイ　パノラマ</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P.15</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633264396"/>
                  </a:ext>
                </a:extLst>
              </a:tr>
              <a:tr h="612865">
                <a:tc vMerge="1">
                  <a:txBody>
                    <a:bodyPr/>
                    <a:lstStyle/>
                    <a:p>
                      <a:endParaRPr kumimoji="1" lang="ja-JP" altLang="en-US">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i="0" dirty="0">
                          <a:solidFill>
                            <a:schemeClr val="accent3"/>
                          </a:solidFill>
                          <a:latin typeface="Meiryo" panose="020B0604030504040204" pitchFamily="34" charset="-128"/>
                          <a:ea typeface="Meiryo" panose="020B0604030504040204" pitchFamily="34" charset="-128"/>
                        </a:rPr>
                        <a:t>トップインパクト　プライムディスプレイ　ダブルサイズ</a:t>
                      </a:r>
                    </a:p>
                  </a:txBody>
                  <a:tcPr marL="14400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rgbClr val="EBEBEB"/>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P.17</a:t>
                      </a:r>
                      <a:endPar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txBody>
                  <a:tcPr marL="144000"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rgbClr val="EBEBEB"/>
                    </a:solidFill>
                  </a:tcPr>
                </a:tc>
                <a:extLst>
                  <a:ext uri="{0D108BD9-81ED-4DB2-BD59-A6C34878D82A}">
                    <a16:rowId xmlns:a16="http://schemas.microsoft.com/office/drawing/2014/main" val="853032624"/>
                  </a:ext>
                </a:extLst>
              </a:tr>
            </a:tbl>
          </a:graphicData>
        </a:graphic>
      </p:graphicFrame>
      <p:pic>
        <p:nvPicPr>
          <p:cNvPr id="18" name="図 17">
            <a:extLst>
              <a:ext uri="{FF2B5EF4-FFF2-40B4-BE49-F238E27FC236}">
                <a16:creationId xmlns:a16="http://schemas.microsoft.com/office/drawing/2014/main" id="{089D5D2B-E163-79DE-361F-CC76EB3639A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22969" y="2339042"/>
            <a:ext cx="288000" cy="520176"/>
          </a:xfrm>
          <a:prstGeom prst="rect">
            <a:avLst/>
          </a:prstGeom>
        </p:spPr>
      </p:pic>
      <p:pic>
        <p:nvPicPr>
          <p:cNvPr id="19" name="図 18">
            <a:extLst>
              <a:ext uri="{FF2B5EF4-FFF2-40B4-BE49-F238E27FC236}">
                <a16:creationId xmlns:a16="http://schemas.microsoft.com/office/drawing/2014/main" id="{43FB8B41-5D56-D769-644C-420E434E2E8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9159" y="3884002"/>
            <a:ext cx="575621" cy="475831"/>
          </a:xfrm>
          <a:prstGeom prst="rect">
            <a:avLst/>
          </a:prstGeom>
        </p:spPr>
      </p:pic>
      <p:sp>
        <p:nvSpPr>
          <p:cNvPr id="12" name="テキスト ボックス 11">
            <a:extLst>
              <a:ext uri="{FF2B5EF4-FFF2-40B4-BE49-F238E27FC236}">
                <a16:creationId xmlns:a16="http://schemas.microsoft.com/office/drawing/2014/main" id="{EC4DA826-CC76-63ED-5E91-CD065968974E}"/>
              </a:ext>
            </a:extLst>
          </p:cNvPr>
          <p:cNvSpPr txBox="1"/>
          <p:nvPr/>
        </p:nvSpPr>
        <p:spPr>
          <a:xfrm>
            <a:off x="479425" y="1280408"/>
            <a:ext cx="9577064" cy="276999"/>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rPr>
              <a:t>この資料に掲載している商品一覧</a:t>
            </a:r>
            <a:endParaRPr kumimoji="1" lang="en-US" altLang="ja-JP" sz="1800" b="0" i="0" u="none" strike="noStrike" kern="1200" cap="none" spc="0" normalizeH="0" baseline="0" noProof="0" dirty="0">
              <a:ln>
                <a:noFill/>
              </a:ln>
              <a:solidFill>
                <a:schemeClr val="accent3"/>
              </a:solidFill>
              <a:effectLst/>
              <a:uLnTx/>
              <a:uFillTx/>
              <a:latin typeface="Meiryo" panose="020B0604030504040204" pitchFamily="34" charset="-128"/>
              <a:ea typeface="Meiryo" panose="020B0604030504040204" pitchFamily="34" charset="-128"/>
            </a:endParaRPr>
          </a:p>
        </p:txBody>
      </p:sp>
      <p:pic>
        <p:nvPicPr>
          <p:cNvPr id="9" name="図プレースホルダー 8" descr="アイコン&#10;&#10;自動的に生成された説明">
            <a:extLst>
              <a:ext uri="{FF2B5EF4-FFF2-40B4-BE49-F238E27FC236}">
                <a16:creationId xmlns:a16="http://schemas.microsoft.com/office/drawing/2014/main" id="{827E9BC0-4475-5793-6043-DA26CAABC7D8}"/>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7" name="テキスト プレースホルダー 2">
            <a:extLst>
              <a:ext uri="{FF2B5EF4-FFF2-40B4-BE49-F238E27FC236}">
                <a16:creationId xmlns:a16="http://schemas.microsoft.com/office/drawing/2014/main" id="{6225E1BB-9C79-DFBC-661E-75F374EC1ABB}"/>
              </a:ext>
            </a:extLst>
          </p:cNvPr>
          <p:cNvSpPr>
            <a:spLocks noGrp="1"/>
          </p:cNvSpPr>
          <p:nvPr>
            <p:ph type="body" sz="quarter" idx="12"/>
          </p:nvPr>
        </p:nvSpPr>
        <p:spPr>
          <a:xfrm>
            <a:off x="595671" y="81412"/>
            <a:ext cx="866756" cy="410840"/>
          </a:xfrm>
        </p:spPr>
        <p:txBody>
          <a:bodyPr/>
          <a:lstStyle/>
          <a:p>
            <a:pPr algn="ctr"/>
            <a:r>
              <a:rPr lang="ja-JP" altLang="en-US" dirty="0"/>
              <a:t>商品スペック</a:t>
            </a:r>
          </a:p>
        </p:txBody>
      </p:sp>
    </p:spTree>
    <p:extLst>
      <p:ext uri="{BB962C8B-B14F-4D97-AF65-F5344CB8AC3E}">
        <p14:creationId xmlns:p14="http://schemas.microsoft.com/office/powerpoint/2010/main" val="2402683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3CAFA2F-04EC-7291-CC78-DE5F74C34C74}"/>
              </a:ext>
            </a:extLst>
          </p:cNvPr>
          <p:cNvSpPr>
            <a:spLocks noGrp="1"/>
          </p:cNvSpPr>
          <p:nvPr>
            <p:ph type="body" sz="quarter" idx="12"/>
          </p:nvPr>
        </p:nvSpPr>
        <p:spPr/>
        <p:txBody>
          <a:bodyPr/>
          <a:lstStyle/>
          <a:p>
            <a:pPr algn="ctr"/>
            <a:r>
              <a:rPr lang="ja-JP" altLang="en-US" dirty="0"/>
              <a:t>商品スペック</a:t>
            </a:r>
          </a:p>
        </p:txBody>
      </p:sp>
      <p:sp>
        <p:nvSpPr>
          <p:cNvPr id="41" name="正方形/長方形 40">
            <a:extLst>
              <a:ext uri="{FF2B5EF4-FFF2-40B4-BE49-F238E27FC236}">
                <a16:creationId xmlns:a16="http://schemas.microsoft.com/office/drawing/2014/main" id="{C7FE3AE4-AFD3-2AA1-3B55-A2A383FBE814}"/>
              </a:ext>
            </a:extLst>
          </p:cNvPr>
          <p:cNvSpPr/>
          <p:nvPr/>
        </p:nvSpPr>
        <p:spPr>
          <a:xfrm>
            <a:off x="0" y="5877272"/>
            <a:ext cx="12192000" cy="980728"/>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・入稿規定（</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web</a:t>
            </a:r>
            <a:r>
              <a:rPr kumimoji="0" lang="ja-JP" altLang="en-US"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hlinkClick r:id="rId2"/>
              </a:rPr>
              <a:t>https://ads-help.yahoo-net.jp/s/article/H000044930?language=ja</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
        <p:nvSpPr>
          <p:cNvPr id="44" name="正方形/長方形 43">
            <a:extLst>
              <a:ext uri="{FF2B5EF4-FFF2-40B4-BE49-F238E27FC236}">
                <a16:creationId xmlns:a16="http://schemas.microsoft.com/office/drawing/2014/main" id="{5B96794B-D175-406A-600F-C215E839B860}"/>
              </a:ext>
            </a:extLst>
          </p:cNvPr>
          <p:cNvSpPr/>
          <p:nvPr/>
        </p:nvSpPr>
        <p:spPr>
          <a:xfrm>
            <a:off x="8519905" y="6298387"/>
            <a:ext cx="3152589" cy="138499"/>
          </a:xfrm>
          <a:prstGeom prst="rect">
            <a:avLst/>
          </a:prstGeom>
        </p:spPr>
        <p:txBody>
          <a:bodyPr wrap="non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a:t>
            </a:r>
            <a:r>
              <a:rPr kumimoji="1" lang="ja-JP" altLang="en-US" sz="900" b="0" i="0" u="none" strike="noStrike" kern="1200" cap="none" spc="0" normalizeH="0" baseline="0" noProof="0" dirty="0">
                <a:ln>
                  <a:noFill/>
                </a:ln>
                <a:solidFill>
                  <a:srgbClr val="000000">
                    <a:lumMod val="50000"/>
                    <a:lumOff val="50000"/>
                  </a:srgbClr>
                </a:solidFill>
                <a:effectLst/>
                <a:uLnTx/>
                <a:uFillTx/>
                <a:latin typeface="Meiryo" panose="020B0604030504040204" pitchFamily="34" charset="-128"/>
                <a:ea typeface="Meiryo" panose="020B0604030504040204" pitchFamily="34" charset="-128"/>
              </a:rPr>
              <a:t>コンテンツページは予告なく変更されることがあります。</a:t>
            </a:r>
          </a:p>
        </p:txBody>
      </p:sp>
      <p:sp>
        <p:nvSpPr>
          <p:cNvPr id="61" name="テキスト ボックス 60">
            <a:extLst>
              <a:ext uri="{FF2B5EF4-FFF2-40B4-BE49-F238E27FC236}">
                <a16:creationId xmlns:a16="http://schemas.microsoft.com/office/drawing/2014/main" id="{8F62498E-EA71-6E8F-3ABF-44865B5DC823}"/>
              </a:ext>
            </a:extLst>
          </p:cNvPr>
          <p:cNvSpPr txBox="1"/>
          <p:nvPr/>
        </p:nvSpPr>
        <p:spPr>
          <a:xfrm>
            <a:off x="5733722" y="6617436"/>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 altLang="ja-JP"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rPr>
              <a:t>© Yahoo Japan</a:t>
            </a:r>
            <a:endParaRPr kumimoji="1" lang="ja-JP" altLang="en-US" sz="800" b="0" i="0" u="none" strike="noStrike" kern="1200" cap="none" spc="0" normalizeH="0" baseline="0" noProof="0" dirty="0">
              <a:ln>
                <a:noFill/>
              </a:ln>
              <a:solidFill>
                <a:srgbClr val="999999"/>
              </a:solidFill>
              <a:effectLst/>
              <a:uLnTx/>
              <a:uFillTx/>
              <a:latin typeface="Meiryo" panose="020B0604030504040204" pitchFamily="34" charset="-128"/>
              <a:ea typeface="Meiryo" panose="020B0604030504040204" pitchFamily="34" charset="-128"/>
            </a:endParaRPr>
          </a:p>
        </p:txBody>
      </p:sp>
      <p:sp>
        <p:nvSpPr>
          <p:cNvPr id="62" name="テキスト ボックス 61">
            <a:extLst>
              <a:ext uri="{FF2B5EF4-FFF2-40B4-BE49-F238E27FC236}">
                <a16:creationId xmlns:a16="http://schemas.microsoft.com/office/drawing/2014/main" id="{2811B24F-F394-6CD2-A66F-B8C28F6AD05B}"/>
              </a:ext>
            </a:extLst>
          </p:cNvPr>
          <p:cNvSpPr txBox="1"/>
          <p:nvPr/>
        </p:nvSpPr>
        <p:spPr>
          <a:xfrm>
            <a:off x="11055928" y="6519553"/>
            <a:ext cx="1045028" cy="27699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59287-6666-084C-9D74-9884BA0CD8A5}" type="slidenum">
              <a:rPr kumimoji="1" lang="ja-JP" altLang="en-US" sz="1200" b="0" i="0" u="none" strike="noStrike" kern="1200" cap="none" spc="0" normalizeH="0" baseline="0" noProof="0" smtClean="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srgbClr val="CCCCCC"/>
              </a:solidFill>
              <a:effectLst/>
              <a:uLnTx/>
              <a:uFillTx/>
              <a:latin typeface="Arial" panose="020B0604020202020204" pitchFamily="34" charset="0"/>
              <a:ea typeface="メイリオ" panose="020B0604030504040204" pitchFamily="34" charset="-128"/>
              <a:cs typeface="Arial" panose="020B0604020202020204" pitchFamily="34" charset="0"/>
            </a:endParaRPr>
          </a:p>
        </p:txBody>
      </p:sp>
      <p:grpSp>
        <p:nvGrpSpPr>
          <p:cNvPr id="30" name="グループ化 29">
            <a:extLst>
              <a:ext uri="{FF2B5EF4-FFF2-40B4-BE49-F238E27FC236}">
                <a16:creationId xmlns:a16="http://schemas.microsoft.com/office/drawing/2014/main" id="{990379D9-59C4-E5EF-9523-E4B41B7A933D}"/>
              </a:ext>
            </a:extLst>
          </p:cNvPr>
          <p:cNvGrpSpPr/>
          <p:nvPr/>
        </p:nvGrpSpPr>
        <p:grpSpPr>
          <a:xfrm>
            <a:off x="4566590" y="1911510"/>
            <a:ext cx="2816667" cy="3961833"/>
            <a:chOff x="513033" y="446487"/>
            <a:chExt cx="2115990" cy="2790925"/>
          </a:xfrm>
        </p:grpSpPr>
        <p:pic>
          <p:nvPicPr>
            <p:cNvPr id="32" name="図 31">
              <a:extLst>
                <a:ext uri="{FF2B5EF4-FFF2-40B4-BE49-F238E27FC236}">
                  <a16:creationId xmlns:a16="http://schemas.microsoft.com/office/drawing/2014/main" id="{C59C3EF1-B430-3376-7D17-5591BA8D301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37089"/>
            <a:stretch/>
          </p:blipFill>
          <p:spPr>
            <a:xfrm>
              <a:off x="513033" y="446487"/>
              <a:ext cx="2115990" cy="2790925"/>
            </a:xfrm>
            <a:prstGeom prst="rect">
              <a:avLst/>
            </a:prstGeom>
          </p:spPr>
        </p:pic>
        <p:pic>
          <p:nvPicPr>
            <p:cNvPr id="34" name="図 33">
              <a:extLst>
                <a:ext uri="{FF2B5EF4-FFF2-40B4-BE49-F238E27FC236}">
                  <a16:creationId xmlns:a16="http://schemas.microsoft.com/office/drawing/2014/main" id="{B705E61D-4772-4FC3-3FD5-A4468585043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38" name="角丸四角形 37">
            <a:extLst>
              <a:ext uri="{FF2B5EF4-FFF2-40B4-BE49-F238E27FC236}">
                <a16:creationId xmlns:a16="http://schemas.microsoft.com/office/drawing/2014/main" id="{B909FB72-A446-E826-52DC-606314006B6B}"/>
              </a:ext>
            </a:extLst>
          </p:cNvPr>
          <p:cNvSpPr/>
          <p:nvPr/>
        </p:nvSpPr>
        <p:spPr>
          <a:xfrm>
            <a:off x="1402927" y="3122679"/>
            <a:ext cx="2471680" cy="692904"/>
          </a:xfrm>
          <a:prstGeom prst="roundRect">
            <a:avLst>
              <a:gd name="adj" fmla="val 8489"/>
            </a:avLst>
          </a:prstGeom>
          <a:solidFill>
            <a:srgbClr val="FEF6F6"/>
          </a:solidFill>
          <a:ln w="25400">
            <a:noFill/>
          </a:ln>
          <a:effectLst>
            <a:outerShdw dist="254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画像</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バナー</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動画</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/16</a:t>
            </a:r>
            <a:r>
              <a:rPr kumimoji="1" lang="ja-JP" altLang="en-US"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a:t>
            </a:r>
            <a:r>
              <a:rPr kumimoji="1" lang="en-US" altLang="ja-JP" sz="1200" b="1" i="0" u="none" strike="noStrike" kern="120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cs typeface="Segoe UI" panose="020B0502040204020203" pitchFamily="34" charset="0"/>
              </a:rPr>
              <a:t>9</a:t>
            </a:r>
          </a:p>
        </p:txBody>
      </p:sp>
      <p:sp>
        <p:nvSpPr>
          <p:cNvPr id="39" name="円/楕円 38">
            <a:extLst>
              <a:ext uri="{FF2B5EF4-FFF2-40B4-BE49-F238E27FC236}">
                <a16:creationId xmlns:a16="http://schemas.microsoft.com/office/drawing/2014/main" id="{D19289E7-11D0-084B-82FD-21E5D3B22390}"/>
              </a:ext>
            </a:extLst>
          </p:cNvPr>
          <p:cNvSpPr>
            <a:spLocks noChangeAspect="1"/>
          </p:cNvSpPr>
          <p:nvPr/>
        </p:nvSpPr>
        <p:spPr>
          <a:xfrm>
            <a:off x="1150927" y="3217131"/>
            <a:ext cx="504000" cy="504000"/>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rPr>
              <a:t>A</a:t>
            </a:r>
            <a:endParaRPr kumimoji="1" lang="ja-JP" altLang="en-US" sz="18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Segoe UI" panose="020B0502040204020203" pitchFamily="34" charset="0"/>
            </a:endParaRPr>
          </a:p>
        </p:txBody>
      </p:sp>
      <p:sp>
        <p:nvSpPr>
          <p:cNvPr id="40" name="テキスト ボックス 39">
            <a:extLst>
              <a:ext uri="{FF2B5EF4-FFF2-40B4-BE49-F238E27FC236}">
                <a16:creationId xmlns:a16="http://schemas.microsoft.com/office/drawing/2014/main" id="{9E076B4A-9ACB-6F9F-C137-D233C9C7E495}"/>
              </a:ext>
            </a:extLst>
          </p:cNvPr>
          <p:cNvSpPr txBox="1"/>
          <p:nvPr/>
        </p:nvSpPr>
        <p:spPr>
          <a:xfrm>
            <a:off x="2314885" y="3891183"/>
            <a:ext cx="1630254" cy="1692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 </a:t>
            </a:r>
            <a:r>
              <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rPr>
              <a:t>タップ後の挙動は</a:t>
            </a:r>
            <a:r>
              <a:rPr kumimoji="1" lang="en-US" altLang="ja-JP" sz="1100" b="0" i="0" u="none" strike="noStrike" kern="1200" cap="none" spc="0" normalizeH="0" baseline="0" noProof="0">
                <a:ln>
                  <a:noFill/>
                </a:ln>
                <a:solidFill>
                  <a:srgbClr val="C00000"/>
                </a:solidFill>
                <a:effectLst/>
                <a:uLnTx/>
                <a:uFillTx/>
                <a:latin typeface="Meiryo" panose="020B0604030504040204" pitchFamily="34" charset="-128"/>
                <a:ea typeface="Meiryo" panose="020B0604030504040204" pitchFamily="34" charset="-128"/>
              </a:rPr>
              <a:t>P10</a:t>
            </a:r>
            <a:endParaRPr kumimoji="1" lang="ja-JP" altLang="en-US" sz="1100" b="0"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endParaRPr>
          </a:p>
        </p:txBody>
      </p:sp>
      <p:grpSp>
        <p:nvGrpSpPr>
          <p:cNvPr id="8" name="グループ化 7">
            <a:extLst>
              <a:ext uri="{FF2B5EF4-FFF2-40B4-BE49-F238E27FC236}">
                <a16:creationId xmlns:a16="http://schemas.microsoft.com/office/drawing/2014/main" id="{1E3B8CF4-8222-94D9-3E1D-7F20F5744A5A}"/>
              </a:ext>
            </a:extLst>
          </p:cNvPr>
          <p:cNvGrpSpPr/>
          <p:nvPr/>
        </p:nvGrpSpPr>
        <p:grpSpPr>
          <a:xfrm>
            <a:off x="7670937" y="1912567"/>
            <a:ext cx="2816667" cy="3960776"/>
            <a:chOff x="513033" y="446487"/>
            <a:chExt cx="2115990" cy="2790180"/>
          </a:xfrm>
        </p:grpSpPr>
        <p:pic>
          <p:nvPicPr>
            <p:cNvPr id="10" name="図 9">
              <a:extLst>
                <a:ext uri="{FF2B5EF4-FFF2-40B4-BE49-F238E27FC236}">
                  <a16:creationId xmlns:a16="http://schemas.microsoft.com/office/drawing/2014/main" id="{73FAFD03-7847-E9EB-A366-6F2BA64B6ED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12" name="図 11">
              <a:extLst>
                <a:ext uri="{FF2B5EF4-FFF2-40B4-BE49-F238E27FC236}">
                  <a16:creationId xmlns:a16="http://schemas.microsoft.com/office/drawing/2014/main" id="{00AEA32F-BCAA-8758-5A6D-02958AA0777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sp>
        <p:nvSpPr>
          <p:cNvPr id="47" name="角丸四角形 46">
            <a:extLst>
              <a:ext uri="{FF2B5EF4-FFF2-40B4-BE49-F238E27FC236}">
                <a16:creationId xmlns:a16="http://schemas.microsoft.com/office/drawing/2014/main" id="{6CE834E5-14A0-0992-398F-361DBDAA41A4}"/>
              </a:ext>
            </a:extLst>
          </p:cNvPr>
          <p:cNvSpPr/>
          <p:nvPr/>
        </p:nvSpPr>
        <p:spPr>
          <a:xfrm>
            <a:off x="4624448" y="1300726"/>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WEB</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8" name="角丸四角形 47">
            <a:extLst>
              <a:ext uri="{FF2B5EF4-FFF2-40B4-BE49-F238E27FC236}">
                <a16:creationId xmlns:a16="http://schemas.microsoft.com/office/drawing/2014/main" id="{8CD304BD-DAD2-4B68-DD6F-8998E4A9DA8B}"/>
              </a:ext>
            </a:extLst>
          </p:cNvPr>
          <p:cNvSpPr/>
          <p:nvPr/>
        </p:nvSpPr>
        <p:spPr>
          <a:xfrm>
            <a:off x="7774321" y="1263977"/>
            <a:ext cx="2713283" cy="399529"/>
          </a:xfrm>
          <a:prstGeom prst="roundRect">
            <a:avLst>
              <a:gd name="adj" fmla="val 50000"/>
            </a:avLst>
          </a:prstGeom>
          <a:solidFill>
            <a:schemeClr val="bg1"/>
          </a:solidFill>
          <a:ln w="12700">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rPr>
              <a:t>APP</a:t>
            </a:r>
            <a:endParaRPr kumimoji="1" lang="ja-JP" altLang="en-US" sz="1400" b="1" i="0" u="none" strike="noStrike" kern="1200" cap="none" spc="60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4" name="角丸四角形 4">
            <a:extLst>
              <a:ext uri="{FF2B5EF4-FFF2-40B4-BE49-F238E27FC236}">
                <a16:creationId xmlns:a16="http://schemas.microsoft.com/office/drawing/2014/main" id="{780AC195-C821-884F-ED58-ECAD235AC155}"/>
              </a:ext>
            </a:extLst>
          </p:cNvPr>
          <p:cNvSpPr/>
          <p:nvPr/>
        </p:nvSpPr>
        <p:spPr>
          <a:xfrm>
            <a:off x="1762230" y="137598"/>
            <a:ext cx="1883106"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商品イメージ</a:t>
            </a:r>
          </a:p>
        </p:txBody>
      </p:sp>
      <p:pic>
        <p:nvPicPr>
          <p:cNvPr id="16" name="図プレースホルダー 15" descr="アイコン&#10;&#10;自動的に生成された説明">
            <a:extLst>
              <a:ext uri="{FF2B5EF4-FFF2-40B4-BE49-F238E27FC236}">
                <a16:creationId xmlns:a16="http://schemas.microsoft.com/office/drawing/2014/main" id="{28FED9BA-16CD-EF5A-ADEA-5C3FDC3D67BC}"/>
              </a:ext>
            </a:extLst>
          </p:cNvPr>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a:stretch>
            <a:fillRect/>
          </a:stretch>
        </p:blipFill>
        <p:spPr/>
      </p:pic>
      <p:sp>
        <p:nvSpPr>
          <p:cNvPr id="11" name="正方形/長方形 10">
            <a:extLst>
              <a:ext uri="{FF2B5EF4-FFF2-40B4-BE49-F238E27FC236}">
                <a16:creationId xmlns:a16="http://schemas.microsoft.com/office/drawing/2014/main" id="{4B683A4B-E30C-D499-260D-0F2F51ADAC9F}"/>
              </a:ext>
            </a:extLst>
          </p:cNvPr>
          <p:cNvSpPr/>
          <p:nvPr/>
        </p:nvSpPr>
        <p:spPr>
          <a:xfrm>
            <a:off x="7951581" y="2080124"/>
            <a:ext cx="2275069" cy="86180"/>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正方形/長方形 12">
            <a:extLst>
              <a:ext uri="{FF2B5EF4-FFF2-40B4-BE49-F238E27FC236}">
                <a16:creationId xmlns:a16="http://schemas.microsoft.com/office/drawing/2014/main" id="{3EFFC683-F289-BCBB-2F67-0A2336951936}"/>
              </a:ext>
            </a:extLst>
          </p:cNvPr>
          <p:cNvSpPr/>
          <p:nvPr/>
        </p:nvSpPr>
        <p:spPr>
          <a:xfrm>
            <a:off x="4798392" y="2063229"/>
            <a:ext cx="2372884" cy="289262"/>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6" name="図 5">
            <a:extLst>
              <a:ext uri="{FF2B5EF4-FFF2-40B4-BE49-F238E27FC236}">
                <a16:creationId xmlns:a16="http://schemas.microsoft.com/office/drawing/2014/main" id="{A51E3C5F-6DD6-0166-F62B-F42CBDBB8A9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23058"/>
          <a:stretch/>
        </p:blipFill>
        <p:spPr>
          <a:xfrm>
            <a:off x="7880849" y="2166304"/>
            <a:ext cx="2416532" cy="3707039"/>
          </a:xfrm>
          <a:prstGeom prst="rect">
            <a:avLst/>
          </a:prstGeom>
        </p:spPr>
      </p:pic>
      <p:pic>
        <p:nvPicPr>
          <p:cNvPr id="5" name="図 4">
            <a:extLst>
              <a:ext uri="{FF2B5EF4-FFF2-40B4-BE49-F238E27FC236}">
                <a16:creationId xmlns:a16="http://schemas.microsoft.com/office/drawing/2014/main" id="{B3FC38C7-C4BB-C833-4156-763510AB971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b="24384"/>
          <a:stretch/>
        </p:blipFill>
        <p:spPr>
          <a:xfrm>
            <a:off x="4755369" y="2166304"/>
            <a:ext cx="2458929" cy="3707039"/>
          </a:xfrm>
          <a:prstGeom prst="rect">
            <a:avLst/>
          </a:prstGeom>
        </p:spPr>
      </p:pic>
      <p:sp>
        <p:nvSpPr>
          <p:cNvPr id="14" name="テキスト プレースホルダー 1">
            <a:extLst>
              <a:ext uri="{FF2B5EF4-FFF2-40B4-BE49-F238E27FC236}">
                <a16:creationId xmlns:a16="http://schemas.microsoft.com/office/drawing/2014/main" id="{E6F5F426-A411-DFA5-0E82-91BA675F774B}"/>
              </a:ext>
            </a:extLst>
          </p:cNvPr>
          <p:cNvSpPr txBox="1">
            <a:spLocks/>
          </p:cNvSpPr>
          <p:nvPr/>
        </p:nvSpPr>
        <p:spPr>
          <a:xfrm>
            <a:off x="3946169" y="260666"/>
            <a:ext cx="8136904" cy="335028"/>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latin typeface="+mn-ea"/>
              </a:rPr>
              <a:t>トップパネル　</a:t>
            </a:r>
            <a:r>
              <a:rPr kumimoji="1" lang="ja-JP" altLang="en-US" dirty="0">
                <a:latin typeface="+mn-ea"/>
              </a:rPr>
              <a:t>スマートフォン</a:t>
            </a:r>
            <a:endParaRPr kumimoji="1" lang="ja-JP" altLang="en-US" dirty="0"/>
          </a:p>
        </p:txBody>
      </p:sp>
    </p:spTree>
    <p:extLst>
      <p:ext uri="{BB962C8B-B14F-4D97-AF65-F5344CB8AC3E}">
        <p14:creationId xmlns:p14="http://schemas.microsoft.com/office/powerpoint/2010/main" val="1331263422"/>
      </p:ext>
    </p:extLst>
  </p:cSld>
  <p:clrMapOvr>
    <a:masterClrMapping/>
  </p:clrMapOvr>
</p:sld>
</file>

<file path=ppt/theme/theme1.xml><?xml version="1.0" encoding="utf-8"?>
<a:theme xmlns:a="http://schemas.openxmlformats.org/drawingml/2006/main" name="表紙">
  <a:themeElements>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1_表紙">
  <a:themeElements>
    <a:clrScheme name="">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18873</TotalTime>
  <Words>5126</Words>
  <Application>Microsoft Office PowerPoint</Application>
  <PresentationFormat>ワイド画面</PresentationFormat>
  <Paragraphs>953</Paragraphs>
  <Slides>30</Slides>
  <Notes>10</Notes>
  <HiddenSlides>0</HiddenSlides>
  <MMClips>0</MMClips>
  <ScaleCrop>false</ScaleCrop>
  <HeadingPairs>
    <vt:vector size="6" baseType="variant">
      <vt:variant>
        <vt:lpstr>使用されているフォント</vt:lpstr>
      </vt:variant>
      <vt:variant>
        <vt:i4>10</vt:i4>
      </vt:variant>
      <vt:variant>
        <vt:lpstr>テーマ</vt:lpstr>
      </vt:variant>
      <vt:variant>
        <vt:i4>2</vt:i4>
      </vt:variant>
      <vt:variant>
        <vt:lpstr>スライド タイトル</vt:lpstr>
      </vt:variant>
      <vt:variant>
        <vt:i4>30</vt:i4>
      </vt:variant>
    </vt:vector>
  </HeadingPairs>
  <TitlesOfParts>
    <vt:vector size="42" baseType="lpstr">
      <vt:lpstr>Hiragino Kaku Gothic Pro</vt:lpstr>
      <vt:lpstr>メイリオ</vt:lpstr>
      <vt:lpstr>メイリオ</vt:lpstr>
      <vt:lpstr>游ゴシック</vt:lpstr>
      <vt:lpstr>游ゴシック</vt:lpstr>
      <vt:lpstr>Yu Gothic Medium</vt:lpstr>
      <vt:lpstr>Arial</vt:lpstr>
      <vt:lpstr>Calibri</vt:lpstr>
      <vt:lpstr>Segoe UI</vt:lpstr>
      <vt:lpstr>Wingdings</vt:lpstr>
      <vt:lpstr>表紙</vt:lpstr>
      <vt:lpstr>1_表紙</vt:lpstr>
      <vt:lpstr>ディスプレイ広告 （予約型 ） 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641</cp:revision>
  <dcterms:created xsi:type="dcterms:W3CDTF">2020-02-26T07:28:11Z</dcterms:created>
  <dcterms:modified xsi:type="dcterms:W3CDTF">2023-04-18T07:20:01Z</dcterms:modified>
  <cp:category/>
</cp:coreProperties>
</file>