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6"/>
  </p:notesMasterIdLst>
  <p:sldIdLst>
    <p:sldId id="316" r:id="rId4"/>
    <p:sldId id="441" r:id="rId5"/>
    <p:sldId id="442" r:id="rId6"/>
    <p:sldId id="381" r:id="rId7"/>
    <p:sldId id="378" r:id="rId8"/>
    <p:sldId id="360" r:id="rId9"/>
    <p:sldId id="356" r:id="rId10"/>
    <p:sldId id="357" r:id="rId11"/>
    <p:sldId id="366" r:id="rId12"/>
    <p:sldId id="328" r:id="rId13"/>
    <p:sldId id="445" r:id="rId14"/>
    <p:sldId id="346" r:id="rId15"/>
    <p:sldId id="374" r:id="rId16"/>
    <p:sldId id="380" r:id="rId17"/>
    <p:sldId id="333" r:id="rId18"/>
    <p:sldId id="377" r:id="rId19"/>
    <p:sldId id="354" r:id="rId20"/>
    <p:sldId id="336" r:id="rId21"/>
    <p:sldId id="338" r:id="rId22"/>
    <p:sldId id="375" r:id="rId23"/>
    <p:sldId id="348" r:id="rId24"/>
    <p:sldId id="312"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C9C9D9"/>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13" autoAdjust="0"/>
    <p:restoredTop sz="96327" autoAdjust="0"/>
  </p:normalViewPr>
  <p:slideViewPr>
    <p:cSldViewPr>
      <p:cViewPr varScale="1">
        <p:scale>
          <a:sx n="73" d="100"/>
          <a:sy n="73" d="100"/>
        </p:scale>
        <p:origin x="43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399754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34946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738DED-F022-7645-825C-D4633ABB5330}"/>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57DB67A-0DE0-564F-B3FE-E68E92ECC852}"/>
              </a:ext>
            </a:extLst>
          </p:cNvPr>
          <p:cNvSpPr>
            <a:spLocks noGrp="1"/>
          </p:cNvSpPr>
          <p:nvPr>
            <p:ph type="dt" sz="half" idx="10"/>
          </p:nvPr>
        </p:nvSpPr>
        <p:spPr/>
        <p:txBody>
          <a:bodyPr/>
          <a:lstStyle/>
          <a:p>
            <a:fld id="{55A15EAD-F4F2-3549-9412-55D7577B2500}" type="datetimeFigureOut">
              <a:rPr kumimoji="1" lang="ja-JP" altLang="en-US" smtClean="0"/>
              <a:t>2023/2/6</a:t>
            </a:fld>
            <a:endParaRPr kumimoji="1" lang="ja-JP" altLang="en-US"/>
          </a:p>
        </p:txBody>
      </p:sp>
      <p:sp>
        <p:nvSpPr>
          <p:cNvPr id="4" name="フッター プレースホルダー 3">
            <a:extLst>
              <a:ext uri="{FF2B5EF4-FFF2-40B4-BE49-F238E27FC236}">
                <a16:creationId xmlns:a16="http://schemas.microsoft.com/office/drawing/2014/main" id="{9D118E6B-2F73-F245-8E68-1033950C524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4E328AC-AFAD-9D45-B6C6-7141EADEAAC6}"/>
              </a:ext>
            </a:extLst>
          </p:cNvPr>
          <p:cNvSpPr>
            <a:spLocks noGrp="1"/>
          </p:cNvSpPr>
          <p:nvPr>
            <p:ph type="sldNum" sz="quarter" idx="12"/>
          </p:nvPr>
        </p:nvSpPr>
        <p:spPr/>
        <p:txBody>
          <a:bodyPr/>
          <a:lstStyle/>
          <a:p>
            <a:fld id="{F6BA651D-8640-A64F-9962-CD3A0E261B4A}" type="slidenum">
              <a:rPr kumimoji="1" lang="ja-JP" altLang="en-US" smtClean="0"/>
              <a:t>‹#›</a:t>
            </a:fld>
            <a:endParaRPr kumimoji="1" lang="ja-JP" altLang="en-US"/>
          </a:p>
        </p:txBody>
      </p:sp>
    </p:spTree>
    <p:extLst>
      <p:ext uri="{BB962C8B-B14F-4D97-AF65-F5344CB8AC3E}">
        <p14:creationId xmlns:p14="http://schemas.microsoft.com/office/powerpoint/2010/main" val="3467903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996665" y="6538793"/>
            <a:ext cx="9926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807968" y="6600184"/>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 Id="rId5" Type="http://schemas.openxmlformats.org/officeDocument/2006/relationships/hyperlink" Target="https://ads-help.yahoo.co.jp/yahooads/guideline/articledetail?lan=ja&amp;aid=72312&amp;o=default" TargetMode="Externa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placement_restriction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ads-help.yahoo.co.jp/yahooads/guideline/articledetail?lan=ja&amp;aid=72312&amp;o=default" TargetMode="External"/><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72312&amp;o=default" TargetMode="Externa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8</a:t>
            </a:r>
            <a:r>
              <a:rPr lang="ja-JP" altLang="en-US" dirty="0"/>
              <a:t>月</a:t>
            </a:r>
            <a:r>
              <a:rPr lang="en-US" altLang="ja-JP" dirty="0"/>
              <a:t>3</a:t>
            </a:r>
            <a:r>
              <a:rPr lang="ja-JP" altLang="en-US" dirty="0"/>
              <a:t>日</a:t>
            </a:r>
            <a:endParaRPr lang="en-US" altLang="ja-JP" dirty="0"/>
          </a:p>
        </p:txBody>
      </p:sp>
      <p:sp>
        <p:nvSpPr>
          <p:cNvPr id="2" name="テキスト プレースホルダー 1"/>
          <p:cNvSpPr>
            <a:spLocks noGrp="1"/>
          </p:cNvSpPr>
          <p:nvPr>
            <p:ph type="body" sz="quarter" idx="13"/>
          </p:nvPr>
        </p:nvSpPr>
        <p:spPr>
          <a:xfrm>
            <a:off x="1055440" y="4941168"/>
            <a:ext cx="3240360" cy="360040"/>
          </a:xfrm>
        </p:spPr>
        <p:txBody>
          <a:bodyPr>
            <a:normAutofit fontScale="85000" lnSpcReduction="10000"/>
          </a:bodyPr>
          <a:lstStyle/>
          <a:p>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スポーツナビ（</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a:p>
            <a:endParaRPr kumimoji="1" lang="ja-JP" altLang="en-US" dirty="0"/>
          </a:p>
        </p:txBody>
      </p:sp>
      <p:sp>
        <p:nvSpPr>
          <p:cNvPr id="5" name="テキスト ボックス 4">
            <a:extLst>
              <a:ext uri="{FF2B5EF4-FFF2-40B4-BE49-F238E27FC236}">
                <a16:creationId xmlns:a16="http://schemas.microsoft.com/office/drawing/2014/main" id="{CC644A9A-018C-3ADE-D03F-765DDF89A8EC}"/>
              </a:ext>
            </a:extLst>
          </p:cNvPr>
          <p:cNvSpPr txBox="1"/>
          <p:nvPr/>
        </p:nvSpPr>
        <p:spPr>
          <a:xfrm>
            <a:off x="2135560" y="5301208"/>
            <a:ext cx="2520280" cy="276999"/>
          </a:xfrm>
          <a:prstGeom prst="rect">
            <a:avLst/>
          </a:prstGeom>
          <a:noFill/>
        </p:spPr>
        <p:txBody>
          <a:bodyPr wrap="square">
            <a:spAutoFit/>
          </a:bodyPr>
          <a:lstStyle/>
          <a:p>
            <a:r>
              <a:rPr lang="ja-JP" altLang="en-US" sz="1200" b="0" i="0" dirty="0">
                <a:solidFill>
                  <a:srgbClr val="1D1C1D"/>
                </a:solidFill>
                <a:effectLst/>
                <a:latin typeface="NotoSansJP"/>
              </a:rPr>
              <a:t>更新日：</a:t>
            </a:r>
            <a:r>
              <a:rPr lang="en-US" altLang="ja-JP" sz="1200" b="0" i="0" dirty="0">
                <a:solidFill>
                  <a:srgbClr val="1D1C1D"/>
                </a:solidFill>
                <a:effectLst/>
                <a:latin typeface="NotoSansJP"/>
              </a:rPr>
              <a:t>2022</a:t>
            </a:r>
            <a:r>
              <a:rPr lang="ja-JP" altLang="en-US" sz="1200" b="0" i="0" dirty="0">
                <a:solidFill>
                  <a:srgbClr val="1D1C1D"/>
                </a:solidFill>
                <a:effectLst/>
                <a:latin typeface="NotoSansJP"/>
              </a:rPr>
              <a:t>年</a:t>
            </a:r>
            <a:r>
              <a:rPr lang="en-US" altLang="ja-JP" sz="1200" b="0" i="0" dirty="0">
                <a:solidFill>
                  <a:srgbClr val="1D1C1D"/>
                </a:solidFill>
                <a:effectLst/>
                <a:latin typeface="NotoSansJP"/>
              </a:rPr>
              <a:t>9</a:t>
            </a:r>
            <a:r>
              <a:rPr lang="ja-JP" altLang="en-US" sz="1200" b="0" i="0" dirty="0">
                <a:solidFill>
                  <a:srgbClr val="1D1C1D"/>
                </a:solidFill>
                <a:effectLst/>
                <a:latin typeface="NotoSansJP"/>
              </a:rPr>
              <a:t>月</a:t>
            </a:r>
            <a:r>
              <a:rPr lang="en-US" altLang="ja-JP" sz="1200" b="0" i="0" dirty="0">
                <a:solidFill>
                  <a:srgbClr val="1D1C1D"/>
                </a:solidFill>
                <a:effectLst/>
                <a:latin typeface="NotoSansJP"/>
              </a:rPr>
              <a:t>5</a:t>
            </a:r>
            <a:r>
              <a:rPr lang="ja-JP" altLang="en-US" sz="1200" b="0" i="0" dirty="0">
                <a:solidFill>
                  <a:srgbClr val="1D1C1D"/>
                </a:solidFill>
                <a:effectLst/>
                <a:latin typeface="NotoSansJP"/>
              </a:rPr>
              <a:t>日</a:t>
            </a:r>
            <a:endParaRPr lang="ja-JP" altLang="en-US" sz="1200" dirty="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29334055"/>
              </p:ext>
            </p:extLst>
          </p:nvPr>
        </p:nvGraphicFramePr>
        <p:xfrm>
          <a:off x="263352" y="980729"/>
          <a:ext cx="11665297" cy="3327690"/>
        </p:xfrm>
        <a:graphic>
          <a:graphicData uri="http://schemas.openxmlformats.org/drawingml/2006/table">
            <a:tbl>
              <a:tblPr firstCol="1" bandRow="1">
                <a:tableStyleId>{21E4AEA4-8DFA-4A89-87EB-49C32662AFE0}</a:tableStyleId>
              </a:tblPr>
              <a:tblGrid>
                <a:gridCol w="2304256">
                  <a:extLst>
                    <a:ext uri="{9D8B030D-6E8A-4147-A177-3AD203B41FA5}">
                      <a16:colId xmlns:a16="http://schemas.microsoft.com/office/drawing/2014/main" val="792911817"/>
                    </a:ext>
                  </a:extLst>
                </a:gridCol>
                <a:gridCol w="1008112">
                  <a:extLst>
                    <a:ext uri="{9D8B030D-6E8A-4147-A177-3AD203B41FA5}">
                      <a16:colId xmlns:a16="http://schemas.microsoft.com/office/drawing/2014/main" val="2515137241"/>
                    </a:ext>
                  </a:extLst>
                </a:gridCol>
                <a:gridCol w="936104">
                  <a:extLst>
                    <a:ext uri="{9D8B030D-6E8A-4147-A177-3AD203B41FA5}">
                      <a16:colId xmlns:a16="http://schemas.microsoft.com/office/drawing/2014/main" val="3608287535"/>
                    </a:ext>
                  </a:extLst>
                </a:gridCol>
                <a:gridCol w="1152128">
                  <a:extLst>
                    <a:ext uri="{9D8B030D-6E8A-4147-A177-3AD203B41FA5}">
                      <a16:colId xmlns:a16="http://schemas.microsoft.com/office/drawing/2014/main" val="2736899289"/>
                    </a:ext>
                  </a:extLst>
                </a:gridCol>
                <a:gridCol w="1296144">
                  <a:extLst>
                    <a:ext uri="{9D8B030D-6E8A-4147-A177-3AD203B41FA5}">
                      <a16:colId xmlns:a16="http://schemas.microsoft.com/office/drawing/2014/main" val="613100517"/>
                    </a:ext>
                  </a:extLst>
                </a:gridCol>
                <a:gridCol w="1296144">
                  <a:extLst>
                    <a:ext uri="{9D8B030D-6E8A-4147-A177-3AD203B41FA5}">
                      <a16:colId xmlns:a16="http://schemas.microsoft.com/office/drawing/2014/main" val="3564655365"/>
                    </a:ext>
                  </a:extLst>
                </a:gridCol>
                <a:gridCol w="1152128">
                  <a:extLst>
                    <a:ext uri="{9D8B030D-6E8A-4147-A177-3AD203B41FA5}">
                      <a16:colId xmlns:a16="http://schemas.microsoft.com/office/drawing/2014/main" val="135909385"/>
                    </a:ext>
                  </a:extLst>
                </a:gridCol>
                <a:gridCol w="1288541">
                  <a:extLst>
                    <a:ext uri="{9D8B030D-6E8A-4147-A177-3AD203B41FA5}">
                      <a16:colId xmlns:a16="http://schemas.microsoft.com/office/drawing/2014/main" val="2591893762"/>
                    </a:ext>
                  </a:extLst>
                </a:gridCol>
                <a:gridCol w="1231740">
                  <a:extLst>
                    <a:ext uri="{9D8B030D-6E8A-4147-A177-3AD203B41FA5}">
                      <a16:colId xmlns:a16="http://schemas.microsoft.com/office/drawing/2014/main" val="2760754859"/>
                    </a:ext>
                  </a:extLst>
                </a:gridCol>
              </a:tblGrid>
              <a:tr h="595491">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トップ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ダブルサイズ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カテゴリートップ指定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89369">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434171"/>
                  </a:ext>
                </a:extLst>
              </a:tr>
              <a:tr h="31093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1917948"/>
                  </a:ext>
                </a:extLst>
              </a:tr>
              <a:tr h="3921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098080"/>
                  </a:ext>
                </a:extLst>
              </a:tr>
              <a:tr h="39215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3668774"/>
                  </a:ext>
                </a:extLst>
              </a:tr>
              <a:tr h="289369">
                <a:tc>
                  <a:txBody>
                    <a:bodyPr/>
                    <a:lstStyle/>
                    <a:p>
                      <a:pPr algn="ctr"/>
                      <a:r>
                        <a:rPr kumimoji="1" lang="ja-JP" altLang="en-US" sz="1050" b="0" kern="1200" dirty="0">
                          <a:solidFill>
                            <a:schemeClr val="bg1"/>
                          </a:solidFill>
                          <a:latin typeface="+mn-lt"/>
                          <a:ea typeface="+mn-ea"/>
                          <a:cs typeface="+mn-cs"/>
                        </a:rPr>
                        <a:t>オーディエンスカテゴリー　</a:t>
                      </a:r>
                      <a:r>
                        <a:rPr kumimoji="1" lang="en-US" altLang="ja-JP" sz="1050" b="0" kern="1200" dirty="0">
                          <a:solidFill>
                            <a:schemeClr val="bg1"/>
                          </a:solidFill>
                          <a:latin typeface="+mn-lt"/>
                          <a:ea typeface="+mn-ea"/>
                          <a:cs typeface="+mn-cs"/>
                        </a:rPr>
                        <a:t>※1</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7014782"/>
                  </a:ext>
                </a:extLst>
              </a:tr>
              <a:tr h="392152">
                <a:tc>
                  <a:txBody>
                    <a:bodyPr/>
                    <a:lstStyle/>
                    <a:p>
                      <a:pPr algn="ctr" rtl="0" fontAlgn="base"/>
                      <a:r>
                        <a:rPr kumimoji="1" lang="ja-JP" altLang="ja-JP" sz="1050" b="0" kern="1200" dirty="0">
                          <a:solidFill>
                            <a:schemeClr val="bg1"/>
                          </a:solidFill>
                          <a:latin typeface="+mn-lt"/>
                          <a:ea typeface="+mn-ea"/>
                          <a:cs typeface="+mn-cs"/>
                        </a:rPr>
                        <a:t>オーディエンスリスト​</a:t>
                      </a:r>
                    </a:p>
                    <a:p>
                      <a:pPr algn="ctr" rtl="0" fontAlgn="base"/>
                      <a:r>
                        <a:rPr kumimoji="1" lang="ja-JP" altLang="ja-JP" sz="1050" b="0" kern="1200" dirty="0">
                          <a:solidFill>
                            <a:schemeClr val="bg1"/>
                          </a:solidFill>
                          <a:latin typeface="+mn-lt"/>
                          <a:ea typeface="+mn-ea"/>
                          <a:cs typeface="+mn-cs"/>
                        </a:rPr>
                        <a:t>（ヤフー</a:t>
                      </a:r>
                      <a:r>
                        <a:rPr kumimoji="1" lang="ja-JP" altLang="en-US" sz="1050" b="0" kern="1200" dirty="0">
                          <a:solidFill>
                            <a:schemeClr val="bg1"/>
                          </a:solidFill>
                          <a:latin typeface="+mn-lt"/>
                          <a:ea typeface="+mn-ea"/>
                          <a:cs typeface="+mn-cs"/>
                        </a:rPr>
                        <a:t>提供）</a:t>
                      </a:r>
                      <a:r>
                        <a:rPr kumimoji="1" lang="en-US" altLang="ja-JP" sz="1050" b="0" kern="1200" dirty="0">
                          <a:solidFill>
                            <a:schemeClr val="bg1"/>
                          </a:solidFill>
                          <a:latin typeface="+mn-lt"/>
                          <a:ea typeface="+mn-ea"/>
                          <a:cs typeface="+mn-cs"/>
                        </a:rPr>
                        <a:t>※</a:t>
                      </a:r>
                      <a:r>
                        <a:rPr kumimoji="1" lang="ja-JP" altLang="en-US" sz="1050" b="0" kern="1200" dirty="0">
                          <a:solidFill>
                            <a:schemeClr val="bg1"/>
                          </a:solidFill>
                          <a:latin typeface="+mn-lt"/>
                          <a:ea typeface="+mn-ea"/>
                          <a:cs typeface="+mn-cs"/>
                        </a:rPr>
                        <a:t>２　</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4373200"/>
                  </a:ext>
                </a:extLst>
              </a:tr>
              <a:tr h="2893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0538939"/>
                  </a:ext>
                </a:extLst>
              </a:tr>
              <a:tr h="2893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04049" y="4237925"/>
            <a:ext cx="11305256" cy="2431435"/>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b="1" dirty="0">
                <a:solidFill>
                  <a:schemeClr val="tx1">
                    <a:lumMod val="65000"/>
                    <a:lumOff val="35000"/>
                  </a:schemeClr>
                </a:solidFill>
                <a:latin typeface="+mn-ea"/>
              </a:rPr>
              <a:t>【</a:t>
            </a:r>
            <a:r>
              <a:rPr lang="ja-JP" altLang="en-US" sz="900" b="1" dirty="0">
                <a:solidFill>
                  <a:schemeClr val="tx1">
                    <a:lumMod val="65000"/>
                    <a:lumOff val="35000"/>
                  </a:schemeClr>
                </a:solidFill>
                <a:latin typeface="+mn-ea"/>
              </a:rPr>
              <a:t>注意事項</a:t>
            </a:r>
            <a:r>
              <a:rPr lang="en-US" altLang="ja-JP" sz="900" b="1" dirty="0">
                <a:solidFill>
                  <a:schemeClr val="tx1">
                    <a:lumMod val="65000"/>
                    <a:lumOff val="35000"/>
                  </a:schemeClr>
                </a:solidFill>
                <a:latin typeface="+mn-ea"/>
              </a:rPr>
              <a:t>】</a:t>
            </a:r>
          </a:p>
          <a:p>
            <a:pPr>
              <a:lnSpc>
                <a:spcPts val="1460"/>
              </a:lnSpc>
            </a:pPr>
            <a:r>
              <a:rPr lang="ja-JP" altLang="en-US" sz="900" b="1" dirty="0">
                <a:solidFill>
                  <a:schemeClr val="tx1">
                    <a:lumMod val="65000"/>
                    <a:lumOff val="35000"/>
                  </a:schemeClr>
                </a:solidFill>
                <a:latin typeface="+mn-ea"/>
              </a:rPr>
              <a:t>これらの商品は、ターゲティング設定不可です。</a:t>
            </a:r>
            <a:endParaRPr lang="en-US" altLang="ja-JP" sz="900" b="1" dirty="0">
              <a:solidFill>
                <a:schemeClr val="tx1">
                  <a:lumMod val="65000"/>
                  <a:lumOff val="35000"/>
                </a:schemeClr>
              </a:solidFill>
              <a:latin typeface="+mn-ea"/>
            </a:endParaRPr>
          </a:p>
          <a:p>
            <a:pPr>
              <a:lnSpc>
                <a:spcPts val="1460"/>
              </a:lnSpc>
            </a:pPr>
            <a:br>
              <a:rPr lang="en-US" altLang="ja-JP" sz="900" dirty="0">
                <a:solidFill>
                  <a:schemeClr val="tx1">
                    <a:lumMod val="65000"/>
                    <a:lumOff val="35000"/>
                  </a:schemeClr>
                </a:solidFill>
                <a:latin typeface="+mn-ea"/>
              </a:rPr>
            </a:br>
            <a:r>
              <a:rPr lang="en-US" altLang="ja-JP" sz="900" dirty="0">
                <a:solidFill>
                  <a:schemeClr val="tx1">
                    <a:lumMod val="65000"/>
                    <a:lumOff val="35000"/>
                  </a:schemeClr>
                </a:solidFill>
              </a:rPr>
              <a:t>※SP</a:t>
            </a:r>
            <a:r>
              <a:rPr lang="ja-JP" altLang="en-US" sz="900" dirty="0">
                <a:solidFill>
                  <a:schemeClr val="tx1">
                    <a:lumMod val="65000"/>
                    <a:lumOff val="35000"/>
                  </a:schemeClr>
                </a:solidFill>
              </a:rPr>
              <a:t>はスマートフォン、</a:t>
            </a:r>
            <a:r>
              <a:rPr lang="en-US" altLang="ja-JP" sz="900" dirty="0">
                <a:solidFill>
                  <a:schemeClr val="tx1">
                    <a:lumMod val="65000"/>
                    <a:lumOff val="35000"/>
                  </a:schemeClr>
                </a:solidFill>
              </a:rPr>
              <a:t>PC</a:t>
            </a:r>
            <a:r>
              <a:rPr lang="ja-JP" altLang="en-US" sz="900" dirty="0">
                <a:solidFill>
                  <a:schemeClr val="tx1">
                    <a:lumMod val="65000"/>
                    <a:lumOff val="35000"/>
                  </a:schemeClr>
                </a:solidFill>
              </a:rPr>
              <a:t>はパソコン、</a:t>
            </a:r>
            <a:r>
              <a:rPr lang="en-US" altLang="ja-JP" sz="900" dirty="0">
                <a:solidFill>
                  <a:schemeClr val="tx1">
                    <a:lumMod val="65000"/>
                    <a:lumOff val="35000"/>
                  </a:schemeClr>
                </a:solidFill>
              </a:rPr>
              <a:t>MD</a:t>
            </a:r>
            <a:r>
              <a:rPr lang="ja-JP" altLang="en-US" sz="900" dirty="0">
                <a:solidFill>
                  <a:schemeClr val="tx1">
                    <a:lumMod val="65000"/>
                    <a:lumOff val="35000"/>
                  </a:schemeClr>
                </a:solidFill>
              </a:rPr>
              <a:t>はマルチデバイスの略称です。</a:t>
            </a:r>
            <a:endParaRPr lang="en-US" altLang="ja-JP" sz="900" dirty="0">
              <a:solidFill>
                <a:schemeClr val="tx1">
                  <a:lumMod val="65000"/>
                  <a:lumOff val="35000"/>
                </a:schemeClr>
              </a:solidFill>
              <a:latin typeface="+mn-ea"/>
            </a:endParaRPr>
          </a:p>
          <a:p>
            <a:pPr>
              <a:lnSpc>
                <a:spcPts val="1460"/>
              </a:lnSpc>
            </a:pPr>
            <a:r>
              <a:rPr lang="en-US" altLang="ja-JP" sz="900" dirty="0">
                <a:solidFill>
                  <a:schemeClr val="bg1">
                    <a:lumMod val="85000"/>
                  </a:schemeClr>
                </a:solidFill>
                <a:latin typeface="+mn-ea"/>
              </a:rPr>
              <a:t>※</a:t>
            </a:r>
            <a:r>
              <a:rPr lang="ja-JP" altLang="en-US" sz="900" dirty="0">
                <a:solidFill>
                  <a:schemeClr val="bg1">
                    <a:lumMod val="85000"/>
                  </a:schemeClr>
                </a:solidFill>
                <a:latin typeface="+mn-ea"/>
              </a:rPr>
              <a:t>年齢は以下の区分で指定が可能です。</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2022/4/3</a:t>
            </a:r>
            <a:r>
              <a:rPr lang="ja-JP" altLang="en-US" sz="900" dirty="0">
                <a:solidFill>
                  <a:schemeClr val="bg1">
                    <a:lumMod val="85000"/>
                  </a:schemeClr>
                </a:solidFill>
                <a:latin typeface="+mn-ea"/>
              </a:rPr>
              <a:t>以前：</a:t>
            </a:r>
            <a:r>
              <a:rPr lang="en-US" altLang="ja-JP" sz="900" dirty="0">
                <a:solidFill>
                  <a:schemeClr val="bg1">
                    <a:lumMod val="85000"/>
                  </a:schemeClr>
                </a:solidFill>
                <a:latin typeface="+mn-ea"/>
              </a:rPr>
              <a:t>15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19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70</a:t>
            </a:r>
            <a:r>
              <a:rPr lang="ja-JP" altLang="en-US" sz="900" dirty="0">
                <a:solidFill>
                  <a:schemeClr val="bg1">
                    <a:lumMod val="85000"/>
                  </a:schemeClr>
                </a:solidFill>
                <a:latin typeface="+mn-ea"/>
              </a:rPr>
              <a:t>歳以上</a:t>
            </a:r>
          </a:p>
          <a:p>
            <a:pPr>
              <a:lnSpc>
                <a:spcPts val="1460"/>
              </a:lnSpc>
            </a:pPr>
            <a:r>
              <a:rPr lang="en-US" altLang="ja-JP" sz="900" dirty="0">
                <a:solidFill>
                  <a:schemeClr val="bg1">
                    <a:lumMod val="85000"/>
                  </a:schemeClr>
                </a:solidFill>
                <a:latin typeface="+mn-ea"/>
              </a:rPr>
              <a:t>2022/4/4</a:t>
            </a:r>
            <a:r>
              <a:rPr lang="ja-JP" altLang="en-US" sz="900" dirty="0">
                <a:solidFill>
                  <a:schemeClr val="bg1">
                    <a:lumMod val="85000"/>
                  </a:schemeClr>
                </a:solidFill>
                <a:latin typeface="+mn-ea"/>
              </a:rPr>
              <a:t>以降：</a:t>
            </a:r>
            <a:r>
              <a:rPr lang="en-US" altLang="ja-JP" sz="900" dirty="0">
                <a:solidFill>
                  <a:schemeClr val="bg1">
                    <a:lumMod val="85000"/>
                  </a:schemeClr>
                </a:solidFill>
                <a:latin typeface="+mn-ea"/>
              </a:rPr>
              <a:t>18</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19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70</a:t>
            </a:r>
            <a:r>
              <a:rPr lang="ja-JP" altLang="en-US" sz="900" dirty="0">
                <a:solidFill>
                  <a:schemeClr val="bg1">
                    <a:lumMod val="85000"/>
                  </a:schemeClr>
                </a:solidFill>
                <a:latin typeface="+mn-ea"/>
              </a:rPr>
              <a:t>歳以上</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a:t>
            </a:r>
            <a:r>
              <a:rPr lang="en-US" altLang="ja-JP" sz="900" dirty="0" err="1">
                <a:solidFill>
                  <a:schemeClr val="bg1">
                    <a:lumMod val="85000"/>
                  </a:schemeClr>
                </a:solidFill>
                <a:latin typeface="+mn-ea"/>
              </a:rPr>
              <a:t>vCPM</a:t>
            </a:r>
            <a:r>
              <a:rPr lang="ja-JP" altLang="en-US" sz="900" dirty="0">
                <a:solidFill>
                  <a:schemeClr val="bg1">
                    <a:lumMod val="85000"/>
                  </a:schemeClr>
                </a:solidFill>
                <a:latin typeface="+mn-ea"/>
              </a:rPr>
              <a:t>は「基本料金</a:t>
            </a:r>
            <a:r>
              <a:rPr lang="en-US" altLang="ja-JP" sz="900" dirty="0">
                <a:solidFill>
                  <a:schemeClr val="bg1">
                    <a:lumMod val="85000"/>
                  </a:schemeClr>
                </a:solidFill>
                <a:latin typeface="+mn-ea"/>
              </a:rPr>
              <a:t>×</a:t>
            </a:r>
            <a:r>
              <a:rPr lang="ja-JP" altLang="en-US" sz="900" dirty="0">
                <a:solidFill>
                  <a:schemeClr val="bg1">
                    <a:lumMod val="85000"/>
                  </a:schemeClr>
                </a:solidFill>
                <a:latin typeface="+mn-ea"/>
              </a:rPr>
              <a:t>ターゲティングごとに設定されている掛け率」（小数点以下切り捨て）によって決定されます。</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a:t>
            </a:r>
            <a:r>
              <a:rPr lang="en-US" altLang="ja-JP" sz="900" dirty="0" err="1">
                <a:solidFill>
                  <a:schemeClr val="bg1">
                    <a:lumMod val="85000"/>
                  </a:schemeClr>
                </a:solidFill>
                <a:latin typeface="+mn-ea"/>
              </a:rPr>
              <a:t>vCPM</a:t>
            </a:r>
            <a:r>
              <a:rPr lang="ja-JP" altLang="en-US" sz="900" dirty="0">
                <a:solidFill>
                  <a:schemeClr val="bg1">
                    <a:lumMod val="85000"/>
                  </a:schemeClr>
                </a:solidFill>
                <a:latin typeface="+mn-ea"/>
              </a:rPr>
              <a:t>掛け率の最大値は</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倍になります。</a:t>
            </a:r>
            <a:endParaRPr lang="en-US" altLang="ja-JP" sz="900" dirty="0">
              <a:solidFill>
                <a:schemeClr val="bg1">
                  <a:lumMod val="85000"/>
                </a:schemeClr>
              </a:solidFill>
              <a:latin typeface="+mn-ea"/>
            </a:endParaRPr>
          </a:p>
          <a:p>
            <a:pPr>
              <a:lnSpc>
                <a:spcPts val="1460"/>
              </a:lnSpc>
            </a:pPr>
            <a:r>
              <a:rPr lang="ja-JP" altLang="en-US" sz="900" dirty="0">
                <a:solidFill>
                  <a:schemeClr val="bg1">
                    <a:lumMod val="85000"/>
                  </a:schemeClr>
                </a:solidFill>
                <a:latin typeface="+mn-ea"/>
              </a:rPr>
              <a:t>例：性別、年齢、オーディエンスカテゴリーを設定した場合、</a:t>
            </a:r>
            <a:r>
              <a:rPr lang="en-US" altLang="ja-JP" sz="900" dirty="0">
                <a:solidFill>
                  <a:schemeClr val="bg1">
                    <a:lumMod val="85000"/>
                  </a:schemeClr>
                </a:solidFill>
                <a:latin typeface="+mn-ea"/>
              </a:rPr>
              <a:t>1.2</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 1.2</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 1.8</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=2.59</a:t>
            </a:r>
            <a:r>
              <a:rPr lang="ja-JP" altLang="en-US" sz="900" dirty="0">
                <a:solidFill>
                  <a:schemeClr val="bg1">
                    <a:lumMod val="85000"/>
                  </a:schemeClr>
                </a:solidFill>
                <a:latin typeface="+mn-ea"/>
              </a:rPr>
              <a:t>倍となりますが、最大値が</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倍のため、</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倍で設定可能となります。</a:t>
            </a:r>
            <a:endParaRPr lang="en-US" altLang="ja-JP" sz="900" dirty="0">
              <a:solidFill>
                <a:schemeClr val="bg1">
                  <a:lumMod val="85000"/>
                </a:schemeClr>
              </a:solidFill>
              <a:latin typeface="+mn-ea"/>
            </a:endParaRPr>
          </a:p>
          <a:p>
            <a:pPr algn="l" rtl="0" fontAlgn="base"/>
            <a:r>
              <a:rPr lang="en-US" altLang="ja-JP" sz="900" b="0" i="0" dirty="0">
                <a:solidFill>
                  <a:srgbClr val="000000"/>
                </a:solidFill>
                <a:effectLst/>
                <a:latin typeface="メイリオ" panose="020B0604030504040204" pitchFamily="50" charset="-128"/>
                <a:ea typeface="Meiryo UI" panose="020B0604030504040204" pitchFamily="50" charset="-128"/>
              </a:rPr>
              <a:t>​</a:t>
            </a:r>
            <a:endParaRPr lang="en-US" altLang="ja-JP" sz="900" b="0" i="0" dirty="0">
              <a:solidFill>
                <a:srgbClr val="000000"/>
              </a:solidFill>
              <a:effectLst/>
              <a:latin typeface="Meiryo UI" panose="020B0604030504040204" pitchFamily="50" charset="-128"/>
              <a:ea typeface="Meiryo UI" panose="020B0604030504040204" pitchFamily="50" charset="-128"/>
            </a:endParaRPr>
          </a:p>
          <a:p>
            <a:pPr algn="l" rtl="0" fontAlgn="base"/>
            <a:r>
              <a:rPr lang="en-US" altLang="ja-JP" sz="900" dirty="0">
                <a:solidFill>
                  <a:schemeClr val="bg1">
                    <a:lumMod val="85000"/>
                  </a:schemeClr>
                </a:solidFill>
                <a:latin typeface="+mn-ea"/>
              </a:rPr>
              <a:t>※1</a:t>
            </a:r>
            <a:r>
              <a:rPr lang="ja-JP" altLang="ja-JP" sz="900" dirty="0">
                <a:solidFill>
                  <a:schemeClr val="bg1">
                    <a:lumMod val="85000"/>
                  </a:schemeClr>
                </a:solidFill>
                <a:latin typeface="+mn-ea"/>
              </a:rPr>
              <a:t>オーディエンスカテゴリーの詳細は、</a:t>
            </a:r>
            <a:r>
              <a:rPr lang="en-US" altLang="ja-JP" sz="900" dirty="0">
                <a:solidFill>
                  <a:schemeClr val="bg1">
                    <a:lumMod val="85000"/>
                  </a:schemeClr>
                </a:solidFill>
                <a:latin typeface="+mn-ea"/>
              </a:rPr>
              <a:t>Yahoo!</a:t>
            </a:r>
            <a:r>
              <a:rPr lang="ja-JP" altLang="ja-JP" sz="900" dirty="0">
                <a:solidFill>
                  <a:schemeClr val="bg1">
                    <a:lumMod val="85000"/>
                  </a:schemeClr>
                </a:solidFill>
                <a:latin typeface="+mn-ea"/>
              </a:rPr>
              <a:t>広告ヘルプを参照してください。</a:t>
            </a:r>
            <a:r>
              <a:rPr lang="en-US" altLang="ja-JP" sz="900" dirty="0">
                <a:solidFill>
                  <a:schemeClr val="bg1">
                    <a:lumMod val="85000"/>
                  </a:schemeClr>
                </a:solidFill>
                <a:latin typeface="+mn-ea"/>
                <a:hlinkClick r:id="rId2">
                  <a:extLst>
                    <a:ext uri="{A12FA001-AC4F-418D-AE19-62706E023703}">
                      <ahyp:hlinkClr xmlns:ahyp="http://schemas.microsoft.com/office/drawing/2018/hyperlinkcolor" val="tx"/>
                    </a:ext>
                  </a:extLst>
                </a:hlinkClick>
              </a:rPr>
              <a:t>https://ads-help.yahoo.co.jp/yahooads/display/articledetail?lan=ja&amp;aid=71655</a:t>
            </a:r>
            <a:r>
              <a:rPr lang="en-US" altLang="ja-JP" sz="900" dirty="0">
                <a:solidFill>
                  <a:schemeClr val="bg1">
                    <a:lumMod val="85000"/>
                  </a:schemeClr>
                </a:solidFill>
                <a:latin typeface="+mn-ea"/>
              </a:rPr>
              <a:t>​</a:t>
            </a:r>
          </a:p>
          <a:p>
            <a:pPr algn="l" rtl="0" fontAlgn="base"/>
            <a:r>
              <a:rPr lang="en-US" altLang="ja-JP" sz="900" dirty="0">
                <a:solidFill>
                  <a:schemeClr val="bg1">
                    <a:lumMod val="85000"/>
                  </a:schemeClr>
                </a:solidFill>
                <a:latin typeface="+mn-ea"/>
              </a:rPr>
              <a:t>※2</a:t>
            </a:r>
            <a:r>
              <a:rPr lang="ja-JP" altLang="ja-JP" sz="900" dirty="0">
                <a:solidFill>
                  <a:schemeClr val="bg1">
                    <a:lumMod val="85000"/>
                  </a:schemeClr>
                </a:solidFill>
                <a:latin typeface="+mn-ea"/>
              </a:rPr>
              <a:t>オーディエンスリスト（ヤフー提供）の詳細は、こちらの表を参照してください。</a:t>
            </a:r>
            <a:r>
              <a:rPr lang="en-US" altLang="ja-JP" sz="900" dirty="0">
                <a:solidFill>
                  <a:schemeClr val="bg1">
                    <a:lumMod val="85000"/>
                  </a:schemeClr>
                </a:solidFill>
                <a:latin typeface="+mn-ea"/>
                <a:hlinkClick r:id="rId3">
                  <a:extLst>
                    <a:ext uri="{A12FA001-AC4F-418D-AE19-62706E023703}">
                      <ahyp:hlinkClr xmlns:ahyp="http://schemas.microsoft.com/office/drawing/2018/hyperlinkcolor" val="tx"/>
                    </a:ext>
                  </a:extLst>
                </a:hlinkClick>
              </a:rPr>
              <a:t>https://s.yimg.jp/dl/displayads-guarantee/audiencelist.zip</a:t>
            </a:r>
            <a:endParaRPr lang="en-US" altLang="ja-JP" sz="900" dirty="0">
              <a:solidFill>
                <a:schemeClr val="bg1">
                  <a:lumMod val="85000"/>
                </a:schemeClr>
              </a:solidFill>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6" name="正方形/長方形 15"/>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828776295"/>
              </p:ext>
            </p:extLst>
          </p:nvPr>
        </p:nvGraphicFramePr>
        <p:xfrm>
          <a:off x="334964" y="980741"/>
          <a:ext cx="11449668" cy="5375784"/>
        </p:xfrm>
        <a:graphic>
          <a:graphicData uri="http://schemas.openxmlformats.org/drawingml/2006/table">
            <a:tbl>
              <a:tblPr firstCol="1" bandRow="1"/>
              <a:tblGrid>
                <a:gridCol w="3519351">
                  <a:extLst>
                    <a:ext uri="{9D8B030D-6E8A-4147-A177-3AD203B41FA5}">
                      <a16:colId xmlns:a16="http://schemas.microsoft.com/office/drawing/2014/main" val="792911817"/>
                    </a:ext>
                  </a:extLst>
                </a:gridCol>
                <a:gridCol w="1139983">
                  <a:extLst>
                    <a:ext uri="{9D8B030D-6E8A-4147-A177-3AD203B41FA5}">
                      <a16:colId xmlns:a16="http://schemas.microsoft.com/office/drawing/2014/main" val="3057805663"/>
                    </a:ext>
                  </a:extLst>
                </a:gridCol>
                <a:gridCol w="1090419">
                  <a:extLst>
                    <a:ext uri="{9D8B030D-6E8A-4147-A177-3AD203B41FA5}">
                      <a16:colId xmlns:a16="http://schemas.microsoft.com/office/drawing/2014/main" val="862787916"/>
                    </a:ext>
                  </a:extLst>
                </a:gridCol>
                <a:gridCol w="1139983">
                  <a:extLst>
                    <a:ext uri="{9D8B030D-6E8A-4147-A177-3AD203B41FA5}">
                      <a16:colId xmlns:a16="http://schemas.microsoft.com/office/drawing/2014/main" val="2598357217"/>
                    </a:ext>
                  </a:extLst>
                </a:gridCol>
                <a:gridCol w="1139983">
                  <a:extLst>
                    <a:ext uri="{9D8B030D-6E8A-4147-A177-3AD203B41FA5}">
                      <a16:colId xmlns:a16="http://schemas.microsoft.com/office/drawing/2014/main" val="3553483087"/>
                    </a:ext>
                  </a:extLst>
                </a:gridCol>
                <a:gridCol w="1139983">
                  <a:extLst>
                    <a:ext uri="{9D8B030D-6E8A-4147-A177-3AD203B41FA5}">
                      <a16:colId xmlns:a16="http://schemas.microsoft.com/office/drawing/2014/main" val="3426613855"/>
                    </a:ext>
                  </a:extLst>
                </a:gridCol>
                <a:gridCol w="1139983">
                  <a:extLst>
                    <a:ext uri="{9D8B030D-6E8A-4147-A177-3AD203B41FA5}">
                      <a16:colId xmlns:a16="http://schemas.microsoft.com/office/drawing/2014/main" val="873672751"/>
                    </a:ext>
                  </a:extLst>
                </a:gridCol>
                <a:gridCol w="1139983">
                  <a:extLst>
                    <a:ext uri="{9D8B030D-6E8A-4147-A177-3AD203B41FA5}">
                      <a16:colId xmlns:a16="http://schemas.microsoft.com/office/drawing/2014/main" val="3303294382"/>
                    </a:ext>
                  </a:extLst>
                </a:gridCol>
              </a:tblGrid>
              <a:tr h="5897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トップ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ダブルサイズ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カテゴリートップ指定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263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735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263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680176" y="6405819"/>
            <a:ext cx="203602" cy="120158"/>
          </a:xfrm>
          <a:prstGeom prst="rect">
            <a:avLst/>
          </a:prstGeom>
        </p:spPr>
      </p:pic>
    </p:spTree>
    <p:extLst>
      <p:ext uri="{BB962C8B-B14F-4D97-AF65-F5344CB8AC3E}">
        <p14:creationId xmlns:p14="http://schemas.microsoft.com/office/powerpoint/2010/main" val="1371091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9" name="テキスト ボックス 8"/>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5378523" y="1484784"/>
            <a:ext cx="1132041"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動画（</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7874" y="2211878"/>
            <a:ext cx="1365668" cy="2722801"/>
          </a:xfrm>
          <a:prstGeom prst="rect">
            <a:avLst/>
          </a:prstGeom>
        </p:spPr>
      </p:pic>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229" y="2201249"/>
            <a:ext cx="1368899" cy="2729243"/>
          </a:xfrm>
          <a:prstGeom prst="rect">
            <a:avLst/>
          </a:prstGeom>
        </p:spPr>
      </p:pic>
      <p:sp>
        <p:nvSpPr>
          <p:cNvPr id="14" name="テキスト ボックス 13">
            <a:extLst>
              <a:ext uri="{FF2B5EF4-FFF2-40B4-BE49-F238E27FC236}">
                <a16:creationId xmlns:a16="http://schemas.microsoft.com/office/drawing/2014/main" id="{C16D3449-E503-FB2D-D5DD-6EF145183EB9}"/>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80B0730C-3B9E-4841-8DAD-6780CB507DD0}"/>
              </a:ext>
            </a:extLst>
          </p:cNvPr>
          <p:cNvSpPr txBox="1"/>
          <p:nvPr/>
        </p:nvSpPr>
        <p:spPr>
          <a:xfrm>
            <a:off x="8904312" y="1418556"/>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sp>
        <p:nvSpPr>
          <p:cNvPr id="17" name="テキスト ボックス 16">
            <a:extLst>
              <a:ext uri="{FF2B5EF4-FFF2-40B4-BE49-F238E27FC236}">
                <a16:creationId xmlns:a16="http://schemas.microsoft.com/office/drawing/2014/main" id="{633094A4-8F77-B8A3-154F-340F884CAF4F}"/>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sp>
        <p:nvSpPr>
          <p:cNvPr id="11" name="テキスト ボックス 10">
            <a:extLst>
              <a:ext uri="{FF2B5EF4-FFF2-40B4-BE49-F238E27FC236}">
                <a16:creationId xmlns:a16="http://schemas.microsoft.com/office/drawing/2014/main" id="{0E00E1D2-4D56-6045-157D-C918F395DAC6}"/>
              </a:ext>
            </a:extLst>
          </p:cNvPr>
          <p:cNvSpPr txBox="1"/>
          <p:nvPr/>
        </p:nvSpPr>
        <p:spPr>
          <a:xfrm>
            <a:off x="1898597" y="1449268"/>
            <a:ext cx="1040670"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5</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pic>
        <p:nvPicPr>
          <p:cNvPr id="12" name="図 11">
            <a:extLst>
              <a:ext uri="{FF2B5EF4-FFF2-40B4-BE49-F238E27FC236}">
                <a16:creationId xmlns:a16="http://schemas.microsoft.com/office/drawing/2014/main" id="{CB2C08DC-AFAF-BFC2-B7F0-92D53E8189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202" y="2039667"/>
            <a:ext cx="3455222" cy="2852936"/>
          </a:xfrm>
          <a:prstGeom prst="rect">
            <a:avLst/>
          </a:prstGeom>
        </p:spPr>
      </p:pic>
      <p:pic>
        <p:nvPicPr>
          <p:cNvPr id="14" name="図 13">
            <a:extLst>
              <a:ext uri="{FF2B5EF4-FFF2-40B4-BE49-F238E27FC236}">
                <a16:creationId xmlns:a16="http://schemas.microsoft.com/office/drawing/2014/main" id="{95DA8ADF-888E-78F7-4843-F258186C60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2871" y="2039667"/>
            <a:ext cx="3325883" cy="2852936"/>
          </a:xfrm>
          <a:prstGeom prst="rect">
            <a:avLst/>
          </a:prstGeom>
        </p:spPr>
      </p:pic>
      <p:sp>
        <p:nvSpPr>
          <p:cNvPr id="15" name="テキスト ボックス 14">
            <a:extLst>
              <a:ext uri="{FF2B5EF4-FFF2-40B4-BE49-F238E27FC236}">
                <a16:creationId xmlns:a16="http://schemas.microsoft.com/office/drawing/2014/main" id="{9DBB85E9-0B59-9B7D-31D9-926BB7B9C44C}"/>
              </a:ext>
            </a:extLst>
          </p:cNvPr>
          <p:cNvSpPr txBox="1"/>
          <p:nvPr/>
        </p:nvSpPr>
        <p:spPr>
          <a:xfrm>
            <a:off x="5405477" y="1418556"/>
            <a:ext cx="1040670"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動画（</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pic>
        <p:nvPicPr>
          <p:cNvPr id="23" name="図 22">
            <a:extLst>
              <a:ext uri="{FF2B5EF4-FFF2-40B4-BE49-F238E27FC236}">
                <a16:creationId xmlns:a16="http://schemas.microsoft.com/office/drawing/2014/main" id="{20762AF8-4AF6-DD35-179B-9627C6B81F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96200" y="2039667"/>
            <a:ext cx="3162681" cy="2712942"/>
          </a:xfrm>
          <a:prstGeom prst="rect">
            <a:avLst/>
          </a:prstGeom>
        </p:spPr>
      </p:pic>
      <p:sp>
        <p:nvSpPr>
          <p:cNvPr id="24" name="テキスト ボックス 23">
            <a:extLst>
              <a:ext uri="{FF2B5EF4-FFF2-40B4-BE49-F238E27FC236}">
                <a16:creationId xmlns:a16="http://schemas.microsoft.com/office/drawing/2014/main" id="{CF7B2D61-275A-E434-C4F3-6305AFC6D60A}"/>
              </a:ext>
            </a:extLst>
          </p:cNvPr>
          <p:cNvSpPr txBox="1"/>
          <p:nvPr/>
        </p:nvSpPr>
        <p:spPr>
          <a:xfrm>
            <a:off x="465253" y="5408732"/>
            <a:ext cx="5565555" cy="215444"/>
          </a:xfrm>
          <a:prstGeom prst="rect">
            <a:avLst/>
          </a:prstGeom>
          <a:noFill/>
        </p:spPr>
        <p:txBody>
          <a:bodyPr wrap="square" rtlCol="0">
            <a:spAutoFit/>
          </a:bodyPr>
          <a:lstStyle/>
          <a:p>
            <a:r>
              <a:rPr lang="en-US" altLang="ja-JP" sz="800" b="0" i="0" dirty="0">
                <a:solidFill>
                  <a:schemeClr val="bg1">
                    <a:lumMod val="50000"/>
                  </a:schemeClr>
                </a:solidFill>
                <a:effectLst/>
              </a:rPr>
              <a:t>※</a:t>
            </a:r>
            <a:r>
              <a:rPr lang="ja-JP" altLang="en-US" sz="800" b="0" i="0" dirty="0">
                <a:solidFill>
                  <a:schemeClr val="bg1">
                    <a:lumMod val="50000"/>
                  </a:schemeClr>
                </a:solidFill>
                <a:effectLst/>
              </a:rPr>
              <a:t>ページリニューアルに</a:t>
            </a:r>
            <a:r>
              <a:rPr lang="ja-JP" altLang="en-US" sz="800" dirty="0">
                <a:solidFill>
                  <a:schemeClr val="bg1">
                    <a:lumMod val="50000"/>
                  </a:schemeClr>
                </a:solidFill>
              </a:rPr>
              <a:t>ついては、</a:t>
            </a:r>
            <a:r>
              <a:rPr lang="en-US" altLang="ja-JP" sz="800" dirty="0">
                <a:solidFill>
                  <a:schemeClr val="bg1">
                    <a:lumMod val="50000"/>
                  </a:schemeClr>
                </a:solidFill>
              </a:rPr>
              <a:t>P4</a:t>
            </a:r>
            <a:r>
              <a:rPr lang="ja-JP" altLang="en-US" sz="800" dirty="0">
                <a:solidFill>
                  <a:schemeClr val="bg1">
                    <a:lumMod val="50000"/>
                  </a:schemeClr>
                </a:solidFill>
              </a:rPr>
              <a:t>「サイトリニューアルについて」を参照ください。</a:t>
            </a:r>
            <a:endParaRPr lang="en-US" altLang="ja-JP" sz="800" dirty="0">
              <a:solidFill>
                <a:schemeClr val="bg1">
                  <a:lumMod val="50000"/>
                </a:schemeClr>
              </a:solidFill>
            </a:endParaRPr>
          </a:p>
        </p:txBody>
      </p:sp>
    </p:spTree>
    <p:extLst>
      <p:ext uri="{BB962C8B-B14F-4D97-AF65-F5344CB8AC3E}">
        <p14:creationId xmlns:p14="http://schemas.microsoft.com/office/powerpoint/2010/main" val="2522418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2" name="テキスト ボックス 11">
            <a:extLst>
              <a:ext uri="{FF2B5EF4-FFF2-40B4-BE49-F238E27FC236}">
                <a16:creationId xmlns:a16="http://schemas.microsoft.com/office/drawing/2014/main" id="{105A310C-96BB-AD4C-AB58-A365BD4CA5F0}"/>
              </a:ext>
            </a:extLst>
          </p:cNvPr>
          <p:cNvSpPr txBox="1"/>
          <p:nvPr/>
        </p:nvSpPr>
        <p:spPr>
          <a:xfrm>
            <a:off x="5163342" y="783827"/>
            <a:ext cx="1040670" cy="477054"/>
          </a:xfrm>
          <a:prstGeom prst="rect">
            <a:avLst/>
          </a:prstGeom>
          <a:noFill/>
        </p:spPr>
        <p:txBody>
          <a:bodyPr wrap="square" rtlCol="0">
            <a:spAutoFit/>
          </a:bodyPr>
          <a:lstStyle/>
          <a:p>
            <a:pPr algn="ctr">
              <a:lnSpc>
                <a:spcPts val="1460"/>
              </a:lnSpc>
            </a:pPr>
            <a:r>
              <a:rPr lang="ja-JP" altLang="en-US" sz="1050" b="1" dirty="0"/>
              <a:t>画像（</a:t>
            </a:r>
            <a:r>
              <a:rPr lang="en-US" altLang="ja-JP" sz="1050" b="1" dirty="0"/>
              <a:t>4</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4</a:t>
            </a:r>
            <a:r>
              <a:rPr lang="ja-JP" altLang="en-US" sz="1050" b="1" dirty="0"/>
              <a:t>：</a:t>
            </a:r>
            <a:r>
              <a:rPr lang="en-US" altLang="ja-JP" sz="1050" b="1" dirty="0"/>
              <a:t>1</a:t>
            </a:r>
            <a:r>
              <a:rPr lang="ja-JP" altLang="en-US" sz="1050" b="1" dirty="0"/>
              <a:t>）</a:t>
            </a:r>
            <a:endParaRPr lang="en-US" altLang="ja-JP" sz="1050" b="1" dirty="0"/>
          </a:p>
        </p:txBody>
      </p:sp>
      <p:sp>
        <p:nvSpPr>
          <p:cNvPr id="17" name="テキスト ボックス 16">
            <a:extLst>
              <a:ext uri="{FF2B5EF4-FFF2-40B4-BE49-F238E27FC236}">
                <a16:creationId xmlns:a16="http://schemas.microsoft.com/office/drawing/2014/main" id="{633094A4-8F77-B8A3-154F-340F884CAF4F}"/>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pic>
        <p:nvPicPr>
          <p:cNvPr id="6" name="図 5" descr="コンピューターのスクリーンショット&#10;&#10;自動的に生成された説明">
            <a:extLst>
              <a:ext uri="{FF2B5EF4-FFF2-40B4-BE49-F238E27FC236}">
                <a16:creationId xmlns:a16="http://schemas.microsoft.com/office/drawing/2014/main" id="{2C8F89B9-67BD-7F49-84A2-B40632C1CE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3752" y="1431403"/>
            <a:ext cx="3888432" cy="3370186"/>
          </a:xfrm>
          <a:prstGeom prst="rect">
            <a:avLst/>
          </a:prstGeom>
        </p:spPr>
      </p:pic>
      <p:sp>
        <p:nvSpPr>
          <p:cNvPr id="16" name="テキスト ボックス 15">
            <a:extLst>
              <a:ext uri="{FF2B5EF4-FFF2-40B4-BE49-F238E27FC236}">
                <a16:creationId xmlns:a16="http://schemas.microsoft.com/office/drawing/2014/main" id="{1A90CE21-AEE0-6155-5A2C-4299ACEE740C}"/>
              </a:ext>
            </a:extLst>
          </p:cNvPr>
          <p:cNvSpPr txBox="1"/>
          <p:nvPr/>
        </p:nvSpPr>
        <p:spPr>
          <a:xfrm>
            <a:off x="3888679" y="4831134"/>
            <a:ext cx="3663008" cy="215444"/>
          </a:xfrm>
          <a:prstGeom prst="rect">
            <a:avLst/>
          </a:prstGeom>
          <a:noFill/>
        </p:spPr>
        <p:txBody>
          <a:bodyPr wrap="square">
            <a:spAutoFit/>
          </a:bodyPr>
          <a:lstStyle/>
          <a:p>
            <a:r>
              <a:rPr lang="en-US" altLang="ja-JP" sz="800" dirty="0">
                <a:solidFill>
                  <a:schemeClr val="bg1">
                    <a:lumMod val="50000"/>
                  </a:schemeClr>
                </a:solidFill>
                <a:latin typeface="Arial" panose="020B0604020202020204" pitchFamily="34" charset="0"/>
              </a:rPr>
              <a:t>※</a:t>
            </a:r>
            <a:r>
              <a:rPr lang="ja-JP" altLang="en-US" sz="800" dirty="0">
                <a:solidFill>
                  <a:schemeClr val="bg1">
                    <a:lumMod val="50000"/>
                  </a:schemeClr>
                </a:solidFill>
                <a:latin typeface="Arial" panose="020B0604020202020204" pitchFamily="34" charset="0"/>
              </a:rPr>
              <a:t>リニューアル後のイメージです</a:t>
            </a:r>
          </a:p>
        </p:txBody>
      </p:sp>
      <p:sp>
        <p:nvSpPr>
          <p:cNvPr id="18" name="テキスト ボックス 17">
            <a:extLst>
              <a:ext uri="{FF2B5EF4-FFF2-40B4-BE49-F238E27FC236}">
                <a16:creationId xmlns:a16="http://schemas.microsoft.com/office/drawing/2014/main" id="{2805A49C-DD83-600E-85D2-855DF00868B4}"/>
              </a:ext>
            </a:extLst>
          </p:cNvPr>
          <p:cNvSpPr txBox="1"/>
          <p:nvPr/>
        </p:nvSpPr>
        <p:spPr>
          <a:xfrm>
            <a:off x="465253" y="5408732"/>
            <a:ext cx="5565555" cy="215444"/>
          </a:xfrm>
          <a:prstGeom prst="rect">
            <a:avLst/>
          </a:prstGeom>
          <a:noFill/>
        </p:spPr>
        <p:txBody>
          <a:bodyPr wrap="square" rtlCol="0">
            <a:spAutoFit/>
          </a:bodyPr>
          <a:lstStyle/>
          <a:p>
            <a:r>
              <a:rPr lang="en-US" altLang="ja-JP" sz="800" b="0" i="0" dirty="0">
                <a:solidFill>
                  <a:schemeClr val="bg1">
                    <a:lumMod val="50000"/>
                  </a:schemeClr>
                </a:solidFill>
                <a:effectLst/>
              </a:rPr>
              <a:t>※</a:t>
            </a:r>
            <a:r>
              <a:rPr lang="ja-JP" altLang="en-US" sz="800" b="0" i="0" dirty="0">
                <a:solidFill>
                  <a:schemeClr val="bg1">
                    <a:lumMod val="50000"/>
                  </a:schemeClr>
                </a:solidFill>
                <a:effectLst/>
              </a:rPr>
              <a:t>ページリニューアルに</a:t>
            </a:r>
            <a:r>
              <a:rPr lang="ja-JP" altLang="en-US" sz="800" dirty="0">
                <a:solidFill>
                  <a:schemeClr val="bg1">
                    <a:lumMod val="50000"/>
                  </a:schemeClr>
                </a:solidFill>
              </a:rPr>
              <a:t>ついては、</a:t>
            </a:r>
            <a:r>
              <a:rPr lang="en-US" altLang="ja-JP" sz="800" dirty="0">
                <a:solidFill>
                  <a:schemeClr val="bg1">
                    <a:lumMod val="50000"/>
                  </a:schemeClr>
                </a:solidFill>
              </a:rPr>
              <a:t>P4</a:t>
            </a:r>
            <a:r>
              <a:rPr lang="ja-JP" altLang="en-US" sz="800" dirty="0">
                <a:solidFill>
                  <a:schemeClr val="bg1">
                    <a:lumMod val="50000"/>
                  </a:schemeClr>
                </a:solidFill>
              </a:rPr>
              <a:t>「サイトリニューアルについて」を参照ください。</a:t>
            </a:r>
            <a:endParaRPr lang="en-US" altLang="ja-JP" sz="800" dirty="0">
              <a:solidFill>
                <a:schemeClr val="bg1">
                  <a:lumMod val="50000"/>
                </a:schemeClr>
              </a:solidFill>
            </a:endParaRPr>
          </a:p>
        </p:txBody>
      </p:sp>
    </p:spTree>
    <p:extLst>
      <p:ext uri="{BB962C8B-B14F-4D97-AF65-F5344CB8AC3E}">
        <p14:creationId xmlns:p14="http://schemas.microsoft.com/office/powerpoint/2010/main" val="3957155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3503712" y="896363"/>
            <a:ext cx="3605474" cy="477054"/>
          </a:xfrm>
          <a:prstGeom prst="rect">
            <a:avLst/>
          </a:prstGeom>
          <a:noFill/>
        </p:spPr>
        <p:txBody>
          <a:bodyPr wrap="none" rtlCol="0" anchor="t">
            <a:spAutoFit/>
          </a:bodyPr>
          <a:lstStyle/>
          <a:p>
            <a:pPr algn="ctr">
              <a:lnSpc>
                <a:spcPts val="1460"/>
              </a:lnSpc>
            </a:pPr>
            <a:r>
              <a:rPr lang="ja-JP" altLang="en-US" sz="1000" b="1" dirty="0"/>
              <a:t>トップインパクト プライムディスプレイダブルサイズ</a:t>
            </a:r>
            <a:endParaRPr lang="en-US" altLang="ja-JP" sz="1000" b="1" dirty="0"/>
          </a:p>
          <a:p>
            <a:pPr algn="ctr">
              <a:lnSpc>
                <a:spcPts val="1460"/>
              </a:lnSpc>
            </a:pPr>
            <a:r>
              <a:rPr lang="ja-JP" altLang="en-US" sz="1000" b="1" dirty="0"/>
              <a:t>トップインパクト プライムディスプレイダブルサイズ 動画</a:t>
            </a:r>
            <a:endParaRPr lang="en-US" altLang="ja-JP" sz="1000" b="1" dirty="0"/>
          </a:p>
        </p:txBody>
      </p:sp>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504" y="1579731"/>
            <a:ext cx="4157551" cy="3110813"/>
          </a:xfrm>
          <a:prstGeom prst="rect">
            <a:avLst/>
          </a:prstGeom>
        </p:spPr>
      </p:pic>
      <p:sp>
        <p:nvSpPr>
          <p:cNvPr id="2" name="テキスト ボックス 1">
            <a:extLst>
              <a:ext uri="{FF2B5EF4-FFF2-40B4-BE49-F238E27FC236}">
                <a16:creationId xmlns:a16="http://schemas.microsoft.com/office/drawing/2014/main" id="{4AC008A5-8B4C-ECEA-81D1-95635742537F}"/>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pic>
        <p:nvPicPr>
          <p:cNvPr id="6" name="図 5" descr="グラフィカル ユーザー インターフェイス, Web サイト&#10;&#10;自動的に生成された説明">
            <a:extLst>
              <a:ext uri="{FF2B5EF4-FFF2-40B4-BE49-F238E27FC236}">
                <a16:creationId xmlns:a16="http://schemas.microsoft.com/office/drawing/2014/main" id="{2C0F49E7-D923-C938-E9ED-21DDCE0667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2024" y="1340768"/>
            <a:ext cx="4121422" cy="3341766"/>
          </a:xfrm>
          <a:prstGeom prst="rect">
            <a:avLst/>
          </a:prstGeom>
        </p:spPr>
      </p:pic>
      <p:sp>
        <p:nvSpPr>
          <p:cNvPr id="14" name="テキスト ボックス 13">
            <a:extLst>
              <a:ext uri="{FF2B5EF4-FFF2-40B4-BE49-F238E27FC236}">
                <a16:creationId xmlns:a16="http://schemas.microsoft.com/office/drawing/2014/main" id="{985F7960-E5C3-8833-EC7B-1F87D8C8F9AB}"/>
              </a:ext>
            </a:extLst>
          </p:cNvPr>
          <p:cNvSpPr txBox="1"/>
          <p:nvPr/>
        </p:nvSpPr>
        <p:spPr>
          <a:xfrm>
            <a:off x="479376" y="5382122"/>
            <a:ext cx="11217003" cy="461665"/>
          </a:xfrm>
          <a:prstGeom prst="rect">
            <a:avLst/>
          </a:prstGeom>
          <a:noFill/>
        </p:spPr>
        <p:txBody>
          <a:bodyPr wrap="square">
            <a:spAutoFit/>
          </a:bodyPr>
          <a:lstStyle/>
          <a:p>
            <a:r>
              <a:rPr kumimoji="0" lang="ja-JP" altLang="en-US" sz="1200" kern="0" dirty="0">
                <a:solidFill>
                  <a:srgbClr val="FF0000"/>
                </a:solidFill>
              </a:rPr>
              <a:t>★</a:t>
            </a:r>
            <a:r>
              <a:rPr kumimoji="0" lang="en-US" altLang="ja-JP" sz="1200" kern="0" dirty="0">
                <a:solidFill>
                  <a:prstClr val="black">
                    <a:lumMod val="65000"/>
                    <a:lumOff val="35000"/>
                  </a:prstClr>
                </a:solidFill>
              </a:rPr>
              <a:t>2022</a:t>
            </a:r>
            <a:r>
              <a:rPr kumimoji="0" lang="ja-JP" altLang="en-US" sz="1200" kern="0" dirty="0">
                <a:solidFill>
                  <a:prstClr val="black">
                    <a:lumMod val="65000"/>
                    <a:lumOff val="35000"/>
                  </a:prstClr>
                </a:solidFill>
              </a:rPr>
              <a:t>年</a:t>
            </a:r>
            <a:r>
              <a:rPr kumimoji="0" lang="en-US" altLang="ja-JP" sz="1200" kern="0" dirty="0">
                <a:solidFill>
                  <a:prstClr val="black">
                    <a:lumMod val="65000"/>
                    <a:lumOff val="35000"/>
                  </a:prstClr>
                </a:solidFill>
              </a:rPr>
              <a:t>11</a:t>
            </a:r>
            <a:r>
              <a:rPr kumimoji="0" lang="ja-JP" altLang="en-US" sz="1200" kern="0" dirty="0">
                <a:solidFill>
                  <a:prstClr val="black">
                    <a:lumMod val="65000"/>
                    <a:lumOff val="35000"/>
                  </a:prstClr>
                </a:solidFill>
              </a:rPr>
              <a:t>月</a:t>
            </a:r>
            <a:r>
              <a:rPr kumimoji="0" lang="en-US" altLang="ja-JP" sz="1200" kern="0" dirty="0">
                <a:solidFill>
                  <a:prstClr val="black">
                    <a:lumMod val="65000"/>
                    <a:lumOff val="35000"/>
                  </a:prstClr>
                </a:solidFill>
              </a:rPr>
              <a:t>1</a:t>
            </a:r>
            <a:r>
              <a:rPr kumimoji="0" lang="ja-JP" altLang="en-US" sz="1200" kern="0" dirty="0">
                <a:solidFill>
                  <a:prstClr val="black">
                    <a:lumMod val="65000"/>
                    <a:lumOff val="35000"/>
                  </a:prstClr>
                </a:solidFill>
              </a:rPr>
              <a:t>日掲載分より</a:t>
            </a:r>
            <a:r>
              <a:rPr kumimoji="0" lang="ja-JP" altLang="en-US" sz="1200" kern="0" dirty="0">
                <a:solidFill>
                  <a:prstClr val="black">
                    <a:lumMod val="65000"/>
                    <a:lumOff val="35000"/>
                  </a:prstClr>
                </a:solidFill>
                <a:hlinkClick r:id="rId5">
                  <a:extLst>
                    <a:ext uri="{A12FA001-AC4F-418D-AE19-62706E023703}">
                      <ahyp:hlinkClr xmlns:ahyp="http://schemas.microsoft.com/office/drawing/2018/hyperlinkcolor" val="tx"/>
                    </a:ext>
                  </a:extLst>
                </a:hlinkClick>
              </a:rPr>
              <a:t>トップインパクト プライムディスプレイ ダブル</a:t>
            </a:r>
            <a:r>
              <a:rPr kumimoji="0" lang="en-US" altLang="ja-JP" sz="1200" kern="0" dirty="0">
                <a:solidFill>
                  <a:prstClr val="black">
                    <a:lumMod val="65000"/>
                    <a:lumOff val="35000"/>
                  </a:prstClr>
                </a:solidFill>
                <a:hlinkClick r:id="rId5">
                  <a:extLst>
                    <a:ext uri="{A12FA001-AC4F-418D-AE19-62706E023703}">
                      <ahyp:hlinkClr xmlns:ahyp="http://schemas.microsoft.com/office/drawing/2018/hyperlinkcolor" val="tx"/>
                    </a:ext>
                  </a:extLst>
                </a:hlinkClick>
              </a:rPr>
              <a:t>/</a:t>
            </a:r>
            <a:r>
              <a:rPr kumimoji="0" lang="ja-JP" altLang="en-US" sz="1200" kern="0" dirty="0">
                <a:solidFill>
                  <a:prstClr val="black">
                    <a:lumMod val="65000"/>
                    <a:lumOff val="35000"/>
                  </a:prstClr>
                </a:solidFill>
                <a:hlinkClick r:id="rId5">
                  <a:extLst>
                    <a:ext uri="{A12FA001-AC4F-418D-AE19-62706E023703}">
                      <ahyp:hlinkClr xmlns:ahyp="http://schemas.microsoft.com/office/drawing/2018/hyperlinkcolor" val="tx"/>
                    </a:ext>
                  </a:extLst>
                </a:hlinkClick>
              </a:rPr>
              <a:t>トップインパクト プライムディスプレイ ダブル 動画</a:t>
            </a:r>
            <a:r>
              <a:rPr kumimoji="0" lang="ja-JP" altLang="en-US" sz="1200" kern="0" dirty="0">
                <a:solidFill>
                  <a:prstClr val="black">
                    <a:lumMod val="65000"/>
                    <a:lumOff val="35000"/>
                  </a:prstClr>
                </a:solidFill>
              </a:rPr>
              <a:t>の入稿規定が変更となります（左右サイド画像の配置の変更）。</a:t>
            </a:r>
            <a:r>
              <a:rPr kumimoji="0" lang="en-US" altLang="ja-JP" sz="1200" kern="0" dirty="0">
                <a:solidFill>
                  <a:prstClr val="black">
                    <a:lumMod val="65000"/>
                    <a:lumOff val="35000"/>
                  </a:prstClr>
                </a:solidFill>
              </a:rPr>
              <a:t>11</a:t>
            </a:r>
            <a:r>
              <a:rPr kumimoji="0" lang="ja-JP" altLang="en-US" sz="1200" kern="0" dirty="0">
                <a:solidFill>
                  <a:prstClr val="black">
                    <a:lumMod val="65000"/>
                    <a:lumOff val="35000"/>
                  </a:prstClr>
                </a:solidFill>
              </a:rPr>
              <a:t>月</a:t>
            </a:r>
            <a:r>
              <a:rPr kumimoji="0" lang="en-US" altLang="ja-JP" sz="1200" kern="0" dirty="0">
                <a:solidFill>
                  <a:prstClr val="black">
                    <a:lumMod val="65000"/>
                    <a:lumOff val="35000"/>
                  </a:prstClr>
                </a:solidFill>
              </a:rPr>
              <a:t>1</a:t>
            </a:r>
            <a:r>
              <a:rPr kumimoji="0" lang="ja-JP" altLang="en-US" sz="1200" kern="0" dirty="0">
                <a:solidFill>
                  <a:prstClr val="black">
                    <a:lumMod val="65000"/>
                    <a:lumOff val="35000"/>
                  </a:prstClr>
                </a:solidFill>
              </a:rPr>
              <a:t>日以降の入稿規定を更新しています。詳細は上記リンクより入稿規定をご確認ください。（</a:t>
            </a:r>
            <a:r>
              <a:rPr kumimoji="0" lang="en-US" altLang="ja-JP" sz="1200" kern="0" dirty="0">
                <a:solidFill>
                  <a:prstClr val="black">
                    <a:lumMod val="65000"/>
                    <a:lumOff val="35000"/>
                  </a:prstClr>
                </a:solidFill>
              </a:rPr>
              <a:t>P2</a:t>
            </a:r>
            <a:r>
              <a:rPr kumimoji="0" lang="ja-JP" altLang="en-US" sz="1200" kern="0" dirty="0">
                <a:solidFill>
                  <a:prstClr val="black">
                    <a:lumMod val="65000"/>
                    <a:lumOff val="35000"/>
                  </a:prstClr>
                </a:solidFill>
              </a:rPr>
              <a:t>参照）</a:t>
            </a:r>
          </a:p>
        </p:txBody>
      </p:sp>
      <p:sp>
        <p:nvSpPr>
          <p:cNvPr id="15" name="テキスト ボックス 14">
            <a:extLst>
              <a:ext uri="{FF2B5EF4-FFF2-40B4-BE49-F238E27FC236}">
                <a16:creationId xmlns:a16="http://schemas.microsoft.com/office/drawing/2014/main" id="{D925447E-1E77-D3C9-ABE7-5750AF56B5F6}"/>
              </a:ext>
            </a:extLst>
          </p:cNvPr>
          <p:cNvSpPr txBox="1"/>
          <p:nvPr/>
        </p:nvSpPr>
        <p:spPr>
          <a:xfrm>
            <a:off x="1631504" y="4680972"/>
            <a:ext cx="3663008" cy="215444"/>
          </a:xfrm>
          <a:prstGeom prst="rect">
            <a:avLst/>
          </a:prstGeom>
          <a:noFill/>
        </p:spPr>
        <p:txBody>
          <a:bodyPr wrap="square">
            <a:spAutoFit/>
          </a:bodyPr>
          <a:lstStyle/>
          <a:p>
            <a:r>
              <a:rPr lang="en-US" altLang="ja-JP" sz="800" dirty="0">
                <a:solidFill>
                  <a:schemeClr val="bg1">
                    <a:lumMod val="50000"/>
                  </a:schemeClr>
                </a:solidFill>
                <a:latin typeface="Arial" panose="020B0604020202020204" pitchFamily="34" charset="0"/>
              </a:rPr>
              <a:t>※2022</a:t>
            </a:r>
            <a:r>
              <a:rPr lang="ja-JP" altLang="en-US" sz="800" dirty="0">
                <a:solidFill>
                  <a:schemeClr val="bg1">
                    <a:lumMod val="50000"/>
                  </a:schemeClr>
                </a:solidFill>
                <a:latin typeface="Arial" panose="020B0604020202020204" pitchFamily="34" charset="0"/>
              </a:rPr>
              <a:t>年</a:t>
            </a:r>
            <a:r>
              <a:rPr lang="en-US" altLang="ja-JP" sz="800" dirty="0">
                <a:solidFill>
                  <a:schemeClr val="bg1">
                    <a:lumMod val="50000"/>
                  </a:schemeClr>
                </a:solidFill>
                <a:latin typeface="Arial" panose="020B0604020202020204" pitchFamily="34" charset="0"/>
              </a:rPr>
              <a:t>10</a:t>
            </a:r>
            <a:r>
              <a:rPr lang="ja-JP" altLang="en-US" sz="800" dirty="0">
                <a:solidFill>
                  <a:schemeClr val="bg1">
                    <a:lumMod val="50000"/>
                  </a:schemeClr>
                </a:solidFill>
                <a:latin typeface="Arial" panose="020B0604020202020204" pitchFamily="34" charset="0"/>
              </a:rPr>
              <a:t>月</a:t>
            </a:r>
            <a:r>
              <a:rPr lang="en-US" altLang="ja-JP" sz="800" dirty="0">
                <a:solidFill>
                  <a:schemeClr val="bg1">
                    <a:lumMod val="50000"/>
                  </a:schemeClr>
                </a:solidFill>
                <a:latin typeface="Arial" panose="020B0604020202020204" pitchFamily="34" charset="0"/>
              </a:rPr>
              <a:t>31</a:t>
            </a:r>
            <a:r>
              <a:rPr lang="ja-JP" altLang="en-US" sz="800" dirty="0">
                <a:solidFill>
                  <a:schemeClr val="bg1">
                    <a:lumMod val="50000"/>
                  </a:schemeClr>
                </a:solidFill>
                <a:latin typeface="Arial" panose="020B0604020202020204" pitchFamily="34" charset="0"/>
              </a:rPr>
              <a:t>日まで</a:t>
            </a:r>
          </a:p>
        </p:txBody>
      </p:sp>
      <p:sp>
        <p:nvSpPr>
          <p:cNvPr id="16" name="テキスト ボックス 15">
            <a:extLst>
              <a:ext uri="{FF2B5EF4-FFF2-40B4-BE49-F238E27FC236}">
                <a16:creationId xmlns:a16="http://schemas.microsoft.com/office/drawing/2014/main" id="{E02F23F8-2E23-6CD3-287A-496DFCBBD3AE}"/>
              </a:ext>
            </a:extLst>
          </p:cNvPr>
          <p:cNvSpPr txBox="1"/>
          <p:nvPr/>
        </p:nvSpPr>
        <p:spPr>
          <a:xfrm>
            <a:off x="6271320" y="4674280"/>
            <a:ext cx="3663008" cy="215444"/>
          </a:xfrm>
          <a:prstGeom prst="rect">
            <a:avLst/>
          </a:prstGeom>
          <a:noFill/>
        </p:spPr>
        <p:txBody>
          <a:bodyPr wrap="square">
            <a:spAutoFit/>
          </a:bodyPr>
          <a:lstStyle/>
          <a:p>
            <a:r>
              <a:rPr lang="en-US" altLang="ja-JP" sz="800" dirty="0">
                <a:solidFill>
                  <a:schemeClr val="bg1">
                    <a:lumMod val="50000"/>
                  </a:schemeClr>
                </a:solidFill>
                <a:latin typeface="Arial" panose="020B0604020202020204" pitchFamily="34" charset="0"/>
              </a:rPr>
              <a:t>※2022</a:t>
            </a:r>
            <a:r>
              <a:rPr lang="ja-JP" altLang="en-US" sz="800" dirty="0">
                <a:solidFill>
                  <a:schemeClr val="bg1">
                    <a:lumMod val="50000"/>
                  </a:schemeClr>
                </a:solidFill>
                <a:latin typeface="Arial" panose="020B0604020202020204" pitchFamily="34" charset="0"/>
              </a:rPr>
              <a:t>年</a:t>
            </a:r>
            <a:r>
              <a:rPr lang="en-US" altLang="ja-JP" sz="800" dirty="0">
                <a:solidFill>
                  <a:schemeClr val="bg1">
                    <a:lumMod val="50000"/>
                  </a:schemeClr>
                </a:solidFill>
                <a:latin typeface="Arial" panose="020B0604020202020204" pitchFamily="34" charset="0"/>
              </a:rPr>
              <a:t>11</a:t>
            </a:r>
            <a:r>
              <a:rPr lang="ja-JP" altLang="en-US" sz="800" dirty="0">
                <a:solidFill>
                  <a:schemeClr val="bg1">
                    <a:lumMod val="50000"/>
                  </a:schemeClr>
                </a:solidFill>
                <a:latin typeface="Arial" panose="020B0604020202020204" pitchFamily="34" charset="0"/>
              </a:rPr>
              <a:t>月</a:t>
            </a:r>
            <a:r>
              <a:rPr lang="en-US" altLang="ja-JP" sz="800" dirty="0">
                <a:solidFill>
                  <a:schemeClr val="bg1">
                    <a:lumMod val="50000"/>
                  </a:schemeClr>
                </a:solidFill>
                <a:latin typeface="Arial" panose="020B0604020202020204" pitchFamily="34" charset="0"/>
              </a:rPr>
              <a:t>1</a:t>
            </a:r>
            <a:r>
              <a:rPr lang="ja-JP" altLang="en-US" sz="800" dirty="0">
                <a:solidFill>
                  <a:schemeClr val="bg1">
                    <a:lumMod val="50000"/>
                  </a:schemeClr>
                </a:solidFill>
                <a:latin typeface="Arial" panose="020B0604020202020204" pitchFamily="34" charset="0"/>
              </a:rPr>
              <a:t>日から</a:t>
            </a:r>
          </a:p>
        </p:txBody>
      </p:sp>
      <p:sp>
        <p:nvSpPr>
          <p:cNvPr id="18" name="テキスト ボックス 17">
            <a:extLst>
              <a:ext uri="{FF2B5EF4-FFF2-40B4-BE49-F238E27FC236}">
                <a16:creationId xmlns:a16="http://schemas.microsoft.com/office/drawing/2014/main" id="{2CCAEEAB-B92C-DDB8-9F08-9B60F4889213}"/>
              </a:ext>
            </a:extLst>
          </p:cNvPr>
          <p:cNvSpPr txBox="1"/>
          <p:nvPr/>
        </p:nvSpPr>
        <p:spPr>
          <a:xfrm>
            <a:off x="479376" y="4949074"/>
            <a:ext cx="10100099" cy="338554"/>
          </a:xfrm>
          <a:prstGeom prst="rect">
            <a:avLst/>
          </a:prstGeom>
          <a:noFill/>
        </p:spPr>
        <p:txBody>
          <a:bodyPr wrap="square" rtlCol="0">
            <a:spAutoFit/>
          </a:bodyPr>
          <a:lstStyle/>
          <a:p>
            <a:r>
              <a:rPr lang="en-US" altLang="ja-JP" sz="800" b="0" i="0" dirty="0">
                <a:solidFill>
                  <a:schemeClr val="bg1">
                    <a:lumMod val="50000"/>
                  </a:schemeClr>
                </a:solidFill>
                <a:effectLst/>
              </a:rPr>
              <a:t>※</a:t>
            </a:r>
            <a:r>
              <a:rPr lang="ja-JP" altLang="en-US" sz="800" b="0" i="0" dirty="0">
                <a:solidFill>
                  <a:schemeClr val="bg1">
                    <a:lumMod val="50000"/>
                  </a:schemeClr>
                </a:solidFill>
                <a:effectLst/>
              </a:rPr>
              <a:t>ページリニューアルに</a:t>
            </a:r>
            <a:r>
              <a:rPr lang="ja-JP" altLang="en-US" sz="800" dirty="0">
                <a:solidFill>
                  <a:schemeClr val="bg1">
                    <a:lumMod val="50000"/>
                  </a:schemeClr>
                </a:solidFill>
              </a:rPr>
              <a:t>ついては、</a:t>
            </a:r>
            <a:r>
              <a:rPr lang="en-US" altLang="ja-JP" sz="800" dirty="0">
                <a:solidFill>
                  <a:schemeClr val="bg1">
                    <a:lumMod val="50000"/>
                  </a:schemeClr>
                </a:solidFill>
              </a:rPr>
              <a:t>P4</a:t>
            </a:r>
            <a:r>
              <a:rPr lang="ja-JP" altLang="en-US" sz="800" dirty="0">
                <a:solidFill>
                  <a:schemeClr val="bg1">
                    <a:lumMod val="50000"/>
                  </a:schemeClr>
                </a:solidFill>
              </a:rPr>
              <a:t>「サイトリニューアルについて」を参照ください。</a:t>
            </a:r>
            <a:endParaRPr lang="en-US" altLang="ja-JP" sz="800" dirty="0">
              <a:solidFill>
                <a:schemeClr val="bg1">
                  <a:lumMod val="50000"/>
                </a:schemeClr>
              </a:solidFill>
            </a:endParaRPr>
          </a:p>
          <a:p>
            <a:r>
              <a:rPr lang="ja-JP" altLang="en-US" sz="800" dirty="0">
                <a:solidFill>
                  <a:schemeClr val="bg1">
                    <a:lumMod val="50000"/>
                  </a:schemeClr>
                </a:solidFill>
              </a:rPr>
              <a:t>　</a:t>
            </a:r>
            <a:r>
              <a:rPr lang="en-US" altLang="ja-JP" sz="800" dirty="0">
                <a:solidFill>
                  <a:schemeClr val="bg1">
                    <a:lumMod val="50000"/>
                  </a:schemeClr>
                </a:solidFill>
              </a:rPr>
              <a:t>2022</a:t>
            </a:r>
            <a:r>
              <a:rPr lang="ja-JP" altLang="en-US" sz="800" dirty="0">
                <a:solidFill>
                  <a:schemeClr val="bg1">
                    <a:lumMod val="50000"/>
                  </a:schemeClr>
                </a:solidFill>
              </a:rPr>
              <a:t>年</a:t>
            </a:r>
            <a:r>
              <a:rPr lang="en-US" altLang="ja-JP" sz="800" dirty="0">
                <a:solidFill>
                  <a:schemeClr val="bg1">
                    <a:lumMod val="50000"/>
                  </a:schemeClr>
                </a:solidFill>
              </a:rPr>
              <a:t>9</a:t>
            </a:r>
            <a:r>
              <a:rPr lang="ja-JP" altLang="en-US" sz="800" dirty="0">
                <a:solidFill>
                  <a:schemeClr val="bg1">
                    <a:lumMod val="50000"/>
                  </a:schemeClr>
                </a:solidFill>
              </a:rPr>
              <a:t>月下旬以降にサッカー代表、</a:t>
            </a:r>
            <a:r>
              <a:rPr lang="en-US" altLang="ja-JP" sz="800" dirty="0">
                <a:solidFill>
                  <a:schemeClr val="bg1">
                    <a:lumMod val="50000"/>
                  </a:schemeClr>
                </a:solidFill>
              </a:rPr>
              <a:t>2022</a:t>
            </a:r>
            <a:r>
              <a:rPr lang="ja-JP" altLang="en-US" sz="800" dirty="0">
                <a:solidFill>
                  <a:schemeClr val="bg1">
                    <a:lumMod val="50000"/>
                  </a:schemeClr>
                </a:solidFill>
              </a:rPr>
              <a:t>年</a:t>
            </a:r>
            <a:r>
              <a:rPr lang="en-US" altLang="ja-JP" sz="800" dirty="0">
                <a:solidFill>
                  <a:schemeClr val="bg1">
                    <a:lumMod val="50000"/>
                  </a:schemeClr>
                </a:solidFill>
              </a:rPr>
              <a:t>11</a:t>
            </a:r>
            <a:r>
              <a:rPr lang="ja-JP" altLang="en-US" sz="800" dirty="0">
                <a:solidFill>
                  <a:schemeClr val="bg1">
                    <a:lumMod val="50000"/>
                  </a:schemeClr>
                </a:solidFill>
              </a:rPr>
              <a:t>月以降にプロ野球、</a:t>
            </a:r>
            <a:r>
              <a:rPr lang="en-US" altLang="ja-JP" sz="800" dirty="0">
                <a:solidFill>
                  <a:schemeClr val="bg1">
                    <a:lumMod val="50000"/>
                  </a:schemeClr>
                </a:solidFill>
              </a:rPr>
              <a:t>MLB</a:t>
            </a:r>
            <a:r>
              <a:rPr lang="ja-JP" altLang="en-US" sz="800" dirty="0">
                <a:solidFill>
                  <a:schemeClr val="bg1">
                    <a:lumMod val="50000"/>
                  </a:schemeClr>
                </a:solidFill>
              </a:rPr>
              <a:t>のページ（</a:t>
            </a:r>
            <a:r>
              <a:rPr lang="en-US" altLang="ja-JP" sz="800" dirty="0">
                <a:solidFill>
                  <a:schemeClr val="bg1">
                    <a:lumMod val="50000"/>
                  </a:schemeClr>
                </a:solidFill>
              </a:rPr>
              <a:t>PC</a:t>
            </a:r>
            <a:r>
              <a:rPr lang="ja-JP" altLang="en-US" sz="800" dirty="0">
                <a:solidFill>
                  <a:schemeClr val="bg1">
                    <a:lumMod val="50000"/>
                  </a:schemeClr>
                </a:solidFill>
              </a:rPr>
              <a:t>）のサイトリニューアルを予定しております。</a:t>
            </a:r>
            <a:endParaRPr lang="en-US" altLang="ja-JP" sz="800" dirty="0">
              <a:solidFill>
                <a:schemeClr val="bg1">
                  <a:lumMod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10199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993720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a:solidFill>
                  <a:schemeClr val="tx1">
                    <a:lumMod val="65000"/>
                    <a:lumOff val="35000"/>
                  </a:schemeClr>
                </a:solidFill>
              </a:rPr>
              <a:t>　</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454374" y="1124744"/>
            <a:ext cx="11402265" cy="3970318"/>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p>
          <a:p>
            <a:pPr lvl="0"/>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p>
          <a:p>
            <a:pPr lvl="0"/>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2661460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スポーツナビ </a:t>
            </a:r>
            <a:r>
              <a:rPr lang="en-US" altLang="ja-JP" dirty="0"/>
              <a:t>2022</a:t>
            </a:r>
            <a:r>
              <a:rPr lang="ja-JP" altLang="en-US" dirty="0"/>
              <a:t>年</a:t>
            </a:r>
            <a:r>
              <a:rPr lang="en-US" altLang="ja-JP" dirty="0"/>
              <a:t>9</a:t>
            </a:r>
            <a:r>
              <a:rPr lang="ja-JP" altLang="en-US" dirty="0"/>
              <a:t>月</a:t>
            </a:r>
            <a:r>
              <a:rPr lang="en-US" altLang="ja-JP" dirty="0"/>
              <a:t>~2023</a:t>
            </a:r>
            <a:r>
              <a:rPr lang="ja-JP" altLang="en-US" dirty="0"/>
              <a:t>年</a:t>
            </a:r>
            <a:r>
              <a:rPr lang="en-US" altLang="ja-JP" dirty="0"/>
              <a:t>3</a:t>
            </a:r>
            <a:r>
              <a:rPr lang="ja-JP" altLang="en-US" dirty="0"/>
              <a:t>月商品　変更点</a:t>
            </a:r>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2</a:t>
            </a:fld>
            <a:endParaRPr lang="ja-JP" altLang="en-US"/>
          </a:p>
        </p:txBody>
      </p:sp>
      <p:sp>
        <p:nvSpPr>
          <p:cNvPr id="15" name="正方形/長方形 14">
            <a:extLst>
              <a:ext uri="{FF2B5EF4-FFF2-40B4-BE49-F238E27FC236}">
                <a16:creationId xmlns:a16="http://schemas.microsoft.com/office/drawing/2014/main" id="{7386F13E-A938-7606-37EB-CD957F86DC14}"/>
              </a:ext>
            </a:extLst>
          </p:cNvPr>
          <p:cNvSpPr/>
          <p:nvPr/>
        </p:nvSpPr>
        <p:spPr>
          <a:xfrm>
            <a:off x="544635" y="1067875"/>
            <a:ext cx="10637395" cy="55345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9A0159A1-C29F-1982-5DA5-EF35D93B35BA}"/>
              </a:ext>
            </a:extLst>
          </p:cNvPr>
          <p:cNvSpPr txBox="1"/>
          <p:nvPr/>
        </p:nvSpPr>
        <p:spPr>
          <a:xfrm>
            <a:off x="544635" y="1245544"/>
            <a:ext cx="10159876" cy="369332"/>
          </a:xfrm>
          <a:prstGeom prst="rect">
            <a:avLst/>
          </a:prstGeom>
          <a:noFill/>
        </p:spPr>
        <p:txBody>
          <a:bodyPr wrap="square" rtlCol="0">
            <a:spAutoFit/>
          </a:bodyPr>
          <a:lstStyle/>
          <a:p>
            <a:pPr algn="ctr"/>
            <a:r>
              <a:rPr lang="ja-JP" altLang="en-US" b="1" dirty="0">
                <a:solidFill>
                  <a:schemeClr val="tx1">
                    <a:lumMod val="65000"/>
                    <a:lumOff val="35000"/>
                  </a:schemeClr>
                </a:solidFill>
                <a:latin typeface="メイリオ"/>
                <a:ea typeface="メイリオ"/>
              </a:rPr>
              <a:t>①スポーツナビトップ、カテゴリートップのトップインパクト入稿規定の変更</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0644574E-E652-B2A0-132C-198EE20E4659}"/>
              </a:ext>
            </a:extLst>
          </p:cNvPr>
          <p:cNvSpPr txBox="1"/>
          <p:nvPr/>
        </p:nvSpPr>
        <p:spPr>
          <a:xfrm>
            <a:off x="1415480" y="1809959"/>
            <a:ext cx="9577064" cy="2108269"/>
          </a:xfrm>
          <a:prstGeom prst="rect">
            <a:avLst/>
          </a:prstGeom>
          <a:noFill/>
        </p:spPr>
        <p:txBody>
          <a:bodyPr wrap="square" rtlCol="0">
            <a:spAutoFit/>
          </a:bodyPr>
          <a:lstStyle/>
          <a:p>
            <a:r>
              <a:rPr lang="ja-JP" altLang="en-US" sz="1200" u="none" strike="noStrike" dirty="0">
                <a:effectLst/>
              </a:rPr>
              <a:t>トップインパクト　プライムディスプレイ　ダブルサイズ　</a:t>
            </a:r>
            <a:r>
              <a:rPr lang="en-US" altLang="ja-JP" sz="1200" u="none" strike="noStrike" dirty="0">
                <a:effectLst/>
              </a:rPr>
              <a:t>PC</a:t>
            </a:r>
            <a:r>
              <a:rPr lang="ja-JP" altLang="en-US" sz="1200" u="none" strike="noStrike" dirty="0">
                <a:effectLst/>
              </a:rPr>
              <a:t>　</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の入稿規定が変更になります。</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・主な変更内容：左右サイド画像の配置の変更（プライムディスプレイと左右サイド画像は画面上部からの位置を揃えて配置）</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　　　　　　　：表示禁止エリアの廃止</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・適用日：</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2022</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年</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月</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日以降の掲載分</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 11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月</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日以降の入稿規定を更新しています。詳細は以下リンクより入稿規定をご確認ください。</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100" i="0" dirty="0">
                <a:solidFill>
                  <a:srgbClr val="222222"/>
                </a:solidFill>
                <a:effectLst/>
                <a:latin typeface="ヒラギノ角ゴ ProN W3"/>
                <a:hlinkClick r:id="rId2"/>
              </a:rPr>
              <a:t>トップインパクト プライムディスプレイ ダブル</a:t>
            </a:r>
            <a:r>
              <a:rPr lang="en-US" altLang="ja-JP" sz="1100" i="0" dirty="0">
                <a:solidFill>
                  <a:srgbClr val="222222"/>
                </a:solidFill>
                <a:effectLst/>
                <a:latin typeface="ヒラギノ角ゴ ProN W3"/>
                <a:hlinkClick r:id="rId2"/>
              </a:rPr>
              <a:t>/</a:t>
            </a:r>
            <a:r>
              <a:rPr lang="ja-JP" altLang="en-US" sz="1100" i="0" dirty="0">
                <a:solidFill>
                  <a:srgbClr val="222222"/>
                </a:solidFill>
                <a:effectLst/>
                <a:latin typeface="ヒラギノ角ゴ ProN W3"/>
                <a:hlinkClick r:id="rId2"/>
              </a:rPr>
              <a:t>トップインパクト プライムディスプレイ ダブル 動画</a:t>
            </a:r>
            <a:endParaRPr lang="en-US" altLang="ja-JP" sz="1200" i="0" dirty="0">
              <a:solidFill>
                <a:srgbClr val="00B050"/>
              </a:solidFill>
              <a:effectLst/>
              <a:latin typeface="Meiryo" panose="020B0604030504040204" pitchFamily="34" charset="-128"/>
              <a:ea typeface="Meiryo" panose="020B0604030504040204" pitchFamily="34" charset="-128"/>
            </a:endParaRPr>
          </a:p>
          <a:p>
            <a:br>
              <a:rPr lang="en-US" altLang="ja-JP" sz="1200" dirty="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D555DB17-22A0-8B96-95FD-C344224DD6E1}"/>
              </a:ext>
            </a:extLst>
          </p:cNvPr>
          <p:cNvSpPr txBox="1"/>
          <p:nvPr/>
        </p:nvSpPr>
        <p:spPr>
          <a:xfrm>
            <a:off x="7599424" y="658949"/>
            <a:ext cx="2853666" cy="230832"/>
          </a:xfrm>
          <a:prstGeom prst="rect">
            <a:avLst/>
          </a:prstGeom>
          <a:noFill/>
        </p:spPr>
        <p:txBody>
          <a:bodyPr wrap="none" rtlCol="0">
            <a:spAutoFit/>
          </a:bodyPr>
          <a:lstStyle/>
          <a:p>
            <a:r>
              <a:rPr lang="en-US" altLang="ja-JP" sz="900" dirty="0"/>
              <a:t>※</a:t>
            </a:r>
            <a:r>
              <a:rPr lang="ja-JP" altLang="en-US" sz="900" dirty="0"/>
              <a:t>スポーツナビ（</a:t>
            </a:r>
            <a:r>
              <a:rPr lang="en-US" altLang="ja-JP" sz="900" dirty="0"/>
              <a:t>2022</a:t>
            </a:r>
            <a:r>
              <a:rPr lang="ja-JP" altLang="en-US" sz="900" dirty="0"/>
              <a:t>年</a:t>
            </a:r>
            <a:r>
              <a:rPr lang="en-US" altLang="ja-JP" sz="900" dirty="0"/>
              <a:t>3</a:t>
            </a:r>
            <a:r>
              <a:rPr lang="ja-JP" altLang="en-US" sz="900" dirty="0"/>
              <a:t>月～</a:t>
            </a:r>
            <a:r>
              <a:rPr lang="en-US" altLang="ja-JP" sz="900" dirty="0"/>
              <a:t>9</a:t>
            </a:r>
            <a:r>
              <a:rPr lang="ja-JP" altLang="en-US" sz="900" dirty="0"/>
              <a:t>月）からの変更点</a:t>
            </a:r>
            <a:endParaRPr kumimoji="1" lang="ja-JP" altLang="en-US" sz="900" dirty="0"/>
          </a:p>
        </p:txBody>
      </p:sp>
      <p:pic>
        <p:nvPicPr>
          <p:cNvPr id="28" name="図 27">
            <a:extLst>
              <a:ext uri="{FF2B5EF4-FFF2-40B4-BE49-F238E27FC236}">
                <a16:creationId xmlns:a16="http://schemas.microsoft.com/office/drawing/2014/main" id="{CB58D742-9E34-4A8B-A650-22F1CB1D9B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5748" y="4570083"/>
            <a:ext cx="2427388" cy="1816250"/>
          </a:xfrm>
          <a:prstGeom prst="rect">
            <a:avLst/>
          </a:prstGeom>
        </p:spPr>
      </p:pic>
      <p:pic>
        <p:nvPicPr>
          <p:cNvPr id="30" name="図 29" descr="グラフィカル ユーザー インターフェイス, Web サイト&#10;&#10;自動的に生成された説明">
            <a:extLst>
              <a:ext uri="{FF2B5EF4-FFF2-40B4-BE49-F238E27FC236}">
                <a16:creationId xmlns:a16="http://schemas.microsoft.com/office/drawing/2014/main" id="{19B293BA-2723-D57B-0D83-F1DA5D012B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1433" y="4431073"/>
            <a:ext cx="2582879" cy="2094271"/>
          </a:xfrm>
          <a:prstGeom prst="rect">
            <a:avLst/>
          </a:prstGeom>
        </p:spPr>
      </p:pic>
      <p:sp>
        <p:nvSpPr>
          <p:cNvPr id="2" name="テキスト ボックス 1">
            <a:extLst>
              <a:ext uri="{FF2B5EF4-FFF2-40B4-BE49-F238E27FC236}">
                <a16:creationId xmlns:a16="http://schemas.microsoft.com/office/drawing/2014/main" id="{D198F595-21FB-69D2-71A9-FA67C2C98A6B}"/>
              </a:ext>
            </a:extLst>
          </p:cNvPr>
          <p:cNvSpPr txBox="1"/>
          <p:nvPr/>
        </p:nvSpPr>
        <p:spPr>
          <a:xfrm>
            <a:off x="2886020" y="3928724"/>
            <a:ext cx="4627244" cy="261610"/>
          </a:xfrm>
          <a:prstGeom prst="rect">
            <a:avLst/>
          </a:prstGeom>
          <a:noFill/>
        </p:spPr>
        <p:txBody>
          <a:bodyPr wrap="square" rtlCol="0">
            <a:spAutoFit/>
          </a:bodyPr>
          <a:lstStyle/>
          <a:p>
            <a:pPr algn="l"/>
            <a:r>
              <a:rPr kumimoji="1" lang="ja-JP" altLang="en-US" sz="1100" dirty="0"/>
              <a:t>▼例：スポーツナビ（トップページ）</a:t>
            </a:r>
          </a:p>
        </p:txBody>
      </p:sp>
      <p:sp>
        <p:nvSpPr>
          <p:cNvPr id="33" name="テキスト ボックス 32">
            <a:extLst>
              <a:ext uri="{FF2B5EF4-FFF2-40B4-BE49-F238E27FC236}">
                <a16:creationId xmlns:a16="http://schemas.microsoft.com/office/drawing/2014/main" id="{12BED59B-C310-43CE-6FD8-9F8E50763059}"/>
              </a:ext>
            </a:extLst>
          </p:cNvPr>
          <p:cNvSpPr txBox="1"/>
          <p:nvPr/>
        </p:nvSpPr>
        <p:spPr>
          <a:xfrm>
            <a:off x="3085748" y="4195268"/>
            <a:ext cx="2186885" cy="261610"/>
          </a:xfrm>
          <a:prstGeom prst="rect">
            <a:avLst/>
          </a:prstGeom>
          <a:noFill/>
        </p:spPr>
        <p:txBody>
          <a:bodyPr wrap="square" rtlCol="0">
            <a:spAutoFit/>
          </a:bodyPr>
          <a:lstStyle/>
          <a:p>
            <a:pPr algn="l"/>
            <a:r>
              <a:rPr kumimoji="1" lang="ja-JP" altLang="en-US" sz="1100" dirty="0"/>
              <a:t>・変更前</a:t>
            </a:r>
          </a:p>
        </p:txBody>
      </p:sp>
      <p:sp>
        <p:nvSpPr>
          <p:cNvPr id="34" name="テキスト ボックス 33">
            <a:extLst>
              <a:ext uri="{FF2B5EF4-FFF2-40B4-BE49-F238E27FC236}">
                <a16:creationId xmlns:a16="http://schemas.microsoft.com/office/drawing/2014/main" id="{40F6E576-D232-A186-C723-878C90D1777B}"/>
              </a:ext>
            </a:extLst>
          </p:cNvPr>
          <p:cNvSpPr txBox="1"/>
          <p:nvPr/>
        </p:nvSpPr>
        <p:spPr>
          <a:xfrm>
            <a:off x="6221236" y="4170152"/>
            <a:ext cx="2186885" cy="261610"/>
          </a:xfrm>
          <a:prstGeom prst="rect">
            <a:avLst/>
          </a:prstGeom>
          <a:noFill/>
        </p:spPr>
        <p:txBody>
          <a:bodyPr wrap="square" rtlCol="0">
            <a:spAutoFit/>
          </a:bodyPr>
          <a:lstStyle/>
          <a:p>
            <a:pPr algn="l"/>
            <a:r>
              <a:rPr kumimoji="1" lang="ja-JP" altLang="en-US" sz="1100" dirty="0"/>
              <a:t>・変更後</a:t>
            </a:r>
          </a:p>
        </p:txBody>
      </p:sp>
      <p:sp>
        <p:nvSpPr>
          <p:cNvPr id="8" name="矢印: 五方向 7">
            <a:extLst>
              <a:ext uri="{FF2B5EF4-FFF2-40B4-BE49-F238E27FC236}">
                <a16:creationId xmlns:a16="http://schemas.microsoft.com/office/drawing/2014/main" id="{B8FE6E90-7961-4ADE-FE78-416AA2B8DBC9}"/>
              </a:ext>
            </a:extLst>
          </p:cNvPr>
          <p:cNvSpPr/>
          <p:nvPr/>
        </p:nvSpPr>
        <p:spPr>
          <a:xfrm>
            <a:off x="5780424" y="5063754"/>
            <a:ext cx="356922" cy="731408"/>
          </a:xfrm>
          <a:prstGeom prst="homePlat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085430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normAutofit/>
          </a:bodyPr>
          <a:lstStyle/>
          <a:p>
            <a:r>
              <a:rPr lang="ja-JP" altLang="en-US" dirty="0"/>
              <a:t>スポーツイベントカレンダー（</a:t>
            </a:r>
            <a:r>
              <a:rPr lang="en-US" altLang="ja-JP" dirty="0"/>
              <a:t>2022</a:t>
            </a:r>
            <a:r>
              <a:rPr lang="ja-JP" altLang="en-US" dirty="0"/>
              <a:t>年</a:t>
            </a:r>
            <a:r>
              <a:rPr lang="en-US" altLang="ja-JP" dirty="0"/>
              <a:t>10</a:t>
            </a:r>
            <a:r>
              <a:rPr lang="ja-JP" altLang="en-US" dirty="0"/>
              <a:t>月～</a:t>
            </a:r>
            <a:r>
              <a:rPr lang="en-US" altLang="ja-JP" dirty="0"/>
              <a:t>2023</a:t>
            </a:r>
            <a:r>
              <a:rPr lang="ja-JP" altLang="en-US" dirty="0"/>
              <a:t>年</a:t>
            </a:r>
            <a:r>
              <a:rPr lang="en-US" altLang="ja-JP"/>
              <a:t>3</a:t>
            </a:r>
            <a:r>
              <a:rPr lang="ja-JP" altLang="en-US"/>
              <a:t>月</a:t>
            </a:r>
            <a:r>
              <a:rPr lang="ja-JP" altLang="en-US" dirty="0"/>
              <a:t>）</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20</a:t>
            </a:fld>
            <a:endParaRPr lang="ja-JP" altLang="en-US"/>
          </a:p>
        </p:txBody>
      </p:sp>
      <p:graphicFrame>
        <p:nvGraphicFramePr>
          <p:cNvPr id="6" name="表 5"/>
          <p:cNvGraphicFramePr>
            <a:graphicFrameLocks noGrp="1"/>
          </p:cNvGraphicFramePr>
          <p:nvPr/>
        </p:nvGraphicFramePr>
        <p:xfrm>
          <a:off x="334963" y="1918062"/>
          <a:ext cx="11449670" cy="4720200"/>
        </p:xfrm>
        <a:graphic>
          <a:graphicData uri="http://schemas.openxmlformats.org/drawingml/2006/table">
            <a:tbl>
              <a:tblPr firstRow="1" bandRow="1">
                <a:tableStyleId>{21E4AEA4-8DFA-4A89-87EB-49C32662AFE0}</a:tableStyleId>
              </a:tblPr>
              <a:tblGrid>
                <a:gridCol w="1915509">
                  <a:extLst>
                    <a:ext uri="{9D8B030D-6E8A-4147-A177-3AD203B41FA5}">
                      <a16:colId xmlns:a16="http://schemas.microsoft.com/office/drawing/2014/main" val="918898255"/>
                    </a:ext>
                  </a:extLst>
                </a:gridCol>
                <a:gridCol w="1362023">
                  <a:extLst>
                    <a:ext uri="{9D8B030D-6E8A-4147-A177-3AD203B41FA5}">
                      <a16:colId xmlns:a16="http://schemas.microsoft.com/office/drawing/2014/main" val="3140583375"/>
                    </a:ext>
                  </a:extLst>
                </a:gridCol>
                <a:gridCol w="1362023">
                  <a:extLst>
                    <a:ext uri="{9D8B030D-6E8A-4147-A177-3AD203B41FA5}">
                      <a16:colId xmlns:a16="http://schemas.microsoft.com/office/drawing/2014/main" val="2445012975"/>
                    </a:ext>
                  </a:extLst>
                </a:gridCol>
                <a:gridCol w="1362023">
                  <a:extLst>
                    <a:ext uri="{9D8B030D-6E8A-4147-A177-3AD203B41FA5}">
                      <a16:colId xmlns:a16="http://schemas.microsoft.com/office/drawing/2014/main" val="1259302938"/>
                    </a:ext>
                  </a:extLst>
                </a:gridCol>
                <a:gridCol w="1362023">
                  <a:extLst>
                    <a:ext uri="{9D8B030D-6E8A-4147-A177-3AD203B41FA5}">
                      <a16:colId xmlns:a16="http://schemas.microsoft.com/office/drawing/2014/main" val="984946486"/>
                    </a:ext>
                  </a:extLst>
                </a:gridCol>
                <a:gridCol w="1362023">
                  <a:extLst>
                    <a:ext uri="{9D8B030D-6E8A-4147-A177-3AD203B41FA5}">
                      <a16:colId xmlns:a16="http://schemas.microsoft.com/office/drawing/2014/main" val="253855350"/>
                    </a:ext>
                  </a:extLst>
                </a:gridCol>
                <a:gridCol w="1362023">
                  <a:extLst>
                    <a:ext uri="{9D8B030D-6E8A-4147-A177-3AD203B41FA5}">
                      <a16:colId xmlns:a16="http://schemas.microsoft.com/office/drawing/2014/main" val="1177985725"/>
                    </a:ext>
                  </a:extLst>
                </a:gridCol>
                <a:gridCol w="1362023">
                  <a:extLst>
                    <a:ext uri="{9D8B030D-6E8A-4147-A177-3AD203B41FA5}">
                      <a16:colId xmlns:a16="http://schemas.microsoft.com/office/drawing/2014/main" val="3792161495"/>
                    </a:ext>
                  </a:extLst>
                </a:gridCol>
              </a:tblGrid>
              <a:tr h="219951">
                <a:tc rowSpan="2">
                  <a:txBody>
                    <a:bodyPr/>
                    <a:lstStyle/>
                    <a:p>
                      <a:pPr algn="ctr"/>
                      <a:r>
                        <a:rPr kumimoji="1" lang="ja-JP" altLang="en-US" sz="1600" dirty="0"/>
                        <a:t>イベント名</a:t>
                      </a:r>
                    </a:p>
                  </a:txBody>
                  <a:tcPr anchor="ctr">
                    <a:solidFill>
                      <a:schemeClr val="tx1">
                        <a:lumMod val="50000"/>
                        <a:lumOff val="50000"/>
                      </a:schemeClr>
                    </a:solidFill>
                  </a:tcPr>
                </a:tc>
                <a:tc rowSpan="2">
                  <a:txBody>
                    <a:bodyPr/>
                    <a:lstStyle/>
                    <a:p>
                      <a:pPr algn="ctr"/>
                      <a:r>
                        <a:rPr kumimoji="1" lang="ja-JP" altLang="en-US" sz="1600" b="1" dirty="0">
                          <a:solidFill>
                            <a:schemeClr val="bg1"/>
                          </a:solidFill>
                          <a:latin typeface="+mn-ea"/>
                          <a:ea typeface="+mn-ea"/>
                        </a:rPr>
                        <a:t>特集</a:t>
                      </a:r>
                    </a:p>
                  </a:txBody>
                  <a:tcPr anchor="ctr">
                    <a:lnR w="12700" cap="flat" cmpd="sng" algn="ctr">
                      <a:solidFill>
                        <a:schemeClr val="bg1"/>
                      </a:solidFill>
                      <a:prstDash val="solid"/>
                      <a:round/>
                      <a:headEnd type="none" w="med" len="med"/>
                      <a:tailEnd type="none" w="med" len="med"/>
                    </a:lnR>
                    <a:solidFill>
                      <a:schemeClr val="tx1">
                        <a:lumMod val="50000"/>
                        <a:lumOff val="50000"/>
                      </a:schemeClr>
                    </a:solidFill>
                  </a:tcPr>
                </a:tc>
                <a:tc gridSpan="3">
                  <a:txBody>
                    <a:bodyPr/>
                    <a:lstStyle/>
                    <a:p>
                      <a:pPr algn="ctr"/>
                      <a:r>
                        <a:rPr kumimoji="1" lang="en-US" altLang="ja-JP" sz="1600" dirty="0"/>
                        <a:t>2022</a:t>
                      </a:r>
                      <a:r>
                        <a:rPr kumimoji="1" lang="ja-JP" altLang="en-US" sz="1600" dirty="0"/>
                        <a:t>年</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tc gridSpan="3">
                  <a:txBody>
                    <a:bodyPr/>
                    <a:lstStyle/>
                    <a:p>
                      <a:pPr algn="ctr"/>
                      <a:r>
                        <a:rPr kumimoji="1" lang="en-US" altLang="ja-JP" sz="1600" dirty="0"/>
                        <a:t>2023</a:t>
                      </a:r>
                      <a:r>
                        <a:rPr kumimoji="1" lang="ja-JP" altLang="en-US" sz="1600" dirty="0"/>
                        <a:t>年</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extLst>
                  <a:ext uri="{0D108BD9-81ED-4DB2-BD59-A6C34878D82A}">
                    <a16:rowId xmlns:a16="http://schemas.microsoft.com/office/drawing/2014/main" val="1281996631"/>
                  </a:ext>
                </a:extLst>
              </a:tr>
              <a:tr h="219951">
                <a:tc vMerge="1">
                  <a:txBody>
                    <a:bodyPr/>
                    <a:lstStyle/>
                    <a:p>
                      <a:endParaRPr kumimoji="1" lang="ja-JP" altLang="en-US" sz="1050" dirty="0"/>
                    </a:p>
                  </a:txBody>
                  <a:tcPr>
                    <a:solidFill>
                      <a:schemeClr val="tx1">
                        <a:lumMod val="50000"/>
                        <a:lumOff val="50000"/>
                      </a:schemeClr>
                    </a:solidFill>
                  </a:tcPr>
                </a:tc>
                <a:tc vMerge="1">
                  <a:txBody>
                    <a:bodyPr/>
                    <a:lstStyle/>
                    <a:p>
                      <a:pPr algn="ctr"/>
                      <a:endParaRPr kumimoji="1" lang="ja-JP" altLang="en-US" sz="1600" b="1" dirty="0">
                        <a:solidFill>
                          <a:schemeClr val="bg1"/>
                        </a:solidFill>
                        <a:latin typeface="+mn-ea"/>
                        <a:ea typeface="+mn-ea"/>
                      </a:endParaRPr>
                    </a:p>
                  </a:txBody>
                  <a:tcPr anchor="ctr">
                    <a:solidFill>
                      <a:schemeClr val="bg1">
                        <a:lumMod val="50000"/>
                      </a:schemeClr>
                    </a:solidFill>
                  </a:tcPr>
                </a:tc>
                <a:tc>
                  <a:txBody>
                    <a:bodyPr/>
                    <a:lstStyle/>
                    <a:p>
                      <a:pPr algn="ctr"/>
                      <a:r>
                        <a:rPr kumimoji="1" lang="en-US" altLang="ja-JP" sz="1600" b="1" dirty="0">
                          <a:solidFill>
                            <a:schemeClr val="bg1"/>
                          </a:solidFill>
                          <a:latin typeface="+mn-ea"/>
                          <a:ea typeface="+mn-ea"/>
                        </a:rPr>
                        <a:t>10</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11</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12</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1</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kumimoji="1" lang="en-US" altLang="ja-JP" sz="1600" b="1" dirty="0">
                          <a:solidFill>
                            <a:schemeClr val="bg1"/>
                          </a:solidFill>
                          <a:latin typeface="+mn-ea"/>
                          <a:ea typeface="+mn-ea"/>
                        </a:rPr>
                        <a:t>2</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kumimoji="1" lang="en-US" altLang="ja-JP" sz="1600" b="1" dirty="0">
                          <a:solidFill>
                            <a:schemeClr val="bg1"/>
                          </a:solidFill>
                          <a:latin typeface="+mn-ea"/>
                          <a:ea typeface="+mn-ea"/>
                        </a:rPr>
                        <a:t>3</a:t>
                      </a:r>
                      <a:r>
                        <a:rPr kumimoji="1" lang="ja-JP" altLang="en-US" sz="1600" b="1" dirty="0">
                          <a:solidFill>
                            <a:schemeClr val="bg1"/>
                          </a:solidFill>
                          <a:latin typeface="+mn-ea"/>
                          <a:ea typeface="+mn-ea"/>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15040494"/>
                  </a:ext>
                </a:extLst>
              </a:tr>
              <a:tr h="359385">
                <a:tc>
                  <a:txBody>
                    <a:bodyPr/>
                    <a:lstStyle/>
                    <a:p>
                      <a:pPr algn="ctr"/>
                      <a:r>
                        <a:rPr kumimoji="1" lang="en-US" altLang="ja-JP" sz="1050" b="1" dirty="0">
                          <a:solidFill>
                            <a:schemeClr val="bg1"/>
                          </a:solidFill>
                        </a:rPr>
                        <a:t>FIFA</a:t>
                      </a:r>
                      <a:r>
                        <a:rPr kumimoji="1" lang="ja-JP" altLang="en-US" sz="1050" b="1" dirty="0">
                          <a:solidFill>
                            <a:schemeClr val="bg1"/>
                          </a:solidFill>
                        </a:rPr>
                        <a:t>ワールドカップ</a:t>
                      </a:r>
                      <a:endParaRPr kumimoji="1" lang="en-US" altLang="ja-JP" sz="1050" b="1" dirty="0">
                        <a:solidFill>
                          <a:schemeClr val="bg1"/>
                        </a:solidFill>
                      </a:endParaRPr>
                    </a:p>
                    <a:p>
                      <a:pPr algn="ctr"/>
                      <a:r>
                        <a:rPr kumimoji="1" lang="ja-JP" altLang="en-US" sz="1050" b="1" dirty="0">
                          <a:solidFill>
                            <a:schemeClr val="bg1"/>
                          </a:solidFill>
                        </a:rPr>
                        <a:t>カタール大会</a:t>
                      </a:r>
                    </a:p>
                  </a:txBody>
                  <a:tcPr marL="36000" marR="36000" marT="36000" marB="36000" anchor="ctr">
                    <a:solidFill>
                      <a:schemeClr val="tx1">
                        <a:lumMod val="50000"/>
                        <a:lumOff val="50000"/>
                      </a:schemeClr>
                    </a:solidFill>
                  </a:tcPr>
                </a:tc>
                <a:tc>
                  <a:txBody>
                    <a:bodyPr/>
                    <a:lstStyle/>
                    <a:p>
                      <a:pPr algn="ctr"/>
                      <a:r>
                        <a:rPr kumimoji="1" lang="ja-JP" altLang="en-US" sz="1050" dirty="0"/>
                        <a:t>実施</a:t>
                      </a:r>
                    </a:p>
                  </a:txBody>
                  <a:tcPr anchor="ct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tc>
                  <a:txBody>
                    <a:bodyPr/>
                    <a:lstStyle/>
                    <a:p>
                      <a:endParaRPr kumimoji="1" lang="ja-JP" altLang="en-US" dirty="0"/>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69250545"/>
                  </a:ext>
                </a:extLst>
              </a:tr>
              <a:tr h="359385">
                <a:tc>
                  <a:txBody>
                    <a:bodyPr/>
                    <a:lstStyle/>
                    <a:p>
                      <a:pPr algn="ctr"/>
                      <a:r>
                        <a:rPr kumimoji="1" lang="ja-JP" altLang="en-US" sz="1050" b="1" dirty="0">
                          <a:solidFill>
                            <a:schemeClr val="bg1"/>
                          </a:solidFill>
                        </a:rPr>
                        <a:t>高校バスケ</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実施</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extLst>
                  <a:ext uri="{0D108BD9-81ED-4DB2-BD59-A6C34878D82A}">
                    <a16:rowId xmlns:a16="http://schemas.microsoft.com/office/drawing/2014/main" val="4238936994"/>
                  </a:ext>
                </a:extLst>
              </a:tr>
              <a:tr h="359385">
                <a:tc>
                  <a:txBody>
                    <a:bodyPr/>
                    <a:lstStyle/>
                    <a:p>
                      <a:pPr algn="ctr"/>
                      <a:r>
                        <a:rPr kumimoji="1" lang="ja-JP" altLang="en-US" sz="1050" b="1" dirty="0">
                          <a:solidFill>
                            <a:schemeClr val="bg1"/>
                          </a:solidFill>
                        </a:rPr>
                        <a:t>全日本フィギュア</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extLst>
                  <a:ext uri="{0D108BD9-81ED-4DB2-BD59-A6C34878D82A}">
                    <a16:rowId xmlns:a16="http://schemas.microsoft.com/office/drawing/2014/main" val="2985558947"/>
                  </a:ext>
                </a:extLst>
              </a:tr>
              <a:tr h="359385">
                <a:tc>
                  <a:txBody>
                    <a:bodyPr/>
                    <a:lstStyle/>
                    <a:p>
                      <a:pPr algn="ctr"/>
                      <a:r>
                        <a:rPr kumimoji="1" lang="ja-JP" altLang="en-US" sz="1050" b="1" dirty="0">
                          <a:solidFill>
                            <a:schemeClr val="bg1"/>
                          </a:solidFill>
                        </a:rPr>
                        <a:t>高校ラグビー</a:t>
                      </a:r>
                      <a:endParaRPr kumimoji="1" lang="en-US" altLang="ja-JP" sz="1050" b="1" dirty="0">
                        <a:solidFill>
                          <a:schemeClr val="bg1"/>
                        </a:solidFill>
                      </a:endParaRP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320573367"/>
                  </a:ext>
                </a:extLst>
              </a:tr>
              <a:tr h="359385">
                <a:tc>
                  <a:txBody>
                    <a:bodyPr/>
                    <a:lstStyle/>
                    <a:p>
                      <a:pPr algn="ctr"/>
                      <a:r>
                        <a:rPr kumimoji="1" lang="ja-JP" altLang="en-US" sz="1050" b="1" dirty="0">
                          <a:solidFill>
                            <a:schemeClr val="bg1"/>
                          </a:solidFill>
                        </a:rPr>
                        <a:t>箱根駅伝</a:t>
                      </a:r>
                    </a:p>
                  </a:txBody>
                  <a:tcPr marL="36000" marR="36000" marT="36000" marB="36000" anchor="ctr">
                    <a:solidFill>
                      <a:schemeClr val="tx1">
                        <a:lumMod val="50000"/>
                        <a:lumOff val="50000"/>
                      </a:schemeClr>
                    </a:solidFill>
                  </a:tcPr>
                </a:tc>
                <a:tc>
                  <a:txBody>
                    <a:bodyPr/>
                    <a:lstStyle/>
                    <a:p>
                      <a:pPr algn="ctr"/>
                      <a:r>
                        <a:rPr kumimoji="1" lang="ja-JP" altLang="en-US" sz="1050" dirty="0"/>
                        <a:t>実施</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3305601379"/>
                  </a:ext>
                </a:extLst>
              </a:tr>
              <a:tr h="359385">
                <a:tc>
                  <a:txBody>
                    <a:bodyPr/>
                    <a:lstStyle/>
                    <a:p>
                      <a:pPr algn="ctr"/>
                      <a:r>
                        <a:rPr kumimoji="1" lang="ja-JP" altLang="en-US" sz="1050" b="1" dirty="0">
                          <a:solidFill>
                            <a:schemeClr val="bg1"/>
                          </a:solidFill>
                        </a:rPr>
                        <a:t>高校サッカー</a:t>
                      </a:r>
                    </a:p>
                  </a:txBody>
                  <a:tcPr marL="36000" marR="36000" marT="36000" marB="36000" anchor="ctr">
                    <a:solidFill>
                      <a:schemeClr val="tx1">
                        <a:lumMod val="50000"/>
                        <a:lumOff val="50000"/>
                      </a:schemeClr>
                    </a:solidFill>
                  </a:tcPr>
                </a:tc>
                <a:tc>
                  <a:txBody>
                    <a:bodyPr/>
                    <a:lstStyle/>
                    <a:p>
                      <a:pPr algn="ctr"/>
                      <a:r>
                        <a:rPr kumimoji="1" lang="ja-JP" altLang="en-US" sz="1050" dirty="0"/>
                        <a:t>実施</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741563769"/>
                  </a:ext>
                </a:extLst>
              </a:tr>
              <a:tr h="359385">
                <a:tc>
                  <a:txBody>
                    <a:bodyPr/>
                    <a:lstStyle/>
                    <a:p>
                      <a:pPr algn="ctr"/>
                      <a:r>
                        <a:rPr kumimoji="1" lang="ja-JP" altLang="en-US" sz="1050" b="1" dirty="0">
                          <a:solidFill>
                            <a:schemeClr val="bg1"/>
                          </a:solidFill>
                        </a:rPr>
                        <a:t>高校バレー</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2445649184"/>
                  </a:ext>
                </a:extLst>
              </a:tr>
              <a:tr h="359385">
                <a:tc>
                  <a:txBody>
                    <a:bodyPr/>
                    <a:lstStyle/>
                    <a:p>
                      <a:pPr algn="ctr"/>
                      <a:r>
                        <a:rPr kumimoji="1" lang="ja-JP" altLang="en-US" sz="1050" b="1" dirty="0">
                          <a:solidFill>
                            <a:schemeClr val="bg1"/>
                          </a:solidFill>
                        </a:rPr>
                        <a:t>卓球全日本選手権</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134419365"/>
                  </a:ext>
                </a:extLst>
              </a:tr>
              <a:tr h="359385">
                <a:tc>
                  <a:txBody>
                    <a:bodyPr/>
                    <a:lstStyle/>
                    <a:p>
                      <a:pPr algn="ctr"/>
                      <a:r>
                        <a:rPr kumimoji="1" lang="ja-JP" altLang="en-US" sz="1050" b="1" dirty="0">
                          <a:solidFill>
                            <a:schemeClr val="bg1"/>
                          </a:solidFill>
                        </a:rPr>
                        <a:t>全豪テニス</a:t>
                      </a: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688401324"/>
                  </a:ext>
                </a:extLst>
              </a:tr>
              <a:tr h="359385">
                <a:tc>
                  <a:txBody>
                    <a:bodyPr/>
                    <a:lstStyle/>
                    <a:p>
                      <a:pPr algn="ctr"/>
                      <a:r>
                        <a:rPr kumimoji="1" lang="en-US" altLang="ja-JP" sz="1050" b="1" dirty="0">
                          <a:solidFill>
                            <a:schemeClr val="bg1"/>
                          </a:solidFill>
                        </a:rPr>
                        <a:t>WBC</a:t>
                      </a:r>
                      <a:endParaRPr kumimoji="1" lang="ja-JP" altLang="en-US" sz="1050" b="1" dirty="0">
                        <a:solidFill>
                          <a:schemeClr val="bg1"/>
                        </a:solidFill>
                      </a:endParaRP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実施</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353141099"/>
                  </a:ext>
                </a:extLst>
              </a:tr>
              <a:tr h="359385">
                <a:tc>
                  <a:txBody>
                    <a:bodyPr/>
                    <a:lstStyle/>
                    <a:p>
                      <a:pPr algn="ctr"/>
                      <a:r>
                        <a:rPr kumimoji="1" lang="ja-JP" altLang="en-US" sz="1050" b="1" dirty="0">
                          <a:solidFill>
                            <a:schemeClr val="bg1"/>
                          </a:solidFill>
                        </a:rPr>
                        <a:t>センバツ高校野球</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実施</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2964766094"/>
                  </a:ext>
                </a:extLst>
              </a:tr>
            </a:tbl>
          </a:graphicData>
        </a:graphic>
      </p:graphicFrame>
      <p:sp>
        <p:nvSpPr>
          <p:cNvPr id="9" name="正方形/長方形 8"/>
          <p:cNvSpPr/>
          <p:nvPr/>
        </p:nvSpPr>
        <p:spPr>
          <a:xfrm>
            <a:off x="5807968" y="2604960"/>
            <a:ext cx="136815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a:t>
            </a:r>
            <a:r>
              <a:rPr lang="en-US" altLang="ja-JP" sz="1100" dirty="0">
                <a:solidFill>
                  <a:schemeClr val="tx1"/>
                </a:solidFill>
              </a:rPr>
              <a:t>11/21</a:t>
            </a:r>
            <a:r>
              <a:rPr kumimoji="1" lang="ja-JP" altLang="en-US" sz="1100" dirty="0">
                <a:solidFill>
                  <a:schemeClr val="tx1"/>
                </a:solidFill>
              </a:rPr>
              <a:t>～</a:t>
            </a:r>
            <a:r>
              <a:rPr kumimoji="1" lang="en-US" altLang="ja-JP" sz="1100" dirty="0">
                <a:solidFill>
                  <a:schemeClr val="tx1"/>
                </a:solidFill>
              </a:rPr>
              <a:t>12/18</a:t>
            </a:r>
            <a:endParaRPr kumimoji="1" lang="ja-JP" altLang="en-US" dirty="0">
              <a:solidFill>
                <a:schemeClr val="tx1"/>
              </a:solidFill>
            </a:endParaRPr>
          </a:p>
        </p:txBody>
      </p:sp>
      <p:sp>
        <p:nvSpPr>
          <p:cNvPr id="17" name="テキスト ボックス 16"/>
          <p:cNvSpPr txBox="1"/>
          <p:nvPr/>
        </p:nvSpPr>
        <p:spPr>
          <a:xfrm>
            <a:off x="306122" y="1052736"/>
            <a:ext cx="11666358" cy="523220"/>
          </a:xfrm>
          <a:prstGeom prst="rect">
            <a:avLst/>
          </a:prstGeom>
          <a:noFill/>
        </p:spPr>
        <p:txBody>
          <a:bodyPr wrap="square" rtlCol="0">
            <a:spAutoFit/>
          </a:bodyPr>
          <a:lstStyle/>
          <a:p>
            <a:pPr algn="l"/>
            <a:r>
              <a:rPr lang="ja-JP" altLang="en-US" sz="1400" dirty="0"/>
              <a:t>・特集「検討中」のスポーツイベントはスポーツナビ内で特集を組む可能性があるイベントです。特集を組む場合、広告が配信される予定です。</a:t>
            </a:r>
            <a:endParaRPr lang="en-US" altLang="ja-JP" sz="1400" dirty="0"/>
          </a:p>
          <a:p>
            <a:pPr algn="l"/>
            <a:r>
              <a:rPr kumimoji="1" lang="ja-JP" altLang="en-US" sz="1400" dirty="0"/>
              <a:t>・カレンダーは予定のため、予告なく</a:t>
            </a:r>
            <a:r>
              <a:rPr lang="ja-JP" altLang="en-US" sz="1400" dirty="0"/>
              <a:t>変更する場合がございます。</a:t>
            </a:r>
            <a:endParaRPr lang="en-US" altLang="ja-JP" sz="1400" dirty="0"/>
          </a:p>
        </p:txBody>
      </p:sp>
      <p:sp>
        <p:nvSpPr>
          <p:cNvPr id="22" name="フローチャート: 処理 21">
            <a:extLst>
              <a:ext uri="{FF2B5EF4-FFF2-40B4-BE49-F238E27FC236}">
                <a16:creationId xmlns:a16="http://schemas.microsoft.com/office/drawing/2014/main" id="{27DB8BE3-7363-3F40-AFE7-EDB0A37997FD}"/>
              </a:ext>
            </a:extLst>
          </p:cNvPr>
          <p:cNvSpPr/>
          <p:nvPr/>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23" name="正方形/長方形 22"/>
          <p:cNvSpPr/>
          <p:nvPr/>
        </p:nvSpPr>
        <p:spPr>
          <a:xfrm>
            <a:off x="7752184" y="4079267"/>
            <a:ext cx="28803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100" dirty="0">
                <a:solidFill>
                  <a:schemeClr val="tx1"/>
                </a:solidFill>
              </a:rPr>
              <a:t>1/2</a:t>
            </a:r>
            <a:r>
              <a:rPr lang="ja-JP" altLang="en-US" sz="1100" dirty="0">
                <a:solidFill>
                  <a:schemeClr val="tx1"/>
                </a:solidFill>
              </a:rPr>
              <a:t>～</a:t>
            </a:r>
            <a:r>
              <a:rPr lang="en-US" altLang="ja-JP" sz="1100" dirty="0">
                <a:solidFill>
                  <a:schemeClr val="tx1"/>
                </a:solidFill>
              </a:rPr>
              <a:t>1/3</a:t>
            </a:r>
            <a:endParaRPr kumimoji="1" lang="ja-JP" altLang="en-US" dirty="0">
              <a:solidFill>
                <a:schemeClr val="tx1"/>
              </a:solidFill>
            </a:endParaRPr>
          </a:p>
        </p:txBody>
      </p:sp>
      <p:sp>
        <p:nvSpPr>
          <p:cNvPr id="10" name="正方形/長方形 9"/>
          <p:cNvSpPr/>
          <p:nvPr/>
        </p:nvSpPr>
        <p:spPr>
          <a:xfrm>
            <a:off x="7035142" y="2994134"/>
            <a:ext cx="862401" cy="357985"/>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12</a:t>
            </a:r>
            <a:r>
              <a:rPr kumimoji="1" lang="ja-JP" altLang="en-US" sz="1100" dirty="0">
                <a:solidFill>
                  <a:schemeClr val="tx1"/>
                </a:solidFill>
              </a:rPr>
              <a:t>月下旬</a:t>
            </a:r>
            <a:endParaRPr kumimoji="1" lang="ja-JP" altLang="en-US" dirty="0">
              <a:solidFill>
                <a:schemeClr val="tx1"/>
              </a:solidFill>
            </a:endParaRPr>
          </a:p>
        </p:txBody>
      </p:sp>
      <p:sp>
        <p:nvSpPr>
          <p:cNvPr id="11" name="正方形/長方形 10"/>
          <p:cNvSpPr/>
          <p:nvPr/>
        </p:nvSpPr>
        <p:spPr>
          <a:xfrm>
            <a:off x="7035142" y="3351979"/>
            <a:ext cx="656456"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12/21</a:t>
            </a:r>
            <a:r>
              <a:rPr kumimoji="1" lang="ja-JP" altLang="en-US" sz="1100" dirty="0">
                <a:solidFill>
                  <a:schemeClr val="tx1"/>
                </a:solidFill>
              </a:rPr>
              <a:t>～</a:t>
            </a:r>
            <a:r>
              <a:rPr kumimoji="1" lang="en-US" altLang="ja-JP" sz="1100" dirty="0">
                <a:solidFill>
                  <a:schemeClr val="tx1"/>
                </a:solidFill>
              </a:rPr>
              <a:t>12/25</a:t>
            </a:r>
            <a:endParaRPr kumimoji="1" lang="ja-JP" altLang="en-US" dirty="0">
              <a:solidFill>
                <a:schemeClr val="tx1"/>
              </a:solidFill>
            </a:endParaRPr>
          </a:p>
        </p:txBody>
      </p:sp>
      <p:sp>
        <p:nvSpPr>
          <p:cNvPr id="12" name="正方形/長方形 11"/>
          <p:cNvSpPr/>
          <p:nvPr/>
        </p:nvSpPr>
        <p:spPr>
          <a:xfrm>
            <a:off x="7347056" y="3728146"/>
            <a:ext cx="656456"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12/27</a:t>
            </a:r>
            <a:r>
              <a:rPr kumimoji="1" lang="ja-JP" altLang="en-US" sz="1100" dirty="0">
                <a:solidFill>
                  <a:schemeClr val="tx1"/>
                </a:solidFill>
              </a:rPr>
              <a:t>～</a:t>
            </a:r>
            <a:r>
              <a:rPr kumimoji="1" lang="en-US" altLang="ja-JP" sz="1100" dirty="0">
                <a:solidFill>
                  <a:schemeClr val="tx1"/>
                </a:solidFill>
              </a:rPr>
              <a:t>1/7</a:t>
            </a:r>
            <a:endParaRPr kumimoji="1" lang="ja-JP" altLang="en-US" dirty="0">
              <a:solidFill>
                <a:schemeClr val="tx1"/>
              </a:solidFill>
            </a:endParaRPr>
          </a:p>
        </p:txBody>
      </p:sp>
      <p:sp>
        <p:nvSpPr>
          <p:cNvPr id="14" name="正方形/長方形 13"/>
          <p:cNvSpPr/>
          <p:nvPr/>
        </p:nvSpPr>
        <p:spPr>
          <a:xfrm>
            <a:off x="7464152" y="4453251"/>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12/28</a:t>
            </a:r>
            <a:r>
              <a:rPr kumimoji="1" lang="ja-JP" altLang="en-US" sz="1100" dirty="0">
                <a:solidFill>
                  <a:schemeClr val="tx1"/>
                </a:solidFill>
              </a:rPr>
              <a:t>～</a:t>
            </a:r>
            <a:r>
              <a:rPr kumimoji="1" lang="en-US" altLang="ja-JP" sz="1100" dirty="0">
                <a:solidFill>
                  <a:schemeClr val="tx1"/>
                </a:solidFill>
              </a:rPr>
              <a:t>1/10</a:t>
            </a:r>
            <a:endParaRPr kumimoji="1" lang="ja-JP" altLang="en-US" dirty="0">
              <a:solidFill>
                <a:schemeClr val="tx1"/>
              </a:solidFill>
            </a:endParaRPr>
          </a:p>
        </p:txBody>
      </p:sp>
      <p:sp>
        <p:nvSpPr>
          <p:cNvPr id="15" name="正方形/長方形 14"/>
          <p:cNvSpPr/>
          <p:nvPr/>
        </p:nvSpPr>
        <p:spPr>
          <a:xfrm>
            <a:off x="7788188" y="4813787"/>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1/5</a:t>
            </a:r>
            <a:r>
              <a:rPr kumimoji="1" lang="ja-JP" altLang="en-US" sz="1100" dirty="0">
                <a:solidFill>
                  <a:schemeClr val="tx1"/>
                </a:solidFill>
              </a:rPr>
              <a:t>～</a:t>
            </a:r>
            <a:r>
              <a:rPr kumimoji="1" lang="en-US" altLang="ja-JP" sz="1100" dirty="0">
                <a:solidFill>
                  <a:schemeClr val="tx1"/>
                </a:solidFill>
              </a:rPr>
              <a:t>1/9</a:t>
            </a:r>
            <a:endParaRPr kumimoji="1" lang="ja-JP" altLang="en-US" dirty="0">
              <a:solidFill>
                <a:schemeClr val="tx1"/>
              </a:solidFill>
            </a:endParaRPr>
          </a:p>
        </p:txBody>
      </p:sp>
      <p:sp>
        <p:nvSpPr>
          <p:cNvPr id="16" name="正方形/長方形 15"/>
          <p:cNvSpPr/>
          <p:nvPr/>
        </p:nvSpPr>
        <p:spPr>
          <a:xfrm>
            <a:off x="8328248" y="5178356"/>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1/23</a:t>
            </a:r>
            <a:r>
              <a:rPr kumimoji="1" lang="ja-JP" altLang="en-US" sz="1100" dirty="0">
                <a:solidFill>
                  <a:schemeClr val="tx1"/>
                </a:solidFill>
              </a:rPr>
              <a:t>～</a:t>
            </a:r>
            <a:r>
              <a:rPr kumimoji="1" lang="en-US" altLang="ja-JP" sz="1100" dirty="0">
                <a:solidFill>
                  <a:schemeClr val="tx1"/>
                </a:solidFill>
              </a:rPr>
              <a:t>1/29</a:t>
            </a:r>
            <a:endParaRPr kumimoji="1" lang="ja-JP" altLang="en-US" dirty="0">
              <a:solidFill>
                <a:schemeClr val="tx1"/>
              </a:solidFill>
            </a:endParaRPr>
          </a:p>
        </p:txBody>
      </p:sp>
      <p:sp>
        <p:nvSpPr>
          <p:cNvPr id="18" name="正方形/長方形 17"/>
          <p:cNvSpPr/>
          <p:nvPr/>
        </p:nvSpPr>
        <p:spPr>
          <a:xfrm>
            <a:off x="7896608" y="5557188"/>
            <a:ext cx="107971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1/9</a:t>
            </a:r>
            <a:r>
              <a:rPr kumimoji="1" lang="ja-JP" altLang="en-US" sz="1100" dirty="0">
                <a:solidFill>
                  <a:schemeClr val="tx1"/>
                </a:solidFill>
              </a:rPr>
              <a:t>～</a:t>
            </a:r>
            <a:r>
              <a:rPr kumimoji="1" lang="en-US" altLang="ja-JP" sz="1100" dirty="0">
                <a:solidFill>
                  <a:schemeClr val="tx1"/>
                </a:solidFill>
              </a:rPr>
              <a:t>1/29</a:t>
            </a:r>
            <a:endParaRPr kumimoji="1" lang="ja-JP" altLang="en-US" dirty="0">
              <a:solidFill>
                <a:schemeClr val="tx1"/>
              </a:solidFill>
            </a:endParaRPr>
          </a:p>
        </p:txBody>
      </p:sp>
      <p:sp>
        <p:nvSpPr>
          <p:cNvPr id="19" name="正方形/長方形 18"/>
          <p:cNvSpPr/>
          <p:nvPr/>
        </p:nvSpPr>
        <p:spPr>
          <a:xfrm>
            <a:off x="10583493" y="5922016"/>
            <a:ext cx="107971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a:t>
            </a:r>
            <a:r>
              <a:rPr lang="en-US" altLang="ja-JP" sz="1100" dirty="0">
                <a:solidFill>
                  <a:schemeClr val="tx1"/>
                </a:solidFill>
              </a:rPr>
              <a:t>3</a:t>
            </a:r>
            <a:r>
              <a:rPr kumimoji="1" lang="en-US" altLang="ja-JP" sz="1100" dirty="0">
                <a:solidFill>
                  <a:schemeClr val="tx1"/>
                </a:solidFill>
              </a:rPr>
              <a:t>/8</a:t>
            </a:r>
            <a:r>
              <a:rPr kumimoji="1" lang="ja-JP" altLang="en-US" sz="1100" dirty="0">
                <a:solidFill>
                  <a:schemeClr val="tx1"/>
                </a:solidFill>
              </a:rPr>
              <a:t>～</a:t>
            </a:r>
            <a:r>
              <a:rPr lang="en-US" altLang="ja-JP" sz="1100" dirty="0">
                <a:solidFill>
                  <a:schemeClr val="tx1"/>
                </a:solidFill>
              </a:rPr>
              <a:t>3/21</a:t>
            </a:r>
            <a:endParaRPr kumimoji="1" lang="ja-JP" altLang="en-US" dirty="0">
              <a:solidFill>
                <a:schemeClr val="tx1"/>
              </a:solidFill>
            </a:endParaRPr>
          </a:p>
        </p:txBody>
      </p:sp>
      <p:sp>
        <p:nvSpPr>
          <p:cNvPr id="20" name="正方形/長方形 19"/>
          <p:cNvSpPr/>
          <p:nvPr/>
        </p:nvSpPr>
        <p:spPr>
          <a:xfrm>
            <a:off x="11064551" y="6284619"/>
            <a:ext cx="648073"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a:t>
            </a:r>
            <a:r>
              <a:rPr lang="en-US" altLang="ja-JP" sz="1100" dirty="0">
                <a:solidFill>
                  <a:schemeClr val="tx1"/>
                </a:solidFill>
              </a:rPr>
              <a:t>3</a:t>
            </a:r>
            <a:r>
              <a:rPr lang="ja-JP" altLang="en-US" sz="1100" dirty="0">
                <a:solidFill>
                  <a:schemeClr val="tx1"/>
                </a:solidFill>
              </a:rPr>
              <a:t>月下旬</a:t>
            </a:r>
            <a:endParaRPr kumimoji="1" lang="ja-JP" altLang="en-US" dirty="0">
              <a:solidFill>
                <a:schemeClr val="tx1"/>
              </a:solidFill>
            </a:endParaRPr>
          </a:p>
        </p:txBody>
      </p:sp>
    </p:spTree>
    <p:extLst>
      <p:ext uri="{BB962C8B-B14F-4D97-AF65-F5344CB8AC3E}">
        <p14:creationId xmlns:p14="http://schemas.microsoft.com/office/powerpoint/2010/main" val="2216136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6" name="テキスト ボックス 5"/>
          <p:cNvSpPr txBox="1"/>
          <p:nvPr/>
        </p:nvSpPr>
        <p:spPr>
          <a:xfrm>
            <a:off x="313880" y="1001886"/>
            <a:ext cx="11402265" cy="769441"/>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a:solidFill>
                  <a:schemeClr val="tx1">
                    <a:lumMod val="65000"/>
                    <a:lumOff val="35000"/>
                  </a:schemeClr>
                </a:solidFill>
              </a:rPr>
              <a:t>・</a:t>
            </a:r>
            <a:r>
              <a:rPr lang="ja-JP" altLang="en-US" sz="1100" dirty="0">
                <a:solidFill>
                  <a:schemeClr val="tx1">
                    <a:lumMod val="65000"/>
                    <a:lumOff val="35000"/>
                  </a:schemeClr>
                </a:solidFill>
              </a:rPr>
              <a:t>掲載制限業種ページの「掲載制限カテゴリー名」を更新いたしました。</a:t>
            </a: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スポーツナビ </a:t>
            </a:r>
            <a:r>
              <a:rPr lang="en-US" altLang="ja-JP" dirty="0"/>
              <a:t>2022</a:t>
            </a:r>
            <a:r>
              <a:rPr lang="ja-JP" altLang="en-US" dirty="0"/>
              <a:t>年</a:t>
            </a:r>
            <a:r>
              <a:rPr lang="en-US" altLang="ja-JP" dirty="0"/>
              <a:t>9</a:t>
            </a:r>
            <a:r>
              <a:rPr lang="ja-JP" altLang="en-US" dirty="0"/>
              <a:t>月</a:t>
            </a:r>
            <a:r>
              <a:rPr lang="en-US" altLang="ja-JP" dirty="0"/>
              <a:t>~2023</a:t>
            </a:r>
            <a:r>
              <a:rPr lang="ja-JP" altLang="en-US" dirty="0"/>
              <a:t>年</a:t>
            </a:r>
            <a:r>
              <a:rPr lang="en-US" altLang="ja-JP" dirty="0"/>
              <a:t>3</a:t>
            </a:r>
            <a:r>
              <a:rPr lang="ja-JP" altLang="en-US" dirty="0"/>
              <a:t>月商品　変更点</a:t>
            </a:r>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3</a:t>
            </a:fld>
            <a:endParaRPr lang="ja-JP" altLang="en-US"/>
          </a:p>
        </p:txBody>
      </p:sp>
      <p:sp>
        <p:nvSpPr>
          <p:cNvPr id="20" name="テキスト ボックス 19">
            <a:extLst>
              <a:ext uri="{FF2B5EF4-FFF2-40B4-BE49-F238E27FC236}">
                <a16:creationId xmlns:a16="http://schemas.microsoft.com/office/drawing/2014/main" id="{D555DB17-22A0-8B96-95FD-C344224DD6E1}"/>
              </a:ext>
            </a:extLst>
          </p:cNvPr>
          <p:cNvSpPr txBox="1"/>
          <p:nvPr/>
        </p:nvSpPr>
        <p:spPr>
          <a:xfrm>
            <a:off x="7599424" y="658949"/>
            <a:ext cx="2853666" cy="230832"/>
          </a:xfrm>
          <a:prstGeom prst="rect">
            <a:avLst/>
          </a:prstGeom>
          <a:noFill/>
        </p:spPr>
        <p:txBody>
          <a:bodyPr wrap="none" rtlCol="0">
            <a:spAutoFit/>
          </a:bodyPr>
          <a:lstStyle/>
          <a:p>
            <a:r>
              <a:rPr lang="en-US" altLang="ja-JP" sz="900" dirty="0"/>
              <a:t>※</a:t>
            </a:r>
            <a:r>
              <a:rPr lang="ja-JP" altLang="en-US" sz="900" dirty="0"/>
              <a:t>スポーツナビ（</a:t>
            </a:r>
            <a:r>
              <a:rPr lang="en-US" altLang="ja-JP" sz="900" dirty="0"/>
              <a:t>2022</a:t>
            </a:r>
            <a:r>
              <a:rPr lang="ja-JP" altLang="en-US" sz="900" dirty="0"/>
              <a:t>年</a:t>
            </a:r>
            <a:r>
              <a:rPr lang="en-US" altLang="ja-JP" sz="900" dirty="0"/>
              <a:t>3</a:t>
            </a:r>
            <a:r>
              <a:rPr lang="ja-JP" altLang="en-US" sz="900" dirty="0"/>
              <a:t>月～</a:t>
            </a:r>
            <a:r>
              <a:rPr lang="en-US" altLang="ja-JP" sz="900" dirty="0"/>
              <a:t>9</a:t>
            </a:r>
            <a:r>
              <a:rPr lang="ja-JP" altLang="en-US" sz="900" dirty="0"/>
              <a:t>月）からの変更点</a:t>
            </a:r>
            <a:endParaRPr kumimoji="1" lang="ja-JP" altLang="en-US" sz="900" dirty="0"/>
          </a:p>
        </p:txBody>
      </p:sp>
      <p:sp>
        <p:nvSpPr>
          <p:cNvPr id="21" name="正方形/長方形 20">
            <a:extLst>
              <a:ext uri="{FF2B5EF4-FFF2-40B4-BE49-F238E27FC236}">
                <a16:creationId xmlns:a16="http://schemas.microsoft.com/office/drawing/2014/main" id="{144551FC-CB4D-DB0B-2D5D-77496E78EFC3}"/>
              </a:ext>
            </a:extLst>
          </p:cNvPr>
          <p:cNvSpPr/>
          <p:nvPr/>
        </p:nvSpPr>
        <p:spPr>
          <a:xfrm>
            <a:off x="991786" y="924913"/>
            <a:ext cx="5068209" cy="5577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2C5EE62E-B676-8514-65BA-D9069086C5FC}"/>
              </a:ext>
            </a:extLst>
          </p:cNvPr>
          <p:cNvSpPr txBox="1"/>
          <p:nvPr/>
        </p:nvSpPr>
        <p:spPr>
          <a:xfrm>
            <a:off x="1091443" y="1102806"/>
            <a:ext cx="4968552" cy="1477328"/>
          </a:xfrm>
          <a:prstGeom prst="rect">
            <a:avLst/>
          </a:prstGeom>
          <a:noFill/>
        </p:spPr>
        <p:txBody>
          <a:bodyPr wrap="square" rtlCol="0">
            <a:spAutoFit/>
          </a:bodyPr>
          <a:lstStyle/>
          <a:p>
            <a:pPr algn="ctr"/>
            <a:r>
              <a:rPr lang="ja-JP" altLang="en-US" b="1" dirty="0">
                <a:solidFill>
                  <a:schemeClr val="tx1">
                    <a:lumMod val="65000"/>
                    <a:lumOff val="35000"/>
                  </a:schemeClr>
                </a:solidFill>
                <a:latin typeface="メイリオ"/>
                <a:ea typeface="メイリオ"/>
              </a:rPr>
              <a:t>②トップパネルやトップインパクトで</a:t>
            </a:r>
            <a:endParaRPr lang="en-US" altLang="ja-JP" b="1" dirty="0">
              <a:solidFill>
                <a:schemeClr val="tx1">
                  <a:lumMod val="65000"/>
                  <a:lumOff val="35000"/>
                </a:schemeClr>
              </a:solidFill>
              <a:latin typeface="メイリオ"/>
              <a:ea typeface="メイリオ"/>
            </a:endParaRPr>
          </a:p>
          <a:p>
            <a:pPr algn="ctr"/>
            <a:r>
              <a:rPr lang="ja-JP" altLang="en-US" b="1" dirty="0">
                <a:solidFill>
                  <a:schemeClr val="tx1">
                    <a:lumMod val="65000"/>
                    <a:lumOff val="35000"/>
                  </a:schemeClr>
                </a:solidFill>
                <a:latin typeface="メイリオ"/>
                <a:ea typeface="メイリオ"/>
              </a:rPr>
              <a:t>「スポーツナビ　サッカー　</a:t>
            </a:r>
            <a:r>
              <a:rPr lang="en-US" altLang="ja-JP" b="1" dirty="0">
                <a:solidFill>
                  <a:schemeClr val="tx1">
                    <a:lumMod val="65000"/>
                    <a:lumOff val="35000"/>
                  </a:schemeClr>
                </a:solidFill>
                <a:latin typeface="メイリオ"/>
                <a:ea typeface="メイリオ"/>
              </a:rPr>
              <a:t>J</a:t>
            </a:r>
            <a:r>
              <a:rPr lang="ja-JP" altLang="en-US" b="1" dirty="0">
                <a:solidFill>
                  <a:schemeClr val="tx1">
                    <a:lumMod val="65000"/>
                    <a:lumOff val="35000"/>
                  </a:schemeClr>
                </a:solidFill>
                <a:latin typeface="メイリオ"/>
                <a:ea typeface="メイリオ"/>
              </a:rPr>
              <a:t>リーグ」 </a:t>
            </a:r>
            <a:endParaRPr lang="en-US" altLang="ja-JP" b="1" dirty="0">
              <a:solidFill>
                <a:schemeClr val="tx1">
                  <a:lumMod val="65000"/>
                  <a:lumOff val="35000"/>
                </a:schemeClr>
              </a:solidFill>
              <a:latin typeface="メイリオ"/>
              <a:ea typeface="メイリオ"/>
            </a:endParaRPr>
          </a:p>
          <a:p>
            <a:pPr algn="ctr"/>
            <a:r>
              <a:rPr lang="ja-JP" altLang="en-US" b="1" dirty="0">
                <a:solidFill>
                  <a:schemeClr val="tx1">
                    <a:lumMod val="65000"/>
                    <a:lumOff val="35000"/>
                  </a:schemeClr>
                </a:solidFill>
                <a:latin typeface="メイリオ"/>
                <a:ea typeface="メイリオ"/>
              </a:rPr>
              <a:t>「スポーツナビ　サッカー　海外サッカー」</a:t>
            </a:r>
            <a:endParaRPr lang="en-US" altLang="ja-JP" b="1" dirty="0">
              <a:solidFill>
                <a:schemeClr val="tx1">
                  <a:lumMod val="65000"/>
                  <a:lumOff val="35000"/>
                </a:schemeClr>
              </a:solidFill>
              <a:latin typeface="メイリオ"/>
              <a:ea typeface="メイリオ"/>
            </a:endParaRPr>
          </a:p>
          <a:p>
            <a:pPr algn="ctr"/>
            <a:r>
              <a:rPr lang="ja-JP" altLang="en-US" b="1" dirty="0">
                <a:solidFill>
                  <a:schemeClr val="tx1">
                    <a:lumMod val="65000"/>
                    <a:lumOff val="35000"/>
                  </a:schemeClr>
                </a:solidFill>
                <a:latin typeface="メイリオ"/>
                <a:ea typeface="メイリオ"/>
              </a:rPr>
              <a:t>が指定可能に</a:t>
            </a:r>
            <a:endParaRPr lang="en-US" altLang="ja-JP" b="1" dirty="0">
              <a:solidFill>
                <a:schemeClr val="tx1">
                  <a:lumMod val="65000"/>
                  <a:lumOff val="35000"/>
                </a:schemeClr>
              </a:solidFill>
              <a:latin typeface="メイリオ"/>
              <a:ea typeface="メイリオ"/>
            </a:endParaRPr>
          </a:p>
          <a:p>
            <a:pPr algn="ctr"/>
            <a:endParaRPr lang="en-US" altLang="ja-JP" b="1" dirty="0">
              <a:solidFill>
                <a:schemeClr val="tx1">
                  <a:lumMod val="65000"/>
                  <a:lumOff val="35000"/>
                </a:schemeClr>
              </a:solidFill>
              <a:latin typeface="メイリオ"/>
              <a:ea typeface="メイリオ"/>
            </a:endParaRPr>
          </a:p>
        </p:txBody>
      </p:sp>
      <p:sp>
        <p:nvSpPr>
          <p:cNvPr id="26" name="テキスト ボックス 25">
            <a:extLst>
              <a:ext uri="{FF2B5EF4-FFF2-40B4-BE49-F238E27FC236}">
                <a16:creationId xmlns:a16="http://schemas.microsoft.com/office/drawing/2014/main" id="{BD50A389-3DF1-F0CD-35D4-41AAA2274CF2}"/>
              </a:ext>
            </a:extLst>
          </p:cNvPr>
          <p:cNvSpPr txBox="1"/>
          <p:nvPr/>
        </p:nvSpPr>
        <p:spPr>
          <a:xfrm>
            <a:off x="1415479" y="2668451"/>
            <a:ext cx="4464495" cy="1815882"/>
          </a:xfrm>
          <a:prstGeom prst="rect">
            <a:avLst/>
          </a:prstGeom>
          <a:noFill/>
        </p:spPr>
        <p:txBody>
          <a:bodyPr wrap="square" rtlCol="0">
            <a:spAutoFit/>
          </a:bodyPr>
          <a:lstStyle/>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2022</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年</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10</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月から、カテゴリートップ指定　トップパネルで「スポーツナビ　サッカー　海外サッカー」を指定できるようになり、スマートフォン商品で競技指定可能な掲載面が増えてきました。</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pPr algn="ctr"/>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プロ野球</a:t>
            </a:r>
          </a:p>
          <a:p>
            <a:pPr marL="0" algn="ctr" defTabSz="914423"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高校野球</a:t>
            </a:r>
            <a:endPar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23"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a:t>
            </a:r>
            <a:r>
              <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MLB</a:t>
            </a:r>
          </a:p>
          <a:p>
            <a:pPr marL="0" algn="ctr" defTabSz="914400"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a:t>
            </a:r>
            <a:r>
              <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J</a:t>
            </a:r>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リーグ</a:t>
            </a:r>
            <a:endPar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海外サッカー</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b="1" dirty="0">
              <a:solidFill>
                <a:schemeClr val="tx1">
                  <a:lumMod val="65000"/>
                  <a:lumOff val="35000"/>
                </a:schemeClr>
              </a:solidFill>
              <a:latin typeface="メイリオ"/>
              <a:ea typeface="メイリオ"/>
            </a:endParaRPr>
          </a:p>
        </p:txBody>
      </p:sp>
      <p:sp>
        <p:nvSpPr>
          <p:cNvPr id="17" name="正方形/長方形 16">
            <a:extLst>
              <a:ext uri="{FF2B5EF4-FFF2-40B4-BE49-F238E27FC236}">
                <a16:creationId xmlns:a16="http://schemas.microsoft.com/office/drawing/2014/main" id="{2118781F-FC0E-1751-DEDD-8234A1A26111}"/>
              </a:ext>
            </a:extLst>
          </p:cNvPr>
          <p:cNvSpPr/>
          <p:nvPr/>
        </p:nvSpPr>
        <p:spPr>
          <a:xfrm>
            <a:off x="6600056" y="964604"/>
            <a:ext cx="4752528" cy="5577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8" name="テキスト ボックス 17">
            <a:extLst>
              <a:ext uri="{FF2B5EF4-FFF2-40B4-BE49-F238E27FC236}">
                <a16:creationId xmlns:a16="http://schemas.microsoft.com/office/drawing/2014/main" id="{4978B26C-39C4-4F1F-DEA4-401C37701F16}"/>
              </a:ext>
            </a:extLst>
          </p:cNvPr>
          <p:cNvSpPr txBox="1"/>
          <p:nvPr/>
        </p:nvSpPr>
        <p:spPr>
          <a:xfrm>
            <a:off x="6856630" y="1188552"/>
            <a:ext cx="4064128" cy="369332"/>
          </a:xfrm>
          <a:prstGeom prst="rect">
            <a:avLst/>
          </a:prstGeom>
          <a:noFill/>
        </p:spPr>
        <p:txBody>
          <a:bodyPr wrap="square" rtlCol="0">
            <a:spAutoFit/>
          </a:bodyPr>
          <a:lstStyle/>
          <a:p>
            <a:pPr algn="ctr"/>
            <a:r>
              <a:rPr lang="ja-JP" altLang="en-US" b="1" dirty="0">
                <a:solidFill>
                  <a:schemeClr val="tx1">
                    <a:lumMod val="65000"/>
                    <a:lumOff val="35000"/>
                  </a:schemeClr>
                </a:solidFill>
                <a:latin typeface="メイリオ"/>
                <a:ea typeface="メイリオ"/>
              </a:rPr>
              <a:t>③一部</a:t>
            </a:r>
            <a:r>
              <a:rPr kumimoji="1" lang="ja-JP" altLang="en-US" sz="1800" b="1" kern="1200" dirty="0">
                <a:solidFill>
                  <a:schemeClr val="tx1">
                    <a:lumMod val="65000"/>
                    <a:lumOff val="35000"/>
                  </a:schemeClr>
                </a:solidFill>
                <a:latin typeface="メイリオ"/>
                <a:ea typeface="メイリオ"/>
                <a:cs typeface="+mn-cs"/>
              </a:rPr>
              <a:t>競技指定商品の包括化</a:t>
            </a:r>
            <a:endParaRPr lang="en-US" altLang="ja-JP" b="1" dirty="0">
              <a:solidFill>
                <a:schemeClr val="tx1">
                  <a:lumMod val="65000"/>
                  <a:lumOff val="35000"/>
                </a:schemeClr>
              </a:solidFill>
              <a:latin typeface="メイリオ"/>
              <a:ea typeface="メイリオ"/>
            </a:endParaRPr>
          </a:p>
        </p:txBody>
      </p:sp>
      <p:sp>
        <p:nvSpPr>
          <p:cNvPr id="22" name="テキスト ボックス 21">
            <a:extLst>
              <a:ext uri="{FF2B5EF4-FFF2-40B4-BE49-F238E27FC236}">
                <a16:creationId xmlns:a16="http://schemas.microsoft.com/office/drawing/2014/main" id="{D87DF6CA-1564-2273-A5C6-7E6101F3CD0F}"/>
              </a:ext>
            </a:extLst>
          </p:cNvPr>
          <p:cNvSpPr txBox="1"/>
          <p:nvPr/>
        </p:nvSpPr>
        <p:spPr>
          <a:xfrm>
            <a:off x="7039033" y="1847878"/>
            <a:ext cx="3699322" cy="830997"/>
          </a:xfrm>
          <a:prstGeom prst="rect">
            <a:avLst/>
          </a:prstGeom>
          <a:noFill/>
        </p:spPr>
        <p:txBody>
          <a:bodyPr wrap="square" rtlCol="0">
            <a:spAutoFit/>
          </a:bodyPr>
          <a:lstStyle/>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サイトリニューアルのスケジュールの関係などから競技指定ごとに商品を分けていたものを、</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つの商品でそれぞれの掲載面を指定できるように設定しました。</a:t>
            </a:r>
            <a:endParaRPr lang="en-US" altLang="ja-JP" sz="1200" b="1" dirty="0">
              <a:solidFill>
                <a:schemeClr val="tx1">
                  <a:lumMod val="65000"/>
                  <a:lumOff val="35000"/>
                </a:schemeClr>
              </a:solidFill>
              <a:latin typeface="メイリオ"/>
              <a:ea typeface="メイリオ"/>
            </a:endParaRPr>
          </a:p>
        </p:txBody>
      </p:sp>
      <p:graphicFrame>
        <p:nvGraphicFramePr>
          <p:cNvPr id="5" name="表 5">
            <a:extLst>
              <a:ext uri="{FF2B5EF4-FFF2-40B4-BE49-F238E27FC236}">
                <a16:creationId xmlns:a16="http://schemas.microsoft.com/office/drawing/2014/main" id="{12D7630B-8790-1A06-ACC7-C36C67FC2E67}"/>
              </a:ext>
            </a:extLst>
          </p:cNvPr>
          <p:cNvGraphicFramePr>
            <a:graphicFrameLocks noGrp="1"/>
          </p:cNvGraphicFramePr>
          <p:nvPr>
            <p:extLst>
              <p:ext uri="{D42A27DB-BD31-4B8C-83A1-F6EECF244321}">
                <p14:modId xmlns:p14="http://schemas.microsoft.com/office/powerpoint/2010/main" val="2916450278"/>
              </p:ext>
            </p:extLst>
          </p:nvPr>
        </p:nvGraphicFramePr>
        <p:xfrm>
          <a:off x="6928544" y="3086722"/>
          <a:ext cx="4136008" cy="3048000"/>
        </p:xfrm>
        <a:graphic>
          <a:graphicData uri="http://schemas.openxmlformats.org/drawingml/2006/table">
            <a:tbl>
              <a:tblPr firstRow="1" bandRow="1">
                <a:tableStyleId>{8A107856-5554-42FB-B03E-39F5DBC370BA}</a:tableStyleId>
              </a:tblPr>
              <a:tblGrid>
                <a:gridCol w="2068004">
                  <a:extLst>
                    <a:ext uri="{9D8B030D-6E8A-4147-A177-3AD203B41FA5}">
                      <a16:colId xmlns:a16="http://schemas.microsoft.com/office/drawing/2014/main" val="220127886"/>
                    </a:ext>
                  </a:extLst>
                </a:gridCol>
                <a:gridCol w="2068004">
                  <a:extLst>
                    <a:ext uri="{9D8B030D-6E8A-4147-A177-3AD203B41FA5}">
                      <a16:colId xmlns:a16="http://schemas.microsoft.com/office/drawing/2014/main" val="1400665573"/>
                    </a:ext>
                  </a:extLst>
                </a:gridCol>
              </a:tblGrid>
              <a:tr h="23225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dirty="0">
                          <a:solidFill>
                            <a:schemeClr val="accent2">
                              <a:lumMod val="75000"/>
                            </a:schemeClr>
                          </a:solidFill>
                        </a:rPr>
                        <a:t>2022</a:t>
                      </a:r>
                      <a:r>
                        <a:rPr lang="ja-JP" altLang="en-US" sz="1000" dirty="0">
                          <a:solidFill>
                            <a:schemeClr val="accent2">
                              <a:lumMod val="75000"/>
                            </a:schemeClr>
                          </a:solidFill>
                        </a:rPr>
                        <a:t>年</a:t>
                      </a:r>
                      <a:r>
                        <a:rPr lang="en-US" altLang="ja-JP" sz="1000" dirty="0">
                          <a:solidFill>
                            <a:schemeClr val="accent2">
                              <a:lumMod val="75000"/>
                            </a:schemeClr>
                          </a:solidFill>
                        </a:rPr>
                        <a:t>3</a:t>
                      </a:r>
                      <a:r>
                        <a:rPr lang="ja-JP" altLang="en-US" sz="1000" dirty="0">
                          <a:solidFill>
                            <a:schemeClr val="accent2">
                              <a:lumMod val="75000"/>
                            </a:schemeClr>
                          </a:solidFill>
                        </a:rPr>
                        <a:t>月～</a:t>
                      </a:r>
                      <a:r>
                        <a:rPr lang="en-US" altLang="ja-JP" sz="1000" dirty="0">
                          <a:solidFill>
                            <a:schemeClr val="accent2">
                              <a:lumMod val="75000"/>
                            </a:schemeClr>
                          </a:solidFill>
                        </a:rPr>
                        <a:t>9</a:t>
                      </a:r>
                      <a:r>
                        <a:rPr lang="ja-JP" altLang="en-US" sz="1000" dirty="0">
                          <a:solidFill>
                            <a:schemeClr val="accent2">
                              <a:lumMod val="75000"/>
                            </a:schemeClr>
                          </a:solidFill>
                        </a:rPr>
                        <a:t>月　商品</a:t>
                      </a:r>
                      <a:endParaRPr lang="ja-JP" altLang="en-US" sz="1000" b="0" i="0" u="none" strike="noStrike" dirty="0">
                        <a:solidFill>
                          <a:schemeClr val="accent2">
                            <a:lumMod val="75000"/>
                          </a:schemeClr>
                        </a:solidFill>
                        <a:effectLst/>
                        <a:latin typeface="+mn-lt"/>
                        <a:ea typeface="メイリオ" panose="020B0604030504040204" pitchFamily="50" charset="-128"/>
                      </a:endParaRPr>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dirty="0">
                          <a:solidFill>
                            <a:schemeClr val="accent2">
                              <a:lumMod val="75000"/>
                            </a:schemeClr>
                          </a:solidFill>
                        </a:rPr>
                        <a:t>2022</a:t>
                      </a:r>
                      <a:r>
                        <a:rPr lang="ja-JP" altLang="en-US" sz="1000" dirty="0">
                          <a:solidFill>
                            <a:schemeClr val="accent2">
                              <a:lumMod val="75000"/>
                            </a:schemeClr>
                          </a:solidFill>
                        </a:rPr>
                        <a:t>年</a:t>
                      </a:r>
                      <a:r>
                        <a:rPr lang="en-US" altLang="ja-JP" sz="1000" dirty="0">
                          <a:solidFill>
                            <a:schemeClr val="accent2">
                              <a:lumMod val="75000"/>
                            </a:schemeClr>
                          </a:solidFill>
                        </a:rPr>
                        <a:t>9</a:t>
                      </a:r>
                      <a:r>
                        <a:rPr lang="ja-JP" altLang="en-US" sz="1000" dirty="0">
                          <a:solidFill>
                            <a:schemeClr val="accent2">
                              <a:lumMod val="75000"/>
                            </a:schemeClr>
                          </a:solidFill>
                        </a:rPr>
                        <a:t>月</a:t>
                      </a:r>
                      <a:r>
                        <a:rPr lang="en-US" altLang="ja-JP" sz="1000" dirty="0">
                          <a:solidFill>
                            <a:schemeClr val="accent2">
                              <a:lumMod val="75000"/>
                            </a:schemeClr>
                          </a:solidFill>
                        </a:rPr>
                        <a:t>~2023</a:t>
                      </a:r>
                      <a:r>
                        <a:rPr lang="ja-JP" altLang="en-US" sz="1000" dirty="0">
                          <a:solidFill>
                            <a:schemeClr val="accent2">
                              <a:lumMod val="75000"/>
                            </a:schemeClr>
                          </a:solidFill>
                        </a:rPr>
                        <a:t>年</a:t>
                      </a:r>
                      <a:r>
                        <a:rPr lang="en-US" altLang="ja-JP" sz="1000" dirty="0">
                          <a:solidFill>
                            <a:schemeClr val="accent2">
                              <a:lumMod val="75000"/>
                            </a:schemeClr>
                          </a:solidFill>
                        </a:rPr>
                        <a:t>3</a:t>
                      </a:r>
                      <a:r>
                        <a:rPr lang="ja-JP" altLang="en-US" sz="1000" dirty="0">
                          <a:solidFill>
                            <a:schemeClr val="accent2">
                              <a:lumMod val="75000"/>
                            </a:schemeClr>
                          </a:solidFill>
                        </a:rPr>
                        <a:t>月　商品　</a:t>
                      </a:r>
                      <a:endParaRPr lang="en-US" altLang="ja-JP" sz="1000" b="0" i="0" u="none" strike="noStrike" dirty="0">
                        <a:solidFill>
                          <a:schemeClr val="accent2">
                            <a:lumMod val="75000"/>
                          </a:schemeClr>
                        </a:solidFill>
                        <a:effectLst/>
                        <a:latin typeface="+mn-lt"/>
                        <a:ea typeface="メイリオ" panose="020B0604030504040204" pitchFamily="50" charset="-128"/>
                      </a:endParaRPr>
                    </a:p>
                  </a:txBody>
                  <a:tcPr/>
                </a:tc>
                <a:extLst>
                  <a:ext uri="{0D108BD9-81ED-4DB2-BD59-A6C34878D82A}">
                    <a16:rowId xmlns:a16="http://schemas.microsoft.com/office/drawing/2014/main" val="2341599030"/>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b="0" u="none" strike="noStrike" dirty="0">
                          <a:solidFill>
                            <a:schemeClr val="accent2">
                              <a:lumMod val="75000"/>
                            </a:schemeClr>
                          </a:solidFill>
                          <a:effectLst/>
                        </a:rPr>
                        <a:t>スポーツナビ　カテゴリートップ指定　トップパネル　</a:t>
                      </a:r>
                      <a:r>
                        <a:rPr lang="en-US" altLang="ja-JP" sz="1000" b="0" u="none" strike="noStrike" dirty="0">
                          <a:solidFill>
                            <a:schemeClr val="accent2">
                              <a:lumMod val="75000"/>
                            </a:schemeClr>
                          </a:solidFill>
                          <a:effectLst/>
                        </a:rPr>
                        <a:t>SP</a:t>
                      </a:r>
                      <a:r>
                        <a:rPr lang="ja-JP" altLang="en-US" sz="1000" b="0" u="none" strike="noStrike" dirty="0">
                          <a:solidFill>
                            <a:schemeClr val="accent2">
                              <a:lumMod val="75000"/>
                            </a:schemeClr>
                          </a:solidFill>
                          <a:effectLst/>
                        </a:rPr>
                        <a:t>（</a:t>
                      </a:r>
                      <a:r>
                        <a:rPr lang="en-US" altLang="ja-JP" sz="1000" b="0" u="none" strike="noStrike" dirty="0">
                          <a:solidFill>
                            <a:schemeClr val="accent2">
                              <a:lumMod val="75000"/>
                            </a:schemeClr>
                          </a:solidFill>
                          <a:effectLst/>
                        </a:rPr>
                        <a:t>MLB</a:t>
                      </a:r>
                      <a:r>
                        <a:rPr lang="ja-JP" altLang="en-US" sz="1000" b="0" u="none" strike="noStrike" dirty="0">
                          <a:solidFill>
                            <a:schemeClr val="accent2">
                              <a:lumMod val="75000"/>
                            </a:schemeClr>
                          </a:solidFill>
                          <a:effectLst/>
                        </a:rPr>
                        <a:t>）</a:t>
                      </a:r>
                      <a:endParaRPr lang="ja-JP" altLang="en-US" sz="1000" b="0" i="0" u="none" strike="noStrike" dirty="0">
                        <a:solidFill>
                          <a:schemeClr val="accent2">
                            <a:lumMod val="75000"/>
                          </a:schemeClr>
                        </a:solidFill>
                        <a:effectLst/>
                        <a:latin typeface="+mn-lt"/>
                        <a:ea typeface="メイリオ" panose="020B0604030504040204" pitchFamily="50" charset="-128"/>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b="0" u="none" strike="noStrike" dirty="0">
                          <a:solidFill>
                            <a:schemeClr val="accent2">
                              <a:lumMod val="75000"/>
                            </a:schemeClr>
                          </a:solidFill>
                          <a:effectLst/>
                        </a:rPr>
                        <a:t>スポーツナビ　カテゴリートップ指定　トップパネル　</a:t>
                      </a:r>
                      <a:r>
                        <a:rPr lang="en-US" altLang="ja-JP" sz="1000" b="0" u="none" strike="noStrike" dirty="0">
                          <a:solidFill>
                            <a:schemeClr val="accent2">
                              <a:lumMod val="75000"/>
                            </a:schemeClr>
                          </a:solidFill>
                          <a:effectLst/>
                        </a:rPr>
                        <a:t>SP</a:t>
                      </a:r>
                      <a:endParaRPr lang="en-US" altLang="ja-JP" sz="1000" b="0" i="0" u="none" strike="noStrike" dirty="0">
                        <a:solidFill>
                          <a:schemeClr val="accent2">
                            <a:lumMod val="75000"/>
                          </a:schemeClr>
                        </a:solidFill>
                        <a:effectLst/>
                        <a:latin typeface="+mn-lt"/>
                        <a:ea typeface="メイリオ" panose="020B0604030504040204" pitchFamily="50" charset="-128"/>
                      </a:endParaRPr>
                    </a:p>
                  </a:txBody>
                  <a:tcPr/>
                </a:tc>
                <a:extLst>
                  <a:ext uri="{0D108BD9-81ED-4DB2-BD59-A6C34878D82A}">
                    <a16:rowId xmlns:a16="http://schemas.microsoft.com/office/drawing/2014/main" val="2215521979"/>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accent2">
                              <a:lumMod val="75000"/>
                            </a:schemeClr>
                          </a:solidFill>
                          <a:effectLst/>
                        </a:rPr>
                        <a:t>スポーツナビ　カテゴリートップ指定　トップインパクト　プライムディスプレイ　ダブルサイズ　</a:t>
                      </a:r>
                      <a:r>
                        <a:rPr lang="en-US" altLang="ja-JP" sz="1000" u="none" strike="noStrike" dirty="0">
                          <a:solidFill>
                            <a:schemeClr val="accent2">
                              <a:lumMod val="75000"/>
                            </a:schemeClr>
                          </a:solidFill>
                          <a:effectLst/>
                        </a:rPr>
                        <a:t>PC</a:t>
                      </a:r>
                      <a:r>
                        <a:rPr lang="ja-JP" altLang="en-US" sz="1000" u="none" strike="noStrike" dirty="0">
                          <a:solidFill>
                            <a:schemeClr val="accent2">
                              <a:lumMod val="75000"/>
                            </a:schemeClr>
                          </a:solidFill>
                          <a:effectLst/>
                        </a:rPr>
                        <a:t>（プロ野球）</a:t>
                      </a:r>
                      <a:endParaRPr lang="ja-JP" altLang="en-US" sz="1000" b="1" i="0" u="none" strike="noStrike" dirty="0">
                        <a:solidFill>
                          <a:schemeClr val="accent2">
                            <a:lumMod val="75000"/>
                          </a:schemeClr>
                        </a:solidFill>
                        <a:effectLst/>
                        <a:latin typeface="+mn-lt"/>
                        <a:ea typeface="メイリオ" panose="020B0604030504040204" pitchFamily="50" charset="-128"/>
                      </a:endParaRPr>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accent2">
                              <a:lumMod val="75000"/>
                            </a:schemeClr>
                          </a:solidFill>
                          <a:effectLst/>
                        </a:rPr>
                        <a:t>スポーツナビ　カテゴリートップ指定　トップインパクト　プライムディスプレイ　ダブルサイズ　</a:t>
                      </a:r>
                      <a:r>
                        <a:rPr lang="en-US" altLang="ja-JP" sz="1000" u="none" strike="noStrike" dirty="0">
                          <a:solidFill>
                            <a:schemeClr val="accent2">
                              <a:lumMod val="75000"/>
                            </a:schemeClr>
                          </a:solidFill>
                          <a:effectLst/>
                        </a:rPr>
                        <a:t>PC</a:t>
                      </a:r>
                      <a:r>
                        <a:rPr lang="ja-JP" altLang="en-US" sz="1000" u="none" strike="noStrike" dirty="0">
                          <a:solidFill>
                            <a:schemeClr val="accent2">
                              <a:lumMod val="75000"/>
                            </a:schemeClr>
                          </a:solidFill>
                          <a:effectLst/>
                        </a:rPr>
                        <a:t>（プロ野球、</a:t>
                      </a:r>
                      <a:r>
                        <a:rPr lang="en-US" altLang="ja-JP" sz="1000" u="none" strike="noStrike" dirty="0">
                          <a:solidFill>
                            <a:schemeClr val="accent2">
                              <a:lumMod val="75000"/>
                            </a:schemeClr>
                          </a:solidFill>
                          <a:effectLst/>
                        </a:rPr>
                        <a:t>MLB</a:t>
                      </a:r>
                      <a:r>
                        <a:rPr lang="ja-JP" altLang="en-US" sz="1000" u="none" strike="noStrike" dirty="0">
                          <a:solidFill>
                            <a:schemeClr val="accent2">
                              <a:lumMod val="75000"/>
                            </a:schemeClr>
                          </a:solidFill>
                          <a:effectLst/>
                        </a:rPr>
                        <a:t>）</a:t>
                      </a:r>
                      <a:endParaRPr lang="ja-JP" altLang="en-US" sz="1000" b="1" i="0" u="none" strike="noStrike" dirty="0">
                        <a:solidFill>
                          <a:schemeClr val="accent2">
                            <a:lumMod val="75000"/>
                          </a:schemeClr>
                        </a:solidFill>
                        <a:effectLst/>
                        <a:latin typeface="+mn-lt"/>
                        <a:ea typeface="メイリオ" panose="020B0604030504040204" pitchFamily="50" charset="-128"/>
                      </a:endParaRPr>
                    </a:p>
                  </a:txBody>
                  <a:tcPr/>
                </a:tc>
                <a:extLst>
                  <a:ext uri="{0D108BD9-81ED-4DB2-BD59-A6C34878D82A}">
                    <a16:rowId xmlns:a16="http://schemas.microsoft.com/office/drawing/2014/main" val="2999639766"/>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accent2">
                              <a:lumMod val="75000"/>
                            </a:schemeClr>
                          </a:solidFill>
                          <a:effectLst/>
                        </a:rPr>
                        <a:t>スポーツナビ　カテゴリートップ指定　トップインパクト　プライムディスプレイ　ダブルサイズ　</a:t>
                      </a:r>
                      <a:r>
                        <a:rPr lang="en-US" altLang="ja-JP" sz="1000" u="none" strike="noStrike" dirty="0">
                          <a:solidFill>
                            <a:schemeClr val="accent2">
                              <a:lumMod val="75000"/>
                            </a:schemeClr>
                          </a:solidFill>
                          <a:effectLst/>
                        </a:rPr>
                        <a:t>PC</a:t>
                      </a:r>
                      <a:r>
                        <a:rPr lang="ja-JP" altLang="en-US" sz="1000" u="none" strike="noStrike" dirty="0">
                          <a:solidFill>
                            <a:schemeClr val="accent2">
                              <a:lumMod val="75000"/>
                            </a:schemeClr>
                          </a:solidFill>
                          <a:effectLst/>
                        </a:rPr>
                        <a:t>（</a:t>
                      </a:r>
                      <a:r>
                        <a:rPr lang="en-US" altLang="ja-JP" sz="1000" u="none" strike="noStrike" dirty="0">
                          <a:solidFill>
                            <a:schemeClr val="accent2">
                              <a:lumMod val="75000"/>
                            </a:schemeClr>
                          </a:solidFill>
                          <a:effectLst/>
                        </a:rPr>
                        <a:t>MLB</a:t>
                      </a:r>
                      <a:r>
                        <a:rPr lang="ja-JP" altLang="en-US" sz="1000" u="none" strike="noStrike" dirty="0">
                          <a:solidFill>
                            <a:schemeClr val="accent2">
                              <a:lumMod val="75000"/>
                            </a:schemeClr>
                          </a:solidFill>
                          <a:effectLst/>
                        </a:rPr>
                        <a:t>）</a:t>
                      </a:r>
                      <a:endParaRPr lang="ja-JP" altLang="en-US" sz="1000" b="1" i="0" u="none" strike="noStrike" dirty="0">
                        <a:solidFill>
                          <a:schemeClr val="accent2">
                            <a:lumMod val="75000"/>
                          </a:schemeClr>
                        </a:solidFill>
                        <a:effectLst/>
                        <a:latin typeface="+mn-lt"/>
                        <a:ea typeface="メイリオ" panose="020B0604030504040204" pitchFamily="50" charset="-128"/>
                      </a:endParaRPr>
                    </a:p>
                  </a:txBody>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lang="en-US" altLang="ja-JP" sz="1000" b="1" i="0" u="none" strike="noStrike" dirty="0">
                        <a:solidFill>
                          <a:srgbClr val="000000"/>
                        </a:solidFill>
                        <a:effectLst/>
                        <a:latin typeface="+mn-lt"/>
                        <a:ea typeface="メイリオ" panose="020B0604030504040204" pitchFamily="50" charset="-128"/>
                      </a:endParaRPr>
                    </a:p>
                  </a:txBody>
                  <a:tcPr/>
                </a:tc>
                <a:extLst>
                  <a:ext uri="{0D108BD9-81ED-4DB2-BD59-A6C34878D82A}">
                    <a16:rowId xmlns:a16="http://schemas.microsoft.com/office/drawing/2014/main" val="3235001903"/>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accent2">
                              <a:lumMod val="75000"/>
                            </a:schemeClr>
                          </a:solidFill>
                          <a:effectLst/>
                        </a:rPr>
                        <a:t>スポーツナビ　カテゴリートップ指定　トップインパクト　プライムディスプレイ　ダブルサイズ　</a:t>
                      </a:r>
                      <a:r>
                        <a:rPr lang="en-US" altLang="ja-JP" sz="1000" u="none" strike="noStrike" dirty="0">
                          <a:solidFill>
                            <a:schemeClr val="accent2">
                              <a:lumMod val="75000"/>
                            </a:schemeClr>
                          </a:solidFill>
                          <a:effectLst/>
                        </a:rPr>
                        <a:t>PC</a:t>
                      </a:r>
                      <a:r>
                        <a:rPr lang="ja-JP" altLang="en-US" sz="1000" u="none" strike="noStrike" dirty="0">
                          <a:solidFill>
                            <a:schemeClr val="accent2">
                              <a:lumMod val="75000"/>
                            </a:schemeClr>
                          </a:solidFill>
                          <a:effectLst/>
                        </a:rPr>
                        <a:t>（サッカー代表）</a:t>
                      </a:r>
                      <a:endParaRPr lang="ja-JP" altLang="en-US" sz="1000" b="1" i="0" u="none" strike="noStrike" dirty="0">
                        <a:solidFill>
                          <a:schemeClr val="accent2">
                            <a:lumMod val="75000"/>
                          </a:schemeClr>
                        </a:solidFill>
                        <a:effectLst/>
                        <a:latin typeface="+mn-lt"/>
                        <a:ea typeface="メイリオ" panose="020B0604030504040204" pitchFamily="50" charset="-128"/>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accent2">
                              <a:lumMod val="75000"/>
                            </a:schemeClr>
                          </a:solidFill>
                          <a:effectLst/>
                        </a:rPr>
                        <a:t>スポーツナビ　カテゴリートップ指定　トップインパクト　プライムディスプレイ　ダブルサイズ　</a:t>
                      </a:r>
                      <a:r>
                        <a:rPr lang="en-US" altLang="ja-JP" sz="1000" u="none" strike="noStrike" dirty="0">
                          <a:solidFill>
                            <a:schemeClr val="accent2">
                              <a:lumMod val="75000"/>
                            </a:schemeClr>
                          </a:solidFill>
                          <a:effectLst/>
                        </a:rPr>
                        <a:t>PC</a:t>
                      </a:r>
                      <a:r>
                        <a:rPr lang="ja-JP" altLang="en-US" sz="1000" u="none" strike="noStrike" dirty="0">
                          <a:solidFill>
                            <a:schemeClr val="accent2">
                              <a:lumMod val="75000"/>
                            </a:schemeClr>
                          </a:solidFill>
                          <a:effectLst/>
                        </a:rPr>
                        <a:t>（サッカー代表、</a:t>
                      </a:r>
                      <a:r>
                        <a:rPr lang="en-US" altLang="ja-JP" sz="1000" u="none" strike="noStrike" dirty="0">
                          <a:solidFill>
                            <a:schemeClr val="accent2">
                              <a:lumMod val="75000"/>
                            </a:schemeClr>
                          </a:solidFill>
                          <a:effectLst/>
                        </a:rPr>
                        <a:t>J</a:t>
                      </a:r>
                      <a:r>
                        <a:rPr lang="ja-JP" altLang="en-US" sz="1000" u="none" strike="noStrike" dirty="0">
                          <a:solidFill>
                            <a:schemeClr val="accent2">
                              <a:lumMod val="75000"/>
                            </a:schemeClr>
                          </a:solidFill>
                          <a:effectLst/>
                        </a:rPr>
                        <a:t>リーグ、海外サッカー）</a:t>
                      </a:r>
                      <a:endParaRPr lang="en-US" altLang="ja-JP" sz="1000" b="1" i="0" u="none" strike="noStrike" dirty="0">
                        <a:solidFill>
                          <a:schemeClr val="accent2">
                            <a:lumMod val="75000"/>
                          </a:schemeClr>
                        </a:solidFill>
                        <a:effectLst/>
                        <a:latin typeface="+mn-lt"/>
                        <a:ea typeface="メイリオ" panose="020B0604030504040204" pitchFamily="50" charset="-128"/>
                      </a:endParaRPr>
                    </a:p>
                  </a:txBody>
                  <a:tcPr/>
                </a:tc>
                <a:extLst>
                  <a:ext uri="{0D108BD9-81ED-4DB2-BD59-A6C34878D82A}">
                    <a16:rowId xmlns:a16="http://schemas.microsoft.com/office/drawing/2014/main" val="623916147"/>
                  </a:ext>
                </a:extLst>
              </a:tr>
            </a:tbl>
          </a:graphicData>
        </a:graphic>
      </p:graphicFrame>
      <p:sp>
        <p:nvSpPr>
          <p:cNvPr id="23" name="テキスト ボックス 22">
            <a:extLst>
              <a:ext uri="{FF2B5EF4-FFF2-40B4-BE49-F238E27FC236}">
                <a16:creationId xmlns:a16="http://schemas.microsoft.com/office/drawing/2014/main" id="{0579E18C-33E6-96AB-B9C6-C5BC052DCFE5}"/>
              </a:ext>
            </a:extLst>
          </p:cNvPr>
          <p:cNvSpPr txBox="1"/>
          <p:nvPr/>
        </p:nvSpPr>
        <p:spPr>
          <a:xfrm>
            <a:off x="1319430" y="4350851"/>
            <a:ext cx="4608513" cy="2308324"/>
          </a:xfrm>
          <a:prstGeom prst="rect">
            <a:avLst/>
          </a:prstGeom>
          <a:noFill/>
        </p:spPr>
        <p:txBody>
          <a:bodyPr wrap="square" rtlCol="0">
            <a:spAutoFit/>
          </a:bodyPr>
          <a:lstStyle/>
          <a:p>
            <a:pPr marL="0" algn="ctr" defTabSz="914400" rtl="0" eaLnBrk="1" latinLnBrk="0" hangingPunct="1"/>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2022</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年</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11</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月から、カテゴリートップ指定　トップインパクト　プライムディスプレイ　ダブルサイズで「スポーツナビ　サッカー　</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J</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リーグ」「スポーツナビ　サッカー　海外サッカー」</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を指定できるようになりました。</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endPar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a:t>
            </a:r>
            <a:r>
              <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J</a:t>
            </a:r>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リーグ</a:t>
            </a:r>
            <a:endParaRPr kumimoji="1" lang="en-US" altLang="ja-JP"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海外サッカー</a:t>
            </a:r>
          </a:p>
          <a:p>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競技面を指定することで特定の興味関心層への訴求が可能です。視認性の高いポジションに掲載することでユーザーに印象を強く残します。</a:t>
            </a:r>
            <a:endParaRPr lang="en-US" altLang="ja-JP" sz="1200" dirty="0">
              <a:solidFill>
                <a:schemeClr val="tx1">
                  <a:lumMod val="95000"/>
                  <a:lumOff val="5000"/>
                </a:schemeClr>
              </a:solidFill>
              <a:latin typeface="Meiryo" panose="020B0604030504040204" pitchFamily="34" charset="-128"/>
              <a:ea typeface="Meiryo" panose="020B0604030504040204" pitchFamily="34" charset="-128"/>
            </a:endParaRPr>
          </a:p>
          <a:p>
            <a:endParaRPr lang="en-US" altLang="ja-JP" sz="1200" b="1"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583257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EFDB3565-379F-3C47-EAA1-53B325022663}"/>
              </a:ext>
            </a:extLst>
          </p:cNvPr>
          <p:cNvSpPr/>
          <p:nvPr/>
        </p:nvSpPr>
        <p:spPr>
          <a:xfrm>
            <a:off x="6356226" y="1340768"/>
            <a:ext cx="5652628" cy="48965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B6D2EFD4-A670-4A78-DD5C-7043DF41B9E7}"/>
              </a:ext>
            </a:extLst>
          </p:cNvPr>
          <p:cNvSpPr/>
          <p:nvPr/>
        </p:nvSpPr>
        <p:spPr>
          <a:xfrm>
            <a:off x="443372" y="1340768"/>
            <a:ext cx="5652628" cy="48965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2E3FDC1B-2612-AFDF-9093-3051D2B5BB5F}"/>
              </a:ext>
            </a:extLst>
          </p:cNvPr>
          <p:cNvSpPr>
            <a:spLocks noGrp="1"/>
          </p:cNvSpPr>
          <p:nvPr>
            <p:ph type="body" sz="quarter" idx="11"/>
          </p:nvPr>
        </p:nvSpPr>
        <p:spPr/>
        <p:txBody>
          <a:bodyPr/>
          <a:lstStyle/>
          <a:p>
            <a:r>
              <a:rPr kumimoji="1" lang="ja-JP" altLang="en-US" dirty="0"/>
              <a:t>サイトリニューアルについて</a:t>
            </a:r>
          </a:p>
        </p:txBody>
      </p:sp>
      <p:sp>
        <p:nvSpPr>
          <p:cNvPr id="5" name="スライド番号プレースホルダー 4">
            <a:extLst>
              <a:ext uri="{FF2B5EF4-FFF2-40B4-BE49-F238E27FC236}">
                <a16:creationId xmlns:a16="http://schemas.microsoft.com/office/drawing/2014/main" id="{44F720B5-E496-11DA-A159-12AA143383FD}"/>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6">
            <a:extLst>
              <a:ext uri="{FF2B5EF4-FFF2-40B4-BE49-F238E27FC236}">
                <a16:creationId xmlns:a16="http://schemas.microsoft.com/office/drawing/2014/main" id="{19E729FB-EEA3-B65F-430F-53C85B590737}"/>
              </a:ext>
            </a:extLst>
          </p:cNvPr>
          <p:cNvSpPr txBox="1"/>
          <p:nvPr/>
        </p:nvSpPr>
        <p:spPr>
          <a:xfrm>
            <a:off x="839416" y="1556792"/>
            <a:ext cx="1800493" cy="369332"/>
          </a:xfrm>
          <a:prstGeom prst="rect">
            <a:avLst/>
          </a:prstGeom>
          <a:noFill/>
        </p:spPr>
        <p:txBody>
          <a:bodyPr wrap="none" rtlCol="0">
            <a:spAutoFit/>
          </a:bodyPr>
          <a:lstStyle/>
          <a:p>
            <a:pPr algn="l"/>
            <a:r>
              <a:rPr kumimoji="1" lang="ja-JP" altLang="en-US" dirty="0"/>
              <a:t>①トップページ</a:t>
            </a:r>
          </a:p>
        </p:txBody>
      </p:sp>
      <p:sp>
        <p:nvSpPr>
          <p:cNvPr id="8" name="テキスト ボックス 7">
            <a:extLst>
              <a:ext uri="{FF2B5EF4-FFF2-40B4-BE49-F238E27FC236}">
                <a16:creationId xmlns:a16="http://schemas.microsoft.com/office/drawing/2014/main" id="{E1CAE944-6863-361B-AD89-87ABE6818DD0}"/>
              </a:ext>
            </a:extLst>
          </p:cNvPr>
          <p:cNvSpPr txBox="1"/>
          <p:nvPr/>
        </p:nvSpPr>
        <p:spPr>
          <a:xfrm>
            <a:off x="6600056" y="1557830"/>
            <a:ext cx="1800493" cy="369332"/>
          </a:xfrm>
          <a:prstGeom prst="rect">
            <a:avLst/>
          </a:prstGeom>
          <a:noFill/>
        </p:spPr>
        <p:txBody>
          <a:bodyPr wrap="none" rtlCol="0">
            <a:spAutoFit/>
          </a:bodyPr>
          <a:lstStyle/>
          <a:p>
            <a:pPr algn="l"/>
            <a:r>
              <a:rPr kumimoji="1" lang="ja-JP" altLang="en-US" dirty="0"/>
              <a:t>②競技別ページ</a:t>
            </a:r>
          </a:p>
        </p:txBody>
      </p:sp>
      <p:pic>
        <p:nvPicPr>
          <p:cNvPr id="9" name="図 8" descr="グラフィカル ユーザー インターフェイス, Web サイト&#10;&#10;自動的に生成された説明">
            <a:extLst>
              <a:ext uri="{FF2B5EF4-FFF2-40B4-BE49-F238E27FC236}">
                <a16:creationId xmlns:a16="http://schemas.microsoft.com/office/drawing/2014/main" id="{AC418834-41D6-8EFA-B2A1-4AF65C21F6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033" r="12915" b="16658"/>
          <a:stretch/>
        </p:blipFill>
        <p:spPr>
          <a:xfrm>
            <a:off x="3588002" y="3733890"/>
            <a:ext cx="2475863" cy="2280005"/>
          </a:xfrm>
          <a:prstGeom prst="rect">
            <a:avLst/>
          </a:prstGeom>
        </p:spPr>
      </p:pic>
      <p:pic>
        <p:nvPicPr>
          <p:cNvPr id="10" name="図 9">
            <a:extLst>
              <a:ext uri="{FF2B5EF4-FFF2-40B4-BE49-F238E27FC236}">
                <a16:creationId xmlns:a16="http://schemas.microsoft.com/office/drawing/2014/main" id="{7FE96D92-1C3C-0592-05CE-0AF08D668D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571" y="3895176"/>
            <a:ext cx="2334093" cy="2002180"/>
          </a:xfrm>
          <a:prstGeom prst="rect">
            <a:avLst/>
          </a:prstGeom>
        </p:spPr>
      </p:pic>
      <p:pic>
        <p:nvPicPr>
          <p:cNvPr id="12" name="図 11" descr="グラフィカル ユーザー インターフェイス, アプリケーション&#10;&#10;自動的に生成された説明">
            <a:extLst>
              <a:ext uri="{FF2B5EF4-FFF2-40B4-BE49-F238E27FC236}">
                <a16:creationId xmlns:a16="http://schemas.microsoft.com/office/drawing/2014/main" id="{4E899CFC-A0C9-F13B-C4CF-5B7C7C36F07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998" r="14885" b="3110"/>
          <a:stretch/>
        </p:blipFill>
        <p:spPr>
          <a:xfrm>
            <a:off x="6617173" y="3715977"/>
            <a:ext cx="2247867" cy="2377319"/>
          </a:xfrm>
          <a:prstGeom prst="rect">
            <a:avLst/>
          </a:prstGeom>
        </p:spPr>
      </p:pic>
      <p:pic>
        <p:nvPicPr>
          <p:cNvPr id="15" name="図 14" descr="グラフィカル ユーザー インターフェイス, Web サイト&#10;&#10;自動的に生成された説明">
            <a:extLst>
              <a:ext uri="{FF2B5EF4-FFF2-40B4-BE49-F238E27FC236}">
                <a16:creationId xmlns:a16="http://schemas.microsoft.com/office/drawing/2014/main" id="{233D4719-9475-B36D-987B-D3F06CF591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5666"/>
          <a:stretch/>
        </p:blipFill>
        <p:spPr>
          <a:xfrm>
            <a:off x="9066105" y="3732088"/>
            <a:ext cx="2889424" cy="2377319"/>
          </a:xfrm>
          <a:prstGeom prst="rect">
            <a:avLst/>
          </a:prstGeom>
        </p:spPr>
      </p:pic>
      <p:sp>
        <p:nvSpPr>
          <p:cNvPr id="17" name="テキスト ボックス 16">
            <a:extLst>
              <a:ext uri="{FF2B5EF4-FFF2-40B4-BE49-F238E27FC236}">
                <a16:creationId xmlns:a16="http://schemas.microsoft.com/office/drawing/2014/main" id="{12A32C1C-75E7-0110-97B3-5AB831CD77C8}"/>
              </a:ext>
            </a:extLst>
          </p:cNvPr>
          <p:cNvSpPr txBox="1"/>
          <p:nvPr/>
        </p:nvSpPr>
        <p:spPr>
          <a:xfrm>
            <a:off x="875420" y="2033553"/>
            <a:ext cx="5112568" cy="1300356"/>
          </a:xfrm>
          <a:prstGeom prst="rect">
            <a:avLst/>
          </a:prstGeom>
          <a:noFill/>
        </p:spPr>
        <p:txBody>
          <a:bodyPr wrap="square">
            <a:spAutoFit/>
          </a:bodyPr>
          <a:lstStyle/>
          <a:p>
            <a:r>
              <a:rPr kumimoji="0" lang="en-US" altLang="ja-JP" sz="1400" kern="0" dirty="0">
                <a:solidFill>
                  <a:prstClr val="black">
                    <a:lumMod val="65000"/>
                    <a:lumOff val="35000"/>
                  </a:prstClr>
                </a:solidFill>
              </a:rPr>
              <a:t>2022</a:t>
            </a:r>
            <a:r>
              <a:rPr kumimoji="0" lang="ja-JP" altLang="en-US" sz="1400" kern="0" dirty="0">
                <a:solidFill>
                  <a:prstClr val="black">
                    <a:lumMod val="65000"/>
                    <a:lumOff val="35000"/>
                  </a:prstClr>
                </a:solidFill>
              </a:rPr>
              <a:t>年</a:t>
            </a:r>
            <a:r>
              <a:rPr kumimoji="0" lang="en-US" altLang="ja-JP" sz="1400" kern="0" dirty="0">
                <a:solidFill>
                  <a:prstClr val="black">
                    <a:lumMod val="65000"/>
                    <a:lumOff val="35000"/>
                  </a:prstClr>
                </a:solidFill>
              </a:rPr>
              <a:t>9</a:t>
            </a:r>
            <a:r>
              <a:rPr kumimoji="0" lang="ja-JP" altLang="en-US" sz="1400" kern="0" dirty="0">
                <a:solidFill>
                  <a:prstClr val="black">
                    <a:lumMod val="65000"/>
                    <a:lumOff val="35000"/>
                  </a:prstClr>
                </a:solidFill>
              </a:rPr>
              <a:t>月中旬以降にスポーツナビトップページ（</a:t>
            </a:r>
            <a:r>
              <a:rPr kumimoji="0" lang="en-US" altLang="ja-JP" sz="1400" kern="0" dirty="0">
                <a:solidFill>
                  <a:prstClr val="black">
                    <a:lumMod val="65000"/>
                    <a:lumOff val="35000"/>
                  </a:prstClr>
                </a:solidFill>
              </a:rPr>
              <a:t>PC</a:t>
            </a:r>
            <a:r>
              <a:rPr kumimoji="0" lang="ja-JP" altLang="en-US" sz="1400" kern="0" dirty="0">
                <a:solidFill>
                  <a:prstClr val="black">
                    <a:lumMod val="65000"/>
                    <a:lumOff val="35000"/>
                  </a:prstClr>
                </a:solidFill>
              </a:rPr>
              <a:t>）の</a:t>
            </a:r>
            <a:r>
              <a:rPr kumimoji="0" lang="en-US" altLang="ja-JP" sz="1400" kern="0" dirty="0">
                <a:solidFill>
                  <a:prstClr val="black">
                    <a:lumMod val="65000"/>
                    <a:lumOff val="35000"/>
                  </a:prstClr>
                </a:solidFill>
              </a:rPr>
              <a:t>WEB</a:t>
            </a:r>
            <a:r>
              <a:rPr kumimoji="0" lang="ja-JP" altLang="en-US" sz="1400" kern="0" dirty="0">
                <a:solidFill>
                  <a:prstClr val="black">
                    <a:lumMod val="65000"/>
                    <a:lumOff val="35000"/>
                  </a:prstClr>
                </a:solidFill>
              </a:rPr>
              <a:t>サイトリニューアルを予定しております。</a:t>
            </a:r>
            <a:endParaRPr kumimoji="0" lang="en-US" altLang="ja-JP" sz="1400" kern="0" dirty="0">
              <a:solidFill>
                <a:prstClr val="black">
                  <a:lumMod val="65000"/>
                  <a:lumOff val="35000"/>
                </a:prstClr>
              </a:solidFill>
            </a:endParaRPr>
          </a:p>
          <a:p>
            <a:r>
              <a:rPr kumimoji="0" lang="ja-JP" altLang="en-US" sz="1400" kern="0" dirty="0">
                <a:solidFill>
                  <a:prstClr val="black">
                    <a:lumMod val="65000"/>
                    <a:lumOff val="35000"/>
                  </a:prstClr>
                </a:solidFill>
              </a:rPr>
              <a:t>ページ上部にスコアボードを導入予定です。</a:t>
            </a:r>
            <a:endParaRPr kumimoji="0" lang="en-US" altLang="ja-JP" sz="1400" kern="0" dirty="0">
              <a:solidFill>
                <a:prstClr val="black">
                  <a:lumMod val="65000"/>
                  <a:lumOff val="35000"/>
                </a:prstClr>
              </a:solidFill>
            </a:endParaRPr>
          </a:p>
          <a:p>
            <a:pPr>
              <a:lnSpc>
                <a:spcPts val="1460"/>
              </a:lnSpc>
            </a:pPr>
            <a:r>
              <a:rPr kumimoji="0" lang="ja-JP" altLang="en-US" sz="1400" kern="0" dirty="0">
                <a:solidFill>
                  <a:prstClr val="black">
                    <a:lumMod val="65000"/>
                    <a:lumOff val="35000"/>
                  </a:prstClr>
                </a:solidFill>
              </a:rPr>
              <a:t>なお、パノラマはスコアボードの上に掲載されます。</a:t>
            </a:r>
            <a:endParaRPr kumimoji="0" lang="en-US" altLang="ja-JP" sz="1400" kern="0" dirty="0">
              <a:solidFill>
                <a:prstClr val="black">
                  <a:lumMod val="65000"/>
                  <a:lumOff val="35000"/>
                </a:prstClr>
              </a:solidFill>
            </a:endParaRPr>
          </a:p>
          <a:p>
            <a:endParaRPr kumimoji="0" lang="en-US" altLang="ja-JP" sz="1400" kern="0" dirty="0">
              <a:solidFill>
                <a:prstClr val="black">
                  <a:lumMod val="65000"/>
                  <a:lumOff val="35000"/>
                </a:prstClr>
              </a:solidFill>
            </a:endParaRPr>
          </a:p>
          <a:p>
            <a:r>
              <a:rPr kumimoji="0" lang="en-US" altLang="ja-JP" sz="1000" kern="0" dirty="0">
                <a:solidFill>
                  <a:prstClr val="black">
                    <a:lumMod val="65000"/>
                    <a:lumOff val="35000"/>
                  </a:prstClr>
                </a:solidFill>
              </a:rPr>
              <a:t>※</a:t>
            </a:r>
            <a:r>
              <a:rPr kumimoji="0" lang="ja-JP" altLang="en-US" sz="1000" kern="0" dirty="0">
                <a:solidFill>
                  <a:prstClr val="black">
                    <a:lumMod val="65000"/>
                    <a:lumOff val="35000"/>
                  </a:prstClr>
                </a:solidFill>
              </a:rPr>
              <a:t>スケジュールは変更になる場合がございます。</a:t>
            </a:r>
            <a:endParaRPr lang="ja-JP" altLang="en-US" sz="1000" dirty="0"/>
          </a:p>
        </p:txBody>
      </p:sp>
      <p:sp>
        <p:nvSpPr>
          <p:cNvPr id="18" name="テキスト ボックス 17">
            <a:extLst>
              <a:ext uri="{FF2B5EF4-FFF2-40B4-BE49-F238E27FC236}">
                <a16:creationId xmlns:a16="http://schemas.microsoft.com/office/drawing/2014/main" id="{DEDC9070-8553-D4AF-A441-24DBCA3A765B}"/>
              </a:ext>
            </a:extLst>
          </p:cNvPr>
          <p:cNvSpPr txBox="1"/>
          <p:nvPr/>
        </p:nvSpPr>
        <p:spPr>
          <a:xfrm>
            <a:off x="6636060" y="2055703"/>
            <a:ext cx="5112568" cy="1384995"/>
          </a:xfrm>
          <a:prstGeom prst="rect">
            <a:avLst/>
          </a:prstGeom>
          <a:noFill/>
        </p:spPr>
        <p:txBody>
          <a:bodyPr wrap="square">
            <a:spAutoFit/>
          </a:bodyPr>
          <a:lstStyle/>
          <a:p>
            <a:r>
              <a:rPr kumimoji="0" lang="ja-JP" altLang="en-US" sz="1400" kern="0" dirty="0">
                <a:solidFill>
                  <a:prstClr val="black">
                    <a:lumMod val="65000"/>
                    <a:lumOff val="35000"/>
                  </a:prstClr>
                </a:solidFill>
              </a:rPr>
              <a:t>スポーツナビ各競技ページ（</a:t>
            </a:r>
            <a:r>
              <a:rPr kumimoji="0" lang="en-US" altLang="ja-JP" sz="1400" kern="0" dirty="0">
                <a:solidFill>
                  <a:prstClr val="black">
                    <a:lumMod val="65000"/>
                    <a:lumOff val="35000"/>
                  </a:prstClr>
                </a:solidFill>
              </a:rPr>
              <a:t>PC</a:t>
            </a:r>
            <a:r>
              <a:rPr kumimoji="0" lang="ja-JP" altLang="en-US" sz="1400" kern="0" dirty="0">
                <a:solidFill>
                  <a:prstClr val="black">
                    <a:lumMod val="65000"/>
                    <a:lumOff val="35000"/>
                  </a:prstClr>
                </a:solidFill>
              </a:rPr>
              <a:t>）も順次</a:t>
            </a:r>
            <a:r>
              <a:rPr kumimoji="0" lang="en-US" altLang="ja-JP" sz="1400" kern="0" dirty="0">
                <a:solidFill>
                  <a:prstClr val="black">
                    <a:lumMod val="65000"/>
                    <a:lumOff val="35000"/>
                  </a:prstClr>
                </a:solidFill>
              </a:rPr>
              <a:t>WEB</a:t>
            </a:r>
            <a:r>
              <a:rPr kumimoji="0" lang="ja-JP" altLang="en-US" sz="1400" kern="0" dirty="0">
                <a:solidFill>
                  <a:prstClr val="black">
                    <a:lumMod val="65000"/>
                    <a:lumOff val="35000"/>
                  </a:prstClr>
                </a:solidFill>
              </a:rPr>
              <a:t>サイトリニューアルを予定しております。</a:t>
            </a:r>
            <a:endParaRPr kumimoji="0" lang="en-US" altLang="ja-JP" sz="1400" kern="0" dirty="0">
              <a:solidFill>
                <a:prstClr val="black">
                  <a:lumMod val="65000"/>
                  <a:lumOff val="35000"/>
                </a:prstClr>
              </a:solidFill>
            </a:endParaRPr>
          </a:p>
          <a:p>
            <a:r>
              <a:rPr kumimoji="0" lang="ja-JP" altLang="en-US" sz="1400" kern="0" dirty="0">
                <a:solidFill>
                  <a:prstClr val="black">
                    <a:lumMod val="65000"/>
                    <a:lumOff val="35000"/>
                  </a:prstClr>
                </a:solidFill>
              </a:rPr>
              <a:t>ページ上部にあった競技指定モジュールがリニューアル後はページ左側に縦に並びます。一部の競技面はすでにリニューアルを完了しています。</a:t>
            </a:r>
            <a:endParaRPr kumimoji="0" lang="en-US" altLang="ja-JP" sz="1400" kern="0" dirty="0">
              <a:solidFill>
                <a:prstClr val="black">
                  <a:lumMod val="65000"/>
                  <a:lumOff val="35000"/>
                </a:prstClr>
              </a:solidFill>
            </a:endParaRPr>
          </a:p>
          <a:p>
            <a:endParaRPr kumimoji="0" lang="en-US" altLang="ja-JP" sz="1400" kern="0" dirty="0">
              <a:solidFill>
                <a:prstClr val="black">
                  <a:lumMod val="65000"/>
                  <a:lumOff val="35000"/>
                </a:prstClr>
              </a:solidFill>
            </a:endParaRPr>
          </a:p>
        </p:txBody>
      </p:sp>
      <p:sp>
        <p:nvSpPr>
          <p:cNvPr id="20" name="テキスト ボックス 19">
            <a:extLst>
              <a:ext uri="{FF2B5EF4-FFF2-40B4-BE49-F238E27FC236}">
                <a16:creationId xmlns:a16="http://schemas.microsoft.com/office/drawing/2014/main" id="{D3B58985-62FC-0A6E-8368-64EB4073EC8E}"/>
              </a:ext>
            </a:extLst>
          </p:cNvPr>
          <p:cNvSpPr txBox="1"/>
          <p:nvPr/>
        </p:nvSpPr>
        <p:spPr>
          <a:xfrm>
            <a:off x="695400" y="860662"/>
            <a:ext cx="10585176" cy="369332"/>
          </a:xfrm>
          <a:prstGeom prst="rect">
            <a:avLst/>
          </a:prstGeom>
          <a:noFill/>
        </p:spPr>
        <p:txBody>
          <a:bodyPr wrap="square">
            <a:spAutoFit/>
          </a:bodyPr>
          <a:lstStyle/>
          <a:p>
            <a:r>
              <a:rPr kumimoji="1" lang="ja-JP" altLang="en-US" dirty="0"/>
              <a:t>スポーツナビ</a:t>
            </a:r>
            <a:r>
              <a:rPr lang="ja-JP" altLang="en-US" dirty="0"/>
              <a:t>では、ユーザービリティ向上のため</a:t>
            </a:r>
            <a:r>
              <a:rPr lang="en-US" altLang="ja-JP" dirty="0"/>
              <a:t>PC</a:t>
            </a:r>
            <a:r>
              <a:rPr lang="ja-JP" altLang="en-US" dirty="0"/>
              <a:t>の</a:t>
            </a:r>
            <a:r>
              <a:rPr kumimoji="1" lang="en-US" altLang="ja-JP" dirty="0"/>
              <a:t>WEB</a:t>
            </a:r>
            <a:r>
              <a:rPr kumimoji="1" lang="ja-JP" altLang="en-US" dirty="0"/>
              <a:t>サイトをリニューアルいたします。</a:t>
            </a:r>
            <a:endParaRPr lang="ja-JP" altLang="en-US" dirty="0"/>
          </a:p>
        </p:txBody>
      </p:sp>
      <p:sp>
        <p:nvSpPr>
          <p:cNvPr id="23" name="テキスト ボックス 22">
            <a:extLst>
              <a:ext uri="{FF2B5EF4-FFF2-40B4-BE49-F238E27FC236}">
                <a16:creationId xmlns:a16="http://schemas.microsoft.com/office/drawing/2014/main" id="{74F791AD-E931-01B2-E93C-9BF39D9F82EF}"/>
              </a:ext>
            </a:extLst>
          </p:cNvPr>
          <p:cNvSpPr txBox="1"/>
          <p:nvPr/>
        </p:nvSpPr>
        <p:spPr>
          <a:xfrm>
            <a:off x="542993" y="3516987"/>
            <a:ext cx="2186885" cy="246221"/>
          </a:xfrm>
          <a:prstGeom prst="rect">
            <a:avLst/>
          </a:prstGeom>
          <a:noFill/>
        </p:spPr>
        <p:txBody>
          <a:bodyPr wrap="square" rtlCol="0">
            <a:spAutoFit/>
          </a:bodyPr>
          <a:lstStyle/>
          <a:p>
            <a:pPr algn="l"/>
            <a:r>
              <a:rPr kumimoji="0" lang="ja-JP" altLang="en-US" sz="1000" kern="0" dirty="0">
                <a:solidFill>
                  <a:prstClr val="black">
                    <a:lumMod val="65000"/>
                    <a:lumOff val="35000"/>
                  </a:prstClr>
                </a:solidFill>
              </a:rPr>
              <a:t>・リニューアル前</a:t>
            </a:r>
          </a:p>
        </p:txBody>
      </p:sp>
      <p:sp>
        <p:nvSpPr>
          <p:cNvPr id="24" name="テキスト ボックス 23">
            <a:extLst>
              <a:ext uri="{FF2B5EF4-FFF2-40B4-BE49-F238E27FC236}">
                <a16:creationId xmlns:a16="http://schemas.microsoft.com/office/drawing/2014/main" id="{ABD3C6B6-FDD8-E125-73E3-011B567B1137}"/>
              </a:ext>
            </a:extLst>
          </p:cNvPr>
          <p:cNvSpPr txBox="1"/>
          <p:nvPr/>
        </p:nvSpPr>
        <p:spPr>
          <a:xfrm>
            <a:off x="3372543" y="3493314"/>
            <a:ext cx="2186885" cy="246221"/>
          </a:xfrm>
          <a:prstGeom prst="rect">
            <a:avLst/>
          </a:prstGeom>
          <a:noFill/>
        </p:spPr>
        <p:txBody>
          <a:bodyPr wrap="square" rtlCol="0">
            <a:spAutoFit/>
          </a:bodyPr>
          <a:lstStyle/>
          <a:p>
            <a:pPr algn="l"/>
            <a:r>
              <a:rPr kumimoji="0" lang="ja-JP" altLang="en-US" sz="1000" kern="0" dirty="0">
                <a:solidFill>
                  <a:prstClr val="black">
                    <a:lumMod val="65000"/>
                    <a:lumOff val="35000"/>
                  </a:prstClr>
                </a:solidFill>
              </a:rPr>
              <a:t>・リニューアル後</a:t>
            </a:r>
          </a:p>
        </p:txBody>
      </p:sp>
      <p:sp>
        <p:nvSpPr>
          <p:cNvPr id="25" name="矢印: 五方向 24">
            <a:extLst>
              <a:ext uri="{FF2B5EF4-FFF2-40B4-BE49-F238E27FC236}">
                <a16:creationId xmlns:a16="http://schemas.microsoft.com/office/drawing/2014/main" id="{A8DE4D40-4D68-24F7-3403-43A7A219ABC4}"/>
              </a:ext>
            </a:extLst>
          </p:cNvPr>
          <p:cNvSpPr/>
          <p:nvPr/>
        </p:nvSpPr>
        <p:spPr>
          <a:xfrm>
            <a:off x="3151372" y="4555043"/>
            <a:ext cx="356922" cy="731408"/>
          </a:xfrm>
          <a:prstGeom prst="homePlat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テキスト ボックス 25">
            <a:extLst>
              <a:ext uri="{FF2B5EF4-FFF2-40B4-BE49-F238E27FC236}">
                <a16:creationId xmlns:a16="http://schemas.microsoft.com/office/drawing/2014/main" id="{33383970-BDE0-C3AC-F74F-A8401E15A083}"/>
              </a:ext>
            </a:extLst>
          </p:cNvPr>
          <p:cNvSpPr txBox="1"/>
          <p:nvPr/>
        </p:nvSpPr>
        <p:spPr>
          <a:xfrm>
            <a:off x="6528048" y="3469756"/>
            <a:ext cx="2186885" cy="246221"/>
          </a:xfrm>
          <a:prstGeom prst="rect">
            <a:avLst/>
          </a:prstGeom>
          <a:noFill/>
        </p:spPr>
        <p:txBody>
          <a:bodyPr wrap="square" rtlCol="0">
            <a:spAutoFit/>
          </a:bodyPr>
          <a:lstStyle/>
          <a:p>
            <a:pPr algn="l"/>
            <a:r>
              <a:rPr kumimoji="0" lang="ja-JP" altLang="en-US" sz="1000" kern="0" dirty="0">
                <a:solidFill>
                  <a:prstClr val="black">
                    <a:lumMod val="65000"/>
                    <a:lumOff val="35000"/>
                  </a:prstClr>
                </a:solidFill>
              </a:rPr>
              <a:t>・リニューアル前</a:t>
            </a:r>
          </a:p>
        </p:txBody>
      </p:sp>
      <p:sp>
        <p:nvSpPr>
          <p:cNvPr id="27" name="テキスト ボックス 26">
            <a:extLst>
              <a:ext uri="{FF2B5EF4-FFF2-40B4-BE49-F238E27FC236}">
                <a16:creationId xmlns:a16="http://schemas.microsoft.com/office/drawing/2014/main" id="{629CF544-5EFF-7DEF-C78F-2805C91D9677}"/>
              </a:ext>
            </a:extLst>
          </p:cNvPr>
          <p:cNvSpPr txBox="1"/>
          <p:nvPr/>
        </p:nvSpPr>
        <p:spPr>
          <a:xfrm>
            <a:off x="8953847" y="3446400"/>
            <a:ext cx="2186885" cy="246221"/>
          </a:xfrm>
          <a:prstGeom prst="rect">
            <a:avLst/>
          </a:prstGeom>
          <a:noFill/>
        </p:spPr>
        <p:txBody>
          <a:bodyPr wrap="square" rtlCol="0">
            <a:spAutoFit/>
          </a:bodyPr>
          <a:lstStyle/>
          <a:p>
            <a:pPr algn="l"/>
            <a:r>
              <a:rPr kumimoji="0" lang="ja-JP" altLang="en-US" sz="1000" kern="0" dirty="0">
                <a:solidFill>
                  <a:prstClr val="black">
                    <a:lumMod val="65000"/>
                    <a:lumOff val="35000"/>
                  </a:prstClr>
                </a:solidFill>
              </a:rPr>
              <a:t>・リニューアル後</a:t>
            </a:r>
          </a:p>
        </p:txBody>
      </p:sp>
    </p:spTree>
    <p:extLst>
      <p:ext uri="{BB962C8B-B14F-4D97-AF65-F5344CB8AC3E}">
        <p14:creationId xmlns:p14="http://schemas.microsoft.com/office/powerpoint/2010/main" val="1858732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466338" y="938721"/>
            <a:ext cx="11225228" cy="5040560"/>
          </a:xfrm>
        </p:spPr>
        <p:txBody>
          <a:bodyPr/>
          <a:lstStyle/>
          <a:p>
            <a:r>
              <a:rPr kumimoji="1" lang="ja-JP" altLang="en-US" dirty="0"/>
              <a:t>スポーツナビ</a:t>
            </a:r>
            <a:r>
              <a:rPr lang="ja-JP" altLang="en-US" dirty="0"/>
              <a:t>では、ユーザービリティ向上のため</a:t>
            </a:r>
            <a:r>
              <a:rPr lang="en-US" altLang="ja-JP" dirty="0"/>
              <a:t>PC</a:t>
            </a:r>
            <a:r>
              <a:rPr lang="ja-JP" altLang="en-US" dirty="0"/>
              <a:t>の</a:t>
            </a:r>
            <a:r>
              <a:rPr kumimoji="1" lang="en-US" altLang="ja-JP" dirty="0"/>
              <a:t>WEB</a:t>
            </a:r>
            <a:r>
              <a:rPr kumimoji="1" lang="ja-JP" altLang="en-US" dirty="0"/>
              <a:t>サイトをリニューアルいたします。</a:t>
            </a:r>
            <a:r>
              <a:rPr lang="ja-JP" altLang="en-US" dirty="0"/>
              <a:t>リニューアル</a:t>
            </a:r>
            <a:r>
              <a:rPr kumimoji="1" lang="ja-JP" altLang="en-US" dirty="0"/>
              <a:t>に伴い一部広告商品にて販売停止の期間が発生いたします。</a:t>
            </a:r>
            <a:endParaRPr kumimoji="1" lang="en-US" altLang="ja-JP" dirty="0"/>
          </a:p>
        </p:txBody>
      </p:sp>
      <p:sp>
        <p:nvSpPr>
          <p:cNvPr id="3" name="テキスト プレースホルダー 2"/>
          <p:cNvSpPr>
            <a:spLocks noGrp="1"/>
          </p:cNvSpPr>
          <p:nvPr>
            <p:ph type="body" sz="quarter" idx="11"/>
          </p:nvPr>
        </p:nvSpPr>
        <p:spPr/>
        <p:txBody>
          <a:bodyPr>
            <a:normAutofit/>
          </a:bodyPr>
          <a:lstStyle/>
          <a:p>
            <a:r>
              <a:rPr kumimoji="1" lang="ja-JP" altLang="en-US" dirty="0"/>
              <a:t>サイトリニューアルに</a:t>
            </a:r>
            <a:r>
              <a:rPr lang="ja-JP" altLang="en-US" dirty="0"/>
              <a:t>伴う販売商品期間の変更</a:t>
            </a:r>
            <a:endParaRPr kumimoji="1" lang="ja-JP" altLang="en-US" dirty="0"/>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5</a:t>
            </a:fld>
            <a:endParaRPr lang="ja-JP" altLang="en-US"/>
          </a:p>
        </p:txBody>
      </p:sp>
      <p:graphicFrame>
        <p:nvGraphicFramePr>
          <p:cNvPr id="13" name="表 12"/>
          <p:cNvGraphicFramePr>
            <a:graphicFrameLocks noGrp="1"/>
          </p:cNvGraphicFramePr>
          <p:nvPr>
            <p:extLst>
              <p:ext uri="{D42A27DB-BD31-4B8C-83A1-F6EECF244321}">
                <p14:modId xmlns:p14="http://schemas.microsoft.com/office/powerpoint/2010/main" val="2628614741"/>
              </p:ext>
            </p:extLst>
          </p:nvPr>
        </p:nvGraphicFramePr>
        <p:xfrm>
          <a:off x="476766" y="1628800"/>
          <a:ext cx="11451704" cy="4218768"/>
        </p:xfrm>
        <a:graphic>
          <a:graphicData uri="http://schemas.openxmlformats.org/drawingml/2006/table">
            <a:tbl>
              <a:tblPr>
                <a:tableStyleId>{3C2FFA5D-87B4-456A-9821-1D502468CF0F}</a:tableStyleId>
              </a:tblPr>
              <a:tblGrid>
                <a:gridCol w="648072">
                  <a:extLst>
                    <a:ext uri="{9D8B030D-6E8A-4147-A177-3AD203B41FA5}">
                      <a16:colId xmlns:a16="http://schemas.microsoft.com/office/drawing/2014/main" val="1925193124"/>
                    </a:ext>
                  </a:extLst>
                </a:gridCol>
                <a:gridCol w="576064">
                  <a:extLst>
                    <a:ext uri="{9D8B030D-6E8A-4147-A177-3AD203B41FA5}">
                      <a16:colId xmlns:a16="http://schemas.microsoft.com/office/drawing/2014/main" val="2687459340"/>
                    </a:ext>
                  </a:extLst>
                </a:gridCol>
                <a:gridCol w="864096">
                  <a:extLst>
                    <a:ext uri="{9D8B030D-6E8A-4147-A177-3AD203B41FA5}">
                      <a16:colId xmlns:a16="http://schemas.microsoft.com/office/drawing/2014/main" val="1654168326"/>
                    </a:ext>
                  </a:extLst>
                </a:gridCol>
                <a:gridCol w="3528392">
                  <a:extLst>
                    <a:ext uri="{9D8B030D-6E8A-4147-A177-3AD203B41FA5}">
                      <a16:colId xmlns:a16="http://schemas.microsoft.com/office/drawing/2014/main" val="1546285049"/>
                    </a:ext>
                  </a:extLst>
                </a:gridCol>
                <a:gridCol w="1584176">
                  <a:extLst>
                    <a:ext uri="{9D8B030D-6E8A-4147-A177-3AD203B41FA5}">
                      <a16:colId xmlns:a16="http://schemas.microsoft.com/office/drawing/2014/main" val="505648431"/>
                    </a:ext>
                  </a:extLst>
                </a:gridCol>
                <a:gridCol w="303636">
                  <a:extLst>
                    <a:ext uri="{9D8B030D-6E8A-4147-A177-3AD203B41FA5}">
                      <a16:colId xmlns:a16="http://schemas.microsoft.com/office/drawing/2014/main" val="2269822313"/>
                    </a:ext>
                  </a:extLst>
                </a:gridCol>
                <a:gridCol w="303636">
                  <a:extLst>
                    <a:ext uri="{9D8B030D-6E8A-4147-A177-3AD203B41FA5}">
                      <a16:colId xmlns:a16="http://schemas.microsoft.com/office/drawing/2014/main" val="4097738898"/>
                    </a:ext>
                  </a:extLst>
                </a:gridCol>
                <a:gridCol w="303636">
                  <a:extLst>
                    <a:ext uri="{9D8B030D-6E8A-4147-A177-3AD203B41FA5}">
                      <a16:colId xmlns:a16="http://schemas.microsoft.com/office/drawing/2014/main" val="3753432930"/>
                    </a:ext>
                  </a:extLst>
                </a:gridCol>
                <a:gridCol w="303636">
                  <a:extLst>
                    <a:ext uri="{9D8B030D-6E8A-4147-A177-3AD203B41FA5}">
                      <a16:colId xmlns:a16="http://schemas.microsoft.com/office/drawing/2014/main" val="2387414790"/>
                    </a:ext>
                  </a:extLst>
                </a:gridCol>
                <a:gridCol w="303636">
                  <a:extLst>
                    <a:ext uri="{9D8B030D-6E8A-4147-A177-3AD203B41FA5}">
                      <a16:colId xmlns:a16="http://schemas.microsoft.com/office/drawing/2014/main" val="1083898748"/>
                    </a:ext>
                  </a:extLst>
                </a:gridCol>
                <a:gridCol w="303636">
                  <a:extLst>
                    <a:ext uri="{9D8B030D-6E8A-4147-A177-3AD203B41FA5}">
                      <a16:colId xmlns:a16="http://schemas.microsoft.com/office/drawing/2014/main" val="2240513054"/>
                    </a:ext>
                  </a:extLst>
                </a:gridCol>
                <a:gridCol w="303636">
                  <a:extLst>
                    <a:ext uri="{9D8B030D-6E8A-4147-A177-3AD203B41FA5}">
                      <a16:colId xmlns:a16="http://schemas.microsoft.com/office/drawing/2014/main" val="821397475"/>
                    </a:ext>
                  </a:extLst>
                </a:gridCol>
                <a:gridCol w="303636">
                  <a:extLst>
                    <a:ext uri="{9D8B030D-6E8A-4147-A177-3AD203B41FA5}">
                      <a16:colId xmlns:a16="http://schemas.microsoft.com/office/drawing/2014/main" val="3610103292"/>
                    </a:ext>
                  </a:extLst>
                </a:gridCol>
                <a:gridCol w="303636">
                  <a:extLst>
                    <a:ext uri="{9D8B030D-6E8A-4147-A177-3AD203B41FA5}">
                      <a16:colId xmlns:a16="http://schemas.microsoft.com/office/drawing/2014/main" val="2471471242"/>
                    </a:ext>
                  </a:extLst>
                </a:gridCol>
                <a:gridCol w="303636">
                  <a:extLst>
                    <a:ext uri="{9D8B030D-6E8A-4147-A177-3AD203B41FA5}">
                      <a16:colId xmlns:a16="http://schemas.microsoft.com/office/drawing/2014/main" val="2664020527"/>
                    </a:ext>
                  </a:extLst>
                </a:gridCol>
                <a:gridCol w="303636">
                  <a:extLst>
                    <a:ext uri="{9D8B030D-6E8A-4147-A177-3AD203B41FA5}">
                      <a16:colId xmlns:a16="http://schemas.microsoft.com/office/drawing/2014/main" val="1930526872"/>
                    </a:ext>
                  </a:extLst>
                </a:gridCol>
                <a:gridCol w="303636">
                  <a:extLst>
                    <a:ext uri="{9D8B030D-6E8A-4147-A177-3AD203B41FA5}">
                      <a16:colId xmlns:a16="http://schemas.microsoft.com/office/drawing/2014/main" val="1879620820"/>
                    </a:ext>
                  </a:extLst>
                </a:gridCol>
                <a:gridCol w="303636">
                  <a:extLst>
                    <a:ext uri="{9D8B030D-6E8A-4147-A177-3AD203B41FA5}">
                      <a16:colId xmlns:a16="http://schemas.microsoft.com/office/drawing/2014/main" val="1507991757"/>
                    </a:ext>
                  </a:extLst>
                </a:gridCol>
                <a:gridCol w="303636">
                  <a:extLst>
                    <a:ext uri="{9D8B030D-6E8A-4147-A177-3AD203B41FA5}">
                      <a16:colId xmlns:a16="http://schemas.microsoft.com/office/drawing/2014/main" val="3037105301"/>
                    </a:ext>
                  </a:extLst>
                </a:gridCol>
              </a:tblGrid>
              <a:tr h="443357">
                <a:tc>
                  <a:txBody>
                    <a:bodyPr/>
                    <a:lstStyle/>
                    <a:p>
                      <a:pPr algn="ctr" fontAlgn="ctr"/>
                      <a:r>
                        <a:rPr lang="ja-JP" altLang="en-US" sz="1000" u="none" strike="noStrike" dirty="0">
                          <a:solidFill>
                            <a:schemeClr val="bg1"/>
                          </a:solidFill>
                          <a:effectLst/>
                        </a:rPr>
                        <a:t>商品種別</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デバイス</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掲載面</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商品名</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掲載期間</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gridSpan="2">
                  <a:txBody>
                    <a:bodyPr/>
                    <a:lstStyle/>
                    <a:p>
                      <a:pPr algn="ctr" fontAlgn="ctr"/>
                      <a:r>
                        <a:rPr lang="en-US" altLang="ja-JP" sz="1000" u="none" strike="noStrike" dirty="0">
                          <a:solidFill>
                            <a:schemeClr val="bg1"/>
                          </a:solidFill>
                          <a:effectLst/>
                        </a:rPr>
                        <a:t>9</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10</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11</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12</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1</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2</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3</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1173081236"/>
                  </a:ext>
                </a:extLst>
              </a:tr>
              <a:tr h="443357">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SP</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a:effectLst/>
                        </a:rPr>
                        <a:t>トップ</a:t>
                      </a:r>
                      <a:endParaRPr lang="ja-JP" alt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トップ　トップパネル　</a:t>
                      </a:r>
                      <a:r>
                        <a:rPr lang="en-US" altLang="ja-JP" sz="1000" u="none" strike="noStrike" dirty="0">
                          <a:effectLst/>
                        </a:rPr>
                        <a:t>SP</a:t>
                      </a:r>
                      <a:endParaRPr lang="en-US" altLang="ja-JP"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2022/9/1</a:t>
                      </a:r>
                      <a:r>
                        <a:rPr lang="ja-JP" altLang="en-US" sz="1000" u="none" strike="noStrike" dirty="0">
                          <a:effectLst/>
                        </a:rPr>
                        <a:t>～</a:t>
                      </a:r>
                      <a:r>
                        <a:rPr lang="en-US" altLang="ja-JP" sz="1000" u="none" strike="noStrike" dirty="0">
                          <a:effectLst/>
                        </a:rPr>
                        <a:t>2023/3/31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969102058"/>
                  </a:ext>
                </a:extLst>
              </a:tr>
              <a:tr h="398323">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SP</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カテゴリートップ指定　トップパネル　</a:t>
                      </a:r>
                      <a:r>
                        <a:rPr lang="en-US" altLang="ja-JP" sz="1000" u="none" strike="noStrike" dirty="0">
                          <a:effectLst/>
                        </a:rPr>
                        <a:t>SP</a:t>
                      </a:r>
                      <a:endParaRPr lang="en-US" altLang="ja-JP"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2022/10/1</a:t>
                      </a:r>
                      <a:r>
                        <a:rPr lang="ja-JP" altLang="en-US" sz="1000" u="none" strike="noStrike" dirty="0">
                          <a:effectLst/>
                        </a:rPr>
                        <a:t>～</a:t>
                      </a:r>
                      <a:r>
                        <a:rPr lang="en-US" altLang="ja-JP" sz="1000" u="none" strike="noStrike" dirty="0">
                          <a:effectLst/>
                        </a:rPr>
                        <a:t>2023/3/31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4783587"/>
                  </a:ext>
                </a:extLst>
              </a:tr>
              <a:tr h="443357">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トップ</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トップ　プライムディスプレイ　</a:t>
                      </a:r>
                      <a:r>
                        <a:rPr lang="en-US" altLang="ja-JP" sz="1000" u="none" strike="noStrike" dirty="0">
                          <a:effectLst/>
                        </a:rPr>
                        <a:t>PC</a:t>
                      </a:r>
                      <a:r>
                        <a:rPr lang="ja-JP" altLang="en-US" sz="1000" u="none" strike="noStrike" dirty="0">
                          <a:effectLst/>
                        </a:rPr>
                        <a:t>　</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2022/9/1</a:t>
                      </a:r>
                      <a:r>
                        <a:rPr lang="ja-JP" altLang="en-US" sz="1000" u="none" strike="noStrike" dirty="0">
                          <a:effectLst/>
                        </a:rPr>
                        <a:t>～</a:t>
                      </a:r>
                      <a:r>
                        <a:rPr lang="en-US" altLang="ja-JP" sz="1000" u="none" strike="noStrike" dirty="0">
                          <a:effectLst/>
                        </a:rPr>
                        <a:t>2023/3/31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964205026"/>
                  </a:ext>
                </a:extLst>
              </a:tr>
              <a:tr h="443357">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トップ</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トップ　プライムディスプレイ　パノラマ　</a:t>
                      </a:r>
                      <a:r>
                        <a:rPr lang="en-US" altLang="ja-JP" sz="1000" u="none" strike="noStrike" dirty="0">
                          <a:effectLst/>
                        </a:rPr>
                        <a:t>PC</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2022/9/1</a:t>
                      </a:r>
                      <a:r>
                        <a:rPr lang="ja-JP" altLang="en-US" sz="1000" u="none" strike="noStrike" dirty="0">
                          <a:effectLst/>
                        </a:rPr>
                        <a:t>～</a:t>
                      </a:r>
                      <a:r>
                        <a:rPr lang="en-US" altLang="ja-JP" sz="1000" u="none" strike="noStrike" dirty="0">
                          <a:effectLst/>
                        </a:rPr>
                        <a:t>2023/3/31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endParaRPr lang="ja-JP" altLang="en-US" dirty="0"/>
                    </a:p>
                  </a:txBody>
                  <a:tcPr marL="0" marR="0" marT="0" marB="0" anchor="ctr"/>
                </a:tc>
                <a:tc>
                  <a:txBody>
                    <a:bodyPr/>
                    <a:lstStyle/>
                    <a:p>
                      <a:endParaRPr lang="ja-JP" altLang="en-US" dirty="0"/>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811344949"/>
                  </a:ext>
                </a:extLst>
              </a:tr>
              <a:tr h="492545">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トップ</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トップ　トップインパクト　プライムディスプレイ　ダブルサイズ　</a:t>
                      </a:r>
                      <a:r>
                        <a:rPr lang="en-US" altLang="ja-JP" sz="1000" u="none" strike="noStrike" dirty="0">
                          <a:effectLst/>
                        </a:rPr>
                        <a:t>PC</a:t>
                      </a:r>
                      <a:endParaRPr lang="en-US" altLang="ja-JP"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chemeClr val="tx1"/>
                          </a:solidFill>
                          <a:effectLst/>
                        </a:rPr>
                        <a:t>2023/2/1</a:t>
                      </a:r>
                      <a:r>
                        <a:rPr lang="ja-JP" altLang="en-US" sz="1000" u="none" strike="noStrike" dirty="0">
                          <a:solidFill>
                            <a:schemeClr val="tx1"/>
                          </a:solidFill>
                          <a:effectLst/>
                        </a:rPr>
                        <a:t>～</a:t>
                      </a:r>
                      <a:r>
                        <a:rPr lang="en-US" altLang="ja-JP" sz="1000" u="none" strike="noStrike" dirty="0">
                          <a:solidFill>
                            <a:schemeClr val="tx1"/>
                          </a:solidFill>
                          <a:effectLst/>
                        </a:rPr>
                        <a:t>2023/3/31</a:t>
                      </a:r>
                      <a:endParaRPr lang="en-US" altLang="ja-JP" sz="1000" b="0" i="0" u="none" strike="noStrike" dirty="0">
                        <a:solidFill>
                          <a:schemeClr val="tx1"/>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en-US" altLang="ja-JP"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105171600"/>
                  </a:ext>
                </a:extLst>
              </a:tr>
              <a:tr h="531151">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a:effectLst/>
                        </a:rPr>
                        <a:t>カテゴリ指定</a:t>
                      </a:r>
                      <a:endParaRPr lang="ja-JP" alt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カテゴリー指定　プライムディスプレイ　</a:t>
                      </a:r>
                      <a:r>
                        <a:rPr lang="en-US" altLang="ja-JP" sz="1000" u="none" strike="noStrike" dirty="0">
                          <a:effectLst/>
                        </a:rPr>
                        <a:t>PC</a:t>
                      </a:r>
                      <a:r>
                        <a:rPr lang="ja-JP" altLang="en-US" sz="1000" u="none" strike="noStrike" dirty="0">
                          <a:effectLst/>
                        </a:rPr>
                        <a:t>　</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solidFill>
                            <a:schemeClr val="tx1"/>
                          </a:solidFill>
                          <a:effectLst/>
                        </a:rPr>
                        <a:t>2022/9/1</a:t>
                      </a:r>
                      <a:r>
                        <a:rPr lang="ja-JP" altLang="en-US" sz="1000" u="none" strike="noStrike" dirty="0">
                          <a:solidFill>
                            <a:schemeClr val="tx1"/>
                          </a:solidFill>
                          <a:effectLst/>
                        </a:rPr>
                        <a:t>～</a:t>
                      </a:r>
                      <a:r>
                        <a:rPr lang="en-US" altLang="ja-JP" sz="1000" u="none" strike="noStrike" dirty="0">
                          <a:solidFill>
                            <a:schemeClr val="tx1"/>
                          </a:solidFill>
                          <a:effectLst/>
                        </a:rPr>
                        <a:t>2023/3/31</a:t>
                      </a:r>
                      <a:endParaRPr lang="en-US" altLang="ja-JP" sz="1000" b="0" i="0" u="none" strike="noStrike" dirty="0">
                        <a:solidFill>
                          <a:schemeClr val="tx1"/>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8272940"/>
                  </a:ext>
                </a:extLst>
              </a:tr>
              <a:tr h="531151">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カテゴリートップ指定　トップインパクト　プライムディスプレイ　ダブルサイズ　</a:t>
                      </a:r>
                      <a:r>
                        <a:rPr lang="en-US" altLang="ja-JP" sz="1000" u="none" strike="noStrike" dirty="0">
                          <a:effectLst/>
                        </a:rPr>
                        <a:t>PC</a:t>
                      </a:r>
                      <a:r>
                        <a:rPr lang="ja-JP" altLang="en-US" sz="1000" u="none" strike="noStrike" dirty="0">
                          <a:effectLst/>
                        </a:rPr>
                        <a:t>（プロ野球、</a:t>
                      </a:r>
                      <a:r>
                        <a:rPr lang="en-US" altLang="ja-JP" sz="1000" u="none" strike="noStrike" dirty="0">
                          <a:effectLst/>
                        </a:rPr>
                        <a:t>MLB</a:t>
                      </a:r>
                      <a:r>
                        <a:rPr lang="ja-JP" altLang="en-US" sz="1000" u="none" strike="noStrike" dirty="0">
                          <a:effectLst/>
                        </a:rPr>
                        <a:t>）</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chemeClr val="tx1"/>
                          </a:solidFill>
                          <a:effectLst/>
                        </a:rPr>
                        <a:t>2022/9/1</a:t>
                      </a:r>
                      <a:r>
                        <a:rPr lang="ja-JP" altLang="en-US" sz="1000" u="none" strike="noStrike" dirty="0">
                          <a:solidFill>
                            <a:schemeClr val="tx1"/>
                          </a:solidFill>
                          <a:effectLst/>
                        </a:rPr>
                        <a:t>～</a:t>
                      </a:r>
                      <a:r>
                        <a:rPr lang="en-US" altLang="ja-JP" sz="1000" u="none" strike="noStrike" dirty="0">
                          <a:solidFill>
                            <a:schemeClr val="tx1"/>
                          </a:solidFill>
                          <a:effectLst/>
                        </a:rPr>
                        <a:t>2022/10/31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chemeClr val="tx1"/>
                          </a:solidFill>
                          <a:effectLst/>
                        </a:rPr>
                        <a:t>2023/1/1</a:t>
                      </a:r>
                      <a:r>
                        <a:rPr lang="ja-JP" altLang="en-US" sz="1000" u="none" strike="noStrike" dirty="0">
                          <a:solidFill>
                            <a:schemeClr val="tx1"/>
                          </a:solidFill>
                          <a:effectLst/>
                        </a:rPr>
                        <a:t>～</a:t>
                      </a:r>
                      <a:r>
                        <a:rPr lang="en-US" altLang="ja-JP" sz="1000" u="none" strike="noStrike" dirty="0">
                          <a:solidFill>
                            <a:schemeClr val="tx1"/>
                          </a:solidFill>
                          <a:effectLst/>
                        </a:rPr>
                        <a:t>2023/3/31</a:t>
                      </a:r>
                      <a:endParaRPr lang="en-US" altLang="ja-JP" sz="1000" b="0" i="0" u="none" strike="noStrike" dirty="0">
                        <a:solidFill>
                          <a:schemeClr val="tx1"/>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r" fontAlgn="ctr"/>
                      <a:endParaRPr lang="en-US" altLang="ja-JP"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04619293"/>
                  </a:ext>
                </a:extLst>
              </a:tr>
              <a:tr h="492170">
                <a:tc>
                  <a:txBody>
                    <a:bodyPr/>
                    <a:lstStyle/>
                    <a:p>
                      <a:pPr algn="ctr" fontAlgn="ctr"/>
                      <a:r>
                        <a:rPr lang="ja-JP" altLang="en-US" sz="1000" u="none" strike="noStrike" dirty="0">
                          <a:effectLst/>
                        </a:rPr>
                        <a:t>スペシャル</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dirty="0">
                          <a:effectLst/>
                        </a:rPr>
                        <a:t>PC</a:t>
                      </a:r>
                      <a:endParaRPr 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カテゴリートップ指定　トップインパクト　プライムディスプレイ　ダブルサイズ　</a:t>
                      </a:r>
                      <a:r>
                        <a:rPr lang="en-US" altLang="ja-JP" sz="1000" u="none" strike="noStrike" dirty="0">
                          <a:effectLst/>
                        </a:rPr>
                        <a:t>PC</a:t>
                      </a:r>
                      <a:r>
                        <a:rPr lang="ja-JP" altLang="en-US" sz="1000" u="none" strike="noStrike" dirty="0">
                          <a:effectLst/>
                        </a:rPr>
                        <a:t>（サッカー代表、</a:t>
                      </a:r>
                      <a:r>
                        <a:rPr lang="en-US" altLang="ja-JP" sz="1000" u="none" strike="noStrike" dirty="0">
                          <a:effectLst/>
                        </a:rPr>
                        <a:t>J</a:t>
                      </a:r>
                      <a:r>
                        <a:rPr lang="ja-JP" altLang="en-US" sz="1000" u="none" strike="noStrike" dirty="0">
                          <a:effectLst/>
                        </a:rPr>
                        <a:t>リーグ、海外サッカー）</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chemeClr val="tx1"/>
                          </a:solidFill>
                          <a:effectLst/>
                        </a:rPr>
                        <a:t>2022/11/1</a:t>
                      </a:r>
                      <a:r>
                        <a:rPr lang="ja-JP" altLang="en-US" sz="1000" u="none" strike="noStrike" dirty="0">
                          <a:solidFill>
                            <a:schemeClr val="tx1"/>
                          </a:solidFill>
                          <a:effectLst/>
                        </a:rPr>
                        <a:t>～</a:t>
                      </a:r>
                      <a:r>
                        <a:rPr lang="en-US" altLang="ja-JP" sz="1000" u="none" strike="noStrike" dirty="0">
                          <a:solidFill>
                            <a:schemeClr val="tx1"/>
                          </a:solidFill>
                          <a:effectLst/>
                        </a:rPr>
                        <a:t>2023/3/31</a:t>
                      </a:r>
                      <a:endParaRPr lang="en-US" altLang="ja-JP" sz="1000" b="0" i="0" u="none" strike="noStrike" dirty="0">
                        <a:solidFill>
                          <a:schemeClr val="tx1"/>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635061812"/>
                  </a:ext>
                </a:extLst>
              </a:tr>
            </a:tbl>
          </a:graphicData>
        </a:graphic>
      </p:graphicFrame>
      <p:sp>
        <p:nvSpPr>
          <p:cNvPr id="14" name="正方形/長方形 13"/>
          <p:cNvSpPr/>
          <p:nvPr/>
        </p:nvSpPr>
        <p:spPr>
          <a:xfrm>
            <a:off x="17329310" y="4590035"/>
            <a:ext cx="318364" cy="211202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5" name="角丸四角形 14"/>
          <p:cNvSpPr/>
          <p:nvPr/>
        </p:nvSpPr>
        <p:spPr>
          <a:xfrm>
            <a:off x="7680177" y="2143538"/>
            <a:ext cx="4194950" cy="296120"/>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6" name="角丸四角形 15"/>
          <p:cNvSpPr/>
          <p:nvPr/>
        </p:nvSpPr>
        <p:spPr>
          <a:xfrm>
            <a:off x="8305509" y="2507159"/>
            <a:ext cx="3569618" cy="309314"/>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8" name="角丸四角形 17"/>
          <p:cNvSpPr/>
          <p:nvPr/>
        </p:nvSpPr>
        <p:spPr>
          <a:xfrm>
            <a:off x="7676898" y="3386875"/>
            <a:ext cx="4251572" cy="273218"/>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0" name="角丸四角形 19"/>
          <p:cNvSpPr/>
          <p:nvPr/>
        </p:nvSpPr>
        <p:spPr>
          <a:xfrm>
            <a:off x="10782176" y="3867293"/>
            <a:ext cx="1162378" cy="288766"/>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6" name="テキスト ボックス 25"/>
          <p:cNvSpPr txBox="1"/>
          <p:nvPr/>
        </p:nvSpPr>
        <p:spPr>
          <a:xfrm>
            <a:off x="7668342" y="2185900"/>
            <a:ext cx="504056"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27" name="テキスト ボックス 26"/>
          <p:cNvSpPr txBox="1"/>
          <p:nvPr/>
        </p:nvSpPr>
        <p:spPr>
          <a:xfrm>
            <a:off x="8327345" y="2553653"/>
            <a:ext cx="504056" cy="253916"/>
          </a:xfrm>
          <a:prstGeom prst="rect">
            <a:avLst/>
          </a:prstGeom>
          <a:noFill/>
        </p:spPr>
        <p:txBody>
          <a:bodyPr wrap="square" rtlCol="0">
            <a:spAutoFit/>
          </a:bodyPr>
          <a:lstStyle/>
          <a:p>
            <a:pPr algn="l"/>
            <a:r>
              <a:rPr kumimoji="1" lang="en-US" altLang="ja-JP" sz="1050" dirty="0"/>
              <a:t>10/1</a:t>
            </a:r>
            <a:endParaRPr kumimoji="1" lang="ja-JP" altLang="en-US" sz="1050" dirty="0"/>
          </a:p>
        </p:txBody>
      </p:sp>
      <p:sp>
        <p:nvSpPr>
          <p:cNvPr id="36" name="テキスト ボックス 35"/>
          <p:cNvSpPr txBox="1"/>
          <p:nvPr/>
        </p:nvSpPr>
        <p:spPr>
          <a:xfrm>
            <a:off x="11434842" y="2179258"/>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37" name="テキスト ボックス 36"/>
          <p:cNvSpPr txBox="1"/>
          <p:nvPr/>
        </p:nvSpPr>
        <p:spPr>
          <a:xfrm>
            <a:off x="11434842" y="2562556"/>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40" name="テキスト ボックス 39"/>
          <p:cNvSpPr txBox="1"/>
          <p:nvPr/>
        </p:nvSpPr>
        <p:spPr>
          <a:xfrm>
            <a:off x="11434842" y="3885723"/>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
        <p:nvSpPr>
          <p:cNvPr id="49" name="テキスト ボックス 48"/>
          <p:cNvSpPr txBox="1"/>
          <p:nvPr/>
        </p:nvSpPr>
        <p:spPr>
          <a:xfrm>
            <a:off x="10765424" y="3888256"/>
            <a:ext cx="743484" cy="253916"/>
          </a:xfrm>
          <a:prstGeom prst="rect">
            <a:avLst/>
          </a:prstGeom>
          <a:noFill/>
        </p:spPr>
        <p:txBody>
          <a:bodyPr wrap="square" rtlCol="0">
            <a:spAutoFit/>
          </a:bodyPr>
          <a:lstStyle/>
          <a:p>
            <a:pPr algn="l"/>
            <a:r>
              <a:rPr lang="en-US" altLang="ja-JP" sz="1050" dirty="0"/>
              <a:t>2</a:t>
            </a:r>
            <a:r>
              <a:rPr kumimoji="1" lang="en-US" altLang="ja-JP" sz="1050" dirty="0"/>
              <a:t>/</a:t>
            </a:r>
            <a:r>
              <a:rPr lang="en-US" altLang="ja-JP" sz="1050" dirty="0"/>
              <a:t>1</a:t>
            </a:r>
            <a:endParaRPr kumimoji="1" lang="ja-JP" altLang="en-US" sz="1050" dirty="0"/>
          </a:p>
        </p:txBody>
      </p:sp>
      <p:sp>
        <p:nvSpPr>
          <p:cNvPr id="58" name="角丸四角形 14">
            <a:extLst>
              <a:ext uri="{FF2B5EF4-FFF2-40B4-BE49-F238E27FC236}">
                <a16:creationId xmlns:a16="http://schemas.microsoft.com/office/drawing/2014/main" id="{664715E8-EF3C-9B4F-F094-A2580B931FF1}"/>
              </a:ext>
            </a:extLst>
          </p:cNvPr>
          <p:cNvSpPr/>
          <p:nvPr/>
        </p:nvSpPr>
        <p:spPr>
          <a:xfrm>
            <a:off x="7673906" y="2961226"/>
            <a:ext cx="4227969" cy="286978"/>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9" name="テキスト ボックス 58">
            <a:extLst>
              <a:ext uri="{FF2B5EF4-FFF2-40B4-BE49-F238E27FC236}">
                <a16:creationId xmlns:a16="http://schemas.microsoft.com/office/drawing/2014/main" id="{CE0843D8-341F-A547-BFEE-13584F7C0762}"/>
              </a:ext>
            </a:extLst>
          </p:cNvPr>
          <p:cNvSpPr txBox="1"/>
          <p:nvPr/>
        </p:nvSpPr>
        <p:spPr>
          <a:xfrm>
            <a:off x="7662767" y="3007288"/>
            <a:ext cx="504056"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60" name="テキスト ボックス 59">
            <a:extLst>
              <a:ext uri="{FF2B5EF4-FFF2-40B4-BE49-F238E27FC236}">
                <a16:creationId xmlns:a16="http://schemas.microsoft.com/office/drawing/2014/main" id="{29265A8E-754E-605C-8718-BAA98784F132}"/>
              </a:ext>
            </a:extLst>
          </p:cNvPr>
          <p:cNvSpPr txBox="1"/>
          <p:nvPr/>
        </p:nvSpPr>
        <p:spPr>
          <a:xfrm>
            <a:off x="11434842" y="2994604"/>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66" name="テキスト ボックス 65">
            <a:extLst>
              <a:ext uri="{FF2B5EF4-FFF2-40B4-BE49-F238E27FC236}">
                <a16:creationId xmlns:a16="http://schemas.microsoft.com/office/drawing/2014/main" id="{AC3B3251-4DAE-2C71-411B-2D6F57E67530}"/>
              </a:ext>
            </a:extLst>
          </p:cNvPr>
          <p:cNvSpPr txBox="1"/>
          <p:nvPr/>
        </p:nvSpPr>
        <p:spPr>
          <a:xfrm>
            <a:off x="7655044" y="3403861"/>
            <a:ext cx="529666"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67" name="テキスト ボックス 66">
            <a:extLst>
              <a:ext uri="{FF2B5EF4-FFF2-40B4-BE49-F238E27FC236}">
                <a16:creationId xmlns:a16="http://schemas.microsoft.com/office/drawing/2014/main" id="{1720486A-E6D2-7E49-CF90-5C43789450B7}"/>
              </a:ext>
            </a:extLst>
          </p:cNvPr>
          <p:cNvSpPr txBox="1"/>
          <p:nvPr/>
        </p:nvSpPr>
        <p:spPr>
          <a:xfrm>
            <a:off x="11434842" y="3398063"/>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68" name="角丸四角形 19">
            <a:extLst>
              <a:ext uri="{FF2B5EF4-FFF2-40B4-BE49-F238E27FC236}">
                <a16:creationId xmlns:a16="http://schemas.microsoft.com/office/drawing/2014/main" id="{3A78BE99-1304-D727-3B98-9EF7416C077D}"/>
              </a:ext>
            </a:extLst>
          </p:cNvPr>
          <p:cNvSpPr/>
          <p:nvPr/>
        </p:nvSpPr>
        <p:spPr>
          <a:xfrm>
            <a:off x="10068164" y="4870264"/>
            <a:ext cx="1852845" cy="339840"/>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69" name="テキスト ボックス 68">
            <a:extLst>
              <a:ext uri="{FF2B5EF4-FFF2-40B4-BE49-F238E27FC236}">
                <a16:creationId xmlns:a16="http://schemas.microsoft.com/office/drawing/2014/main" id="{6DFF82CD-D57D-A12D-4C38-6F4F6F9FE52E}"/>
              </a:ext>
            </a:extLst>
          </p:cNvPr>
          <p:cNvSpPr txBox="1"/>
          <p:nvPr/>
        </p:nvSpPr>
        <p:spPr>
          <a:xfrm>
            <a:off x="11434842" y="4914865"/>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
        <p:nvSpPr>
          <p:cNvPr id="70" name="テキスト ボックス 69">
            <a:extLst>
              <a:ext uri="{FF2B5EF4-FFF2-40B4-BE49-F238E27FC236}">
                <a16:creationId xmlns:a16="http://schemas.microsoft.com/office/drawing/2014/main" id="{A776E536-BAD1-2EEF-2E5A-00EF7F593FB6}"/>
              </a:ext>
            </a:extLst>
          </p:cNvPr>
          <p:cNvSpPr txBox="1"/>
          <p:nvPr/>
        </p:nvSpPr>
        <p:spPr>
          <a:xfrm>
            <a:off x="10021940" y="4936025"/>
            <a:ext cx="743484" cy="253916"/>
          </a:xfrm>
          <a:prstGeom prst="rect">
            <a:avLst/>
          </a:prstGeom>
          <a:noFill/>
        </p:spPr>
        <p:txBody>
          <a:bodyPr wrap="square" rtlCol="0">
            <a:spAutoFit/>
          </a:bodyPr>
          <a:lstStyle/>
          <a:p>
            <a:pPr algn="l"/>
            <a:r>
              <a:rPr kumimoji="1" lang="en-US" altLang="ja-JP" sz="1050" dirty="0"/>
              <a:t>1/</a:t>
            </a:r>
            <a:r>
              <a:rPr lang="ja-JP" altLang="en-US" sz="1050" dirty="0"/>
              <a:t>１</a:t>
            </a:r>
            <a:endParaRPr kumimoji="1" lang="ja-JP" altLang="en-US" sz="1050" dirty="0"/>
          </a:p>
        </p:txBody>
      </p:sp>
      <p:sp>
        <p:nvSpPr>
          <p:cNvPr id="74" name="角丸四角形 19">
            <a:extLst>
              <a:ext uri="{FF2B5EF4-FFF2-40B4-BE49-F238E27FC236}">
                <a16:creationId xmlns:a16="http://schemas.microsoft.com/office/drawing/2014/main" id="{388CE3E7-6E67-3560-5BAA-A32F5EF78DDE}"/>
              </a:ext>
            </a:extLst>
          </p:cNvPr>
          <p:cNvSpPr/>
          <p:nvPr/>
        </p:nvSpPr>
        <p:spPr>
          <a:xfrm>
            <a:off x="8881955" y="5352638"/>
            <a:ext cx="3036072" cy="295195"/>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75" name="テキスト ボックス 74">
            <a:extLst>
              <a:ext uri="{FF2B5EF4-FFF2-40B4-BE49-F238E27FC236}">
                <a16:creationId xmlns:a16="http://schemas.microsoft.com/office/drawing/2014/main" id="{146FC34B-1E60-E8FE-F76C-D34CE3DE2EC7}"/>
              </a:ext>
            </a:extLst>
          </p:cNvPr>
          <p:cNvSpPr txBox="1"/>
          <p:nvPr/>
        </p:nvSpPr>
        <p:spPr>
          <a:xfrm>
            <a:off x="11434842" y="5397401"/>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
        <p:nvSpPr>
          <p:cNvPr id="76" name="テキスト ボックス 75">
            <a:extLst>
              <a:ext uri="{FF2B5EF4-FFF2-40B4-BE49-F238E27FC236}">
                <a16:creationId xmlns:a16="http://schemas.microsoft.com/office/drawing/2014/main" id="{9EBDD62B-FBCA-0FDD-F6B6-3C1C3BCC544E}"/>
              </a:ext>
            </a:extLst>
          </p:cNvPr>
          <p:cNvSpPr txBox="1"/>
          <p:nvPr/>
        </p:nvSpPr>
        <p:spPr>
          <a:xfrm>
            <a:off x="8971492" y="5386448"/>
            <a:ext cx="866697" cy="253916"/>
          </a:xfrm>
          <a:prstGeom prst="rect">
            <a:avLst/>
          </a:prstGeom>
          <a:noFill/>
        </p:spPr>
        <p:txBody>
          <a:bodyPr wrap="square" rtlCol="0">
            <a:spAutoFit/>
          </a:bodyPr>
          <a:lstStyle/>
          <a:p>
            <a:pPr algn="l"/>
            <a:r>
              <a:rPr kumimoji="1" lang="en-US" altLang="ja-JP" sz="1050" dirty="0"/>
              <a:t>11/1</a:t>
            </a:r>
            <a:endParaRPr kumimoji="1" lang="ja-JP" altLang="en-US" sz="1050" dirty="0"/>
          </a:p>
        </p:txBody>
      </p:sp>
      <p:sp>
        <p:nvSpPr>
          <p:cNvPr id="80" name="角丸四角形 19">
            <a:extLst>
              <a:ext uri="{FF2B5EF4-FFF2-40B4-BE49-F238E27FC236}">
                <a16:creationId xmlns:a16="http://schemas.microsoft.com/office/drawing/2014/main" id="{E828ABF3-49A8-901B-965E-E555048D35B5}"/>
              </a:ext>
            </a:extLst>
          </p:cNvPr>
          <p:cNvSpPr/>
          <p:nvPr/>
        </p:nvSpPr>
        <p:spPr>
          <a:xfrm>
            <a:off x="7642499" y="4937912"/>
            <a:ext cx="1208050" cy="347105"/>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1" name="テキスト ボックス 80">
            <a:extLst>
              <a:ext uri="{FF2B5EF4-FFF2-40B4-BE49-F238E27FC236}">
                <a16:creationId xmlns:a16="http://schemas.microsoft.com/office/drawing/2014/main" id="{19568D3B-9C28-BC13-42D1-125E0D3EE8E2}"/>
              </a:ext>
            </a:extLst>
          </p:cNvPr>
          <p:cNvSpPr txBox="1"/>
          <p:nvPr/>
        </p:nvSpPr>
        <p:spPr>
          <a:xfrm>
            <a:off x="7673716" y="5005101"/>
            <a:ext cx="676986" cy="253916"/>
          </a:xfrm>
          <a:prstGeom prst="rect">
            <a:avLst/>
          </a:prstGeom>
          <a:noFill/>
        </p:spPr>
        <p:txBody>
          <a:bodyPr wrap="square" rtlCol="0">
            <a:spAutoFit/>
          </a:bodyPr>
          <a:lstStyle/>
          <a:p>
            <a:pPr algn="l"/>
            <a:r>
              <a:rPr lang="en-US" altLang="ja-JP" sz="1050" dirty="0"/>
              <a:t>9</a:t>
            </a:r>
            <a:r>
              <a:rPr kumimoji="1" lang="en-US" altLang="ja-JP" sz="1050" dirty="0"/>
              <a:t>/</a:t>
            </a:r>
            <a:r>
              <a:rPr lang="en-US" altLang="ja-JP" sz="1050" dirty="0"/>
              <a:t>1</a:t>
            </a:r>
            <a:endParaRPr kumimoji="1" lang="ja-JP" altLang="en-US" sz="1050" dirty="0"/>
          </a:p>
        </p:txBody>
      </p:sp>
      <p:cxnSp>
        <p:nvCxnSpPr>
          <p:cNvPr id="11" name="直線コネクタ 10">
            <a:extLst>
              <a:ext uri="{FF2B5EF4-FFF2-40B4-BE49-F238E27FC236}">
                <a16:creationId xmlns:a16="http://schemas.microsoft.com/office/drawing/2014/main" id="{D0EEC8FD-A049-CA63-DC12-BA9B21D28EBD}"/>
              </a:ext>
            </a:extLst>
          </p:cNvPr>
          <p:cNvCxnSpPr>
            <a:cxnSpLocks/>
          </p:cNvCxnSpPr>
          <p:nvPr/>
        </p:nvCxnSpPr>
        <p:spPr>
          <a:xfrm>
            <a:off x="8881956" y="3789040"/>
            <a:ext cx="17902" cy="1985175"/>
          </a:xfrm>
          <a:prstGeom prst="line">
            <a:avLst/>
          </a:prstGeom>
          <a:ln>
            <a:prstDash val="sysDot"/>
          </a:ln>
        </p:spPr>
        <p:style>
          <a:lnRef idx="2">
            <a:schemeClr val="accent6"/>
          </a:lnRef>
          <a:fillRef idx="0">
            <a:schemeClr val="accent6"/>
          </a:fillRef>
          <a:effectRef idx="1">
            <a:schemeClr val="accent6"/>
          </a:effectRef>
          <a:fontRef idx="minor">
            <a:schemeClr val="tx1"/>
          </a:fontRef>
        </p:style>
      </p:cxnSp>
      <p:sp>
        <p:nvSpPr>
          <p:cNvPr id="82" name="テキスト ボックス 81">
            <a:extLst>
              <a:ext uri="{FF2B5EF4-FFF2-40B4-BE49-F238E27FC236}">
                <a16:creationId xmlns:a16="http://schemas.microsoft.com/office/drawing/2014/main" id="{C6EFE55D-87A3-050F-4EED-BA3ED6897294}"/>
              </a:ext>
            </a:extLst>
          </p:cNvPr>
          <p:cNvSpPr txBox="1"/>
          <p:nvPr/>
        </p:nvSpPr>
        <p:spPr>
          <a:xfrm>
            <a:off x="8361130" y="4998067"/>
            <a:ext cx="676986" cy="253916"/>
          </a:xfrm>
          <a:prstGeom prst="rect">
            <a:avLst/>
          </a:prstGeom>
          <a:noFill/>
        </p:spPr>
        <p:txBody>
          <a:bodyPr wrap="square" rtlCol="0">
            <a:spAutoFit/>
          </a:bodyPr>
          <a:lstStyle/>
          <a:p>
            <a:pPr algn="l"/>
            <a:r>
              <a:rPr kumimoji="1" lang="en-US" altLang="ja-JP" sz="1050" dirty="0"/>
              <a:t>10/31</a:t>
            </a:r>
            <a:endParaRPr kumimoji="1" lang="ja-JP" altLang="en-US" sz="1050" dirty="0"/>
          </a:p>
        </p:txBody>
      </p:sp>
      <p:sp>
        <p:nvSpPr>
          <p:cNvPr id="63" name="角丸四角形 14">
            <a:extLst>
              <a:ext uri="{FF2B5EF4-FFF2-40B4-BE49-F238E27FC236}">
                <a16:creationId xmlns:a16="http://schemas.microsoft.com/office/drawing/2014/main" id="{E770D59E-6D37-2FA7-1387-97A9060A4886}"/>
              </a:ext>
            </a:extLst>
          </p:cNvPr>
          <p:cNvSpPr/>
          <p:nvPr/>
        </p:nvSpPr>
        <p:spPr>
          <a:xfrm>
            <a:off x="7662767" y="4407263"/>
            <a:ext cx="4276131" cy="323150"/>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id="{9ACEC2DE-CE6C-3266-9F30-305D6A80D196}"/>
              </a:ext>
            </a:extLst>
          </p:cNvPr>
          <p:cNvSpPr txBox="1"/>
          <p:nvPr/>
        </p:nvSpPr>
        <p:spPr>
          <a:xfrm>
            <a:off x="11434842" y="4430361"/>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64" name="テキスト ボックス 63">
            <a:extLst>
              <a:ext uri="{FF2B5EF4-FFF2-40B4-BE49-F238E27FC236}">
                <a16:creationId xmlns:a16="http://schemas.microsoft.com/office/drawing/2014/main" id="{E76E1673-E1FB-F7E0-22B3-F3647A4E72B1}"/>
              </a:ext>
            </a:extLst>
          </p:cNvPr>
          <p:cNvSpPr txBox="1"/>
          <p:nvPr/>
        </p:nvSpPr>
        <p:spPr>
          <a:xfrm>
            <a:off x="7671143" y="4465915"/>
            <a:ext cx="504056"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7" name="テキスト ボックス 6">
            <a:extLst>
              <a:ext uri="{FF2B5EF4-FFF2-40B4-BE49-F238E27FC236}">
                <a16:creationId xmlns:a16="http://schemas.microsoft.com/office/drawing/2014/main" id="{85B8CB09-0FE7-FA07-E116-3D089C503726}"/>
              </a:ext>
            </a:extLst>
          </p:cNvPr>
          <p:cNvSpPr txBox="1"/>
          <p:nvPr/>
        </p:nvSpPr>
        <p:spPr>
          <a:xfrm>
            <a:off x="8827175" y="4966521"/>
            <a:ext cx="523661" cy="261610"/>
          </a:xfrm>
          <a:prstGeom prst="rect">
            <a:avLst/>
          </a:prstGeom>
          <a:noFill/>
        </p:spPr>
        <p:txBody>
          <a:bodyPr wrap="square" rtlCol="0">
            <a:spAutoFit/>
          </a:bodyPr>
          <a:lstStyle/>
          <a:p>
            <a:pPr algn="l"/>
            <a:r>
              <a:rPr kumimoji="1" lang="ja-JP" altLang="en-US" sz="1050" dirty="0">
                <a:solidFill>
                  <a:srgbClr val="FF0000"/>
                </a:solidFill>
              </a:rPr>
              <a:t>★</a:t>
            </a:r>
          </a:p>
        </p:txBody>
      </p:sp>
      <p:sp>
        <p:nvSpPr>
          <p:cNvPr id="48" name="テキスト ボックス 47">
            <a:extLst>
              <a:ext uri="{FF2B5EF4-FFF2-40B4-BE49-F238E27FC236}">
                <a16:creationId xmlns:a16="http://schemas.microsoft.com/office/drawing/2014/main" id="{F7875D53-F6B6-4F39-9D4E-4A6AF38D8DD6}"/>
              </a:ext>
            </a:extLst>
          </p:cNvPr>
          <p:cNvSpPr txBox="1"/>
          <p:nvPr/>
        </p:nvSpPr>
        <p:spPr>
          <a:xfrm>
            <a:off x="8809111" y="5371433"/>
            <a:ext cx="627493" cy="261610"/>
          </a:xfrm>
          <a:prstGeom prst="rect">
            <a:avLst/>
          </a:prstGeom>
          <a:noFill/>
        </p:spPr>
        <p:txBody>
          <a:bodyPr wrap="square" rtlCol="0">
            <a:spAutoFit/>
          </a:bodyPr>
          <a:lstStyle/>
          <a:p>
            <a:pPr algn="l"/>
            <a:r>
              <a:rPr kumimoji="1" lang="ja-JP" altLang="en-US" sz="1100" dirty="0">
                <a:solidFill>
                  <a:srgbClr val="FF0000"/>
                </a:solidFill>
              </a:rPr>
              <a:t>★</a:t>
            </a:r>
          </a:p>
        </p:txBody>
      </p:sp>
      <p:sp>
        <p:nvSpPr>
          <p:cNvPr id="50" name="テキスト ボックス 49">
            <a:extLst>
              <a:ext uri="{FF2B5EF4-FFF2-40B4-BE49-F238E27FC236}">
                <a16:creationId xmlns:a16="http://schemas.microsoft.com/office/drawing/2014/main" id="{4352BA7E-6B82-FB68-AB10-26E7778B2C28}"/>
              </a:ext>
            </a:extLst>
          </p:cNvPr>
          <p:cNvSpPr txBox="1"/>
          <p:nvPr/>
        </p:nvSpPr>
        <p:spPr>
          <a:xfrm>
            <a:off x="8809111" y="3909376"/>
            <a:ext cx="523661" cy="261610"/>
          </a:xfrm>
          <a:prstGeom prst="rect">
            <a:avLst/>
          </a:prstGeom>
          <a:noFill/>
        </p:spPr>
        <p:txBody>
          <a:bodyPr wrap="square" rtlCol="0">
            <a:spAutoFit/>
          </a:bodyPr>
          <a:lstStyle/>
          <a:p>
            <a:pPr algn="l"/>
            <a:r>
              <a:rPr kumimoji="1" lang="ja-JP" altLang="en-US" sz="1100" dirty="0">
                <a:solidFill>
                  <a:srgbClr val="FF0000"/>
                </a:solidFill>
              </a:rPr>
              <a:t>★</a:t>
            </a:r>
          </a:p>
        </p:txBody>
      </p:sp>
      <p:sp>
        <p:nvSpPr>
          <p:cNvPr id="52" name="テキスト ボックス 51">
            <a:extLst>
              <a:ext uri="{FF2B5EF4-FFF2-40B4-BE49-F238E27FC236}">
                <a16:creationId xmlns:a16="http://schemas.microsoft.com/office/drawing/2014/main" id="{CC15DEE8-E657-2400-DBBD-413B70A94C53}"/>
              </a:ext>
            </a:extLst>
          </p:cNvPr>
          <p:cNvSpPr txBox="1"/>
          <p:nvPr/>
        </p:nvSpPr>
        <p:spPr>
          <a:xfrm>
            <a:off x="438302" y="5919047"/>
            <a:ext cx="11403518" cy="738664"/>
          </a:xfrm>
          <a:prstGeom prst="rect">
            <a:avLst/>
          </a:prstGeom>
          <a:noFill/>
        </p:spPr>
        <p:txBody>
          <a:bodyPr wrap="square" rtlCol="0">
            <a:spAutoFit/>
          </a:bodyPr>
          <a:lstStyle/>
          <a:p>
            <a:r>
              <a:rPr kumimoji="1" lang="ja-JP" altLang="en-US" sz="1050" dirty="0">
                <a:solidFill>
                  <a:srgbClr val="FF0000"/>
                </a:solidFill>
              </a:rPr>
              <a:t>★</a:t>
            </a:r>
            <a:r>
              <a:rPr kumimoji="1" lang="en-US" altLang="ja-JP" sz="1050" dirty="0"/>
              <a:t>2022</a:t>
            </a:r>
            <a:r>
              <a:rPr kumimoji="1" lang="ja-JP" altLang="en-US" sz="1050" dirty="0"/>
              <a:t>年</a:t>
            </a:r>
            <a:r>
              <a:rPr kumimoji="1" lang="en-US" altLang="ja-JP" sz="1050" dirty="0"/>
              <a:t>11</a:t>
            </a:r>
            <a:r>
              <a:rPr kumimoji="1" lang="ja-JP" altLang="en-US" sz="1050" dirty="0"/>
              <a:t>月</a:t>
            </a:r>
            <a:r>
              <a:rPr kumimoji="1" lang="en-US" altLang="ja-JP" sz="1050" dirty="0"/>
              <a:t>1</a:t>
            </a:r>
            <a:r>
              <a:rPr kumimoji="1" lang="ja-JP" altLang="en-US" sz="1050" dirty="0"/>
              <a:t>日より</a:t>
            </a:r>
            <a:r>
              <a:rPr lang="ja-JP" altLang="en-US" sz="1050" i="0" dirty="0">
                <a:solidFill>
                  <a:srgbClr val="222222"/>
                </a:solidFill>
                <a:effectLst/>
                <a:latin typeface="ヒラギノ角ゴ ProN W3"/>
                <a:hlinkClick r:id="rId2"/>
              </a:rPr>
              <a:t>トップインパクト プライムディスプレイ ダブル</a:t>
            </a:r>
            <a:r>
              <a:rPr lang="en-US" altLang="ja-JP" sz="1050" i="0" dirty="0">
                <a:solidFill>
                  <a:srgbClr val="222222"/>
                </a:solidFill>
                <a:effectLst/>
                <a:latin typeface="ヒラギノ角ゴ ProN W3"/>
                <a:hlinkClick r:id="rId2"/>
              </a:rPr>
              <a:t>/</a:t>
            </a:r>
            <a:r>
              <a:rPr lang="ja-JP" altLang="en-US" sz="1050" i="0" dirty="0">
                <a:solidFill>
                  <a:srgbClr val="222222"/>
                </a:solidFill>
                <a:effectLst/>
                <a:latin typeface="ヒラギノ角ゴ ProN W3"/>
                <a:hlinkClick r:id="rId2"/>
              </a:rPr>
              <a:t>トップインパクト プライムディスプレイ ダブル 動画</a:t>
            </a:r>
            <a:r>
              <a:rPr lang="ja-JP" altLang="en-US" sz="1050" i="0" dirty="0">
                <a:solidFill>
                  <a:srgbClr val="222222"/>
                </a:solidFill>
                <a:effectLst/>
                <a:latin typeface="ヒラギノ角ゴ ProN W3"/>
              </a:rPr>
              <a:t>の入稿規定が変更となります（左右サイド画像の配置の変更）。</a:t>
            </a:r>
            <a:r>
              <a:rPr lang="en-US" altLang="ja-JP" sz="1050" dirty="0">
                <a:solidFill>
                  <a:schemeClr val="tx1">
                    <a:lumMod val="95000"/>
                    <a:lumOff val="5000"/>
                  </a:schemeClr>
                </a:solidFill>
                <a:latin typeface="Meiryo" panose="020B0604030504040204" pitchFamily="34" charset="-128"/>
                <a:ea typeface="Meiryo" panose="020B0604030504040204" pitchFamily="34" charset="-128"/>
              </a:rPr>
              <a:t>11</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月</a:t>
            </a:r>
            <a:r>
              <a:rPr lang="en-US" altLang="ja-JP" sz="105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日以降の入稿規定は更新済となります。詳細は上記リンクよりご確認ください。</a:t>
            </a:r>
            <a:endParaRPr lang="en-US" altLang="ja-JP" sz="1050" dirty="0">
              <a:solidFill>
                <a:schemeClr val="tx1">
                  <a:lumMod val="95000"/>
                  <a:lumOff val="5000"/>
                </a:schemeClr>
              </a:solidFill>
              <a:latin typeface="Meiryo" panose="020B0604030504040204" pitchFamily="34" charset="-128"/>
              <a:ea typeface="Meiryo" panose="020B0604030504040204" pitchFamily="34" charset="-128"/>
            </a:endParaRPr>
          </a:p>
          <a:p>
            <a:r>
              <a:rPr lang="ja-JP" altLang="en-US" sz="1050" i="0" dirty="0">
                <a:solidFill>
                  <a:srgbClr val="222222"/>
                </a:solidFill>
                <a:effectLst/>
                <a:latin typeface="ヒラギノ角ゴ ProN W3"/>
              </a:rPr>
              <a:t>なお、</a:t>
            </a:r>
            <a:r>
              <a:rPr lang="en-US" altLang="ja-JP" sz="1050" u="none" strike="noStrike" dirty="0">
                <a:solidFill>
                  <a:schemeClr val="tx1"/>
                </a:solidFill>
                <a:effectLst/>
              </a:rPr>
              <a:t>2022/9/1</a:t>
            </a:r>
            <a:r>
              <a:rPr lang="ja-JP" altLang="en-US" sz="1050" u="none" strike="noStrike" dirty="0">
                <a:solidFill>
                  <a:schemeClr val="tx1"/>
                </a:solidFill>
                <a:effectLst/>
              </a:rPr>
              <a:t>～</a:t>
            </a:r>
            <a:r>
              <a:rPr lang="en-US" altLang="ja-JP" sz="1050" u="none" strike="noStrike" dirty="0">
                <a:solidFill>
                  <a:schemeClr val="tx1"/>
                </a:solidFill>
                <a:effectLst/>
              </a:rPr>
              <a:t>2022/10/31</a:t>
            </a:r>
            <a:r>
              <a:rPr lang="ja-JP" altLang="en-US" sz="1050" u="none" strike="noStrike" dirty="0">
                <a:solidFill>
                  <a:schemeClr val="tx1"/>
                </a:solidFill>
                <a:effectLst/>
              </a:rPr>
              <a:t>　</a:t>
            </a:r>
            <a:r>
              <a:rPr lang="ja-JP" altLang="en-US" sz="1050" u="none" strike="noStrike" dirty="0">
                <a:effectLst/>
              </a:rPr>
              <a:t>スポーツナビ　カテゴリートップ指定　トップインパクト　プライムディスプレイ　ダブルサイズ　</a:t>
            </a:r>
            <a:r>
              <a:rPr lang="en-US" altLang="ja-JP" sz="1050" u="none" strike="noStrike" dirty="0">
                <a:effectLst/>
              </a:rPr>
              <a:t>PC</a:t>
            </a:r>
            <a:r>
              <a:rPr lang="ja-JP" altLang="en-US" sz="1050" u="none" strike="noStrike" dirty="0">
                <a:effectLst/>
              </a:rPr>
              <a:t>（プロ野球、</a:t>
            </a:r>
            <a:r>
              <a:rPr lang="en-US" altLang="ja-JP" sz="1050" u="none" strike="noStrike" dirty="0">
                <a:effectLst/>
              </a:rPr>
              <a:t>MLB</a:t>
            </a:r>
            <a:r>
              <a:rPr lang="ja-JP" altLang="en-US" sz="1050" u="none" strike="noStrike" dirty="0">
                <a:effectLst/>
              </a:rPr>
              <a:t>）は既存の入稿規定となりますのでご注意ください。</a:t>
            </a:r>
            <a:endParaRPr kumimoji="1" lang="ja-JP" altLang="en-US" dirty="0">
              <a:solidFill>
                <a:srgbClr val="FF0000"/>
              </a:solidFill>
            </a:endParaRPr>
          </a:p>
        </p:txBody>
      </p:sp>
    </p:spTree>
    <p:extLst>
      <p:ext uri="{BB962C8B-B14F-4D97-AF65-F5344CB8AC3E}">
        <p14:creationId xmlns:p14="http://schemas.microsoft.com/office/powerpoint/2010/main" val="1894355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トップパネル（スマートフォン商品）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4" name="正方形/長方形 3"/>
          <p:cNvSpPr/>
          <p:nvPr/>
        </p:nvSpPr>
        <p:spPr>
          <a:xfrm>
            <a:off x="297168" y="638726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23052873"/>
              </p:ext>
            </p:extLst>
          </p:nvPr>
        </p:nvGraphicFramePr>
        <p:xfrm>
          <a:off x="334964" y="1119922"/>
          <a:ext cx="11521675" cy="4832116"/>
        </p:xfrm>
        <a:graphic>
          <a:graphicData uri="http://schemas.openxmlformats.org/drawingml/2006/table">
            <a:tbl>
              <a:tblPr firstCol="1" bandRow="1"/>
              <a:tblGrid>
                <a:gridCol w="2759889">
                  <a:extLst>
                    <a:ext uri="{9D8B030D-6E8A-4147-A177-3AD203B41FA5}">
                      <a16:colId xmlns:a16="http://schemas.microsoft.com/office/drawing/2014/main" val="792911817"/>
                    </a:ext>
                  </a:extLst>
                </a:gridCol>
                <a:gridCol w="1632995">
                  <a:extLst>
                    <a:ext uri="{9D8B030D-6E8A-4147-A177-3AD203B41FA5}">
                      <a16:colId xmlns:a16="http://schemas.microsoft.com/office/drawing/2014/main" val="598637953"/>
                    </a:ext>
                  </a:extLst>
                </a:gridCol>
                <a:gridCol w="2448272">
                  <a:extLst>
                    <a:ext uri="{9D8B030D-6E8A-4147-A177-3AD203B41FA5}">
                      <a16:colId xmlns:a16="http://schemas.microsoft.com/office/drawing/2014/main" val="3655700269"/>
                    </a:ext>
                  </a:extLst>
                </a:gridCol>
                <a:gridCol w="2106219">
                  <a:extLst>
                    <a:ext uri="{9D8B030D-6E8A-4147-A177-3AD203B41FA5}">
                      <a16:colId xmlns:a16="http://schemas.microsoft.com/office/drawing/2014/main" val="2467216602"/>
                    </a:ext>
                  </a:extLst>
                </a:gridCol>
                <a:gridCol w="2574300">
                  <a:extLst>
                    <a:ext uri="{9D8B030D-6E8A-4147-A177-3AD203B41FA5}">
                      <a16:colId xmlns:a16="http://schemas.microsoft.com/office/drawing/2014/main" val="2101335109"/>
                    </a:ext>
                  </a:extLst>
                </a:gridCol>
              </a:tblGrid>
              <a:tr h="2962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no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スポーツナビ　トップ　トップパネル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メイリオ"/>
                          <a:ea typeface="メイリオ"/>
                          <a:cs typeface="+mn-cs"/>
                        </a:rPr>
                        <a:t>スポーツナビ　カテゴリートップ指定　トップパネル　</a:t>
                      </a:r>
                      <a:r>
                        <a:rPr kumimoji="1" lang="en-US" altLang="ja-JP" sz="800" b="1" kern="1200" dirty="0">
                          <a:solidFill>
                            <a:schemeClr val="tx1">
                              <a:lumMod val="65000"/>
                              <a:lumOff val="35000"/>
                            </a:schemeClr>
                          </a:solidFill>
                          <a:latin typeface="メイリオ"/>
                          <a:ea typeface="メイリオ"/>
                          <a:cs typeface="+mn-cs"/>
                        </a:rPr>
                        <a:t>SP</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17335041"/>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1000001602 </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1000003497</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2022/8/17</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lnT w="12700" cap="flat" cmpd="sng" algn="ctr">
                      <a:solidFill>
                        <a:schemeClr val="bg1">
                          <a:lumMod val="65000"/>
                        </a:schemeClr>
                      </a:solidFill>
                      <a:prstDash val="sysDot"/>
                      <a:round/>
                      <a:headEnd type="none" w="med" len="med"/>
                      <a:tailEnd type="none" w="med" len="med"/>
                    </a:lnT>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extLst>
                  <a:ext uri="{0D108BD9-81ED-4DB2-BD59-A6C34878D82A}">
                    <a16:rowId xmlns:a16="http://schemas.microsoft.com/office/drawing/2014/main" val="2355075111"/>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ー</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112060797"/>
                  </a:ext>
                </a:extLst>
              </a:tr>
              <a:tr h="4936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lnT w="12700" cap="flat" cmpd="sng" algn="ctr">
                      <a:solidFill>
                        <a:schemeClr val="bg1">
                          <a:lumMod val="65000"/>
                        </a:schemeClr>
                      </a:solidFill>
                      <a:prstDash val="sysDot"/>
                      <a:round/>
                      <a:headEnd type="none" w="med" len="med"/>
                      <a:tailEnd type="none" w="med" len="med"/>
                    </a:lnT>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0325936"/>
                  </a:ext>
                </a:extLst>
              </a:tr>
              <a:tr h="3301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84434171"/>
                  </a:ext>
                </a:extLst>
              </a:tr>
              <a:tr h="3301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22545122"/>
                  </a:ext>
                </a:extLst>
              </a:tr>
              <a:tr h="3050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r>
                        <a:rPr kumimoji="1" lang="en-US" altLang="ja-JP" sz="800" b="0" dirty="0">
                          <a:solidFill>
                            <a:schemeClr val="tx1">
                              <a:lumMod val="65000"/>
                              <a:lumOff val="35000"/>
                            </a:schemeClr>
                          </a:solidFill>
                          <a:latin typeface="+mj-lt"/>
                          <a:ea typeface="+mj-ea"/>
                        </a:rPr>
                        <a:t>/</a:t>
                      </a:r>
                      <a:r>
                        <a:rPr kumimoji="1" lang="ja-JP" altLang="en-US" sz="800" b="0" dirty="0">
                          <a:solidFill>
                            <a:schemeClr val="tx1">
                              <a:lumMod val="65000"/>
                              <a:lumOff val="35000"/>
                            </a:schemeClr>
                          </a:solidFill>
                          <a:latin typeface="+mj-lt"/>
                          <a:ea typeface="+mj-ea"/>
                        </a:rPr>
                        <a:t>アプリ）</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スマートフォン</a:t>
                      </a:r>
                      <a:r>
                        <a:rPr kumimoji="1" lang="ja-JP" altLang="en-US" sz="800" b="0" kern="1200" dirty="0">
                          <a:solidFill>
                            <a:schemeClr val="tx1">
                              <a:lumMod val="65000"/>
                              <a:lumOff val="35000"/>
                            </a:schemeClr>
                          </a:solidFill>
                          <a:latin typeface="+mn-lt"/>
                          <a:ea typeface="+mn-ea"/>
                          <a:cs typeface="+mn-cs"/>
                        </a:rPr>
                        <a:t>（ウェブ）</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931917948"/>
                  </a:ext>
                </a:extLst>
              </a:tr>
              <a:tr h="615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プロ野球</a:t>
                      </a:r>
                    </a:p>
                    <a:p>
                      <a:pPr marL="0" algn="ctr" defTabSz="914423"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高校野球</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23"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a:t>
                      </a:r>
                      <a:r>
                        <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MLB</a:t>
                      </a:r>
                    </a:p>
                    <a:p>
                      <a:pPr marL="0" algn="ctr" defTabSz="914400"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a:t>
                      </a:r>
                      <a:r>
                        <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J</a:t>
                      </a: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リーグ</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海外サッカー</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66098080"/>
                  </a:ext>
                </a:extLst>
              </a:tr>
              <a:tr h="3050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スポーツナビの各種目のトップページ</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806916787"/>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日（土）～</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463668774"/>
                  </a:ext>
                </a:extLst>
              </a:tr>
              <a:tr h="3151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メイリオ"/>
                          <a:ea typeface="メイリオ"/>
                          <a:cs typeface="+mn-cs"/>
                        </a:rPr>
                        <a:t>※1</a:t>
                      </a:r>
                      <a:r>
                        <a:rPr kumimoji="1" lang="ja-JP" altLang="en-US" sz="700" kern="1200" dirty="0">
                          <a:solidFill>
                            <a:schemeClr val="tx1">
                              <a:lumMod val="65000"/>
                              <a:lumOff val="35000"/>
                            </a:schemeClr>
                          </a:solidFill>
                          <a:latin typeface="メイリオ"/>
                          <a:ea typeface="メイリオ"/>
                          <a:cs typeface="+mn-cs"/>
                        </a:rPr>
                        <a:t>日間～</a:t>
                      </a:r>
                      <a:r>
                        <a:rPr kumimoji="1" lang="en-US" altLang="ja-JP" sz="700" kern="1200" dirty="0">
                          <a:solidFill>
                            <a:schemeClr val="tx1">
                              <a:lumMod val="65000"/>
                              <a:lumOff val="35000"/>
                            </a:schemeClr>
                          </a:solidFill>
                          <a:latin typeface="メイリオ"/>
                          <a:ea typeface="メイリオ"/>
                          <a:cs typeface="+mn-cs"/>
                        </a:rPr>
                        <a:t>4</a:t>
                      </a:r>
                      <a:r>
                        <a:rPr kumimoji="1" lang="ja-JP" altLang="en-US" sz="700" kern="1200" dirty="0">
                          <a:solidFill>
                            <a:schemeClr val="tx1">
                              <a:lumMod val="65000"/>
                              <a:lumOff val="35000"/>
                            </a:schemeClr>
                          </a:solidFill>
                          <a:latin typeface="メイリオ"/>
                          <a:ea typeface="メイリオ"/>
                          <a:cs typeface="+mn-cs"/>
                        </a:rPr>
                        <a:t>日間での掲載も可能ですが、掲載</a:t>
                      </a:r>
                      <a:r>
                        <a:rPr kumimoji="1" lang="en-US" altLang="ja-JP" sz="700" kern="1200" dirty="0" err="1">
                          <a:solidFill>
                            <a:schemeClr val="tx1">
                              <a:lumMod val="65000"/>
                              <a:lumOff val="35000"/>
                            </a:schemeClr>
                          </a:solidFill>
                          <a:latin typeface="メイリオ"/>
                          <a:ea typeface="メイリオ"/>
                          <a:cs typeface="+mn-cs"/>
                        </a:rPr>
                        <a:t>vimps</a:t>
                      </a:r>
                      <a:r>
                        <a:rPr kumimoji="1" lang="ja-JP" altLang="en-US" sz="7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lnT w="12700" cap="flat" cmpd="sng" algn="ctr">
                      <a:solidFill>
                        <a:schemeClr val="bg1">
                          <a:lumMod val="65000"/>
                        </a:schemeClr>
                      </a:solidFill>
                      <a:prstDash val="sysDot"/>
                      <a:round/>
                      <a:headEnd type="none" w="med" len="med"/>
                      <a:tailEnd type="none" w="med" len="med"/>
                    </a:lnT>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967014782"/>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65000"/>
                        </a:schemeClr>
                      </a:solidFill>
                      <a:prstDash val="sysDot"/>
                      <a:round/>
                      <a:headEnd type="none" w="med" len="med"/>
                      <a:tailEnd type="none" w="med" len="med"/>
                    </a:ln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750538939"/>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381913646"/>
                  </a:ext>
                </a:extLst>
              </a:tr>
              <a:tr h="210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1,285</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a:ea typeface="メイリオ"/>
                          <a:cs typeface="+mn-cs"/>
                        </a:rPr>
                        <a:t>1,310</a:t>
                      </a:r>
                      <a:r>
                        <a:rPr kumimoji="1" lang="ja-JP" altLang="en-US" sz="800" kern="1200" dirty="0">
                          <a:solidFill>
                            <a:schemeClr val="tx1">
                              <a:lumMod val="65000"/>
                              <a:lumOff val="35000"/>
                            </a:schemeClr>
                          </a:solidFill>
                          <a:latin typeface="メイリオ"/>
                          <a:ea typeface="メイリオ"/>
                          <a:cs typeface="+mn-cs"/>
                        </a:rPr>
                        <a:t>円</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4014462905"/>
                  </a:ext>
                </a:extLst>
              </a:tr>
              <a:tr h="3231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52642601"/>
                  </a:ext>
                </a:extLst>
              </a:tr>
            </a:tbl>
          </a:graphicData>
        </a:graphic>
      </p:graphicFrame>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4112" y="2060848"/>
            <a:ext cx="249198" cy="462071"/>
          </a:xfrm>
          <a:prstGeom prst="rect">
            <a:avLst/>
          </a:prstGeom>
        </p:spPr>
      </p:pic>
      <p:sp>
        <p:nvSpPr>
          <p:cNvPr id="11" name="テキスト ボックス 10"/>
          <p:cNvSpPr txBox="1"/>
          <p:nvPr/>
        </p:nvSpPr>
        <p:spPr>
          <a:xfrm>
            <a:off x="6240016" y="1227232"/>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※1</a:t>
            </a:r>
            <a:endParaRPr kumimoji="0" lang="ja-JP" altLang="en-US" sz="700" b="0" i="0" u="none" strike="noStrike" kern="0" cap="none" spc="0" normalizeH="0" baseline="0" noProof="0" dirty="0">
              <a:ln>
                <a:noFill/>
              </a:ln>
              <a:solidFill>
                <a:prstClr val="black">
                  <a:lumMod val="65000"/>
                  <a:lumOff val="35000"/>
                </a:prstClr>
              </a:solidFill>
              <a:effectLst/>
              <a:uLnTx/>
              <a:uFillTx/>
            </a:endParaRPr>
          </a:p>
        </p:txBody>
      </p:sp>
      <p:sp>
        <p:nvSpPr>
          <p:cNvPr id="12" name="テキスト ボックス 11"/>
          <p:cNvSpPr txBox="1"/>
          <p:nvPr/>
        </p:nvSpPr>
        <p:spPr>
          <a:xfrm>
            <a:off x="11011395" y="1227231"/>
            <a:ext cx="59826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a:t>
            </a:r>
            <a:r>
              <a:rPr kumimoji="0" lang="ja-JP" altLang="en-US" sz="700" b="0" i="0" u="none" strike="noStrike" kern="0" cap="none" spc="0" normalizeH="0" baseline="0" noProof="0" dirty="0">
                <a:ln>
                  <a:noFill/>
                </a:ln>
                <a:solidFill>
                  <a:prstClr val="black">
                    <a:lumMod val="65000"/>
                    <a:lumOff val="35000"/>
                  </a:prstClr>
                </a:solidFill>
                <a:effectLst/>
                <a:uLnTx/>
                <a:uFillTx/>
              </a:rPr>
              <a:t>２</a:t>
            </a:r>
          </a:p>
        </p:txBody>
      </p:sp>
      <p:sp>
        <p:nvSpPr>
          <p:cNvPr id="14" name="テキスト ボックス 13"/>
          <p:cNvSpPr txBox="1"/>
          <p:nvPr/>
        </p:nvSpPr>
        <p:spPr>
          <a:xfrm>
            <a:off x="297168" y="6004566"/>
            <a:ext cx="9339428" cy="461665"/>
          </a:xfrm>
          <a:prstGeom prst="rect">
            <a:avLst/>
          </a:prstGeom>
          <a:noFill/>
        </p:spPr>
        <p:txBody>
          <a:bodyPr wrap="square" rtlCol="0">
            <a:spAutoFit/>
          </a:bodyPr>
          <a:lstStyle/>
          <a:p>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：配信先： </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ウェブ、</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アプリ。</a:t>
            </a:r>
            <a:endParaRPr kumimoji="0" lang="en-US" altLang="ja-JP" sz="800" kern="0" dirty="0">
              <a:solidFill>
                <a:prstClr val="black">
                  <a:lumMod val="65000"/>
                  <a:lumOff val="35000"/>
                </a:prstClr>
              </a:solidFill>
            </a:endParaRPr>
          </a:p>
          <a:p>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ウェブ。掲載面のうち１つを選択。</a:t>
            </a:r>
            <a:endParaRPr lang="en-US" altLang="ja-JP" sz="800" dirty="0">
              <a:solidFill>
                <a:schemeClr val="tx1">
                  <a:lumMod val="65000"/>
                  <a:lumOff val="35000"/>
                </a:schemeClr>
              </a:solidFill>
            </a:endParaRPr>
          </a:p>
          <a:p>
            <a:endParaRPr lang="en-US" altLang="ja-JP" sz="800" dirty="0">
              <a:solidFill>
                <a:schemeClr val="tx1">
                  <a:lumMod val="65000"/>
                  <a:lumOff val="35000"/>
                </a:schemeClr>
              </a:solidFill>
            </a:endParaRPr>
          </a:p>
        </p:txBody>
      </p:sp>
    </p:spTree>
    <p:extLst>
      <p:ext uri="{BB962C8B-B14F-4D97-AF65-F5344CB8AC3E}">
        <p14:creationId xmlns:p14="http://schemas.microsoft.com/office/powerpoint/2010/main" val="109960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a:t>
            </a:r>
            <a:r>
              <a:rPr lang="en-US" altLang="ja-JP" dirty="0"/>
              <a:t>PC</a:t>
            </a:r>
            <a:r>
              <a:rPr lang="ja-JP" altLang="en-US" dirty="0"/>
              <a:t>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014711903"/>
              </p:ext>
            </p:extLst>
          </p:nvPr>
        </p:nvGraphicFramePr>
        <p:xfrm>
          <a:off x="334963" y="836713"/>
          <a:ext cx="11559046" cy="5355011"/>
        </p:xfrm>
        <a:graphic>
          <a:graphicData uri="http://schemas.openxmlformats.org/drawingml/2006/table">
            <a:tbl>
              <a:tblPr firstCol="1" bandRow="1"/>
              <a:tblGrid>
                <a:gridCol w="2700000">
                  <a:extLst>
                    <a:ext uri="{9D8B030D-6E8A-4147-A177-3AD203B41FA5}">
                      <a16:colId xmlns:a16="http://schemas.microsoft.com/office/drawing/2014/main" val="792911817"/>
                    </a:ext>
                  </a:extLst>
                </a:gridCol>
                <a:gridCol w="2049895">
                  <a:extLst>
                    <a:ext uri="{9D8B030D-6E8A-4147-A177-3AD203B41FA5}">
                      <a16:colId xmlns:a16="http://schemas.microsoft.com/office/drawing/2014/main" val="598637953"/>
                    </a:ext>
                  </a:extLst>
                </a:gridCol>
                <a:gridCol w="2379294">
                  <a:extLst>
                    <a:ext uri="{9D8B030D-6E8A-4147-A177-3AD203B41FA5}">
                      <a16:colId xmlns:a16="http://schemas.microsoft.com/office/drawing/2014/main" val="2453089412"/>
                    </a:ext>
                  </a:extLst>
                </a:gridCol>
                <a:gridCol w="2119202">
                  <a:extLst>
                    <a:ext uri="{9D8B030D-6E8A-4147-A177-3AD203B41FA5}">
                      <a16:colId xmlns:a16="http://schemas.microsoft.com/office/drawing/2014/main" val="1123448402"/>
                    </a:ext>
                  </a:extLst>
                </a:gridCol>
                <a:gridCol w="2310655">
                  <a:extLst>
                    <a:ext uri="{9D8B030D-6E8A-4147-A177-3AD203B41FA5}">
                      <a16:colId xmlns:a16="http://schemas.microsoft.com/office/drawing/2014/main" val="523891125"/>
                    </a:ext>
                  </a:extLst>
                </a:gridCol>
              </a:tblGrid>
              <a:tr h="2592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ja-JP" sz="700" b="1" kern="1200">
                          <a:solidFill>
                            <a:schemeClr val="tx1">
                              <a:lumMod val="65000"/>
                              <a:lumOff val="35000"/>
                            </a:schemeClr>
                          </a:solidFill>
                          <a:latin typeface="+mn-lt"/>
                          <a:ea typeface="+mn-ea"/>
                          <a:cs typeface="+mn-cs"/>
                        </a:rPr>
                        <a:t>スポーツナビ　カテゴリー指定　プライムディスプレイ　</a:t>
                      </a:r>
                      <a:r>
                        <a:rPr kumimoji="1" lang="en-US" altLang="ja-JP" sz="700" b="1" kern="120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17335041"/>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1000000816</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1000002653</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2022/8/17</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extLst>
                  <a:ext uri="{0D108BD9-81ED-4DB2-BD59-A6C34878D82A}">
                    <a16:rowId xmlns:a16="http://schemas.microsoft.com/office/drawing/2014/main" val="2355075111"/>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ー</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112060797"/>
                  </a:ext>
                </a:extLst>
              </a:tr>
              <a:tr h="4932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0325936"/>
                  </a:ext>
                </a:extLst>
              </a:tr>
              <a:tr h="376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lvl="0" algn="ctr" defTabSz="852488" rtl="0" eaLnBrk="1" fontAlgn="ctr" latinLnBrk="0" hangingPunct="1">
                        <a:tabLst>
                          <a:tab pos="3405188" algn="l"/>
                        </a:tabLst>
                      </a:pP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　、　</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84434171"/>
                  </a:ext>
                </a:extLst>
              </a:tr>
              <a:tr h="307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22545122"/>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931917948"/>
                  </a:ext>
                </a:extLst>
              </a:tr>
              <a:tr h="10047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MLB</a:t>
                      </a:r>
                      <a:b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高校野球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侍ジャパン</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J</a:t>
                      </a: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リーグ</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海外サッカー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サッカー代表</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競馬</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ゴルフ</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フィギュア</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F1</a:t>
                      </a:r>
                      <a:b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バレー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テニス</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バスケ</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格闘技</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大相撲</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ラグビー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陸上</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ボートレース</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スポーツナビ各種目の配下ページ</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extLst>
                  <a:ext uri="{0D108BD9-81ED-4DB2-BD59-A6C34878D82A}">
                    <a16:rowId xmlns:a16="http://schemas.microsoft.com/office/drawing/2014/main" val="806916787"/>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日（木）～</a:t>
                      </a:r>
                      <a:r>
                        <a:rPr kumimoji="1" lang="en-US" altLang="ja-JP" sz="800" kern="1200" dirty="0">
                          <a:solidFill>
                            <a:schemeClr val="tx1">
                              <a:lumMod val="65000"/>
                              <a:lumOff val="35000"/>
                            </a:schemeClr>
                          </a:solidFill>
                          <a:latin typeface="メイリオ"/>
                          <a:ea typeface="メイリオ"/>
                          <a:cs typeface="+mn-cs"/>
                        </a:rPr>
                        <a:t>2023</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463668774"/>
                  </a:ext>
                </a:extLst>
              </a:tr>
              <a:tr h="2930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967014782"/>
                  </a:ext>
                </a:extLst>
              </a:tr>
              <a:tr h="1953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750538939"/>
                  </a:ext>
                </a:extLst>
              </a:tr>
              <a:tr h="195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381913646"/>
                  </a:ext>
                </a:extLst>
              </a:tr>
              <a:tr h="4744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616</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616</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p>
                      <a:pPr marL="0" algn="ctr" defTabSz="914400" rtl="0" eaLnBrk="1" fontAlgn="ctr" latinLnBrk="0" hangingPunct="1"/>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700" kern="1200" dirty="0" err="1">
                          <a:solidFill>
                            <a:schemeClr val="tx1">
                              <a:lumMod val="65000"/>
                              <a:lumOff val="35000"/>
                            </a:schemeClr>
                          </a:solidFill>
                          <a:latin typeface="+mn-lt"/>
                          <a:ea typeface="+mn-ea"/>
                          <a:cs typeface="+mn-cs"/>
                        </a:rPr>
                        <a:t>vCPM</a:t>
                      </a:r>
                      <a:r>
                        <a:rPr kumimoji="1" lang="ja-JP" altLang="en-US" sz="700" kern="1200" dirty="0">
                          <a:solidFill>
                            <a:schemeClr val="tx1">
                              <a:lumMod val="65000"/>
                              <a:lumOff val="35000"/>
                            </a:schemeClr>
                          </a:solidFill>
                          <a:latin typeface="+mn-lt"/>
                          <a:ea typeface="+mn-ea"/>
                          <a:cs typeface="+mn-cs"/>
                        </a:rPr>
                        <a:t>を適用します。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678</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678</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700" kern="1200" dirty="0" err="1">
                          <a:solidFill>
                            <a:schemeClr val="tx1">
                              <a:lumMod val="65000"/>
                              <a:lumOff val="35000"/>
                            </a:schemeClr>
                          </a:solidFill>
                          <a:latin typeface="+mn-lt"/>
                          <a:ea typeface="+mn-ea"/>
                          <a:cs typeface="+mn-cs"/>
                        </a:rPr>
                        <a:t>vCPM</a:t>
                      </a:r>
                      <a:r>
                        <a:rPr kumimoji="1" lang="ja-JP" altLang="en-US" sz="700" kern="1200" dirty="0">
                          <a:solidFill>
                            <a:schemeClr val="tx1">
                              <a:lumMod val="65000"/>
                              <a:lumOff val="35000"/>
                            </a:schemeClr>
                          </a:solidFill>
                          <a:latin typeface="+mn-lt"/>
                          <a:ea typeface="+mn-ea"/>
                          <a:cs typeface="+mn-cs"/>
                        </a:rPr>
                        <a:t>を適用します。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4014462905"/>
                  </a:ext>
                </a:extLst>
              </a:tr>
              <a:tr h="1968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4000" y="1706259"/>
            <a:ext cx="504000" cy="504000"/>
          </a:xfrm>
          <a:prstGeom prst="rect">
            <a:avLst/>
          </a:prstGeom>
        </p:spPr>
      </p:pic>
      <p:pic>
        <p:nvPicPr>
          <p:cNvPr id="10" name="図 9"/>
          <p:cNvPicPr>
            <a:picLocks noChangeAspect="1"/>
          </p:cNvPicPr>
          <p:nvPr/>
        </p:nvPicPr>
        <p:blipFill>
          <a:blip r:embed="rId3"/>
          <a:stretch>
            <a:fillRect/>
          </a:stretch>
        </p:blipFill>
        <p:spPr>
          <a:xfrm>
            <a:off x="8760296" y="1706259"/>
            <a:ext cx="504000" cy="504000"/>
          </a:xfrm>
          <a:prstGeom prst="rect">
            <a:avLst/>
          </a:prstGeom>
        </p:spPr>
      </p:pic>
      <p:pic>
        <p:nvPicPr>
          <p:cNvPr id="11" name="図 10"/>
          <p:cNvPicPr>
            <a:picLocks noChangeAspect="1"/>
          </p:cNvPicPr>
          <p:nvPr/>
        </p:nvPicPr>
        <p:blipFill>
          <a:blip r:embed="rId4"/>
          <a:stretch>
            <a:fillRect/>
          </a:stretch>
        </p:blipFill>
        <p:spPr>
          <a:xfrm>
            <a:off x="7269051" y="1700808"/>
            <a:ext cx="504000" cy="504000"/>
          </a:xfrm>
          <a:prstGeom prst="rect">
            <a:avLst/>
          </a:prstGeom>
        </p:spPr>
      </p:pic>
      <p:sp>
        <p:nvSpPr>
          <p:cNvPr id="15" name="正方形/長方形 14"/>
          <p:cNvSpPr/>
          <p:nvPr/>
        </p:nvSpPr>
        <p:spPr>
          <a:xfrm>
            <a:off x="334963" y="6109029"/>
            <a:ext cx="10423046" cy="459741"/>
          </a:xfrm>
          <a:prstGeom prst="rect">
            <a:avLst/>
          </a:prstGeom>
        </p:spPr>
        <p:txBody>
          <a:bodyPr wrap="none" lIns="91440" tIns="45720" rIns="91440" bIns="45720" anchor="t">
            <a:spAutoFit/>
          </a:bodyPr>
          <a:lstStyle/>
          <a:p>
            <a:pPr>
              <a:lnSpc>
                <a:spcPts val="1460"/>
              </a:lnSpc>
              <a:defRPr/>
            </a:pPr>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r>
              <a:rPr kumimoji="0" lang="en-US" altLang="ja-JP" sz="800" kern="0" dirty="0">
                <a:solidFill>
                  <a:prstClr val="black">
                    <a:lumMod val="65000"/>
                    <a:lumOff val="35000"/>
                  </a:prstClr>
                </a:solidFill>
              </a:rPr>
              <a:t>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9</a:t>
            </a:r>
            <a:r>
              <a:rPr kumimoji="0" lang="ja-JP" altLang="en-US" sz="800" kern="0" dirty="0">
                <a:solidFill>
                  <a:prstClr val="black">
                    <a:lumMod val="65000"/>
                    <a:lumOff val="35000"/>
                  </a:prstClr>
                </a:solidFill>
              </a:rPr>
              <a:t>月中旬以降にスポーツナビトップページ（</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）の</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a:t>
            </a:r>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掲載面のうち１つを選択。一部の競技面において</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a:t>
            </a:r>
            <a:endParaRPr lang="en-US" altLang="ja-JP" sz="800" dirty="0">
              <a:solidFill>
                <a:schemeClr val="tx1">
                  <a:lumMod val="65000"/>
                  <a:lumOff val="35000"/>
                </a:schemeClr>
              </a:solidFill>
            </a:endParaRPr>
          </a:p>
          <a:p>
            <a:pPr>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2" name="テキスト ボックス 11"/>
          <p:cNvSpPr txBox="1"/>
          <p:nvPr/>
        </p:nvSpPr>
        <p:spPr>
          <a:xfrm>
            <a:off x="11064552" y="924689"/>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a:t>
            </a:r>
            <a:r>
              <a:rPr kumimoji="0" lang="ja-JP" altLang="en-US" sz="700" b="0" i="0" u="none" strike="noStrike" kern="0" cap="none" spc="0" normalizeH="0" baseline="0" noProof="0" dirty="0">
                <a:ln>
                  <a:noFill/>
                </a:ln>
                <a:solidFill>
                  <a:prstClr val="black">
                    <a:lumMod val="65000"/>
                    <a:lumOff val="35000"/>
                  </a:prstClr>
                </a:solidFill>
                <a:effectLst/>
                <a:uLnTx/>
                <a:uFillTx/>
              </a:rPr>
              <a:t>２</a:t>
            </a:r>
          </a:p>
        </p:txBody>
      </p:sp>
      <p:sp>
        <p:nvSpPr>
          <p:cNvPr id="13" name="テキスト ボックス 12">
            <a:extLst>
              <a:ext uri="{FF2B5EF4-FFF2-40B4-BE49-F238E27FC236}">
                <a16:creationId xmlns:a16="http://schemas.microsoft.com/office/drawing/2014/main" id="{B5960A90-283B-057C-A06F-C482C99B0082}"/>
              </a:ext>
            </a:extLst>
          </p:cNvPr>
          <p:cNvSpPr txBox="1"/>
          <p:nvPr/>
        </p:nvSpPr>
        <p:spPr>
          <a:xfrm>
            <a:off x="6651184" y="937416"/>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※1</a:t>
            </a:r>
            <a:endParaRPr kumimoji="0" lang="ja-JP" altLang="en-US" sz="7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08282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a:t>パノラマ</a:t>
            </a:r>
            <a:r>
              <a:rPr lang="en-US" altLang="ja-JP" sz="1800" dirty="0"/>
              <a:t>/</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dirty="0"/>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27592682"/>
              </p:ext>
            </p:extLst>
          </p:nvPr>
        </p:nvGraphicFramePr>
        <p:xfrm>
          <a:off x="334962" y="1043275"/>
          <a:ext cx="11449670" cy="4705328"/>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2872126">
                  <a:extLst>
                    <a:ext uri="{9D8B030D-6E8A-4147-A177-3AD203B41FA5}">
                      <a16:colId xmlns:a16="http://schemas.microsoft.com/office/drawing/2014/main" val="991304690"/>
                    </a:ext>
                  </a:extLst>
                </a:gridCol>
                <a:gridCol w="1584176">
                  <a:extLst>
                    <a:ext uri="{9D8B030D-6E8A-4147-A177-3AD203B41FA5}">
                      <a16:colId xmlns:a16="http://schemas.microsoft.com/office/drawing/2014/main" val="215982228"/>
                    </a:ext>
                  </a:extLst>
                </a:gridCol>
                <a:gridCol w="3168352">
                  <a:extLst>
                    <a:ext uri="{9D8B030D-6E8A-4147-A177-3AD203B41FA5}">
                      <a16:colId xmlns:a16="http://schemas.microsoft.com/office/drawing/2014/main" val="3494685423"/>
                    </a:ext>
                  </a:extLst>
                </a:gridCol>
              </a:tblGrid>
              <a:tr h="2974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ja-JP" sz="700" b="1" kern="1200" dirty="0">
                          <a:solidFill>
                            <a:schemeClr val="tx1">
                              <a:lumMod val="65000"/>
                              <a:lumOff val="35000"/>
                            </a:schemeClr>
                          </a:solidFill>
                          <a:latin typeface="+mn-lt"/>
                          <a:ea typeface="+mn-ea"/>
                          <a:cs typeface="+mn-cs"/>
                        </a:rPr>
                        <a:t>スポーツナビ　トップ　トップインパクト　プライムディスプレイ　ダブルサイズ　</a:t>
                      </a:r>
                      <a:r>
                        <a:rPr kumimoji="1" lang="en-US" altLang="ja-JP" sz="700" b="1" kern="1200" dirty="0">
                          <a:solidFill>
                            <a:schemeClr val="tx1">
                              <a:lumMod val="65000"/>
                              <a:lumOff val="35000"/>
                            </a:schemeClr>
                          </a:solidFill>
                          <a:latin typeface="+mn-lt"/>
                          <a:ea typeface="+mn-ea"/>
                          <a:cs typeface="+mn-cs"/>
                        </a:rPr>
                        <a:t>PC</a:t>
                      </a:r>
                      <a:endParaRPr kumimoji="1" lang="ja-JP" altLang="ja-JP"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a:solidFill>
                            <a:schemeClr val="tx1">
                              <a:lumMod val="65000"/>
                              <a:lumOff val="35000"/>
                            </a:schemeClr>
                          </a:solidFill>
                          <a:latin typeface="メイリオ"/>
                          <a:ea typeface="メイリオ"/>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1000003499</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ja-JP" altLang="en-US" sz="800" kern="1200">
                          <a:solidFill>
                            <a:schemeClr val="tx1">
                              <a:lumMod val="65000"/>
                              <a:lumOff val="35000"/>
                            </a:schemeClr>
                          </a:solidFill>
                          <a:latin typeface="+mj-lt"/>
                          <a:ea typeface="+mj-ea"/>
                          <a:cs typeface="+mn-cs"/>
                        </a:rPr>
                        <a:t>新規</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1000003518</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2022/8/17</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2022/8/17</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24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927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zh-CN" altLang="en-US" sz="700" kern="1200" dirty="0">
                          <a:solidFill>
                            <a:schemeClr val="tx1">
                              <a:lumMod val="65000"/>
                              <a:lumOff val="35000"/>
                            </a:schemeClr>
                          </a:solidFill>
                          <a:latin typeface="+mn-lt"/>
                          <a:ea typeface="+mn-ea"/>
                          <a:cs typeface="+mn-cs"/>
                        </a:rPr>
                        <a:t>画像（</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p>
                    <a:p>
                      <a:pPr algn="ctr"/>
                      <a:r>
                        <a:rPr kumimoji="1" lang="zh-CN" altLang="en-US" sz="700" kern="1200" dirty="0">
                          <a:solidFill>
                            <a:schemeClr val="tx1">
                              <a:lumMod val="65000"/>
                              <a:lumOff val="35000"/>
                            </a:schemeClr>
                          </a:solidFill>
                          <a:latin typeface="+mn-lt"/>
                          <a:ea typeface="+mn-ea"/>
                          <a:cs typeface="+mn-cs"/>
                        </a:rPr>
                        <a:t>動画（</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22545122"/>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3685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スポーツナビ　トップ</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スポーツナビのトップページ</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日（木）～</a:t>
                      </a:r>
                      <a:r>
                        <a:rPr kumimoji="1" lang="en-US" altLang="ja-JP" sz="800" kern="1200" dirty="0">
                          <a:solidFill>
                            <a:schemeClr val="tx1">
                              <a:lumMod val="65000"/>
                              <a:lumOff val="35000"/>
                            </a:schemeClr>
                          </a:solidFill>
                          <a:latin typeface="メイリオ"/>
                          <a:ea typeface="メイリオ"/>
                          <a:cs typeface="+mn-cs"/>
                        </a:rPr>
                        <a:t>2023</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日（水）～</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967014782"/>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a:ea typeface="メイリオ"/>
                          <a:cs typeface="+mn-cs"/>
                        </a:rPr>
                        <a:t>3,000,000</a:t>
                      </a:r>
                      <a:r>
                        <a:rPr kumimoji="1" lang="ja-JP" altLang="en-US" sz="800" kern="1200" dirty="0">
                          <a:solidFill>
                            <a:schemeClr val="tx1">
                              <a:lumMod val="65000"/>
                              <a:lumOff val="35000"/>
                            </a:schemeClr>
                          </a:solidFill>
                          <a:latin typeface="メイリオ"/>
                          <a:ea typeface="メイリオ"/>
                          <a:cs typeface="+mn-cs"/>
                        </a:rPr>
                        <a:t>円</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en-US" altLang="ja-JP" sz="800" kern="1200" dirty="0">
                          <a:solidFill>
                            <a:schemeClr val="tx1">
                              <a:lumMod val="65000"/>
                              <a:lumOff val="35000"/>
                            </a:schemeClr>
                          </a:solidFill>
                          <a:latin typeface="+mn-lt"/>
                          <a:ea typeface="+mn-ea"/>
                          <a:cs typeface="+mn-cs"/>
                        </a:rPr>
                        <a:t>1,130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1,644</a:t>
                      </a:r>
                      <a:r>
                        <a:rPr kumimoji="1" lang="ja-JP" altLang="en-US" sz="800" kern="1200" dirty="0">
                          <a:solidFill>
                            <a:schemeClr val="tx1">
                              <a:lumMod val="65000"/>
                              <a:lumOff val="35000"/>
                            </a:schemeClr>
                          </a:solidFill>
                          <a:latin typeface="+mn-lt"/>
                          <a:ea typeface="+mn-ea"/>
                          <a:cs typeface="+mn-cs"/>
                        </a:rPr>
                        <a:t>円</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3832" y="2012354"/>
            <a:ext cx="555422" cy="521589"/>
          </a:xfrm>
          <a:prstGeom prst="rect">
            <a:avLst/>
          </a:prstGeom>
        </p:spPr>
      </p:pic>
      <p:sp>
        <p:nvSpPr>
          <p:cNvPr id="11" name="正方形/長方形 10"/>
          <p:cNvSpPr/>
          <p:nvPr/>
        </p:nvSpPr>
        <p:spPr>
          <a:xfrm>
            <a:off x="407368" y="5821097"/>
            <a:ext cx="11618698" cy="652102"/>
          </a:xfrm>
          <a:prstGeom prst="rect">
            <a:avLst/>
          </a:prstGeom>
        </p:spPr>
        <p:txBody>
          <a:bodyPr wrap="square" lIns="91440" tIns="45720" rIns="91440" bIns="45720" anchor="t">
            <a:spAutoFit/>
          </a:bodyPr>
          <a:lstStyle/>
          <a:p>
            <a:pPr lvl="0">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a:lnSpc>
                <a:spcPts val="1460"/>
              </a:lnSpc>
              <a:defRPr/>
            </a:pPr>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r>
              <a:rPr kumimoji="0" lang="en-US" altLang="ja-JP" sz="800" kern="0" dirty="0">
                <a:solidFill>
                  <a:prstClr val="black">
                    <a:lumMod val="65000"/>
                    <a:lumOff val="35000"/>
                  </a:prstClr>
                </a:solidFill>
              </a:rPr>
              <a:t>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9</a:t>
            </a:r>
            <a:r>
              <a:rPr kumimoji="0" lang="ja-JP" altLang="en-US" sz="800" kern="0" dirty="0">
                <a:solidFill>
                  <a:prstClr val="black">
                    <a:lumMod val="65000"/>
                    <a:lumOff val="35000"/>
                  </a:prstClr>
                </a:solidFill>
              </a:rPr>
              <a:t>月中旬以降にスポーツナビトップページ（</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）の</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 （スケジュールは変更になる場合がございます。）そのため当該商品は一旦販売を停止し、</a:t>
            </a:r>
            <a:r>
              <a:rPr kumimoji="0" lang="en-US" altLang="ja-JP" sz="800" kern="0" dirty="0">
                <a:solidFill>
                  <a:prstClr val="black">
                    <a:lumMod val="65000"/>
                    <a:lumOff val="35000"/>
                  </a:prstClr>
                </a:solidFill>
              </a:rPr>
              <a:t>2023</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日より掲載再開とさせていただいております。なお、</a:t>
            </a:r>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入稿規定の変更がございます。詳細は入稿規定をご確認ください。</a:t>
            </a:r>
          </a:p>
        </p:txBody>
      </p:sp>
      <p:sp>
        <p:nvSpPr>
          <p:cNvPr id="2" name="テキスト ボックス 1"/>
          <p:cNvSpPr txBox="1"/>
          <p:nvPr/>
        </p:nvSpPr>
        <p:spPr>
          <a:xfrm>
            <a:off x="11314380" y="1183592"/>
            <a:ext cx="389850" cy="260687"/>
          </a:xfrm>
          <a:prstGeom prst="rect">
            <a:avLst/>
          </a:prstGeom>
          <a:noFill/>
        </p:spPr>
        <p:txBody>
          <a:bodyPr wrap="none" rtlCol="0">
            <a:spAutoFit/>
          </a:bodyPr>
          <a:lstStyle/>
          <a:p>
            <a:pPr algn="l"/>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p>
        </p:txBody>
      </p:sp>
      <p:pic>
        <p:nvPicPr>
          <p:cNvPr id="7" name="図 6">
            <a:extLst>
              <a:ext uri="{FF2B5EF4-FFF2-40B4-BE49-F238E27FC236}">
                <a16:creationId xmlns:a16="http://schemas.microsoft.com/office/drawing/2014/main" id="{DFF8820A-96C2-739C-69C3-5126C613007D}"/>
              </a:ext>
            </a:extLst>
          </p:cNvPr>
          <p:cNvPicPr>
            <a:picLocks noChangeAspect="1"/>
          </p:cNvPicPr>
          <p:nvPr/>
        </p:nvPicPr>
        <p:blipFill>
          <a:blip r:embed="rId3"/>
          <a:stretch>
            <a:fillRect/>
          </a:stretch>
        </p:blipFill>
        <p:spPr>
          <a:xfrm>
            <a:off x="9194935" y="2012354"/>
            <a:ext cx="555423" cy="524629"/>
          </a:xfrm>
          <a:prstGeom prst="rect">
            <a:avLst/>
          </a:prstGeom>
        </p:spPr>
      </p:pic>
    </p:spTree>
    <p:extLst>
      <p:ext uri="{BB962C8B-B14F-4D97-AF65-F5344CB8AC3E}">
        <p14:creationId xmlns:p14="http://schemas.microsoft.com/office/powerpoint/2010/main" val="2256583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03212492"/>
              </p:ext>
            </p:extLst>
          </p:nvPr>
        </p:nvGraphicFramePr>
        <p:xfrm>
          <a:off x="334962" y="1043275"/>
          <a:ext cx="11624006" cy="4746225"/>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1559798">
                  <a:extLst>
                    <a:ext uri="{9D8B030D-6E8A-4147-A177-3AD203B41FA5}">
                      <a16:colId xmlns:a16="http://schemas.microsoft.com/office/drawing/2014/main" val="991304690"/>
                    </a:ext>
                  </a:extLst>
                </a:gridCol>
                <a:gridCol w="1559798">
                  <a:extLst>
                    <a:ext uri="{9D8B030D-6E8A-4147-A177-3AD203B41FA5}">
                      <a16:colId xmlns:a16="http://schemas.microsoft.com/office/drawing/2014/main" val="3330853171"/>
                    </a:ext>
                  </a:extLst>
                </a:gridCol>
                <a:gridCol w="1559798">
                  <a:extLst>
                    <a:ext uri="{9D8B030D-6E8A-4147-A177-3AD203B41FA5}">
                      <a16:colId xmlns:a16="http://schemas.microsoft.com/office/drawing/2014/main" val="1572597451"/>
                    </a:ext>
                  </a:extLst>
                </a:gridCol>
                <a:gridCol w="1559798">
                  <a:extLst>
                    <a:ext uri="{9D8B030D-6E8A-4147-A177-3AD203B41FA5}">
                      <a16:colId xmlns:a16="http://schemas.microsoft.com/office/drawing/2014/main" val="852017258"/>
                    </a:ext>
                  </a:extLst>
                </a:gridCol>
                <a:gridCol w="1559798">
                  <a:extLst>
                    <a:ext uri="{9D8B030D-6E8A-4147-A177-3AD203B41FA5}">
                      <a16:colId xmlns:a16="http://schemas.microsoft.com/office/drawing/2014/main" val="3961922924"/>
                    </a:ext>
                  </a:extLst>
                </a:gridCol>
              </a:tblGrid>
              <a:tr h="3936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スポーツナビ　カテゴリートップ指定　トップインパクト</a:t>
                      </a:r>
                      <a:endParaRPr kumimoji="1" lang="en-US" altLang="ja-JP" sz="700" b="1"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プライムディスプレイ　ダブルサイズ　</a:t>
                      </a:r>
                      <a:r>
                        <a:rPr kumimoji="1" lang="en-US" altLang="ja-JP" sz="700" b="1" kern="1200" dirty="0">
                          <a:solidFill>
                            <a:schemeClr val="tx1">
                              <a:lumMod val="65000"/>
                              <a:lumOff val="35000"/>
                            </a:schemeClr>
                          </a:solidFill>
                          <a:latin typeface="メイリオ"/>
                          <a:ea typeface="メイリオ"/>
                          <a:cs typeface="+mn-cs"/>
                        </a:rPr>
                        <a:t>PC</a:t>
                      </a:r>
                      <a:r>
                        <a:rPr kumimoji="1" lang="ja-JP" altLang="en-US" sz="700" b="1" kern="1200" dirty="0">
                          <a:solidFill>
                            <a:schemeClr val="tx1">
                              <a:lumMod val="65000"/>
                              <a:lumOff val="35000"/>
                            </a:schemeClr>
                          </a:solidFill>
                          <a:latin typeface="メイリオ"/>
                          <a:ea typeface="メイリオ"/>
                          <a:cs typeface="+mn-cs"/>
                        </a:rPr>
                        <a:t>（プロ野球、</a:t>
                      </a:r>
                      <a:r>
                        <a:rPr kumimoji="1" lang="en-US" altLang="ja-JP" sz="700" b="1" kern="1200" dirty="0">
                          <a:solidFill>
                            <a:schemeClr val="tx1">
                              <a:lumMod val="65000"/>
                              <a:lumOff val="35000"/>
                            </a:schemeClr>
                          </a:solidFill>
                          <a:latin typeface="メイリオ"/>
                          <a:ea typeface="メイリオ"/>
                          <a:cs typeface="+mn-cs"/>
                        </a:rPr>
                        <a:t>MLB</a:t>
                      </a:r>
                      <a:r>
                        <a:rPr kumimoji="1" lang="ja-JP" altLang="en-US" sz="700" b="1" kern="1200" dirty="0">
                          <a:solidFill>
                            <a:schemeClr val="tx1">
                              <a:lumMod val="65000"/>
                              <a:lumOff val="35000"/>
                            </a:schemeClr>
                          </a:solidFill>
                          <a:latin typeface="メイリオ"/>
                          <a:ea typeface="メイリオ"/>
                          <a:cs typeface="+mn-cs"/>
                        </a:rPr>
                        <a:t>）（</a:t>
                      </a:r>
                      <a:r>
                        <a:rPr kumimoji="1" lang="en-US" altLang="ja-JP" sz="700" b="1" kern="1200" dirty="0">
                          <a:solidFill>
                            <a:schemeClr val="tx1">
                              <a:lumMod val="65000"/>
                              <a:lumOff val="35000"/>
                            </a:schemeClr>
                          </a:solidFill>
                          <a:latin typeface="メイリオ"/>
                          <a:ea typeface="メイリオ"/>
                          <a:cs typeface="+mn-cs"/>
                        </a:rPr>
                        <a:t>2022/9/1</a:t>
                      </a:r>
                      <a:r>
                        <a:rPr kumimoji="1" lang="ja-JP" altLang="en-US" sz="700" b="1" kern="1200" dirty="0">
                          <a:solidFill>
                            <a:schemeClr val="tx1">
                              <a:lumMod val="65000"/>
                              <a:lumOff val="35000"/>
                            </a:schemeClr>
                          </a:solidFill>
                          <a:latin typeface="メイリオ"/>
                          <a:ea typeface="メイリオ"/>
                          <a:cs typeface="+mn-cs"/>
                        </a:rPr>
                        <a:t>～</a:t>
                      </a:r>
                      <a:r>
                        <a:rPr kumimoji="1" lang="en-US" altLang="ja-JP" sz="700" b="1" kern="1200" dirty="0">
                          <a:solidFill>
                            <a:schemeClr val="tx1">
                              <a:lumMod val="65000"/>
                              <a:lumOff val="35000"/>
                            </a:schemeClr>
                          </a:solidFill>
                          <a:latin typeface="メイリオ"/>
                          <a:ea typeface="メイリオ"/>
                          <a:cs typeface="+mn-cs"/>
                        </a:rPr>
                        <a:t>10/31</a:t>
                      </a:r>
                      <a:r>
                        <a:rPr kumimoji="1" lang="ja-JP" altLang="en-US" sz="700" b="1"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トップインパクト</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r>
                        <a:rPr kumimoji="1" lang="ja-JP" altLang="en-US" sz="700" b="1" kern="1200" dirty="0">
                          <a:solidFill>
                            <a:schemeClr val="tx1">
                              <a:lumMod val="65000"/>
                              <a:lumOff val="35000"/>
                            </a:schemeClr>
                          </a:solidFill>
                          <a:latin typeface="+mn-lt"/>
                          <a:ea typeface="+mn-ea"/>
                          <a:cs typeface="+mn-cs"/>
                        </a:rPr>
                        <a:t>（プロ野球、</a:t>
                      </a:r>
                      <a:r>
                        <a:rPr kumimoji="1" lang="en-US" altLang="ja-JP" sz="700" b="1" kern="1200" dirty="0">
                          <a:solidFill>
                            <a:schemeClr val="tx1">
                              <a:lumMod val="65000"/>
                              <a:lumOff val="35000"/>
                            </a:schemeClr>
                          </a:solidFill>
                          <a:latin typeface="+mn-lt"/>
                          <a:ea typeface="+mn-ea"/>
                          <a:cs typeface="+mn-cs"/>
                        </a:rPr>
                        <a:t>MLB</a:t>
                      </a:r>
                      <a:r>
                        <a:rPr kumimoji="1" lang="ja-JP" altLang="en-US" sz="700" b="1" kern="1200" dirty="0">
                          <a:solidFill>
                            <a:schemeClr val="tx1">
                              <a:lumMod val="65000"/>
                              <a:lumOff val="35000"/>
                            </a:schemeClr>
                          </a:solidFill>
                          <a:latin typeface="+mn-lt"/>
                          <a:ea typeface="+mn-ea"/>
                          <a:cs typeface="+mn-cs"/>
                        </a:rPr>
                        <a:t>）（</a:t>
                      </a:r>
                      <a:r>
                        <a:rPr kumimoji="1" lang="en-US" altLang="ja-JP" sz="700" b="1" kern="1200" dirty="0">
                          <a:solidFill>
                            <a:schemeClr val="tx1">
                              <a:lumMod val="65000"/>
                              <a:lumOff val="35000"/>
                            </a:schemeClr>
                          </a:solidFill>
                          <a:latin typeface="+mn-lt"/>
                          <a:ea typeface="+mn-ea"/>
                          <a:cs typeface="+mn-cs"/>
                        </a:rPr>
                        <a:t>2023/1/1</a:t>
                      </a:r>
                      <a:r>
                        <a:rPr kumimoji="1" lang="ja-JP" altLang="en-US" sz="700" b="1" kern="1200" dirty="0">
                          <a:solidFill>
                            <a:schemeClr val="tx1">
                              <a:lumMod val="65000"/>
                              <a:lumOff val="35000"/>
                            </a:schemeClr>
                          </a:solidFill>
                          <a:latin typeface="+mn-lt"/>
                          <a:ea typeface="+mn-ea"/>
                          <a:cs typeface="+mn-cs"/>
                        </a:rPr>
                        <a:t>～</a:t>
                      </a:r>
                      <a:r>
                        <a:rPr kumimoji="1" lang="en-US" altLang="ja-JP" sz="700" b="1" kern="1200" dirty="0">
                          <a:solidFill>
                            <a:schemeClr val="tx1">
                              <a:lumMod val="65000"/>
                              <a:lumOff val="35000"/>
                            </a:schemeClr>
                          </a:solidFill>
                          <a:latin typeface="+mn-lt"/>
                          <a:ea typeface="+mn-ea"/>
                          <a:cs typeface="+mn-cs"/>
                        </a:rPr>
                        <a:t>3/31</a:t>
                      </a:r>
                      <a:r>
                        <a:rPr kumimoji="1" lang="ja-JP" altLang="en-US" sz="700" b="1" kern="1200" dirty="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スポーツナビ　カテゴリートップ指定　トップインパクト</a:t>
                      </a:r>
                      <a:endParaRPr kumimoji="1" lang="en-US" altLang="ja-JP" sz="700" b="1"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プライムディスプレイ　ダブルサイズ　</a:t>
                      </a:r>
                      <a:r>
                        <a:rPr kumimoji="1" lang="en-US" altLang="ja-JP" sz="700" b="1" kern="1200" dirty="0">
                          <a:solidFill>
                            <a:schemeClr val="tx1">
                              <a:lumMod val="65000"/>
                              <a:lumOff val="35000"/>
                            </a:schemeClr>
                          </a:solidFill>
                          <a:latin typeface="メイリオ"/>
                          <a:ea typeface="メイリオ"/>
                          <a:cs typeface="+mn-cs"/>
                        </a:rPr>
                        <a:t>PC</a:t>
                      </a:r>
                      <a:r>
                        <a:rPr kumimoji="1" lang="ja-JP" altLang="en-US" sz="700" b="1" kern="1200" dirty="0">
                          <a:solidFill>
                            <a:schemeClr val="tx1">
                              <a:lumMod val="65000"/>
                              <a:lumOff val="35000"/>
                            </a:schemeClr>
                          </a:solidFill>
                          <a:latin typeface="メイリオ"/>
                          <a:ea typeface="メイリオ"/>
                          <a:cs typeface="+mn-cs"/>
                        </a:rPr>
                        <a:t>（サッカー代表、</a:t>
                      </a:r>
                      <a:r>
                        <a:rPr kumimoji="1" lang="en-US" altLang="ja-JP" sz="700" b="1" kern="1200" dirty="0">
                          <a:solidFill>
                            <a:schemeClr val="tx1">
                              <a:lumMod val="65000"/>
                              <a:lumOff val="35000"/>
                            </a:schemeClr>
                          </a:solidFill>
                          <a:latin typeface="メイリオ"/>
                          <a:ea typeface="メイリオ"/>
                          <a:cs typeface="+mn-cs"/>
                        </a:rPr>
                        <a:t>J</a:t>
                      </a:r>
                      <a:r>
                        <a:rPr kumimoji="1" lang="ja-JP" altLang="en-US" sz="700" b="1" kern="1200" dirty="0">
                          <a:solidFill>
                            <a:schemeClr val="tx1">
                              <a:lumMod val="65000"/>
                              <a:lumOff val="35000"/>
                            </a:schemeClr>
                          </a:solidFill>
                          <a:latin typeface="メイリオ"/>
                          <a:ea typeface="メイリオ"/>
                          <a:cs typeface="+mn-cs"/>
                        </a:rPr>
                        <a:t>リーグ、海外サッカー）</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17335041"/>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1000003498</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1000003517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en-US" altLang="ja-JP" sz="800" kern="1200" dirty="0">
                          <a:solidFill>
                            <a:schemeClr val="tx1">
                              <a:lumMod val="65000"/>
                              <a:lumOff val="35000"/>
                            </a:schemeClr>
                          </a:solidFill>
                          <a:latin typeface="+mn-lt"/>
                          <a:ea typeface="+mn-ea"/>
                          <a:cs typeface="+mn-cs"/>
                        </a:rPr>
                        <a:t>1000003500</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2022/8/17</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2022/8/17</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2022/8/17</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lnT w="12700" cap="flat" cmpd="sng" algn="ctr">
                      <a:solidFill>
                        <a:schemeClr val="bg1">
                          <a:lumMod val="50000"/>
                        </a:schemeClr>
                      </a:solidFill>
                      <a:prstDash val="sysDot"/>
                      <a:round/>
                      <a:headEnd type="none" w="med" len="med"/>
                      <a:tailEnd type="none" w="med" len="med"/>
                    </a:lnT>
                  </a:tcPr>
                </a:tc>
                <a:extLst>
                  <a:ext uri="{0D108BD9-81ED-4DB2-BD59-A6C34878D82A}">
                    <a16:rowId xmlns:a16="http://schemas.microsoft.com/office/drawing/2014/main" val="2355075111"/>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〇</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〇</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112060797"/>
                  </a:ext>
                </a:extLst>
              </a:tr>
              <a:tr h="5875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10325936"/>
                  </a:ext>
                </a:extLst>
              </a:tr>
              <a:tr h="4133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r>
                        <a:rPr kumimoji="1" lang="ja-JP" altLang="en-US" sz="700" kern="1200" dirty="0">
                          <a:solidFill>
                            <a:schemeClr val="tx1">
                              <a:lumMod val="65000"/>
                              <a:lumOff val="35000"/>
                            </a:schemeClr>
                          </a:solidFill>
                          <a:latin typeface="+mn-lt"/>
                          <a:ea typeface="+mn-ea"/>
                          <a:cs typeface="+mn-cs"/>
                        </a:rPr>
                        <a:t>トップインパクト プライムディスプレイ ダブル（</a:t>
                      </a:r>
                      <a:r>
                        <a:rPr kumimoji="1" lang="en-US" altLang="ja-JP" sz="700" kern="1200" dirty="0">
                          <a:solidFill>
                            <a:schemeClr val="tx1">
                              <a:lumMod val="65000"/>
                              <a:lumOff val="35000"/>
                            </a:schemeClr>
                          </a:solidFill>
                          <a:latin typeface="+mn-lt"/>
                          <a:ea typeface="+mn-ea"/>
                          <a:cs typeface="+mn-cs"/>
                        </a:rPr>
                        <a:t>300×600</a:t>
                      </a:r>
                      <a:r>
                        <a:rPr kumimoji="1" lang="ja-JP" altLang="en-US" sz="700" kern="1200" dirty="0">
                          <a:solidFill>
                            <a:schemeClr val="tx1">
                              <a:lumMod val="65000"/>
                              <a:lumOff val="35000"/>
                            </a:schemeClr>
                          </a:solidFill>
                          <a:latin typeface="+mn-lt"/>
                          <a:ea typeface="+mn-ea"/>
                          <a:cs typeface="+mn-cs"/>
                        </a:rPr>
                        <a:t>）</a:t>
                      </a:r>
                    </a:p>
                    <a:p>
                      <a:pPr algn="ctr"/>
                      <a:r>
                        <a:rPr kumimoji="1" lang="ja-JP" altLang="en-US" sz="700" kern="1200" dirty="0">
                          <a:solidFill>
                            <a:schemeClr val="tx1">
                              <a:lumMod val="65000"/>
                              <a:lumOff val="35000"/>
                            </a:schemeClr>
                          </a:solidFill>
                          <a:latin typeface="+mn-lt"/>
                          <a:ea typeface="+mn-ea"/>
                          <a:cs typeface="+mn-cs"/>
                        </a:rPr>
                        <a:t>トップインパクト プライムディスプレイ ダブル</a:t>
                      </a:r>
                      <a:r>
                        <a:rPr kumimoji="1" lang="ja-JP" altLang="en-US" sz="700" kern="1200" baseline="0" dirty="0">
                          <a:solidFill>
                            <a:schemeClr val="tx1">
                              <a:lumMod val="65000"/>
                              <a:lumOff val="35000"/>
                            </a:schemeClr>
                          </a:solidFill>
                          <a:latin typeface="+mn-lt"/>
                          <a:ea typeface="+mn-ea"/>
                          <a:cs typeface="+mn-cs"/>
                        </a:rPr>
                        <a:t> </a:t>
                      </a:r>
                      <a:r>
                        <a:rPr kumimoji="1" lang="ja-JP" altLang="en-US" sz="700" kern="1200" dirty="0">
                          <a:solidFill>
                            <a:schemeClr val="tx1">
                              <a:lumMod val="65000"/>
                              <a:lumOff val="35000"/>
                            </a:schemeClr>
                          </a:solidFill>
                          <a:latin typeface="+mn-lt"/>
                          <a:ea typeface="+mn-ea"/>
                          <a:cs typeface="+mn-cs"/>
                        </a:rPr>
                        <a:t>動画（</a:t>
                      </a:r>
                      <a:r>
                        <a:rPr kumimoji="1" lang="en-US" altLang="ja-JP" sz="700" kern="1200" dirty="0">
                          <a:solidFill>
                            <a:schemeClr val="tx1">
                              <a:lumMod val="65000"/>
                              <a:lumOff val="35000"/>
                            </a:schemeClr>
                          </a:solidFill>
                          <a:latin typeface="+mn-lt"/>
                          <a:ea typeface="+mn-ea"/>
                          <a:cs typeface="+mn-cs"/>
                        </a:rPr>
                        <a:t>300×600</a:t>
                      </a:r>
                      <a:r>
                        <a:rPr kumimoji="1" lang="ja-JP" altLang="en-US" sz="7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84434171"/>
                  </a:ext>
                </a:extLst>
              </a:tr>
              <a:tr h="3207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T w="12700" cap="flat" cmpd="sng" algn="ctr">
                      <a:solidFill>
                        <a:schemeClr val="bg1">
                          <a:lumMod val="50000"/>
                        </a:schemeClr>
                      </a:solidFill>
                      <a:prstDash val="sysDot"/>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22545122"/>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432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プロ野球</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a:t>
                      </a:r>
                      <a:r>
                        <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MLB</a:t>
                      </a:r>
                      <a:endPar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プロ野球</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a:t>
                      </a:r>
                      <a:r>
                        <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MLB</a:t>
                      </a:r>
                      <a:endPar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a:t>
                      </a:r>
                      <a:r>
                        <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J</a:t>
                      </a: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リーグ</a:t>
                      </a:r>
                      <a:endParaRPr kumimoji="1" lang="en-US" altLang="ja-JP"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海外サッカー</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66098080"/>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スポーツナビ各種目のトップページ</a:t>
                      </a:r>
                      <a:endParaRPr kumimoji="1" lang="ja-JP" altLang="en-US" sz="8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806916787"/>
                  </a:ext>
                </a:extLst>
              </a:tr>
              <a:tr h="2041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日（木）～</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10</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日（月）</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日（日）～</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11</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463668774"/>
                  </a:ext>
                </a:extLst>
              </a:tr>
              <a:tr h="3091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1967014782"/>
                  </a:ext>
                </a:extLst>
              </a:tr>
              <a:tr h="2414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T w="12700" cap="flat" cmpd="sng" algn="ctr">
                      <a:solidFill>
                        <a:schemeClr val="bg1">
                          <a:lumMod val="50000"/>
                        </a:schemeClr>
                      </a:solidFill>
                      <a:prstDash val="sysDot"/>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414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3381913646"/>
                  </a:ext>
                </a:extLst>
              </a:tr>
              <a:tr h="2414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2,009</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4014462905"/>
                  </a:ext>
                </a:extLst>
              </a:tr>
              <a:tr h="2414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lumMod val="50000"/>
                        </a:schemeClr>
                      </a:solidFill>
                      <a:prstDash val="sysDot"/>
                      <a:round/>
                      <a:headEnd type="none" w="med" len="med"/>
                      <a:tailEnd type="none" w="med" len="med"/>
                    </a:lnL>
                  </a:tcPr>
                </a:tc>
                <a:extLst>
                  <a:ext uri="{0D108BD9-81ED-4DB2-BD59-A6C34878D82A}">
                    <a16:rowId xmlns:a16="http://schemas.microsoft.com/office/drawing/2014/main" val="252642601"/>
                  </a:ext>
                </a:extLst>
              </a:tr>
            </a:tbl>
          </a:graphicData>
        </a:graphic>
      </p:graphicFrame>
      <p:sp>
        <p:nvSpPr>
          <p:cNvPr id="11" name="正方形/長方形 10"/>
          <p:cNvSpPr/>
          <p:nvPr/>
        </p:nvSpPr>
        <p:spPr>
          <a:xfrm>
            <a:off x="334962" y="5760912"/>
            <a:ext cx="11639534" cy="1067600"/>
          </a:xfrm>
          <a:prstGeom prst="rect">
            <a:avLst/>
          </a:prstGeom>
        </p:spPr>
        <p:txBody>
          <a:bodyPr wrap="square" lIns="91440" tIns="45720" rIns="91440" bIns="45720" anchor="t">
            <a:spAutoFit/>
          </a:bodyPr>
          <a:lstStyle/>
          <a:p>
            <a:pPr lvl="0">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defRPr/>
            </a:pPr>
            <a:endParaRPr kumimoji="0" lang="en-US" altLang="ja-JP" sz="200" kern="0" dirty="0">
              <a:solidFill>
                <a:prstClr val="black">
                  <a:lumMod val="65000"/>
                  <a:lumOff val="35000"/>
                </a:prstClr>
              </a:solidFill>
            </a:endParaRPr>
          </a:p>
          <a:p>
            <a:pPr>
              <a:lnSpc>
                <a:spcPts val="1460"/>
              </a:lnSpc>
              <a:defRPr/>
            </a:pPr>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r>
              <a:rPr kumimoji="0" lang="en-US" altLang="ja-JP" sz="800" kern="0" dirty="0">
                <a:solidFill>
                  <a:prstClr val="black">
                    <a:lumMod val="65000"/>
                    <a:lumOff val="35000"/>
                  </a:prstClr>
                </a:solidFill>
              </a:rPr>
              <a:t>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月以降に</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 （スケジュールは変更になる場合がございます。）そのため当該商品は一旦販売を停止し、</a:t>
            </a:r>
            <a:r>
              <a:rPr kumimoji="0" lang="en-US" altLang="ja-JP" sz="800" kern="0" dirty="0">
                <a:solidFill>
                  <a:prstClr val="black">
                    <a:lumMod val="65000"/>
                    <a:lumOff val="35000"/>
                  </a:prstClr>
                </a:solidFill>
              </a:rPr>
              <a:t>2023</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日より掲載再開とさせていただいております。なお、</a:t>
            </a:r>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入稿規定の変更がございます。詳細は入稿規定をご確認ください。 </a:t>
            </a:r>
            <a:endParaRPr kumimoji="0" lang="en-US" altLang="ja-JP" sz="800" kern="0" dirty="0">
              <a:solidFill>
                <a:prstClr val="black">
                  <a:lumMod val="65000"/>
                  <a:lumOff val="35000"/>
                </a:prstClr>
              </a:solidFill>
            </a:endParaRPr>
          </a:p>
          <a:p>
            <a:pPr>
              <a:lnSpc>
                <a:spcPts val="1460"/>
              </a:lnSpc>
              <a:defRPr/>
            </a:pPr>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9</a:t>
            </a:r>
            <a:r>
              <a:rPr kumimoji="0" lang="ja-JP" altLang="en-US" sz="800" kern="0" dirty="0">
                <a:solidFill>
                  <a:prstClr val="black">
                    <a:lumMod val="65000"/>
                    <a:lumOff val="35000"/>
                  </a:prstClr>
                </a:solidFill>
              </a:rPr>
              <a:t>月以降に</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 （スケジュールは変更になる場合がございます。）そのため当該商品の販売を</a:t>
            </a:r>
            <a:r>
              <a:rPr kumimoji="0" lang="ja-JP" altLang="en-US" sz="800" kern="0">
                <a:solidFill>
                  <a:prstClr val="black">
                    <a:lumMod val="65000"/>
                    <a:lumOff val="35000"/>
                  </a:prstClr>
                </a:solidFill>
              </a:rPr>
              <a:t>一旦停止し、</a:t>
            </a:r>
            <a:r>
              <a:rPr kumimoji="0" lang="en-US" altLang="ja-JP" sz="800" kern="0" dirty="0">
                <a:solidFill>
                  <a:prstClr val="black">
                    <a:lumMod val="65000"/>
                    <a:lumOff val="35000"/>
                  </a:prstClr>
                </a:solidFill>
              </a:rPr>
              <a:t> 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日より掲載再開とさせていただいております。なお、</a:t>
            </a:r>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入稿規定の変更がございます。詳細は入稿規定をご確認ください。 </a:t>
            </a:r>
            <a:endParaRPr kumimoji="0" lang="en-US" altLang="ja-JP" sz="800" kern="0" dirty="0">
              <a:solidFill>
                <a:srgbClr val="00B050"/>
              </a:solidFill>
            </a:endParaRPr>
          </a:p>
        </p:txBody>
      </p:sp>
      <p:pic>
        <p:nvPicPr>
          <p:cNvPr id="13" name="図 12"/>
          <p:cNvPicPr>
            <a:picLocks noChangeAspect="1"/>
          </p:cNvPicPr>
          <p:nvPr/>
        </p:nvPicPr>
        <p:blipFill>
          <a:blip r:embed="rId2"/>
          <a:stretch>
            <a:fillRect/>
          </a:stretch>
        </p:blipFill>
        <p:spPr>
          <a:xfrm>
            <a:off x="3854634" y="2112751"/>
            <a:ext cx="670687" cy="577751"/>
          </a:xfrm>
          <a:prstGeom prst="rect">
            <a:avLst/>
          </a:prstGeom>
        </p:spPr>
      </p:pic>
      <p:sp>
        <p:nvSpPr>
          <p:cNvPr id="16" name="テキスト ボックス 15">
            <a:extLst>
              <a:ext uri="{FF2B5EF4-FFF2-40B4-BE49-F238E27FC236}">
                <a16:creationId xmlns:a16="http://schemas.microsoft.com/office/drawing/2014/main" id="{43F0619F-BDB6-5F9E-14F7-82977005F5DE}"/>
              </a:ext>
            </a:extLst>
          </p:cNvPr>
          <p:cNvSpPr txBox="1"/>
          <p:nvPr/>
        </p:nvSpPr>
        <p:spPr>
          <a:xfrm>
            <a:off x="8472264" y="1282714"/>
            <a:ext cx="389850" cy="215444"/>
          </a:xfrm>
          <a:prstGeom prst="rect">
            <a:avLst/>
          </a:prstGeom>
          <a:noFill/>
        </p:spPr>
        <p:txBody>
          <a:bodyPr wrap="none" rtlCol="0">
            <a:spAutoFit/>
          </a:bodyPr>
          <a:lstStyle/>
          <a:p>
            <a:pPr algn="l"/>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p>
        </p:txBody>
      </p:sp>
      <p:sp>
        <p:nvSpPr>
          <p:cNvPr id="17" name="テキスト ボックス 16">
            <a:extLst>
              <a:ext uri="{FF2B5EF4-FFF2-40B4-BE49-F238E27FC236}">
                <a16:creationId xmlns:a16="http://schemas.microsoft.com/office/drawing/2014/main" id="{218E1C77-648E-6D95-3EFB-B464E8F20C7F}"/>
              </a:ext>
            </a:extLst>
          </p:cNvPr>
          <p:cNvSpPr txBox="1"/>
          <p:nvPr/>
        </p:nvSpPr>
        <p:spPr>
          <a:xfrm>
            <a:off x="11623118" y="1282714"/>
            <a:ext cx="351378" cy="215444"/>
          </a:xfrm>
          <a:prstGeom prst="rect">
            <a:avLst/>
          </a:prstGeom>
          <a:noFill/>
        </p:spPr>
        <p:txBody>
          <a:bodyPr wrap="none" rtlCol="0">
            <a:spAutoFit/>
          </a:bodyPr>
          <a:lstStyle/>
          <a:p>
            <a:pPr algn="l"/>
            <a:r>
              <a:rPr kumimoji="0" lang="en-US" altLang="ja-JP" sz="800" kern="0" dirty="0">
                <a:solidFill>
                  <a:prstClr val="black">
                    <a:lumMod val="65000"/>
                    <a:lumOff val="35000"/>
                  </a:prstClr>
                </a:solidFill>
              </a:rPr>
              <a:t>※2</a:t>
            </a:r>
            <a:endParaRPr kumimoji="0" lang="ja-JP" altLang="en-US" sz="800" kern="0" dirty="0">
              <a:solidFill>
                <a:prstClr val="black">
                  <a:lumMod val="65000"/>
                  <a:lumOff val="35000"/>
                </a:prstClr>
              </a:solidFill>
            </a:endParaRPr>
          </a:p>
        </p:txBody>
      </p:sp>
      <p:pic>
        <p:nvPicPr>
          <p:cNvPr id="4" name="図 3">
            <a:extLst>
              <a:ext uri="{FF2B5EF4-FFF2-40B4-BE49-F238E27FC236}">
                <a16:creationId xmlns:a16="http://schemas.microsoft.com/office/drawing/2014/main" id="{C354CEA4-1017-9E48-EDD3-E58CC281EE30}"/>
              </a:ext>
            </a:extLst>
          </p:cNvPr>
          <p:cNvPicPr>
            <a:picLocks noChangeAspect="1"/>
          </p:cNvPicPr>
          <p:nvPr/>
        </p:nvPicPr>
        <p:blipFill>
          <a:blip r:embed="rId3"/>
          <a:stretch>
            <a:fillRect/>
          </a:stretch>
        </p:blipFill>
        <p:spPr>
          <a:xfrm>
            <a:off x="7020329" y="2112751"/>
            <a:ext cx="601529" cy="531124"/>
          </a:xfrm>
          <a:prstGeom prst="rect">
            <a:avLst/>
          </a:prstGeom>
        </p:spPr>
      </p:pic>
      <p:pic>
        <p:nvPicPr>
          <p:cNvPr id="8" name="図 7">
            <a:extLst>
              <a:ext uri="{FF2B5EF4-FFF2-40B4-BE49-F238E27FC236}">
                <a16:creationId xmlns:a16="http://schemas.microsoft.com/office/drawing/2014/main" id="{853E033F-E4FD-B761-3B57-2B4966562CE6}"/>
              </a:ext>
            </a:extLst>
          </p:cNvPr>
          <p:cNvPicPr>
            <a:picLocks noChangeAspect="1"/>
          </p:cNvPicPr>
          <p:nvPr/>
        </p:nvPicPr>
        <p:blipFill>
          <a:blip r:embed="rId3"/>
          <a:stretch>
            <a:fillRect/>
          </a:stretch>
        </p:blipFill>
        <p:spPr>
          <a:xfrm>
            <a:off x="10116866" y="2100986"/>
            <a:ext cx="645567" cy="570008"/>
          </a:xfrm>
          <a:prstGeom prst="rect">
            <a:avLst/>
          </a:prstGeom>
        </p:spPr>
      </p:pic>
    </p:spTree>
    <p:extLst>
      <p:ext uri="{BB962C8B-B14F-4D97-AF65-F5344CB8AC3E}">
        <p14:creationId xmlns:p14="http://schemas.microsoft.com/office/powerpoint/2010/main" val="356971950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13210</TotalTime>
  <Words>5285</Words>
  <Application>Microsoft Office PowerPoint</Application>
  <PresentationFormat>ワイド画面</PresentationFormat>
  <Paragraphs>1052</Paragraphs>
  <Slides>22</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22</vt:i4>
      </vt:variant>
    </vt:vector>
  </HeadingPairs>
  <TitlesOfParts>
    <vt:vector size="33" baseType="lpstr">
      <vt:lpstr>Meiryo UI</vt:lpstr>
      <vt:lpstr>NotoSansJP</vt:lpstr>
      <vt:lpstr>ヒラギノ角ゴ ProN W3</vt:lpstr>
      <vt:lpstr>メイリオ</vt:lpstr>
      <vt:lpstr>メイリオ</vt:lpstr>
      <vt:lpstr>Arial</vt:lpstr>
      <vt:lpstr>Calibri</vt:lpstr>
      <vt:lpstr>Courier New</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348</cp:revision>
  <dcterms:created xsi:type="dcterms:W3CDTF">2020-02-26T07:28:11Z</dcterms:created>
  <dcterms:modified xsi:type="dcterms:W3CDTF">2023-02-06T06:48:25Z</dcterms:modified>
</cp:coreProperties>
</file>