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5"/>
  </p:notesMasterIdLst>
  <p:sldIdLst>
    <p:sldId id="316" r:id="rId4"/>
    <p:sldId id="371" r:id="rId5"/>
    <p:sldId id="360" r:id="rId6"/>
    <p:sldId id="356" r:id="rId7"/>
    <p:sldId id="357" r:id="rId8"/>
    <p:sldId id="366" r:id="rId9"/>
    <p:sldId id="328" r:id="rId10"/>
    <p:sldId id="373" r:id="rId11"/>
    <p:sldId id="445" r:id="rId12"/>
    <p:sldId id="368" r:id="rId13"/>
    <p:sldId id="369" r:id="rId14"/>
    <p:sldId id="346" r:id="rId15"/>
    <p:sldId id="374" r:id="rId16"/>
    <p:sldId id="333" r:id="rId17"/>
    <p:sldId id="377" r:id="rId18"/>
    <p:sldId id="372" r:id="rId19"/>
    <p:sldId id="336" r:id="rId20"/>
    <p:sldId id="338" r:id="rId21"/>
    <p:sldId id="375" r:id="rId22"/>
    <p:sldId id="376" r:id="rId23"/>
    <p:sldId id="3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C9C9D9"/>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98" autoAdjust="0"/>
    <p:restoredTop sz="96327" autoAdjust="0"/>
  </p:normalViewPr>
  <p:slideViewPr>
    <p:cSldViewPr>
      <p:cViewPr varScale="1">
        <p:scale>
          <a:sx n="98" d="100"/>
          <a:sy n="98" d="100"/>
        </p:scale>
        <p:origin x="72" y="4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399754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34946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dirty="0"/>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992579"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1</a:t>
            </a:r>
            <a:r>
              <a:rPr lang="ja-JP" altLang="en-US" dirty="0"/>
              <a:t>月</a:t>
            </a:r>
            <a:r>
              <a:rPr lang="en-US" altLang="ja-JP" dirty="0"/>
              <a:t>26</a:t>
            </a:r>
            <a:r>
              <a:rPr lang="ja-JP" altLang="en-US" dirty="0"/>
              <a:t>日</a:t>
            </a:r>
            <a:endParaRPr lang="en-US" altLang="ja-JP" dirty="0"/>
          </a:p>
        </p:txBody>
      </p:sp>
      <p:sp>
        <p:nvSpPr>
          <p:cNvPr id="2" name="テキスト プレースホルダー 1"/>
          <p:cNvSpPr>
            <a:spLocks noGrp="1"/>
          </p:cNvSpPr>
          <p:nvPr>
            <p:ph type="body" sz="quarter" idx="13"/>
          </p:nvPr>
        </p:nvSpPr>
        <p:spPr>
          <a:xfrm>
            <a:off x="1055440" y="4941168"/>
            <a:ext cx="3240360" cy="360040"/>
          </a:xfrm>
        </p:spPr>
        <p:txBody>
          <a:bodyPr>
            <a:normAutofit fontScale="85000" lnSpcReduction="10000"/>
          </a:bodyPr>
          <a:lstStyle/>
          <a:p>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スポーツナビ（</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a:p>
            <a:endParaRPr kumimoji="1" lang="ja-JP" altLang="en-US" dirty="0"/>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567608" y="5299212"/>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6" name="正方形/長方形 2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2603580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26" name="正方形/長方形 25"/>
          <p:cNvSpPr/>
          <p:nvPr/>
        </p:nvSpPr>
        <p:spPr>
          <a:xfrm>
            <a:off x="623392" y="1196334"/>
            <a:ext cx="11089232" cy="1015663"/>
          </a:xfrm>
          <a:prstGeom prst="rect">
            <a:avLst/>
          </a:prstGeom>
        </p:spPr>
        <p:txBody>
          <a:bodyPr wrap="square">
            <a:spAutoFit/>
          </a:bodyPr>
          <a:lstStyle/>
          <a:p>
            <a:r>
              <a:rPr lang="ja-JP" altLang="en-US" sz="2000" u="sng" dirty="0">
                <a:solidFill>
                  <a:schemeClr val="tx1">
                    <a:lumMod val="65000"/>
                    <a:lumOff val="35000"/>
                  </a:schemeClr>
                </a:solidFill>
              </a:rPr>
              <a:t>スペシャル商品（事前提案可否必須商品</a:t>
            </a:r>
            <a:r>
              <a:rPr lang="en-US" altLang="ja-JP" sz="1000" u="sng" dirty="0">
                <a:solidFill>
                  <a:schemeClr val="tx1">
                    <a:lumMod val="65000"/>
                    <a:lumOff val="35000"/>
                  </a:schemeClr>
                </a:solidFill>
              </a:rPr>
              <a:t>※</a:t>
            </a:r>
            <a:r>
              <a:rPr lang="ja-JP" altLang="en-US" sz="2000" u="sng" dirty="0">
                <a:solidFill>
                  <a:schemeClr val="tx1">
                    <a:lumMod val="65000"/>
                    <a:lumOff val="35000"/>
                  </a:schemeClr>
                </a:solidFill>
              </a:rPr>
              <a:t>）</a:t>
            </a:r>
            <a:r>
              <a:rPr lang="ja-JP" altLang="en-US" sz="2000" dirty="0">
                <a:solidFill>
                  <a:schemeClr val="tx1">
                    <a:lumMod val="65000"/>
                    <a:lumOff val="35000"/>
                  </a:schemeClr>
                </a:solidFill>
              </a:rPr>
              <a:t>への掲載をご希望の場合は、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endParaRPr lang="en-US" altLang="ja-JP" sz="2000" dirty="0">
              <a:solidFill>
                <a:schemeClr val="tx1">
                  <a:lumMod val="65000"/>
                  <a:lumOff val="35000"/>
                </a:schemeClr>
              </a:solidFill>
            </a:endParaRPr>
          </a:p>
        </p:txBody>
      </p:sp>
      <p:sp>
        <p:nvSpPr>
          <p:cNvPr id="14" name="正方形/長方形 13"/>
          <p:cNvSpPr/>
          <p:nvPr/>
        </p:nvSpPr>
        <p:spPr>
          <a:xfrm>
            <a:off x="762932" y="2276872"/>
            <a:ext cx="11424592" cy="3877985"/>
          </a:xfrm>
          <a:prstGeom prst="rect">
            <a:avLst/>
          </a:prstGeom>
        </p:spPr>
        <p:txBody>
          <a:bodyPr wrap="square">
            <a:spAutoFit/>
          </a:bodyPr>
          <a:lstStyle/>
          <a:p>
            <a:r>
              <a:rPr lang="ja-JP" altLang="en-US" sz="2000" u="sng" dirty="0">
                <a:solidFill>
                  <a:schemeClr val="tx1">
                    <a:lumMod val="65000"/>
                    <a:lumOff val="35000"/>
                  </a:schemeClr>
                </a:solidFill>
              </a:rPr>
              <a:t>▼ご連絡いただきたい項目</a:t>
            </a:r>
            <a:endParaRPr lang="en-US" altLang="ja-JP" sz="2000" u="sng" dirty="0">
              <a:solidFill>
                <a:schemeClr val="tx1">
                  <a:lumMod val="65000"/>
                  <a:lumOff val="35000"/>
                </a:schemeClr>
              </a:solidFill>
            </a:endParaRPr>
          </a:p>
          <a:p>
            <a:endParaRPr lang="en-US" altLang="ja-JP" sz="1600" dirty="0">
              <a:solidFill>
                <a:schemeClr val="tx1">
                  <a:lumMod val="65000"/>
                  <a:lumOff val="35000"/>
                </a:schemeClr>
              </a:solidFill>
            </a:endParaRPr>
          </a:p>
          <a:p>
            <a:r>
              <a:rPr lang="ja-JP" altLang="en-US" sz="1400" dirty="0">
                <a:solidFill>
                  <a:schemeClr val="tx1">
                    <a:lumMod val="65000"/>
                    <a:lumOff val="35000"/>
                  </a:schemeClr>
                </a:solidFill>
              </a:rPr>
              <a:t>・広告商品：</a:t>
            </a:r>
            <a:endParaRPr lang="en-US" altLang="ja-JP" sz="1400" dirty="0">
              <a:solidFill>
                <a:schemeClr val="tx1">
                  <a:lumMod val="65000"/>
                  <a:lumOff val="35000"/>
                </a:schemeClr>
              </a:solidFill>
            </a:endParaRPr>
          </a:p>
          <a:p>
            <a:pPr lvl="1"/>
            <a:r>
              <a:rPr lang="ja-JP" altLang="en-US" sz="1400" dirty="0">
                <a:solidFill>
                  <a:schemeClr val="tx1">
                    <a:lumMod val="65000"/>
                    <a:lumOff val="35000"/>
                  </a:schemeClr>
                </a:solidFill>
              </a:rPr>
              <a:t>・スポーツナビ　カテゴリートップ指定　トップパネル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MLB</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lvl="1"/>
            <a:r>
              <a:rPr lang="ja-JP" altLang="en-US" sz="1400" dirty="0">
                <a:solidFill>
                  <a:schemeClr val="tx1">
                    <a:lumMod val="65000"/>
                    <a:lumOff val="35000"/>
                  </a:schemeClr>
                </a:solidFill>
              </a:rPr>
              <a:t>・スポーツナビ　カテゴリートップ指定　トップインパクト　プライムディスプレイ　ダブルサイズ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MLB</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lvl="1"/>
            <a:r>
              <a:rPr lang="en-US" altLang="ja-JP" sz="1400" dirty="0">
                <a:solidFill>
                  <a:schemeClr val="tx1">
                    <a:lumMod val="65000"/>
                    <a:lumOff val="35000"/>
                  </a:schemeClr>
                </a:solidFill>
              </a:rPr>
              <a:t>※</a:t>
            </a:r>
            <a:r>
              <a:rPr lang="ja-JP" altLang="en-US" sz="1400" dirty="0">
                <a:solidFill>
                  <a:schemeClr val="tx1">
                    <a:lumMod val="65000"/>
                    <a:lumOff val="35000"/>
                  </a:schemeClr>
                </a:solidFill>
              </a:rPr>
              <a:t>必要に応じて選択してください</a:t>
            </a:r>
          </a:p>
          <a:p>
            <a:pPr marL="171450" indent="-171450">
              <a:buFont typeface="Arial" panose="020B0604020202020204" pitchFamily="34" charset="0"/>
              <a:buChar char="•"/>
            </a:pPr>
            <a:r>
              <a:rPr lang="ja-JP" altLang="en-US" sz="1400" dirty="0">
                <a:solidFill>
                  <a:schemeClr val="tx1">
                    <a:lumMod val="65000"/>
                    <a:lumOff val="35000"/>
                  </a:schemeClr>
                </a:solidFill>
              </a:rPr>
              <a:t>広告主：</a:t>
            </a:r>
            <a:endParaRPr lang="en-US" altLang="ja-JP"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プロモーション商品・内容：</a:t>
            </a:r>
            <a:endParaRPr lang="en-US" altLang="ja-JP"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リンク先</a:t>
            </a:r>
            <a:r>
              <a:rPr lang="en-US" altLang="ja-JP" sz="1400" dirty="0">
                <a:solidFill>
                  <a:schemeClr val="tx1">
                    <a:lumMod val="65000"/>
                    <a:lumOff val="35000"/>
                  </a:schemeClr>
                </a:solidFill>
              </a:rPr>
              <a:t>URL:</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sz="1400" dirty="0">
                <a:solidFill>
                  <a:schemeClr val="tx1">
                    <a:lumMod val="65000"/>
                    <a:lumOff val="35000"/>
                  </a:schemeClr>
                </a:solidFill>
              </a:rPr>
              <a:t>代理店：</a:t>
            </a:r>
            <a:endParaRPr lang="en-US" altLang="ja-JP"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予約型対応アカウント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（用意があれば）：</a:t>
            </a:r>
          </a:p>
          <a:p>
            <a:pPr marL="171450" indent="-171450">
              <a:buFont typeface="Arial" panose="020B0604020202020204" pitchFamily="34" charset="0"/>
              <a:buChar char="•"/>
            </a:pPr>
            <a:r>
              <a:rPr lang="ja-JP" altLang="en-US" sz="1400" dirty="0">
                <a:solidFill>
                  <a:schemeClr val="tx1">
                    <a:lumMod val="65000"/>
                    <a:lumOff val="35000"/>
                  </a:schemeClr>
                </a:solidFill>
              </a:rPr>
              <a:t>掲載期間：</a:t>
            </a:r>
            <a:endParaRPr lang="en-US" altLang="ja-JP"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予算：</a:t>
            </a:r>
          </a:p>
          <a:p>
            <a:pPr marL="171450" indent="-171450">
              <a:buFont typeface="Arial" panose="020B0604020202020204" pitchFamily="34" charset="0"/>
              <a:buChar char="•"/>
            </a:pPr>
            <a:r>
              <a:rPr lang="ja-JP" altLang="en-US" sz="1400" dirty="0">
                <a:solidFill>
                  <a:schemeClr val="tx1">
                    <a:lumMod val="65000"/>
                    <a:lumOff val="35000"/>
                  </a:schemeClr>
                </a:solidFill>
              </a:rPr>
              <a:t>掲載</a:t>
            </a:r>
            <a:r>
              <a:rPr lang="en-US" altLang="ja-JP" sz="1400" dirty="0" err="1">
                <a:solidFill>
                  <a:schemeClr val="tx1">
                    <a:lumMod val="65000"/>
                    <a:lumOff val="35000"/>
                  </a:schemeClr>
                </a:solidFill>
              </a:rPr>
              <a:t>vimps</a:t>
            </a:r>
            <a:r>
              <a:rPr lang="ja-JP" altLang="en-US" sz="1400" dirty="0">
                <a:solidFill>
                  <a:schemeClr val="tx1">
                    <a:lumMod val="65000"/>
                    <a:lumOff val="35000"/>
                  </a:schemeClr>
                </a:solidFill>
              </a:rPr>
              <a:t>：</a:t>
            </a:r>
          </a:p>
          <a:p>
            <a:pPr marL="171450" indent="-171450">
              <a:buFont typeface="Arial" panose="020B0604020202020204" pitchFamily="34" charset="0"/>
              <a:buChar char="•"/>
            </a:pPr>
            <a:r>
              <a:rPr lang="ja-JP" altLang="en-US" sz="1400" dirty="0">
                <a:solidFill>
                  <a:schemeClr val="tx1">
                    <a:lumMod val="65000"/>
                    <a:lumOff val="35000"/>
                  </a:schemeClr>
                </a:solidFill>
              </a:rPr>
              <a:t>懸念点：</a:t>
            </a:r>
          </a:p>
          <a:p>
            <a:pPr marL="171450" indent="-171450">
              <a:buFont typeface="Arial" panose="020B0604020202020204" pitchFamily="34" charset="0"/>
              <a:buChar char="•"/>
            </a:pPr>
            <a:r>
              <a:rPr lang="ja-JP" altLang="en-US" sz="1400" dirty="0">
                <a:solidFill>
                  <a:schemeClr val="tx1">
                    <a:lumMod val="65000"/>
                    <a:lumOff val="35000"/>
                  </a:schemeClr>
                </a:solidFill>
              </a:rPr>
              <a:t>備考：</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418336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9" name="テキスト ボックス 8"/>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56BC9F35-7A4E-CA42-9DF1-B36D469930AE}"/>
              </a:ext>
            </a:extLst>
          </p:cNvPr>
          <p:cNvSpPr txBox="1"/>
          <p:nvPr/>
        </p:nvSpPr>
        <p:spPr>
          <a:xfrm>
            <a:off x="5966687" y="1546053"/>
            <a:ext cx="1040670"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5</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2418137" y="1484784"/>
            <a:ext cx="1132041"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動画（</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488" y="2211878"/>
            <a:ext cx="1365668" cy="2722801"/>
          </a:xfrm>
          <a:prstGeom prst="rect">
            <a:avLst/>
          </a:prstGeom>
        </p:spPr>
      </p:pic>
      <p:pic>
        <p:nvPicPr>
          <p:cNvPr id="17" name="図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8843" y="2201249"/>
            <a:ext cx="1368899" cy="2729243"/>
          </a:xfrm>
          <a:prstGeom prst="rect">
            <a:avLst/>
          </a:prstGeom>
        </p:spPr>
      </p:pic>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8292" y="2192316"/>
            <a:ext cx="3455222" cy="2852936"/>
          </a:xfrm>
          <a:prstGeom prst="rect">
            <a:avLst/>
          </a:prstGeom>
        </p:spPr>
      </p:pic>
      <p:pic>
        <p:nvPicPr>
          <p:cNvPr id="19" name="図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23514" y="2192316"/>
            <a:ext cx="3325883" cy="2852936"/>
          </a:xfrm>
          <a:prstGeom prst="rect">
            <a:avLst/>
          </a:prstGeom>
        </p:spPr>
      </p:pic>
      <p:sp>
        <p:nvSpPr>
          <p:cNvPr id="20" name="テキスト ボックス 19">
            <a:extLst>
              <a:ext uri="{FF2B5EF4-FFF2-40B4-BE49-F238E27FC236}">
                <a16:creationId xmlns:a16="http://schemas.microsoft.com/office/drawing/2014/main" id="{B2C2EF20-2127-FC40-8CEB-0C59A3ECA146}"/>
              </a:ext>
            </a:extLst>
          </p:cNvPr>
          <p:cNvSpPr txBox="1"/>
          <p:nvPr/>
        </p:nvSpPr>
        <p:spPr>
          <a:xfrm>
            <a:off x="9264352" y="1515341"/>
            <a:ext cx="1040670" cy="47705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prstClr val="black"/>
                </a:solidFill>
                <a:effectLst/>
                <a:uLnTx/>
                <a:uFillTx/>
              </a:rPr>
              <a:t>動画（</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1</a:t>
            </a:r>
            <a:r>
              <a:rPr kumimoji="0" lang="ja-JP" altLang="en-US" sz="1050" b="1" i="0" u="none" strike="noStrike" kern="0" cap="none" spc="0" normalizeH="0" baseline="0" noProof="0" dirty="0">
                <a:ln>
                  <a:noFill/>
                </a:ln>
                <a:solidFill>
                  <a:prstClr val="black"/>
                </a:solidFill>
                <a:effectLst/>
                <a:uLnTx/>
                <a:uFillTx/>
              </a:rPr>
              <a:t>）</a:t>
            </a:r>
            <a:endParaRPr kumimoji="0" lang="en-US" altLang="ja-JP" sz="105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4849427" y="5204698"/>
            <a:ext cx="6494235" cy="461665"/>
          </a:xfrm>
          <a:prstGeom prst="rect">
            <a:avLst/>
          </a:prstGeom>
          <a:noFill/>
        </p:spPr>
        <p:txBody>
          <a:bodyPr wrap="square" rtlCol="0">
            <a:spAutoFit/>
          </a:bodyPr>
          <a:lstStyle/>
          <a:p>
            <a:r>
              <a:rPr lang="en-US" altLang="ja-JP" sz="1200" dirty="0"/>
              <a:t>※2022</a:t>
            </a:r>
            <a:r>
              <a:rPr lang="ja-JP" altLang="en-US" sz="1200" dirty="0"/>
              <a:t>年</a:t>
            </a:r>
            <a:r>
              <a:rPr lang="en-US" altLang="ja-JP" sz="1200" dirty="0"/>
              <a:t>5</a:t>
            </a:r>
            <a:r>
              <a:rPr lang="ja-JP" altLang="en-US" sz="1200" dirty="0"/>
              <a:t>月以降にスポーツナビ（</a:t>
            </a:r>
            <a:r>
              <a:rPr lang="en-US" altLang="ja-JP" sz="1200" dirty="0"/>
              <a:t>PC</a:t>
            </a:r>
            <a:r>
              <a:rPr lang="ja-JP" altLang="en-US" sz="1200" dirty="0"/>
              <a:t>）の一部ページにおいて</a:t>
            </a:r>
            <a:r>
              <a:rPr lang="en-US" altLang="ja-JP" sz="1200" dirty="0"/>
              <a:t>WEB</a:t>
            </a:r>
            <a:r>
              <a:rPr lang="ja-JP" altLang="en-US" sz="1200" dirty="0"/>
              <a:t>サイトリニューアルを予定しております。サイトリニューアルにより、メインカラムの幅が広がります。</a:t>
            </a:r>
            <a:endParaRPr kumimoji="1" lang="ja-JP" altLang="en-US" sz="1200" dirty="0"/>
          </a:p>
        </p:txBody>
      </p:sp>
      <p:sp>
        <p:nvSpPr>
          <p:cNvPr id="14" name="テキスト ボックス 13">
            <a:extLst>
              <a:ext uri="{FF2B5EF4-FFF2-40B4-BE49-F238E27FC236}">
                <a16:creationId xmlns:a16="http://schemas.microsoft.com/office/drawing/2014/main" id="{C16D3449-E503-FB2D-D5DD-6EF145183EB9}"/>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spTree>
    <p:extLst>
      <p:ext uri="{BB962C8B-B14F-4D97-AF65-F5344CB8AC3E}">
        <p14:creationId xmlns:p14="http://schemas.microsoft.com/office/powerpoint/2010/main" val="2120707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2" name="テキスト ボックス 11">
            <a:extLst>
              <a:ext uri="{FF2B5EF4-FFF2-40B4-BE49-F238E27FC236}">
                <a16:creationId xmlns:a16="http://schemas.microsoft.com/office/drawing/2014/main" id="{105A310C-96BB-AD4C-AB58-A365BD4CA5F0}"/>
              </a:ext>
            </a:extLst>
          </p:cNvPr>
          <p:cNvSpPr txBox="1"/>
          <p:nvPr/>
        </p:nvSpPr>
        <p:spPr>
          <a:xfrm>
            <a:off x="7464152" y="1508162"/>
            <a:ext cx="1040670"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4</a:t>
            </a:r>
            <a:r>
              <a:rPr lang="ja-JP" altLang="en-US" sz="1050" b="1" dirty="0"/>
              <a:t>：</a:t>
            </a:r>
            <a:r>
              <a:rPr lang="en-US" altLang="ja-JP" sz="1050" b="1" dirty="0"/>
              <a:t>1</a:t>
            </a:r>
            <a:r>
              <a:rPr lang="ja-JP" altLang="en-US" sz="1050" b="1" dirty="0"/>
              <a:t>）</a:t>
            </a:r>
            <a:endParaRPr lang="en-US" altLang="ja-JP" sz="1050" b="1" dirty="0"/>
          </a:p>
          <a:p>
            <a:pPr algn="ctr">
              <a:lnSpc>
                <a:spcPts val="1460"/>
              </a:lnSpc>
            </a:pPr>
            <a:r>
              <a:rPr lang="ja-JP" altLang="en-US" sz="1050" b="1" dirty="0"/>
              <a:t>動画（</a:t>
            </a:r>
            <a:r>
              <a:rPr lang="en-US" altLang="ja-JP" sz="1050" b="1" dirty="0"/>
              <a:t>4</a:t>
            </a:r>
            <a:r>
              <a:rPr lang="ja-JP" altLang="en-US" sz="1050" b="1" dirty="0"/>
              <a:t>：</a:t>
            </a:r>
            <a:r>
              <a:rPr lang="en-US" altLang="ja-JP" sz="1050" b="1" dirty="0"/>
              <a:t>1</a:t>
            </a:r>
            <a:r>
              <a:rPr lang="ja-JP" altLang="en-US" sz="1050" b="1" dirty="0"/>
              <a:t>）</a:t>
            </a:r>
            <a:endParaRPr lang="en-US" altLang="ja-JP" sz="1050" b="1" dirty="0"/>
          </a:p>
        </p:txBody>
      </p:sp>
      <p:sp>
        <p:nvSpPr>
          <p:cNvPr id="13" name="テキスト ボックス 12">
            <a:extLst>
              <a:ext uri="{FF2B5EF4-FFF2-40B4-BE49-F238E27FC236}">
                <a16:creationId xmlns:a16="http://schemas.microsoft.com/office/drawing/2014/main" id="{80B0730C-3B9E-4841-8DAD-6780CB507DD0}"/>
              </a:ext>
            </a:extLst>
          </p:cNvPr>
          <p:cNvSpPr txBox="1"/>
          <p:nvPr/>
        </p:nvSpPr>
        <p:spPr>
          <a:xfrm>
            <a:off x="2137284" y="1568293"/>
            <a:ext cx="998991" cy="477054"/>
          </a:xfrm>
          <a:prstGeom prst="rect">
            <a:avLst/>
          </a:prstGeom>
          <a:noFill/>
        </p:spPr>
        <p:txBody>
          <a:bodyPr wrap="none" rtlCol="0">
            <a:spAutoFit/>
          </a:bodyPr>
          <a:lstStyle/>
          <a:p>
            <a:pPr algn="ctr">
              <a:lnSpc>
                <a:spcPts val="1460"/>
              </a:lnSpc>
            </a:pPr>
            <a:r>
              <a:rPr lang="ja-JP" altLang="en-US" sz="1000" b="1" dirty="0"/>
              <a:t>画像（</a:t>
            </a:r>
            <a:r>
              <a:rPr lang="en-US" altLang="ja-JP" sz="1000" b="1" dirty="0"/>
              <a:t>1</a:t>
            </a:r>
            <a:r>
              <a:rPr lang="ja-JP" altLang="en-US" sz="1000" b="1" dirty="0"/>
              <a:t>：</a:t>
            </a:r>
            <a:r>
              <a:rPr lang="en-US" altLang="ja-JP" sz="1000" b="1" dirty="0"/>
              <a:t>2</a:t>
            </a:r>
            <a:r>
              <a:rPr lang="ja-JP" altLang="en-US" sz="1000" b="1" dirty="0"/>
              <a:t>）</a:t>
            </a:r>
            <a:endParaRPr lang="en-US" altLang="ja-JP" sz="1000" b="1" dirty="0"/>
          </a:p>
          <a:p>
            <a:pPr algn="ctr">
              <a:lnSpc>
                <a:spcPts val="1460"/>
              </a:lnSpc>
            </a:pPr>
            <a:r>
              <a:rPr lang="ja-JP" altLang="en-US" sz="1000" b="1" dirty="0"/>
              <a:t>動画（</a:t>
            </a:r>
            <a:r>
              <a:rPr lang="en-US" altLang="ja-JP" sz="1000" b="1" dirty="0"/>
              <a:t>1</a:t>
            </a:r>
            <a:r>
              <a:rPr lang="ja-JP" altLang="en-US" sz="1000" b="1" dirty="0"/>
              <a:t>：</a:t>
            </a:r>
            <a:r>
              <a:rPr lang="en-US" altLang="ja-JP" sz="1000" b="1" dirty="0"/>
              <a:t>2</a:t>
            </a:r>
            <a:r>
              <a:rPr lang="ja-JP" altLang="en-US" sz="1000" b="1" dirty="0"/>
              <a:t>）</a:t>
            </a:r>
            <a:endParaRPr lang="en-US" altLang="ja-JP" sz="1000" b="1" dirty="0"/>
          </a:p>
        </p:txBody>
      </p:sp>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440" y="2103185"/>
            <a:ext cx="3162681" cy="271294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3637" y="2055282"/>
            <a:ext cx="3016539" cy="2744133"/>
          </a:xfrm>
          <a:prstGeom prst="rect">
            <a:avLst/>
          </a:prstGeom>
        </p:spPr>
      </p:pic>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5692" y="2030158"/>
            <a:ext cx="3652060" cy="2735950"/>
          </a:xfrm>
          <a:prstGeom prst="rect">
            <a:avLst/>
          </a:prstGeom>
        </p:spPr>
      </p:pic>
      <p:sp>
        <p:nvSpPr>
          <p:cNvPr id="16" name="テキスト ボックス 15"/>
          <p:cNvSpPr txBox="1"/>
          <p:nvPr/>
        </p:nvSpPr>
        <p:spPr>
          <a:xfrm>
            <a:off x="4871864" y="5014917"/>
            <a:ext cx="6840759" cy="461665"/>
          </a:xfrm>
          <a:prstGeom prst="rect">
            <a:avLst/>
          </a:prstGeom>
          <a:noFill/>
        </p:spPr>
        <p:txBody>
          <a:bodyPr wrap="square" rtlCol="0">
            <a:spAutoFit/>
          </a:bodyPr>
          <a:lstStyle/>
          <a:p>
            <a:r>
              <a:rPr lang="en-US" altLang="ja-JP" sz="1200" dirty="0"/>
              <a:t>※</a:t>
            </a:r>
            <a:r>
              <a:rPr lang="ja-JP" altLang="en-US" sz="1200" dirty="0"/>
              <a:t>トップページ（</a:t>
            </a:r>
            <a:r>
              <a:rPr lang="en-US" altLang="ja-JP" sz="1200" dirty="0"/>
              <a:t>PC</a:t>
            </a:r>
            <a:r>
              <a:rPr lang="ja-JP" altLang="en-US" sz="1200" dirty="0"/>
              <a:t>）の</a:t>
            </a:r>
            <a:r>
              <a:rPr lang="en-US" altLang="ja-JP" sz="1200" dirty="0"/>
              <a:t>WEB</a:t>
            </a:r>
            <a:r>
              <a:rPr lang="ja-JP" altLang="en-US" sz="1200" dirty="0"/>
              <a:t>サイトリニューアルを予定しております。右画像はリニューアル後（</a:t>
            </a:r>
            <a:r>
              <a:rPr lang="en-US" altLang="ja-JP" sz="1200" dirty="0"/>
              <a:t>5/21</a:t>
            </a:r>
            <a:r>
              <a:rPr lang="ja-JP" altLang="en-US" sz="1200" dirty="0"/>
              <a:t>～</a:t>
            </a:r>
            <a:r>
              <a:rPr lang="en-US" altLang="ja-JP" sz="1200" dirty="0"/>
              <a:t>9/30</a:t>
            </a:r>
            <a:r>
              <a:rPr lang="ja-JP" altLang="en-US" sz="1200" dirty="0"/>
              <a:t>）のデザインです。</a:t>
            </a:r>
            <a:endParaRPr kumimoji="1" lang="ja-JP" altLang="en-US" sz="1200" dirty="0"/>
          </a:p>
        </p:txBody>
      </p:sp>
      <p:sp>
        <p:nvSpPr>
          <p:cNvPr id="18" name="テキスト ボックス 17"/>
          <p:cNvSpPr txBox="1"/>
          <p:nvPr/>
        </p:nvSpPr>
        <p:spPr>
          <a:xfrm>
            <a:off x="1127448" y="4929113"/>
            <a:ext cx="3168352" cy="830997"/>
          </a:xfrm>
          <a:prstGeom prst="rect">
            <a:avLst/>
          </a:prstGeom>
          <a:noFill/>
        </p:spPr>
        <p:txBody>
          <a:bodyPr wrap="square" rtlCol="0">
            <a:spAutoFit/>
          </a:bodyPr>
          <a:lstStyle/>
          <a:p>
            <a:r>
              <a:rPr lang="en-US" altLang="ja-JP" sz="1200" dirty="0"/>
              <a:t>※2022</a:t>
            </a:r>
            <a:r>
              <a:rPr lang="ja-JP" altLang="en-US" sz="1200" dirty="0"/>
              <a:t>年</a:t>
            </a:r>
            <a:r>
              <a:rPr lang="en-US" altLang="ja-JP" sz="1200" dirty="0"/>
              <a:t>5</a:t>
            </a:r>
            <a:r>
              <a:rPr lang="ja-JP" altLang="en-US" sz="1200" dirty="0"/>
              <a:t>月以降にスポーツナビ（</a:t>
            </a:r>
            <a:r>
              <a:rPr lang="en-US" altLang="ja-JP" sz="1200" dirty="0"/>
              <a:t>PC</a:t>
            </a:r>
            <a:r>
              <a:rPr lang="ja-JP" altLang="en-US" sz="1200" dirty="0"/>
              <a:t>）の一部ページにおいて</a:t>
            </a:r>
            <a:r>
              <a:rPr lang="en-US" altLang="ja-JP" sz="1200" dirty="0"/>
              <a:t>WEB</a:t>
            </a:r>
            <a:r>
              <a:rPr lang="ja-JP" altLang="en-US" sz="1200" dirty="0"/>
              <a:t>サイトリニューアルを予定しております。サイトリニューアルにより、メインカラムの幅が広がります。</a:t>
            </a:r>
            <a:endParaRPr kumimoji="1" lang="ja-JP" altLang="en-US" sz="1200" dirty="0"/>
          </a:p>
        </p:txBody>
      </p:sp>
      <p:sp>
        <p:nvSpPr>
          <p:cNvPr id="17" name="テキスト ボックス 16">
            <a:extLst>
              <a:ext uri="{FF2B5EF4-FFF2-40B4-BE49-F238E27FC236}">
                <a16:creationId xmlns:a16="http://schemas.microsoft.com/office/drawing/2014/main" id="{633094A4-8F77-B8A3-154F-340F884CAF4F}"/>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spTree>
    <p:extLst>
      <p:ext uri="{BB962C8B-B14F-4D97-AF65-F5344CB8AC3E}">
        <p14:creationId xmlns:p14="http://schemas.microsoft.com/office/powerpoint/2010/main" val="2522418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10" name="テキスト ボックス 9"/>
          <p:cNvSpPr txBox="1"/>
          <p:nvPr/>
        </p:nvSpPr>
        <p:spPr>
          <a:xfrm>
            <a:off x="289135" y="5940569"/>
            <a:ext cx="11521552"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2"/>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1" name="テキスト ボックス 10">
            <a:extLst>
              <a:ext uri="{FF2B5EF4-FFF2-40B4-BE49-F238E27FC236}">
                <a16:creationId xmlns:a16="http://schemas.microsoft.com/office/drawing/2014/main" id="{56BC9F35-7A4E-CA42-9DF1-B36D469930AE}"/>
              </a:ext>
            </a:extLst>
          </p:cNvPr>
          <p:cNvSpPr txBox="1"/>
          <p:nvPr/>
        </p:nvSpPr>
        <p:spPr>
          <a:xfrm>
            <a:off x="695400" y="1464374"/>
            <a:ext cx="3605474" cy="477054"/>
          </a:xfrm>
          <a:prstGeom prst="rect">
            <a:avLst/>
          </a:prstGeom>
          <a:noFill/>
        </p:spPr>
        <p:txBody>
          <a:bodyPr wrap="none" rtlCol="0" anchor="t">
            <a:spAutoFit/>
          </a:bodyPr>
          <a:lstStyle/>
          <a:p>
            <a:pPr algn="ctr">
              <a:lnSpc>
                <a:spcPts val="1460"/>
              </a:lnSpc>
            </a:pPr>
            <a:r>
              <a:rPr lang="ja-JP" altLang="en-US" sz="1000" b="1" dirty="0"/>
              <a:t>トップインパクト プライムディスプレイダブルサイズ</a:t>
            </a:r>
            <a:endParaRPr lang="en-US" altLang="ja-JP" sz="1000" b="1" dirty="0"/>
          </a:p>
          <a:p>
            <a:pPr algn="ctr">
              <a:lnSpc>
                <a:spcPts val="1460"/>
              </a:lnSpc>
            </a:pPr>
            <a:r>
              <a:rPr lang="ja-JP" altLang="en-US" sz="1000" b="1" dirty="0"/>
              <a:t>トップインパクト プライムディスプレイダブルサイズ 動画</a:t>
            </a:r>
            <a:endParaRPr lang="en-US" altLang="ja-JP" sz="1000" b="1" dirty="0"/>
          </a:p>
        </p:txBody>
      </p:sp>
      <p:pic>
        <p:nvPicPr>
          <p:cNvPr id="20" name="図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207" y="2051943"/>
            <a:ext cx="3765165" cy="2817217"/>
          </a:xfrm>
          <a:prstGeom prst="rect">
            <a:avLst/>
          </a:prstGeom>
        </p:spPr>
      </p:pic>
      <p:sp>
        <p:nvSpPr>
          <p:cNvPr id="2" name="テキスト ボックス 1">
            <a:extLst>
              <a:ext uri="{FF2B5EF4-FFF2-40B4-BE49-F238E27FC236}">
                <a16:creationId xmlns:a16="http://schemas.microsoft.com/office/drawing/2014/main" id="{4AC008A5-8B4C-ECEA-81D1-95635742537F}"/>
              </a:ext>
            </a:extLst>
          </p:cNvPr>
          <p:cNvSpPr txBox="1"/>
          <p:nvPr/>
        </p:nvSpPr>
        <p:spPr>
          <a:xfrm>
            <a:off x="479376" y="6525344"/>
            <a:ext cx="3024336" cy="215444"/>
          </a:xfrm>
          <a:prstGeom prst="rect">
            <a:avLst/>
          </a:prstGeom>
          <a:noFill/>
        </p:spPr>
        <p:txBody>
          <a:bodyPr wrap="square" rtlCol="0">
            <a:spAutoFit/>
          </a:bodyPr>
          <a:lstStyle/>
          <a:p>
            <a:pPr algn="l"/>
            <a:r>
              <a:rPr lang="en-US" altLang="ja-JP" sz="800" b="0" i="0" dirty="0">
                <a:solidFill>
                  <a:schemeClr val="bg1">
                    <a:lumMod val="50000"/>
                  </a:schemeClr>
                </a:solidFill>
                <a:effectLst/>
                <a:latin typeface="Courier New" panose="02070309020205020404" pitchFamily="49" charset="0"/>
              </a:rPr>
              <a:t>※</a:t>
            </a:r>
            <a:r>
              <a:rPr lang="ja-JP" altLang="en-US" sz="800" b="0" i="0" dirty="0">
                <a:solidFill>
                  <a:schemeClr val="bg1">
                    <a:lumMod val="50000"/>
                  </a:schemeClr>
                </a:solidFill>
                <a:effectLst/>
                <a:latin typeface="Arial" panose="020B0604020202020204" pitchFamily="34" charset="0"/>
              </a:rPr>
              <a:t>コンテンツページは予告なく変更されることがあります。</a:t>
            </a:r>
            <a:endParaRPr kumimoji="1" lang="ja-JP" altLang="en-US" sz="800" dirty="0">
              <a:solidFill>
                <a:schemeClr val="bg1">
                  <a:lumMod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410199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4036262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p:txBody>
          <a:bodyPr/>
          <a:lstStyle/>
          <a:p>
            <a:r>
              <a:rPr lang="ja-JP" altLang="en-US" dirty="0"/>
              <a:t>スポーツイベントカレンダー（</a:t>
            </a:r>
            <a:r>
              <a:rPr lang="en-US" altLang="ja-JP" dirty="0"/>
              <a:t>2022</a:t>
            </a:r>
            <a:r>
              <a:rPr lang="ja-JP" altLang="en-US" dirty="0"/>
              <a:t>年</a:t>
            </a:r>
            <a:r>
              <a:rPr lang="en-US" altLang="ja-JP" dirty="0"/>
              <a:t>4</a:t>
            </a:r>
            <a:r>
              <a:rPr lang="ja-JP" altLang="en-US" dirty="0"/>
              <a:t>月～</a:t>
            </a:r>
            <a:r>
              <a:rPr lang="en-US" altLang="ja-JP" dirty="0"/>
              <a:t>9</a:t>
            </a:r>
            <a:r>
              <a:rPr lang="ja-JP" altLang="en-US" dirty="0"/>
              <a:t>月）</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19</a:t>
            </a:fld>
            <a:endParaRPr lang="ja-JP" altLang="en-US"/>
          </a:p>
        </p:txBody>
      </p:sp>
      <p:graphicFrame>
        <p:nvGraphicFramePr>
          <p:cNvPr id="6" name="表 5"/>
          <p:cNvGraphicFramePr>
            <a:graphicFrameLocks noGrp="1"/>
          </p:cNvGraphicFramePr>
          <p:nvPr/>
        </p:nvGraphicFramePr>
        <p:xfrm>
          <a:off x="334963" y="1918062"/>
          <a:ext cx="11449670" cy="4693920"/>
        </p:xfrm>
        <a:graphic>
          <a:graphicData uri="http://schemas.openxmlformats.org/drawingml/2006/table">
            <a:tbl>
              <a:tblPr firstRow="1" bandRow="1">
                <a:tableStyleId>{21E4AEA4-8DFA-4A89-87EB-49C32662AFE0}</a:tableStyleId>
              </a:tblPr>
              <a:tblGrid>
                <a:gridCol w="1915509">
                  <a:extLst>
                    <a:ext uri="{9D8B030D-6E8A-4147-A177-3AD203B41FA5}">
                      <a16:colId xmlns:a16="http://schemas.microsoft.com/office/drawing/2014/main" val="918898255"/>
                    </a:ext>
                  </a:extLst>
                </a:gridCol>
                <a:gridCol w="1362023">
                  <a:extLst>
                    <a:ext uri="{9D8B030D-6E8A-4147-A177-3AD203B41FA5}">
                      <a16:colId xmlns:a16="http://schemas.microsoft.com/office/drawing/2014/main" val="3140583375"/>
                    </a:ext>
                  </a:extLst>
                </a:gridCol>
                <a:gridCol w="1362023">
                  <a:extLst>
                    <a:ext uri="{9D8B030D-6E8A-4147-A177-3AD203B41FA5}">
                      <a16:colId xmlns:a16="http://schemas.microsoft.com/office/drawing/2014/main" val="2445012975"/>
                    </a:ext>
                  </a:extLst>
                </a:gridCol>
                <a:gridCol w="1362023">
                  <a:extLst>
                    <a:ext uri="{9D8B030D-6E8A-4147-A177-3AD203B41FA5}">
                      <a16:colId xmlns:a16="http://schemas.microsoft.com/office/drawing/2014/main" val="1259302938"/>
                    </a:ext>
                  </a:extLst>
                </a:gridCol>
                <a:gridCol w="1362023">
                  <a:extLst>
                    <a:ext uri="{9D8B030D-6E8A-4147-A177-3AD203B41FA5}">
                      <a16:colId xmlns:a16="http://schemas.microsoft.com/office/drawing/2014/main" val="984946486"/>
                    </a:ext>
                  </a:extLst>
                </a:gridCol>
                <a:gridCol w="1362023">
                  <a:extLst>
                    <a:ext uri="{9D8B030D-6E8A-4147-A177-3AD203B41FA5}">
                      <a16:colId xmlns:a16="http://schemas.microsoft.com/office/drawing/2014/main" val="253855350"/>
                    </a:ext>
                  </a:extLst>
                </a:gridCol>
                <a:gridCol w="1362023">
                  <a:extLst>
                    <a:ext uri="{9D8B030D-6E8A-4147-A177-3AD203B41FA5}">
                      <a16:colId xmlns:a16="http://schemas.microsoft.com/office/drawing/2014/main" val="1177985725"/>
                    </a:ext>
                  </a:extLst>
                </a:gridCol>
                <a:gridCol w="1362023">
                  <a:extLst>
                    <a:ext uri="{9D8B030D-6E8A-4147-A177-3AD203B41FA5}">
                      <a16:colId xmlns:a16="http://schemas.microsoft.com/office/drawing/2014/main" val="3792161495"/>
                    </a:ext>
                  </a:extLst>
                </a:gridCol>
              </a:tblGrid>
              <a:tr h="219951">
                <a:tc rowSpan="2">
                  <a:txBody>
                    <a:bodyPr/>
                    <a:lstStyle/>
                    <a:p>
                      <a:pPr algn="ctr"/>
                      <a:r>
                        <a:rPr kumimoji="1" lang="ja-JP" altLang="en-US" sz="1600" dirty="0"/>
                        <a:t>イベント名</a:t>
                      </a:r>
                    </a:p>
                  </a:txBody>
                  <a:tcPr anchor="ctr">
                    <a:solidFill>
                      <a:schemeClr val="tx1">
                        <a:lumMod val="50000"/>
                        <a:lumOff val="50000"/>
                      </a:schemeClr>
                    </a:solidFill>
                  </a:tcPr>
                </a:tc>
                <a:tc rowSpan="2">
                  <a:txBody>
                    <a:bodyPr/>
                    <a:lstStyle/>
                    <a:p>
                      <a:pPr algn="ctr"/>
                      <a:r>
                        <a:rPr kumimoji="1" lang="ja-JP" altLang="en-US" sz="1600" b="1" dirty="0">
                          <a:solidFill>
                            <a:schemeClr val="bg1"/>
                          </a:solidFill>
                          <a:latin typeface="+mn-ea"/>
                          <a:ea typeface="+mn-ea"/>
                        </a:rPr>
                        <a:t>特集</a:t>
                      </a:r>
                    </a:p>
                  </a:txBody>
                  <a:tcPr anchor="ctr">
                    <a:solidFill>
                      <a:schemeClr val="tx1">
                        <a:lumMod val="50000"/>
                        <a:lumOff val="50000"/>
                      </a:schemeClr>
                    </a:solidFill>
                  </a:tcPr>
                </a:tc>
                <a:tc gridSpan="6">
                  <a:txBody>
                    <a:bodyPr/>
                    <a:lstStyle/>
                    <a:p>
                      <a:pPr algn="ctr"/>
                      <a:r>
                        <a:rPr kumimoji="1" lang="en-US" altLang="ja-JP" sz="1600" dirty="0"/>
                        <a:t>2022</a:t>
                      </a:r>
                      <a:r>
                        <a:rPr kumimoji="1" lang="ja-JP" altLang="en-US" sz="1600" dirty="0"/>
                        <a:t>年</a:t>
                      </a:r>
                    </a:p>
                  </a:txBody>
                  <a:tcPr anchor="ctr">
                    <a:solidFill>
                      <a:schemeClr val="tx1">
                        <a:lumMod val="50000"/>
                        <a:lumOff val="50000"/>
                      </a:schemeClr>
                    </a:solidFill>
                  </a:tcPr>
                </a:tc>
                <a:tc hMerge="1">
                  <a:txBody>
                    <a:bodyPr/>
                    <a:lstStyle/>
                    <a:p>
                      <a:pPr algn="ctr"/>
                      <a:endParaRPr kumimoji="1" lang="ja-JP" altLang="en-US" sz="1600" dirty="0"/>
                    </a:p>
                  </a:txBody>
                  <a:tcPr anchor="ctr"/>
                </a:tc>
                <a:tc hMerge="1">
                  <a:txBody>
                    <a:bodyPr/>
                    <a:lstStyle/>
                    <a:p>
                      <a:pPr algn="ctr"/>
                      <a:endParaRPr kumimoji="1" lang="ja-JP" altLang="en-US" sz="1600" dirty="0"/>
                    </a:p>
                  </a:txBody>
                  <a:tcPr anchor="ctr"/>
                </a:tc>
                <a:tc hMerge="1">
                  <a:txBody>
                    <a:bodyPr/>
                    <a:lstStyle/>
                    <a:p>
                      <a:pPr algn="ctr"/>
                      <a:endParaRPr kumimoji="1" lang="ja-JP" altLang="en-US" sz="1600" dirty="0"/>
                    </a:p>
                  </a:txBody>
                  <a:tcPr anchor="ctr"/>
                </a:tc>
                <a:tc hMerge="1">
                  <a:txBody>
                    <a:bodyPr/>
                    <a:lstStyle/>
                    <a:p>
                      <a:pPr algn="ctr"/>
                      <a:endParaRPr kumimoji="1" lang="ja-JP" altLang="en-US" sz="1600" dirty="0"/>
                    </a:p>
                  </a:txBody>
                  <a:tcPr anchor="ctr"/>
                </a:tc>
                <a:tc hMerge="1">
                  <a:txBody>
                    <a:bodyPr/>
                    <a:lstStyle/>
                    <a:p>
                      <a:pPr algn="ctr"/>
                      <a:endParaRPr kumimoji="1" lang="ja-JP" altLang="en-US" sz="1600" dirty="0"/>
                    </a:p>
                  </a:txBody>
                  <a:tcPr anchor="ctr"/>
                </a:tc>
                <a:extLst>
                  <a:ext uri="{0D108BD9-81ED-4DB2-BD59-A6C34878D82A}">
                    <a16:rowId xmlns:a16="http://schemas.microsoft.com/office/drawing/2014/main" val="1281996631"/>
                  </a:ext>
                </a:extLst>
              </a:tr>
              <a:tr h="219951">
                <a:tc vMerge="1">
                  <a:txBody>
                    <a:bodyPr/>
                    <a:lstStyle/>
                    <a:p>
                      <a:endParaRPr kumimoji="1" lang="ja-JP" altLang="en-US" sz="1050" dirty="0"/>
                    </a:p>
                  </a:txBody>
                  <a:tcPr>
                    <a:solidFill>
                      <a:schemeClr val="tx1">
                        <a:lumMod val="50000"/>
                        <a:lumOff val="50000"/>
                      </a:schemeClr>
                    </a:solidFill>
                  </a:tcPr>
                </a:tc>
                <a:tc vMerge="1">
                  <a:txBody>
                    <a:bodyPr/>
                    <a:lstStyle/>
                    <a:p>
                      <a:pPr algn="ctr"/>
                      <a:endParaRPr kumimoji="1" lang="ja-JP" altLang="en-US" sz="1600" b="1" dirty="0">
                        <a:solidFill>
                          <a:schemeClr val="bg1"/>
                        </a:solidFill>
                        <a:latin typeface="+mn-ea"/>
                        <a:ea typeface="+mn-ea"/>
                      </a:endParaRPr>
                    </a:p>
                  </a:txBody>
                  <a:tcPr anchor="ctr">
                    <a:solidFill>
                      <a:schemeClr val="bg1">
                        <a:lumMod val="50000"/>
                      </a:schemeClr>
                    </a:solidFill>
                  </a:tcPr>
                </a:tc>
                <a:tc>
                  <a:txBody>
                    <a:bodyPr/>
                    <a:lstStyle/>
                    <a:p>
                      <a:pPr algn="ctr"/>
                      <a:r>
                        <a:rPr kumimoji="1" lang="en-US" altLang="ja-JP" sz="1600" b="1" dirty="0">
                          <a:solidFill>
                            <a:schemeClr val="bg1"/>
                          </a:solidFill>
                          <a:latin typeface="+mn-ea"/>
                          <a:ea typeface="+mn-ea"/>
                        </a:rPr>
                        <a:t>4</a:t>
                      </a:r>
                      <a:r>
                        <a:rPr kumimoji="1" lang="ja-JP" altLang="en-US" sz="1600" b="1" dirty="0">
                          <a:solidFill>
                            <a:schemeClr val="bg1"/>
                          </a:solidFill>
                          <a:latin typeface="+mn-ea"/>
                          <a:ea typeface="+mn-ea"/>
                        </a:rPr>
                        <a:t>月</a:t>
                      </a:r>
                    </a:p>
                  </a:txBody>
                  <a:tcPr anchor="ct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bg1"/>
                          </a:solidFill>
                          <a:latin typeface="+mn-ea"/>
                          <a:ea typeface="+mn-ea"/>
                        </a:rPr>
                        <a:t>5</a:t>
                      </a:r>
                      <a:r>
                        <a:rPr kumimoji="1" lang="ja-JP" altLang="en-US" sz="1600" b="1" dirty="0">
                          <a:solidFill>
                            <a:schemeClr val="bg1"/>
                          </a:solidFill>
                          <a:latin typeface="+mn-ea"/>
                          <a:ea typeface="+mn-ea"/>
                        </a:rPr>
                        <a:t>月</a:t>
                      </a:r>
                    </a:p>
                  </a:txBody>
                  <a:tcPr anchor="ct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bg1"/>
                          </a:solidFill>
                          <a:latin typeface="+mn-ea"/>
                          <a:ea typeface="+mn-ea"/>
                        </a:rPr>
                        <a:t>6</a:t>
                      </a:r>
                      <a:r>
                        <a:rPr kumimoji="1" lang="ja-JP" altLang="en-US" sz="1600" b="1" dirty="0">
                          <a:solidFill>
                            <a:schemeClr val="bg1"/>
                          </a:solidFill>
                          <a:latin typeface="+mn-ea"/>
                          <a:ea typeface="+mn-ea"/>
                        </a:rPr>
                        <a:t>月</a:t>
                      </a:r>
                    </a:p>
                  </a:txBody>
                  <a:tcPr anchor="ctr">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bg1"/>
                          </a:solidFill>
                          <a:latin typeface="+mn-ea"/>
                          <a:ea typeface="+mn-ea"/>
                        </a:rPr>
                        <a:t>7</a:t>
                      </a:r>
                      <a:r>
                        <a:rPr kumimoji="1" lang="ja-JP" altLang="en-US" sz="1600" b="1" dirty="0">
                          <a:solidFill>
                            <a:schemeClr val="bg1"/>
                          </a:solidFill>
                          <a:latin typeface="+mn-ea"/>
                          <a:ea typeface="+mn-ea"/>
                        </a:rPr>
                        <a:t>月</a:t>
                      </a:r>
                    </a:p>
                  </a:txBody>
                  <a:tcPr anchor="ctr">
                    <a:solidFill>
                      <a:schemeClr val="bg1">
                        <a:lumMod val="50000"/>
                      </a:schemeClr>
                    </a:solidFill>
                  </a:tcPr>
                </a:tc>
                <a:tc>
                  <a:txBody>
                    <a:bodyPr/>
                    <a:lstStyle/>
                    <a:p>
                      <a:pPr algn="ctr"/>
                      <a:r>
                        <a:rPr kumimoji="1" lang="en-US" altLang="ja-JP" sz="1600" b="1" dirty="0">
                          <a:solidFill>
                            <a:schemeClr val="bg1"/>
                          </a:solidFill>
                          <a:latin typeface="+mn-ea"/>
                          <a:ea typeface="+mn-ea"/>
                        </a:rPr>
                        <a:t>8</a:t>
                      </a:r>
                      <a:r>
                        <a:rPr kumimoji="1" lang="ja-JP" altLang="en-US" sz="1600" b="1" dirty="0">
                          <a:solidFill>
                            <a:schemeClr val="bg1"/>
                          </a:solidFill>
                          <a:latin typeface="+mn-ea"/>
                          <a:ea typeface="+mn-ea"/>
                        </a:rPr>
                        <a:t>月</a:t>
                      </a:r>
                    </a:p>
                  </a:txBody>
                  <a:tcPr anchor="ctr">
                    <a:solidFill>
                      <a:schemeClr val="bg1">
                        <a:lumMod val="50000"/>
                      </a:schemeClr>
                    </a:solidFill>
                  </a:tcPr>
                </a:tc>
                <a:tc>
                  <a:txBody>
                    <a:bodyPr/>
                    <a:lstStyle/>
                    <a:p>
                      <a:pPr algn="ctr"/>
                      <a:r>
                        <a:rPr kumimoji="1" lang="en-US" altLang="ja-JP" sz="1600" b="1" dirty="0">
                          <a:solidFill>
                            <a:schemeClr val="bg1"/>
                          </a:solidFill>
                          <a:latin typeface="+mn-ea"/>
                          <a:ea typeface="+mn-ea"/>
                        </a:rPr>
                        <a:t>9</a:t>
                      </a:r>
                      <a:r>
                        <a:rPr kumimoji="1" lang="ja-JP" altLang="en-US" sz="1600" b="1" dirty="0">
                          <a:solidFill>
                            <a:schemeClr val="bg1"/>
                          </a:solidFill>
                          <a:latin typeface="+mn-ea"/>
                          <a:ea typeface="+mn-ea"/>
                        </a:rPr>
                        <a:t>月</a:t>
                      </a:r>
                    </a:p>
                  </a:txBody>
                  <a:tcPr anchor="ctr">
                    <a:solidFill>
                      <a:schemeClr val="bg1">
                        <a:lumMod val="50000"/>
                      </a:schemeClr>
                    </a:solidFill>
                  </a:tcPr>
                </a:tc>
                <a:extLst>
                  <a:ext uri="{0D108BD9-81ED-4DB2-BD59-A6C34878D82A}">
                    <a16:rowId xmlns:a16="http://schemas.microsoft.com/office/drawing/2014/main" val="3715040494"/>
                  </a:ext>
                </a:extLst>
              </a:tr>
              <a:tr h="359385">
                <a:tc>
                  <a:txBody>
                    <a:bodyPr/>
                    <a:lstStyle/>
                    <a:p>
                      <a:pPr algn="ctr"/>
                      <a:r>
                        <a:rPr kumimoji="1" lang="ja-JP" altLang="en-US" sz="1050" b="1" dirty="0">
                          <a:solidFill>
                            <a:schemeClr val="bg1"/>
                          </a:solidFill>
                        </a:rPr>
                        <a:t>ゴルフ・マスターズ</a:t>
                      </a: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2869250545"/>
                  </a:ext>
                </a:extLst>
              </a:tr>
              <a:tr h="359385">
                <a:tc>
                  <a:txBody>
                    <a:bodyPr/>
                    <a:lstStyle/>
                    <a:p>
                      <a:pPr algn="ctr"/>
                      <a:r>
                        <a:rPr kumimoji="1" lang="ja-JP" altLang="en-US" sz="1050" b="1" dirty="0">
                          <a:solidFill>
                            <a:schemeClr val="bg1"/>
                          </a:solidFill>
                        </a:rPr>
                        <a:t>世界水泳</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検討中</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extLst>
                  <a:ext uri="{0D108BD9-81ED-4DB2-BD59-A6C34878D82A}">
                    <a16:rowId xmlns:a16="http://schemas.microsoft.com/office/drawing/2014/main" val="4238936994"/>
                  </a:ext>
                </a:extLst>
              </a:tr>
              <a:tr h="359385">
                <a:tc>
                  <a:txBody>
                    <a:bodyPr/>
                    <a:lstStyle/>
                    <a:p>
                      <a:pPr algn="ctr"/>
                      <a:r>
                        <a:rPr kumimoji="1" lang="ja-JP" altLang="en-US" sz="1050" b="1" dirty="0">
                          <a:solidFill>
                            <a:schemeClr val="bg1"/>
                          </a:solidFill>
                        </a:rPr>
                        <a:t>全米ゴルフ</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a:p>
                  </a:txBody>
                  <a:tcPr/>
                </a:tc>
                <a:extLst>
                  <a:ext uri="{0D108BD9-81ED-4DB2-BD59-A6C34878D82A}">
                    <a16:rowId xmlns:a16="http://schemas.microsoft.com/office/drawing/2014/main" val="2985558947"/>
                  </a:ext>
                </a:extLst>
              </a:tr>
              <a:tr h="359385">
                <a:tc>
                  <a:txBody>
                    <a:bodyPr/>
                    <a:lstStyle/>
                    <a:p>
                      <a:pPr algn="ctr"/>
                      <a:r>
                        <a:rPr kumimoji="1" lang="ja-JP" altLang="en-US" sz="1050" b="1" dirty="0">
                          <a:solidFill>
                            <a:schemeClr val="bg1"/>
                          </a:solidFill>
                        </a:rPr>
                        <a:t>全仏テニス</a:t>
                      </a:r>
                      <a:endParaRPr kumimoji="1" lang="en-US" altLang="ja-JP" sz="1050" b="1" dirty="0">
                        <a:solidFill>
                          <a:schemeClr val="bg1"/>
                        </a:solidFill>
                      </a:endParaRP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320573367"/>
                  </a:ext>
                </a:extLst>
              </a:tr>
              <a:tr h="359385">
                <a:tc>
                  <a:txBody>
                    <a:bodyPr/>
                    <a:lstStyle/>
                    <a:p>
                      <a:pPr algn="ctr"/>
                      <a:r>
                        <a:rPr kumimoji="1" lang="ja-JP" altLang="en-US" sz="1050" b="1" dirty="0">
                          <a:solidFill>
                            <a:schemeClr val="bg1"/>
                          </a:solidFill>
                        </a:rPr>
                        <a:t>全豪テニス</a:t>
                      </a: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3305601379"/>
                  </a:ext>
                </a:extLst>
              </a:tr>
              <a:tr h="359385">
                <a:tc>
                  <a:txBody>
                    <a:bodyPr/>
                    <a:lstStyle/>
                    <a:p>
                      <a:pPr algn="ctr"/>
                      <a:r>
                        <a:rPr kumimoji="1" lang="ja-JP" altLang="en-US" sz="1050" b="1" dirty="0">
                          <a:solidFill>
                            <a:schemeClr val="bg1"/>
                          </a:solidFill>
                        </a:rPr>
                        <a:t>全英ゴルフ</a:t>
                      </a: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741563769"/>
                  </a:ext>
                </a:extLst>
              </a:tr>
              <a:tr h="359385">
                <a:tc>
                  <a:txBody>
                    <a:bodyPr/>
                    <a:lstStyle/>
                    <a:p>
                      <a:pPr algn="ctr"/>
                      <a:r>
                        <a:rPr kumimoji="1" lang="ja-JP" altLang="en-US" sz="1050" b="1" dirty="0">
                          <a:solidFill>
                            <a:schemeClr val="bg1"/>
                          </a:solidFill>
                        </a:rPr>
                        <a:t>世界陸上</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検討中</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2445649184"/>
                  </a:ext>
                </a:extLst>
              </a:tr>
              <a:tr h="359385">
                <a:tc>
                  <a:txBody>
                    <a:bodyPr/>
                    <a:lstStyle/>
                    <a:p>
                      <a:pPr algn="ctr"/>
                      <a:r>
                        <a:rPr kumimoji="1" lang="ja-JP" altLang="en-US" sz="1050" b="1" dirty="0">
                          <a:solidFill>
                            <a:schemeClr val="bg1"/>
                          </a:solidFill>
                        </a:rPr>
                        <a:t>夏の高校野球</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検討中</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134419365"/>
                  </a:ext>
                </a:extLst>
              </a:tr>
              <a:tr h="359385">
                <a:tc>
                  <a:txBody>
                    <a:bodyPr/>
                    <a:lstStyle/>
                    <a:p>
                      <a:pPr algn="ctr"/>
                      <a:r>
                        <a:rPr kumimoji="1" lang="ja-JP" altLang="en-US" sz="1050" b="1" dirty="0">
                          <a:solidFill>
                            <a:schemeClr val="bg1"/>
                          </a:solidFill>
                        </a:rPr>
                        <a:t>全米テニス</a:t>
                      </a:r>
                    </a:p>
                  </a:txBody>
                  <a:tcPr marL="36000" marR="36000" marT="36000" marB="36000" anchor="ctr">
                    <a:solidFill>
                      <a:schemeClr val="tx1">
                        <a:lumMod val="50000"/>
                        <a:lumOff val="50000"/>
                      </a:schemeClr>
                    </a:solidFill>
                  </a:tcPr>
                </a:tc>
                <a:tc>
                  <a:txBody>
                    <a:bodyPr/>
                    <a:lstStyle/>
                    <a:p>
                      <a:pPr algn="ctr"/>
                      <a:endParaRPr kumimoji="1" lang="ja-JP" altLang="en-US" sz="1050" dirty="0"/>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688401324"/>
                  </a:ext>
                </a:extLst>
              </a:tr>
              <a:tr h="359385">
                <a:tc>
                  <a:txBody>
                    <a:bodyPr/>
                    <a:lstStyle/>
                    <a:p>
                      <a:pPr algn="ctr"/>
                      <a:r>
                        <a:rPr kumimoji="1" lang="ja-JP" altLang="en-US" sz="1050" b="1" dirty="0">
                          <a:solidFill>
                            <a:schemeClr val="bg1"/>
                          </a:solidFill>
                        </a:rPr>
                        <a:t>世界バレー</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検討中</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353141099"/>
                  </a:ext>
                </a:extLst>
              </a:tr>
              <a:tr h="359385">
                <a:tc>
                  <a:txBody>
                    <a:bodyPr/>
                    <a:lstStyle/>
                    <a:p>
                      <a:pPr algn="ctr"/>
                      <a:r>
                        <a:rPr kumimoji="1" lang="ja-JP" altLang="en-US" sz="1050" b="1" dirty="0">
                          <a:solidFill>
                            <a:schemeClr val="bg1"/>
                          </a:solidFill>
                        </a:rPr>
                        <a:t>アジア競技大会</a:t>
                      </a:r>
                    </a:p>
                  </a:txBody>
                  <a:tcPr marL="36000" marR="36000" marT="36000" marB="36000" anchor="ctr">
                    <a:solidFill>
                      <a:schemeClr val="tx1">
                        <a:lumMod val="50000"/>
                        <a:lumOff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dirty="0"/>
                        <a:t>検討中</a:t>
                      </a:r>
                    </a:p>
                  </a:txBody>
                  <a:tcPr anchor="ct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2964766094"/>
                  </a:ext>
                </a:extLst>
              </a:tr>
            </a:tbl>
          </a:graphicData>
        </a:graphic>
      </p:graphicFrame>
      <p:sp>
        <p:nvSpPr>
          <p:cNvPr id="9" name="正方形/長方形 8"/>
          <p:cNvSpPr/>
          <p:nvPr/>
        </p:nvSpPr>
        <p:spPr>
          <a:xfrm>
            <a:off x="3719736" y="2600019"/>
            <a:ext cx="504056"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4/7</a:t>
            </a:r>
            <a:r>
              <a:rPr kumimoji="1" lang="ja-JP" altLang="en-US" sz="1100" dirty="0">
                <a:solidFill>
                  <a:schemeClr val="tx1"/>
                </a:solidFill>
              </a:rPr>
              <a:t>～</a:t>
            </a:r>
            <a:r>
              <a:rPr kumimoji="1" lang="en-US" altLang="ja-JP" sz="1100" dirty="0">
                <a:solidFill>
                  <a:schemeClr val="tx1"/>
                </a:solidFill>
              </a:rPr>
              <a:t>4/10</a:t>
            </a:r>
            <a:endParaRPr kumimoji="1" lang="ja-JP" altLang="en-US" dirty="0">
              <a:solidFill>
                <a:schemeClr val="tx1"/>
              </a:solidFill>
            </a:endParaRPr>
          </a:p>
        </p:txBody>
      </p:sp>
      <p:sp>
        <p:nvSpPr>
          <p:cNvPr id="17" name="テキスト ボックス 16"/>
          <p:cNvSpPr txBox="1"/>
          <p:nvPr/>
        </p:nvSpPr>
        <p:spPr>
          <a:xfrm>
            <a:off x="306122" y="1052736"/>
            <a:ext cx="11666358" cy="523220"/>
          </a:xfrm>
          <a:prstGeom prst="rect">
            <a:avLst/>
          </a:prstGeom>
          <a:noFill/>
        </p:spPr>
        <p:txBody>
          <a:bodyPr wrap="square" rtlCol="0">
            <a:spAutoFit/>
          </a:bodyPr>
          <a:lstStyle/>
          <a:p>
            <a:pPr algn="l"/>
            <a:r>
              <a:rPr lang="ja-JP" altLang="en-US" sz="1400" dirty="0"/>
              <a:t>・特集「検討中」のスポーツイベントはスポーツナビ内で特集を組む可能性があるイベントです。特集を組む場合、広告が配信される予定です。</a:t>
            </a:r>
            <a:endParaRPr lang="en-US" altLang="ja-JP" sz="1400" dirty="0"/>
          </a:p>
          <a:p>
            <a:pPr algn="l"/>
            <a:r>
              <a:rPr kumimoji="1" lang="ja-JP" altLang="en-US" sz="1400" dirty="0"/>
              <a:t>・カレンダーは予定のため、予告なく</a:t>
            </a:r>
            <a:r>
              <a:rPr lang="ja-JP" altLang="en-US" sz="1400" dirty="0"/>
              <a:t>変更する場合がございます。</a:t>
            </a:r>
            <a:endParaRPr lang="en-US" altLang="ja-JP" sz="1400" dirty="0"/>
          </a:p>
        </p:txBody>
      </p:sp>
      <p:sp>
        <p:nvSpPr>
          <p:cNvPr id="22" name="フローチャート: 処理 21">
            <a:extLst>
              <a:ext uri="{FF2B5EF4-FFF2-40B4-BE49-F238E27FC236}">
                <a16:creationId xmlns:a16="http://schemas.microsoft.com/office/drawing/2014/main" id="{27DB8BE3-7363-3F40-AFE7-EDB0A37997FD}"/>
              </a:ext>
            </a:extLst>
          </p:cNvPr>
          <p:cNvSpPr/>
          <p:nvPr/>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23" name="正方形/長方形 22"/>
          <p:cNvSpPr/>
          <p:nvPr/>
        </p:nvSpPr>
        <p:spPr>
          <a:xfrm>
            <a:off x="5507034" y="2971921"/>
            <a:ext cx="1381054"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5/13</a:t>
            </a:r>
            <a:r>
              <a:rPr kumimoji="1" lang="ja-JP" altLang="en-US" sz="1100" dirty="0">
                <a:solidFill>
                  <a:schemeClr val="tx1"/>
                </a:solidFill>
              </a:rPr>
              <a:t>～</a:t>
            </a:r>
            <a:r>
              <a:rPr lang="en-US" altLang="ja-JP" sz="1100" dirty="0">
                <a:solidFill>
                  <a:schemeClr val="tx1"/>
                </a:solidFill>
              </a:rPr>
              <a:t>6</a:t>
            </a:r>
            <a:r>
              <a:rPr kumimoji="1" lang="en-US" altLang="ja-JP" sz="1100" dirty="0">
                <a:solidFill>
                  <a:schemeClr val="tx1"/>
                </a:solidFill>
              </a:rPr>
              <a:t>/9</a:t>
            </a:r>
            <a:endParaRPr kumimoji="1" lang="ja-JP" altLang="en-US" dirty="0">
              <a:solidFill>
                <a:schemeClr val="tx1"/>
              </a:solidFill>
            </a:endParaRPr>
          </a:p>
        </p:txBody>
      </p:sp>
      <p:sp>
        <p:nvSpPr>
          <p:cNvPr id="24" name="正方形/長方形 23"/>
          <p:cNvSpPr/>
          <p:nvPr/>
        </p:nvSpPr>
        <p:spPr>
          <a:xfrm>
            <a:off x="5748467" y="3329969"/>
            <a:ext cx="347533"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5/19</a:t>
            </a:r>
            <a:r>
              <a:rPr kumimoji="1" lang="ja-JP" altLang="en-US" sz="1100" dirty="0">
                <a:solidFill>
                  <a:schemeClr val="tx1"/>
                </a:solidFill>
              </a:rPr>
              <a:t>～</a:t>
            </a:r>
            <a:r>
              <a:rPr kumimoji="1" lang="en-US" altLang="ja-JP" sz="1100" dirty="0">
                <a:solidFill>
                  <a:schemeClr val="tx1"/>
                </a:solidFill>
              </a:rPr>
              <a:t>5/22</a:t>
            </a:r>
            <a:endParaRPr kumimoji="1" lang="ja-JP" altLang="en-US" dirty="0">
              <a:solidFill>
                <a:schemeClr val="tx1"/>
              </a:solidFill>
            </a:endParaRPr>
          </a:p>
        </p:txBody>
      </p:sp>
      <p:sp>
        <p:nvSpPr>
          <p:cNvPr id="25" name="正方形/長方形 24"/>
          <p:cNvSpPr/>
          <p:nvPr/>
        </p:nvSpPr>
        <p:spPr>
          <a:xfrm>
            <a:off x="6023992" y="3688017"/>
            <a:ext cx="64807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5/22</a:t>
            </a:r>
            <a:r>
              <a:rPr kumimoji="1" lang="ja-JP" altLang="en-US" sz="1100" dirty="0">
                <a:solidFill>
                  <a:schemeClr val="tx1"/>
                </a:solidFill>
              </a:rPr>
              <a:t>～</a:t>
            </a:r>
            <a:r>
              <a:rPr lang="en-US" altLang="ja-JP" sz="1100" dirty="0">
                <a:solidFill>
                  <a:schemeClr val="tx1"/>
                </a:solidFill>
              </a:rPr>
              <a:t>6</a:t>
            </a:r>
            <a:r>
              <a:rPr kumimoji="1" lang="en-US" altLang="ja-JP" sz="1100" dirty="0">
                <a:solidFill>
                  <a:schemeClr val="tx1"/>
                </a:solidFill>
              </a:rPr>
              <a:t>/5</a:t>
            </a:r>
            <a:endParaRPr kumimoji="1" lang="ja-JP" altLang="en-US" dirty="0">
              <a:solidFill>
                <a:schemeClr val="tx1"/>
              </a:solidFill>
            </a:endParaRPr>
          </a:p>
        </p:txBody>
      </p:sp>
      <p:sp>
        <p:nvSpPr>
          <p:cNvPr id="26" name="正方形/長方形 25"/>
          <p:cNvSpPr/>
          <p:nvPr/>
        </p:nvSpPr>
        <p:spPr>
          <a:xfrm>
            <a:off x="7032104" y="4065212"/>
            <a:ext cx="64807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6</a:t>
            </a:r>
            <a:r>
              <a:rPr kumimoji="1" lang="ja-JP" altLang="en-US" sz="1100" dirty="0">
                <a:solidFill>
                  <a:schemeClr val="tx1"/>
                </a:solidFill>
              </a:rPr>
              <a:t>月下旬</a:t>
            </a:r>
            <a:endParaRPr kumimoji="1" lang="ja-JP" altLang="en-US" dirty="0">
              <a:solidFill>
                <a:schemeClr val="tx1"/>
              </a:solidFill>
            </a:endParaRPr>
          </a:p>
        </p:txBody>
      </p:sp>
      <p:sp>
        <p:nvSpPr>
          <p:cNvPr id="27" name="正方形/長方形 26"/>
          <p:cNvSpPr/>
          <p:nvPr/>
        </p:nvSpPr>
        <p:spPr>
          <a:xfrm>
            <a:off x="8184232" y="4416333"/>
            <a:ext cx="360040"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7/14</a:t>
            </a:r>
            <a:r>
              <a:rPr kumimoji="1" lang="ja-JP" altLang="en-US" sz="1100" dirty="0">
                <a:solidFill>
                  <a:schemeClr val="tx1"/>
                </a:solidFill>
              </a:rPr>
              <a:t>～</a:t>
            </a:r>
            <a:r>
              <a:rPr kumimoji="1" lang="en-US" altLang="ja-JP" sz="1100" dirty="0">
                <a:solidFill>
                  <a:schemeClr val="tx1"/>
                </a:solidFill>
              </a:rPr>
              <a:t>7/17 </a:t>
            </a:r>
            <a:endParaRPr kumimoji="1" lang="ja-JP" altLang="en-US" dirty="0">
              <a:solidFill>
                <a:schemeClr val="tx1"/>
              </a:solidFill>
            </a:endParaRPr>
          </a:p>
        </p:txBody>
      </p:sp>
      <p:sp>
        <p:nvSpPr>
          <p:cNvPr id="28" name="正方形/長方形 27"/>
          <p:cNvSpPr/>
          <p:nvPr/>
        </p:nvSpPr>
        <p:spPr>
          <a:xfrm>
            <a:off x="8224856" y="4797152"/>
            <a:ext cx="607448"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7/15</a:t>
            </a:r>
            <a:r>
              <a:rPr kumimoji="1" lang="ja-JP" altLang="en-US" sz="1100" dirty="0">
                <a:solidFill>
                  <a:schemeClr val="tx1"/>
                </a:solidFill>
              </a:rPr>
              <a:t>～</a:t>
            </a:r>
            <a:r>
              <a:rPr kumimoji="1" lang="en-US" altLang="ja-JP" sz="1100" dirty="0">
                <a:solidFill>
                  <a:schemeClr val="tx1"/>
                </a:solidFill>
              </a:rPr>
              <a:t>7/24 </a:t>
            </a:r>
            <a:endParaRPr kumimoji="1" lang="ja-JP" altLang="en-US" dirty="0">
              <a:solidFill>
                <a:schemeClr val="tx1"/>
              </a:solidFill>
            </a:endParaRPr>
          </a:p>
        </p:txBody>
      </p:sp>
      <p:sp>
        <p:nvSpPr>
          <p:cNvPr id="29" name="正方形/長方形 28"/>
          <p:cNvSpPr/>
          <p:nvPr/>
        </p:nvSpPr>
        <p:spPr>
          <a:xfrm>
            <a:off x="9480376" y="5148273"/>
            <a:ext cx="82809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8</a:t>
            </a:r>
            <a:r>
              <a:rPr kumimoji="1" lang="ja-JP" altLang="en-US" sz="1100" dirty="0">
                <a:solidFill>
                  <a:schemeClr val="tx1"/>
                </a:solidFill>
              </a:rPr>
              <a:t>月上旬～</a:t>
            </a:r>
            <a:endParaRPr kumimoji="1" lang="en-US" altLang="ja-JP" sz="1100" dirty="0">
              <a:solidFill>
                <a:schemeClr val="tx1"/>
              </a:solidFill>
            </a:endParaRPr>
          </a:p>
        </p:txBody>
      </p:sp>
      <p:sp>
        <p:nvSpPr>
          <p:cNvPr id="30" name="正方形/長方形 29"/>
          <p:cNvSpPr/>
          <p:nvPr/>
        </p:nvSpPr>
        <p:spPr>
          <a:xfrm>
            <a:off x="10056440" y="5529006"/>
            <a:ext cx="648072"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8</a:t>
            </a:r>
            <a:r>
              <a:rPr kumimoji="1" lang="ja-JP" altLang="en-US" sz="1100" dirty="0">
                <a:solidFill>
                  <a:schemeClr val="tx1"/>
                </a:solidFill>
              </a:rPr>
              <a:t>月下旬～</a:t>
            </a:r>
            <a:endParaRPr kumimoji="1" lang="en-US" altLang="ja-JP" sz="1100" dirty="0">
              <a:solidFill>
                <a:schemeClr val="tx1"/>
              </a:solidFill>
            </a:endParaRPr>
          </a:p>
        </p:txBody>
      </p:sp>
      <p:sp>
        <p:nvSpPr>
          <p:cNvPr id="31" name="正方形/長方形 30"/>
          <p:cNvSpPr/>
          <p:nvPr/>
        </p:nvSpPr>
        <p:spPr>
          <a:xfrm>
            <a:off x="10056440" y="5895647"/>
            <a:ext cx="864096"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8</a:t>
            </a:r>
            <a:r>
              <a:rPr lang="en-US" altLang="ja-JP" sz="1100" dirty="0">
                <a:solidFill>
                  <a:schemeClr val="tx1"/>
                </a:solidFill>
              </a:rPr>
              <a:t>/26</a:t>
            </a:r>
            <a:r>
              <a:rPr lang="ja-JP" altLang="en-US" sz="1100" dirty="0">
                <a:solidFill>
                  <a:schemeClr val="tx1"/>
                </a:solidFill>
              </a:rPr>
              <a:t>～</a:t>
            </a:r>
            <a:r>
              <a:rPr lang="en-US" altLang="ja-JP" sz="1100" dirty="0">
                <a:solidFill>
                  <a:schemeClr val="tx1"/>
                </a:solidFill>
              </a:rPr>
              <a:t>9/11</a:t>
            </a:r>
            <a:endParaRPr kumimoji="1" lang="en-US" altLang="ja-JP" sz="1100" dirty="0">
              <a:solidFill>
                <a:schemeClr val="tx1"/>
              </a:solidFill>
            </a:endParaRPr>
          </a:p>
        </p:txBody>
      </p:sp>
      <p:sp>
        <p:nvSpPr>
          <p:cNvPr id="32" name="正方形/長方形 31"/>
          <p:cNvSpPr/>
          <p:nvPr/>
        </p:nvSpPr>
        <p:spPr>
          <a:xfrm>
            <a:off x="10645208" y="6248613"/>
            <a:ext cx="995407" cy="351121"/>
          </a:xfrm>
          <a:prstGeom prst="rect">
            <a:avLst/>
          </a:prstGeom>
          <a:solidFill>
            <a:schemeClr val="accent5">
              <a:lumMod val="20000"/>
              <a:lumOff val="8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100" dirty="0">
                <a:solidFill>
                  <a:schemeClr val="tx1"/>
                </a:solidFill>
              </a:rPr>
              <a:t> 9/10</a:t>
            </a:r>
            <a:r>
              <a:rPr lang="ja-JP" altLang="en-US" sz="1100" dirty="0">
                <a:solidFill>
                  <a:schemeClr val="tx1"/>
                </a:solidFill>
              </a:rPr>
              <a:t>～</a:t>
            </a:r>
            <a:r>
              <a:rPr lang="en-US" altLang="ja-JP" sz="1100" dirty="0">
                <a:solidFill>
                  <a:schemeClr val="tx1"/>
                </a:solidFill>
              </a:rPr>
              <a:t>9/25</a:t>
            </a:r>
            <a:endParaRPr kumimoji="1" lang="en-US" altLang="ja-JP" sz="1100" dirty="0">
              <a:solidFill>
                <a:schemeClr val="tx1"/>
              </a:solidFill>
            </a:endParaRPr>
          </a:p>
        </p:txBody>
      </p:sp>
    </p:spTree>
    <p:extLst>
      <p:ext uri="{BB962C8B-B14F-4D97-AF65-F5344CB8AC3E}">
        <p14:creationId xmlns:p14="http://schemas.microsoft.com/office/powerpoint/2010/main" val="2216136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20540" y="938721"/>
            <a:ext cx="11521280" cy="5040560"/>
          </a:xfrm>
        </p:spPr>
        <p:txBody>
          <a:bodyPr/>
          <a:lstStyle/>
          <a:p>
            <a:r>
              <a:rPr kumimoji="1" lang="ja-JP" altLang="en-US" dirty="0"/>
              <a:t>スポーツナビ</a:t>
            </a:r>
            <a:r>
              <a:rPr lang="ja-JP" altLang="en-US" dirty="0"/>
              <a:t>では、ユーザービリティ向上のため</a:t>
            </a:r>
            <a:r>
              <a:rPr lang="en-US" altLang="ja-JP" dirty="0"/>
              <a:t>PC</a:t>
            </a:r>
            <a:r>
              <a:rPr lang="ja-JP" altLang="en-US" dirty="0"/>
              <a:t>の</a:t>
            </a:r>
            <a:r>
              <a:rPr kumimoji="1" lang="en-US" altLang="ja-JP" dirty="0"/>
              <a:t>WEB</a:t>
            </a:r>
            <a:r>
              <a:rPr kumimoji="1" lang="ja-JP" altLang="en-US" dirty="0"/>
              <a:t>サイトをリニューアルいたします。</a:t>
            </a:r>
            <a:r>
              <a:rPr lang="ja-JP" altLang="en-US" dirty="0"/>
              <a:t>リニューアル</a:t>
            </a:r>
            <a:r>
              <a:rPr kumimoji="1" lang="ja-JP" altLang="en-US" dirty="0"/>
              <a:t>に伴い一部広告商品にて販売停止の期間が発生いたします。</a:t>
            </a:r>
            <a:endParaRPr kumimoji="1" lang="en-US" altLang="ja-JP" dirty="0"/>
          </a:p>
          <a:p>
            <a:r>
              <a:rPr lang="ja-JP" altLang="en-US" dirty="0"/>
              <a:t>一度売り止めをしていた一部商品について、販売を再開いたします。</a:t>
            </a:r>
            <a:endParaRPr kumimoji="1" lang="en-US" altLang="ja-JP" dirty="0"/>
          </a:p>
          <a:p>
            <a:endParaRPr kumimoji="1" lang="ja-JP" altLang="en-US" dirty="0"/>
          </a:p>
        </p:txBody>
      </p:sp>
      <p:sp>
        <p:nvSpPr>
          <p:cNvPr id="3" name="テキスト プレースホルダー 2"/>
          <p:cNvSpPr>
            <a:spLocks noGrp="1"/>
          </p:cNvSpPr>
          <p:nvPr>
            <p:ph type="body" sz="quarter" idx="11"/>
          </p:nvPr>
        </p:nvSpPr>
        <p:spPr/>
        <p:txBody>
          <a:bodyPr>
            <a:normAutofit/>
          </a:bodyPr>
          <a:lstStyle/>
          <a:p>
            <a:r>
              <a:rPr kumimoji="1" lang="ja-JP" altLang="en-US" dirty="0"/>
              <a:t>サイトリニューアルに</a:t>
            </a:r>
            <a:r>
              <a:rPr lang="ja-JP" altLang="en-US" dirty="0"/>
              <a:t>伴う販売商品期間の変更</a:t>
            </a:r>
            <a:endParaRPr kumimoji="1" lang="ja-JP" altLang="en-US" dirty="0"/>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2</a:t>
            </a:fld>
            <a:endParaRPr lang="ja-JP" altLang="en-US"/>
          </a:p>
        </p:txBody>
      </p:sp>
      <p:graphicFrame>
        <p:nvGraphicFramePr>
          <p:cNvPr id="13" name="表 12"/>
          <p:cNvGraphicFramePr>
            <a:graphicFrameLocks noGrp="1"/>
          </p:cNvGraphicFramePr>
          <p:nvPr>
            <p:extLst>
              <p:ext uri="{D42A27DB-BD31-4B8C-83A1-F6EECF244321}">
                <p14:modId xmlns:p14="http://schemas.microsoft.com/office/powerpoint/2010/main" val="3946524391"/>
              </p:ext>
            </p:extLst>
          </p:nvPr>
        </p:nvGraphicFramePr>
        <p:xfrm>
          <a:off x="479376" y="1967576"/>
          <a:ext cx="11451704" cy="4558958"/>
        </p:xfrm>
        <a:graphic>
          <a:graphicData uri="http://schemas.openxmlformats.org/drawingml/2006/table">
            <a:tbl>
              <a:tblPr>
                <a:tableStyleId>{3C2FFA5D-87B4-456A-9821-1D502468CF0F}</a:tableStyleId>
              </a:tblPr>
              <a:tblGrid>
                <a:gridCol w="648072">
                  <a:extLst>
                    <a:ext uri="{9D8B030D-6E8A-4147-A177-3AD203B41FA5}">
                      <a16:colId xmlns:a16="http://schemas.microsoft.com/office/drawing/2014/main" val="1925193124"/>
                    </a:ext>
                  </a:extLst>
                </a:gridCol>
                <a:gridCol w="576064">
                  <a:extLst>
                    <a:ext uri="{9D8B030D-6E8A-4147-A177-3AD203B41FA5}">
                      <a16:colId xmlns:a16="http://schemas.microsoft.com/office/drawing/2014/main" val="2687459340"/>
                    </a:ext>
                  </a:extLst>
                </a:gridCol>
                <a:gridCol w="864096">
                  <a:extLst>
                    <a:ext uri="{9D8B030D-6E8A-4147-A177-3AD203B41FA5}">
                      <a16:colId xmlns:a16="http://schemas.microsoft.com/office/drawing/2014/main" val="1654168326"/>
                    </a:ext>
                  </a:extLst>
                </a:gridCol>
                <a:gridCol w="3528392">
                  <a:extLst>
                    <a:ext uri="{9D8B030D-6E8A-4147-A177-3AD203B41FA5}">
                      <a16:colId xmlns:a16="http://schemas.microsoft.com/office/drawing/2014/main" val="1546285049"/>
                    </a:ext>
                  </a:extLst>
                </a:gridCol>
                <a:gridCol w="1584176">
                  <a:extLst>
                    <a:ext uri="{9D8B030D-6E8A-4147-A177-3AD203B41FA5}">
                      <a16:colId xmlns:a16="http://schemas.microsoft.com/office/drawing/2014/main" val="505648431"/>
                    </a:ext>
                  </a:extLst>
                </a:gridCol>
                <a:gridCol w="303636">
                  <a:extLst>
                    <a:ext uri="{9D8B030D-6E8A-4147-A177-3AD203B41FA5}">
                      <a16:colId xmlns:a16="http://schemas.microsoft.com/office/drawing/2014/main" val="2269822313"/>
                    </a:ext>
                  </a:extLst>
                </a:gridCol>
                <a:gridCol w="303636">
                  <a:extLst>
                    <a:ext uri="{9D8B030D-6E8A-4147-A177-3AD203B41FA5}">
                      <a16:colId xmlns:a16="http://schemas.microsoft.com/office/drawing/2014/main" val="4097738898"/>
                    </a:ext>
                  </a:extLst>
                </a:gridCol>
                <a:gridCol w="303636">
                  <a:extLst>
                    <a:ext uri="{9D8B030D-6E8A-4147-A177-3AD203B41FA5}">
                      <a16:colId xmlns:a16="http://schemas.microsoft.com/office/drawing/2014/main" val="3753432930"/>
                    </a:ext>
                  </a:extLst>
                </a:gridCol>
                <a:gridCol w="303636">
                  <a:extLst>
                    <a:ext uri="{9D8B030D-6E8A-4147-A177-3AD203B41FA5}">
                      <a16:colId xmlns:a16="http://schemas.microsoft.com/office/drawing/2014/main" val="2387414790"/>
                    </a:ext>
                  </a:extLst>
                </a:gridCol>
                <a:gridCol w="303636">
                  <a:extLst>
                    <a:ext uri="{9D8B030D-6E8A-4147-A177-3AD203B41FA5}">
                      <a16:colId xmlns:a16="http://schemas.microsoft.com/office/drawing/2014/main" val="1083898748"/>
                    </a:ext>
                  </a:extLst>
                </a:gridCol>
                <a:gridCol w="303636">
                  <a:extLst>
                    <a:ext uri="{9D8B030D-6E8A-4147-A177-3AD203B41FA5}">
                      <a16:colId xmlns:a16="http://schemas.microsoft.com/office/drawing/2014/main" val="2240513054"/>
                    </a:ext>
                  </a:extLst>
                </a:gridCol>
                <a:gridCol w="303636">
                  <a:extLst>
                    <a:ext uri="{9D8B030D-6E8A-4147-A177-3AD203B41FA5}">
                      <a16:colId xmlns:a16="http://schemas.microsoft.com/office/drawing/2014/main" val="821397475"/>
                    </a:ext>
                  </a:extLst>
                </a:gridCol>
                <a:gridCol w="303636">
                  <a:extLst>
                    <a:ext uri="{9D8B030D-6E8A-4147-A177-3AD203B41FA5}">
                      <a16:colId xmlns:a16="http://schemas.microsoft.com/office/drawing/2014/main" val="3610103292"/>
                    </a:ext>
                  </a:extLst>
                </a:gridCol>
                <a:gridCol w="303636">
                  <a:extLst>
                    <a:ext uri="{9D8B030D-6E8A-4147-A177-3AD203B41FA5}">
                      <a16:colId xmlns:a16="http://schemas.microsoft.com/office/drawing/2014/main" val="2471471242"/>
                    </a:ext>
                  </a:extLst>
                </a:gridCol>
                <a:gridCol w="303636">
                  <a:extLst>
                    <a:ext uri="{9D8B030D-6E8A-4147-A177-3AD203B41FA5}">
                      <a16:colId xmlns:a16="http://schemas.microsoft.com/office/drawing/2014/main" val="2664020527"/>
                    </a:ext>
                  </a:extLst>
                </a:gridCol>
                <a:gridCol w="303636">
                  <a:extLst>
                    <a:ext uri="{9D8B030D-6E8A-4147-A177-3AD203B41FA5}">
                      <a16:colId xmlns:a16="http://schemas.microsoft.com/office/drawing/2014/main" val="1930526872"/>
                    </a:ext>
                  </a:extLst>
                </a:gridCol>
                <a:gridCol w="303636">
                  <a:extLst>
                    <a:ext uri="{9D8B030D-6E8A-4147-A177-3AD203B41FA5}">
                      <a16:colId xmlns:a16="http://schemas.microsoft.com/office/drawing/2014/main" val="1879620820"/>
                    </a:ext>
                  </a:extLst>
                </a:gridCol>
                <a:gridCol w="303636">
                  <a:extLst>
                    <a:ext uri="{9D8B030D-6E8A-4147-A177-3AD203B41FA5}">
                      <a16:colId xmlns:a16="http://schemas.microsoft.com/office/drawing/2014/main" val="1507991757"/>
                    </a:ext>
                  </a:extLst>
                </a:gridCol>
                <a:gridCol w="303636">
                  <a:extLst>
                    <a:ext uri="{9D8B030D-6E8A-4147-A177-3AD203B41FA5}">
                      <a16:colId xmlns:a16="http://schemas.microsoft.com/office/drawing/2014/main" val="3037105301"/>
                    </a:ext>
                  </a:extLst>
                </a:gridCol>
              </a:tblGrid>
              <a:tr h="360635">
                <a:tc>
                  <a:txBody>
                    <a:bodyPr/>
                    <a:lstStyle/>
                    <a:p>
                      <a:pPr algn="ctr" fontAlgn="ctr"/>
                      <a:r>
                        <a:rPr lang="ja-JP" altLang="en-US" sz="1000" u="none" strike="noStrike" dirty="0">
                          <a:solidFill>
                            <a:schemeClr val="bg1"/>
                          </a:solidFill>
                          <a:effectLst/>
                        </a:rPr>
                        <a:t>商品種別</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デバイス</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掲載面</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商品名</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a:txBody>
                    <a:bodyPr/>
                    <a:lstStyle/>
                    <a:p>
                      <a:pPr algn="ctr" fontAlgn="ctr"/>
                      <a:r>
                        <a:rPr lang="ja-JP" altLang="en-US" sz="1000" u="none" strike="noStrike" dirty="0">
                          <a:solidFill>
                            <a:schemeClr val="bg1"/>
                          </a:solidFill>
                          <a:effectLst/>
                        </a:rPr>
                        <a:t>掲載期間</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gridSpan="2">
                  <a:txBody>
                    <a:bodyPr/>
                    <a:lstStyle/>
                    <a:p>
                      <a:pPr algn="ctr" fontAlgn="ctr"/>
                      <a:r>
                        <a:rPr lang="en-US" altLang="ja-JP" sz="1000" u="none" strike="noStrike" dirty="0">
                          <a:solidFill>
                            <a:schemeClr val="bg1"/>
                          </a:solidFill>
                          <a:effectLst/>
                        </a:rPr>
                        <a:t>3</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4</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5</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6</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7</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8</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1000" u="none" strike="noStrike" dirty="0">
                          <a:solidFill>
                            <a:schemeClr val="bg1"/>
                          </a:solidFill>
                          <a:effectLst/>
                        </a:rPr>
                        <a:t>9</a:t>
                      </a:r>
                      <a:r>
                        <a:rPr lang="ja-JP" altLang="en-US" sz="1000" u="none" strike="noStrike" dirty="0">
                          <a:solidFill>
                            <a:schemeClr val="bg1"/>
                          </a:solidFill>
                          <a:effectLst/>
                        </a:rPr>
                        <a:t>月</a:t>
                      </a:r>
                      <a:endParaRPr lang="ja-JP" altLang="en-US" sz="1000" b="1" i="0" u="none" strike="noStrike" dirty="0">
                        <a:solidFill>
                          <a:schemeClr val="bg1"/>
                        </a:solidFill>
                        <a:effectLst/>
                        <a:latin typeface="+mn-lt"/>
                        <a:ea typeface="メイリオ" panose="020B0604030504040204" pitchFamily="50" charset="-128"/>
                      </a:endParaRPr>
                    </a:p>
                  </a:txBody>
                  <a:tcPr marL="0" marR="0" marT="0" marB="0" anchor="ctr">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1173081236"/>
                  </a:ext>
                </a:extLst>
              </a:tr>
              <a:tr h="360635">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a:effectLst/>
                        </a:rPr>
                        <a:t>SP</a:t>
                      </a:r>
                      <a:endParaRPr 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a:effectLst/>
                        </a:rPr>
                        <a:t>トップ</a:t>
                      </a:r>
                      <a:endParaRPr lang="ja-JP" alt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a:effectLst/>
                        </a:rPr>
                        <a:t>スポーツナビ　トップ　トップパネル　</a:t>
                      </a:r>
                      <a:r>
                        <a:rPr lang="en-US" altLang="ja-JP" sz="1000" u="none" strike="noStrike">
                          <a:effectLst/>
                        </a:rPr>
                        <a:t>SP</a:t>
                      </a:r>
                      <a:endParaRPr lang="en-US" altLang="ja-JP" sz="1000" b="1"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2022/3/1</a:t>
                      </a:r>
                      <a:r>
                        <a:rPr lang="ja-JP" altLang="en-US" sz="1000" u="none" strike="noStrike" dirty="0">
                          <a:effectLst/>
                        </a:rPr>
                        <a:t>～</a:t>
                      </a:r>
                      <a:r>
                        <a:rPr lang="en-US" altLang="ja-JP" sz="1000" u="none" strike="noStrike" dirty="0">
                          <a:effectLst/>
                        </a:rPr>
                        <a:t>2022/9/30</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969102058"/>
                  </a:ext>
                </a:extLst>
              </a:tr>
              <a:tr h="374759">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a:effectLst/>
                        </a:rPr>
                        <a:t>SP</a:t>
                      </a:r>
                      <a:endParaRPr 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a:effectLst/>
                        </a:rPr>
                        <a:t>カテゴリ指定</a:t>
                      </a:r>
                      <a:endParaRPr lang="ja-JP" alt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a:effectLst/>
                        </a:rPr>
                        <a:t>スポーツナビ　カテゴリートップ指定　トップパネル　</a:t>
                      </a:r>
                      <a:r>
                        <a:rPr lang="en-US" altLang="ja-JP" sz="1000" u="none" strike="noStrike">
                          <a:effectLst/>
                        </a:rPr>
                        <a:t>SP</a:t>
                      </a:r>
                      <a:endParaRPr lang="en-US" altLang="ja-JP" sz="1000" b="1"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a:effectLst/>
                        </a:rPr>
                        <a:t>2022/3/1</a:t>
                      </a:r>
                      <a:r>
                        <a:rPr lang="ja-JP" altLang="en-US" sz="1000" u="none" strike="noStrike">
                          <a:effectLst/>
                        </a:rPr>
                        <a:t>～</a:t>
                      </a:r>
                      <a:r>
                        <a:rPr lang="en-US" altLang="ja-JP" sz="1000" u="none" strike="noStrike">
                          <a:effectLst/>
                        </a:rPr>
                        <a:t>2022/9/30</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24783587"/>
                  </a:ext>
                </a:extLst>
              </a:tr>
              <a:tr h="360635">
                <a:tc>
                  <a:txBody>
                    <a:bodyPr/>
                    <a:lstStyle/>
                    <a:p>
                      <a:pPr algn="ctr" fontAlgn="ctr"/>
                      <a:r>
                        <a:rPr lang="ja-JP" altLang="en-US" sz="1000" u="none" strike="noStrike" dirty="0">
                          <a:effectLst/>
                        </a:rPr>
                        <a:t>スペシャル</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ctr" fontAlgn="ctr"/>
                      <a:r>
                        <a:rPr lang="en-US" sz="1000" u="none" strike="noStrike">
                          <a:effectLst/>
                        </a:rPr>
                        <a:t>SP</a:t>
                      </a:r>
                      <a:endParaRPr lang="en-US" sz="1000" b="0" i="0" u="none" strike="noStrike">
                        <a:solidFill>
                          <a:srgbClr val="000000"/>
                        </a:solidFill>
                        <a:effectLst/>
                        <a:latin typeface="+mn-lt"/>
                        <a:ea typeface="メイリオ" panose="020B0604030504040204"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ctr" fontAlgn="ctr"/>
                      <a:r>
                        <a:rPr lang="ja-JP" altLang="en-US" sz="1000" u="none" strike="noStrike" dirty="0">
                          <a:effectLst/>
                        </a:rPr>
                        <a:t>カテゴリ指定</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dirty="0">
                          <a:effectLst/>
                        </a:rPr>
                        <a:t>スポーツナビ　カテゴリートップ指定　トップパネル　</a:t>
                      </a:r>
                      <a:r>
                        <a:rPr lang="en-US" altLang="ja-JP" sz="1000" u="none" strike="noStrike" dirty="0">
                          <a:effectLst/>
                        </a:rPr>
                        <a:t>SP</a:t>
                      </a:r>
                      <a:r>
                        <a:rPr lang="ja-JP" altLang="en-US" sz="1000" u="none" strike="noStrike" dirty="0">
                          <a:effectLst/>
                        </a:rPr>
                        <a:t>（</a:t>
                      </a:r>
                      <a:r>
                        <a:rPr lang="en-US" altLang="ja-JP" sz="1000" u="none" strike="noStrike" dirty="0">
                          <a:effectLst/>
                        </a:rPr>
                        <a:t>MLB</a:t>
                      </a:r>
                      <a:r>
                        <a:rPr lang="ja-JP" altLang="en-US" sz="1000" u="none" strike="noStrike" dirty="0">
                          <a:effectLst/>
                        </a:rPr>
                        <a:t>）</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ctr" fontAlgn="ctr"/>
                      <a:r>
                        <a:rPr lang="en-US" altLang="ja-JP" sz="1000" u="none" strike="noStrike">
                          <a:effectLst/>
                        </a:rPr>
                        <a:t>2022/4/1</a:t>
                      </a:r>
                      <a:r>
                        <a:rPr lang="ja-JP" altLang="en-US" sz="1000" u="none" strike="noStrike">
                          <a:effectLst/>
                        </a:rPr>
                        <a:t>～</a:t>
                      </a:r>
                      <a:r>
                        <a:rPr lang="en-US" altLang="ja-JP" sz="1000" u="none" strike="noStrike">
                          <a:effectLst/>
                        </a:rPr>
                        <a:t>2022/9/30</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B w="12700" cap="flat" cmpd="sng" algn="ctr">
                      <a:solidFill>
                        <a:schemeClr val="bg1">
                          <a:lumMod val="65000"/>
                        </a:schemeClr>
                      </a:solidFill>
                      <a:prstDash val="sysDash"/>
                      <a:round/>
                      <a:headEnd type="none" w="med" len="med"/>
                      <a:tailEnd type="none" w="med" len="med"/>
                    </a:lnB>
                  </a:tcPr>
                </a:tc>
                <a:extLst>
                  <a:ext uri="{0D108BD9-81ED-4DB2-BD59-A6C34878D82A}">
                    <a16:rowId xmlns:a16="http://schemas.microsoft.com/office/drawing/2014/main" val="749700763"/>
                  </a:ext>
                </a:extLst>
              </a:tr>
              <a:tr h="360635">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ctr" fontAlgn="ctr"/>
                      <a:r>
                        <a:rPr lang="en-US" sz="1000" u="none" strike="noStrike">
                          <a:effectLst/>
                        </a:rPr>
                        <a:t>PC</a:t>
                      </a:r>
                      <a:endParaRPr lang="en-US" sz="1000" b="0" i="0" u="none" strike="noStrike">
                        <a:solidFill>
                          <a:srgbClr val="000000"/>
                        </a:solidFill>
                        <a:effectLst/>
                        <a:latin typeface="+mn-lt"/>
                        <a:ea typeface="メイリオ" panose="020B0604030504040204"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ctr" fontAlgn="ctr"/>
                      <a:r>
                        <a:rPr lang="ja-JP" altLang="en-US" sz="1000" u="none" strike="noStrike" dirty="0">
                          <a:effectLst/>
                        </a:rPr>
                        <a:t>トップ</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dirty="0">
                          <a:effectLst/>
                        </a:rPr>
                        <a:t>スポーツナビ　トップ　プライムディスプレイ　</a:t>
                      </a:r>
                      <a:r>
                        <a:rPr lang="en-US" altLang="ja-JP" sz="1000" u="none" strike="noStrike" dirty="0">
                          <a:effectLst/>
                        </a:rPr>
                        <a:t>PC</a:t>
                      </a:r>
                      <a:r>
                        <a:rPr lang="ja-JP" altLang="en-US" sz="1000" u="none" strike="noStrike" dirty="0">
                          <a:effectLst/>
                        </a:rPr>
                        <a:t>　</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ctr" fontAlgn="ctr"/>
                      <a:r>
                        <a:rPr lang="en-US" altLang="ja-JP" sz="1000" u="none" strike="noStrike">
                          <a:effectLst/>
                        </a:rPr>
                        <a:t>2022/3/1</a:t>
                      </a:r>
                      <a:r>
                        <a:rPr lang="ja-JP" altLang="en-US" sz="1000" u="none" strike="noStrike">
                          <a:effectLst/>
                        </a:rPr>
                        <a:t>～</a:t>
                      </a:r>
                      <a:r>
                        <a:rPr lang="en-US" altLang="ja-JP" sz="1000" u="none" strike="noStrike">
                          <a:effectLst/>
                        </a:rPr>
                        <a:t>2022/9/30</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lnT w="12700" cap="flat" cmpd="sng" algn="ctr">
                      <a:solidFill>
                        <a:schemeClr val="bg1">
                          <a:lumMod val="65000"/>
                        </a:schemeClr>
                      </a:solidFill>
                      <a:prstDash val="sysDash"/>
                      <a:round/>
                      <a:headEnd type="none" w="med" len="med"/>
                      <a:tailEnd type="none" w="med" len="med"/>
                    </a:lnT>
                  </a:tcPr>
                </a:tc>
                <a:extLst>
                  <a:ext uri="{0D108BD9-81ED-4DB2-BD59-A6C34878D82A}">
                    <a16:rowId xmlns:a16="http://schemas.microsoft.com/office/drawing/2014/main" val="3964205026"/>
                  </a:ext>
                </a:extLst>
              </a:tr>
              <a:tr h="360635">
                <a:tc>
                  <a:txBody>
                    <a:bodyPr/>
                    <a:lstStyle/>
                    <a:p>
                      <a:pPr algn="ctr" fontAlgn="ctr"/>
                      <a:r>
                        <a:rPr kumimoji="1" lang="ja-JP" altLang="en-US" sz="1000" u="none" strike="noStrike" kern="1200" dirty="0">
                          <a:solidFill>
                            <a:schemeClr val="bg2"/>
                          </a:solidFill>
                          <a:effectLst/>
                          <a:latin typeface="+mn-lt"/>
                          <a:ea typeface="+mn-ea"/>
                          <a:cs typeface="+mn-cs"/>
                        </a:rPr>
                        <a:t>レギュラー</a:t>
                      </a:r>
                    </a:p>
                  </a:txBody>
                  <a:tcPr marL="0" marR="0" marT="0" marB="0" anchor="ctr"/>
                </a:tc>
                <a:tc>
                  <a:txBody>
                    <a:bodyPr/>
                    <a:lstStyle/>
                    <a:p>
                      <a:pPr algn="ctr" fontAlgn="ctr"/>
                      <a:r>
                        <a:rPr kumimoji="1" lang="en-US" sz="1000" u="none" strike="noStrike" kern="1200" dirty="0">
                          <a:solidFill>
                            <a:schemeClr val="bg2"/>
                          </a:solidFill>
                          <a:effectLst/>
                          <a:latin typeface="+mn-lt"/>
                          <a:ea typeface="+mn-ea"/>
                          <a:cs typeface="+mn-cs"/>
                        </a:rPr>
                        <a:t>PC</a:t>
                      </a:r>
                    </a:p>
                  </a:txBody>
                  <a:tcPr marL="0" marR="0" marT="0" marB="0" anchor="ctr"/>
                </a:tc>
                <a:tc>
                  <a:txBody>
                    <a:bodyPr/>
                    <a:lstStyle/>
                    <a:p>
                      <a:pPr algn="ctr" fontAlgn="ctr"/>
                      <a:r>
                        <a:rPr kumimoji="1" lang="ja-JP" altLang="en-US" sz="1000" u="none" strike="noStrike" kern="1200" dirty="0">
                          <a:solidFill>
                            <a:schemeClr val="bg2"/>
                          </a:solidFill>
                          <a:effectLst/>
                          <a:latin typeface="+mn-lt"/>
                          <a:ea typeface="+mn-ea"/>
                          <a:cs typeface="+mn-cs"/>
                        </a:rPr>
                        <a:t>トップ</a:t>
                      </a:r>
                    </a:p>
                  </a:txBody>
                  <a:tcPr marL="0" marR="0" marT="0" marB="0" anchor="ctr"/>
                </a:tc>
                <a:tc>
                  <a:txBody>
                    <a:bodyPr/>
                    <a:lstStyle/>
                    <a:p>
                      <a:pPr algn="l" fontAlgn="ctr"/>
                      <a:r>
                        <a:rPr lang="ja-JP" altLang="en-US" sz="1000" u="none" strike="noStrike" dirty="0">
                          <a:solidFill>
                            <a:schemeClr val="bg2"/>
                          </a:solidFill>
                          <a:effectLst/>
                        </a:rPr>
                        <a:t>スポーツナビ　トップ　プライムディスプレイ　パノラマ　</a:t>
                      </a:r>
                      <a:r>
                        <a:rPr lang="en-US" altLang="ja-JP" sz="1000" u="none" strike="noStrike" dirty="0">
                          <a:solidFill>
                            <a:schemeClr val="bg2"/>
                          </a:solidFill>
                          <a:effectLst/>
                        </a:rPr>
                        <a:t>PC</a:t>
                      </a:r>
                      <a:r>
                        <a:rPr lang="ja-JP" altLang="en-US" sz="1000" u="none" strike="noStrike" dirty="0">
                          <a:solidFill>
                            <a:schemeClr val="bg2"/>
                          </a:solidFill>
                          <a:effectLst/>
                        </a:rPr>
                        <a:t>（</a:t>
                      </a:r>
                      <a:r>
                        <a:rPr lang="en-US" altLang="ja-JP" sz="1000" u="none" strike="noStrike" dirty="0">
                          <a:solidFill>
                            <a:schemeClr val="bg2"/>
                          </a:solidFill>
                          <a:effectLst/>
                        </a:rPr>
                        <a:t>3/1</a:t>
                      </a:r>
                      <a:r>
                        <a:rPr lang="ja-JP" altLang="en-US" sz="1000" u="none" strike="noStrike" dirty="0">
                          <a:solidFill>
                            <a:schemeClr val="bg2"/>
                          </a:solidFill>
                          <a:effectLst/>
                        </a:rPr>
                        <a:t>～</a:t>
                      </a:r>
                      <a:r>
                        <a:rPr lang="en-US" altLang="ja-JP" sz="1000" u="none" strike="noStrike" dirty="0">
                          <a:solidFill>
                            <a:schemeClr val="bg2"/>
                          </a:solidFill>
                          <a:effectLst/>
                        </a:rPr>
                        <a:t>5/8</a:t>
                      </a:r>
                      <a:r>
                        <a:rPr lang="ja-JP" altLang="en-US" sz="1000" u="none" strike="noStrike" dirty="0">
                          <a:solidFill>
                            <a:schemeClr val="bg2"/>
                          </a:solidFill>
                          <a:effectLst/>
                        </a:rPr>
                        <a:t>）</a:t>
                      </a:r>
                      <a:endParaRPr lang="ja-JP" altLang="en-US" sz="1000" b="1" i="0" u="none" strike="noStrike" dirty="0">
                        <a:solidFill>
                          <a:schemeClr val="bg2"/>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solidFill>
                            <a:schemeClr val="bg2"/>
                          </a:solidFill>
                          <a:effectLst/>
                        </a:rPr>
                        <a:t>2022/3/1</a:t>
                      </a:r>
                      <a:r>
                        <a:rPr lang="ja-JP" altLang="en-US" sz="1000" u="none" strike="noStrike" dirty="0">
                          <a:solidFill>
                            <a:schemeClr val="bg2"/>
                          </a:solidFill>
                          <a:effectLst/>
                        </a:rPr>
                        <a:t>～</a:t>
                      </a:r>
                      <a:r>
                        <a:rPr lang="en-US" altLang="ja-JP" sz="1000" u="none" strike="noStrike" dirty="0">
                          <a:solidFill>
                            <a:schemeClr val="bg2"/>
                          </a:solidFill>
                          <a:effectLst/>
                        </a:rPr>
                        <a:t>2022/5/8</a:t>
                      </a:r>
                      <a:endParaRPr lang="en-US" altLang="ja-JP" sz="1000" b="0" i="0" u="none" strike="noStrike" dirty="0">
                        <a:solidFill>
                          <a:schemeClr val="bg2"/>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en-US" altLang="ja-JP"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6671641"/>
                  </a:ext>
                </a:extLst>
              </a:tr>
              <a:tr h="360635">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a:effectLst/>
                        </a:rPr>
                        <a:t>PC</a:t>
                      </a:r>
                      <a:endParaRPr 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トップ</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トップ　プライムディスプレイ　パノラマ　</a:t>
                      </a:r>
                      <a:r>
                        <a:rPr lang="en-US" altLang="ja-JP" sz="1000" u="none" strike="noStrike" dirty="0">
                          <a:effectLst/>
                        </a:rPr>
                        <a:t>PC</a:t>
                      </a:r>
                      <a:r>
                        <a:rPr lang="ja-JP" altLang="en-US" sz="1000" u="none" strike="noStrike" dirty="0">
                          <a:effectLst/>
                        </a:rPr>
                        <a:t>（</a:t>
                      </a:r>
                      <a:r>
                        <a:rPr lang="en-US" altLang="ja-JP" sz="1000" u="none" strike="noStrike" dirty="0">
                          <a:effectLst/>
                        </a:rPr>
                        <a:t>5/21</a:t>
                      </a:r>
                      <a:r>
                        <a:rPr lang="ja-JP" altLang="en-US" sz="1000" u="none" strike="noStrike" dirty="0">
                          <a:effectLst/>
                        </a:rPr>
                        <a:t>～</a:t>
                      </a:r>
                      <a:r>
                        <a:rPr lang="en-US" altLang="ja-JP" sz="1000" u="none" strike="noStrike" dirty="0">
                          <a:effectLst/>
                        </a:rPr>
                        <a:t>9/30</a:t>
                      </a:r>
                      <a:r>
                        <a:rPr lang="ja-JP" altLang="en-US" sz="1000" u="none" strike="noStrike" dirty="0">
                          <a:effectLst/>
                        </a:rPr>
                        <a:t>）</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2022/5/21</a:t>
                      </a:r>
                      <a:r>
                        <a:rPr lang="ja-JP" altLang="en-US" sz="1000" u="none" strike="noStrike" dirty="0">
                          <a:effectLst/>
                        </a:rPr>
                        <a:t>～</a:t>
                      </a:r>
                      <a:r>
                        <a:rPr lang="en-US" altLang="ja-JP" sz="1000" u="none" strike="noStrike" dirty="0">
                          <a:effectLst/>
                        </a:rPr>
                        <a:t>2022/9/30</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endParaRPr lang="ja-JP" altLang="en-US" dirty="0"/>
                    </a:p>
                  </a:txBody>
                  <a:tcPr marL="0" marR="0" marT="0" marB="0" anchor="ctr"/>
                </a:tc>
                <a:tc>
                  <a:txBody>
                    <a:bodyPr/>
                    <a:lstStyle/>
                    <a:p>
                      <a:endParaRPr lang="ja-JP" altLang="en-US" dirty="0"/>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811344949"/>
                  </a:ext>
                </a:extLst>
              </a:tr>
              <a:tr h="435023">
                <a:tc>
                  <a:txBody>
                    <a:bodyPr/>
                    <a:lstStyle/>
                    <a:p>
                      <a:pPr algn="ctr" fontAlgn="ctr"/>
                      <a:r>
                        <a:rPr kumimoji="1" lang="ja-JP" altLang="en-US" sz="1000" u="none" strike="noStrike" kern="1200" dirty="0">
                          <a:solidFill>
                            <a:schemeClr val="bg2"/>
                          </a:solidFill>
                          <a:effectLst/>
                          <a:latin typeface="+mn-lt"/>
                          <a:ea typeface="+mn-ea"/>
                          <a:cs typeface="+mn-cs"/>
                        </a:rPr>
                        <a:t>レギュラー</a:t>
                      </a:r>
                    </a:p>
                  </a:txBody>
                  <a:tcPr marL="0" marR="0" marT="0" marB="0" anchor="ctr"/>
                </a:tc>
                <a:tc>
                  <a:txBody>
                    <a:bodyPr/>
                    <a:lstStyle/>
                    <a:p>
                      <a:pPr algn="ctr" fontAlgn="ctr"/>
                      <a:r>
                        <a:rPr kumimoji="1" lang="en-US" sz="1000" u="none" strike="noStrike" kern="1200" dirty="0">
                          <a:solidFill>
                            <a:schemeClr val="bg2"/>
                          </a:solidFill>
                          <a:effectLst/>
                          <a:latin typeface="+mn-lt"/>
                          <a:ea typeface="+mn-ea"/>
                          <a:cs typeface="+mn-cs"/>
                        </a:rPr>
                        <a:t>PC</a:t>
                      </a:r>
                    </a:p>
                  </a:txBody>
                  <a:tcPr marL="0" marR="0" marT="0" marB="0" anchor="ctr"/>
                </a:tc>
                <a:tc>
                  <a:txBody>
                    <a:bodyPr/>
                    <a:lstStyle/>
                    <a:p>
                      <a:pPr algn="ctr" fontAlgn="ctr"/>
                      <a:r>
                        <a:rPr kumimoji="1" lang="ja-JP" altLang="en-US" sz="1000" u="none" strike="noStrike" kern="1200" dirty="0">
                          <a:solidFill>
                            <a:schemeClr val="bg2"/>
                          </a:solidFill>
                          <a:effectLst/>
                          <a:latin typeface="+mn-lt"/>
                          <a:ea typeface="+mn-ea"/>
                          <a:cs typeface="+mn-cs"/>
                        </a:rPr>
                        <a:t>トップ</a:t>
                      </a:r>
                    </a:p>
                  </a:txBody>
                  <a:tcPr marL="0" marR="0" marT="0" marB="0" anchor="ctr"/>
                </a:tc>
                <a:tc>
                  <a:txBody>
                    <a:bodyPr/>
                    <a:lstStyle/>
                    <a:p>
                      <a:pPr algn="l" fontAlgn="ctr"/>
                      <a:r>
                        <a:rPr lang="ja-JP" altLang="en-US" sz="1000" u="none" strike="noStrike" dirty="0">
                          <a:solidFill>
                            <a:schemeClr val="bg2"/>
                          </a:solidFill>
                          <a:effectLst/>
                        </a:rPr>
                        <a:t>スポーツナビ　トップ　トップインパクト　プライムディスプレイ　ダブルサイズ　</a:t>
                      </a:r>
                      <a:r>
                        <a:rPr lang="en-US" altLang="ja-JP" sz="1000" u="none" strike="noStrike" dirty="0">
                          <a:solidFill>
                            <a:schemeClr val="bg2"/>
                          </a:solidFill>
                          <a:effectLst/>
                        </a:rPr>
                        <a:t>PC</a:t>
                      </a:r>
                      <a:endParaRPr lang="en-US" altLang="ja-JP" sz="1000" b="1" i="0" u="none" strike="noStrike" dirty="0">
                        <a:solidFill>
                          <a:schemeClr val="bg2"/>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solidFill>
                            <a:schemeClr val="bg2"/>
                          </a:solidFill>
                          <a:effectLst/>
                        </a:rPr>
                        <a:t>2022/3/1</a:t>
                      </a:r>
                      <a:r>
                        <a:rPr lang="ja-JP" altLang="en-US" sz="1000" u="none" strike="noStrike" dirty="0">
                          <a:solidFill>
                            <a:schemeClr val="bg2"/>
                          </a:solidFill>
                          <a:effectLst/>
                        </a:rPr>
                        <a:t>～</a:t>
                      </a:r>
                      <a:r>
                        <a:rPr lang="en-US" altLang="ja-JP" sz="1000" u="none" strike="noStrike" dirty="0">
                          <a:solidFill>
                            <a:schemeClr val="bg2"/>
                          </a:solidFill>
                          <a:effectLst/>
                        </a:rPr>
                        <a:t>2022/5/8</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solidFill>
                            <a:schemeClr val="bg2"/>
                          </a:solidFill>
                          <a:effectLst/>
                        </a:rPr>
                        <a:t>2022/6/27</a:t>
                      </a:r>
                      <a:r>
                        <a:rPr lang="ja-JP" altLang="en-US" sz="1000" u="none" strike="noStrike" dirty="0">
                          <a:solidFill>
                            <a:schemeClr val="bg2"/>
                          </a:solidFill>
                          <a:effectLst/>
                        </a:rPr>
                        <a:t>～</a:t>
                      </a:r>
                      <a:r>
                        <a:rPr lang="en-US" altLang="ja-JP" sz="1000" u="none" strike="noStrike" dirty="0">
                          <a:solidFill>
                            <a:schemeClr val="bg2"/>
                          </a:solidFill>
                          <a:effectLst/>
                        </a:rPr>
                        <a:t>2022/7/19</a:t>
                      </a:r>
                      <a:endParaRPr lang="en-US" altLang="ja-JP" sz="1000" b="0" i="0" u="none" strike="noStrike" dirty="0">
                        <a:solidFill>
                          <a:schemeClr val="bg2"/>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en-US" altLang="ja-JP"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105171600"/>
                  </a:ext>
                </a:extLst>
              </a:tr>
              <a:tr h="432048">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a:effectLst/>
                        </a:rPr>
                        <a:t>PC</a:t>
                      </a:r>
                      <a:endParaRPr 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a:effectLst/>
                        </a:rPr>
                        <a:t>カテゴリ指定</a:t>
                      </a:r>
                      <a:endParaRPr lang="ja-JP" alt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カテゴリー指定　プライムディスプレイ　</a:t>
                      </a:r>
                      <a:r>
                        <a:rPr lang="en-US" altLang="ja-JP" sz="1000" u="none" strike="noStrike" dirty="0">
                          <a:effectLst/>
                        </a:rPr>
                        <a:t>PC</a:t>
                      </a:r>
                      <a:r>
                        <a:rPr lang="ja-JP" altLang="en-US" sz="1000" u="none" strike="noStrike" dirty="0">
                          <a:effectLst/>
                        </a:rPr>
                        <a:t>　</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a:effectLst/>
                        </a:rPr>
                        <a:t>2022/3/1</a:t>
                      </a:r>
                      <a:r>
                        <a:rPr lang="ja-JP" altLang="en-US" sz="1000" u="none" strike="noStrike">
                          <a:effectLst/>
                        </a:rPr>
                        <a:t>～</a:t>
                      </a:r>
                      <a:r>
                        <a:rPr lang="en-US" altLang="ja-JP" sz="1000" u="none" strike="noStrike">
                          <a:effectLst/>
                        </a:rPr>
                        <a:t>2022/9/30</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28272940"/>
                  </a:ext>
                </a:extLst>
              </a:tr>
              <a:tr h="432048">
                <a:tc>
                  <a:txBody>
                    <a:bodyPr/>
                    <a:lstStyle/>
                    <a:p>
                      <a:pPr algn="ctr" fontAlgn="ctr"/>
                      <a:r>
                        <a:rPr lang="ja-JP" altLang="en-US" sz="1000" u="none" strike="noStrike" dirty="0">
                          <a:effectLst/>
                        </a:rPr>
                        <a:t>レギュラー</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a:effectLst/>
                        </a:rPr>
                        <a:t>PC</a:t>
                      </a:r>
                      <a:endParaRPr 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カテゴリ指定</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カテゴリートップ指定　トップインパクト　プライムディスプレイ　ダブルサイズ　</a:t>
                      </a:r>
                      <a:r>
                        <a:rPr lang="en-US" altLang="ja-JP" sz="1000" u="none" strike="noStrike" dirty="0">
                          <a:effectLst/>
                        </a:rPr>
                        <a:t>PC</a:t>
                      </a:r>
                      <a:r>
                        <a:rPr lang="ja-JP" altLang="en-US" sz="1000" u="none" strike="noStrike" dirty="0">
                          <a:effectLst/>
                        </a:rPr>
                        <a:t>（プロ野球）</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solidFill>
                            <a:schemeClr val="bg1">
                              <a:lumMod val="75000"/>
                            </a:schemeClr>
                          </a:solidFill>
                          <a:effectLst/>
                        </a:rPr>
                        <a:t>2022/3/1</a:t>
                      </a:r>
                      <a:r>
                        <a:rPr lang="ja-JP" altLang="en-US" sz="1000" u="none" strike="noStrike" dirty="0">
                          <a:solidFill>
                            <a:schemeClr val="bg1">
                              <a:lumMod val="75000"/>
                            </a:schemeClr>
                          </a:solidFill>
                          <a:effectLst/>
                        </a:rPr>
                        <a:t>～</a:t>
                      </a:r>
                      <a:r>
                        <a:rPr lang="en-US" altLang="ja-JP" sz="1000" u="none" strike="noStrike" dirty="0">
                          <a:solidFill>
                            <a:schemeClr val="bg1">
                              <a:lumMod val="75000"/>
                            </a:schemeClr>
                          </a:solidFill>
                          <a:effectLst/>
                        </a:rPr>
                        <a:t>2022/5/31</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2022/6/27</a:t>
                      </a:r>
                      <a:r>
                        <a:rPr lang="ja-JP" altLang="en-US" sz="1000" u="none" strike="noStrike" dirty="0">
                          <a:effectLst/>
                        </a:rPr>
                        <a:t>～</a:t>
                      </a:r>
                      <a:r>
                        <a:rPr lang="en-US" altLang="ja-JP" sz="1000" u="none" strike="noStrike" dirty="0">
                          <a:effectLst/>
                        </a:rPr>
                        <a:t>2022/9/30</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r" fontAlgn="ctr"/>
                      <a:endParaRPr lang="en-US" altLang="ja-JP"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04619293"/>
                  </a:ext>
                </a:extLst>
              </a:tr>
              <a:tr h="360635">
                <a:tc>
                  <a:txBody>
                    <a:bodyPr/>
                    <a:lstStyle/>
                    <a:p>
                      <a:pPr algn="ctr" fontAlgn="ctr"/>
                      <a:r>
                        <a:rPr kumimoji="1" lang="ja-JP" altLang="en-US" sz="1000" u="none" strike="noStrike" kern="1200" dirty="0">
                          <a:solidFill>
                            <a:schemeClr val="bg2"/>
                          </a:solidFill>
                          <a:effectLst/>
                          <a:latin typeface="+mn-lt"/>
                          <a:ea typeface="+mn-ea"/>
                          <a:cs typeface="+mn-cs"/>
                        </a:rPr>
                        <a:t>レギュラー</a:t>
                      </a:r>
                    </a:p>
                  </a:txBody>
                  <a:tcPr marL="0" marR="0" marT="0" marB="0" anchor="ctr"/>
                </a:tc>
                <a:tc>
                  <a:txBody>
                    <a:bodyPr/>
                    <a:lstStyle/>
                    <a:p>
                      <a:pPr algn="ctr" fontAlgn="ctr"/>
                      <a:r>
                        <a:rPr kumimoji="1" lang="en-US" sz="1000" u="none" strike="noStrike" kern="1200" dirty="0">
                          <a:solidFill>
                            <a:schemeClr val="bg2"/>
                          </a:solidFill>
                          <a:effectLst/>
                          <a:latin typeface="+mn-lt"/>
                          <a:ea typeface="+mn-ea"/>
                          <a:cs typeface="+mn-cs"/>
                        </a:rPr>
                        <a:t>PC</a:t>
                      </a:r>
                    </a:p>
                  </a:txBody>
                  <a:tcPr marL="0" marR="0" marT="0" marB="0" anchor="ctr"/>
                </a:tc>
                <a:tc>
                  <a:txBody>
                    <a:bodyPr/>
                    <a:lstStyle/>
                    <a:p>
                      <a:pPr algn="ctr" fontAlgn="ctr"/>
                      <a:r>
                        <a:rPr kumimoji="1" lang="ja-JP" altLang="en-US" sz="1000" u="none" strike="noStrike" kern="1200" dirty="0">
                          <a:solidFill>
                            <a:schemeClr val="bg2"/>
                          </a:solidFill>
                          <a:effectLst/>
                          <a:latin typeface="+mn-lt"/>
                          <a:ea typeface="+mn-ea"/>
                          <a:cs typeface="+mn-cs"/>
                        </a:rPr>
                        <a:t>カテゴリ指定</a:t>
                      </a:r>
                    </a:p>
                  </a:txBody>
                  <a:tcPr marL="0" marR="0" marT="0" marB="0" anchor="ctr"/>
                </a:tc>
                <a:tc>
                  <a:txBody>
                    <a:bodyPr/>
                    <a:lstStyle/>
                    <a:p>
                      <a:pPr marL="0" algn="l" defTabSz="914423" rtl="0" eaLnBrk="1" fontAlgn="ctr" latinLnBrk="0" hangingPunct="1"/>
                      <a:r>
                        <a:rPr kumimoji="1" lang="ja-JP" altLang="en-US" sz="1000" u="none" strike="noStrike" kern="1200" dirty="0">
                          <a:solidFill>
                            <a:schemeClr val="bg2"/>
                          </a:solidFill>
                          <a:effectLst/>
                          <a:latin typeface="+mn-lt"/>
                          <a:ea typeface="+mn-ea"/>
                          <a:cs typeface="+mn-cs"/>
                        </a:rPr>
                        <a:t>スポーツナビ　カテゴリートップ指定　トップインパクト　プライムディスプレイ　ダブルサイズ　</a:t>
                      </a:r>
                      <a:r>
                        <a:rPr kumimoji="1" lang="en-US" altLang="ja-JP" sz="1000" u="none" strike="noStrike" kern="1200" dirty="0">
                          <a:solidFill>
                            <a:schemeClr val="bg2"/>
                          </a:solidFill>
                          <a:effectLst/>
                          <a:latin typeface="+mn-lt"/>
                          <a:ea typeface="+mn-ea"/>
                          <a:cs typeface="+mn-cs"/>
                        </a:rPr>
                        <a:t>PC</a:t>
                      </a:r>
                      <a:r>
                        <a:rPr kumimoji="1" lang="ja-JP" altLang="en-US" sz="1000" u="none" strike="noStrike" kern="1200" dirty="0">
                          <a:solidFill>
                            <a:schemeClr val="bg2"/>
                          </a:solidFill>
                          <a:effectLst/>
                          <a:latin typeface="+mn-lt"/>
                          <a:ea typeface="+mn-ea"/>
                          <a:cs typeface="+mn-cs"/>
                        </a:rPr>
                        <a:t>（サッカー代表）</a:t>
                      </a:r>
                    </a:p>
                  </a:txBody>
                  <a:tcPr marL="0" marR="0" marT="0" marB="0" anchor="ctr"/>
                </a:tc>
                <a:tc>
                  <a:txBody>
                    <a:bodyPr/>
                    <a:lstStyle/>
                    <a:p>
                      <a:pPr algn="ctr" fontAlgn="ctr"/>
                      <a:r>
                        <a:rPr kumimoji="1" lang="en-US" altLang="ja-JP" sz="1000" u="none" strike="noStrike" kern="1200" dirty="0">
                          <a:solidFill>
                            <a:schemeClr val="bg2"/>
                          </a:solidFill>
                          <a:effectLst/>
                          <a:latin typeface="+mn-lt"/>
                          <a:ea typeface="+mn-ea"/>
                          <a:cs typeface="+mn-cs"/>
                        </a:rPr>
                        <a:t>2022/3/1</a:t>
                      </a:r>
                      <a:r>
                        <a:rPr kumimoji="1" lang="ja-JP" altLang="en-US" sz="1000" u="none" strike="noStrike" kern="1200" dirty="0">
                          <a:solidFill>
                            <a:schemeClr val="bg2"/>
                          </a:solidFill>
                          <a:effectLst/>
                          <a:latin typeface="+mn-lt"/>
                          <a:ea typeface="+mn-ea"/>
                          <a:cs typeface="+mn-cs"/>
                        </a:rPr>
                        <a:t>～</a:t>
                      </a:r>
                      <a:r>
                        <a:rPr kumimoji="1" lang="en-US" altLang="ja-JP" sz="1000" u="none" strike="noStrike" kern="1200" dirty="0">
                          <a:solidFill>
                            <a:schemeClr val="bg2"/>
                          </a:solidFill>
                          <a:effectLst/>
                          <a:latin typeface="+mn-lt"/>
                          <a:ea typeface="+mn-ea"/>
                          <a:cs typeface="+mn-cs"/>
                        </a:rPr>
                        <a:t>2022/8/31</a:t>
                      </a: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r"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2349064262"/>
                  </a:ext>
                </a:extLst>
              </a:tr>
              <a:tr h="360635">
                <a:tc>
                  <a:txBody>
                    <a:bodyPr/>
                    <a:lstStyle/>
                    <a:p>
                      <a:pPr algn="ctr" fontAlgn="ctr"/>
                      <a:r>
                        <a:rPr lang="ja-JP" altLang="en-US" sz="1000" u="none" strike="noStrike" dirty="0">
                          <a:effectLst/>
                        </a:rPr>
                        <a:t>スペシャル</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1000" u="none" strike="noStrike">
                          <a:effectLst/>
                        </a:rPr>
                        <a:t>PC</a:t>
                      </a:r>
                      <a:endParaRPr lang="en-US" sz="1000" b="0" i="0" u="none" strike="noStrike">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ja-JP" altLang="en-US" sz="1000" u="none" strike="noStrike" dirty="0">
                          <a:effectLst/>
                        </a:rPr>
                        <a:t>カテゴリ指定</a:t>
                      </a:r>
                      <a:endParaRPr lang="ja-JP" altLang="en-US" sz="10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1000" u="none" strike="noStrike" dirty="0">
                          <a:effectLst/>
                        </a:rPr>
                        <a:t>スポーツナビ　カテゴリートップ指定　トップインパクト　プライムディスプレイ　ダブルサイズ　</a:t>
                      </a:r>
                      <a:r>
                        <a:rPr lang="en-US" altLang="ja-JP" sz="1000" u="none" strike="noStrike" dirty="0">
                          <a:effectLst/>
                        </a:rPr>
                        <a:t>PC</a:t>
                      </a:r>
                      <a:r>
                        <a:rPr lang="ja-JP" altLang="en-US" sz="1000" u="none" strike="noStrike" dirty="0">
                          <a:effectLst/>
                        </a:rPr>
                        <a:t>（</a:t>
                      </a:r>
                      <a:r>
                        <a:rPr lang="en-US" altLang="ja-JP" sz="1000" u="none" strike="noStrike" dirty="0">
                          <a:effectLst/>
                        </a:rPr>
                        <a:t>MLB</a:t>
                      </a:r>
                      <a:r>
                        <a:rPr lang="ja-JP" altLang="en-US" sz="1000" u="none" strike="noStrike" dirty="0">
                          <a:effectLst/>
                        </a:rPr>
                        <a:t>）</a:t>
                      </a:r>
                      <a:endParaRPr lang="ja-JP" altLang="en-US" sz="10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solidFill>
                            <a:schemeClr val="bg1">
                              <a:lumMod val="75000"/>
                            </a:schemeClr>
                          </a:solidFill>
                          <a:effectLst/>
                        </a:rPr>
                        <a:t>2022/4/1</a:t>
                      </a:r>
                      <a:r>
                        <a:rPr lang="ja-JP" altLang="en-US" sz="1000" u="none" strike="noStrike" dirty="0">
                          <a:solidFill>
                            <a:schemeClr val="bg1">
                              <a:lumMod val="75000"/>
                            </a:schemeClr>
                          </a:solidFill>
                          <a:effectLst/>
                        </a:rPr>
                        <a:t>～</a:t>
                      </a:r>
                      <a:r>
                        <a:rPr lang="en-US" altLang="ja-JP" sz="1000" u="none" strike="noStrike" dirty="0">
                          <a:solidFill>
                            <a:schemeClr val="bg1">
                              <a:lumMod val="75000"/>
                            </a:schemeClr>
                          </a:solidFill>
                          <a:effectLst/>
                        </a:rPr>
                        <a:t>2022/5/31</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2022/6/27</a:t>
                      </a:r>
                      <a:r>
                        <a:rPr lang="ja-JP" altLang="en-US" sz="1000" u="none" strike="noStrike" dirty="0">
                          <a:effectLst/>
                        </a:rPr>
                        <a:t>～</a:t>
                      </a:r>
                      <a:r>
                        <a:rPr lang="en-US" altLang="ja-JP" sz="1000" u="none" strike="noStrike" dirty="0">
                          <a:effectLst/>
                        </a:rPr>
                        <a:t>2022/9/30</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635061812"/>
                  </a:ext>
                </a:extLst>
              </a:tr>
            </a:tbl>
          </a:graphicData>
        </a:graphic>
      </p:graphicFrame>
      <p:sp>
        <p:nvSpPr>
          <p:cNvPr id="14" name="正方形/長方形 13"/>
          <p:cNvSpPr/>
          <p:nvPr/>
        </p:nvSpPr>
        <p:spPr>
          <a:xfrm>
            <a:off x="17329310" y="4590035"/>
            <a:ext cx="318364" cy="211202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5" name="角丸四角形 14"/>
          <p:cNvSpPr/>
          <p:nvPr/>
        </p:nvSpPr>
        <p:spPr>
          <a:xfrm>
            <a:off x="7741173" y="2385142"/>
            <a:ext cx="4133953" cy="214527"/>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6" name="角丸四角形 15"/>
          <p:cNvSpPr/>
          <p:nvPr/>
        </p:nvSpPr>
        <p:spPr>
          <a:xfrm>
            <a:off x="7741173" y="2747870"/>
            <a:ext cx="4133953" cy="214527"/>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7" name="角丸四角形 16"/>
          <p:cNvSpPr/>
          <p:nvPr/>
        </p:nvSpPr>
        <p:spPr>
          <a:xfrm>
            <a:off x="8328248" y="3110599"/>
            <a:ext cx="3546878" cy="214521"/>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8" name="角丸四角形 17"/>
          <p:cNvSpPr/>
          <p:nvPr/>
        </p:nvSpPr>
        <p:spPr>
          <a:xfrm>
            <a:off x="7741173" y="3523983"/>
            <a:ext cx="4133953" cy="214527"/>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9" name="角丸四角形 18"/>
          <p:cNvSpPr/>
          <p:nvPr/>
        </p:nvSpPr>
        <p:spPr>
          <a:xfrm>
            <a:off x="7741173" y="4004254"/>
            <a:ext cx="1307155" cy="285558"/>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0" name="角丸四角形 19"/>
          <p:cNvSpPr/>
          <p:nvPr/>
        </p:nvSpPr>
        <p:spPr>
          <a:xfrm>
            <a:off x="9302426" y="4009336"/>
            <a:ext cx="2572699" cy="261529"/>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1" name="角丸四角形 20"/>
          <p:cNvSpPr/>
          <p:nvPr/>
        </p:nvSpPr>
        <p:spPr>
          <a:xfrm>
            <a:off x="7741173" y="4611597"/>
            <a:ext cx="1307155" cy="219671"/>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2" name="角丸四角形 21"/>
          <p:cNvSpPr/>
          <p:nvPr/>
        </p:nvSpPr>
        <p:spPr>
          <a:xfrm>
            <a:off x="7741173" y="5051755"/>
            <a:ext cx="4133953" cy="214527"/>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3" name="角丸四角形 22"/>
          <p:cNvSpPr/>
          <p:nvPr/>
        </p:nvSpPr>
        <p:spPr>
          <a:xfrm>
            <a:off x="7741173" y="5465099"/>
            <a:ext cx="1739203" cy="214522"/>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4" name="角丸四角形 23"/>
          <p:cNvSpPr/>
          <p:nvPr/>
        </p:nvSpPr>
        <p:spPr>
          <a:xfrm>
            <a:off x="7741173" y="5843027"/>
            <a:ext cx="3611411" cy="227578"/>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5" name="角丸四角形 24"/>
          <p:cNvSpPr/>
          <p:nvPr/>
        </p:nvSpPr>
        <p:spPr>
          <a:xfrm>
            <a:off x="8311731" y="6234467"/>
            <a:ext cx="1168645" cy="218869"/>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6" name="テキスト ボックス 25"/>
          <p:cNvSpPr txBox="1"/>
          <p:nvPr/>
        </p:nvSpPr>
        <p:spPr>
          <a:xfrm>
            <a:off x="7741173" y="2385142"/>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27" name="テキスト ボックス 26"/>
          <p:cNvSpPr txBox="1"/>
          <p:nvPr/>
        </p:nvSpPr>
        <p:spPr>
          <a:xfrm>
            <a:off x="7741173" y="2742308"/>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28" name="テキスト ボックス 27"/>
          <p:cNvSpPr txBox="1"/>
          <p:nvPr/>
        </p:nvSpPr>
        <p:spPr>
          <a:xfrm>
            <a:off x="7726920" y="3518009"/>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29" name="テキスト ボックス 28"/>
          <p:cNvSpPr txBox="1"/>
          <p:nvPr/>
        </p:nvSpPr>
        <p:spPr>
          <a:xfrm>
            <a:off x="7711299" y="4039180"/>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30" name="テキスト ボックス 29"/>
          <p:cNvSpPr txBox="1"/>
          <p:nvPr/>
        </p:nvSpPr>
        <p:spPr>
          <a:xfrm>
            <a:off x="7716241" y="4583678"/>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31" name="テキスト ボックス 30"/>
          <p:cNvSpPr txBox="1"/>
          <p:nvPr/>
        </p:nvSpPr>
        <p:spPr>
          <a:xfrm>
            <a:off x="7716241" y="5047292"/>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32" name="テキスト ボックス 31"/>
          <p:cNvSpPr txBox="1"/>
          <p:nvPr/>
        </p:nvSpPr>
        <p:spPr>
          <a:xfrm>
            <a:off x="7716241" y="5477054"/>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33" name="テキスト ボックス 32"/>
          <p:cNvSpPr txBox="1"/>
          <p:nvPr/>
        </p:nvSpPr>
        <p:spPr>
          <a:xfrm>
            <a:off x="7741173" y="5839380"/>
            <a:ext cx="504056" cy="253916"/>
          </a:xfrm>
          <a:prstGeom prst="rect">
            <a:avLst/>
          </a:prstGeom>
          <a:noFill/>
        </p:spPr>
        <p:txBody>
          <a:bodyPr wrap="square" rtlCol="0">
            <a:spAutoFit/>
          </a:bodyPr>
          <a:lstStyle/>
          <a:p>
            <a:pPr algn="l"/>
            <a:r>
              <a:rPr kumimoji="1" lang="en-US" altLang="ja-JP" sz="1050" dirty="0"/>
              <a:t>3/1</a:t>
            </a:r>
            <a:endParaRPr kumimoji="1" lang="ja-JP" altLang="en-US" sz="1050" dirty="0"/>
          </a:p>
        </p:txBody>
      </p:sp>
      <p:sp>
        <p:nvSpPr>
          <p:cNvPr id="34" name="テキスト ボックス 33"/>
          <p:cNvSpPr txBox="1"/>
          <p:nvPr/>
        </p:nvSpPr>
        <p:spPr>
          <a:xfrm>
            <a:off x="8259335" y="6241501"/>
            <a:ext cx="504056" cy="253916"/>
          </a:xfrm>
          <a:prstGeom prst="rect">
            <a:avLst/>
          </a:prstGeom>
          <a:noFill/>
        </p:spPr>
        <p:txBody>
          <a:bodyPr wrap="square" rtlCol="0">
            <a:spAutoFit/>
          </a:bodyPr>
          <a:lstStyle/>
          <a:p>
            <a:pPr algn="l"/>
            <a:r>
              <a:rPr lang="en-US" altLang="ja-JP" sz="1050" dirty="0"/>
              <a:t>4</a:t>
            </a:r>
            <a:r>
              <a:rPr kumimoji="1" lang="en-US" altLang="ja-JP" sz="1050" dirty="0"/>
              <a:t>/1</a:t>
            </a:r>
            <a:endParaRPr kumimoji="1" lang="ja-JP" altLang="en-US" sz="1050" dirty="0"/>
          </a:p>
        </p:txBody>
      </p:sp>
      <p:sp>
        <p:nvSpPr>
          <p:cNvPr id="35" name="テキスト ボックス 34"/>
          <p:cNvSpPr txBox="1"/>
          <p:nvPr/>
        </p:nvSpPr>
        <p:spPr>
          <a:xfrm>
            <a:off x="8355939" y="3108922"/>
            <a:ext cx="504056" cy="253916"/>
          </a:xfrm>
          <a:prstGeom prst="rect">
            <a:avLst/>
          </a:prstGeom>
          <a:noFill/>
        </p:spPr>
        <p:txBody>
          <a:bodyPr wrap="square" rtlCol="0">
            <a:spAutoFit/>
          </a:bodyPr>
          <a:lstStyle/>
          <a:p>
            <a:pPr algn="l"/>
            <a:r>
              <a:rPr lang="en-US" altLang="ja-JP" sz="1050" dirty="0"/>
              <a:t>4</a:t>
            </a:r>
            <a:r>
              <a:rPr kumimoji="1" lang="en-US" altLang="ja-JP" sz="1050" dirty="0"/>
              <a:t>/1</a:t>
            </a:r>
            <a:endParaRPr kumimoji="1" lang="ja-JP" altLang="en-US" sz="1050" dirty="0"/>
          </a:p>
        </p:txBody>
      </p:sp>
      <p:sp>
        <p:nvSpPr>
          <p:cNvPr id="36" name="テキスト ボックス 35"/>
          <p:cNvSpPr txBox="1"/>
          <p:nvPr/>
        </p:nvSpPr>
        <p:spPr>
          <a:xfrm>
            <a:off x="11399047" y="2382361"/>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37" name="テキスト ボックス 36"/>
          <p:cNvSpPr txBox="1"/>
          <p:nvPr/>
        </p:nvSpPr>
        <p:spPr>
          <a:xfrm>
            <a:off x="11399047" y="2741416"/>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38" name="テキスト ボックス 37"/>
          <p:cNvSpPr txBox="1"/>
          <p:nvPr/>
        </p:nvSpPr>
        <p:spPr>
          <a:xfrm>
            <a:off x="11398761" y="3090901"/>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39" name="テキスト ボックス 38"/>
          <p:cNvSpPr txBox="1"/>
          <p:nvPr/>
        </p:nvSpPr>
        <p:spPr>
          <a:xfrm>
            <a:off x="11398761" y="3501008"/>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40" name="テキスト ボックス 39"/>
          <p:cNvSpPr txBox="1"/>
          <p:nvPr/>
        </p:nvSpPr>
        <p:spPr>
          <a:xfrm>
            <a:off x="11394496" y="4035896"/>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41" name="テキスト ボックス 40"/>
          <p:cNvSpPr txBox="1"/>
          <p:nvPr/>
        </p:nvSpPr>
        <p:spPr>
          <a:xfrm>
            <a:off x="11398761" y="5042133"/>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42" name="テキスト ボックス 41"/>
          <p:cNvSpPr txBox="1"/>
          <p:nvPr/>
        </p:nvSpPr>
        <p:spPr>
          <a:xfrm>
            <a:off x="8654355" y="4016950"/>
            <a:ext cx="504056" cy="253916"/>
          </a:xfrm>
          <a:prstGeom prst="rect">
            <a:avLst/>
          </a:prstGeom>
          <a:noFill/>
        </p:spPr>
        <p:txBody>
          <a:bodyPr wrap="square" rtlCol="0">
            <a:spAutoFit/>
          </a:bodyPr>
          <a:lstStyle/>
          <a:p>
            <a:pPr algn="l"/>
            <a:r>
              <a:rPr kumimoji="1" lang="en-US" altLang="ja-JP" sz="1050" dirty="0"/>
              <a:t>5/8</a:t>
            </a:r>
            <a:endParaRPr kumimoji="1" lang="ja-JP" altLang="en-US" sz="1050" dirty="0"/>
          </a:p>
        </p:txBody>
      </p:sp>
      <p:sp>
        <p:nvSpPr>
          <p:cNvPr id="44" name="テキスト ボックス 43"/>
          <p:cNvSpPr txBox="1"/>
          <p:nvPr/>
        </p:nvSpPr>
        <p:spPr>
          <a:xfrm>
            <a:off x="8667247" y="4590477"/>
            <a:ext cx="504056" cy="253916"/>
          </a:xfrm>
          <a:prstGeom prst="rect">
            <a:avLst/>
          </a:prstGeom>
          <a:noFill/>
        </p:spPr>
        <p:txBody>
          <a:bodyPr wrap="square" rtlCol="0">
            <a:spAutoFit/>
          </a:bodyPr>
          <a:lstStyle/>
          <a:p>
            <a:pPr algn="l"/>
            <a:r>
              <a:rPr kumimoji="1" lang="en-US" altLang="ja-JP" sz="1050" dirty="0"/>
              <a:t>5/8</a:t>
            </a:r>
            <a:endParaRPr kumimoji="1" lang="ja-JP" altLang="en-US" sz="1050" dirty="0"/>
          </a:p>
        </p:txBody>
      </p:sp>
      <p:sp>
        <p:nvSpPr>
          <p:cNvPr id="45" name="テキスト ボックス 44"/>
          <p:cNvSpPr txBox="1"/>
          <p:nvPr/>
        </p:nvSpPr>
        <p:spPr>
          <a:xfrm>
            <a:off x="9070284" y="5458068"/>
            <a:ext cx="504056" cy="253916"/>
          </a:xfrm>
          <a:prstGeom prst="rect">
            <a:avLst/>
          </a:prstGeom>
          <a:noFill/>
        </p:spPr>
        <p:txBody>
          <a:bodyPr wrap="square" rtlCol="0">
            <a:spAutoFit/>
          </a:bodyPr>
          <a:lstStyle/>
          <a:p>
            <a:pPr algn="l"/>
            <a:r>
              <a:rPr kumimoji="1" lang="en-US" altLang="ja-JP" sz="1050" dirty="0"/>
              <a:t>5/31</a:t>
            </a:r>
            <a:endParaRPr kumimoji="1" lang="ja-JP" altLang="en-US" sz="1050" dirty="0"/>
          </a:p>
        </p:txBody>
      </p:sp>
      <p:sp>
        <p:nvSpPr>
          <p:cNvPr id="46" name="テキスト ボックス 45"/>
          <p:cNvSpPr txBox="1"/>
          <p:nvPr/>
        </p:nvSpPr>
        <p:spPr>
          <a:xfrm>
            <a:off x="9052592" y="6238960"/>
            <a:ext cx="504056" cy="253916"/>
          </a:xfrm>
          <a:prstGeom prst="rect">
            <a:avLst/>
          </a:prstGeom>
          <a:noFill/>
        </p:spPr>
        <p:txBody>
          <a:bodyPr wrap="square" rtlCol="0">
            <a:spAutoFit/>
          </a:bodyPr>
          <a:lstStyle/>
          <a:p>
            <a:pPr algn="l"/>
            <a:r>
              <a:rPr kumimoji="1" lang="en-US" altLang="ja-JP" sz="1050" dirty="0"/>
              <a:t>5/31</a:t>
            </a:r>
            <a:endParaRPr kumimoji="1" lang="ja-JP" altLang="en-US" sz="1050" dirty="0"/>
          </a:p>
        </p:txBody>
      </p:sp>
      <p:sp>
        <p:nvSpPr>
          <p:cNvPr id="47" name="テキスト ボックス 46"/>
          <p:cNvSpPr txBox="1"/>
          <p:nvPr/>
        </p:nvSpPr>
        <p:spPr>
          <a:xfrm>
            <a:off x="10879340" y="5839380"/>
            <a:ext cx="504056" cy="253916"/>
          </a:xfrm>
          <a:prstGeom prst="rect">
            <a:avLst/>
          </a:prstGeom>
          <a:noFill/>
        </p:spPr>
        <p:txBody>
          <a:bodyPr wrap="square" rtlCol="0">
            <a:spAutoFit/>
          </a:bodyPr>
          <a:lstStyle/>
          <a:p>
            <a:pPr algn="l"/>
            <a:r>
              <a:rPr lang="en-US" altLang="ja-JP" sz="1050" dirty="0"/>
              <a:t>8</a:t>
            </a:r>
            <a:r>
              <a:rPr kumimoji="1" lang="en-US" altLang="ja-JP" sz="1050" dirty="0"/>
              <a:t>/31</a:t>
            </a:r>
            <a:endParaRPr kumimoji="1" lang="ja-JP" altLang="en-US" sz="1050" dirty="0"/>
          </a:p>
        </p:txBody>
      </p:sp>
      <p:sp>
        <p:nvSpPr>
          <p:cNvPr id="49" name="テキスト ボックス 48"/>
          <p:cNvSpPr txBox="1"/>
          <p:nvPr/>
        </p:nvSpPr>
        <p:spPr>
          <a:xfrm>
            <a:off x="9302426" y="4035896"/>
            <a:ext cx="504056" cy="253916"/>
          </a:xfrm>
          <a:prstGeom prst="rect">
            <a:avLst/>
          </a:prstGeom>
          <a:noFill/>
        </p:spPr>
        <p:txBody>
          <a:bodyPr wrap="square" rtlCol="0">
            <a:spAutoFit/>
          </a:bodyPr>
          <a:lstStyle/>
          <a:p>
            <a:pPr algn="l"/>
            <a:r>
              <a:rPr lang="en-US" altLang="ja-JP" sz="1050" dirty="0"/>
              <a:t>5</a:t>
            </a:r>
            <a:r>
              <a:rPr kumimoji="1" lang="en-US" altLang="ja-JP" sz="1050" dirty="0"/>
              <a:t>/21</a:t>
            </a:r>
            <a:endParaRPr kumimoji="1" lang="ja-JP" altLang="en-US" sz="1050" dirty="0"/>
          </a:p>
        </p:txBody>
      </p:sp>
      <p:sp>
        <p:nvSpPr>
          <p:cNvPr id="43" name="角丸四角形 42"/>
          <p:cNvSpPr/>
          <p:nvPr/>
        </p:nvSpPr>
        <p:spPr>
          <a:xfrm>
            <a:off x="10036910" y="5486830"/>
            <a:ext cx="1829215" cy="209061"/>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48" name="テキスト ボックス 47"/>
          <p:cNvSpPr txBox="1"/>
          <p:nvPr/>
        </p:nvSpPr>
        <p:spPr>
          <a:xfrm>
            <a:off x="10036910" y="5477054"/>
            <a:ext cx="504056" cy="253916"/>
          </a:xfrm>
          <a:prstGeom prst="rect">
            <a:avLst/>
          </a:prstGeom>
          <a:noFill/>
        </p:spPr>
        <p:txBody>
          <a:bodyPr wrap="square" rtlCol="0">
            <a:spAutoFit/>
          </a:bodyPr>
          <a:lstStyle/>
          <a:p>
            <a:pPr algn="l"/>
            <a:r>
              <a:rPr kumimoji="1" lang="en-US" altLang="ja-JP" sz="1050" dirty="0"/>
              <a:t>6/27</a:t>
            </a:r>
            <a:endParaRPr kumimoji="1" lang="ja-JP" altLang="en-US" sz="1050" dirty="0"/>
          </a:p>
        </p:txBody>
      </p:sp>
      <p:sp>
        <p:nvSpPr>
          <p:cNvPr id="50" name="テキスト ボックス 49"/>
          <p:cNvSpPr txBox="1"/>
          <p:nvPr/>
        </p:nvSpPr>
        <p:spPr>
          <a:xfrm>
            <a:off x="11412415" y="5479340"/>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51" name="角丸四角形 50"/>
          <p:cNvSpPr/>
          <p:nvPr/>
        </p:nvSpPr>
        <p:spPr>
          <a:xfrm>
            <a:off x="10056440" y="6278919"/>
            <a:ext cx="1829215" cy="189144"/>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2" name="テキスト ボックス 51"/>
          <p:cNvSpPr txBox="1"/>
          <p:nvPr/>
        </p:nvSpPr>
        <p:spPr>
          <a:xfrm>
            <a:off x="10056440" y="6269142"/>
            <a:ext cx="504056" cy="253916"/>
          </a:xfrm>
          <a:prstGeom prst="rect">
            <a:avLst/>
          </a:prstGeom>
          <a:noFill/>
        </p:spPr>
        <p:txBody>
          <a:bodyPr wrap="square" rtlCol="0">
            <a:spAutoFit/>
          </a:bodyPr>
          <a:lstStyle/>
          <a:p>
            <a:pPr algn="l"/>
            <a:r>
              <a:rPr kumimoji="1" lang="en-US" altLang="ja-JP" sz="1050" dirty="0"/>
              <a:t>6/27</a:t>
            </a:r>
            <a:endParaRPr kumimoji="1" lang="ja-JP" altLang="en-US" sz="1050" dirty="0"/>
          </a:p>
        </p:txBody>
      </p:sp>
      <p:sp>
        <p:nvSpPr>
          <p:cNvPr id="53" name="テキスト ボックス 52"/>
          <p:cNvSpPr txBox="1"/>
          <p:nvPr/>
        </p:nvSpPr>
        <p:spPr>
          <a:xfrm>
            <a:off x="11431945" y="6271428"/>
            <a:ext cx="504056" cy="253916"/>
          </a:xfrm>
          <a:prstGeom prst="rect">
            <a:avLst/>
          </a:prstGeom>
          <a:noFill/>
        </p:spPr>
        <p:txBody>
          <a:bodyPr wrap="square" rtlCol="0">
            <a:spAutoFit/>
          </a:bodyPr>
          <a:lstStyle/>
          <a:p>
            <a:pPr algn="l"/>
            <a:r>
              <a:rPr kumimoji="1" lang="en-US" altLang="ja-JP" sz="1050" dirty="0"/>
              <a:t>9/30</a:t>
            </a:r>
            <a:endParaRPr kumimoji="1" lang="ja-JP" altLang="en-US" sz="1050" dirty="0"/>
          </a:p>
        </p:txBody>
      </p:sp>
      <p:sp>
        <p:nvSpPr>
          <p:cNvPr id="54" name="角丸四角形 53"/>
          <p:cNvSpPr/>
          <p:nvPr/>
        </p:nvSpPr>
        <p:spPr>
          <a:xfrm>
            <a:off x="9999271" y="4604866"/>
            <a:ext cx="705241" cy="214527"/>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5" name="テキスト ボックス 54"/>
          <p:cNvSpPr txBox="1"/>
          <p:nvPr/>
        </p:nvSpPr>
        <p:spPr>
          <a:xfrm>
            <a:off x="9938871" y="4604131"/>
            <a:ext cx="504056" cy="253916"/>
          </a:xfrm>
          <a:prstGeom prst="rect">
            <a:avLst/>
          </a:prstGeom>
          <a:noFill/>
        </p:spPr>
        <p:txBody>
          <a:bodyPr wrap="square" rtlCol="0">
            <a:spAutoFit/>
          </a:bodyPr>
          <a:lstStyle/>
          <a:p>
            <a:pPr algn="l"/>
            <a:r>
              <a:rPr kumimoji="1" lang="en-US" altLang="ja-JP" sz="1050" dirty="0"/>
              <a:t>6/27</a:t>
            </a:r>
            <a:endParaRPr kumimoji="1" lang="ja-JP" altLang="en-US" sz="1050" dirty="0"/>
          </a:p>
        </p:txBody>
      </p:sp>
      <p:sp>
        <p:nvSpPr>
          <p:cNvPr id="57" name="角丸四角形 56"/>
          <p:cNvSpPr/>
          <p:nvPr/>
        </p:nvSpPr>
        <p:spPr>
          <a:xfrm>
            <a:off x="442575" y="6669360"/>
            <a:ext cx="396841" cy="127719"/>
          </a:xfrm>
          <a:prstGeom prst="roundRect">
            <a:avLst>
              <a:gd name="adj" fmla="val 50000"/>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600" dirty="0">
              <a:solidFill>
                <a:schemeClr val="tx1"/>
              </a:solidFill>
            </a:endParaRPr>
          </a:p>
        </p:txBody>
      </p:sp>
      <p:sp>
        <p:nvSpPr>
          <p:cNvPr id="5" name="正方形/長方形 4"/>
          <p:cNvSpPr/>
          <p:nvPr/>
        </p:nvSpPr>
        <p:spPr>
          <a:xfrm>
            <a:off x="839416" y="6634284"/>
            <a:ext cx="2544287" cy="286756"/>
          </a:xfrm>
          <a:prstGeom prst="rect">
            <a:avLst/>
          </a:prstGeom>
        </p:spPr>
        <p:txBody>
          <a:bodyPr wrap="none">
            <a:spAutoFit/>
          </a:bodyPr>
          <a:lstStyle/>
          <a:p>
            <a:pPr algn="ctr"/>
            <a:r>
              <a:rPr lang="en-US" altLang="ja-JP" sz="800" dirty="0"/>
              <a:t>※</a:t>
            </a:r>
            <a:r>
              <a:rPr lang="ja-JP" altLang="en-US" sz="800" dirty="0"/>
              <a:t>最終資料更新時にすでに販売を終了している期間</a:t>
            </a:r>
          </a:p>
        </p:txBody>
      </p:sp>
      <p:sp>
        <p:nvSpPr>
          <p:cNvPr id="61" name="ホームベース 60"/>
          <p:cNvSpPr/>
          <p:nvPr/>
        </p:nvSpPr>
        <p:spPr>
          <a:xfrm>
            <a:off x="111794" y="5406281"/>
            <a:ext cx="323239" cy="357490"/>
          </a:xfrm>
          <a:prstGeom prst="homePlat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bg1"/>
                </a:solidFill>
              </a:rPr>
              <a:t>再販</a:t>
            </a:r>
          </a:p>
        </p:txBody>
      </p:sp>
      <p:sp>
        <p:nvSpPr>
          <p:cNvPr id="62" name="ホームベース 61"/>
          <p:cNvSpPr/>
          <p:nvPr/>
        </p:nvSpPr>
        <p:spPr>
          <a:xfrm>
            <a:off x="111794" y="6160711"/>
            <a:ext cx="323239" cy="357490"/>
          </a:xfrm>
          <a:prstGeom prst="homePlat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dirty="0">
                <a:solidFill>
                  <a:schemeClr val="bg1"/>
                </a:solidFill>
              </a:rPr>
              <a:t>再販</a:t>
            </a:r>
          </a:p>
        </p:txBody>
      </p:sp>
      <p:sp>
        <p:nvSpPr>
          <p:cNvPr id="58" name="テキスト ボックス 57">
            <a:extLst>
              <a:ext uri="{FF2B5EF4-FFF2-40B4-BE49-F238E27FC236}">
                <a16:creationId xmlns:a16="http://schemas.microsoft.com/office/drawing/2014/main" id="{760D83C5-5E44-84A7-A8DD-E1F35A806622}"/>
              </a:ext>
            </a:extLst>
          </p:cNvPr>
          <p:cNvSpPr txBox="1"/>
          <p:nvPr/>
        </p:nvSpPr>
        <p:spPr>
          <a:xfrm>
            <a:off x="10336747" y="4604131"/>
            <a:ext cx="504056" cy="253916"/>
          </a:xfrm>
          <a:prstGeom prst="rect">
            <a:avLst/>
          </a:prstGeom>
          <a:noFill/>
        </p:spPr>
        <p:txBody>
          <a:bodyPr wrap="square" rtlCol="0">
            <a:spAutoFit/>
          </a:bodyPr>
          <a:lstStyle/>
          <a:p>
            <a:pPr algn="l"/>
            <a:r>
              <a:rPr lang="en-US" altLang="ja-JP" sz="1050" dirty="0"/>
              <a:t>7</a:t>
            </a:r>
            <a:r>
              <a:rPr kumimoji="1" lang="en-US" altLang="ja-JP" sz="1050" dirty="0"/>
              <a:t>/19</a:t>
            </a:r>
            <a:endParaRPr kumimoji="1" lang="ja-JP" altLang="en-US" sz="1050" dirty="0"/>
          </a:p>
        </p:txBody>
      </p:sp>
    </p:spTree>
    <p:extLst>
      <p:ext uri="{BB962C8B-B14F-4D97-AF65-F5344CB8AC3E}">
        <p14:creationId xmlns:p14="http://schemas.microsoft.com/office/powerpoint/2010/main" val="36041552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6" name="テキスト ボックス 5"/>
          <p:cNvSpPr txBox="1"/>
          <p:nvPr/>
        </p:nvSpPr>
        <p:spPr>
          <a:xfrm>
            <a:off x="313880" y="1001886"/>
            <a:ext cx="11402265" cy="5863144"/>
          </a:xfrm>
          <a:prstGeom prst="rect">
            <a:avLst/>
          </a:prstGeom>
          <a:noFill/>
        </p:spPr>
        <p:txBody>
          <a:bodyPr wrap="square" rtlCol="0">
            <a:spAutoFit/>
          </a:bodyPr>
          <a:lstStyle/>
          <a:p>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・「広告タイプ一覧」および「免責事項・注意事項」に入稿規定関連についての記載を一部削除いたしました。</a:t>
            </a:r>
            <a:endParaRPr lang="en-US" altLang="ja-JP" sz="1100" dirty="0">
              <a:solidFill>
                <a:schemeClr val="tx1">
                  <a:lumMod val="65000"/>
                  <a:lumOff val="35000"/>
                </a:schemeClr>
              </a:solidFill>
            </a:endParaRPr>
          </a:p>
          <a:p>
            <a:endParaRPr lang="en-US" altLang="ja-JP" sz="11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・「審査について」および「免責事項・注意事項」の審査説明を更新いたしました。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2022/6/9</a:t>
            </a:r>
          </a:p>
          <a:p>
            <a:r>
              <a:rPr lang="ja-JP" altLang="en-US" sz="1400" dirty="0">
                <a:solidFill>
                  <a:schemeClr val="tx1">
                    <a:lumMod val="65000"/>
                    <a:lumOff val="35000"/>
                  </a:schemeClr>
                </a:solidFill>
              </a:rPr>
              <a:t>・一部商品の「商品一覧」内の「基本料金（</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）」に補足コメントを追加しました。</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2022/6/22</a:t>
            </a:r>
          </a:p>
          <a:p>
            <a:r>
              <a:rPr lang="ja-JP" altLang="en-US" sz="1400" dirty="0">
                <a:solidFill>
                  <a:schemeClr val="tx1">
                    <a:lumMod val="65000"/>
                    <a:lumOff val="35000"/>
                  </a:schemeClr>
                </a:solidFill>
              </a:rPr>
              <a:t>・以下商品について、再販のため商品</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・掲載期間など更新しました。</a:t>
            </a:r>
            <a:endParaRPr lang="en-US" altLang="ja-JP" sz="1400" dirty="0">
              <a:solidFill>
                <a:schemeClr val="tx1">
                  <a:lumMod val="65000"/>
                  <a:lumOff val="35000"/>
                </a:schemeClr>
              </a:solidFill>
            </a:endParaRPr>
          </a:p>
          <a:p>
            <a:pPr lvl="0">
              <a:defRPr/>
            </a:pPr>
            <a:r>
              <a:rPr lang="ja-JP" altLang="en-US" sz="1400" dirty="0">
                <a:solidFill>
                  <a:schemeClr val="tx1">
                    <a:lumMod val="65000"/>
                    <a:lumOff val="35000"/>
                  </a:schemeClr>
                </a:solidFill>
              </a:rPr>
              <a:t>・</a:t>
            </a:r>
            <a:r>
              <a:rPr lang="en-US" altLang="ja-JP" sz="1400" dirty="0">
                <a:solidFill>
                  <a:schemeClr val="tx1">
                    <a:lumMod val="65000"/>
                    <a:lumOff val="35000"/>
                  </a:schemeClr>
                </a:solidFill>
              </a:rPr>
              <a:t>P5</a:t>
            </a:r>
            <a:r>
              <a:rPr lang="ja-JP" altLang="en-US" sz="1400" dirty="0">
                <a:solidFill>
                  <a:schemeClr val="tx1">
                    <a:lumMod val="65000"/>
                    <a:lumOff val="35000"/>
                  </a:schemeClr>
                </a:solidFill>
              </a:rPr>
              <a:t>「スポーツナビ　トップ　トップインパクト　プライムディスプレイ　ダブルサイズ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lvl="0">
              <a:defRPr/>
            </a:pPr>
            <a:r>
              <a:rPr lang="ja-JP" altLang="en-US" sz="1400" dirty="0">
                <a:solidFill>
                  <a:schemeClr val="tx1">
                    <a:lumMod val="65000"/>
                    <a:lumOff val="35000"/>
                  </a:schemeClr>
                </a:solidFill>
              </a:rPr>
              <a:t>　</a:t>
            </a:r>
            <a:r>
              <a:rPr lang="en-US" altLang="ja-JP" sz="1400" dirty="0">
                <a:solidFill>
                  <a:schemeClr val="tx1">
                    <a:lumMod val="65000"/>
                    <a:lumOff val="35000"/>
                  </a:schemeClr>
                </a:solidFill>
              </a:rPr>
              <a:t>P6</a:t>
            </a:r>
            <a:r>
              <a:rPr lang="ja-JP" altLang="en-US" sz="1400" dirty="0">
                <a:solidFill>
                  <a:schemeClr val="tx1">
                    <a:lumMod val="65000"/>
                    <a:lumOff val="35000"/>
                  </a:schemeClr>
                </a:solidFill>
              </a:rPr>
              <a:t>「スポーツナビ　カテゴリートップ指定　トップインパクト　プライムディスプレイ　ダブルサイズ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（プロ野球）」</a:t>
            </a:r>
            <a:endParaRPr lang="en-US" altLang="ja-JP" sz="1400" dirty="0">
              <a:solidFill>
                <a:schemeClr val="tx1">
                  <a:lumMod val="65000"/>
                  <a:lumOff val="35000"/>
                </a:schemeClr>
              </a:solidFill>
            </a:endParaRPr>
          </a:p>
          <a:p>
            <a:pPr lvl="1">
              <a:defRPr/>
            </a:pPr>
            <a:r>
              <a:rPr lang="ja-JP" altLang="en-US" sz="1400" dirty="0">
                <a:solidFill>
                  <a:schemeClr val="tx1">
                    <a:lumMod val="65000"/>
                    <a:lumOff val="35000"/>
                  </a:schemeClr>
                </a:solidFill>
              </a:rPr>
              <a:t>「スポーツナビ　カテゴリートップ指定　トップインパクト　プライムディスプレイ　ダブルサイズ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MLB</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lvl="1" indent="-457200">
              <a:defRPr/>
            </a:pPr>
            <a:r>
              <a:rPr lang="ja-JP" altLang="en-US" sz="1400" dirty="0">
                <a:solidFill>
                  <a:schemeClr val="tx1">
                    <a:lumMod val="65000"/>
                    <a:lumOff val="35000"/>
                  </a:schemeClr>
                </a:solidFill>
              </a:rPr>
              <a:t>・上記に伴い</a:t>
            </a:r>
            <a:r>
              <a:rPr lang="en-US" altLang="ja-JP" sz="1400" dirty="0">
                <a:solidFill>
                  <a:schemeClr val="tx1">
                    <a:lumMod val="65000"/>
                    <a:lumOff val="35000"/>
                  </a:schemeClr>
                </a:solidFill>
              </a:rPr>
              <a:t>P2</a:t>
            </a:r>
            <a:r>
              <a:rPr lang="ja-JP" altLang="en-US" sz="1400" dirty="0">
                <a:solidFill>
                  <a:schemeClr val="tx1">
                    <a:lumMod val="65000"/>
                    <a:lumOff val="35000"/>
                  </a:schemeClr>
                </a:solidFill>
              </a:rPr>
              <a:t>「サイトリニューアルに伴う販売商品期間の変更」も一部更新いたしました。</a:t>
            </a:r>
            <a:endParaRPr lang="en-US" altLang="ja-JP" sz="1400" dirty="0">
              <a:solidFill>
                <a:schemeClr val="tx1">
                  <a:lumMod val="65000"/>
                  <a:lumOff val="35000"/>
                </a:schemeClr>
              </a:solidFill>
            </a:endParaRPr>
          </a:p>
          <a:p>
            <a:pPr lvl="1" indent="-457200">
              <a:defRPr/>
            </a:pPr>
            <a:endParaRPr lang="en-US" altLang="ja-JP" sz="1400" dirty="0">
              <a:solidFill>
                <a:schemeClr val="tx1">
                  <a:lumMod val="65000"/>
                  <a:lumOff val="35000"/>
                </a:schemeClr>
              </a:solidFill>
            </a:endParaRPr>
          </a:p>
          <a:p>
            <a:pPr lvl="1" indent="-457200">
              <a:defRPr/>
            </a:pP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2022/7/19</a:t>
            </a:r>
          </a:p>
          <a:p>
            <a:pPr lvl="1" indent="-457200">
              <a:defRPr/>
            </a:pPr>
            <a:r>
              <a:rPr lang="ja-JP" altLang="en-US" sz="1400" dirty="0">
                <a:solidFill>
                  <a:schemeClr val="tx1">
                    <a:lumMod val="65000"/>
                    <a:lumOff val="35000"/>
                  </a:schemeClr>
                </a:solidFill>
              </a:rPr>
              <a:t>・以下商品について、売り止めを行うため商品情報を更新しました。</a:t>
            </a:r>
            <a:endParaRPr lang="en-US" altLang="ja-JP" sz="1400" dirty="0">
              <a:solidFill>
                <a:schemeClr val="tx1">
                  <a:lumMod val="65000"/>
                  <a:lumOff val="35000"/>
                </a:schemeClr>
              </a:solidFill>
            </a:endParaRPr>
          </a:p>
          <a:p>
            <a:pPr lvl="1" indent="-457200">
              <a:defRPr/>
            </a:pPr>
            <a:r>
              <a:rPr lang="ja-JP" altLang="en-US" sz="1400" dirty="0">
                <a:solidFill>
                  <a:schemeClr val="tx1">
                    <a:lumMod val="65000"/>
                    <a:lumOff val="35000"/>
                  </a:schemeClr>
                </a:solidFill>
              </a:rPr>
              <a:t>　</a:t>
            </a:r>
            <a:r>
              <a:rPr lang="en-US" altLang="ja-JP" sz="1400" dirty="0">
                <a:solidFill>
                  <a:schemeClr val="tx1">
                    <a:lumMod val="65000"/>
                    <a:lumOff val="35000"/>
                  </a:schemeClr>
                </a:solidFill>
              </a:rPr>
              <a:t>P5</a:t>
            </a:r>
            <a:r>
              <a:rPr lang="ja-JP" altLang="en-US" sz="1400" dirty="0">
                <a:solidFill>
                  <a:schemeClr val="tx1">
                    <a:lumMod val="65000"/>
                    <a:lumOff val="35000"/>
                  </a:schemeClr>
                </a:solidFill>
              </a:rPr>
              <a:t>「スポーツナビ　トップ　トップインパクト　プライムディスプレイ　ダブルサイズ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lvl="1" indent="-457200">
              <a:defRPr/>
            </a:pPr>
            <a:r>
              <a:rPr lang="ja-JP" altLang="en-US" sz="1400" dirty="0">
                <a:solidFill>
                  <a:schemeClr val="tx1">
                    <a:lumMod val="65000"/>
                    <a:lumOff val="35000"/>
                  </a:schemeClr>
                </a:solidFill>
              </a:rPr>
              <a:t>・上記に伴い</a:t>
            </a:r>
            <a:r>
              <a:rPr lang="en-US" altLang="ja-JP" sz="1400" dirty="0">
                <a:solidFill>
                  <a:schemeClr val="tx1">
                    <a:lumMod val="65000"/>
                    <a:lumOff val="35000"/>
                  </a:schemeClr>
                </a:solidFill>
              </a:rPr>
              <a:t>P2</a:t>
            </a:r>
            <a:r>
              <a:rPr lang="ja-JP" altLang="en-US" sz="1400" dirty="0">
                <a:solidFill>
                  <a:schemeClr val="tx1">
                    <a:lumMod val="65000"/>
                    <a:lumOff val="35000"/>
                  </a:schemeClr>
                </a:solidFill>
              </a:rPr>
              <a:t>「サイトリニューアルに伴う販売商品期間の変更」も一部更新いたしました。</a:t>
            </a:r>
            <a:endParaRPr lang="en-US" altLang="ja-JP" sz="1400" dirty="0">
              <a:solidFill>
                <a:schemeClr val="tx1">
                  <a:lumMod val="65000"/>
                  <a:lumOff val="35000"/>
                </a:schemeClr>
              </a:solidFill>
            </a:endParaRPr>
          </a:p>
          <a:p>
            <a:pPr lvl="1" indent="-457200">
              <a:defRPr/>
            </a:pP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2022/9/5</a:t>
            </a:r>
          </a:p>
          <a:p>
            <a:r>
              <a:rPr lang="ja-JP" altLang="en-US" sz="1400" dirty="0">
                <a:solidFill>
                  <a:schemeClr val="tx1">
                    <a:lumMod val="65000"/>
                    <a:lumOff val="35000"/>
                  </a:schemeClr>
                </a:solidFill>
              </a:rPr>
              <a:t>・掲載制限業種ページの「掲載制限カテゴリー名」を更新いたしました。</a:t>
            </a:r>
          </a:p>
          <a:p>
            <a:pPr lvl="1" indent="-457200">
              <a:defRPr/>
            </a:pPr>
            <a:endParaRPr lang="en-US" altLang="ja-JP" sz="1400" dirty="0">
              <a:solidFill>
                <a:schemeClr val="tx1">
                  <a:lumMod val="65000"/>
                  <a:lumOff val="35000"/>
                </a:schemeClr>
              </a:solidFill>
            </a:endParaRPr>
          </a:p>
          <a:p>
            <a:pPr lvl="1" indent="-457200">
              <a:defRPr/>
            </a:pPr>
            <a:endParaRPr lang="en-US" altLang="ja-JP" sz="1400" dirty="0">
              <a:solidFill>
                <a:schemeClr val="tx1">
                  <a:lumMod val="65000"/>
                  <a:lumOff val="35000"/>
                </a:schemeClr>
              </a:solidFill>
            </a:endParaRPr>
          </a:p>
          <a:p>
            <a:pPr lvl="1" indent="-457200">
              <a:defRPr/>
            </a:pPr>
            <a:endParaRPr lang="en-US" altLang="ja-JP" sz="1400" dirty="0">
              <a:solidFill>
                <a:schemeClr val="tx1">
                  <a:lumMod val="65000"/>
                  <a:lumOff val="35000"/>
                </a:schemeClr>
              </a:solidFill>
            </a:endParaRPr>
          </a:p>
          <a:p>
            <a:pPr marL="92075" lvl="1">
              <a:defRPr/>
            </a:pPr>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1497311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トップパネル（スマートフォン商品）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4" name="正方形/長方形 3"/>
          <p:cNvSpPr/>
          <p:nvPr/>
        </p:nvSpPr>
        <p:spPr>
          <a:xfrm>
            <a:off x="297168" y="638726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54447351"/>
              </p:ext>
            </p:extLst>
          </p:nvPr>
        </p:nvGraphicFramePr>
        <p:xfrm>
          <a:off x="334964" y="1119922"/>
          <a:ext cx="11606522" cy="4863173"/>
        </p:xfrm>
        <a:graphic>
          <a:graphicData uri="http://schemas.openxmlformats.org/drawingml/2006/table">
            <a:tbl>
              <a:tblPr firstCol="1" bandRow="1"/>
              <a:tblGrid>
                <a:gridCol w="2156757">
                  <a:extLst>
                    <a:ext uri="{9D8B030D-6E8A-4147-A177-3AD203B41FA5}">
                      <a16:colId xmlns:a16="http://schemas.microsoft.com/office/drawing/2014/main" val="792911817"/>
                    </a:ext>
                  </a:extLst>
                </a:gridCol>
                <a:gridCol w="1038056">
                  <a:extLst>
                    <a:ext uri="{9D8B030D-6E8A-4147-A177-3AD203B41FA5}">
                      <a16:colId xmlns:a16="http://schemas.microsoft.com/office/drawing/2014/main" val="598637953"/>
                    </a:ext>
                  </a:extLst>
                </a:gridCol>
                <a:gridCol w="1846143">
                  <a:extLst>
                    <a:ext uri="{9D8B030D-6E8A-4147-A177-3AD203B41FA5}">
                      <a16:colId xmlns:a16="http://schemas.microsoft.com/office/drawing/2014/main" val="3655700269"/>
                    </a:ext>
                  </a:extLst>
                </a:gridCol>
                <a:gridCol w="1951105">
                  <a:extLst>
                    <a:ext uri="{9D8B030D-6E8A-4147-A177-3AD203B41FA5}">
                      <a16:colId xmlns:a16="http://schemas.microsoft.com/office/drawing/2014/main" val="1671494373"/>
                    </a:ext>
                  </a:extLst>
                </a:gridCol>
                <a:gridCol w="1505279">
                  <a:extLst>
                    <a:ext uri="{9D8B030D-6E8A-4147-A177-3AD203B41FA5}">
                      <a16:colId xmlns:a16="http://schemas.microsoft.com/office/drawing/2014/main" val="2101335109"/>
                    </a:ext>
                  </a:extLst>
                </a:gridCol>
                <a:gridCol w="3109182">
                  <a:extLst>
                    <a:ext uri="{9D8B030D-6E8A-4147-A177-3AD203B41FA5}">
                      <a16:colId xmlns:a16="http://schemas.microsoft.com/office/drawing/2014/main" val="2604593839"/>
                    </a:ext>
                  </a:extLst>
                </a:gridCol>
              </a:tblGrid>
              <a:tr h="325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no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スポーツナビ　トップ　トップパネル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メイリオ"/>
                          <a:ea typeface="メイリオ"/>
                          <a:cs typeface="+mn-cs"/>
                        </a:rPr>
                        <a:t>スポーツナビ　カテゴリートップ指定　トップパネル　</a:t>
                      </a:r>
                      <a:r>
                        <a:rPr kumimoji="1" lang="en-US" altLang="ja-JP" sz="800" b="1" kern="1200" dirty="0">
                          <a:solidFill>
                            <a:schemeClr val="tx1">
                              <a:lumMod val="65000"/>
                              <a:lumOff val="35000"/>
                            </a:schemeClr>
                          </a:solidFill>
                          <a:latin typeface="メイリオ"/>
                          <a:ea typeface="メイリオ"/>
                          <a:cs typeface="+mn-cs"/>
                        </a:rPr>
                        <a:t>SP</a:t>
                      </a:r>
                      <a:endParaRPr kumimoji="1" lang="ja-JP" altLang="en-US" sz="800" b="1"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スポーツナビ　カテゴリートップ指定　トップパネル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メイリオ"/>
                          <a:ea typeface="メイリオ"/>
                          <a:cs typeface="+mn-cs"/>
                        </a:rPr>
                        <a:t>（</a:t>
                      </a:r>
                      <a:r>
                        <a:rPr kumimoji="1" lang="en-US" altLang="ja-JP" sz="800" b="1" kern="1200" dirty="0">
                          <a:solidFill>
                            <a:schemeClr val="tx1">
                              <a:lumMod val="65000"/>
                              <a:lumOff val="35000"/>
                            </a:schemeClr>
                          </a:solidFill>
                          <a:latin typeface="メイリオ"/>
                          <a:ea typeface="メイリオ"/>
                          <a:cs typeface="+mn-cs"/>
                        </a:rPr>
                        <a:t>MLB</a:t>
                      </a:r>
                      <a:r>
                        <a:rPr kumimoji="1" lang="ja-JP" altLang="en-US" sz="800" b="1" kern="1200" dirty="0">
                          <a:solidFill>
                            <a:schemeClr val="tx1">
                              <a:lumMod val="65000"/>
                              <a:lumOff val="35000"/>
                            </a:schemeClr>
                          </a:solidFill>
                          <a:latin typeface="メイリオ"/>
                          <a:ea typeface="メイリオ"/>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068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1000001602 </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継続</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1000001585 </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ja-JP" altLang="en-US" sz="800" kern="1200" dirty="0">
                          <a:solidFill>
                            <a:schemeClr val="tx1">
                              <a:lumMod val="65000"/>
                              <a:lumOff val="35000"/>
                            </a:schemeClr>
                          </a:solidFill>
                          <a:latin typeface="+mn-lt"/>
                          <a:ea typeface="+mn-ea"/>
                          <a:cs typeface="+mn-cs"/>
                        </a:rPr>
                        <a:t>商品はお問い合わせ後にご用意させていただきます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068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2022/2/9</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355075111"/>
                  </a:ext>
                </a:extLst>
              </a:tr>
              <a:tr h="2068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5416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325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25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3346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r>
                        <a:rPr kumimoji="1" lang="en-US" altLang="ja-JP" sz="800" b="0" dirty="0">
                          <a:solidFill>
                            <a:schemeClr val="tx1">
                              <a:lumMod val="65000"/>
                              <a:lumOff val="35000"/>
                            </a:schemeClr>
                          </a:solidFill>
                          <a:latin typeface="+mj-lt"/>
                          <a:ea typeface="+mj-ea"/>
                        </a:rPr>
                        <a:t>/</a:t>
                      </a:r>
                      <a:r>
                        <a:rPr kumimoji="1" lang="ja-JP" altLang="en-US" sz="800" b="0" dirty="0">
                          <a:solidFill>
                            <a:schemeClr val="tx1">
                              <a:lumMod val="65000"/>
                              <a:lumOff val="35000"/>
                            </a:schemeClr>
                          </a:solidFill>
                          <a:latin typeface="+mj-lt"/>
                          <a:ea typeface="+mj-ea"/>
                        </a:rPr>
                        <a:t>アプリ）</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スマートフォン</a:t>
                      </a:r>
                      <a:r>
                        <a:rPr kumimoji="1" lang="ja-JP" altLang="en-US" sz="800" b="0" kern="1200" dirty="0">
                          <a:solidFill>
                            <a:schemeClr val="tx1">
                              <a:lumMod val="65000"/>
                              <a:lumOff val="35000"/>
                            </a:schemeClr>
                          </a:solidFill>
                          <a:latin typeface="+mn-lt"/>
                          <a:ea typeface="+mn-ea"/>
                          <a:cs typeface="+mn-cs"/>
                        </a:rPr>
                        <a:t>（ウェブ）</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スマートフォン（ウェブ）</a:t>
                      </a:r>
                      <a:endParaRPr kumimoji="1" lang="ja-JP" altLang="en-US" dirty="0"/>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4432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kern="1200" dirty="0">
                          <a:solidFill>
                            <a:schemeClr val="tx1">
                              <a:lumMod val="65000"/>
                              <a:lumOff val="35000"/>
                            </a:schemeClr>
                          </a:solidFill>
                          <a:latin typeface="+mn-lt"/>
                          <a:ea typeface="+mn-ea"/>
                          <a:cs typeface="+mn-cs"/>
                        </a:rPr>
                        <a:t>スポーツナビ　野球　プロ野球</a:t>
                      </a:r>
                    </a:p>
                    <a:p>
                      <a:pPr marL="0" algn="ctr" defTabSz="914423" rtl="0" eaLnBrk="1" latinLnBrk="0" hangingPunct="1"/>
                      <a:r>
                        <a:rPr kumimoji="1" lang="ja-JP" altLang="en-US" sz="800" kern="1200" dirty="0">
                          <a:solidFill>
                            <a:schemeClr val="tx1">
                              <a:lumMod val="65000"/>
                              <a:lumOff val="35000"/>
                            </a:schemeClr>
                          </a:solidFill>
                          <a:latin typeface="+mn-lt"/>
                          <a:ea typeface="+mn-ea"/>
                          <a:cs typeface="+mn-cs"/>
                        </a:rPr>
                        <a:t>スポーツナビ　野球　高校野球</a:t>
                      </a:r>
                      <a:endParaRPr kumimoji="1" lang="en-US" altLang="ja-JP" sz="800" kern="1200" dirty="0">
                        <a:solidFill>
                          <a:schemeClr val="tx1">
                            <a:lumMod val="65000"/>
                            <a:lumOff val="35000"/>
                          </a:schemeClr>
                        </a:solidFill>
                        <a:latin typeface="+mn-lt"/>
                        <a:ea typeface="+mn-ea"/>
                        <a:cs typeface="+mn-cs"/>
                      </a:endParaRPr>
                    </a:p>
                    <a:p>
                      <a:pPr marL="0" algn="ctr" defTabSz="914400" rtl="0" eaLnBrk="1" latinLnBrk="0" hangingPunct="1"/>
                      <a:r>
                        <a:rPr kumimoji="1" lang="ja-JP" altLang="en-US" sz="800" kern="1200" dirty="0">
                          <a:solidFill>
                            <a:schemeClr val="tx1">
                              <a:lumMod val="65000"/>
                              <a:lumOff val="35000"/>
                            </a:schemeClr>
                          </a:solidFill>
                          <a:latin typeface="+mn-lt"/>
                          <a:ea typeface="+mn-ea"/>
                          <a:cs typeface="+mn-cs"/>
                        </a:rPr>
                        <a:t>スポーツナビ　サッカー　</a:t>
                      </a:r>
                      <a:r>
                        <a:rPr kumimoji="1" lang="en-US" altLang="ja-JP" sz="800" kern="1200" dirty="0">
                          <a:solidFill>
                            <a:schemeClr val="tx1">
                              <a:lumMod val="65000"/>
                              <a:lumOff val="35000"/>
                            </a:schemeClr>
                          </a:solidFill>
                          <a:latin typeface="+mn-lt"/>
                          <a:ea typeface="+mn-ea"/>
                          <a:cs typeface="+mn-cs"/>
                        </a:rPr>
                        <a:t>J</a:t>
                      </a:r>
                      <a:r>
                        <a:rPr kumimoji="1" lang="ja-JP" altLang="en-US" sz="800" kern="1200" dirty="0">
                          <a:solidFill>
                            <a:schemeClr val="tx1">
                              <a:lumMod val="65000"/>
                              <a:lumOff val="35000"/>
                            </a:schemeClr>
                          </a:solidFill>
                          <a:latin typeface="+mn-lt"/>
                          <a:ea typeface="+mn-ea"/>
                          <a:cs typeface="+mn-cs"/>
                        </a:rPr>
                        <a:t>リーグ</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algn="ctr" defTabSz="914423" rtl="0" eaLnBrk="1" latinLnBrk="0" hangingPunct="1"/>
                      <a:r>
                        <a:rPr kumimoji="1" lang="ja-JP" altLang="en-US" sz="800" kern="1200" dirty="0">
                          <a:solidFill>
                            <a:schemeClr val="tx1">
                              <a:lumMod val="65000"/>
                              <a:lumOff val="35000"/>
                            </a:schemeClr>
                          </a:solidFill>
                          <a:latin typeface="+mn-lt"/>
                          <a:ea typeface="+mn-ea"/>
                          <a:cs typeface="+mn-cs"/>
                        </a:rPr>
                        <a:t>スポーツナビ　野球　</a:t>
                      </a:r>
                      <a:r>
                        <a:rPr kumimoji="1" lang="en-US" altLang="ja-JP" sz="800" kern="1200" dirty="0">
                          <a:solidFill>
                            <a:schemeClr val="tx1">
                              <a:lumMod val="65000"/>
                              <a:lumOff val="35000"/>
                            </a:schemeClr>
                          </a:solidFill>
                          <a:latin typeface="+mn-lt"/>
                          <a:ea typeface="+mn-ea"/>
                          <a:cs typeface="+mn-cs"/>
                        </a:rPr>
                        <a:t>MLB</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3346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スポーツナビの各種目のトップページ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6916787"/>
                  </a:ext>
                </a:extLst>
              </a:tr>
              <a:tr h="2191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メイリオ"/>
                          <a:ea typeface="メイリオ"/>
                          <a:cs typeface="+mn-cs"/>
                        </a:rPr>
                        <a:t>※1</a:t>
                      </a:r>
                      <a:r>
                        <a:rPr kumimoji="1" lang="ja-JP" altLang="en-US" sz="700" kern="1200" dirty="0">
                          <a:solidFill>
                            <a:schemeClr val="tx1">
                              <a:lumMod val="65000"/>
                              <a:lumOff val="35000"/>
                            </a:schemeClr>
                          </a:solidFill>
                          <a:latin typeface="メイリオ"/>
                          <a:ea typeface="メイリオ"/>
                          <a:cs typeface="+mn-cs"/>
                        </a:rPr>
                        <a:t>日間～</a:t>
                      </a:r>
                      <a:r>
                        <a:rPr kumimoji="1" lang="en-US" altLang="ja-JP" sz="700" kern="1200" dirty="0">
                          <a:solidFill>
                            <a:schemeClr val="tx1">
                              <a:lumMod val="65000"/>
                              <a:lumOff val="35000"/>
                            </a:schemeClr>
                          </a:solidFill>
                          <a:latin typeface="メイリオ"/>
                          <a:ea typeface="メイリオ"/>
                          <a:cs typeface="+mn-cs"/>
                        </a:rPr>
                        <a:t>4</a:t>
                      </a:r>
                      <a:r>
                        <a:rPr kumimoji="1" lang="ja-JP" altLang="en-US" sz="700" kern="1200" dirty="0">
                          <a:solidFill>
                            <a:schemeClr val="tx1">
                              <a:lumMod val="65000"/>
                              <a:lumOff val="35000"/>
                            </a:schemeClr>
                          </a:solidFill>
                          <a:latin typeface="メイリオ"/>
                          <a:ea typeface="メイリオ"/>
                          <a:cs typeface="+mn-cs"/>
                        </a:rPr>
                        <a:t>日間での掲載も可能ですが、掲載</a:t>
                      </a:r>
                      <a:r>
                        <a:rPr kumimoji="1" lang="en-US" altLang="ja-JP" sz="700" kern="1200" dirty="0" err="1">
                          <a:solidFill>
                            <a:schemeClr val="tx1">
                              <a:lumMod val="65000"/>
                              <a:lumOff val="35000"/>
                            </a:schemeClr>
                          </a:solidFill>
                          <a:latin typeface="メイリオ"/>
                          <a:ea typeface="メイリオ"/>
                          <a:cs typeface="+mn-cs"/>
                        </a:rPr>
                        <a:t>vimps</a:t>
                      </a:r>
                      <a:r>
                        <a:rPr kumimoji="1" lang="ja-JP" altLang="en-US" sz="7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日間～</a:t>
                      </a:r>
                      <a:r>
                        <a:rPr kumimoji="1" lang="en-US" altLang="ja-JP" sz="800" kern="1200" dirty="0">
                          <a:solidFill>
                            <a:schemeClr val="tx1">
                              <a:lumMod val="65000"/>
                              <a:lumOff val="35000"/>
                            </a:schemeClr>
                          </a:solidFill>
                          <a:latin typeface="メイリオ"/>
                          <a:ea typeface="メイリオ"/>
                          <a:cs typeface="+mn-cs"/>
                        </a:rPr>
                        <a:t>31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dirty="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r>
                        <a:rPr kumimoji="1" lang="ja-JP" altLang="en-US" sz="800" kern="1200" dirty="0">
                          <a:solidFill>
                            <a:schemeClr val="tx1">
                              <a:lumMod val="65000"/>
                              <a:lumOff val="35000"/>
                            </a:schemeClr>
                          </a:solidFill>
                          <a:latin typeface="メイリオ"/>
                          <a:ea typeface="メイリオ"/>
                          <a:cs typeface="+mn-cs"/>
                        </a:rPr>
                        <a:t>補填対象外になります。</a:t>
                      </a:r>
                      <a:endParaRPr kumimoji="1" lang="en-US" altLang="ja-JP"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068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068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2090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1,285</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pPr marL="0" algn="ctr" defTabSz="914400" rtl="0" eaLnBrk="1" latinLnBrk="0" hangingPunct="1"/>
                      <a:r>
                        <a:rPr kumimoji="1" lang="en-US" altLang="ja-JP" sz="800" kern="1200" dirty="0">
                          <a:solidFill>
                            <a:schemeClr val="tx1">
                              <a:lumMod val="65000"/>
                              <a:lumOff val="35000"/>
                            </a:schemeClr>
                          </a:solidFill>
                          <a:latin typeface="メイリオ"/>
                          <a:ea typeface="メイリオ"/>
                          <a:cs typeface="+mn-cs"/>
                        </a:rPr>
                        <a:t>1,310</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14462905"/>
                  </a:ext>
                </a:extLst>
              </a:tr>
              <a:tr h="3545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4112" y="2132856"/>
            <a:ext cx="249198" cy="462071"/>
          </a:xfrm>
          <a:prstGeom prst="rect">
            <a:avLst/>
          </a:prstGeom>
        </p:spPr>
      </p:pic>
      <p:sp>
        <p:nvSpPr>
          <p:cNvPr id="11" name="テキスト ボックス 10"/>
          <p:cNvSpPr txBox="1"/>
          <p:nvPr/>
        </p:nvSpPr>
        <p:spPr>
          <a:xfrm>
            <a:off x="4962048" y="1236427"/>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※1</a:t>
            </a:r>
            <a:endParaRPr kumimoji="0" lang="ja-JP" altLang="en-US" sz="700" b="0" i="0" u="none" strike="noStrike" kern="0" cap="none" spc="0" normalizeH="0" baseline="0" noProof="0" dirty="0">
              <a:ln>
                <a:noFill/>
              </a:ln>
              <a:solidFill>
                <a:prstClr val="black">
                  <a:lumMod val="65000"/>
                  <a:lumOff val="35000"/>
                </a:prstClr>
              </a:solidFill>
              <a:effectLst/>
              <a:uLnTx/>
              <a:uFillTx/>
            </a:endParaRPr>
          </a:p>
        </p:txBody>
      </p:sp>
      <p:sp>
        <p:nvSpPr>
          <p:cNvPr id="12" name="テキスト ボックス 11"/>
          <p:cNvSpPr txBox="1"/>
          <p:nvPr/>
        </p:nvSpPr>
        <p:spPr>
          <a:xfrm>
            <a:off x="8544272" y="1258540"/>
            <a:ext cx="59826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a:t>
            </a:r>
            <a:r>
              <a:rPr kumimoji="0" lang="ja-JP" altLang="en-US" sz="700" b="0" i="0" u="none" strike="noStrike" kern="0" cap="none" spc="0" normalizeH="0" baseline="0" noProof="0" dirty="0">
                <a:ln>
                  <a:noFill/>
                </a:ln>
                <a:solidFill>
                  <a:prstClr val="black">
                    <a:lumMod val="65000"/>
                    <a:lumOff val="35000"/>
                  </a:prstClr>
                </a:solidFill>
                <a:effectLst/>
                <a:uLnTx/>
                <a:uFillTx/>
              </a:rPr>
              <a:t>２</a:t>
            </a:r>
          </a:p>
        </p:txBody>
      </p:sp>
      <p:sp>
        <p:nvSpPr>
          <p:cNvPr id="14" name="テキスト ボックス 13"/>
          <p:cNvSpPr txBox="1"/>
          <p:nvPr/>
        </p:nvSpPr>
        <p:spPr>
          <a:xfrm>
            <a:off x="297168" y="6004566"/>
            <a:ext cx="9339428" cy="584775"/>
          </a:xfrm>
          <a:prstGeom prst="rect">
            <a:avLst/>
          </a:prstGeom>
          <a:noFill/>
        </p:spPr>
        <p:txBody>
          <a:bodyPr wrap="square" rtlCol="0">
            <a:spAutoFit/>
          </a:bodyPr>
          <a:lstStyle/>
          <a:p>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：配信先： </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ウェブ、</a:t>
            </a:r>
            <a:r>
              <a:rPr kumimoji="0" lang="en-US" altLang="ja-JP" sz="800" kern="0" dirty="0">
                <a:solidFill>
                  <a:prstClr val="black">
                    <a:lumMod val="65000"/>
                    <a:lumOff val="35000"/>
                  </a:prstClr>
                </a:solidFill>
              </a:rPr>
              <a:t>iOS</a:t>
            </a:r>
            <a:r>
              <a:rPr kumimoji="0" lang="ja-JP" altLang="en-US" sz="800" kern="0" dirty="0">
                <a:solidFill>
                  <a:prstClr val="black">
                    <a:lumMod val="65000"/>
                    <a:lumOff val="35000"/>
                  </a:prstClr>
                </a:solidFill>
              </a:rPr>
              <a:t>・</a:t>
            </a:r>
            <a:r>
              <a:rPr kumimoji="0" lang="en-US" altLang="ja-JP" sz="800" kern="0" dirty="0">
                <a:solidFill>
                  <a:prstClr val="black">
                    <a:lumMod val="65000"/>
                    <a:lumOff val="35000"/>
                  </a:prstClr>
                </a:solidFill>
              </a:rPr>
              <a:t>Android</a:t>
            </a:r>
            <a:r>
              <a:rPr kumimoji="0" lang="ja-JP" altLang="en-US" sz="800" kern="0" dirty="0">
                <a:solidFill>
                  <a:prstClr val="black">
                    <a:lumMod val="65000"/>
                    <a:lumOff val="35000"/>
                  </a:prstClr>
                </a:solidFill>
              </a:rPr>
              <a:t>　アプリ。</a:t>
            </a:r>
            <a:endParaRPr kumimoji="0" lang="en-US" altLang="ja-JP" sz="800" kern="0" dirty="0">
              <a:solidFill>
                <a:prstClr val="black">
                  <a:lumMod val="65000"/>
                  <a:lumOff val="35000"/>
                </a:prstClr>
              </a:solidFill>
            </a:endParaRPr>
          </a:p>
          <a:p>
            <a:r>
              <a:rPr kumimoji="0" lang="en-US" altLang="ja-JP" sz="800" kern="0" dirty="0">
                <a:solidFill>
                  <a:prstClr val="black">
                    <a:lumMod val="65000"/>
                    <a:lumOff val="35000"/>
                  </a:prstClr>
                </a:solidFill>
              </a:rPr>
              <a:t>※2</a:t>
            </a:r>
            <a:r>
              <a:rPr kumimoji="0" lang="ja-JP" altLang="en-US" sz="800" kern="0" dirty="0">
                <a:solidFill>
                  <a:prstClr val="black">
                    <a:lumMod val="65000"/>
                    <a:lumOff val="35000"/>
                  </a:prstClr>
                </a:solidFill>
              </a:rPr>
              <a:t>：</a:t>
            </a:r>
            <a:r>
              <a:rPr lang="ja-JP" altLang="en-US" sz="800" dirty="0">
                <a:solidFill>
                  <a:schemeClr val="tx1">
                    <a:lumMod val="65000"/>
                    <a:lumOff val="35000"/>
                  </a:schemeClr>
                </a:solidFill>
              </a:rPr>
              <a:t>配信先： </a:t>
            </a:r>
            <a:r>
              <a:rPr lang="en-US" altLang="ja-JP" sz="800" dirty="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ウェブ。掲載面のうち１つを選択。掲載面：高校野球について</a:t>
            </a:r>
            <a:r>
              <a:rPr lang="en-US" altLang="ja-JP" sz="800" dirty="0">
                <a:solidFill>
                  <a:schemeClr val="tx1">
                    <a:lumMod val="65000"/>
                    <a:lumOff val="35000"/>
                  </a:schemeClr>
                </a:solidFill>
              </a:rPr>
              <a:t>2022</a:t>
            </a:r>
            <a:r>
              <a:rPr lang="ja-JP" altLang="en-US" sz="800" dirty="0">
                <a:solidFill>
                  <a:schemeClr val="tx1">
                    <a:lumMod val="65000"/>
                    <a:lumOff val="35000"/>
                  </a:schemeClr>
                </a:solidFill>
              </a:rPr>
              <a:t>年</a:t>
            </a:r>
            <a:r>
              <a:rPr lang="en-US" altLang="ja-JP" sz="800" dirty="0">
                <a:solidFill>
                  <a:schemeClr val="tx1">
                    <a:lumMod val="65000"/>
                    <a:lumOff val="35000"/>
                  </a:schemeClr>
                </a:solidFill>
              </a:rPr>
              <a:t>2</a:t>
            </a:r>
            <a:r>
              <a:rPr lang="ja-JP" altLang="en-US" sz="800" dirty="0">
                <a:solidFill>
                  <a:schemeClr val="tx1">
                    <a:lumMod val="65000"/>
                    <a:lumOff val="35000"/>
                  </a:schemeClr>
                </a:solidFill>
              </a:rPr>
              <a:t>月中旬以降～</a:t>
            </a:r>
            <a:r>
              <a:rPr lang="en-US" altLang="ja-JP" sz="800" dirty="0">
                <a:solidFill>
                  <a:schemeClr val="tx1">
                    <a:lumMod val="65000"/>
                    <a:lumOff val="35000"/>
                  </a:schemeClr>
                </a:solidFill>
              </a:rPr>
              <a:t>4</a:t>
            </a:r>
            <a:r>
              <a:rPr lang="ja-JP" altLang="en-US" sz="800" dirty="0">
                <a:solidFill>
                  <a:schemeClr val="tx1">
                    <a:lumMod val="65000"/>
                    <a:lumOff val="35000"/>
                  </a:schemeClr>
                </a:solidFill>
              </a:rPr>
              <a:t>月上旬に一時的なサイトリニューアルを予定しています。</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：配信先： </a:t>
            </a:r>
            <a:r>
              <a:rPr lang="en-US" altLang="ja-JP" sz="800" dirty="0">
                <a:solidFill>
                  <a:schemeClr val="tx1">
                    <a:lumMod val="65000"/>
                    <a:lumOff val="35000"/>
                  </a:schemeClr>
                </a:solidFill>
              </a:rPr>
              <a:t>iOS</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Android</a:t>
            </a:r>
            <a:r>
              <a:rPr lang="ja-JP" altLang="en-US" sz="800" dirty="0">
                <a:solidFill>
                  <a:schemeClr val="tx1">
                    <a:lumMod val="65000"/>
                    <a:lumOff val="35000"/>
                  </a:schemeClr>
                </a:solidFill>
              </a:rPr>
              <a:t>　ウェブ。</a:t>
            </a:r>
            <a:r>
              <a:rPr kumimoji="0" lang="ja-JP" altLang="en-US" sz="800" kern="0" dirty="0">
                <a:solidFill>
                  <a:prstClr val="black">
                    <a:lumMod val="65000"/>
                    <a:lumOff val="35000"/>
                  </a:prstClr>
                </a:solidFill>
              </a:rPr>
              <a:t>商品作成にお時間がかかります。余裕をもってお問い合わせをいただきますようおねがいします。</a:t>
            </a:r>
            <a:endParaRPr kumimoji="0" lang="en-US" altLang="ja-JP" sz="800" kern="0" dirty="0">
              <a:solidFill>
                <a:prstClr val="black">
                  <a:lumMod val="65000"/>
                  <a:lumOff val="35000"/>
                </a:prstClr>
              </a:solidFill>
            </a:endParaRPr>
          </a:p>
          <a:p>
            <a:endParaRPr lang="en-US" altLang="ja-JP" sz="800" dirty="0">
              <a:solidFill>
                <a:schemeClr val="tx1">
                  <a:lumMod val="65000"/>
                  <a:lumOff val="35000"/>
                </a:schemeClr>
              </a:solidFill>
            </a:endParaRPr>
          </a:p>
        </p:txBody>
      </p:sp>
      <p:sp>
        <p:nvSpPr>
          <p:cNvPr id="10" name="正方形/長方形 9"/>
          <p:cNvSpPr/>
          <p:nvPr/>
        </p:nvSpPr>
        <p:spPr>
          <a:xfrm>
            <a:off x="9840416" y="790674"/>
            <a:ext cx="1296144" cy="307777"/>
          </a:xfrm>
          <a:prstGeom prst="rect">
            <a:avLst/>
          </a:prstGeom>
          <a:solidFill>
            <a:srgbClr val="FFE9EA"/>
          </a:solidFill>
          <a:ln>
            <a:solidFill>
              <a:schemeClr val="accent5"/>
            </a:solidFill>
          </a:ln>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gn="ctr">
              <a:defRPr/>
            </a:pPr>
            <a:r>
              <a:rPr lang="ja-JP" altLang="en-US" sz="700" dirty="0">
                <a:solidFill>
                  <a:srgbClr val="FF0000"/>
                </a:solidFill>
              </a:rPr>
              <a:t>スペシャル商品</a:t>
            </a:r>
            <a:endParaRPr lang="en-US" altLang="ja-JP" sz="700" dirty="0">
              <a:solidFill>
                <a:srgbClr val="FF0000"/>
              </a:solidFill>
            </a:endParaRPr>
          </a:p>
          <a:p>
            <a:pPr lvl="0" algn="ctr">
              <a:defRPr/>
            </a:pPr>
            <a:r>
              <a:rPr lang="ja-JP" altLang="en-US" sz="700" dirty="0">
                <a:solidFill>
                  <a:srgbClr val="FF0000"/>
                </a:solidFill>
              </a:rPr>
              <a:t>事前提案可否判断必須</a:t>
            </a:r>
          </a:p>
        </p:txBody>
      </p:sp>
      <p:sp>
        <p:nvSpPr>
          <p:cNvPr id="13" name="テキスト ボックス 12"/>
          <p:cNvSpPr txBox="1"/>
          <p:nvPr/>
        </p:nvSpPr>
        <p:spPr>
          <a:xfrm>
            <a:off x="11555779" y="1251580"/>
            <a:ext cx="598268"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a:t>
            </a:r>
            <a:r>
              <a:rPr kumimoji="0" lang="ja-JP" altLang="en-US" sz="700" b="0" i="0" u="none" strike="noStrike" kern="0" cap="none" spc="0" normalizeH="0" baseline="0" noProof="0" dirty="0">
                <a:ln>
                  <a:noFill/>
                </a:ln>
                <a:solidFill>
                  <a:prstClr val="black">
                    <a:lumMod val="65000"/>
                    <a:lumOff val="35000"/>
                  </a:prstClr>
                </a:solidFill>
                <a:effectLst/>
                <a:uLnTx/>
                <a:uFillTx/>
              </a:rPr>
              <a:t>３</a:t>
            </a:r>
          </a:p>
        </p:txBody>
      </p:sp>
    </p:spTree>
    <p:extLst>
      <p:ext uri="{BB962C8B-B14F-4D97-AF65-F5344CB8AC3E}">
        <p14:creationId xmlns:p14="http://schemas.microsoft.com/office/powerpoint/2010/main" val="1099606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a:t>
            </a:r>
            <a:r>
              <a:rPr lang="en-US" altLang="ja-JP" dirty="0"/>
              <a:t>PC</a:t>
            </a:r>
            <a:r>
              <a:rPr lang="ja-JP" altLang="en-US" dirty="0"/>
              <a:t>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37303698"/>
              </p:ext>
            </p:extLst>
          </p:nvPr>
        </p:nvGraphicFramePr>
        <p:xfrm>
          <a:off x="334963" y="836712"/>
          <a:ext cx="11559046" cy="5425987"/>
        </p:xfrm>
        <a:graphic>
          <a:graphicData uri="http://schemas.openxmlformats.org/drawingml/2006/table">
            <a:tbl>
              <a:tblPr firstCol="1" bandRow="1"/>
              <a:tblGrid>
                <a:gridCol w="2700000">
                  <a:extLst>
                    <a:ext uri="{9D8B030D-6E8A-4147-A177-3AD203B41FA5}">
                      <a16:colId xmlns:a16="http://schemas.microsoft.com/office/drawing/2014/main" val="792911817"/>
                    </a:ext>
                  </a:extLst>
                </a:gridCol>
                <a:gridCol w="2049895">
                  <a:extLst>
                    <a:ext uri="{9D8B030D-6E8A-4147-A177-3AD203B41FA5}">
                      <a16:colId xmlns:a16="http://schemas.microsoft.com/office/drawing/2014/main" val="598637953"/>
                    </a:ext>
                  </a:extLst>
                </a:gridCol>
                <a:gridCol w="2776702">
                  <a:extLst>
                    <a:ext uri="{9D8B030D-6E8A-4147-A177-3AD203B41FA5}">
                      <a16:colId xmlns:a16="http://schemas.microsoft.com/office/drawing/2014/main" val="2453089412"/>
                    </a:ext>
                  </a:extLst>
                </a:gridCol>
                <a:gridCol w="1721794">
                  <a:extLst>
                    <a:ext uri="{9D8B030D-6E8A-4147-A177-3AD203B41FA5}">
                      <a16:colId xmlns:a16="http://schemas.microsoft.com/office/drawing/2014/main" val="2799692674"/>
                    </a:ext>
                  </a:extLst>
                </a:gridCol>
                <a:gridCol w="2310655">
                  <a:extLst>
                    <a:ext uri="{9D8B030D-6E8A-4147-A177-3AD203B41FA5}">
                      <a16:colId xmlns:a16="http://schemas.microsoft.com/office/drawing/2014/main" val="523891125"/>
                    </a:ext>
                  </a:extLst>
                </a:gridCol>
              </a:tblGrid>
              <a:tr h="2831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ja-JP" sz="700" b="1" kern="1200" dirty="0">
                          <a:solidFill>
                            <a:schemeClr val="tx1">
                              <a:lumMod val="65000"/>
                              <a:lumOff val="35000"/>
                            </a:schemeClr>
                          </a:solidFill>
                          <a:latin typeface="+mn-lt"/>
                          <a:ea typeface="+mn-ea"/>
                          <a:cs typeface="+mn-cs"/>
                        </a:rPr>
                        <a:t>スポーツナビ　カテゴリー指定　プライムディスプレイ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継続</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1000000816 </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ja-JP" altLang="en-US" sz="800" kern="1200" dirty="0">
                          <a:solidFill>
                            <a:schemeClr val="tx1">
                              <a:lumMod val="65000"/>
                              <a:lumOff val="35000"/>
                            </a:schemeClr>
                          </a:solidFill>
                          <a:latin typeface="+mj-lt"/>
                          <a:ea typeface="+mj-ea"/>
                          <a:cs typeface="+mn-cs"/>
                        </a:rPr>
                        <a:t>内容変更</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j-lt"/>
                          <a:ea typeface="+mj-ea"/>
                          <a:cs typeface="+mn-cs"/>
                        </a:rPr>
                        <a:t>1000002653</a:t>
                      </a:r>
                      <a:endParaRPr kumimoji="1" lang="ja-JP" altLang="en-US" sz="800" kern="1200" dirty="0">
                        <a:solidFill>
                          <a:schemeClr val="tx1">
                            <a:lumMod val="65000"/>
                            <a:lumOff val="35000"/>
                          </a:schemeClr>
                        </a:solidFill>
                        <a:latin typeface="+mj-lt"/>
                        <a:ea typeface="+mj-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2022/2/9</a:t>
                      </a:r>
                      <a:r>
                        <a:rPr kumimoji="1" lang="en-US" altLang="ja-JP" sz="800" kern="1200" baseline="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355075111"/>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38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12700" cap="flat" cmpd="sng" algn="ctr">
                      <a:solidFill>
                        <a:schemeClr val="bg1">
                          <a:lumMod val="65000"/>
                        </a:schemeClr>
                      </a:solidFill>
                      <a:prstDash val="sysDot"/>
                      <a:round/>
                      <a:headEnd type="none" w="med" len="med"/>
                      <a:tailEnd type="none" w="med" len="med"/>
                    </a:lnL>
                    <a:lnR w="63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977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lvl="0" algn="ctr" defTabSz="852488" rtl="0" eaLnBrk="1" fontAlgn="ctr" latinLnBrk="0" hangingPunct="1">
                        <a:tabLst>
                          <a:tab pos="3405188" algn="l"/>
                        </a:tabLst>
                      </a:pP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6:5</a:t>
                      </a:r>
                      <a:r>
                        <a:rPr kumimoji="1" lang="ja-JP" altLang="en-US" sz="700" kern="1200" dirty="0">
                          <a:solidFill>
                            <a:schemeClr val="tx1">
                              <a:lumMod val="65000"/>
                              <a:lumOff val="35000"/>
                            </a:schemeClr>
                          </a:solidFill>
                          <a:latin typeface="+mn-lt"/>
                          <a:ea typeface="+mn-ea"/>
                          <a:cs typeface="+mn-cs"/>
                        </a:rPr>
                        <a:t>）　、　</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24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10605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a:t>
                      </a:r>
                      <a: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MLB</a:t>
                      </a:r>
                      <a:b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高校野球</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侍ジャパン</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a:t>
                      </a:r>
                      <a: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J</a:t>
                      </a: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リーグ</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海外サッカー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サッカー　サッカー代表</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競馬</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ゴルフ</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フィギュア</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a:t>
                      </a:r>
                      <a: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F1</a:t>
                      </a:r>
                      <a:br>
                        <a:rPr lang="en-US" altLang="ja-JP"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バレー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テニス</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バスケ</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格闘技</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大相撲</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ラグビー</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陸上</a:t>
                      </a:r>
                      <a:b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6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ボートレース</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スポーツナビ各種目の配下ページ</a:t>
                      </a:r>
                      <a:endParaRPr kumimoji="1" lang="ja-JP" altLang="en-US" sz="22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日（火）～</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3093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062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134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008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6:5</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514</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514</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514</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616</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616</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p>
                      <a:pPr marL="0" algn="ctr" defTabSz="914400" rtl="0" eaLnBrk="1" fontAlgn="ctr" latinLnBrk="0" hangingPunct="1"/>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キャンペーン予約時に複数の広告タイプを選択した場合は、金額の高い</a:t>
                      </a:r>
                      <a:r>
                        <a:rPr kumimoji="1" lang="en-US" altLang="ja-JP" sz="700" kern="1200" dirty="0" err="1">
                          <a:solidFill>
                            <a:schemeClr val="tx1">
                              <a:lumMod val="65000"/>
                              <a:lumOff val="35000"/>
                            </a:schemeClr>
                          </a:solidFill>
                          <a:latin typeface="+mn-lt"/>
                          <a:ea typeface="+mn-ea"/>
                          <a:cs typeface="+mn-cs"/>
                        </a:rPr>
                        <a:t>vCPM</a:t>
                      </a:r>
                      <a:r>
                        <a:rPr kumimoji="1" lang="ja-JP" altLang="en-US" sz="700" kern="1200" dirty="0">
                          <a:solidFill>
                            <a:schemeClr val="tx1">
                              <a:lumMod val="65000"/>
                              <a:lumOff val="35000"/>
                            </a:schemeClr>
                          </a:solidFill>
                          <a:latin typeface="+mn-lt"/>
                          <a:ea typeface="+mn-ea"/>
                          <a:cs typeface="+mn-cs"/>
                        </a:rPr>
                        <a:t>を適用します。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6:5</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565</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565</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1:1</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565</a:t>
                      </a:r>
                      <a:r>
                        <a:rPr kumimoji="1" lang="ja-JP" altLang="en-US" sz="700" kern="1200" dirty="0">
                          <a:solidFill>
                            <a:schemeClr val="tx1">
                              <a:lumMod val="65000"/>
                              <a:lumOff val="35000"/>
                            </a:schemeClr>
                          </a:solidFill>
                          <a:latin typeface="+mn-lt"/>
                          <a:ea typeface="+mn-ea"/>
                          <a:cs typeface="+mn-cs"/>
                        </a:rPr>
                        <a:t>円</a:t>
                      </a:r>
                      <a:br>
                        <a:rPr kumimoji="1" lang="ja-JP" altLang="en-US" sz="700" kern="1200" dirty="0">
                          <a:solidFill>
                            <a:schemeClr val="tx1">
                              <a:lumMod val="65000"/>
                              <a:lumOff val="35000"/>
                            </a:schemeClr>
                          </a:solidFill>
                          <a:latin typeface="+mn-lt"/>
                          <a:ea typeface="+mn-ea"/>
                          <a:cs typeface="+mn-cs"/>
                        </a:rPr>
                      </a:br>
                      <a:r>
                        <a:rPr kumimoji="1" lang="ja-JP" altLang="en-US" sz="700" kern="1200" dirty="0">
                          <a:solidFill>
                            <a:schemeClr val="tx1">
                              <a:lumMod val="65000"/>
                              <a:lumOff val="35000"/>
                            </a:schemeClr>
                          </a:solidFill>
                          <a:latin typeface="+mn-lt"/>
                          <a:ea typeface="+mn-ea"/>
                          <a:cs typeface="+mn-cs"/>
                        </a:rPr>
                        <a:t>画像（</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678</a:t>
                      </a:r>
                      <a:r>
                        <a:rPr kumimoji="1" lang="ja-JP" altLang="en-US" sz="700" kern="1200" dirty="0">
                          <a:solidFill>
                            <a:schemeClr val="tx1">
                              <a:lumMod val="65000"/>
                              <a:lumOff val="35000"/>
                            </a:schemeClr>
                          </a:solidFill>
                          <a:latin typeface="+mn-lt"/>
                          <a:ea typeface="+mn-ea"/>
                          <a:cs typeface="+mn-cs"/>
                        </a:rPr>
                        <a:t>円　</a:t>
                      </a: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　動画（</a:t>
                      </a:r>
                      <a:r>
                        <a:rPr kumimoji="1" lang="en-US" altLang="ja-JP" sz="700" kern="1200" dirty="0">
                          <a:solidFill>
                            <a:schemeClr val="tx1">
                              <a:lumMod val="65000"/>
                              <a:lumOff val="35000"/>
                            </a:schemeClr>
                          </a:solidFill>
                          <a:latin typeface="+mn-lt"/>
                          <a:ea typeface="+mn-ea"/>
                          <a:cs typeface="+mn-cs"/>
                        </a:rPr>
                        <a:t>1:2</a:t>
                      </a:r>
                      <a:r>
                        <a:rPr kumimoji="1" lang="ja-JP" altLang="en-US" sz="700" kern="1200" dirty="0">
                          <a:solidFill>
                            <a:schemeClr val="tx1">
                              <a:lumMod val="65000"/>
                              <a:lumOff val="35000"/>
                            </a:schemeClr>
                          </a:solidFill>
                          <a:latin typeface="+mn-lt"/>
                          <a:ea typeface="+mn-ea"/>
                          <a:cs typeface="+mn-cs"/>
                        </a:rPr>
                        <a:t>）：</a:t>
                      </a:r>
                      <a:r>
                        <a:rPr kumimoji="1" lang="en-US" altLang="ja-JP" sz="700" kern="1200" dirty="0">
                          <a:solidFill>
                            <a:schemeClr val="tx1">
                              <a:lumMod val="65000"/>
                              <a:lumOff val="35000"/>
                            </a:schemeClr>
                          </a:solidFill>
                          <a:latin typeface="+mn-lt"/>
                          <a:ea typeface="+mn-ea"/>
                          <a:cs typeface="+mn-cs"/>
                        </a:rPr>
                        <a:t>678</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a:t>
                      </a:r>
                      <a:r>
                        <a:rPr kumimoji="1" lang="ja-JP" altLang="en-US" sz="700" kern="1200" dirty="0">
                          <a:solidFill>
                            <a:schemeClr val="tx1">
                              <a:lumMod val="65000"/>
                              <a:lumOff val="35000"/>
                            </a:schemeClr>
                          </a:solidFill>
                          <a:latin typeface="+mn-lt"/>
                          <a:ea typeface="+mn-ea"/>
                          <a:cs typeface="+mn-cs"/>
                        </a:rPr>
                        <a:t>キャンペーン予約時に複数の広告タイプを選択した場合は、金額の高い</a:t>
                      </a:r>
                      <a:r>
                        <a:rPr kumimoji="1" lang="en-US" altLang="ja-JP" sz="700" kern="1200" dirty="0" err="1">
                          <a:solidFill>
                            <a:schemeClr val="tx1">
                              <a:lumMod val="65000"/>
                              <a:lumOff val="35000"/>
                            </a:schemeClr>
                          </a:solidFill>
                          <a:latin typeface="+mn-lt"/>
                          <a:ea typeface="+mn-ea"/>
                          <a:cs typeface="+mn-cs"/>
                        </a:rPr>
                        <a:t>vCPM</a:t>
                      </a:r>
                      <a:r>
                        <a:rPr kumimoji="1" lang="ja-JP" altLang="en-US" sz="700" kern="1200" dirty="0">
                          <a:solidFill>
                            <a:schemeClr val="tx1">
                              <a:lumMod val="65000"/>
                              <a:lumOff val="35000"/>
                            </a:schemeClr>
                          </a:solidFill>
                          <a:latin typeface="+mn-lt"/>
                          <a:ea typeface="+mn-ea"/>
                          <a:cs typeface="+mn-cs"/>
                        </a:rPr>
                        <a:t>を適用します。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149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6159" y="1772816"/>
            <a:ext cx="504000" cy="504000"/>
          </a:xfrm>
          <a:prstGeom prst="rect">
            <a:avLst/>
          </a:prstGeom>
        </p:spPr>
      </p:pic>
      <p:pic>
        <p:nvPicPr>
          <p:cNvPr id="10" name="図 9"/>
          <p:cNvPicPr>
            <a:picLocks noChangeAspect="1"/>
          </p:cNvPicPr>
          <p:nvPr/>
        </p:nvPicPr>
        <p:blipFill>
          <a:blip r:embed="rId3"/>
          <a:stretch>
            <a:fillRect/>
          </a:stretch>
        </p:blipFill>
        <p:spPr>
          <a:xfrm>
            <a:off x="8976376" y="1772816"/>
            <a:ext cx="504000" cy="504000"/>
          </a:xfrm>
          <a:prstGeom prst="rect">
            <a:avLst/>
          </a:prstGeom>
        </p:spPr>
      </p:pic>
      <p:pic>
        <p:nvPicPr>
          <p:cNvPr id="11" name="図 10"/>
          <p:cNvPicPr>
            <a:picLocks noChangeAspect="1"/>
          </p:cNvPicPr>
          <p:nvPr/>
        </p:nvPicPr>
        <p:blipFill>
          <a:blip r:embed="rId4"/>
          <a:stretch>
            <a:fillRect/>
          </a:stretch>
        </p:blipFill>
        <p:spPr>
          <a:xfrm>
            <a:off x="7644200" y="1772816"/>
            <a:ext cx="504000" cy="504000"/>
          </a:xfrm>
          <a:prstGeom prst="rect">
            <a:avLst/>
          </a:prstGeom>
        </p:spPr>
      </p:pic>
      <p:sp>
        <p:nvSpPr>
          <p:cNvPr id="15" name="正方形/長方形 14"/>
          <p:cNvSpPr/>
          <p:nvPr/>
        </p:nvSpPr>
        <p:spPr>
          <a:xfrm>
            <a:off x="334963" y="6230852"/>
            <a:ext cx="10423046" cy="477054"/>
          </a:xfrm>
          <a:prstGeom prst="rect">
            <a:avLst/>
          </a:prstGeom>
        </p:spPr>
        <p:txBody>
          <a:bodyPr wrap="none" lIns="91440" tIns="45720" rIns="91440" bIns="45720" anchor="t">
            <a:spAutoFit/>
          </a:bodyPr>
          <a:lstStyle/>
          <a:p>
            <a:pPr>
              <a:lnSpc>
                <a:spcPts val="1460"/>
              </a:lnSpc>
              <a:defRPr/>
            </a:pPr>
            <a:r>
              <a:rPr kumimoji="0" lang="en-US" altLang="ja-JP" sz="800" kern="0" dirty="0">
                <a:solidFill>
                  <a:prstClr val="black">
                    <a:lumMod val="65000"/>
                    <a:lumOff val="35000"/>
                  </a:prstClr>
                </a:solidFill>
              </a:rPr>
              <a:t>※1</a:t>
            </a:r>
            <a:r>
              <a:rPr kumimoji="0" lang="ja-JP" altLang="en-US" sz="800" kern="0" dirty="0">
                <a:solidFill>
                  <a:prstClr val="black">
                    <a:lumMod val="65000"/>
                    <a:lumOff val="35000"/>
                  </a:prstClr>
                </a:solidFill>
              </a:rPr>
              <a:t>：</a:t>
            </a:r>
            <a:r>
              <a:rPr lang="ja-JP" altLang="en-US" sz="800" dirty="0">
                <a:solidFill>
                  <a:schemeClr val="tx1">
                    <a:lumMod val="65000"/>
                    <a:lumOff val="35000"/>
                  </a:schemeClr>
                </a:solidFill>
              </a:rPr>
              <a:t>掲載面のうち１つを選択。掲載面：高校野球について</a:t>
            </a:r>
            <a:r>
              <a:rPr lang="en-US" altLang="ja-JP" sz="800" dirty="0">
                <a:solidFill>
                  <a:schemeClr val="tx1">
                    <a:lumMod val="65000"/>
                    <a:lumOff val="35000"/>
                  </a:schemeClr>
                </a:solidFill>
              </a:rPr>
              <a:t>2022</a:t>
            </a:r>
            <a:r>
              <a:rPr lang="ja-JP" altLang="en-US" sz="800" dirty="0">
                <a:solidFill>
                  <a:schemeClr val="tx1">
                    <a:lumMod val="65000"/>
                    <a:lumOff val="35000"/>
                  </a:schemeClr>
                </a:solidFill>
              </a:rPr>
              <a:t>年</a:t>
            </a:r>
            <a:r>
              <a:rPr lang="en-US" altLang="ja-JP" sz="800" dirty="0">
                <a:solidFill>
                  <a:schemeClr val="tx1">
                    <a:lumMod val="65000"/>
                    <a:lumOff val="35000"/>
                  </a:schemeClr>
                </a:solidFill>
              </a:rPr>
              <a:t>2</a:t>
            </a:r>
            <a:r>
              <a:rPr lang="ja-JP" altLang="en-US" sz="800" dirty="0">
                <a:solidFill>
                  <a:schemeClr val="tx1">
                    <a:lumMod val="65000"/>
                    <a:lumOff val="35000"/>
                  </a:schemeClr>
                </a:solidFill>
              </a:rPr>
              <a:t>月中旬以降～</a:t>
            </a:r>
            <a:r>
              <a:rPr lang="en-US" altLang="ja-JP" sz="800" dirty="0">
                <a:solidFill>
                  <a:schemeClr val="tx1">
                    <a:lumMod val="65000"/>
                    <a:lumOff val="35000"/>
                  </a:schemeClr>
                </a:solidFill>
              </a:rPr>
              <a:t>4</a:t>
            </a:r>
            <a:r>
              <a:rPr lang="ja-JP" altLang="en-US" sz="800" dirty="0">
                <a:solidFill>
                  <a:schemeClr val="tx1">
                    <a:lumMod val="65000"/>
                    <a:lumOff val="35000"/>
                  </a:schemeClr>
                </a:solidFill>
              </a:rPr>
              <a:t>月上旬に一時的なサイトリニューアルを予定しています。</a:t>
            </a:r>
            <a:endParaRPr lang="en-US" altLang="ja-JP" sz="800" dirty="0">
              <a:solidFill>
                <a:schemeClr val="tx1">
                  <a:lumMod val="65000"/>
                  <a:lumOff val="35000"/>
                </a:schemeClr>
              </a:solidFill>
            </a:endParaRPr>
          </a:p>
          <a:p>
            <a:pPr>
              <a:lnSpc>
                <a:spcPts val="1460"/>
              </a:lnSpc>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2" name="テキスト ボックス 11"/>
          <p:cNvSpPr txBox="1"/>
          <p:nvPr/>
        </p:nvSpPr>
        <p:spPr>
          <a:xfrm>
            <a:off x="11064552" y="924689"/>
            <a:ext cx="576064" cy="2000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rPr>
              <a:t>※1</a:t>
            </a:r>
            <a:endParaRPr kumimoji="0" lang="ja-JP" altLang="en-US" sz="7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108282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ja-JP" altLang="en-US" sz="1800" dirty="0"/>
              <a:t>パノラマ</a:t>
            </a:r>
            <a:r>
              <a:rPr lang="en-US" altLang="ja-JP" sz="1800" dirty="0"/>
              <a:t>/</a:t>
            </a:r>
            <a:r>
              <a:rPr lang="ja-JP" altLang="en-US" sz="1800" dirty="0"/>
              <a:t>トップインパクトプライムディスプレイダブルサイズ</a:t>
            </a:r>
            <a:r>
              <a:rPr lang="ja-JP" altLang="en-US" sz="1600" dirty="0"/>
              <a:t>（</a:t>
            </a:r>
            <a:r>
              <a:rPr lang="en-US" altLang="ja-JP" sz="1600" dirty="0"/>
              <a:t>PC</a:t>
            </a:r>
            <a:r>
              <a:rPr lang="ja-JP" altLang="en-US" sz="1600" dirty="0"/>
              <a:t>商品）</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dirty="0"/>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18561279"/>
              </p:ext>
            </p:extLst>
          </p:nvPr>
        </p:nvGraphicFramePr>
        <p:xfrm>
          <a:off x="334962" y="1043275"/>
          <a:ext cx="11624006" cy="5258684"/>
        </p:xfrm>
        <a:graphic>
          <a:graphicData uri="http://schemas.openxmlformats.org/drawingml/2006/table">
            <a:tbl>
              <a:tblPr firstCol="1" bandRow="1"/>
              <a:tblGrid>
                <a:gridCol w="2265218">
                  <a:extLst>
                    <a:ext uri="{9D8B030D-6E8A-4147-A177-3AD203B41FA5}">
                      <a16:colId xmlns:a16="http://schemas.microsoft.com/office/drawing/2014/main" val="792911817"/>
                    </a:ext>
                  </a:extLst>
                </a:gridCol>
                <a:gridCol w="1559798">
                  <a:extLst>
                    <a:ext uri="{9D8B030D-6E8A-4147-A177-3AD203B41FA5}">
                      <a16:colId xmlns:a16="http://schemas.microsoft.com/office/drawing/2014/main" val="598637953"/>
                    </a:ext>
                  </a:extLst>
                </a:gridCol>
                <a:gridCol w="1559798">
                  <a:extLst>
                    <a:ext uri="{9D8B030D-6E8A-4147-A177-3AD203B41FA5}">
                      <a16:colId xmlns:a16="http://schemas.microsoft.com/office/drawing/2014/main" val="991304690"/>
                    </a:ext>
                  </a:extLst>
                </a:gridCol>
                <a:gridCol w="1559798">
                  <a:extLst>
                    <a:ext uri="{9D8B030D-6E8A-4147-A177-3AD203B41FA5}">
                      <a16:colId xmlns:a16="http://schemas.microsoft.com/office/drawing/2014/main" val="3330853171"/>
                    </a:ext>
                  </a:extLst>
                </a:gridCol>
                <a:gridCol w="1559798">
                  <a:extLst>
                    <a:ext uri="{9D8B030D-6E8A-4147-A177-3AD203B41FA5}">
                      <a16:colId xmlns:a16="http://schemas.microsoft.com/office/drawing/2014/main" val="1572597451"/>
                    </a:ext>
                  </a:extLst>
                </a:gridCol>
                <a:gridCol w="1559798">
                  <a:extLst>
                    <a:ext uri="{9D8B030D-6E8A-4147-A177-3AD203B41FA5}">
                      <a16:colId xmlns:a16="http://schemas.microsoft.com/office/drawing/2014/main" val="852017258"/>
                    </a:ext>
                  </a:extLst>
                </a:gridCol>
                <a:gridCol w="1559798">
                  <a:extLst>
                    <a:ext uri="{9D8B030D-6E8A-4147-A177-3AD203B41FA5}">
                      <a16:colId xmlns:a16="http://schemas.microsoft.com/office/drawing/2014/main" val="3494685423"/>
                    </a:ext>
                  </a:extLst>
                </a:gridCol>
              </a:tblGrid>
              <a:tr h="4256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bg1"/>
                          </a:solidFill>
                          <a:latin typeface="+mn-lt"/>
                          <a:ea typeface="+mn-ea"/>
                          <a:cs typeface="+mn-cs"/>
                        </a:rPr>
                        <a:t>スポーツナビ　トップ　プライムディスプレイ　パノラマ　</a:t>
                      </a:r>
                      <a:r>
                        <a:rPr kumimoji="1" lang="en-US" altLang="ja-JP" sz="700" b="1" kern="1200" dirty="0">
                          <a:solidFill>
                            <a:schemeClr val="bg1"/>
                          </a:solidFill>
                          <a:latin typeface="+mn-lt"/>
                          <a:ea typeface="+mn-ea"/>
                          <a:cs typeface="+mn-cs"/>
                        </a:rPr>
                        <a:t>PC</a:t>
                      </a:r>
                      <a:br>
                        <a:rPr kumimoji="1" lang="en-US" altLang="ja-JP" sz="700" b="1" kern="1200" dirty="0">
                          <a:solidFill>
                            <a:schemeClr val="bg1"/>
                          </a:solidFill>
                          <a:latin typeface="+mn-lt"/>
                          <a:ea typeface="+mn-ea"/>
                          <a:cs typeface="+mn-cs"/>
                        </a:rPr>
                      </a:br>
                      <a:r>
                        <a:rPr kumimoji="1" lang="ja-JP" altLang="en-US" sz="700" b="1" kern="1200" dirty="0">
                          <a:solidFill>
                            <a:schemeClr val="bg1"/>
                          </a:solidFill>
                          <a:latin typeface="+mn-lt"/>
                          <a:ea typeface="+mn-ea"/>
                          <a:cs typeface="+mn-cs"/>
                        </a:rPr>
                        <a:t>（</a:t>
                      </a:r>
                      <a:r>
                        <a:rPr kumimoji="1" lang="en-US" altLang="ja-JP" sz="700" b="1" kern="1200" dirty="0">
                          <a:solidFill>
                            <a:schemeClr val="bg1"/>
                          </a:solidFill>
                          <a:latin typeface="+mn-lt"/>
                          <a:ea typeface="+mn-ea"/>
                          <a:cs typeface="+mn-cs"/>
                        </a:rPr>
                        <a:t>3/1</a:t>
                      </a:r>
                      <a:r>
                        <a:rPr kumimoji="1" lang="ja-JP" altLang="en-US" sz="700" b="1" kern="1200" dirty="0">
                          <a:solidFill>
                            <a:schemeClr val="bg1"/>
                          </a:solidFill>
                          <a:latin typeface="+mn-lt"/>
                          <a:ea typeface="+mn-ea"/>
                          <a:cs typeface="+mn-cs"/>
                        </a:rPr>
                        <a:t>～</a:t>
                      </a:r>
                      <a:r>
                        <a:rPr kumimoji="1" lang="en-US" altLang="ja-JP" sz="700" b="1" kern="1200" dirty="0">
                          <a:solidFill>
                            <a:schemeClr val="bg1"/>
                          </a:solidFill>
                          <a:latin typeface="+mn-lt"/>
                          <a:ea typeface="+mn-ea"/>
                          <a:cs typeface="+mn-cs"/>
                        </a:rPr>
                        <a:t>5/8</a:t>
                      </a:r>
                      <a:r>
                        <a:rPr kumimoji="1" lang="ja-JP" altLang="en-US" sz="700" b="1" kern="1200" dirty="0">
                          <a:solidFill>
                            <a:schemeClr val="bg1"/>
                          </a:solidFill>
                          <a:latin typeface="+mn-lt"/>
                          <a:ea typeface="+mn-ea"/>
                          <a:cs typeface="+mn-cs"/>
                        </a:rPr>
                        <a:t>）</a:t>
                      </a:r>
                      <a:endParaRPr kumimoji="1" lang="en-US" altLang="ja-JP" sz="700" b="1" kern="1200" dirty="0">
                        <a:solidFill>
                          <a:schemeClr val="bg1"/>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gridSpan="2">
                  <a:txBody>
                    <a:body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a:solidFill>
                            <a:schemeClr val="tx1">
                              <a:lumMod val="65000"/>
                              <a:lumOff val="35000"/>
                            </a:schemeClr>
                          </a:solidFill>
                          <a:latin typeface="+mn-lt"/>
                          <a:ea typeface="+mn-ea"/>
                          <a:cs typeface="+mn-cs"/>
                        </a:rPr>
                        <a:t>PC</a:t>
                      </a:r>
                      <a:br>
                        <a:rPr kumimoji="1" lang="en-US" altLang="ja-JP" sz="700" b="1" kern="1200" dirty="0">
                          <a:solidFill>
                            <a:schemeClr val="tx1">
                              <a:lumMod val="65000"/>
                              <a:lumOff val="35000"/>
                            </a:schemeClr>
                          </a:solidFill>
                          <a:latin typeface="+mn-lt"/>
                          <a:ea typeface="+mn-ea"/>
                          <a:cs typeface="+mn-cs"/>
                        </a:rPr>
                      </a:br>
                      <a:r>
                        <a:rPr kumimoji="1" lang="ja-JP" altLang="en-US" sz="700" b="1" kern="1200" dirty="0">
                          <a:solidFill>
                            <a:schemeClr val="tx1">
                              <a:lumMod val="65000"/>
                              <a:lumOff val="35000"/>
                            </a:schemeClr>
                          </a:solidFill>
                          <a:latin typeface="+mn-lt"/>
                          <a:ea typeface="+mn-ea"/>
                          <a:cs typeface="+mn-cs"/>
                        </a:rPr>
                        <a:t>（</a:t>
                      </a:r>
                      <a:r>
                        <a:rPr kumimoji="1" lang="en-US" altLang="ja-JP" sz="700" b="1" kern="1200" dirty="0">
                          <a:solidFill>
                            <a:schemeClr val="tx1">
                              <a:lumMod val="65000"/>
                              <a:lumOff val="35000"/>
                            </a:schemeClr>
                          </a:solidFill>
                          <a:latin typeface="+mn-lt"/>
                          <a:ea typeface="+mn-ea"/>
                          <a:cs typeface="+mn-cs"/>
                        </a:rPr>
                        <a:t>5/21</a:t>
                      </a:r>
                      <a:r>
                        <a:rPr kumimoji="1" lang="ja-JP" altLang="en-US" sz="700" b="1" kern="1200" dirty="0">
                          <a:solidFill>
                            <a:schemeClr val="tx1">
                              <a:lumMod val="65000"/>
                              <a:lumOff val="35000"/>
                            </a:schemeClr>
                          </a:solidFill>
                          <a:latin typeface="+mn-lt"/>
                          <a:ea typeface="+mn-ea"/>
                          <a:cs typeface="+mn-cs"/>
                        </a:rPr>
                        <a:t>～</a:t>
                      </a:r>
                      <a:r>
                        <a:rPr kumimoji="1" lang="en-US" altLang="ja-JP" sz="700" b="1" kern="1200" dirty="0">
                          <a:solidFill>
                            <a:schemeClr val="tx1">
                              <a:lumMod val="65000"/>
                              <a:lumOff val="35000"/>
                            </a:schemeClr>
                          </a:solidFill>
                          <a:latin typeface="+mn-lt"/>
                          <a:ea typeface="+mn-ea"/>
                          <a:cs typeface="+mn-cs"/>
                        </a:rPr>
                        <a:t>9/30</a:t>
                      </a:r>
                      <a:r>
                        <a:rPr kumimoji="1" lang="ja-JP" altLang="en-US" sz="700" b="1" kern="1200" dirty="0">
                          <a:solidFill>
                            <a:schemeClr val="tx1">
                              <a:lumMod val="65000"/>
                              <a:lumOff val="35000"/>
                            </a:schemeClr>
                          </a:solidFill>
                          <a:latin typeface="+mn-lt"/>
                          <a:ea typeface="+mn-ea"/>
                          <a:cs typeface="+mn-cs"/>
                        </a:rPr>
                        <a:t>）</a:t>
                      </a:r>
                      <a:endParaRPr kumimoji="1" lang="en-US" altLang="ja-JP"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メイリオ"/>
                          <a:ea typeface="メイリオ"/>
                          <a:cs typeface="+mn-cs"/>
                        </a:rPr>
                        <a:t>スポーツナビ　トップ　トップインパクト</a:t>
                      </a:r>
                      <a:endParaRPr kumimoji="1" lang="en-US" altLang="ja-JP" sz="700" b="1" kern="1200" dirty="0">
                        <a:solidFill>
                          <a:schemeClr val="bg1"/>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メイリオ"/>
                          <a:ea typeface="メイリオ"/>
                          <a:cs typeface="+mn-cs"/>
                        </a:rPr>
                        <a:t>プライムディスプレイ　ダブルサイズ　</a:t>
                      </a:r>
                      <a:r>
                        <a:rPr kumimoji="1" lang="en-US" altLang="ja-JP" sz="700" b="1" kern="1200" dirty="0">
                          <a:solidFill>
                            <a:schemeClr val="bg1"/>
                          </a:solidFill>
                          <a:latin typeface="メイリオ"/>
                          <a:ea typeface="メイリオ"/>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a:solidFill>
                            <a:schemeClr val="tx1">
                              <a:lumMod val="65000"/>
                              <a:lumOff val="35000"/>
                            </a:schemeClr>
                          </a:solidFill>
                          <a:latin typeface="+mj-lt"/>
                          <a:ea typeface="+mj-ea"/>
                          <a:cs typeface="+mn-cs"/>
                        </a:rPr>
                        <a:t>内容変更</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1000002654 </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ja-JP" altLang="en-US" sz="800" kern="1200" dirty="0">
                          <a:solidFill>
                            <a:schemeClr val="tx1">
                              <a:lumMod val="65000"/>
                              <a:lumOff val="35000"/>
                            </a:schemeClr>
                          </a:solidFill>
                          <a:latin typeface="+mj-lt"/>
                          <a:ea typeface="+mj-ea"/>
                          <a:cs typeface="+mn-cs"/>
                        </a:rPr>
                        <a:t>内容変更</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1000002655</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23" rtl="0" eaLnBrk="1" latinLnBrk="0" hangingPunct="1"/>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1000003373</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2022/2/9</a:t>
                      </a:r>
                      <a:r>
                        <a:rPr kumimoji="1" lang="en-US" altLang="ja-JP" sz="800" kern="1200" baseline="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2022/2/9</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2022/6/22</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ー</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ー</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〇</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524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360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zh-CN" altLang="en-US" sz="700" kern="1200" dirty="0">
                          <a:solidFill>
                            <a:schemeClr val="tx1">
                              <a:lumMod val="65000"/>
                              <a:lumOff val="35000"/>
                            </a:schemeClr>
                          </a:solidFill>
                          <a:latin typeface="+mn-lt"/>
                          <a:ea typeface="+mn-ea"/>
                          <a:cs typeface="+mn-cs"/>
                        </a:rPr>
                        <a:t>画像（</a:t>
                      </a:r>
                      <a:r>
                        <a:rPr kumimoji="1" lang="en-US" altLang="zh-CN" sz="700" kern="1200" dirty="0">
                          <a:solidFill>
                            <a:schemeClr val="tx1">
                              <a:lumMod val="65000"/>
                              <a:lumOff val="35000"/>
                            </a:schemeClr>
                          </a:solidFill>
                          <a:latin typeface="+mn-lt"/>
                          <a:ea typeface="+mn-ea"/>
                          <a:cs typeface="+mn-cs"/>
                        </a:rPr>
                        <a:t>4</a:t>
                      </a:r>
                      <a:r>
                        <a:rPr kumimoji="1" lang="zh-CN" altLang="en-US" sz="700" kern="1200" dirty="0">
                          <a:solidFill>
                            <a:schemeClr val="tx1">
                              <a:lumMod val="65000"/>
                              <a:lumOff val="35000"/>
                            </a:schemeClr>
                          </a:solidFill>
                          <a:latin typeface="+mn-lt"/>
                          <a:ea typeface="+mn-ea"/>
                          <a:cs typeface="+mn-cs"/>
                        </a:rPr>
                        <a:t>：</a:t>
                      </a:r>
                      <a:r>
                        <a:rPr kumimoji="1" lang="en-US" altLang="zh-CN" sz="700" kern="1200" dirty="0">
                          <a:solidFill>
                            <a:schemeClr val="tx1">
                              <a:lumMod val="65000"/>
                              <a:lumOff val="35000"/>
                            </a:schemeClr>
                          </a:solidFill>
                          <a:latin typeface="+mn-lt"/>
                          <a:ea typeface="+mn-ea"/>
                          <a:cs typeface="+mn-cs"/>
                        </a:rPr>
                        <a:t>1</a:t>
                      </a:r>
                      <a:r>
                        <a:rPr kumimoji="1" lang="zh-CN" altLang="en-US" sz="700" kern="1200" dirty="0">
                          <a:solidFill>
                            <a:schemeClr val="tx1">
                              <a:lumMod val="65000"/>
                              <a:lumOff val="35000"/>
                            </a:schemeClr>
                          </a:solidFill>
                          <a:latin typeface="+mn-lt"/>
                          <a:ea typeface="+mn-ea"/>
                          <a:cs typeface="+mn-cs"/>
                        </a:rPr>
                        <a:t>）</a:t>
                      </a:r>
                    </a:p>
                    <a:p>
                      <a:pPr algn="ctr"/>
                      <a:r>
                        <a:rPr kumimoji="1" lang="zh-CN" altLang="en-US" sz="700" kern="1200" dirty="0">
                          <a:solidFill>
                            <a:schemeClr val="tx1">
                              <a:lumMod val="65000"/>
                              <a:lumOff val="35000"/>
                            </a:schemeClr>
                          </a:solidFill>
                          <a:latin typeface="+mn-lt"/>
                          <a:ea typeface="+mn-ea"/>
                          <a:cs typeface="+mn-cs"/>
                        </a:rPr>
                        <a:t>動画（</a:t>
                      </a:r>
                      <a:r>
                        <a:rPr kumimoji="1" lang="en-US" altLang="zh-CN" sz="700" kern="1200" dirty="0">
                          <a:solidFill>
                            <a:schemeClr val="tx1">
                              <a:lumMod val="65000"/>
                              <a:lumOff val="35000"/>
                            </a:schemeClr>
                          </a:solidFill>
                          <a:latin typeface="+mn-lt"/>
                          <a:ea typeface="+mn-ea"/>
                          <a:cs typeface="+mn-cs"/>
                        </a:rPr>
                        <a:t>4</a:t>
                      </a:r>
                      <a:r>
                        <a:rPr kumimoji="1" lang="zh-CN" altLang="en-US" sz="700" kern="1200" dirty="0">
                          <a:solidFill>
                            <a:schemeClr val="tx1">
                              <a:lumMod val="65000"/>
                              <a:lumOff val="35000"/>
                            </a:schemeClr>
                          </a:solidFill>
                          <a:latin typeface="+mn-lt"/>
                          <a:ea typeface="+mn-ea"/>
                          <a:cs typeface="+mn-cs"/>
                        </a:rPr>
                        <a:t>：</a:t>
                      </a:r>
                      <a:r>
                        <a:rPr kumimoji="1" lang="en-US" altLang="zh-CN" sz="700" kern="1200" dirty="0">
                          <a:solidFill>
                            <a:schemeClr val="tx1">
                              <a:lumMod val="65000"/>
                              <a:lumOff val="35000"/>
                            </a:schemeClr>
                          </a:solidFill>
                          <a:latin typeface="+mn-lt"/>
                          <a:ea typeface="+mn-ea"/>
                          <a:cs typeface="+mn-cs"/>
                        </a:rPr>
                        <a:t>1</a:t>
                      </a:r>
                      <a:r>
                        <a:rPr kumimoji="1" lang="zh-CN" altLang="en-US" sz="700" kern="1200" dirty="0">
                          <a:solidFill>
                            <a:schemeClr val="tx1">
                              <a:lumMod val="65000"/>
                              <a:lumOff val="35000"/>
                            </a:schemeClr>
                          </a:solidFill>
                          <a:latin typeface="+mn-lt"/>
                          <a:ea typeface="+mn-ea"/>
                          <a:cs typeface="+mn-cs"/>
                        </a:rPr>
                        <a:t>）</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zh-CN" altLang="en-US" sz="700" kern="1200" dirty="0">
                          <a:solidFill>
                            <a:schemeClr val="tx1">
                              <a:lumMod val="65000"/>
                              <a:lumOff val="35000"/>
                            </a:schemeClr>
                          </a:solidFill>
                          <a:latin typeface="+mn-lt"/>
                          <a:ea typeface="+mn-ea"/>
                          <a:cs typeface="+mn-cs"/>
                        </a:rPr>
                        <a:t>画像（</a:t>
                      </a:r>
                      <a:r>
                        <a:rPr kumimoji="1" lang="en-US" altLang="zh-CN" sz="700" kern="1200" dirty="0">
                          <a:solidFill>
                            <a:schemeClr val="tx1">
                              <a:lumMod val="65000"/>
                              <a:lumOff val="35000"/>
                            </a:schemeClr>
                          </a:solidFill>
                          <a:latin typeface="+mn-lt"/>
                          <a:ea typeface="+mn-ea"/>
                          <a:cs typeface="+mn-cs"/>
                        </a:rPr>
                        <a:t>4</a:t>
                      </a:r>
                      <a:r>
                        <a:rPr kumimoji="1" lang="zh-CN" altLang="en-US" sz="700" kern="1200" dirty="0">
                          <a:solidFill>
                            <a:schemeClr val="tx1">
                              <a:lumMod val="65000"/>
                              <a:lumOff val="35000"/>
                            </a:schemeClr>
                          </a:solidFill>
                          <a:latin typeface="+mn-lt"/>
                          <a:ea typeface="+mn-ea"/>
                          <a:cs typeface="+mn-cs"/>
                        </a:rPr>
                        <a:t>：</a:t>
                      </a:r>
                      <a:r>
                        <a:rPr kumimoji="1" lang="en-US" altLang="zh-CN" sz="700" kern="1200" dirty="0">
                          <a:solidFill>
                            <a:schemeClr val="tx1">
                              <a:lumMod val="65000"/>
                              <a:lumOff val="35000"/>
                            </a:schemeClr>
                          </a:solidFill>
                          <a:latin typeface="+mn-lt"/>
                          <a:ea typeface="+mn-ea"/>
                          <a:cs typeface="+mn-cs"/>
                        </a:rPr>
                        <a:t>1</a:t>
                      </a:r>
                      <a:r>
                        <a:rPr kumimoji="1" lang="zh-CN" altLang="en-US" sz="700" kern="1200" dirty="0">
                          <a:solidFill>
                            <a:schemeClr val="tx1">
                              <a:lumMod val="65000"/>
                              <a:lumOff val="35000"/>
                            </a:schemeClr>
                          </a:solidFill>
                          <a:latin typeface="+mn-lt"/>
                          <a:ea typeface="+mn-ea"/>
                          <a:cs typeface="+mn-cs"/>
                        </a:rPr>
                        <a:t>）</a:t>
                      </a:r>
                    </a:p>
                    <a:p>
                      <a:pPr algn="ctr"/>
                      <a:r>
                        <a:rPr kumimoji="1" lang="zh-CN" altLang="en-US" sz="700" kern="1200" dirty="0">
                          <a:solidFill>
                            <a:schemeClr val="tx1">
                              <a:lumMod val="65000"/>
                              <a:lumOff val="35000"/>
                            </a:schemeClr>
                          </a:solidFill>
                          <a:latin typeface="+mn-lt"/>
                          <a:ea typeface="+mn-ea"/>
                          <a:cs typeface="+mn-cs"/>
                        </a:rPr>
                        <a:t>動画（</a:t>
                      </a:r>
                      <a:r>
                        <a:rPr kumimoji="1" lang="en-US" altLang="zh-CN" sz="700" kern="1200" dirty="0">
                          <a:solidFill>
                            <a:schemeClr val="tx1">
                              <a:lumMod val="65000"/>
                              <a:lumOff val="35000"/>
                            </a:schemeClr>
                          </a:solidFill>
                          <a:latin typeface="+mn-lt"/>
                          <a:ea typeface="+mn-ea"/>
                          <a:cs typeface="+mn-cs"/>
                        </a:rPr>
                        <a:t>4</a:t>
                      </a:r>
                      <a:r>
                        <a:rPr kumimoji="1" lang="zh-CN" altLang="en-US" sz="700" kern="1200" dirty="0">
                          <a:solidFill>
                            <a:schemeClr val="tx1">
                              <a:lumMod val="65000"/>
                              <a:lumOff val="35000"/>
                            </a:schemeClr>
                          </a:solidFill>
                          <a:latin typeface="+mn-lt"/>
                          <a:ea typeface="+mn-ea"/>
                          <a:cs typeface="+mn-cs"/>
                        </a:rPr>
                        <a:t>：</a:t>
                      </a:r>
                      <a:r>
                        <a:rPr kumimoji="1" lang="en-US" altLang="zh-CN" sz="700" kern="1200" dirty="0">
                          <a:solidFill>
                            <a:schemeClr val="tx1">
                              <a:lumMod val="65000"/>
                              <a:lumOff val="35000"/>
                            </a:schemeClr>
                          </a:solidFill>
                          <a:latin typeface="+mn-lt"/>
                          <a:ea typeface="+mn-ea"/>
                          <a:cs typeface="+mn-cs"/>
                        </a:rPr>
                        <a:t>1</a:t>
                      </a:r>
                      <a:r>
                        <a:rPr kumimoji="1" lang="zh-CN" altLang="en-US" sz="700" kern="1200" dirty="0">
                          <a:solidFill>
                            <a:schemeClr val="tx1">
                              <a:lumMod val="65000"/>
                              <a:lumOff val="35000"/>
                            </a:schemeClr>
                          </a:solidFill>
                          <a:latin typeface="+mn-lt"/>
                          <a:ea typeface="+mn-ea"/>
                          <a:cs typeface="+mn-cs"/>
                        </a:rPr>
                        <a:t>）</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a:solidFill>
                            <a:schemeClr val="tx1">
                              <a:lumMod val="65000"/>
                              <a:lumOff val="35000"/>
                            </a:schemeClr>
                          </a:solidFill>
                          <a:latin typeface="メイリオ"/>
                          <a:ea typeface="メイリオ"/>
                          <a:cs typeface="+mn-cs"/>
                        </a:rPr>
                        <a:t> </a:t>
                      </a:r>
                      <a:r>
                        <a:rPr kumimoji="1" lang="ja-JP" altLang="en-US" sz="700" kern="1200" dirty="0">
                          <a:solidFill>
                            <a:schemeClr val="tx1">
                              <a:lumMod val="65000"/>
                              <a:lumOff val="35000"/>
                            </a:schemeClr>
                          </a:solidFill>
                          <a:latin typeface="メイリオ"/>
                          <a:ea typeface="メイリオ"/>
                          <a:cs typeface="+mn-cs"/>
                        </a:rPr>
                        <a:t>動画（</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6504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65000"/>
                              <a:lumOff val="35000"/>
                            </a:schemeClr>
                          </a:solidFill>
                          <a:latin typeface="+mn-lt"/>
                          <a:ea typeface="+mn-ea"/>
                          <a:cs typeface="+mn-cs"/>
                        </a:rPr>
                        <a:t>スポーツナビ　トップ</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スポーツナビのトップページ</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3</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日（火）～</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8</a:t>
                      </a:r>
                      <a:r>
                        <a:rPr kumimoji="1" lang="ja-JP" altLang="en-US" sz="800" kern="1200" dirty="0">
                          <a:solidFill>
                            <a:schemeClr val="tx1">
                              <a:lumMod val="65000"/>
                              <a:lumOff val="35000"/>
                            </a:schemeClr>
                          </a:solidFill>
                          <a:latin typeface="メイリオ"/>
                          <a:ea typeface="メイリオ"/>
                          <a:cs typeface="+mn-cs"/>
                        </a:rPr>
                        <a:t>日（日）</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21</a:t>
                      </a:r>
                      <a:r>
                        <a:rPr kumimoji="1" lang="ja-JP" altLang="en-US" sz="800" kern="1200" dirty="0">
                          <a:solidFill>
                            <a:schemeClr val="tx1">
                              <a:lumMod val="65000"/>
                              <a:lumOff val="35000"/>
                            </a:schemeClr>
                          </a:solidFill>
                          <a:latin typeface="+mn-lt"/>
                          <a:ea typeface="+mn-ea"/>
                          <a:cs typeface="+mn-cs"/>
                        </a:rPr>
                        <a:t>日（土）～</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日（月）～</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19</a:t>
                      </a:r>
                      <a:r>
                        <a:rPr kumimoji="1" lang="ja-JP" altLang="en-US" sz="800" kern="1200" dirty="0">
                          <a:solidFill>
                            <a:schemeClr val="tx1">
                              <a:lumMod val="65000"/>
                              <a:lumOff val="35000"/>
                            </a:schemeClr>
                          </a:solidFill>
                          <a:latin typeface="+mn-lt"/>
                          <a:ea typeface="+mn-ea"/>
                          <a:cs typeface="+mn-cs"/>
                        </a:rPr>
                        <a:t>日（火）</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3,000,000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700" kern="1200" dirty="0">
                          <a:solidFill>
                            <a:schemeClr val="tx1">
                              <a:lumMod val="65000"/>
                              <a:lumOff val="35000"/>
                            </a:schemeClr>
                          </a:solidFill>
                          <a:latin typeface="+mn-lt"/>
                          <a:ea typeface="+mn-ea"/>
                          <a:cs typeface="+mn-cs"/>
                        </a:rPr>
                        <a:t>1,130</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700" kern="1200" dirty="0">
                          <a:solidFill>
                            <a:schemeClr val="tx1">
                              <a:lumMod val="65000"/>
                              <a:lumOff val="35000"/>
                            </a:schemeClr>
                          </a:solidFill>
                          <a:latin typeface="+mn-lt"/>
                          <a:ea typeface="+mn-ea"/>
                          <a:cs typeface="+mn-cs"/>
                        </a:rPr>
                        <a:t>1,130</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メイリオ"/>
                          <a:ea typeface="メイリオ"/>
                          <a:cs typeface="+mn-cs"/>
                        </a:rPr>
                        <a:t>1,644</a:t>
                      </a:r>
                      <a:r>
                        <a:rPr kumimoji="1" lang="ja-JP" altLang="en-US" sz="700" kern="1200" dirty="0">
                          <a:solidFill>
                            <a:schemeClr val="tx1">
                              <a:lumMod val="65000"/>
                              <a:lumOff val="35000"/>
                            </a:schemeClr>
                          </a:solidFill>
                          <a:latin typeface="メイリオ"/>
                          <a:ea typeface="メイリオ"/>
                          <a:cs typeface="+mn-cs"/>
                        </a:rPr>
                        <a:t>円</a:t>
                      </a:r>
                      <a:endParaRPr kumimoji="1" lang="en-US" altLang="ja-JP" sz="7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3752" y="2132856"/>
            <a:ext cx="555422" cy="521589"/>
          </a:xfrm>
          <a:prstGeom prst="rect">
            <a:avLst/>
          </a:prstGeom>
        </p:spPr>
      </p:pic>
      <p:pic>
        <p:nvPicPr>
          <p:cNvPr id="9" name="図 8"/>
          <p:cNvPicPr>
            <a:picLocks noChangeAspect="1"/>
          </p:cNvPicPr>
          <p:nvPr/>
        </p:nvPicPr>
        <p:blipFill>
          <a:blip r:embed="rId3"/>
          <a:stretch>
            <a:fillRect/>
          </a:stretch>
        </p:blipFill>
        <p:spPr>
          <a:xfrm>
            <a:off x="10159608" y="2147749"/>
            <a:ext cx="601529" cy="518176"/>
          </a:xfrm>
          <a:prstGeom prst="rect">
            <a:avLst/>
          </a:prstGeom>
        </p:spPr>
      </p:pic>
      <p:sp>
        <p:nvSpPr>
          <p:cNvPr id="11" name="正方形/長方形 10"/>
          <p:cNvSpPr/>
          <p:nvPr/>
        </p:nvSpPr>
        <p:spPr>
          <a:xfrm>
            <a:off x="334962" y="6237312"/>
            <a:ext cx="10423046" cy="477054"/>
          </a:xfrm>
          <a:prstGeom prst="rect">
            <a:avLst/>
          </a:prstGeom>
        </p:spPr>
        <p:txBody>
          <a:bodyPr wrap="none" lIns="91440" tIns="45720" rIns="91440" bIns="45720" anchor="t">
            <a:spAutoFit/>
          </a:bodyPr>
          <a:lstStyle/>
          <a:p>
            <a:pPr lvl="0">
              <a:lnSpc>
                <a:spcPts val="1460"/>
              </a:lnSpc>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lvl="0">
              <a:lnSpc>
                <a:spcPts val="1460"/>
              </a:lnSpc>
              <a:defRPr/>
            </a:pPr>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r>
              <a:rPr kumimoji="0" lang="en-US" altLang="ja-JP" sz="800" kern="0" dirty="0">
                <a:solidFill>
                  <a:prstClr val="black">
                    <a:lumMod val="65000"/>
                    <a:lumOff val="35000"/>
                  </a:prstClr>
                </a:solidFill>
              </a:rPr>
              <a:t>2022</a:t>
            </a:r>
            <a:r>
              <a:rPr kumimoji="0" lang="ja-JP" altLang="en-US" sz="800" kern="0" dirty="0">
                <a:solidFill>
                  <a:prstClr val="black">
                    <a:lumMod val="65000"/>
                    <a:lumOff val="35000"/>
                  </a:prstClr>
                </a:solidFill>
              </a:rPr>
              <a:t>年</a:t>
            </a:r>
            <a:r>
              <a:rPr kumimoji="0" lang="en-US" altLang="ja-JP" sz="800" kern="0" dirty="0">
                <a:solidFill>
                  <a:prstClr val="black">
                    <a:lumMod val="65000"/>
                    <a:lumOff val="35000"/>
                  </a:prstClr>
                </a:solidFill>
              </a:rPr>
              <a:t>7</a:t>
            </a:r>
            <a:r>
              <a:rPr kumimoji="0" lang="ja-JP" altLang="en-US" sz="800" kern="0" dirty="0">
                <a:solidFill>
                  <a:prstClr val="black">
                    <a:lumMod val="65000"/>
                    <a:lumOff val="35000"/>
                  </a:prstClr>
                </a:solidFill>
              </a:rPr>
              <a:t>月中旬以降にスポーツナビトップページ（</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）の</a:t>
            </a:r>
            <a:r>
              <a:rPr kumimoji="0" lang="en-US" altLang="ja-JP" sz="800" kern="0" dirty="0">
                <a:solidFill>
                  <a:prstClr val="black">
                    <a:lumMod val="65000"/>
                    <a:lumOff val="35000"/>
                  </a:prstClr>
                </a:solidFill>
              </a:rPr>
              <a:t>WEB</a:t>
            </a:r>
            <a:r>
              <a:rPr kumimoji="0" lang="ja-JP" altLang="en-US" sz="800" kern="0" dirty="0">
                <a:solidFill>
                  <a:prstClr val="black">
                    <a:lumMod val="65000"/>
                    <a:lumOff val="35000"/>
                  </a:prstClr>
                </a:solidFill>
              </a:rPr>
              <a:t>サイトリニューアルを予定しております。そのため当該商品の販売を一旦停止とさせていただきます。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1680" y="2132856"/>
            <a:ext cx="555422" cy="521589"/>
          </a:xfrm>
          <a:prstGeom prst="rect">
            <a:avLst/>
          </a:prstGeom>
        </p:spPr>
      </p:pic>
      <p:sp>
        <p:nvSpPr>
          <p:cNvPr id="2" name="テキスト ボックス 1"/>
          <p:cNvSpPr txBox="1"/>
          <p:nvPr/>
        </p:nvSpPr>
        <p:spPr>
          <a:xfrm>
            <a:off x="11280576" y="1268760"/>
            <a:ext cx="389850" cy="215444"/>
          </a:xfrm>
          <a:prstGeom prst="rect">
            <a:avLst/>
          </a:prstGeom>
          <a:noFill/>
        </p:spPr>
        <p:txBody>
          <a:bodyPr wrap="none" rtlCol="0">
            <a:spAutoFit/>
          </a:bodyPr>
          <a:lstStyle/>
          <a:p>
            <a:pPr algn="l"/>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１</a:t>
            </a:r>
          </a:p>
        </p:txBody>
      </p:sp>
    </p:spTree>
    <p:extLst>
      <p:ext uri="{BB962C8B-B14F-4D97-AF65-F5344CB8AC3E}">
        <p14:creationId xmlns:p14="http://schemas.microsoft.com/office/powerpoint/2010/main" val="2256583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商品一覧　</a:t>
            </a:r>
            <a:r>
              <a:rPr lang="ja-JP" altLang="en-US" sz="1800" dirty="0"/>
              <a:t>パノラマ</a:t>
            </a:r>
            <a:r>
              <a:rPr lang="en-US" altLang="ja-JP" sz="1800" dirty="0"/>
              <a:t>/</a:t>
            </a:r>
            <a:r>
              <a:rPr lang="ja-JP" altLang="en-US" sz="1800" dirty="0"/>
              <a:t>トップインパクトプライムディスプレイダブルサイズ</a:t>
            </a:r>
            <a:r>
              <a:rPr lang="ja-JP" altLang="en-US" sz="1600" dirty="0"/>
              <a:t>（</a:t>
            </a:r>
            <a:r>
              <a:rPr lang="en-US" altLang="ja-JP" sz="1600" dirty="0"/>
              <a:t>PC</a:t>
            </a:r>
            <a:r>
              <a:rPr lang="ja-JP" altLang="en-US" sz="1600" dirty="0"/>
              <a:t>商品）</a:t>
            </a:r>
            <a:endParaRPr lang="ja-JP" altLang="en-US" sz="18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33523216"/>
              </p:ext>
            </p:extLst>
          </p:nvPr>
        </p:nvGraphicFramePr>
        <p:xfrm>
          <a:off x="334962" y="1043275"/>
          <a:ext cx="11624006" cy="5266044"/>
        </p:xfrm>
        <a:graphic>
          <a:graphicData uri="http://schemas.openxmlformats.org/drawingml/2006/table">
            <a:tbl>
              <a:tblPr firstCol="1" bandRow="1"/>
              <a:tblGrid>
                <a:gridCol w="2265218">
                  <a:extLst>
                    <a:ext uri="{9D8B030D-6E8A-4147-A177-3AD203B41FA5}">
                      <a16:colId xmlns:a16="http://schemas.microsoft.com/office/drawing/2014/main" val="792911817"/>
                    </a:ext>
                  </a:extLst>
                </a:gridCol>
                <a:gridCol w="1559798">
                  <a:extLst>
                    <a:ext uri="{9D8B030D-6E8A-4147-A177-3AD203B41FA5}">
                      <a16:colId xmlns:a16="http://schemas.microsoft.com/office/drawing/2014/main" val="598637953"/>
                    </a:ext>
                  </a:extLst>
                </a:gridCol>
                <a:gridCol w="1559798">
                  <a:extLst>
                    <a:ext uri="{9D8B030D-6E8A-4147-A177-3AD203B41FA5}">
                      <a16:colId xmlns:a16="http://schemas.microsoft.com/office/drawing/2014/main" val="991304690"/>
                    </a:ext>
                  </a:extLst>
                </a:gridCol>
                <a:gridCol w="1559798">
                  <a:extLst>
                    <a:ext uri="{9D8B030D-6E8A-4147-A177-3AD203B41FA5}">
                      <a16:colId xmlns:a16="http://schemas.microsoft.com/office/drawing/2014/main" val="3330853171"/>
                    </a:ext>
                  </a:extLst>
                </a:gridCol>
                <a:gridCol w="1559798">
                  <a:extLst>
                    <a:ext uri="{9D8B030D-6E8A-4147-A177-3AD203B41FA5}">
                      <a16:colId xmlns:a16="http://schemas.microsoft.com/office/drawing/2014/main" val="1572597451"/>
                    </a:ext>
                  </a:extLst>
                </a:gridCol>
                <a:gridCol w="1559798">
                  <a:extLst>
                    <a:ext uri="{9D8B030D-6E8A-4147-A177-3AD203B41FA5}">
                      <a16:colId xmlns:a16="http://schemas.microsoft.com/office/drawing/2014/main" val="852017258"/>
                    </a:ext>
                  </a:extLst>
                </a:gridCol>
                <a:gridCol w="1559798">
                  <a:extLst>
                    <a:ext uri="{9D8B030D-6E8A-4147-A177-3AD203B41FA5}">
                      <a16:colId xmlns:a16="http://schemas.microsoft.com/office/drawing/2014/main" val="3961922924"/>
                    </a:ext>
                  </a:extLst>
                </a:gridCol>
              </a:tblGrid>
              <a:tr h="4256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メイリオ"/>
                          <a:ea typeface="メイリオ"/>
                          <a:cs typeface="+mn-cs"/>
                        </a:rPr>
                        <a:t>スポーツナビ　カテゴリートップ指定　トップインパクト</a:t>
                      </a:r>
                      <a:endParaRPr kumimoji="1" lang="en-US" altLang="ja-JP" sz="700" b="1"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メイリオ"/>
                          <a:ea typeface="メイリオ"/>
                          <a:cs typeface="+mn-cs"/>
                        </a:rPr>
                        <a:t>プライムディスプレイ　ダブルサイズ　</a:t>
                      </a:r>
                      <a:r>
                        <a:rPr kumimoji="1" lang="en-US" altLang="ja-JP" sz="700" b="1" kern="1200" dirty="0">
                          <a:solidFill>
                            <a:schemeClr val="tx1">
                              <a:lumMod val="65000"/>
                              <a:lumOff val="35000"/>
                            </a:schemeClr>
                          </a:solidFill>
                          <a:latin typeface="メイリオ"/>
                          <a:ea typeface="メイリオ"/>
                          <a:cs typeface="+mn-cs"/>
                        </a:rPr>
                        <a:t>PC</a:t>
                      </a:r>
                      <a:r>
                        <a:rPr kumimoji="1" lang="ja-JP" altLang="en-US" sz="700" b="1" kern="1200" dirty="0">
                          <a:solidFill>
                            <a:schemeClr val="tx1">
                              <a:lumMod val="65000"/>
                              <a:lumOff val="35000"/>
                            </a:schemeClr>
                          </a:solidFill>
                          <a:latin typeface="メイリオ"/>
                          <a:ea typeface="メイリオ"/>
                          <a:cs typeface="+mn-cs"/>
                        </a:rPr>
                        <a:t>（プロ野球）</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スポーツナビ　カテゴリートップ指定　トップインパクト</a:t>
                      </a:r>
                      <a:endParaRPr kumimoji="1" lang="en-US" altLang="ja-JP" sz="700" b="1" kern="1200" dirty="0">
                        <a:solidFill>
                          <a:schemeClr val="bg1"/>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n-lt"/>
                          <a:ea typeface="+mn-ea"/>
                          <a:cs typeface="+mn-cs"/>
                        </a:rPr>
                        <a:t>プライムディスプレイ　ダブルサイズ　</a:t>
                      </a:r>
                      <a:r>
                        <a:rPr kumimoji="1" lang="en-US" altLang="ja-JP" sz="700" b="1" kern="1200" dirty="0">
                          <a:solidFill>
                            <a:schemeClr val="bg1"/>
                          </a:solidFill>
                          <a:latin typeface="+mn-lt"/>
                          <a:ea typeface="+mn-ea"/>
                          <a:cs typeface="+mn-cs"/>
                        </a:rPr>
                        <a:t>PC</a:t>
                      </a:r>
                      <a:r>
                        <a:rPr kumimoji="1" lang="ja-JP" altLang="en-US" sz="700" b="1" kern="1200" dirty="0">
                          <a:solidFill>
                            <a:schemeClr val="bg1"/>
                          </a:solidFill>
                          <a:latin typeface="+mn-lt"/>
                          <a:ea typeface="+mn-ea"/>
                          <a:cs typeface="+mn-cs"/>
                        </a:rPr>
                        <a:t>（サッカー代表）</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カテゴリートップ指定　トップインパクト</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ダブルサイズ　</a:t>
                      </a:r>
                      <a:r>
                        <a:rPr kumimoji="1" lang="en-US" altLang="ja-JP" sz="700" b="1" kern="1200" dirty="0">
                          <a:solidFill>
                            <a:schemeClr val="tx1">
                              <a:lumMod val="65000"/>
                              <a:lumOff val="35000"/>
                            </a:schemeClr>
                          </a:solidFill>
                          <a:latin typeface="+mn-lt"/>
                          <a:ea typeface="+mn-ea"/>
                          <a:cs typeface="+mn-cs"/>
                        </a:rPr>
                        <a:t>PC</a:t>
                      </a:r>
                      <a:r>
                        <a:rPr kumimoji="1" lang="ja-JP" altLang="en-US" sz="700" b="1" kern="1200" dirty="0">
                          <a:solidFill>
                            <a:schemeClr val="tx1">
                              <a:lumMod val="65000"/>
                              <a:lumOff val="35000"/>
                            </a:schemeClr>
                          </a:solidFill>
                          <a:latin typeface="+mn-lt"/>
                          <a:ea typeface="+mn-ea"/>
                          <a:cs typeface="+mn-cs"/>
                        </a:rPr>
                        <a:t>（</a:t>
                      </a:r>
                      <a:r>
                        <a:rPr kumimoji="1" lang="en-US" altLang="ja-JP" sz="700" b="1" kern="1200" dirty="0">
                          <a:solidFill>
                            <a:schemeClr val="tx1">
                              <a:lumMod val="65000"/>
                              <a:lumOff val="35000"/>
                            </a:schemeClr>
                          </a:solidFill>
                          <a:latin typeface="+mn-lt"/>
                          <a:ea typeface="+mn-ea"/>
                          <a:cs typeface="+mn-cs"/>
                        </a:rPr>
                        <a:t>MLB</a:t>
                      </a:r>
                      <a:r>
                        <a:rPr kumimoji="1" lang="ja-JP" altLang="en-US" sz="700" b="1"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1000003387 </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1000002651 </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j-lt"/>
                          <a:ea typeface="+mj-ea"/>
                          <a:cs typeface="+mn-cs"/>
                        </a:rPr>
                        <a:t>新規</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algn="ctr" defTabSz="914423" rtl="0" eaLnBrk="1" latinLnBrk="0" hangingPunct="1"/>
                      <a:r>
                        <a:rPr kumimoji="1" lang="en-US" altLang="ja-JP" sz="800" kern="1200" dirty="0">
                          <a:solidFill>
                            <a:schemeClr val="tx1">
                              <a:lumMod val="65000"/>
                              <a:lumOff val="35000"/>
                            </a:schemeClr>
                          </a:solidFill>
                          <a:latin typeface="+mn-lt"/>
                          <a:ea typeface="+mn-ea"/>
                          <a:cs typeface="+mn-cs"/>
                        </a:rPr>
                        <a:t>1000003388</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2022/6/22</a:t>
                      </a:r>
                      <a:r>
                        <a:rPr kumimoji="1" lang="en-US" altLang="ja-JP" sz="800" kern="1200" baseline="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（水）</a:t>
                      </a:r>
                      <a:r>
                        <a:rPr kumimoji="1" lang="en-US" altLang="ja-JP" sz="800" kern="1200" dirty="0">
                          <a:solidFill>
                            <a:schemeClr val="tx1">
                              <a:lumMod val="65000"/>
                              <a:lumOff val="35000"/>
                            </a:schemeClr>
                          </a:solidFill>
                          <a:latin typeface="メイリオ"/>
                          <a:ea typeface="メイリオ"/>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2022/2/9</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2022/6/22</a:t>
                      </a:r>
                      <a:r>
                        <a:rPr kumimoji="1" lang="en-US" altLang="ja-JP"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（水）</a:t>
                      </a:r>
                      <a:r>
                        <a:rPr kumimoji="1" lang="en-US" altLang="ja-JP" sz="800" kern="1200" dirty="0">
                          <a:solidFill>
                            <a:schemeClr val="tx1">
                              <a:lumMod val="65000"/>
                              <a:lumOff val="35000"/>
                            </a:schemeClr>
                          </a:solidFill>
                          <a:latin typeface="+mn-lt"/>
                          <a:ea typeface="+mn-ea"/>
                          <a:cs typeface="+mn-cs"/>
                        </a:rPr>
                        <a:t>12:00</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入稿前審査対象</a:t>
                      </a:r>
                      <a:endParaRPr kumimoji="1" lang="en-US" altLang="ja-JP"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〇</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〇</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〇</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524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5360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a:solidFill>
                            <a:schemeClr val="tx1">
                              <a:lumMod val="65000"/>
                              <a:lumOff val="35000"/>
                            </a:schemeClr>
                          </a:solidFill>
                          <a:latin typeface="メイリオ"/>
                          <a:ea typeface="メイリオ"/>
                          <a:cs typeface="+mn-cs"/>
                        </a:rPr>
                        <a:t> </a:t>
                      </a:r>
                      <a:r>
                        <a:rPr kumimoji="1" lang="ja-JP" altLang="en-US" sz="700" kern="1200" dirty="0">
                          <a:solidFill>
                            <a:schemeClr val="tx1">
                              <a:lumMod val="65000"/>
                              <a:lumOff val="35000"/>
                            </a:schemeClr>
                          </a:solidFill>
                          <a:latin typeface="メイリオ"/>
                          <a:ea typeface="メイリオ"/>
                          <a:cs typeface="+mn-cs"/>
                        </a:rPr>
                        <a:t>動画（</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a:solidFill>
                            <a:schemeClr val="tx1">
                              <a:lumMod val="65000"/>
                              <a:lumOff val="35000"/>
                            </a:schemeClr>
                          </a:solidFill>
                          <a:latin typeface="+mn-lt"/>
                          <a:ea typeface="+mn-ea"/>
                          <a:cs typeface="+mn-cs"/>
                        </a:rPr>
                        <a:t>トップインパクト プライムディスプレイ ダブル（</a:t>
                      </a:r>
                      <a:r>
                        <a:rPr kumimoji="1" lang="en-US" altLang="ja-JP" sz="700" kern="1200" dirty="0">
                          <a:solidFill>
                            <a:schemeClr val="tx1">
                              <a:lumMod val="65000"/>
                              <a:lumOff val="35000"/>
                            </a:schemeClr>
                          </a:solidFill>
                          <a:latin typeface="+mn-lt"/>
                          <a:ea typeface="+mn-ea"/>
                          <a:cs typeface="+mn-cs"/>
                        </a:rPr>
                        <a:t>300×600</a:t>
                      </a:r>
                      <a:r>
                        <a:rPr kumimoji="1" lang="ja-JP" altLang="en-US" sz="700" kern="1200" dirty="0">
                          <a:solidFill>
                            <a:schemeClr val="tx1">
                              <a:lumMod val="65000"/>
                              <a:lumOff val="35000"/>
                            </a:schemeClr>
                          </a:solidFill>
                          <a:latin typeface="+mn-lt"/>
                          <a:ea typeface="+mn-ea"/>
                          <a:cs typeface="+mn-cs"/>
                        </a:rPr>
                        <a:t>）</a:t>
                      </a:r>
                    </a:p>
                    <a:p>
                      <a:pPr algn="ctr"/>
                      <a:r>
                        <a:rPr kumimoji="1" lang="ja-JP" altLang="en-US" sz="700" kern="1200" dirty="0">
                          <a:solidFill>
                            <a:schemeClr val="tx1">
                              <a:lumMod val="65000"/>
                              <a:lumOff val="35000"/>
                            </a:schemeClr>
                          </a:solidFill>
                          <a:latin typeface="+mn-lt"/>
                          <a:ea typeface="+mn-ea"/>
                          <a:cs typeface="+mn-cs"/>
                        </a:rPr>
                        <a:t>トップインパクト プライムディスプレイ ダブル</a:t>
                      </a:r>
                      <a:r>
                        <a:rPr kumimoji="1" lang="ja-JP" altLang="en-US" sz="700" kern="1200" baseline="0" dirty="0">
                          <a:solidFill>
                            <a:schemeClr val="tx1">
                              <a:lumMod val="65000"/>
                              <a:lumOff val="35000"/>
                            </a:schemeClr>
                          </a:solidFill>
                          <a:latin typeface="+mn-lt"/>
                          <a:ea typeface="+mn-ea"/>
                          <a:cs typeface="+mn-cs"/>
                        </a:rPr>
                        <a:t> </a:t>
                      </a:r>
                      <a:r>
                        <a:rPr kumimoji="1" lang="ja-JP" altLang="en-US" sz="700" kern="1200" dirty="0">
                          <a:solidFill>
                            <a:schemeClr val="tx1">
                              <a:lumMod val="65000"/>
                              <a:lumOff val="35000"/>
                            </a:schemeClr>
                          </a:solidFill>
                          <a:latin typeface="+mn-lt"/>
                          <a:ea typeface="+mn-ea"/>
                          <a:cs typeface="+mn-cs"/>
                        </a:rPr>
                        <a:t>動画（</a:t>
                      </a:r>
                      <a:r>
                        <a:rPr kumimoji="1" lang="en-US" altLang="ja-JP" sz="700" kern="1200" dirty="0">
                          <a:solidFill>
                            <a:schemeClr val="tx1">
                              <a:lumMod val="65000"/>
                              <a:lumOff val="35000"/>
                            </a:schemeClr>
                          </a:solidFill>
                          <a:latin typeface="+mn-lt"/>
                          <a:ea typeface="+mn-ea"/>
                          <a:cs typeface="+mn-cs"/>
                        </a:rPr>
                        <a:t>300×600</a:t>
                      </a:r>
                      <a:r>
                        <a:rPr kumimoji="1" lang="ja-JP" altLang="en-US" sz="700" kern="1200" dirty="0">
                          <a:solidFill>
                            <a:schemeClr val="tx1">
                              <a:lumMod val="65000"/>
                              <a:lumOff val="35000"/>
                            </a:schemeClr>
                          </a:solidFill>
                          <a:latin typeface="+mn-lt"/>
                          <a:ea typeface="+mn-ea"/>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p>
                      <a:pPr algn="ctr"/>
                      <a:r>
                        <a:rPr kumimoji="1" lang="ja-JP" altLang="en-US" sz="700" kern="1200" dirty="0">
                          <a:solidFill>
                            <a:schemeClr val="tx1">
                              <a:lumMod val="65000"/>
                              <a:lumOff val="35000"/>
                            </a:schemeClr>
                          </a:solidFill>
                          <a:latin typeface="メイリオ"/>
                          <a:ea typeface="メイリオ"/>
                          <a:cs typeface="+mn-cs"/>
                        </a:rPr>
                        <a:t>トップインパクト プライムディスプレイ ダブル</a:t>
                      </a:r>
                      <a:r>
                        <a:rPr kumimoji="1" lang="ja-JP" altLang="en-US" sz="700" kern="1200" baseline="0" dirty="0">
                          <a:solidFill>
                            <a:schemeClr val="tx1">
                              <a:lumMod val="65000"/>
                              <a:lumOff val="35000"/>
                            </a:schemeClr>
                          </a:solidFill>
                          <a:latin typeface="メイリオ"/>
                          <a:ea typeface="メイリオ"/>
                          <a:cs typeface="+mn-cs"/>
                        </a:rPr>
                        <a:t> </a:t>
                      </a:r>
                      <a:r>
                        <a:rPr kumimoji="1" lang="ja-JP" altLang="en-US" sz="700" kern="1200" dirty="0">
                          <a:solidFill>
                            <a:schemeClr val="tx1">
                              <a:lumMod val="65000"/>
                              <a:lumOff val="35000"/>
                            </a:schemeClr>
                          </a:solidFill>
                          <a:latin typeface="メイリオ"/>
                          <a:ea typeface="メイリオ"/>
                          <a:cs typeface="+mn-cs"/>
                        </a:rPr>
                        <a:t>動画（</a:t>
                      </a:r>
                      <a:r>
                        <a:rPr kumimoji="1" lang="en-US" altLang="ja-JP" sz="700" kern="1200" dirty="0">
                          <a:solidFill>
                            <a:schemeClr val="tx1">
                              <a:lumMod val="65000"/>
                              <a:lumOff val="35000"/>
                            </a:schemeClr>
                          </a:solidFill>
                          <a:latin typeface="メイリオ"/>
                          <a:ea typeface="メイリオ"/>
                          <a:cs typeface="+mn-cs"/>
                        </a:rPr>
                        <a:t>300×600</a:t>
                      </a:r>
                      <a:r>
                        <a:rPr kumimoji="1" lang="ja-JP" altLang="en-US" sz="700" kern="1200" dirty="0">
                          <a:solidFill>
                            <a:schemeClr val="tx1">
                              <a:lumMod val="65000"/>
                              <a:lumOff val="35000"/>
                            </a:schemeClr>
                          </a:solidFill>
                          <a:latin typeface="メイリオ"/>
                          <a:ea typeface="メイリオ"/>
                          <a:cs typeface="+mn-cs"/>
                        </a:rPr>
                        <a:t>）</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動画（</a:t>
                      </a:r>
                      <a:r>
                        <a:rPr kumimoji="1" lang="en-US" altLang="ja-JP" sz="800" b="0" kern="1200" dirty="0">
                          <a:solidFill>
                            <a:schemeClr val="bg1"/>
                          </a:solidFill>
                          <a:latin typeface="+mn-lt"/>
                          <a:ea typeface="+mn-ea"/>
                          <a:cs typeface="+mn-cs"/>
                        </a:rPr>
                        <a:t>16</a:t>
                      </a:r>
                      <a:r>
                        <a:rPr kumimoji="1" lang="ja-JP" altLang="en-US" sz="800" b="0" kern="1200" dirty="0">
                          <a:solidFill>
                            <a:schemeClr val="bg1"/>
                          </a:solidFill>
                          <a:latin typeface="+mn-lt"/>
                          <a:ea typeface="+mn-ea"/>
                          <a:cs typeface="+mn-cs"/>
                        </a:rPr>
                        <a:t>：</a:t>
                      </a:r>
                      <a:r>
                        <a:rPr kumimoji="1" lang="en-US" altLang="ja-JP" sz="800" b="0" kern="1200" dirty="0">
                          <a:solidFill>
                            <a:schemeClr val="bg1"/>
                          </a:solidFill>
                          <a:latin typeface="+mn-lt"/>
                          <a:ea typeface="+mn-ea"/>
                          <a:cs typeface="+mn-cs"/>
                        </a:rPr>
                        <a:t>9</a:t>
                      </a:r>
                      <a:r>
                        <a:rPr kumimoji="1" lang="ja-JP" altLang="en-US" sz="800" b="0" kern="1200" dirty="0">
                          <a:solidFill>
                            <a:schemeClr val="bg1"/>
                          </a:solidFill>
                          <a:latin typeface="+mn-lt"/>
                          <a:ea typeface="+mn-ea"/>
                          <a:cs typeface="+mn-cs"/>
                        </a:rPr>
                        <a:t>）広告</a:t>
                      </a:r>
                    </a:p>
                    <a:p>
                      <a:pPr algn="ctr"/>
                      <a:r>
                        <a:rPr kumimoji="1" lang="ja-JP" altLang="en-US" sz="8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6504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スポーツナビ　野球　プロ野球</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スポーツナビ　サッカー　サッカー代表</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algn="ctr" defTabSz="914423" rtl="0" eaLnBrk="1" latinLnBrk="0" hangingPunct="1"/>
                      <a:r>
                        <a:rPr kumimoji="1" lang="ja-JP" altLang="en-US" sz="700" kern="1200" dirty="0">
                          <a:solidFill>
                            <a:schemeClr val="tx1">
                              <a:lumMod val="65000"/>
                              <a:lumOff val="35000"/>
                            </a:schemeClr>
                          </a:solidFill>
                          <a:latin typeface="+mn-lt"/>
                          <a:ea typeface="+mn-ea"/>
                          <a:cs typeface="+mn-cs"/>
                        </a:rPr>
                        <a:t>スポーツナビ　野球　</a:t>
                      </a:r>
                      <a:r>
                        <a:rPr kumimoji="1" lang="en-US" altLang="ja-JP" sz="700" kern="1200" dirty="0">
                          <a:solidFill>
                            <a:schemeClr val="tx1">
                              <a:lumMod val="65000"/>
                              <a:lumOff val="35000"/>
                            </a:schemeClr>
                          </a:solidFill>
                          <a:latin typeface="+mn-lt"/>
                          <a:ea typeface="+mn-ea"/>
                          <a:cs typeface="+mn-cs"/>
                        </a:rPr>
                        <a:t>MLB</a:t>
                      </a: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66098080"/>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algn="ctr" defTabSz="914400" rtl="0" eaLnBrk="1" latinLnBrk="0" hangingPunct="1"/>
                      <a:r>
                        <a:rPr kumimoji="1" lang="ja-JP" altLang="en-US" sz="8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スポーツナビ各種目のトップページ</a:t>
                      </a:r>
                      <a:endParaRPr kumimoji="1" lang="ja-JP" altLang="en-US" sz="8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06916787"/>
                  </a:ext>
                </a:extLst>
              </a:tr>
              <a:tr h="220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27</a:t>
                      </a:r>
                      <a:r>
                        <a:rPr kumimoji="1" lang="ja-JP" altLang="en-US" sz="800" kern="1200" dirty="0">
                          <a:solidFill>
                            <a:schemeClr val="tx1">
                              <a:lumMod val="65000"/>
                              <a:lumOff val="35000"/>
                            </a:schemeClr>
                          </a:solidFill>
                          <a:latin typeface="メイリオ"/>
                          <a:ea typeface="メイリオ"/>
                          <a:cs typeface="+mn-cs"/>
                        </a:rPr>
                        <a:t>日（月）～</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日（火）～</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8</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メイリオ"/>
                        <a:ea typeface="メイリオ"/>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6</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27</a:t>
                      </a:r>
                      <a:r>
                        <a:rPr kumimoji="1" lang="ja-JP" altLang="en-US" sz="800" kern="1200" dirty="0">
                          <a:solidFill>
                            <a:schemeClr val="tx1">
                              <a:lumMod val="65000"/>
                              <a:lumOff val="35000"/>
                            </a:schemeClr>
                          </a:solidFill>
                          <a:latin typeface="メイリオ"/>
                          <a:ea typeface="メイリオ"/>
                          <a:cs typeface="+mn-cs"/>
                        </a:rPr>
                        <a:t>日（月）～</a:t>
                      </a: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30</a:t>
                      </a:r>
                      <a:r>
                        <a:rPr kumimoji="1" lang="ja-JP" altLang="en-US" sz="800" kern="1200" dirty="0">
                          <a:solidFill>
                            <a:schemeClr val="tx1">
                              <a:lumMod val="65000"/>
                              <a:lumOff val="35000"/>
                            </a:schemeClr>
                          </a:solidFill>
                          <a:latin typeface="メイリオ"/>
                          <a:ea typeface="メイリオ"/>
                          <a:cs typeface="+mn-cs"/>
                        </a:rPr>
                        <a:t>日（金）</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468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※1</a:t>
                      </a:r>
                      <a:r>
                        <a:rPr kumimoji="1" lang="ja-JP" altLang="en-US" sz="700" kern="1200" dirty="0">
                          <a:solidFill>
                            <a:schemeClr val="tx1">
                              <a:lumMod val="65000"/>
                              <a:lumOff val="35000"/>
                            </a:schemeClr>
                          </a:solidFill>
                          <a:latin typeface="+mn-lt"/>
                          <a:ea typeface="+mn-ea"/>
                          <a:cs typeface="+mn-cs"/>
                        </a:rPr>
                        <a:t>日間～</a:t>
                      </a:r>
                      <a:r>
                        <a:rPr kumimoji="1" lang="en-US" altLang="ja-JP" sz="700" kern="1200" dirty="0">
                          <a:solidFill>
                            <a:schemeClr val="tx1">
                              <a:lumMod val="65000"/>
                              <a:lumOff val="35000"/>
                            </a:schemeClr>
                          </a:solidFill>
                          <a:latin typeface="+mn-lt"/>
                          <a:ea typeface="+mn-ea"/>
                          <a:cs typeface="+mn-cs"/>
                        </a:rPr>
                        <a:t>4</a:t>
                      </a:r>
                      <a:r>
                        <a:rPr kumimoji="1" lang="ja-JP" altLang="en-US" sz="700" kern="1200" dirty="0">
                          <a:solidFill>
                            <a:schemeClr val="tx1">
                              <a:lumMod val="65000"/>
                              <a:lumOff val="35000"/>
                            </a:schemeClr>
                          </a:solidFill>
                          <a:latin typeface="+mn-lt"/>
                          <a:ea typeface="+mn-ea"/>
                          <a:cs typeface="+mn-cs"/>
                        </a:rPr>
                        <a:t>日間での掲載も可能ですが、掲載</a:t>
                      </a:r>
                      <a:r>
                        <a:rPr kumimoji="1" lang="en-US" altLang="ja-JP" sz="700" kern="1200" dirty="0" err="1">
                          <a:solidFill>
                            <a:schemeClr val="tx1">
                              <a:lumMod val="65000"/>
                              <a:lumOff val="35000"/>
                            </a:schemeClr>
                          </a:solidFill>
                          <a:latin typeface="+mn-lt"/>
                          <a:ea typeface="+mn-ea"/>
                          <a:cs typeface="+mn-cs"/>
                        </a:rPr>
                        <a:t>vimps</a:t>
                      </a:r>
                      <a:r>
                        <a:rPr kumimoji="1" lang="ja-JP" altLang="en-US" sz="700" kern="1200" dirty="0">
                          <a:solidFill>
                            <a:schemeClr val="tx1">
                              <a:lumMod val="65000"/>
                              <a:lumOff val="35000"/>
                            </a:schemeClr>
                          </a:solidFill>
                          <a:latin typeface="+mn-lt"/>
                          <a:ea typeface="+mn-ea"/>
                          <a:cs typeface="+mn-cs"/>
                        </a:rPr>
                        <a:t>数が未達成の場合補填対象外になります。</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基本料金（</a:t>
                      </a:r>
                      <a:r>
                        <a:rPr kumimoji="1" lang="en-US" altLang="ja-JP" sz="800" b="0" kern="1200" dirty="0" err="1">
                          <a:solidFill>
                            <a:schemeClr val="bg1"/>
                          </a:solidFill>
                          <a:latin typeface="+mn-lt"/>
                          <a:ea typeface="+mn-ea"/>
                          <a:cs typeface="+mn-cs"/>
                        </a:rPr>
                        <a:t>vCPM</a:t>
                      </a:r>
                      <a:r>
                        <a:rPr kumimoji="1" lang="ja-JP" altLang="en-US" sz="8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a:solidFill>
                            <a:schemeClr val="tx1">
                              <a:lumMod val="65000"/>
                              <a:lumOff val="35000"/>
                            </a:schemeClr>
                          </a:solidFill>
                          <a:latin typeface="+mn-lt"/>
                          <a:ea typeface="+mn-ea"/>
                          <a:cs typeface="+mn-cs"/>
                        </a:rPr>
                        <a:t>2,009</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08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n-lt"/>
                          <a:ea typeface="+mn-ea"/>
                          <a:cs typeface="+mn-cs"/>
                        </a:rPr>
                        <a:t>想定</a:t>
                      </a:r>
                      <a:r>
                        <a:rPr kumimoji="1" lang="en-US" altLang="ja-JP" sz="800" b="0" kern="1200" dirty="0" err="1">
                          <a:solidFill>
                            <a:schemeClr val="bg1"/>
                          </a:solidFill>
                          <a:latin typeface="+mn-lt"/>
                          <a:ea typeface="+mn-ea"/>
                          <a:cs typeface="+mn-cs"/>
                        </a:rPr>
                        <a:t>vimps</a:t>
                      </a:r>
                      <a:r>
                        <a:rPr kumimoji="1" lang="ja-JP" altLang="en-US" sz="700" b="0" kern="1200" dirty="0">
                          <a:solidFill>
                            <a:schemeClr val="bg1"/>
                          </a:solidFill>
                          <a:latin typeface="+mn-lt"/>
                          <a:ea typeface="+mn-ea"/>
                          <a:cs typeface="+mn-cs"/>
                        </a:rPr>
                        <a:t>（枠配信のみ）</a:t>
                      </a:r>
                      <a:endParaRPr kumimoji="1" lang="ja-JP" altLang="en-US" sz="8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9" name="図 8"/>
          <p:cNvPicPr>
            <a:picLocks noChangeAspect="1"/>
          </p:cNvPicPr>
          <p:nvPr/>
        </p:nvPicPr>
        <p:blipFill>
          <a:blip r:embed="rId2"/>
          <a:stretch>
            <a:fillRect/>
          </a:stretch>
        </p:blipFill>
        <p:spPr>
          <a:xfrm>
            <a:off x="10162817" y="2164444"/>
            <a:ext cx="601529" cy="518176"/>
          </a:xfrm>
          <a:prstGeom prst="rect">
            <a:avLst/>
          </a:prstGeom>
        </p:spPr>
      </p:pic>
      <p:sp>
        <p:nvSpPr>
          <p:cNvPr id="11" name="正方形/長方形 10"/>
          <p:cNvSpPr/>
          <p:nvPr/>
        </p:nvSpPr>
        <p:spPr>
          <a:xfrm>
            <a:off x="334962" y="6248165"/>
            <a:ext cx="10423046" cy="267381"/>
          </a:xfrm>
          <a:prstGeom prst="rect">
            <a:avLst/>
          </a:prstGeom>
        </p:spPr>
        <p:txBody>
          <a:bodyPr wrap="none" lIns="91440" tIns="45720" rIns="91440" bIns="45720" anchor="t">
            <a:spAutoFit/>
          </a:bodyPr>
          <a:lstStyle/>
          <a:p>
            <a:pPr lvl="0">
              <a:lnSpc>
                <a:spcPts val="1460"/>
              </a:lnSpc>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2" name="図 11"/>
          <p:cNvPicPr>
            <a:picLocks noChangeAspect="1"/>
          </p:cNvPicPr>
          <p:nvPr/>
        </p:nvPicPr>
        <p:blipFill>
          <a:blip r:embed="rId2"/>
          <a:stretch>
            <a:fillRect/>
          </a:stretch>
        </p:blipFill>
        <p:spPr>
          <a:xfrm>
            <a:off x="7038813" y="2145807"/>
            <a:ext cx="601529" cy="518176"/>
          </a:xfrm>
          <a:prstGeom prst="rect">
            <a:avLst/>
          </a:prstGeom>
        </p:spPr>
      </p:pic>
      <p:pic>
        <p:nvPicPr>
          <p:cNvPr id="13" name="図 12"/>
          <p:cNvPicPr>
            <a:picLocks noChangeAspect="1"/>
          </p:cNvPicPr>
          <p:nvPr/>
        </p:nvPicPr>
        <p:blipFill>
          <a:blip r:embed="rId2"/>
          <a:stretch>
            <a:fillRect/>
          </a:stretch>
        </p:blipFill>
        <p:spPr>
          <a:xfrm>
            <a:off x="3914809" y="2164444"/>
            <a:ext cx="601529" cy="518176"/>
          </a:xfrm>
          <a:prstGeom prst="rect">
            <a:avLst/>
          </a:prstGeom>
        </p:spPr>
      </p:pic>
    </p:spTree>
    <p:extLst>
      <p:ext uri="{BB962C8B-B14F-4D97-AF65-F5344CB8AC3E}">
        <p14:creationId xmlns:p14="http://schemas.microsoft.com/office/powerpoint/2010/main" val="3569719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129334055"/>
              </p:ext>
            </p:extLst>
          </p:nvPr>
        </p:nvGraphicFramePr>
        <p:xfrm>
          <a:off x="263352" y="980729"/>
          <a:ext cx="11665297" cy="3327690"/>
        </p:xfrm>
        <a:graphic>
          <a:graphicData uri="http://schemas.openxmlformats.org/drawingml/2006/table">
            <a:tbl>
              <a:tblPr firstCol="1" bandRow="1">
                <a:tableStyleId>{21E4AEA4-8DFA-4A89-87EB-49C32662AFE0}</a:tableStyleId>
              </a:tblPr>
              <a:tblGrid>
                <a:gridCol w="2304256">
                  <a:extLst>
                    <a:ext uri="{9D8B030D-6E8A-4147-A177-3AD203B41FA5}">
                      <a16:colId xmlns:a16="http://schemas.microsoft.com/office/drawing/2014/main" val="792911817"/>
                    </a:ext>
                  </a:extLst>
                </a:gridCol>
                <a:gridCol w="1008112">
                  <a:extLst>
                    <a:ext uri="{9D8B030D-6E8A-4147-A177-3AD203B41FA5}">
                      <a16:colId xmlns:a16="http://schemas.microsoft.com/office/drawing/2014/main" val="2515137241"/>
                    </a:ext>
                  </a:extLst>
                </a:gridCol>
                <a:gridCol w="936104">
                  <a:extLst>
                    <a:ext uri="{9D8B030D-6E8A-4147-A177-3AD203B41FA5}">
                      <a16:colId xmlns:a16="http://schemas.microsoft.com/office/drawing/2014/main" val="3608287535"/>
                    </a:ext>
                  </a:extLst>
                </a:gridCol>
                <a:gridCol w="1152128">
                  <a:extLst>
                    <a:ext uri="{9D8B030D-6E8A-4147-A177-3AD203B41FA5}">
                      <a16:colId xmlns:a16="http://schemas.microsoft.com/office/drawing/2014/main" val="2736899289"/>
                    </a:ext>
                  </a:extLst>
                </a:gridCol>
                <a:gridCol w="1296144">
                  <a:extLst>
                    <a:ext uri="{9D8B030D-6E8A-4147-A177-3AD203B41FA5}">
                      <a16:colId xmlns:a16="http://schemas.microsoft.com/office/drawing/2014/main" val="613100517"/>
                    </a:ext>
                  </a:extLst>
                </a:gridCol>
                <a:gridCol w="1296144">
                  <a:extLst>
                    <a:ext uri="{9D8B030D-6E8A-4147-A177-3AD203B41FA5}">
                      <a16:colId xmlns:a16="http://schemas.microsoft.com/office/drawing/2014/main" val="3564655365"/>
                    </a:ext>
                  </a:extLst>
                </a:gridCol>
                <a:gridCol w="1152128">
                  <a:extLst>
                    <a:ext uri="{9D8B030D-6E8A-4147-A177-3AD203B41FA5}">
                      <a16:colId xmlns:a16="http://schemas.microsoft.com/office/drawing/2014/main" val="135909385"/>
                    </a:ext>
                  </a:extLst>
                </a:gridCol>
                <a:gridCol w="1288541">
                  <a:extLst>
                    <a:ext uri="{9D8B030D-6E8A-4147-A177-3AD203B41FA5}">
                      <a16:colId xmlns:a16="http://schemas.microsoft.com/office/drawing/2014/main" val="2591893762"/>
                    </a:ext>
                  </a:extLst>
                </a:gridCol>
                <a:gridCol w="1231740">
                  <a:extLst>
                    <a:ext uri="{9D8B030D-6E8A-4147-A177-3AD203B41FA5}">
                      <a16:colId xmlns:a16="http://schemas.microsoft.com/office/drawing/2014/main" val="2760754859"/>
                    </a:ext>
                  </a:extLst>
                </a:gridCol>
              </a:tblGrid>
              <a:tr h="595491">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カテゴリートップ指定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トップ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ダブルサイズ　</a:t>
                      </a:r>
                      <a:r>
                        <a:rPr kumimoji="1" lang="en-US" altLang="ja-JP" sz="700" b="1" kern="1200" dirty="0">
                          <a:solidFill>
                            <a:schemeClr val="tx1">
                              <a:lumMod val="65000"/>
                              <a:lumOff val="35000"/>
                            </a:schemeClr>
                          </a:solidFill>
                          <a:latin typeface="+mn-lt"/>
                          <a:ea typeface="+mn-ea"/>
                          <a:cs typeface="+mn-cs"/>
                        </a:rPr>
                        <a:t>PC</a:t>
                      </a: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カテゴリートップ指定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ダブルサイズ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89369">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434171"/>
                  </a:ext>
                </a:extLst>
              </a:tr>
              <a:tr h="31093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31917948"/>
                  </a:ext>
                </a:extLst>
              </a:tr>
              <a:tr h="3921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6098080"/>
                  </a:ext>
                </a:extLst>
              </a:tr>
              <a:tr h="39215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3668774"/>
                  </a:ext>
                </a:extLst>
              </a:tr>
              <a:tr h="289369">
                <a:tc>
                  <a:txBody>
                    <a:bodyPr/>
                    <a:lstStyle/>
                    <a:p>
                      <a:pPr algn="ctr"/>
                      <a:r>
                        <a:rPr kumimoji="1" lang="ja-JP" altLang="en-US" sz="1050" b="0" kern="1200" dirty="0">
                          <a:solidFill>
                            <a:schemeClr val="bg1"/>
                          </a:solidFill>
                          <a:latin typeface="+mn-lt"/>
                          <a:ea typeface="+mn-ea"/>
                          <a:cs typeface="+mn-cs"/>
                        </a:rPr>
                        <a:t>オーディエンスカテゴリー　</a:t>
                      </a:r>
                      <a:r>
                        <a:rPr kumimoji="1" lang="en-US" altLang="ja-JP" sz="1050" b="0" kern="1200" dirty="0">
                          <a:solidFill>
                            <a:schemeClr val="bg1"/>
                          </a:solidFill>
                          <a:latin typeface="+mn-lt"/>
                          <a:ea typeface="+mn-ea"/>
                          <a:cs typeface="+mn-cs"/>
                        </a:rPr>
                        <a:t>※1</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7014782"/>
                  </a:ext>
                </a:extLst>
              </a:tr>
              <a:tr h="392152">
                <a:tc>
                  <a:txBody>
                    <a:bodyPr/>
                    <a:lstStyle/>
                    <a:p>
                      <a:pPr algn="ctr" rtl="0" fontAlgn="base"/>
                      <a:r>
                        <a:rPr kumimoji="1" lang="ja-JP" altLang="ja-JP" sz="1050" b="0" kern="1200" dirty="0">
                          <a:solidFill>
                            <a:schemeClr val="bg1"/>
                          </a:solidFill>
                          <a:latin typeface="+mn-lt"/>
                          <a:ea typeface="+mn-ea"/>
                          <a:cs typeface="+mn-cs"/>
                        </a:rPr>
                        <a:t>オーディエンスリスト​</a:t>
                      </a:r>
                    </a:p>
                    <a:p>
                      <a:pPr algn="ctr" rtl="0" fontAlgn="base"/>
                      <a:r>
                        <a:rPr kumimoji="1" lang="ja-JP" altLang="ja-JP" sz="1050" b="0" kern="1200" dirty="0">
                          <a:solidFill>
                            <a:schemeClr val="bg1"/>
                          </a:solidFill>
                          <a:latin typeface="+mn-lt"/>
                          <a:ea typeface="+mn-ea"/>
                          <a:cs typeface="+mn-cs"/>
                        </a:rPr>
                        <a:t>（ヤフー</a:t>
                      </a:r>
                      <a:r>
                        <a:rPr kumimoji="1" lang="ja-JP" altLang="en-US" sz="1050" b="0" kern="1200" dirty="0">
                          <a:solidFill>
                            <a:schemeClr val="bg1"/>
                          </a:solidFill>
                          <a:latin typeface="+mn-lt"/>
                          <a:ea typeface="+mn-ea"/>
                          <a:cs typeface="+mn-cs"/>
                        </a:rPr>
                        <a:t>提供）</a:t>
                      </a:r>
                      <a:r>
                        <a:rPr kumimoji="1" lang="en-US" altLang="ja-JP" sz="1050" b="0" kern="1200" dirty="0">
                          <a:solidFill>
                            <a:schemeClr val="bg1"/>
                          </a:solidFill>
                          <a:latin typeface="+mn-lt"/>
                          <a:ea typeface="+mn-ea"/>
                          <a:cs typeface="+mn-cs"/>
                        </a:rPr>
                        <a:t>※</a:t>
                      </a:r>
                      <a:r>
                        <a:rPr kumimoji="1" lang="ja-JP" altLang="en-US" sz="1050" b="0" kern="1200" dirty="0">
                          <a:solidFill>
                            <a:schemeClr val="bg1"/>
                          </a:solidFill>
                          <a:latin typeface="+mn-lt"/>
                          <a:ea typeface="+mn-ea"/>
                          <a:cs typeface="+mn-cs"/>
                        </a:rPr>
                        <a:t>２　</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4373200"/>
                  </a:ext>
                </a:extLst>
              </a:tr>
              <a:tr h="2893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0538939"/>
                  </a:ext>
                </a:extLst>
              </a:tr>
              <a:tr h="2893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lumMod val="50000"/>
                        </a:schemeClr>
                      </a:solidFill>
                      <a:prstDash val="sysDot"/>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marL="163440" marR="163440" anchor="ctr">
                    <a:lnL w="12700" cap="flat" cmpd="sng" algn="ctr">
                      <a:solidFill>
                        <a:schemeClr val="bg1">
                          <a:lumMod val="50000"/>
                        </a:schemeClr>
                      </a:solidFill>
                      <a:prstDash val="sysDot"/>
                      <a:round/>
                      <a:headEnd type="none" w="med" len="med"/>
                      <a:tailEnd type="none" w="med" len="med"/>
                    </a:lnL>
                    <a:lnR w="12700" cap="flat" cmpd="sng" algn="ctr">
                      <a:solidFill>
                        <a:schemeClr val="bg1">
                          <a:lumMod val="50000"/>
                        </a:schemeClr>
                      </a:solidFill>
                      <a:prstDash val="sysDot"/>
                      <a:round/>
                      <a:headEnd type="none" w="med" len="med"/>
                      <a:tailEnd type="none" w="med" len="med"/>
                    </a:lnR>
                    <a:lnT w="12700" cap="flat" cmpd="sng" algn="ctr">
                      <a:solidFill>
                        <a:schemeClr val="bg1">
                          <a:lumMod val="50000"/>
                        </a:schemeClr>
                      </a:solidFill>
                      <a:prstDash val="sysDot"/>
                      <a:round/>
                      <a:headEnd type="none" w="med" len="med"/>
                      <a:tailEnd type="none" w="med" len="med"/>
                    </a:lnT>
                    <a:lnB w="12700" cap="flat" cmpd="sng" algn="ctr">
                      <a:solidFill>
                        <a:schemeClr val="bg1">
                          <a:lumMod val="50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04049" y="4237925"/>
            <a:ext cx="11305256" cy="2431435"/>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b="1" dirty="0">
                <a:solidFill>
                  <a:schemeClr val="tx1">
                    <a:lumMod val="65000"/>
                    <a:lumOff val="35000"/>
                  </a:schemeClr>
                </a:solidFill>
                <a:latin typeface="+mn-ea"/>
              </a:rPr>
              <a:t>【</a:t>
            </a:r>
            <a:r>
              <a:rPr lang="ja-JP" altLang="en-US" sz="900" b="1" dirty="0">
                <a:solidFill>
                  <a:schemeClr val="tx1">
                    <a:lumMod val="65000"/>
                    <a:lumOff val="35000"/>
                  </a:schemeClr>
                </a:solidFill>
                <a:latin typeface="+mn-ea"/>
              </a:rPr>
              <a:t>注意事項</a:t>
            </a:r>
            <a:r>
              <a:rPr lang="en-US" altLang="ja-JP" sz="900" b="1" dirty="0">
                <a:solidFill>
                  <a:schemeClr val="tx1">
                    <a:lumMod val="65000"/>
                    <a:lumOff val="35000"/>
                  </a:schemeClr>
                </a:solidFill>
                <a:latin typeface="+mn-ea"/>
              </a:rPr>
              <a:t>】</a:t>
            </a:r>
          </a:p>
          <a:p>
            <a:pPr>
              <a:lnSpc>
                <a:spcPts val="1460"/>
              </a:lnSpc>
            </a:pPr>
            <a:r>
              <a:rPr lang="ja-JP" altLang="en-US" sz="900" b="1" dirty="0">
                <a:solidFill>
                  <a:schemeClr val="tx1">
                    <a:lumMod val="65000"/>
                    <a:lumOff val="35000"/>
                  </a:schemeClr>
                </a:solidFill>
                <a:latin typeface="+mn-ea"/>
              </a:rPr>
              <a:t>これらの商品は、ターゲティング設定不可です。</a:t>
            </a:r>
            <a:endParaRPr lang="en-US" altLang="ja-JP" sz="900" b="1" dirty="0">
              <a:solidFill>
                <a:schemeClr val="tx1">
                  <a:lumMod val="65000"/>
                  <a:lumOff val="35000"/>
                </a:schemeClr>
              </a:solidFill>
              <a:latin typeface="+mn-ea"/>
            </a:endParaRPr>
          </a:p>
          <a:p>
            <a:pPr>
              <a:lnSpc>
                <a:spcPts val="1460"/>
              </a:lnSpc>
            </a:pPr>
            <a:br>
              <a:rPr lang="en-US" altLang="ja-JP" sz="900" dirty="0">
                <a:solidFill>
                  <a:schemeClr val="tx1">
                    <a:lumMod val="65000"/>
                    <a:lumOff val="35000"/>
                  </a:schemeClr>
                </a:solidFill>
                <a:latin typeface="+mn-ea"/>
              </a:rPr>
            </a:br>
            <a:r>
              <a:rPr lang="en-US" altLang="ja-JP" sz="900" dirty="0">
                <a:solidFill>
                  <a:schemeClr val="tx1">
                    <a:lumMod val="65000"/>
                    <a:lumOff val="35000"/>
                  </a:schemeClr>
                </a:solidFill>
              </a:rPr>
              <a:t>※SP</a:t>
            </a:r>
            <a:r>
              <a:rPr lang="ja-JP" altLang="en-US" sz="900" dirty="0">
                <a:solidFill>
                  <a:schemeClr val="tx1">
                    <a:lumMod val="65000"/>
                    <a:lumOff val="35000"/>
                  </a:schemeClr>
                </a:solidFill>
              </a:rPr>
              <a:t>はスマートフォン、</a:t>
            </a:r>
            <a:r>
              <a:rPr lang="en-US" altLang="ja-JP" sz="900" dirty="0">
                <a:solidFill>
                  <a:schemeClr val="tx1">
                    <a:lumMod val="65000"/>
                    <a:lumOff val="35000"/>
                  </a:schemeClr>
                </a:solidFill>
              </a:rPr>
              <a:t>PC</a:t>
            </a:r>
            <a:r>
              <a:rPr lang="ja-JP" altLang="en-US" sz="900" dirty="0">
                <a:solidFill>
                  <a:schemeClr val="tx1">
                    <a:lumMod val="65000"/>
                    <a:lumOff val="35000"/>
                  </a:schemeClr>
                </a:solidFill>
              </a:rPr>
              <a:t>はパソコン、</a:t>
            </a:r>
            <a:r>
              <a:rPr lang="en-US" altLang="ja-JP" sz="900" dirty="0">
                <a:solidFill>
                  <a:schemeClr val="tx1">
                    <a:lumMod val="65000"/>
                    <a:lumOff val="35000"/>
                  </a:schemeClr>
                </a:solidFill>
              </a:rPr>
              <a:t>MD</a:t>
            </a:r>
            <a:r>
              <a:rPr lang="ja-JP" altLang="en-US" sz="900" dirty="0">
                <a:solidFill>
                  <a:schemeClr val="tx1">
                    <a:lumMod val="65000"/>
                    <a:lumOff val="35000"/>
                  </a:schemeClr>
                </a:solidFill>
              </a:rPr>
              <a:t>はマルチデバイスの略称です。</a:t>
            </a:r>
            <a:endParaRPr lang="en-US" altLang="ja-JP" sz="900" dirty="0">
              <a:solidFill>
                <a:schemeClr val="tx1">
                  <a:lumMod val="65000"/>
                  <a:lumOff val="35000"/>
                </a:schemeClr>
              </a:solidFill>
              <a:latin typeface="+mn-ea"/>
            </a:endParaRPr>
          </a:p>
          <a:p>
            <a:pPr>
              <a:lnSpc>
                <a:spcPts val="1460"/>
              </a:lnSpc>
            </a:pPr>
            <a:r>
              <a:rPr lang="en-US" altLang="ja-JP" sz="900" dirty="0">
                <a:solidFill>
                  <a:schemeClr val="bg1">
                    <a:lumMod val="85000"/>
                  </a:schemeClr>
                </a:solidFill>
                <a:latin typeface="+mn-ea"/>
              </a:rPr>
              <a:t>※</a:t>
            </a:r>
            <a:r>
              <a:rPr lang="ja-JP" altLang="en-US" sz="900" dirty="0">
                <a:solidFill>
                  <a:schemeClr val="bg1">
                    <a:lumMod val="85000"/>
                  </a:schemeClr>
                </a:solidFill>
                <a:latin typeface="+mn-ea"/>
              </a:rPr>
              <a:t>年齢は以下の区分で指定が可能です。</a:t>
            </a:r>
            <a:endParaRPr lang="en-US" altLang="ja-JP" sz="900" dirty="0">
              <a:solidFill>
                <a:schemeClr val="bg1">
                  <a:lumMod val="85000"/>
                </a:schemeClr>
              </a:solidFill>
              <a:latin typeface="+mn-ea"/>
            </a:endParaRPr>
          </a:p>
          <a:p>
            <a:pPr>
              <a:lnSpc>
                <a:spcPts val="1460"/>
              </a:lnSpc>
            </a:pPr>
            <a:r>
              <a:rPr lang="en-US" altLang="ja-JP" sz="900" dirty="0">
                <a:solidFill>
                  <a:schemeClr val="bg1">
                    <a:lumMod val="85000"/>
                  </a:schemeClr>
                </a:solidFill>
                <a:latin typeface="+mn-ea"/>
              </a:rPr>
              <a:t>2022/4/3</a:t>
            </a:r>
            <a:r>
              <a:rPr lang="ja-JP" altLang="en-US" sz="900" dirty="0">
                <a:solidFill>
                  <a:schemeClr val="bg1">
                    <a:lumMod val="85000"/>
                  </a:schemeClr>
                </a:solidFill>
                <a:latin typeface="+mn-ea"/>
              </a:rPr>
              <a:t>以前：</a:t>
            </a:r>
            <a:r>
              <a:rPr lang="en-US" altLang="ja-JP" sz="900" dirty="0">
                <a:solidFill>
                  <a:schemeClr val="bg1">
                    <a:lumMod val="85000"/>
                  </a:schemeClr>
                </a:solidFill>
                <a:latin typeface="+mn-ea"/>
              </a:rPr>
              <a:t>15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19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70</a:t>
            </a:r>
            <a:r>
              <a:rPr lang="ja-JP" altLang="en-US" sz="900" dirty="0">
                <a:solidFill>
                  <a:schemeClr val="bg1">
                    <a:lumMod val="85000"/>
                  </a:schemeClr>
                </a:solidFill>
                <a:latin typeface="+mn-ea"/>
              </a:rPr>
              <a:t>歳以上</a:t>
            </a:r>
          </a:p>
          <a:p>
            <a:pPr>
              <a:lnSpc>
                <a:spcPts val="1460"/>
              </a:lnSpc>
            </a:pPr>
            <a:r>
              <a:rPr lang="en-US" altLang="ja-JP" sz="900" dirty="0">
                <a:solidFill>
                  <a:schemeClr val="bg1">
                    <a:lumMod val="85000"/>
                  </a:schemeClr>
                </a:solidFill>
                <a:latin typeface="+mn-ea"/>
              </a:rPr>
              <a:t>2022/4/4</a:t>
            </a:r>
            <a:r>
              <a:rPr lang="ja-JP" altLang="en-US" sz="900" dirty="0">
                <a:solidFill>
                  <a:schemeClr val="bg1">
                    <a:lumMod val="85000"/>
                  </a:schemeClr>
                </a:solidFill>
                <a:latin typeface="+mn-ea"/>
              </a:rPr>
              <a:t>以降：</a:t>
            </a:r>
            <a:r>
              <a:rPr lang="en-US" altLang="ja-JP" sz="900" dirty="0">
                <a:solidFill>
                  <a:schemeClr val="bg1">
                    <a:lumMod val="85000"/>
                  </a:schemeClr>
                </a:solidFill>
                <a:latin typeface="+mn-ea"/>
              </a:rPr>
              <a:t>18</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19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25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29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35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39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45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49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55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59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60</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64</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65</a:t>
            </a:r>
            <a:r>
              <a:rPr lang="ja-JP" altLang="en-US" sz="900" dirty="0">
                <a:solidFill>
                  <a:schemeClr val="bg1">
                    <a:lumMod val="85000"/>
                  </a:schemeClr>
                </a:solidFill>
                <a:latin typeface="+mn-ea"/>
              </a:rPr>
              <a:t>歳～</a:t>
            </a:r>
            <a:r>
              <a:rPr lang="en-US" altLang="ja-JP" sz="900" dirty="0">
                <a:solidFill>
                  <a:schemeClr val="bg1">
                    <a:lumMod val="85000"/>
                  </a:schemeClr>
                </a:solidFill>
                <a:latin typeface="+mn-ea"/>
              </a:rPr>
              <a:t>69</a:t>
            </a:r>
            <a:r>
              <a:rPr lang="ja-JP" altLang="en-US" sz="900" dirty="0">
                <a:solidFill>
                  <a:schemeClr val="bg1">
                    <a:lumMod val="85000"/>
                  </a:schemeClr>
                </a:solidFill>
                <a:latin typeface="+mn-ea"/>
              </a:rPr>
              <a:t>歳 </a:t>
            </a:r>
            <a:r>
              <a:rPr lang="en-US" altLang="ja-JP" sz="900" dirty="0">
                <a:solidFill>
                  <a:schemeClr val="bg1">
                    <a:lumMod val="85000"/>
                  </a:schemeClr>
                </a:solidFill>
                <a:latin typeface="+mn-ea"/>
              </a:rPr>
              <a:t>/ 70</a:t>
            </a:r>
            <a:r>
              <a:rPr lang="ja-JP" altLang="en-US" sz="900" dirty="0">
                <a:solidFill>
                  <a:schemeClr val="bg1">
                    <a:lumMod val="85000"/>
                  </a:schemeClr>
                </a:solidFill>
                <a:latin typeface="+mn-ea"/>
              </a:rPr>
              <a:t>歳以上</a:t>
            </a:r>
            <a:endParaRPr lang="en-US" altLang="ja-JP" sz="900" dirty="0">
              <a:solidFill>
                <a:schemeClr val="bg1">
                  <a:lumMod val="85000"/>
                </a:schemeClr>
              </a:solidFill>
              <a:latin typeface="+mn-ea"/>
            </a:endParaRPr>
          </a:p>
          <a:p>
            <a:pPr>
              <a:lnSpc>
                <a:spcPts val="1460"/>
              </a:lnSpc>
            </a:pPr>
            <a:r>
              <a:rPr lang="en-US" altLang="ja-JP" sz="900" dirty="0">
                <a:solidFill>
                  <a:schemeClr val="bg1">
                    <a:lumMod val="85000"/>
                  </a:schemeClr>
                </a:solidFill>
                <a:latin typeface="+mn-ea"/>
              </a:rPr>
              <a:t>※</a:t>
            </a:r>
            <a:r>
              <a:rPr lang="en-US" altLang="ja-JP" sz="900" dirty="0" err="1">
                <a:solidFill>
                  <a:schemeClr val="bg1">
                    <a:lumMod val="85000"/>
                  </a:schemeClr>
                </a:solidFill>
                <a:latin typeface="+mn-ea"/>
              </a:rPr>
              <a:t>vCPM</a:t>
            </a:r>
            <a:r>
              <a:rPr lang="ja-JP" altLang="en-US" sz="900" dirty="0">
                <a:solidFill>
                  <a:schemeClr val="bg1">
                    <a:lumMod val="85000"/>
                  </a:schemeClr>
                </a:solidFill>
                <a:latin typeface="+mn-ea"/>
              </a:rPr>
              <a:t>は「基本料金</a:t>
            </a:r>
            <a:r>
              <a:rPr lang="en-US" altLang="ja-JP" sz="900" dirty="0">
                <a:solidFill>
                  <a:schemeClr val="bg1">
                    <a:lumMod val="85000"/>
                  </a:schemeClr>
                </a:solidFill>
                <a:latin typeface="+mn-ea"/>
              </a:rPr>
              <a:t>×</a:t>
            </a:r>
            <a:r>
              <a:rPr lang="ja-JP" altLang="en-US" sz="900" dirty="0">
                <a:solidFill>
                  <a:schemeClr val="bg1">
                    <a:lumMod val="85000"/>
                  </a:schemeClr>
                </a:solidFill>
                <a:latin typeface="+mn-ea"/>
              </a:rPr>
              <a:t>ターゲティングごとに設定されている掛け率」（小数点以下切り捨て）によって決定されます。</a:t>
            </a:r>
            <a:endParaRPr lang="en-US" altLang="ja-JP" sz="900" dirty="0">
              <a:solidFill>
                <a:schemeClr val="bg1">
                  <a:lumMod val="85000"/>
                </a:schemeClr>
              </a:solidFill>
              <a:latin typeface="+mn-ea"/>
            </a:endParaRPr>
          </a:p>
          <a:p>
            <a:pPr>
              <a:lnSpc>
                <a:spcPts val="1460"/>
              </a:lnSpc>
            </a:pPr>
            <a:r>
              <a:rPr lang="en-US" altLang="ja-JP" sz="900" dirty="0">
                <a:solidFill>
                  <a:schemeClr val="bg1">
                    <a:lumMod val="85000"/>
                  </a:schemeClr>
                </a:solidFill>
                <a:latin typeface="+mn-ea"/>
              </a:rPr>
              <a:t>※</a:t>
            </a:r>
            <a:r>
              <a:rPr lang="en-US" altLang="ja-JP" sz="900" dirty="0" err="1">
                <a:solidFill>
                  <a:schemeClr val="bg1">
                    <a:lumMod val="85000"/>
                  </a:schemeClr>
                </a:solidFill>
                <a:latin typeface="+mn-ea"/>
              </a:rPr>
              <a:t>vCPM</a:t>
            </a:r>
            <a:r>
              <a:rPr lang="ja-JP" altLang="en-US" sz="900" dirty="0">
                <a:solidFill>
                  <a:schemeClr val="bg1">
                    <a:lumMod val="85000"/>
                  </a:schemeClr>
                </a:solidFill>
                <a:latin typeface="+mn-ea"/>
              </a:rPr>
              <a:t>掛け率の最大値は</a:t>
            </a:r>
            <a:r>
              <a:rPr lang="en-US" altLang="ja-JP" sz="900" dirty="0">
                <a:solidFill>
                  <a:schemeClr val="bg1">
                    <a:lumMod val="85000"/>
                  </a:schemeClr>
                </a:solidFill>
                <a:latin typeface="+mn-ea"/>
              </a:rPr>
              <a:t>2.0</a:t>
            </a:r>
            <a:r>
              <a:rPr lang="ja-JP" altLang="en-US" sz="900" dirty="0">
                <a:solidFill>
                  <a:schemeClr val="bg1">
                    <a:lumMod val="85000"/>
                  </a:schemeClr>
                </a:solidFill>
                <a:latin typeface="+mn-ea"/>
              </a:rPr>
              <a:t>倍になります。</a:t>
            </a:r>
            <a:endParaRPr lang="en-US" altLang="ja-JP" sz="900" dirty="0">
              <a:solidFill>
                <a:schemeClr val="bg1">
                  <a:lumMod val="85000"/>
                </a:schemeClr>
              </a:solidFill>
              <a:latin typeface="+mn-ea"/>
            </a:endParaRPr>
          </a:p>
          <a:p>
            <a:pPr>
              <a:lnSpc>
                <a:spcPts val="1460"/>
              </a:lnSpc>
            </a:pPr>
            <a:r>
              <a:rPr lang="ja-JP" altLang="en-US" sz="900" dirty="0">
                <a:solidFill>
                  <a:schemeClr val="bg1">
                    <a:lumMod val="85000"/>
                  </a:schemeClr>
                </a:solidFill>
                <a:latin typeface="+mn-ea"/>
              </a:rPr>
              <a:t>例：性別、年齢、オーディエンスカテゴリーを設定した場合、</a:t>
            </a:r>
            <a:r>
              <a:rPr lang="en-US" altLang="ja-JP" sz="900" dirty="0">
                <a:solidFill>
                  <a:schemeClr val="bg1">
                    <a:lumMod val="85000"/>
                  </a:schemeClr>
                </a:solidFill>
                <a:latin typeface="+mn-ea"/>
              </a:rPr>
              <a:t>1.2</a:t>
            </a:r>
            <a:r>
              <a:rPr lang="ja-JP" altLang="en-US" sz="900" dirty="0">
                <a:solidFill>
                  <a:schemeClr val="bg1">
                    <a:lumMod val="85000"/>
                  </a:schemeClr>
                </a:solidFill>
                <a:latin typeface="+mn-ea"/>
              </a:rPr>
              <a:t>倍</a:t>
            </a:r>
            <a:r>
              <a:rPr lang="en-US" altLang="ja-JP" sz="900" dirty="0">
                <a:solidFill>
                  <a:schemeClr val="bg1">
                    <a:lumMod val="85000"/>
                  </a:schemeClr>
                </a:solidFill>
                <a:latin typeface="+mn-ea"/>
              </a:rPr>
              <a:t>× 1.2</a:t>
            </a:r>
            <a:r>
              <a:rPr lang="ja-JP" altLang="en-US" sz="900" dirty="0">
                <a:solidFill>
                  <a:schemeClr val="bg1">
                    <a:lumMod val="85000"/>
                  </a:schemeClr>
                </a:solidFill>
                <a:latin typeface="+mn-ea"/>
              </a:rPr>
              <a:t>倍</a:t>
            </a:r>
            <a:r>
              <a:rPr lang="en-US" altLang="ja-JP" sz="900" dirty="0">
                <a:solidFill>
                  <a:schemeClr val="bg1">
                    <a:lumMod val="85000"/>
                  </a:schemeClr>
                </a:solidFill>
                <a:latin typeface="+mn-ea"/>
              </a:rPr>
              <a:t>× 1.8</a:t>
            </a:r>
            <a:r>
              <a:rPr lang="ja-JP" altLang="en-US" sz="900" dirty="0">
                <a:solidFill>
                  <a:schemeClr val="bg1">
                    <a:lumMod val="85000"/>
                  </a:schemeClr>
                </a:solidFill>
                <a:latin typeface="+mn-ea"/>
              </a:rPr>
              <a:t>倍</a:t>
            </a:r>
            <a:r>
              <a:rPr lang="en-US" altLang="ja-JP" sz="900" dirty="0">
                <a:solidFill>
                  <a:schemeClr val="bg1">
                    <a:lumMod val="85000"/>
                  </a:schemeClr>
                </a:solidFill>
                <a:latin typeface="+mn-ea"/>
              </a:rPr>
              <a:t>=2.59</a:t>
            </a:r>
            <a:r>
              <a:rPr lang="ja-JP" altLang="en-US" sz="900" dirty="0">
                <a:solidFill>
                  <a:schemeClr val="bg1">
                    <a:lumMod val="85000"/>
                  </a:schemeClr>
                </a:solidFill>
                <a:latin typeface="+mn-ea"/>
              </a:rPr>
              <a:t>倍となりますが、最大値が</a:t>
            </a:r>
            <a:r>
              <a:rPr lang="en-US" altLang="ja-JP" sz="900" dirty="0">
                <a:solidFill>
                  <a:schemeClr val="bg1">
                    <a:lumMod val="85000"/>
                  </a:schemeClr>
                </a:solidFill>
                <a:latin typeface="+mn-ea"/>
              </a:rPr>
              <a:t>2.0</a:t>
            </a:r>
            <a:r>
              <a:rPr lang="ja-JP" altLang="en-US" sz="900" dirty="0">
                <a:solidFill>
                  <a:schemeClr val="bg1">
                    <a:lumMod val="85000"/>
                  </a:schemeClr>
                </a:solidFill>
                <a:latin typeface="+mn-ea"/>
              </a:rPr>
              <a:t>倍のため、</a:t>
            </a:r>
            <a:r>
              <a:rPr lang="en-US" altLang="ja-JP" sz="900" dirty="0">
                <a:solidFill>
                  <a:schemeClr val="bg1">
                    <a:lumMod val="85000"/>
                  </a:schemeClr>
                </a:solidFill>
                <a:latin typeface="+mn-ea"/>
              </a:rPr>
              <a:t>2.0</a:t>
            </a:r>
            <a:r>
              <a:rPr lang="ja-JP" altLang="en-US" sz="900" dirty="0">
                <a:solidFill>
                  <a:schemeClr val="bg1">
                    <a:lumMod val="85000"/>
                  </a:schemeClr>
                </a:solidFill>
                <a:latin typeface="+mn-ea"/>
              </a:rPr>
              <a:t>倍で設定可能となります。</a:t>
            </a:r>
            <a:endParaRPr lang="en-US" altLang="ja-JP" sz="900" dirty="0">
              <a:solidFill>
                <a:schemeClr val="bg1">
                  <a:lumMod val="85000"/>
                </a:schemeClr>
              </a:solidFill>
              <a:latin typeface="+mn-ea"/>
            </a:endParaRPr>
          </a:p>
          <a:p>
            <a:pPr algn="l" rtl="0" fontAlgn="base"/>
            <a:r>
              <a:rPr lang="en-US" altLang="ja-JP" sz="900" b="0" i="0" dirty="0">
                <a:solidFill>
                  <a:srgbClr val="000000"/>
                </a:solidFill>
                <a:effectLst/>
                <a:latin typeface="メイリオ" panose="020B0604030504040204" pitchFamily="50" charset="-128"/>
                <a:ea typeface="Meiryo UI" panose="020B0604030504040204" pitchFamily="50" charset="-128"/>
              </a:rPr>
              <a:t>​</a:t>
            </a:r>
            <a:endParaRPr lang="en-US" altLang="ja-JP" sz="900" b="0" i="0" dirty="0">
              <a:solidFill>
                <a:srgbClr val="000000"/>
              </a:solidFill>
              <a:effectLst/>
              <a:latin typeface="Meiryo UI" panose="020B0604030504040204" pitchFamily="50" charset="-128"/>
              <a:ea typeface="Meiryo UI" panose="020B0604030504040204" pitchFamily="50" charset="-128"/>
            </a:endParaRPr>
          </a:p>
          <a:p>
            <a:pPr algn="l" rtl="0" fontAlgn="base"/>
            <a:r>
              <a:rPr lang="en-US" altLang="ja-JP" sz="900" dirty="0">
                <a:solidFill>
                  <a:schemeClr val="bg1">
                    <a:lumMod val="85000"/>
                  </a:schemeClr>
                </a:solidFill>
                <a:latin typeface="+mn-ea"/>
              </a:rPr>
              <a:t>※1</a:t>
            </a:r>
            <a:r>
              <a:rPr lang="ja-JP" altLang="ja-JP" sz="900" dirty="0">
                <a:solidFill>
                  <a:schemeClr val="bg1">
                    <a:lumMod val="85000"/>
                  </a:schemeClr>
                </a:solidFill>
                <a:latin typeface="+mn-ea"/>
              </a:rPr>
              <a:t>オーディエンスカテゴリーの詳細は、</a:t>
            </a:r>
            <a:r>
              <a:rPr lang="en-US" altLang="ja-JP" sz="900" dirty="0">
                <a:solidFill>
                  <a:schemeClr val="bg1">
                    <a:lumMod val="85000"/>
                  </a:schemeClr>
                </a:solidFill>
                <a:latin typeface="+mn-ea"/>
              </a:rPr>
              <a:t>Yahoo!</a:t>
            </a:r>
            <a:r>
              <a:rPr lang="ja-JP" altLang="ja-JP" sz="900" dirty="0">
                <a:solidFill>
                  <a:schemeClr val="bg1">
                    <a:lumMod val="85000"/>
                  </a:schemeClr>
                </a:solidFill>
                <a:latin typeface="+mn-ea"/>
              </a:rPr>
              <a:t>広告ヘルプを参照してください。</a:t>
            </a:r>
            <a:r>
              <a:rPr lang="en-US" altLang="ja-JP" sz="900" dirty="0">
                <a:solidFill>
                  <a:schemeClr val="bg1">
                    <a:lumMod val="85000"/>
                  </a:schemeClr>
                </a:solidFill>
                <a:latin typeface="+mn-ea"/>
                <a:hlinkClick r:id="rId2">
                  <a:extLst>
                    <a:ext uri="{A12FA001-AC4F-418D-AE19-62706E023703}">
                      <ahyp:hlinkClr xmlns:ahyp="http://schemas.microsoft.com/office/drawing/2018/hyperlinkcolor" val="tx"/>
                    </a:ext>
                  </a:extLst>
                </a:hlinkClick>
              </a:rPr>
              <a:t>https://ads-help.yahoo.co.jp/yahooads/display/articledetail?lan=ja&amp;aid=71655</a:t>
            </a:r>
            <a:r>
              <a:rPr lang="en-US" altLang="ja-JP" sz="900" dirty="0">
                <a:solidFill>
                  <a:schemeClr val="bg1">
                    <a:lumMod val="85000"/>
                  </a:schemeClr>
                </a:solidFill>
                <a:latin typeface="+mn-ea"/>
              </a:rPr>
              <a:t>​</a:t>
            </a:r>
          </a:p>
          <a:p>
            <a:pPr algn="l" rtl="0" fontAlgn="base"/>
            <a:r>
              <a:rPr lang="en-US" altLang="ja-JP" sz="900" dirty="0">
                <a:solidFill>
                  <a:schemeClr val="bg1">
                    <a:lumMod val="85000"/>
                  </a:schemeClr>
                </a:solidFill>
                <a:latin typeface="+mn-ea"/>
              </a:rPr>
              <a:t>※2</a:t>
            </a:r>
            <a:r>
              <a:rPr lang="ja-JP" altLang="ja-JP" sz="900" dirty="0">
                <a:solidFill>
                  <a:schemeClr val="bg1">
                    <a:lumMod val="85000"/>
                  </a:schemeClr>
                </a:solidFill>
                <a:latin typeface="+mn-ea"/>
              </a:rPr>
              <a:t>オーディエンスリスト（ヤフー提供）の詳細は、こちらの表を参照してください。</a:t>
            </a:r>
            <a:r>
              <a:rPr lang="en-US" altLang="ja-JP" sz="900" dirty="0">
                <a:solidFill>
                  <a:schemeClr val="bg1">
                    <a:lumMod val="85000"/>
                  </a:schemeClr>
                </a:solidFill>
                <a:latin typeface="+mn-ea"/>
                <a:hlinkClick r:id="rId3">
                  <a:extLst>
                    <a:ext uri="{A12FA001-AC4F-418D-AE19-62706E023703}">
                      <ahyp:hlinkClr xmlns:ahyp="http://schemas.microsoft.com/office/drawing/2018/hyperlinkcolor" val="tx"/>
                    </a:ext>
                  </a:extLst>
                </a:hlinkClick>
              </a:rPr>
              <a:t>https://s.yimg.jp/dl/displayads-guarantee/audiencelist.zip</a:t>
            </a:r>
            <a:endParaRPr lang="en-US" altLang="ja-JP" sz="900" dirty="0">
              <a:solidFill>
                <a:schemeClr val="bg1">
                  <a:lumMod val="85000"/>
                </a:schemeClr>
              </a:solidFill>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a:t>2022</a:t>
            </a:r>
            <a:r>
              <a:rPr kumimoji="1" lang="ja-JP" altLang="en-US" sz="1400" b="1" dirty="0"/>
              <a:t>年</a:t>
            </a:r>
            <a:r>
              <a:rPr kumimoji="1" lang="en-US" altLang="ja-JP" sz="1400" b="1" dirty="0"/>
              <a:t>4</a:t>
            </a:r>
            <a:r>
              <a:rPr kumimoji="1" lang="ja-JP" altLang="en-US" sz="1400" b="1" dirty="0"/>
              <a:t>月</a:t>
            </a:r>
            <a:r>
              <a:rPr kumimoji="1" lang="en-US" altLang="ja-JP" sz="1400" b="1" dirty="0"/>
              <a:t>4</a:t>
            </a:r>
            <a:r>
              <a:rPr kumimoji="1" lang="ja-JP" altLang="en-US" sz="1400" b="1" dirty="0"/>
              <a:t>日（月）より年齢ターゲティング区分</a:t>
            </a:r>
            <a:r>
              <a:rPr lang="ja-JP" altLang="en-US" sz="1400" b="1" dirty="0"/>
              <a:t>「15-19歳」が「1</a:t>
            </a:r>
            <a:r>
              <a:rPr lang="en-US" altLang="ja-JP" sz="1400" b="1" dirty="0"/>
              <a:t>8</a:t>
            </a:r>
            <a:r>
              <a:rPr lang="ja-JP" altLang="en-US" sz="1400" b="1" dirty="0"/>
              <a:t>-19歳」に変更となります。</a:t>
            </a:r>
            <a:r>
              <a:rPr lang="ja-JP" altLang="en-US" sz="1400" dirty="0"/>
              <a:t>そのため、</a:t>
            </a:r>
            <a:r>
              <a:rPr lang="en-US" altLang="ja-JP" sz="1400" dirty="0"/>
              <a:t> 4</a:t>
            </a:r>
            <a:r>
              <a:rPr lang="ja-JP" altLang="en-US" sz="1400" dirty="0"/>
              <a:t>月</a:t>
            </a:r>
            <a:r>
              <a:rPr lang="en-US" altLang="ja-JP" sz="1400" dirty="0"/>
              <a:t>4</a:t>
            </a:r>
            <a:r>
              <a:rPr lang="ja-JP" altLang="en-US" sz="1400" dirty="0"/>
              <a:t>日（月）以降は広告管理ツール上の予約画面やレポート、および配信対象は 「1</a:t>
            </a:r>
            <a:r>
              <a:rPr lang="en-US" altLang="ja-JP" sz="1400" dirty="0"/>
              <a:t>8</a:t>
            </a:r>
            <a:r>
              <a:rPr lang="ja-JP" altLang="en-US" sz="1400" dirty="0"/>
              <a:t>-19歳」の区分に切り替わります。</a:t>
            </a:r>
            <a:endParaRPr lang="en-US" altLang="ja-JP" sz="1400" dirty="0"/>
          </a:p>
          <a:p>
            <a:endParaRPr lang="en-US" altLang="ja-JP" sz="1400" dirty="0"/>
          </a:p>
          <a:p>
            <a:r>
              <a:rPr lang="en-US" altLang="ja-JP" sz="1400" dirty="0"/>
              <a:t>4</a:t>
            </a:r>
            <a:r>
              <a:rPr lang="ja-JP" altLang="en-US" sz="1400" dirty="0"/>
              <a:t>月</a:t>
            </a:r>
            <a:r>
              <a:rPr lang="en-US" altLang="ja-JP" sz="1400" dirty="0"/>
              <a:t>4</a:t>
            </a:r>
            <a:r>
              <a:rPr lang="ja-JP" altLang="en-US" sz="1400" dirty="0"/>
              <a:t>日（月）以前に予約をする場合、年齢ターゲティング区分「15-19歳」を指定することが可能ですが、掲載期間が</a:t>
            </a:r>
            <a:r>
              <a:rPr lang="en-US" altLang="ja-JP" sz="1400" dirty="0"/>
              <a:t>4</a:t>
            </a:r>
            <a:r>
              <a:rPr lang="ja-JP" altLang="en-US" sz="1400" dirty="0"/>
              <a:t>月</a:t>
            </a:r>
            <a:r>
              <a:rPr lang="en-US" altLang="ja-JP" sz="1400" dirty="0"/>
              <a:t>4</a:t>
            </a:r>
            <a:r>
              <a:rPr lang="ja-JP" altLang="en-US" sz="1400" dirty="0"/>
              <a:t>日以降の場合、ターゲティング条件が「1</a:t>
            </a:r>
            <a:r>
              <a:rPr lang="en-US" altLang="ja-JP" sz="1400" dirty="0"/>
              <a:t>8</a:t>
            </a:r>
            <a:r>
              <a:rPr lang="ja-JP" altLang="en-US" sz="1400" dirty="0"/>
              <a:t>-19歳」に変更となり、配信も「1</a:t>
            </a:r>
            <a:r>
              <a:rPr lang="en-US" altLang="ja-JP" sz="1400" dirty="0"/>
              <a:t>8</a:t>
            </a:r>
            <a:r>
              <a:rPr lang="ja-JP" altLang="en-US" sz="1400" dirty="0"/>
              <a:t>-19歳」が対象となります。</a:t>
            </a:r>
            <a:endParaRPr lang="en-US" altLang="ja-JP" sz="1400" dirty="0"/>
          </a:p>
          <a:p>
            <a:r>
              <a:rPr lang="en-US" altLang="ja-JP" sz="1400" dirty="0"/>
              <a:t>4</a:t>
            </a:r>
            <a:r>
              <a:rPr lang="ja-JP" altLang="en-US" sz="1400" dirty="0"/>
              <a:t>月</a:t>
            </a:r>
            <a:r>
              <a:rPr lang="en-US" altLang="ja-JP" sz="1400" dirty="0"/>
              <a:t>4</a:t>
            </a:r>
            <a:r>
              <a:rPr lang="ja-JP" altLang="en-US" sz="1400" dirty="0"/>
              <a:t>日（月）以降に出力したレポートでは、</a:t>
            </a:r>
            <a:r>
              <a:rPr lang="en-US" altLang="ja-JP" sz="1400" dirty="0"/>
              <a:t>4</a:t>
            </a:r>
            <a:r>
              <a:rPr lang="ja-JP" altLang="en-US" sz="1400" dirty="0"/>
              <a:t>月</a:t>
            </a:r>
            <a:r>
              <a:rPr lang="en-US" altLang="ja-JP" sz="1400" dirty="0"/>
              <a:t>3</a:t>
            </a:r>
            <a:r>
              <a:rPr lang="ja-JP" altLang="en-US" sz="1400" dirty="0"/>
              <a:t>日（日）までに「15-19歳」で配信した結果も「1</a:t>
            </a:r>
            <a:r>
              <a:rPr lang="en-US" altLang="ja-JP" sz="1400" dirty="0"/>
              <a:t>8</a:t>
            </a:r>
            <a:r>
              <a:rPr lang="ja-JP" altLang="en-US" sz="1400" dirty="0"/>
              <a:t>-19歳」として表示されます。</a:t>
            </a:r>
            <a:endParaRPr lang="en-US" altLang="ja-JP" sz="1400" dirty="0"/>
          </a:p>
          <a:p>
            <a:r>
              <a:rPr lang="ja-JP" altLang="en-US" sz="1400" dirty="0"/>
              <a:t>なお、その他年齢区分には変更ありません。</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a:t>年齢ターゲティング一部区分変更について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5</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a:t>▼例</a:t>
            </a:r>
            <a:r>
              <a:rPr lang="en-US" altLang="ja-JP" sz="1200" dirty="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a:solidFill>
                  <a:srgbClr val="FF0000"/>
                </a:solidFill>
              </a:rPr>
              <a:t>4/4</a:t>
            </a:r>
            <a:r>
              <a:rPr lang="ja-JP" altLang="en-US" sz="1400" b="1" u="sng" dirty="0">
                <a:solidFill>
                  <a:srgbClr val="FF0000"/>
                </a:solidFill>
              </a:rPr>
              <a:t>（月）</a:t>
            </a:r>
            <a:endParaRPr kumimoji="1" lang="ja-JP" altLang="en-US" sz="1400" b="1" u="sng" dirty="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a:t>予約日：</a:t>
            </a:r>
            <a:r>
              <a:rPr lang="en-US" altLang="ja-JP" sz="1200" dirty="0"/>
              <a:t> 4</a:t>
            </a:r>
            <a:r>
              <a:rPr lang="ja-JP" altLang="en-US" sz="1200" dirty="0"/>
              <a:t>月</a:t>
            </a:r>
            <a:r>
              <a:rPr lang="en-US" altLang="ja-JP" sz="1200" dirty="0"/>
              <a:t>5</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9</a:t>
            </a:r>
            <a:r>
              <a:rPr lang="ja-JP" altLang="en-US" sz="1200" dirty="0"/>
              <a:t>日～</a:t>
            </a:r>
            <a:r>
              <a:rPr lang="en-US" altLang="ja-JP" sz="1200" dirty="0"/>
              <a:t> 4</a:t>
            </a:r>
            <a:r>
              <a:rPr lang="ja-JP" altLang="en-US" sz="1200" dirty="0"/>
              <a:t>月</a:t>
            </a:r>
            <a:r>
              <a:rPr lang="en-US" altLang="ja-JP" sz="1200" dirty="0"/>
              <a:t>15</a:t>
            </a:r>
            <a:r>
              <a:rPr lang="ja-JP" altLang="en-US" sz="1200" dirty="0"/>
              <a:t>日</a:t>
            </a:r>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a:t>▼例</a:t>
            </a:r>
            <a:r>
              <a:rPr lang="en-US" altLang="ja-JP" sz="1200" dirty="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1</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a:t>▼例</a:t>
            </a:r>
            <a:r>
              <a:rPr lang="en-US" altLang="ja-JP" sz="1200" dirty="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a:t>★</a:t>
            </a:r>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a:t>予約画面上は「</a:t>
            </a:r>
            <a:r>
              <a:rPr lang="en-US" altLang="ja-JP" sz="1050" dirty="0"/>
              <a:t>15-19</a:t>
            </a:r>
            <a:r>
              <a:rPr lang="ja-JP" altLang="en-US" sz="1050" dirty="0"/>
              <a:t>歳」と表示。</a:t>
            </a:r>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a:t>※</a:t>
            </a:r>
            <a:r>
              <a:rPr lang="ja-JP" altLang="en-US" sz="1050" dirty="0"/>
              <a:t>配信時は「1</a:t>
            </a:r>
            <a:r>
              <a:rPr lang="en-US" altLang="ja-JP" sz="1050" dirty="0"/>
              <a:t>8</a:t>
            </a:r>
            <a:r>
              <a:rPr lang="ja-JP" altLang="en-US" sz="1050" dirty="0"/>
              <a:t>-19歳」に配信。レポート時は「</a:t>
            </a:r>
            <a:r>
              <a:rPr lang="en-US" altLang="ja-JP" sz="1050" dirty="0"/>
              <a:t>18</a:t>
            </a:r>
            <a:r>
              <a:rPr lang="ja-JP" altLang="en-US" sz="1050" dirty="0"/>
              <a:t>歳</a:t>
            </a:r>
            <a:r>
              <a:rPr lang="en-US" altLang="ja-JP" sz="1050" dirty="0"/>
              <a:t>-19</a:t>
            </a:r>
            <a:r>
              <a:rPr lang="ja-JP" altLang="en-US" sz="1050" dirty="0"/>
              <a:t>歳」と表示。</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a:t>★</a:t>
            </a:r>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18-19</a:t>
            </a:r>
            <a:r>
              <a:rPr lang="ja-JP" altLang="en-US" sz="1050" dirty="0"/>
              <a:t>歳」と表示。</a:t>
            </a:r>
            <a:endParaRPr lang="en-US" altLang="ja-JP" sz="1050" dirty="0"/>
          </a:p>
          <a:p>
            <a:r>
              <a:rPr lang="ja-JP" altLang="en-US" sz="1050" dirty="0"/>
              <a:t>　配信時は「</a:t>
            </a:r>
            <a:r>
              <a:rPr lang="en-US" altLang="ja-JP" sz="1050" dirty="0"/>
              <a:t>18</a:t>
            </a:r>
            <a:r>
              <a:rPr lang="ja-JP" altLang="en-US" sz="1050" dirty="0"/>
              <a:t>歳</a:t>
            </a:r>
            <a:r>
              <a:rPr lang="en-US" altLang="ja-JP" sz="1050" dirty="0"/>
              <a:t>-19</a:t>
            </a:r>
            <a:r>
              <a:rPr lang="ja-JP" altLang="en-US" sz="1050" dirty="0"/>
              <a:t>歳」に配信。レポートは「</a:t>
            </a:r>
            <a:r>
              <a:rPr lang="en-US" altLang="ja-JP" sz="1050" dirty="0"/>
              <a:t>18</a:t>
            </a:r>
            <a:r>
              <a:rPr lang="ja-JP" altLang="en-US" sz="1050" dirty="0"/>
              <a:t>歳</a:t>
            </a:r>
            <a:r>
              <a:rPr lang="en-US" altLang="ja-JP" sz="1050" dirty="0"/>
              <a:t>-19</a:t>
            </a:r>
            <a:r>
              <a:rPr lang="ja-JP" altLang="en-US" sz="1050" dirty="0"/>
              <a:t>歳」と表示。</a:t>
            </a:r>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a:t>★</a:t>
            </a:r>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15-19</a:t>
            </a:r>
            <a:r>
              <a:rPr lang="ja-JP" altLang="en-US" sz="1050" dirty="0"/>
              <a:t>歳」と表示。</a:t>
            </a:r>
            <a:endParaRPr lang="en-US" altLang="ja-JP" sz="1050" dirty="0"/>
          </a:p>
          <a:p>
            <a:r>
              <a:rPr lang="ja-JP" altLang="en-US" sz="1050" dirty="0"/>
              <a:t>　配信時は</a:t>
            </a:r>
            <a:r>
              <a:rPr lang="en-US" altLang="ja-JP" sz="1050" dirty="0"/>
              <a:t>4</a:t>
            </a:r>
            <a:r>
              <a:rPr lang="ja-JP" altLang="en-US" sz="1050" dirty="0"/>
              <a:t>月</a:t>
            </a:r>
            <a:r>
              <a:rPr lang="en-US" altLang="ja-JP" sz="1050" dirty="0"/>
              <a:t>1</a:t>
            </a:r>
            <a:r>
              <a:rPr lang="ja-JP" altLang="en-US" sz="1050" dirty="0"/>
              <a:t>日</a:t>
            </a:r>
            <a:r>
              <a:rPr lang="en-US" altLang="ja-JP" sz="1050" dirty="0"/>
              <a:t>~4</a:t>
            </a:r>
            <a:r>
              <a:rPr lang="ja-JP" altLang="en-US" sz="1050" dirty="0"/>
              <a:t>月</a:t>
            </a:r>
            <a:r>
              <a:rPr lang="en-US" altLang="ja-JP" sz="1050" dirty="0"/>
              <a:t>3</a:t>
            </a:r>
            <a:r>
              <a:rPr lang="ja-JP" altLang="en-US" sz="1050" dirty="0"/>
              <a:t>日は「</a:t>
            </a:r>
            <a:r>
              <a:rPr lang="en-US" altLang="ja-JP" sz="1050" dirty="0"/>
              <a:t>15</a:t>
            </a:r>
            <a:r>
              <a:rPr lang="ja-JP" altLang="en-US" sz="1050" dirty="0"/>
              <a:t>歳</a:t>
            </a:r>
            <a:r>
              <a:rPr lang="en-US" altLang="ja-JP" sz="1050" dirty="0"/>
              <a:t>-19</a:t>
            </a:r>
            <a:r>
              <a:rPr lang="ja-JP" altLang="en-US" sz="1050" dirty="0"/>
              <a:t>歳」、</a:t>
            </a:r>
            <a:r>
              <a:rPr lang="en-US" altLang="ja-JP" sz="1050" dirty="0"/>
              <a:t>4</a:t>
            </a:r>
            <a:r>
              <a:rPr lang="ja-JP" altLang="en-US" sz="1050" dirty="0"/>
              <a:t>月</a:t>
            </a:r>
            <a:r>
              <a:rPr lang="en-US" altLang="ja-JP" sz="1050" dirty="0"/>
              <a:t>4</a:t>
            </a:r>
            <a:r>
              <a:rPr lang="ja-JP" altLang="en-US" sz="1050" dirty="0"/>
              <a:t>日</a:t>
            </a:r>
            <a:r>
              <a:rPr lang="en-US" altLang="ja-JP" sz="1050" dirty="0"/>
              <a:t>~4</a:t>
            </a:r>
            <a:r>
              <a:rPr lang="ja-JP" altLang="en-US" sz="1050" dirty="0"/>
              <a:t>月</a:t>
            </a:r>
            <a:r>
              <a:rPr lang="en-US" altLang="ja-JP" sz="1050" dirty="0"/>
              <a:t>15</a:t>
            </a:r>
            <a:r>
              <a:rPr lang="ja-JP" altLang="en-US" sz="1050" dirty="0"/>
              <a:t>日は「</a:t>
            </a:r>
            <a:r>
              <a:rPr lang="en-US" altLang="ja-JP" sz="1050" dirty="0"/>
              <a:t>18</a:t>
            </a:r>
            <a:r>
              <a:rPr lang="ja-JP" altLang="en-US" sz="1050" dirty="0"/>
              <a:t>歳</a:t>
            </a:r>
            <a:r>
              <a:rPr lang="en-US" altLang="ja-JP" sz="1050" dirty="0"/>
              <a:t>-19</a:t>
            </a:r>
            <a:r>
              <a:rPr lang="ja-JP" altLang="en-US" sz="1050" dirty="0"/>
              <a:t>歳」に配信。レポート上は「</a:t>
            </a:r>
            <a:r>
              <a:rPr lang="en-US" altLang="ja-JP" sz="1050" dirty="0"/>
              <a:t>18</a:t>
            </a:r>
            <a:r>
              <a:rPr lang="ja-JP" altLang="en-US" sz="1050" dirty="0"/>
              <a:t>歳</a:t>
            </a:r>
            <a:r>
              <a:rPr lang="en-US" altLang="ja-JP" sz="1050" dirty="0"/>
              <a:t>-19</a:t>
            </a:r>
            <a:r>
              <a:rPr lang="ja-JP" altLang="en-US" sz="1050" dirty="0"/>
              <a:t>歳」と表示。</a:t>
            </a:r>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a:t>
            </a:r>
            <a:r>
              <a:rPr kumimoji="1" lang="en-US" altLang="ja-JP" sz="1200" dirty="0">
                <a:solidFill>
                  <a:schemeClr val="tx1"/>
                </a:solidFill>
              </a:rPr>
              <a:t>15</a:t>
            </a:r>
            <a:r>
              <a:rPr kumimoji="1" lang="ja-JP" altLang="en-US" sz="1200" dirty="0">
                <a:solidFill>
                  <a:schemeClr val="tx1"/>
                </a:solidFill>
              </a:rPr>
              <a:t>歳</a:t>
            </a:r>
            <a:r>
              <a:rPr kumimoji="1" lang="en-US" altLang="ja-JP" sz="1200" dirty="0">
                <a:solidFill>
                  <a:schemeClr val="tx1"/>
                </a:solidFill>
              </a:rPr>
              <a:t>-19</a:t>
            </a:r>
            <a:r>
              <a:rPr kumimoji="1" lang="ja-JP" altLang="en-US" sz="1200" dirty="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a:t>★</a:t>
            </a:r>
            <a:r>
              <a:rPr lang="ja-JP" altLang="en-US" sz="1100" dirty="0"/>
              <a:t>：予約日</a:t>
            </a:r>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a:t>：配信期間</a:t>
            </a:r>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■：レポート出力日</a:t>
            </a:r>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2331687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16" name="正方形/長方形 15"/>
          <p:cNvSpPr/>
          <p:nvPr/>
        </p:nvSpPr>
        <p:spPr>
          <a:xfrm>
            <a:off x="7454855" y="6381328"/>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80741"/>
          <a:ext cx="11449668" cy="5375784"/>
        </p:xfrm>
        <a:graphic>
          <a:graphicData uri="http://schemas.openxmlformats.org/drawingml/2006/table">
            <a:tbl>
              <a:tblPr firstCol="1" bandRow="1"/>
              <a:tblGrid>
                <a:gridCol w="3519351">
                  <a:extLst>
                    <a:ext uri="{9D8B030D-6E8A-4147-A177-3AD203B41FA5}">
                      <a16:colId xmlns:a16="http://schemas.microsoft.com/office/drawing/2014/main" val="792911817"/>
                    </a:ext>
                  </a:extLst>
                </a:gridCol>
                <a:gridCol w="1139983">
                  <a:extLst>
                    <a:ext uri="{9D8B030D-6E8A-4147-A177-3AD203B41FA5}">
                      <a16:colId xmlns:a16="http://schemas.microsoft.com/office/drawing/2014/main" val="3057805663"/>
                    </a:ext>
                  </a:extLst>
                </a:gridCol>
                <a:gridCol w="1090419">
                  <a:extLst>
                    <a:ext uri="{9D8B030D-6E8A-4147-A177-3AD203B41FA5}">
                      <a16:colId xmlns:a16="http://schemas.microsoft.com/office/drawing/2014/main" val="862787916"/>
                    </a:ext>
                  </a:extLst>
                </a:gridCol>
                <a:gridCol w="1139983">
                  <a:extLst>
                    <a:ext uri="{9D8B030D-6E8A-4147-A177-3AD203B41FA5}">
                      <a16:colId xmlns:a16="http://schemas.microsoft.com/office/drawing/2014/main" val="2598357217"/>
                    </a:ext>
                  </a:extLst>
                </a:gridCol>
                <a:gridCol w="1139983">
                  <a:extLst>
                    <a:ext uri="{9D8B030D-6E8A-4147-A177-3AD203B41FA5}">
                      <a16:colId xmlns:a16="http://schemas.microsoft.com/office/drawing/2014/main" val="3553483087"/>
                    </a:ext>
                  </a:extLst>
                </a:gridCol>
                <a:gridCol w="1139983">
                  <a:extLst>
                    <a:ext uri="{9D8B030D-6E8A-4147-A177-3AD203B41FA5}">
                      <a16:colId xmlns:a16="http://schemas.microsoft.com/office/drawing/2014/main" val="3426613855"/>
                    </a:ext>
                  </a:extLst>
                </a:gridCol>
                <a:gridCol w="1139983">
                  <a:extLst>
                    <a:ext uri="{9D8B030D-6E8A-4147-A177-3AD203B41FA5}">
                      <a16:colId xmlns:a16="http://schemas.microsoft.com/office/drawing/2014/main" val="873672751"/>
                    </a:ext>
                  </a:extLst>
                </a:gridCol>
                <a:gridCol w="1139983">
                  <a:extLst>
                    <a:ext uri="{9D8B030D-6E8A-4147-A177-3AD203B41FA5}">
                      <a16:colId xmlns:a16="http://schemas.microsoft.com/office/drawing/2014/main" val="3303294382"/>
                    </a:ext>
                  </a:extLst>
                </a:gridCol>
              </a:tblGrid>
              <a:tr h="5897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カテゴリートップ指定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トップパネル　</a:t>
                      </a:r>
                      <a:r>
                        <a:rPr kumimoji="1" lang="en-US" altLang="ja-JP" sz="700" b="1" kern="1200" dirty="0">
                          <a:solidFill>
                            <a:schemeClr val="tx1">
                              <a:lumMod val="65000"/>
                              <a:lumOff val="35000"/>
                            </a:schemeClr>
                          </a:solidFill>
                          <a:latin typeface="+mn-lt"/>
                          <a:ea typeface="+mn-ea"/>
                          <a:cs typeface="+mn-cs"/>
                        </a:rPr>
                        <a:t>SP</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カテゴリー指定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r>
                        <a:rPr kumimoji="1" lang="en-US" altLang="ja-JP" sz="7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lt"/>
                          <a:ea typeface="+mn-ea"/>
                          <a:cs typeface="+mn-cs"/>
                        </a:rPr>
                        <a:t>スポーツナビ　トップ　プライムディスプレイ　パノラマ　</a:t>
                      </a:r>
                      <a:r>
                        <a:rPr kumimoji="1" lang="en-US" altLang="ja-JP" sz="7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トップ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ダブルサイズ　</a:t>
                      </a:r>
                      <a:r>
                        <a:rPr kumimoji="1" lang="en-US" altLang="ja-JP" sz="7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スポーツナビ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カテゴリートップ指定　トップインパクト　</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プライムディスプレイ　ダブルサイズ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endParaRPr lang="ja-JP" altLang="en-US" sz="9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263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735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2638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5449">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354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7680176" y="6405819"/>
            <a:ext cx="203602" cy="120158"/>
          </a:xfrm>
          <a:prstGeom prst="rect">
            <a:avLst/>
          </a:prstGeom>
        </p:spPr>
      </p:pic>
    </p:spTree>
    <p:extLst>
      <p:ext uri="{BB962C8B-B14F-4D97-AF65-F5344CB8AC3E}">
        <p14:creationId xmlns:p14="http://schemas.microsoft.com/office/powerpoint/2010/main" val="1371091112"/>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7992</TotalTime>
  <Words>5419</Words>
  <Application>Microsoft Office PowerPoint</Application>
  <PresentationFormat>ワイド画面</PresentationFormat>
  <Paragraphs>1150</Paragraphs>
  <Slides>21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21</vt:i4>
      </vt:variant>
    </vt:vector>
  </HeadingPairs>
  <TitlesOfParts>
    <vt:vector size="29" baseType="lpstr">
      <vt:lpstr>Meiryo UI</vt:lpstr>
      <vt:lpstr>メイリオ</vt:lpstr>
      <vt:lpstr>Arial</vt:lpstr>
      <vt:lpstr>Calibri</vt:lpstr>
      <vt:lpstr>Courier New</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294</cp:revision>
  <dcterms:created xsi:type="dcterms:W3CDTF">2020-02-26T07:28:11Z</dcterms:created>
  <dcterms:modified xsi:type="dcterms:W3CDTF">2022-09-05T02:30:56Z</dcterms:modified>
</cp:coreProperties>
</file>