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23"/>
  </p:notesMasterIdLst>
  <p:sldIdLst>
    <p:sldId id="316" r:id="rId4"/>
    <p:sldId id="300" r:id="rId5"/>
    <p:sldId id="346" r:id="rId6"/>
    <p:sldId id="347" r:id="rId7"/>
    <p:sldId id="348" r:id="rId8"/>
    <p:sldId id="352" r:id="rId9"/>
    <p:sldId id="326" r:id="rId10"/>
    <p:sldId id="328" r:id="rId11"/>
    <p:sldId id="327" r:id="rId12"/>
    <p:sldId id="329" r:id="rId13"/>
    <p:sldId id="355" r:id="rId14"/>
    <p:sldId id="354" r:id="rId15"/>
    <p:sldId id="335" r:id="rId16"/>
    <p:sldId id="341" r:id="rId17"/>
    <p:sldId id="340" r:id="rId18"/>
    <p:sldId id="336" r:id="rId19"/>
    <p:sldId id="338" r:id="rId20"/>
    <p:sldId id="353" r:id="rId21"/>
    <p:sldId id="312" r:id="rId22"/>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4958"/>
    <a:srgbClr val="AEB1BF"/>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352" autoAdjust="0"/>
    <p:restoredTop sz="96327" autoAdjust="0"/>
  </p:normalViewPr>
  <p:slideViewPr>
    <p:cSldViewPr>
      <p:cViewPr varScale="1">
        <p:scale>
          <a:sx n="53" d="100"/>
          <a:sy n="53" d="100"/>
        </p:scale>
        <p:origin x="450" y="21"/>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2021/7/28</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8" name="角丸四角形 7">
            <a:extLst>
              <a:ext uri="{FF2B5EF4-FFF2-40B4-BE49-F238E27FC236}">
                <a16:creationId xmlns:a16="http://schemas.microsoft.com/office/drawing/2014/main" id="{531AAF10-94E3-4C4D-A82C-8E0449C8B194}"/>
              </a:ext>
            </a:extLst>
          </p:cNvPr>
          <p:cNvSpPr/>
          <p:nvPr userDrawn="1"/>
        </p:nvSpPr>
        <p:spPr>
          <a:xfrm>
            <a:off x="946332" y="4869160"/>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9" name="テキスト プレースホルダー 4">
            <a:extLst>
              <a:ext uri="{FF2B5EF4-FFF2-40B4-BE49-F238E27FC236}">
                <a16:creationId xmlns:a16="http://schemas.microsoft.com/office/drawing/2014/main" id="{94591310-A897-D94D-8FB7-436A42052B7B}"/>
              </a:ext>
            </a:extLst>
          </p:cNvPr>
          <p:cNvSpPr>
            <a:spLocks noGrp="1"/>
          </p:cNvSpPr>
          <p:nvPr>
            <p:ph type="body" sz="quarter" idx="13" hasCustomPrompt="1"/>
          </p:nvPr>
        </p:nvSpPr>
        <p:spPr>
          <a:xfrm>
            <a:off x="1127448" y="4941168"/>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ja-JP" altLang="en-US"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altLang="ja-JP" sz="800" dirty="0">
                <a:solidFill>
                  <a:schemeClr val="accent2"/>
                </a:solidFill>
              </a:rPr>
              <a:t>© 2021 Yahoo Japan Corporation All rights reserved.</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ja-JP" altLang="en-US"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284725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l"/>
            <a:endParaRPr kumimoji="1" lang="ja-JP" altLang="en-US" sz="80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hyperlink" Target="https://s.yimg.jp/images/listing/pdfs/listing_nyuukoukitei.pdf" TargetMode="External"/><Relationship Id="rId2" Type="http://schemas.openxmlformats.org/officeDocument/2006/relationships/image" Target="../media/image18.png"/><Relationship Id="rId1" Type="http://schemas.openxmlformats.org/officeDocument/2006/relationships/slideLayout" Target="../slideLayouts/slideLayout21.xml"/><Relationship Id="rId6" Type="http://schemas.openxmlformats.org/officeDocument/2006/relationships/hyperlink" Target="https://ads-help.yahoo.co.jp/yahooads/guideline/articledetail?lan=ja&amp;aid=1493&amp;o=default" TargetMode="External"/><Relationship Id="rId5" Type="http://schemas.openxmlformats.org/officeDocument/2006/relationships/image" Target="../media/image21.png"/><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1.xml"/><Relationship Id="rId6" Type="http://schemas.openxmlformats.org/officeDocument/2006/relationships/hyperlink" Target="https://s.yimg.jp/images/listing/pdfs/listing_nyuukoukitei.pdf" TargetMode="External"/><Relationship Id="rId5" Type="http://schemas.openxmlformats.org/officeDocument/2006/relationships/hyperlink" Target="https://ads-help.yahoo.co.jp/yahooads/guideline/articledetail?lan=ja&amp;aid=1493&amp;o=default" TargetMode="External"/><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2" Type="http://schemas.openxmlformats.org/officeDocument/2006/relationships/hyperlink" Target="https://marketing.yahoo.co.jp/guidelines/terms.html" TargetMode="External"/><Relationship Id="rId1" Type="http://schemas.openxmlformats.org/officeDocument/2006/relationships/slideLayout" Target="../slideLayouts/slideLayout21.xml"/><Relationship Id="rId5" Type="http://schemas.openxmlformats.org/officeDocument/2006/relationships/hyperlink" Target="https://form-business.yahoo.co.jp/claris/enqueteForm?inquiry_type=display_support" TargetMode="External"/><Relationship Id="rId4" Type="http://schemas.openxmlformats.org/officeDocument/2006/relationships/hyperlink" Target="https://s.yimg.jp/images/listing/pdfs/listing_nyuukoukitei.pdf"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1.xm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p:txBody>
          <a:bodyPr/>
          <a:lstStyle/>
          <a:p>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4000" dirty="0">
                <a:latin typeface="メイリオ" panose="020B0604030504040204" pitchFamily="50" charset="-128"/>
                <a:ea typeface="メイリオ" panose="020B0604030504040204" pitchFamily="50" charset="-128"/>
                <a:cs typeface="メイリオ" panose="020B0604030504040204" pitchFamily="50" charset="-128"/>
              </a:rPr>
              <a:t>広告</a:t>
            </a:r>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a:t>
            </a:r>
            <a:r>
              <a:rPr lang="ja-JP" altLang="en-US" sz="4000" dirty="0" smtClean="0">
                <a:latin typeface="メイリオ" panose="020B0604030504040204" pitchFamily="50" charset="-128"/>
                <a:ea typeface="メイリオ" panose="020B0604030504040204" pitchFamily="50" charset="-128"/>
                <a:cs typeface="メイリオ" panose="020B0604030504040204" pitchFamily="50" charset="-128"/>
              </a:rPr>
              <a:t>セールスシート</a:t>
            </a:r>
            <a:endParaRPr lang="ja-JP" altLang="en-US" sz="4400" dirty="0"/>
          </a:p>
        </p:txBody>
      </p:sp>
      <p:sp>
        <p:nvSpPr>
          <p:cNvPr id="9" name="テキスト プレースホルダー 8">
            <a:extLst>
              <a:ext uri="{FF2B5EF4-FFF2-40B4-BE49-F238E27FC236}">
                <a16:creationId xmlns:a16="http://schemas.microsoft.com/office/drawing/2014/main" id="{8B80B390-38FE-7241-A66B-C538745572BC}"/>
              </a:ext>
            </a:extLst>
          </p:cNvPr>
          <p:cNvSpPr>
            <a:spLocks noGrp="1"/>
          </p:cNvSpPr>
          <p:nvPr>
            <p:ph type="body" sz="quarter" idx="12"/>
          </p:nvPr>
        </p:nvSpPr>
        <p:spPr/>
        <p:txBody>
          <a:bodyPr/>
          <a:lstStyle/>
          <a:p>
            <a:r>
              <a:rPr lang="en-US" altLang="ja-JP" dirty="0" smtClean="0"/>
              <a:t>2021</a:t>
            </a:r>
            <a:r>
              <a:rPr lang="ja-JP" altLang="en-US" dirty="0" smtClean="0"/>
              <a:t>年</a:t>
            </a:r>
            <a:r>
              <a:rPr lang="en-US" altLang="ja-JP" dirty="0" smtClean="0"/>
              <a:t>4</a:t>
            </a:r>
            <a:r>
              <a:rPr lang="ja-JP" altLang="en-US" dirty="0" smtClean="0"/>
              <a:t>月</a:t>
            </a:r>
            <a:r>
              <a:rPr lang="en-US" altLang="ja-JP" dirty="0" smtClean="0"/>
              <a:t>28</a:t>
            </a:r>
            <a:r>
              <a:rPr lang="ja-JP" altLang="en-US" dirty="0" smtClean="0"/>
              <a:t>日</a:t>
            </a:r>
            <a:endParaRPr lang="ja-JP" altLang="en-US" dirty="0"/>
          </a:p>
        </p:txBody>
      </p:sp>
      <p:sp>
        <p:nvSpPr>
          <p:cNvPr id="10" name="テキスト プレースホルダー 9">
            <a:extLst>
              <a:ext uri="{FF2B5EF4-FFF2-40B4-BE49-F238E27FC236}">
                <a16:creationId xmlns:a16="http://schemas.microsoft.com/office/drawing/2014/main" id="{8B44CB5F-7856-4E4B-B334-A41DE115BBE1}"/>
              </a:ext>
            </a:extLst>
          </p:cNvPr>
          <p:cNvSpPr>
            <a:spLocks noGrp="1"/>
          </p:cNvSpPr>
          <p:nvPr>
            <p:ph type="body" sz="quarter" idx="13"/>
          </p:nvPr>
        </p:nvSpPr>
        <p:spPr/>
        <p:txBody>
          <a:bodyPr>
            <a:normAutofit fontScale="92500"/>
          </a:bodyPr>
          <a:lstStyle/>
          <a:p>
            <a:pPr algn="l"/>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スポーツ</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ナビ</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2021</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smtClean="0">
                <a:latin typeface="メイリオ" panose="020B0604030504040204" pitchFamily="50" charset="-128"/>
                <a:ea typeface="メイリオ" panose="020B0604030504040204" pitchFamily="50" charset="-128"/>
                <a:cs typeface="メイリオ" panose="020B0604030504040204" pitchFamily="50" charset="-128"/>
              </a:rPr>
              <a:t>7</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月</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6" name="テキスト プレースホルダー 9">
            <a:extLst>
              <a:ext uri="{FF2B5EF4-FFF2-40B4-BE49-F238E27FC236}">
                <a16:creationId xmlns:a16="http://schemas.microsoft.com/office/drawing/2014/main" id="{8B44CB5F-7856-4E4B-B334-A41DE115BBE1}"/>
              </a:ext>
            </a:extLst>
          </p:cNvPr>
          <p:cNvSpPr txBox="1">
            <a:spLocks/>
          </p:cNvSpPr>
          <p:nvPr/>
        </p:nvSpPr>
        <p:spPr>
          <a:xfrm>
            <a:off x="2207568" y="5301208"/>
            <a:ext cx="4248472" cy="360040"/>
          </a:xfrm>
          <a:prstGeom prst="rect">
            <a:avLst/>
          </a:prstGeom>
        </p:spPr>
        <p:txBody>
          <a:bodyPr vert="horz" lIns="0" tIns="45720" rIns="0" bIns="45720" rtlCol="0">
            <a:normAutofit/>
          </a:bodyPr>
          <a:lstStyle>
            <a:lvl1pPr marL="0" indent="0" algn="ctr" defTabSz="914423" rtl="0" eaLnBrk="1" latinLnBrk="0" hangingPunct="1">
              <a:spcBef>
                <a:spcPct val="20000"/>
              </a:spcBef>
              <a:buFont typeface="Arial" pitchFamily="34" charset="0"/>
              <a:buNone/>
              <a:defRPr kumimoji="1" sz="1400" kern="120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l"/>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更新：</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2021</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6</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日</a:t>
            </a:r>
            <a:endPar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175277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mn-ea"/>
                <a:cs typeface="メイリオ" panose="020B0604030504040204" pitchFamily="50" charset="-128"/>
              </a:rPr>
              <a:t>スペシャル商品について</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10</a:t>
            </a:fld>
            <a:endParaRPr lang="ja-JP" altLang="en-US"/>
          </a:p>
        </p:txBody>
      </p:sp>
      <p:sp>
        <p:nvSpPr>
          <p:cNvPr id="26" name="正方形/長方形 25"/>
          <p:cNvSpPr/>
          <p:nvPr/>
        </p:nvSpPr>
        <p:spPr>
          <a:xfrm>
            <a:off x="623392" y="1196334"/>
            <a:ext cx="11089232" cy="2246769"/>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smtClean="0">
                <a:ln>
                  <a:noFill/>
                </a:ln>
                <a:solidFill>
                  <a:prstClr val="black">
                    <a:lumMod val="65000"/>
                    <a:lumOff val="35000"/>
                  </a:prstClr>
                </a:solidFill>
                <a:effectLst/>
                <a:uLnTx/>
                <a:uFillTx/>
              </a:rPr>
              <a:t>販売先を限定しないレギュラー商品に対し、スペシャル商品は提案可能な広告主様やプロモーションが限定されています。そのため、事前に弊社による出稿可否判断が必要となります。</a:t>
            </a:r>
            <a:endParaRPr kumimoji="0" lang="en-US" altLang="ja-JP" sz="2000" b="0" i="0" u="none" strike="noStrike" kern="0" cap="none" spc="0" normalizeH="0" baseline="0" noProof="0" dirty="0" smtClean="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2000" b="0" i="0" u="none" strike="noStrike" kern="0" cap="none" spc="0" normalizeH="0" baseline="0" noProof="0" dirty="0" smtClean="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smtClean="0">
                <a:ln>
                  <a:noFill/>
                </a:ln>
                <a:solidFill>
                  <a:prstClr val="black">
                    <a:lumMod val="65000"/>
                    <a:lumOff val="35000"/>
                  </a:prstClr>
                </a:solidFill>
                <a:effectLst/>
                <a:uLnTx/>
                <a:uFillTx/>
              </a:rPr>
              <a:t>事前提案可否申請で承認されたアカウントに対して、弊社内でシステム対応を行い、広告管理ツールの商品選択画面にて該当商品が予約購入できるようになります。</a:t>
            </a:r>
            <a:endParaRPr kumimoji="0" lang="en-US" altLang="ja-JP" sz="2000" b="0" i="0" u="none" strike="noStrike" kern="0" cap="none" spc="0" normalizeH="0" baseline="0" noProof="0" dirty="0" smtClean="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smtClean="0">
                <a:ln>
                  <a:noFill/>
                </a:ln>
                <a:solidFill>
                  <a:prstClr val="black">
                    <a:lumMod val="65000"/>
                    <a:lumOff val="35000"/>
                  </a:prstClr>
                </a:solidFill>
                <a:effectLst/>
                <a:uLnTx/>
                <a:uFillTx/>
              </a:rPr>
              <a:t>（事前提案可否申請で承認されていないアカウントで予約することはできません。）</a:t>
            </a:r>
            <a:endParaRPr kumimoji="0" lang="en-US" altLang="ja-JP" sz="2000" b="0" i="0" u="none" strike="noStrike" kern="0" cap="none" spc="0" normalizeH="0" baseline="0" noProof="0" dirty="0" smtClean="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2000" b="0" i="0" u="none" strike="noStrike" kern="0" cap="none" spc="0" normalizeH="0" baseline="0" noProof="0" dirty="0" smtClean="0">
              <a:ln>
                <a:noFill/>
              </a:ln>
              <a:solidFill>
                <a:prstClr val="black">
                  <a:lumMod val="65000"/>
                  <a:lumOff val="35000"/>
                </a:prstClr>
              </a:solidFill>
              <a:effectLst/>
              <a:uLnTx/>
              <a:uFillTx/>
            </a:endParaRPr>
          </a:p>
        </p:txBody>
      </p:sp>
      <p:sp>
        <p:nvSpPr>
          <p:cNvPr id="27" name="正方形/長方形 26"/>
          <p:cNvSpPr/>
          <p:nvPr/>
        </p:nvSpPr>
        <p:spPr>
          <a:xfrm>
            <a:off x="1343472" y="3713117"/>
            <a:ext cx="2248192" cy="1948130"/>
          </a:xfrm>
          <a:prstGeom prst="rect">
            <a:avLst/>
          </a:prstGeom>
          <a:solidFill>
            <a:srgbClr val="7F7F7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smtClean="0">
                <a:ln>
                  <a:noFill/>
                </a:ln>
                <a:solidFill>
                  <a:srgbClr val="FFFFFF"/>
                </a:solidFill>
                <a:effectLst/>
                <a:uLnTx/>
                <a:uFillTx/>
                <a:latin typeface="メイリオ"/>
                <a:ea typeface="メイリオ"/>
                <a:cs typeface="+mn-cs"/>
              </a:rPr>
              <a:t>レギュラー商品</a:t>
            </a:r>
            <a:endParaRPr kumimoji="0" lang="en-US" altLang="ja-JP" sz="2000" b="1"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28" name="正方形/長方形 27"/>
          <p:cNvSpPr/>
          <p:nvPr/>
        </p:nvSpPr>
        <p:spPr>
          <a:xfrm>
            <a:off x="6240017" y="3713117"/>
            <a:ext cx="2248192" cy="1948131"/>
          </a:xfrm>
          <a:prstGeom prst="rect">
            <a:avLst/>
          </a:prstGeom>
          <a:solidFill>
            <a:srgbClr val="FFCCD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smtClean="0">
                <a:ln>
                  <a:noFill/>
                </a:ln>
                <a:solidFill>
                  <a:srgbClr val="C00000"/>
                </a:solidFill>
                <a:effectLst/>
                <a:uLnTx/>
                <a:uFillTx/>
                <a:latin typeface="メイリオ"/>
                <a:ea typeface="メイリオ"/>
                <a:cs typeface="+mn-cs"/>
              </a:rPr>
              <a:t>スペシャル商品</a:t>
            </a:r>
          </a:p>
        </p:txBody>
      </p:sp>
      <p:sp>
        <p:nvSpPr>
          <p:cNvPr id="29" name="正方形/長方形 28"/>
          <p:cNvSpPr/>
          <p:nvPr/>
        </p:nvSpPr>
        <p:spPr>
          <a:xfrm>
            <a:off x="8633992" y="4242396"/>
            <a:ext cx="1998512" cy="449156"/>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prstClr val="black">
                    <a:lumMod val="65000"/>
                    <a:lumOff val="35000"/>
                  </a:prstClr>
                </a:solidFill>
                <a:effectLst/>
                <a:uLnTx/>
                <a:uFillTx/>
                <a:latin typeface="メイリオ"/>
                <a:ea typeface="メイリオ"/>
                <a:cs typeface="+mn-cs"/>
              </a:rPr>
              <a:t>期間限定特別商品</a:t>
            </a:r>
          </a:p>
        </p:txBody>
      </p:sp>
      <p:sp>
        <p:nvSpPr>
          <p:cNvPr id="30" name="正方形/長方形 29"/>
          <p:cNvSpPr/>
          <p:nvPr/>
        </p:nvSpPr>
        <p:spPr>
          <a:xfrm>
            <a:off x="8634621" y="4717939"/>
            <a:ext cx="1997883" cy="449156"/>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prstClr val="black">
                    <a:lumMod val="65000"/>
                    <a:lumOff val="35000"/>
                  </a:prstClr>
                </a:solidFill>
                <a:effectLst/>
                <a:uLnTx/>
                <a:uFillTx/>
                <a:latin typeface="メイリオ"/>
                <a:ea typeface="メイリオ"/>
                <a:cs typeface="+mn-cs"/>
              </a:rPr>
              <a:t>広告主様限定商品</a:t>
            </a:r>
          </a:p>
        </p:txBody>
      </p:sp>
      <p:sp>
        <p:nvSpPr>
          <p:cNvPr id="31" name="正方形/長方形 30"/>
          <p:cNvSpPr/>
          <p:nvPr/>
        </p:nvSpPr>
        <p:spPr>
          <a:xfrm>
            <a:off x="8633991" y="5212092"/>
            <a:ext cx="1998513" cy="449156"/>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prstClr val="black">
                    <a:lumMod val="65000"/>
                    <a:lumOff val="35000"/>
                  </a:prstClr>
                </a:solidFill>
                <a:effectLst/>
                <a:uLnTx/>
                <a:uFillTx/>
                <a:latin typeface="メイリオ"/>
                <a:ea typeface="メイリオ"/>
                <a:cs typeface="+mn-cs"/>
              </a:rPr>
              <a:t>その他特別対応商品</a:t>
            </a:r>
          </a:p>
        </p:txBody>
      </p:sp>
      <p:sp>
        <p:nvSpPr>
          <p:cNvPr id="33" name="正方形/長方形 32"/>
          <p:cNvSpPr/>
          <p:nvPr/>
        </p:nvSpPr>
        <p:spPr>
          <a:xfrm>
            <a:off x="3737447" y="3717458"/>
            <a:ext cx="2054336" cy="466542"/>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prstClr val="black">
                    <a:lumMod val="65000"/>
                    <a:lumOff val="35000"/>
                  </a:prstClr>
                </a:solidFill>
                <a:effectLst/>
                <a:uLnTx/>
                <a:uFillTx/>
                <a:latin typeface="メイリオ"/>
                <a:ea typeface="メイリオ"/>
                <a:cs typeface="+mn-cs"/>
              </a:rPr>
              <a:t>通常商品</a:t>
            </a:r>
          </a:p>
        </p:txBody>
      </p:sp>
      <p:sp>
        <p:nvSpPr>
          <p:cNvPr id="34" name="正方形/長方形 33"/>
          <p:cNvSpPr/>
          <p:nvPr/>
        </p:nvSpPr>
        <p:spPr>
          <a:xfrm>
            <a:off x="8633993" y="3740081"/>
            <a:ext cx="1998511" cy="449156"/>
          </a:xfrm>
          <a:prstGeom prst="rect">
            <a:avLst/>
          </a:prstGeom>
          <a:solidFill>
            <a:srgbClr val="FFCCD1"/>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prstClr val="black">
                    <a:lumMod val="65000"/>
                    <a:lumOff val="35000"/>
                  </a:prstClr>
                </a:solidFill>
                <a:effectLst/>
                <a:uLnTx/>
                <a:uFillTx/>
                <a:latin typeface="メイリオ"/>
                <a:ea typeface="メイリオ"/>
                <a:cs typeface="+mn-cs"/>
              </a:rPr>
              <a:t>事前提案可否</a:t>
            </a:r>
            <a:endParaRPr kumimoji="0" lang="en-US" altLang="ja-JP" sz="1600" b="0" i="0" u="none" strike="noStrike" kern="0" cap="none" spc="0" normalizeH="0" baseline="0" noProof="0" dirty="0" smtClean="0">
              <a:ln>
                <a:noFill/>
              </a:ln>
              <a:solidFill>
                <a:prstClr val="black">
                  <a:lumMod val="65000"/>
                  <a:lumOff val="35000"/>
                </a:prstClr>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prstClr val="black">
                    <a:lumMod val="65000"/>
                    <a:lumOff val="35000"/>
                  </a:prstClr>
                </a:solidFill>
                <a:effectLst/>
                <a:uLnTx/>
                <a:uFillTx/>
                <a:latin typeface="メイリオ"/>
                <a:ea typeface="メイリオ"/>
                <a:cs typeface="+mn-cs"/>
              </a:rPr>
              <a:t>判断必須商品</a:t>
            </a:r>
          </a:p>
        </p:txBody>
      </p:sp>
      <p:sp>
        <p:nvSpPr>
          <p:cNvPr id="35" name="正方形/長方形 34"/>
          <p:cNvSpPr/>
          <p:nvPr/>
        </p:nvSpPr>
        <p:spPr bwMode="auto">
          <a:xfrm>
            <a:off x="8609613" y="3725816"/>
            <a:ext cx="2022891" cy="470884"/>
          </a:xfrm>
          <a:prstGeom prst="rect">
            <a:avLst/>
          </a:prstGeom>
          <a:noFill/>
          <a:ln w="44450" algn="ctr">
            <a:solidFill>
              <a:srgbClr val="C00000"/>
            </a:solidFill>
            <a:prstDash val="sysDot"/>
            <a:miter lim="800000"/>
            <a:headEnd/>
            <a:tailEnd/>
          </a:ln>
        </p:spPr>
        <p:txBody>
          <a:bodyPr lIns="0" tIns="0" rIns="0" bIns="0" rtlCol="0" anchor="ctr"/>
          <a:lstStyle/>
          <a:p>
            <a:pPr algn="ctr"/>
            <a:endParaRPr kumimoji="0" lang="ja-JP" altLang="en-US" sz="1600" b="1" kern="0" dirty="0">
              <a:solidFill>
                <a:prstClr val="black">
                  <a:lumMod val="65000"/>
                  <a:lumOff val="35000"/>
                </a:prstClr>
              </a:solidFill>
              <a:cs typeface="Verdana" pitchFamily="34" charset="0"/>
            </a:endParaRPr>
          </a:p>
        </p:txBody>
      </p:sp>
      <p:sp>
        <p:nvSpPr>
          <p:cNvPr id="36" name="正方形/長方形 35"/>
          <p:cNvSpPr/>
          <p:nvPr/>
        </p:nvSpPr>
        <p:spPr>
          <a:xfrm>
            <a:off x="3736302" y="4268783"/>
            <a:ext cx="2055481" cy="449156"/>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prstClr val="black">
                    <a:lumMod val="65000"/>
                    <a:lumOff val="35000"/>
                  </a:prstClr>
                </a:solidFill>
                <a:effectLst/>
                <a:uLnTx/>
                <a:uFillTx/>
                <a:latin typeface="メイリオ"/>
                <a:ea typeface="メイリオ"/>
                <a:cs typeface="+mn-cs"/>
              </a:rPr>
              <a:t>特集・企画</a:t>
            </a:r>
          </a:p>
        </p:txBody>
      </p:sp>
    </p:spTree>
    <p:extLst>
      <p:ext uri="{BB962C8B-B14F-4D97-AF65-F5344CB8AC3E}">
        <p14:creationId xmlns:p14="http://schemas.microsoft.com/office/powerpoint/2010/main" val="13359518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スペシャル商品（事前提案可否必須商品）について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11</a:t>
            </a:fld>
            <a:endParaRPr lang="ja-JP" altLang="en-US"/>
          </a:p>
        </p:txBody>
      </p:sp>
      <p:sp>
        <p:nvSpPr>
          <p:cNvPr id="26" name="正方形/長方形 25"/>
          <p:cNvSpPr/>
          <p:nvPr/>
        </p:nvSpPr>
        <p:spPr>
          <a:xfrm>
            <a:off x="623392" y="1196334"/>
            <a:ext cx="11089232" cy="1446550"/>
          </a:xfrm>
          <a:prstGeom prst="rect">
            <a:avLst/>
          </a:prstGeom>
        </p:spPr>
        <p:txBody>
          <a:bodyPr wrap="square">
            <a:spAutoFit/>
          </a:bodyPr>
          <a:lstStyle/>
          <a:p>
            <a:r>
              <a:rPr lang="ja-JP" altLang="en-US" sz="2000" u="sng" dirty="0">
                <a:solidFill>
                  <a:schemeClr val="tx1">
                    <a:lumMod val="65000"/>
                    <a:lumOff val="35000"/>
                  </a:schemeClr>
                </a:solidFill>
              </a:rPr>
              <a:t>スペシャル商品（事前提案可否必須商品</a:t>
            </a:r>
            <a:r>
              <a:rPr lang="en-US" altLang="ja-JP" sz="1000" u="sng" dirty="0">
                <a:solidFill>
                  <a:schemeClr val="tx1">
                    <a:lumMod val="65000"/>
                    <a:lumOff val="35000"/>
                  </a:schemeClr>
                </a:solidFill>
              </a:rPr>
              <a:t>※</a:t>
            </a:r>
            <a:r>
              <a:rPr lang="ja-JP" altLang="en-US" sz="2000" u="sng" dirty="0">
                <a:solidFill>
                  <a:schemeClr val="tx1">
                    <a:lumMod val="65000"/>
                    <a:lumOff val="35000"/>
                  </a:schemeClr>
                </a:solidFill>
              </a:rPr>
              <a:t>）</a:t>
            </a:r>
            <a:r>
              <a:rPr lang="ja-JP" altLang="en-US" sz="2000" dirty="0">
                <a:solidFill>
                  <a:schemeClr val="tx1">
                    <a:lumMod val="65000"/>
                    <a:lumOff val="35000"/>
                  </a:schemeClr>
                </a:solidFill>
              </a:rPr>
              <a:t>への掲載をご希望の場合は、</a:t>
            </a:r>
            <a:endParaRPr lang="en-US" altLang="ja-JP" sz="2000" dirty="0">
              <a:solidFill>
                <a:schemeClr val="tx1">
                  <a:lumMod val="65000"/>
                  <a:lumOff val="35000"/>
                </a:schemeClr>
              </a:solidFill>
            </a:endParaRPr>
          </a:p>
          <a:p>
            <a:r>
              <a:rPr lang="ja-JP" altLang="en-US" sz="2000" dirty="0">
                <a:solidFill>
                  <a:schemeClr val="tx1">
                    <a:lumMod val="65000"/>
                    <a:lumOff val="35000"/>
                  </a:schemeClr>
                </a:solidFill>
              </a:rPr>
              <a:t>弊社担当営業または</a:t>
            </a:r>
            <a:r>
              <a:rPr lang="en-US" altLang="ja-JP" sz="2000" dirty="0">
                <a:solidFill>
                  <a:schemeClr val="tx1">
                    <a:lumMod val="65000"/>
                    <a:lumOff val="35000"/>
                  </a:schemeClr>
                </a:solidFill>
              </a:rPr>
              <a:t>Yahoo!</a:t>
            </a:r>
            <a:r>
              <a:rPr lang="ja-JP" altLang="en-US" sz="2000" dirty="0">
                <a:solidFill>
                  <a:schemeClr val="tx1">
                    <a:lumMod val="65000"/>
                    <a:lumOff val="35000"/>
                  </a:schemeClr>
                </a:solidFill>
              </a:rPr>
              <a:t>広告パートナーサポート宛に</a:t>
            </a:r>
            <a:endParaRPr lang="en-US" altLang="ja-JP" sz="2000" dirty="0">
              <a:solidFill>
                <a:schemeClr val="tx1">
                  <a:lumMod val="65000"/>
                  <a:lumOff val="35000"/>
                </a:schemeClr>
              </a:solidFill>
            </a:endParaRPr>
          </a:p>
          <a:p>
            <a:r>
              <a:rPr lang="ja-JP" altLang="en-US" sz="2000" dirty="0">
                <a:solidFill>
                  <a:schemeClr val="tx1">
                    <a:lumMod val="65000"/>
                    <a:lumOff val="35000"/>
                  </a:schemeClr>
                </a:solidFill>
              </a:rPr>
              <a:t>以下の項目をご連絡ください。回答まで最大5営業日いただきます</a:t>
            </a:r>
            <a:r>
              <a:rPr lang="ja-JP" altLang="en-US" sz="2000" dirty="0" smtClean="0">
                <a:solidFill>
                  <a:schemeClr val="tx1">
                    <a:lumMod val="65000"/>
                    <a:lumOff val="35000"/>
                  </a:schemeClr>
                </a:solidFill>
              </a:rPr>
              <a:t>。</a:t>
            </a:r>
            <a:endParaRPr lang="en-US" altLang="ja-JP" sz="2000" dirty="0" smtClean="0">
              <a:solidFill>
                <a:schemeClr val="tx1">
                  <a:lumMod val="65000"/>
                  <a:lumOff val="35000"/>
                </a:schemeClr>
              </a:solidFill>
            </a:endParaRPr>
          </a:p>
          <a:p>
            <a:r>
              <a:rPr lang="en-US" altLang="ja-JP" sz="1400" dirty="0">
                <a:solidFill>
                  <a:schemeClr val="tx1">
                    <a:lumMod val="65000"/>
                    <a:lumOff val="35000"/>
                  </a:schemeClr>
                </a:solidFill>
              </a:rPr>
              <a:t>※</a:t>
            </a:r>
            <a:r>
              <a:rPr lang="ja-JP" altLang="en-US" sz="1400" dirty="0">
                <a:solidFill>
                  <a:schemeClr val="tx1">
                    <a:lumMod val="65000"/>
                    <a:lumOff val="35000"/>
                  </a:schemeClr>
                </a:solidFill>
              </a:rPr>
              <a:t>商品名一例</a:t>
            </a:r>
            <a:r>
              <a:rPr lang="ja-JP" altLang="en-US" sz="1400" dirty="0" smtClean="0">
                <a:solidFill>
                  <a:schemeClr val="tx1">
                    <a:lumMod val="65000"/>
                    <a:lumOff val="35000"/>
                  </a:schemeClr>
                </a:solidFill>
              </a:rPr>
              <a:t>：</a:t>
            </a:r>
            <a:r>
              <a:rPr lang="ja-JP" altLang="en-US" sz="1400" dirty="0">
                <a:solidFill>
                  <a:schemeClr val="tx1">
                    <a:lumMod val="65000"/>
                    <a:lumOff val="35000"/>
                  </a:schemeClr>
                </a:solidFill>
              </a:rPr>
              <a:t>スポーツナビ　カテゴリートップ指定　トップパネル　</a:t>
            </a:r>
            <a:r>
              <a:rPr lang="en-US" altLang="ja-JP" sz="1400" dirty="0">
                <a:solidFill>
                  <a:schemeClr val="tx1">
                    <a:lumMod val="65000"/>
                    <a:lumOff val="35000"/>
                  </a:schemeClr>
                </a:solidFill>
              </a:rPr>
              <a:t>SP</a:t>
            </a:r>
            <a:endParaRPr lang="ja-JP" altLang="en-US" sz="1400" dirty="0">
              <a:solidFill>
                <a:schemeClr val="tx1">
                  <a:lumMod val="65000"/>
                  <a:lumOff val="35000"/>
                </a:schemeClr>
              </a:solidFill>
            </a:endParaRPr>
          </a:p>
          <a:p>
            <a:endParaRPr lang="ja-JP" altLang="en-US" sz="1400" dirty="0">
              <a:solidFill>
                <a:schemeClr val="tx1">
                  <a:lumMod val="65000"/>
                  <a:lumOff val="35000"/>
                </a:schemeClr>
              </a:solidFill>
            </a:endParaRPr>
          </a:p>
        </p:txBody>
      </p:sp>
      <p:sp>
        <p:nvSpPr>
          <p:cNvPr id="14" name="正方形/長方形 13"/>
          <p:cNvSpPr/>
          <p:nvPr/>
        </p:nvSpPr>
        <p:spPr>
          <a:xfrm>
            <a:off x="767408" y="2631738"/>
            <a:ext cx="8087825" cy="3970318"/>
          </a:xfrm>
          <a:prstGeom prst="rect">
            <a:avLst/>
          </a:prstGeom>
        </p:spPr>
        <p:txBody>
          <a:bodyPr wrap="square">
            <a:spAutoFit/>
          </a:bodyPr>
          <a:lstStyle/>
          <a:p>
            <a:r>
              <a:rPr lang="ja-JP" altLang="en-US" sz="2000" u="sng" dirty="0">
                <a:solidFill>
                  <a:schemeClr val="tx1">
                    <a:lumMod val="65000"/>
                    <a:lumOff val="35000"/>
                  </a:schemeClr>
                </a:solidFill>
              </a:rPr>
              <a:t>▼ご連絡いただきたい項目</a:t>
            </a:r>
            <a:endParaRPr lang="en-US" altLang="ja-JP" sz="2000" u="sng" dirty="0">
              <a:solidFill>
                <a:schemeClr val="tx1">
                  <a:lumMod val="65000"/>
                  <a:lumOff val="35000"/>
                </a:schemeClr>
              </a:solidFill>
            </a:endParaRPr>
          </a:p>
          <a:p>
            <a:endParaRPr lang="en-US" altLang="ja-JP" sz="1600" dirty="0">
              <a:solidFill>
                <a:schemeClr val="tx1">
                  <a:lumMod val="65000"/>
                  <a:lumOff val="35000"/>
                </a:schemeClr>
              </a:solidFill>
            </a:endParaRPr>
          </a:p>
          <a:p>
            <a:pPr marL="171450" indent="-171450">
              <a:buFont typeface="Arial" panose="020B0604020202020204" pitchFamily="34" charset="0"/>
              <a:buChar char="•"/>
            </a:pPr>
            <a:r>
              <a:rPr lang="ja-JP" altLang="en-US" dirty="0" smtClean="0">
                <a:solidFill>
                  <a:schemeClr val="tx1">
                    <a:lumMod val="65000"/>
                    <a:lumOff val="35000"/>
                  </a:schemeClr>
                </a:solidFill>
              </a:rPr>
              <a:t>広告商品：</a:t>
            </a:r>
            <a:endParaRPr lang="ja-JP" altLang="en-US" dirty="0">
              <a:solidFill>
                <a:schemeClr val="tx1">
                  <a:lumMod val="65000"/>
                  <a:lumOff val="35000"/>
                </a:schemeClr>
              </a:solidFill>
            </a:endParaRPr>
          </a:p>
          <a:p>
            <a:pPr marL="171450" indent="-171450">
              <a:buFont typeface="Arial" panose="020B0604020202020204" pitchFamily="34" charset="0"/>
              <a:buChar char="•"/>
            </a:pPr>
            <a:r>
              <a:rPr lang="ja-JP" altLang="en-US" dirty="0">
                <a:solidFill>
                  <a:schemeClr val="tx1">
                    <a:lumMod val="65000"/>
                    <a:lumOff val="35000"/>
                  </a:schemeClr>
                </a:solidFill>
              </a:rPr>
              <a:t>広告主</a:t>
            </a:r>
            <a:r>
              <a:rPr lang="ja-JP" altLang="en-US" dirty="0" smtClean="0">
                <a:solidFill>
                  <a:schemeClr val="tx1">
                    <a:lumMod val="65000"/>
                    <a:lumOff val="35000"/>
                  </a:schemeClr>
                </a:solidFill>
              </a:rPr>
              <a:t>：</a:t>
            </a:r>
            <a:endParaRPr lang="en-US" altLang="ja-JP" dirty="0" smtClean="0">
              <a:solidFill>
                <a:schemeClr val="tx1">
                  <a:lumMod val="65000"/>
                  <a:lumOff val="35000"/>
                </a:schemeClr>
              </a:solidFill>
            </a:endParaRPr>
          </a:p>
          <a:p>
            <a:pPr marL="171450" indent="-171450">
              <a:buFont typeface="Arial" panose="020B0604020202020204" pitchFamily="34" charset="0"/>
              <a:buChar char="•"/>
            </a:pPr>
            <a:r>
              <a:rPr lang="ja-JP" altLang="en-US" dirty="0">
                <a:solidFill>
                  <a:schemeClr val="tx1">
                    <a:lumMod val="65000"/>
                    <a:lumOff val="35000"/>
                  </a:schemeClr>
                </a:solidFill>
              </a:rPr>
              <a:t>プロモーション商品・内容</a:t>
            </a:r>
            <a:r>
              <a:rPr lang="ja-JP" altLang="en-US" dirty="0" smtClean="0">
                <a:solidFill>
                  <a:schemeClr val="tx1">
                    <a:lumMod val="65000"/>
                    <a:lumOff val="35000"/>
                  </a:schemeClr>
                </a:solidFill>
              </a:rPr>
              <a:t>：</a:t>
            </a:r>
            <a:endParaRPr lang="en-US" altLang="ja-JP" dirty="0">
              <a:solidFill>
                <a:schemeClr val="tx1">
                  <a:lumMod val="65000"/>
                  <a:lumOff val="35000"/>
                </a:schemeClr>
              </a:solidFill>
            </a:endParaRPr>
          </a:p>
          <a:p>
            <a:pPr marL="171450" indent="-171450">
              <a:buFont typeface="Arial" panose="020B0604020202020204" pitchFamily="34" charset="0"/>
              <a:buChar char="•"/>
            </a:pPr>
            <a:r>
              <a:rPr lang="ja-JP" altLang="en-US" dirty="0">
                <a:solidFill>
                  <a:schemeClr val="tx1">
                    <a:lumMod val="65000"/>
                    <a:lumOff val="35000"/>
                  </a:schemeClr>
                </a:solidFill>
              </a:rPr>
              <a:t>リンク先</a:t>
            </a:r>
            <a:r>
              <a:rPr lang="en-US" altLang="ja-JP" dirty="0">
                <a:solidFill>
                  <a:schemeClr val="tx1">
                    <a:lumMod val="65000"/>
                    <a:lumOff val="35000"/>
                  </a:schemeClr>
                </a:solidFill>
              </a:rPr>
              <a:t>URL:</a:t>
            </a:r>
            <a:endParaRPr lang="ja-JP" altLang="en-US" dirty="0">
              <a:solidFill>
                <a:schemeClr val="tx1">
                  <a:lumMod val="65000"/>
                  <a:lumOff val="35000"/>
                </a:schemeClr>
              </a:solidFill>
            </a:endParaRPr>
          </a:p>
          <a:p>
            <a:pPr marL="171450" indent="-171450">
              <a:buFont typeface="Arial" panose="020B0604020202020204" pitchFamily="34" charset="0"/>
              <a:buChar char="•"/>
            </a:pPr>
            <a:r>
              <a:rPr lang="ja-JP" altLang="en-US" dirty="0">
                <a:solidFill>
                  <a:schemeClr val="tx1">
                    <a:lumMod val="65000"/>
                    <a:lumOff val="35000"/>
                  </a:schemeClr>
                </a:solidFill>
              </a:rPr>
              <a:t>ヤフー営業担当者：</a:t>
            </a:r>
          </a:p>
          <a:p>
            <a:pPr marL="171450" indent="-171450">
              <a:buFont typeface="Arial" panose="020B0604020202020204" pitchFamily="34" charset="0"/>
              <a:buChar char="•"/>
            </a:pPr>
            <a:r>
              <a:rPr lang="ja-JP" altLang="en-US" dirty="0">
                <a:solidFill>
                  <a:schemeClr val="tx1">
                    <a:lumMod val="65000"/>
                    <a:lumOff val="35000"/>
                  </a:schemeClr>
                </a:solidFill>
              </a:rPr>
              <a:t>代理店：</a:t>
            </a:r>
            <a:endParaRPr lang="en-US" altLang="ja-JP" dirty="0">
              <a:solidFill>
                <a:schemeClr val="tx1">
                  <a:lumMod val="65000"/>
                  <a:lumOff val="35000"/>
                </a:schemeClr>
              </a:solidFill>
            </a:endParaRPr>
          </a:p>
          <a:p>
            <a:pPr marL="171450" indent="-171450">
              <a:buFont typeface="Arial" panose="020B0604020202020204" pitchFamily="34" charset="0"/>
              <a:buChar char="•"/>
            </a:pPr>
            <a:r>
              <a:rPr lang="ja-JP" altLang="en-US" dirty="0">
                <a:solidFill>
                  <a:schemeClr val="tx1">
                    <a:lumMod val="65000"/>
                    <a:lumOff val="35000"/>
                  </a:schemeClr>
                </a:solidFill>
              </a:rPr>
              <a:t>予約型対応アカウント</a:t>
            </a:r>
            <a:r>
              <a:rPr lang="en-US" altLang="ja-JP" dirty="0">
                <a:solidFill>
                  <a:schemeClr val="tx1">
                    <a:lumMod val="65000"/>
                    <a:lumOff val="35000"/>
                  </a:schemeClr>
                </a:solidFill>
              </a:rPr>
              <a:t>ID</a:t>
            </a:r>
            <a:r>
              <a:rPr lang="ja-JP" altLang="en-US" dirty="0">
                <a:solidFill>
                  <a:schemeClr val="tx1">
                    <a:lumMod val="65000"/>
                    <a:lumOff val="35000"/>
                  </a:schemeClr>
                </a:solidFill>
              </a:rPr>
              <a:t>（用意があれば）：</a:t>
            </a:r>
          </a:p>
          <a:p>
            <a:pPr marL="171450" indent="-171450">
              <a:buFont typeface="Arial" panose="020B0604020202020204" pitchFamily="34" charset="0"/>
              <a:buChar char="•"/>
            </a:pPr>
            <a:r>
              <a:rPr lang="ja-JP" altLang="en-US" dirty="0">
                <a:solidFill>
                  <a:schemeClr val="tx1">
                    <a:lumMod val="65000"/>
                    <a:lumOff val="35000"/>
                  </a:schemeClr>
                </a:solidFill>
              </a:rPr>
              <a:t>掲載期間</a:t>
            </a:r>
            <a:r>
              <a:rPr lang="ja-JP" altLang="en-US" dirty="0" smtClean="0">
                <a:solidFill>
                  <a:schemeClr val="tx1">
                    <a:lumMod val="65000"/>
                    <a:lumOff val="35000"/>
                  </a:schemeClr>
                </a:solidFill>
              </a:rPr>
              <a:t>：</a:t>
            </a:r>
            <a:endParaRPr lang="en-US" altLang="ja-JP" dirty="0" smtClean="0">
              <a:solidFill>
                <a:schemeClr val="tx1">
                  <a:lumMod val="65000"/>
                  <a:lumOff val="35000"/>
                </a:schemeClr>
              </a:solidFill>
            </a:endParaRPr>
          </a:p>
          <a:p>
            <a:pPr marL="171450" indent="-171450">
              <a:buFont typeface="Arial" panose="020B0604020202020204" pitchFamily="34" charset="0"/>
              <a:buChar char="•"/>
            </a:pPr>
            <a:r>
              <a:rPr lang="ja-JP" altLang="en-US" dirty="0">
                <a:solidFill>
                  <a:schemeClr val="tx1">
                    <a:lumMod val="65000"/>
                    <a:lumOff val="35000"/>
                  </a:schemeClr>
                </a:solidFill>
              </a:rPr>
              <a:t>予算：</a:t>
            </a:r>
          </a:p>
          <a:p>
            <a:pPr marL="171450" indent="-171450">
              <a:buFont typeface="Arial" panose="020B0604020202020204" pitchFamily="34" charset="0"/>
              <a:buChar char="•"/>
            </a:pPr>
            <a:r>
              <a:rPr lang="ja-JP" altLang="en-US" dirty="0">
                <a:solidFill>
                  <a:schemeClr val="tx1">
                    <a:lumMod val="65000"/>
                    <a:lumOff val="35000"/>
                  </a:schemeClr>
                </a:solidFill>
              </a:rPr>
              <a:t>掲載</a:t>
            </a:r>
            <a:r>
              <a:rPr lang="en-US" altLang="ja-JP" dirty="0" err="1">
                <a:solidFill>
                  <a:schemeClr val="tx1">
                    <a:lumMod val="65000"/>
                    <a:lumOff val="35000"/>
                  </a:schemeClr>
                </a:solidFill>
              </a:rPr>
              <a:t>vimps</a:t>
            </a:r>
            <a:r>
              <a:rPr lang="ja-JP" altLang="en-US" dirty="0">
                <a:solidFill>
                  <a:schemeClr val="tx1">
                    <a:lumMod val="65000"/>
                    <a:lumOff val="35000"/>
                  </a:schemeClr>
                </a:solidFill>
              </a:rPr>
              <a:t>：</a:t>
            </a:r>
          </a:p>
          <a:p>
            <a:pPr marL="171450" indent="-171450">
              <a:buFont typeface="Arial" panose="020B0604020202020204" pitchFamily="34" charset="0"/>
              <a:buChar char="•"/>
            </a:pPr>
            <a:r>
              <a:rPr lang="ja-JP" altLang="en-US" dirty="0" smtClean="0">
                <a:solidFill>
                  <a:schemeClr val="tx1">
                    <a:lumMod val="65000"/>
                    <a:lumOff val="35000"/>
                  </a:schemeClr>
                </a:solidFill>
              </a:rPr>
              <a:t>懸念点</a:t>
            </a:r>
            <a:r>
              <a:rPr lang="ja-JP" altLang="en-US" dirty="0">
                <a:solidFill>
                  <a:schemeClr val="tx1">
                    <a:lumMod val="65000"/>
                    <a:lumOff val="35000"/>
                  </a:schemeClr>
                </a:solidFill>
              </a:rPr>
              <a:t>：</a:t>
            </a:r>
          </a:p>
          <a:p>
            <a:pPr marL="171450" indent="-171450">
              <a:buFont typeface="Arial" panose="020B0604020202020204" pitchFamily="34" charset="0"/>
              <a:buChar char="•"/>
            </a:pPr>
            <a:r>
              <a:rPr lang="ja-JP" altLang="en-US" dirty="0">
                <a:solidFill>
                  <a:schemeClr val="tx1">
                    <a:lumMod val="65000"/>
                    <a:lumOff val="35000"/>
                  </a:schemeClr>
                </a:solidFill>
              </a:rPr>
              <a:t>備考</a:t>
            </a:r>
            <a:r>
              <a:rPr lang="ja-JP" altLang="en-US" dirty="0" smtClean="0">
                <a:solidFill>
                  <a:schemeClr val="tx1">
                    <a:lumMod val="65000"/>
                    <a:lumOff val="35000"/>
                  </a:schemeClr>
                </a:solidFill>
              </a:rPr>
              <a:t>：</a:t>
            </a:r>
            <a:endParaRPr lang="en-US" altLang="ja-JP" dirty="0">
              <a:solidFill>
                <a:schemeClr val="tx1">
                  <a:lumMod val="65000"/>
                  <a:lumOff val="35000"/>
                </a:schemeClr>
              </a:solidFill>
            </a:endParaRPr>
          </a:p>
        </p:txBody>
      </p:sp>
    </p:spTree>
    <p:extLst>
      <p:ext uri="{BB962C8B-B14F-4D97-AF65-F5344CB8AC3E}">
        <p14:creationId xmlns:p14="http://schemas.microsoft.com/office/powerpoint/2010/main" val="134786569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a:t>
            </a:r>
            <a:r>
              <a:rPr lang="ja-JP" altLang="en-US" dirty="0" smtClean="0"/>
              <a:t>一覧</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12</a:t>
            </a:fld>
            <a:endParaRPr lang="ja-JP" altLang="en-US"/>
          </a:p>
        </p:txBody>
      </p:sp>
      <p:sp>
        <p:nvSpPr>
          <p:cNvPr id="4" name="テキスト ボックス 3">
            <a:extLst>
              <a:ext uri="{FF2B5EF4-FFF2-40B4-BE49-F238E27FC236}">
                <a16:creationId xmlns:a16="http://schemas.microsoft.com/office/drawing/2014/main" id="{56BC9F35-7A4E-CA42-9DF1-B36D469930AE}"/>
              </a:ext>
            </a:extLst>
          </p:cNvPr>
          <p:cNvSpPr txBox="1"/>
          <p:nvPr/>
        </p:nvSpPr>
        <p:spPr>
          <a:xfrm>
            <a:off x="5966687" y="1723601"/>
            <a:ext cx="1040670" cy="284693"/>
          </a:xfrm>
          <a:prstGeom prst="rect">
            <a:avLst/>
          </a:prstGeom>
          <a:noFill/>
        </p:spPr>
        <p:txBody>
          <a:bodyPr wrap="none" rtlCol="0" anchor="t">
            <a:spAutoFit/>
          </a:bodyPr>
          <a:lstStyle/>
          <a:p>
            <a:pPr marL="0" marR="0" lvl="0" indent="0" algn="ctr" defTabSz="914400" eaLnBrk="1" fontAlgn="auto" latinLnBrk="0" hangingPunct="1">
              <a:lnSpc>
                <a:spcPts val="1460"/>
              </a:lnSpc>
              <a:spcBef>
                <a:spcPts val="0"/>
              </a:spcBef>
              <a:spcAft>
                <a:spcPts val="0"/>
              </a:spcAft>
              <a:buClrTx/>
              <a:buSzTx/>
              <a:buFontTx/>
              <a:buNone/>
              <a:tabLst/>
              <a:defRPr/>
            </a:pPr>
            <a:r>
              <a:rPr kumimoji="0" lang="ja-JP" altLang="en-US" sz="1050" b="1" i="0" u="none" strike="noStrike" kern="0" cap="none" spc="0" normalizeH="0" baseline="0" noProof="0" dirty="0" smtClean="0">
                <a:ln>
                  <a:noFill/>
                </a:ln>
                <a:solidFill>
                  <a:prstClr val="black"/>
                </a:solidFill>
                <a:effectLst/>
                <a:uLnTx/>
                <a:uFillTx/>
              </a:rPr>
              <a:t>画像（</a:t>
            </a:r>
            <a:r>
              <a:rPr kumimoji="0" lang="en-US" altLang="ja-JP" sz="1050" b="1" i="0" u="none" strike="noStrike" kern="0" cap="none" spc="0" normalizeH="0" baseline="0" noProof="0" dirty="0" smtClean="0">
                <a:ln>
                  <a:noFill/>
                </a:ln>
                <a:solidFill>
                  <a:prstClr val="black"/>
                </a:solidFill>
                <a:effectLst/>
                <a:uLnTx/>
                <a:uFillTx/>
              </a:rPr>
              <a:t>6</a:t>
            </a:r>
            <a:r>
              <a:rPr kumimoji="0" lang="ja-JP" altLang="en-US" sz="1050" b="1" i="0" u="none" strike="noStrike" kern="0" cap="none" spc="0" normalizeH="0" baseline="0" noProof="0" dirty="0" smtClean="0">
                <a:ln>
                  <a:noFill/>
                </a:ln>
                <a:solidFill>
                  <a:prstClr val="black"/>
                </a:solidFill>
                <a:effectLst/>
                <a:uLnTx/>
                <a:uFillTx/>
              </a:rPr>
              <a:t>：</a:t>
            </a:r>
            <a:r>
              <a:rPr kumimoji="0" lang="en-US" altLang="ja-JP" sz="1050" b="1" i="0" u="none" strike="noStrike" kern="0" cap="none" spc="0" normalizeH="0" baseline="0" noProof="0" dirty="0" smtClean="0">
                <a:ln>
                  <a:noFill/>
                </a:ln>
                <a:solidFill>
                  <a:prstClr val="black"/>
                </a:solidFill>
                <a:effectLst/>
                <a:uLnTx/>
                <a:uFillTx/>
              </a:rPr>
              <a:t>5</a:t>
            </a:r>
            <a:r>
              <a:rPr kumimoji="0" lang="ja-JP" altLang="en-US" sz="1050" b="1" i="0" u="none" strike="noStrike" kern="0" cap="none" spc="0" normalizeH="0" baseline="0" noProof="0" dirty="0" smtClean="0">
                <a:ln>
                  <a:noFill/>
                </a:ln>
                <a:solidFill>
                  <a:prstClr val="black"/>
                </a:solidFill>
                <a:effectLst/>
                <a:uLnTx/>
                <a:uFillTx/>
              </a:rPr>
              <a:t>）</a:t>
            </a:r>
            <a:endParaRPr kumimoji="0" lang="en-US" altLang="ja-JP" sz="1050" b="1" i="0" u="none" strike="noStrike" kern="0" cap="none" spc="0" normalizeH="0" baseline="0" noProof="0" dirty="0" smtClean="0">
              <a:ln>
                <a:noFill/>
              </a:ln>
              <a:solidFill>
                <a:prstClr val="black"/>
              </a:solidFill>
              <a:effectLst/>
              <a:uLnTx/>
              <a:uFillTx/>
            </a:endParaRPr>
          </a:p>
        </p:txBody>
      </p:sp>
      <p:sp>
        <p:nvSpPr>
          <p:cNvPr id="7" name="テキスト ボックス 6">
            <a:extLst>
              <a:ext uri="{FF2B5EF4-FFF2-40B4-BE49-F238E27FC236}">
                <a16:creationId xmlns:a16="http://schemas.microsoft.com/office/drawing/2014/main" id="{105A310C-96BB-AD4C-AB58-A365BD4CA5F0}"/>
              </a:ext>
            </a:extLst>
          </p:cNvPr>
          <p:cNvSpPr txBox="1"/>
          <p:nvPr/>
        </p:nvSpPr>
        <p:spPr>
          <a:xfrm>
            <a:off x="2577652" y="1651302"/>
            <a:ext cx="1132041" cy="477054"/>
          </a:xfrm>
          <a:prstGeom prst="rect">
            <a:avLst/>
          </a:prstGeom>
          <a:noFill/>
        </p:spPr>
        <p:txBody>
          <a:bodyPr wrap="none" rtlCol="0">
            <a:spAutoFit/>
          </a:bodyPr>
          <a:lstStyle/>
          <a:p>
            <a:pPr marL="0" marR="0" lvl="0" indent="0" algn="ctr" defTabSz="914400" eaLnBrk="1" fontAlgn="auto" latinLnBrk="0" hangingPunct="1">
              <a:lnSpc>
                <a:spcPts val="1460"/>
              </a:lnSpc>
              <a:spcBef>
                <a:spcPts val="0"/>
              </a:spcBef>
              <a:spcAft>
                <a:spcPts val="0"/>
              </a:spcAft>
              <a:buClrTx/>
              <a:buSzTx/>
              <a:buFontTx/>
              <a:buNone/>
              <a:tabLst/>
              <a:defRPr/>
            </a:pPr>
            <a:r>
              <a:rPr kumimoji="0" lang="ja-JP" altLang="en-US" sz="1050" b="1" i="0" u="none" strike="noStrike" kern="0" cap="none" spc="0" normalizeH="0" baseline="0" noProof="0" dirty="0" smtClean="0">
                <a:ln>
                  <a:noFill/>
                </a:ln>
                <a:solidFill>
                  <a:prstClr val="black"/>
                </a:solidFill>
                <a:effectLst/>
                <a:uLnTx/>
                <a:uFillTx/>
              </a:rPr>
              <a:t>画像（</a:t>
            </a:r>
            <a:r>
              <a:rPr kumimoji="0" lang="en-US" altLang="ja-JP" sz="1050" b="1" i="0" u="none" strike="noStrike" kern="0" cap="none" spc="0" normalizeH="0" baseline="0" noProof="0" dirty="0" smtClean="0">
                <a:ln>
                  <a:noFill/>
                </a:ln>
                <a:solidFill>
                  <a:prstClr val="black"/>
                </a:solidFill>
                <a:effectLst/>
                <a:uLnTx/>
                <a:uFillTx/>
              </a:rPr>
              <a:t>16</a:t>
            </a:r>
            <a:r>
              <a:rPr kumimoji="0" lang="ja-JP" altLang="en-US" sz="1050" b="1" i="0" u="none" strike="noStrike" kern="0" cap="none" spc="0" normalizeH="0" baseline="0" noProof="0" dirty="0" smtClean="0">
                <a:ln>
                  <a:noFill/>
                </a:ln>
                <a:solidFill>
                  <a:prstClr val="black"/>
                </a:solidFill>
                <a:effectLst/>
                <a:uLnTx/>
                <a:uFillTx/>
              </a:rPr>
              <a:t>：</a:t>
            </a:r>
            <a:r>
              <a:rPr kumimoji="0" lang="en-US" altLang="ja-JP" sz="1050" b="1" i="0" u="none" strike="noStrike" kern="0" cap="none" spc="0" normalizeH="0" baseline="0" noProof="0" dirty="0" smtClean="0">
                <a:ln>
                  <a:noFill/>
                </a:ln>
                <a:solidFill>
                  <a:prstClr val="black"/>
                </a:solidFill>
                <a:effectLst/>
                <a:uLnTx/>
                <a:uFillTx/>
              </a:rPr>
              <a:t>9</a:t>
            </a:r>
            <a:r>
              <a:rPr kumimoji="0" lang="ja-JP" altLang="en-US" sz="1050" b="1" i="0" u="none" strike="noStrike" kern="0" cap="none" spc="0" normalizeH="0" baseline="0" noProof="0" dirty="0" smtClean="0">
                <a:ln>
                  <a:noFill/>
                </a:ln>
                <a:solidFill>
                  <a:prstClr val="black"/>
                </a:solidFill>
                <a:effectLst/>
                <a:uLnTx/>
                <a:uFillTx/>
              </a:rPr>
              <a:t>）</a:t>
            </a:r>
            <a:endParaRPr kumimoji="0" lang="en-US" altLang="ja-JP" sz="1050" b="1" i="0" u="none" strike="noStrike" kern="0" cap="none" spc="0" normalizeH="0" baseline="0" noProof="0" dirty="0" smtClean="0">
              <a:ln>
                <a:noFill/>
              </a:ln>
              <a:solidFill>
                <a:prstClr val="black"/>
              </a:solidFill>
              <a:effectLst/>
              <a:uLnTx/>
              <a:uFillTx/>
            </a:endParaRPr>
          </a:p>
          <a:p>
            <a:pPr marL="0" marR="0" lvl="0" indent="0" algn="ctr" defTabSz="914400" eaLnBrk="1" fontAlgn="auto" latinLnBrk="0" hangingPunct="1">
              <a:lnSpc>
                <a:spcPts val="1460"/>
              </a:lnSpc>
              <a:spcBef>
                <a:spcPts val="0"/>
              </a:spcBef>
              <a:spcAft>
                <a:spcPts val="0"/>
              </a:spcAft>
              <a:buClrTx/>
              <a:buSzTx/>
              <a:buFontTx/>
              <a:buNone/>
              <a:tabLst/>
              <a:defRPr/>
            </a:pPr>
            <a:r>
              <a:rPr kumimoji="0" lang="ja-JP" altLang="en-US" sz="1050" b="1" i="0" u="none" strike="noStrike" kern="0" cap="none" spc="0" normalizeH="0" baseline="0" noProof="0" dirty="0" smtClean="0">
                <a:ln>
                  <a:noFill/>
                </a:ln>
                <a:solidFill>
                  <a:prstClr val="black"/>
                </a:solidFill>
                <a:effectLst/>
                <a:uLnTx/>
                <a:uFillTx/>
              </a:rPr>
              <a:t>動画（</a:t>
            </a:r>
            <a:r>
              <a:rPr kumimoji="0" lang="en-US" altLang="ja-JP" sz="1050" b="1" i="0" u="none" strike="noStrike" kern="0" cap="none" spc="0" normalizeH="0" baseline="0" noProof="0" dirty="0" smtClean="0">
                <a:ln>
                  <a:noFill/>
                </a:ln>
                <a:solidFill>
                  <a:prstClr val="black"/>
                </a:solidFill>
                <a:effectLst/>
                <a:uLnTx/>
                <a:uFillTx/>
              </a:rPr>
              <a:t>16</a:t>
            </a:r>
            <a:r>
              <a:rPr kumimoji="0" lang="ja-JP" altLang="en-US" sz="1050" b="1" i="0" u="none" strike="noStrike" kern="0" cap="none" spc="0" normalizeH="0" baseline="0" noProof="0" dirty="0" smtClean="0">
                <a:ln>
                  <a:noFill/>
                </a:ln>
                <a:solidFill>
                  <a:prstClr val="black"/>
                </a:solidFill>
                <a:effectLst/>
                <a:uLnTx/>
                <a:uFillTx/>
              </a:rPr>
              <a:t>：</a:t>
            </a:r>
            <a:r>
              <a:rPr kumimoji="0" lang="en-US" altLang="ja-JP" sz="1050" b="1" i="0" u="none" strike="noStrike" kern="0" cap="none" spc="0" normalizeH="0" baseline="0" noProof="0" dirty="0" smtClean="0">
                <a:ln>
                  <a:noFill/>
                </a:ln>
                <a:solidFill>
                  <a:prstClr val="black"/>
                </a:solidFill>
                <a:effectLst/>
                <a:uLnTx/>
                <a:uFillTx/>
              </a:rPr>
              <a:t>9</a:t>
            </a:r>
            <a:r>
              <a:rPr kumimoji="0" lang="ja-JP" altLang="en-US" sz="1050" b="1" i="0" u="none" strike="noStrike" kern="0" cap="none" spc="0" normalizeH="0" baseline="0" noProof="0" dirty="0" smtClean="0">
                <a:ln>
                  <a:noFill/>
                </a:ln>
                <a:solidFill>
                  <a:prstClr val="black"/>
                </a:solidFill>
                <a:effectLst/>
                <a:uLnTx/>
                <a:uFillTx/>
              </a:rPr>
              <a:t>）</a:t>
            </a:r>
            <a:endParaRPr kumimoji="0" lang="en-US" altLang="ja-JP" sz="1050" b="1" i="0" u="none" strike="noStrike" kern="0" cap="none" spc="0" normalizeH="0" baseline="0" noProof="0" dirty="0" smtClean="0">
              <a:ln>
                <a:noFill/>
              </a:ln>
              <a:solidFill>
                <a:prstClr val="black"/>
              </a:solidFill>
              <a:effectLst/>
              <a:uLnTx/>
              <a:uFillTx/>
            </a:endParaRPr>
          </a:p>
        </p:txBody>
      </p:sp>
      <p:sp>
        <p:nvSpPr>
          <p:cNvPr id="12" name="テキスト ボックス 11"/>
          <p:cNvSpPr txBox="1"/>
          <p:nvPr/>
        </p:nvSpPr>
        <p:spPr>
          <a:xfrm>
            <a:off x="1543375" y="5422721"/>
            <a:ext cx="9505056" cy="523220"/>
          </a:xfrm>
          <a:prstGeom prst="rect">
            <a:avLst/>
          </a:prstGeom>
          <a:noFill/>
        </p:spPr>
        <p:txBody>
          <a:bodyPr wrap="square" rtlCol="0">
            <a:spAutoFit/>
          </a:bodyPr>
          <a:lstStyle/>
          <a:p>
            <a:pPr>
              <a:defRPr/>
            </a:pPr>
            <a:r>
              <a:rPr kumimoji="0" lang="en-US" altLang="ja-JP" sz="1400" b="0" i="0" u="none" strike="noStrike" kern="0" cap="none" spc="0" normalizeH="0" baseline="0" noProof="0" dirty="0" smtClean="0">
                <a:ln>
                  <a:noFill/>
                </a:ln>
                <a:solidFill>
                  <a:prstClr val="black"/>
                </a:solidFill>
                <a:effectLst/>
                <a:uLnTx/>
                <a:uFillTx/>
              </a:rPr>
              <a:t>※2021</a:t>
            </a:r>
            <a:r>
              <a:rPr kumimoji="0" lang="ja-JP" altLang="en-US" sz="1400" b="0" i="0" u="none" strike="noStrike" kern="0" cap="none" spc="0" normalizeH="0" baseline="0" noProof="0" dirty="0" smtClean="0">
                <a:ln>
                  <a:noFill/>
                </a:ln>
                <a:solidFill>
                  <a:prstClr val="black"/>
                </a:solidFill>
                <a:effectLst/>
                <a:uLnTx/>
                <a:uFillTx/>
              </a:rPr>
              <a:t>年</a:t>
            </a:r>
            <a:r>
              <a:rPr kumimoji="0" lang="en-US" altLang="ja-JP" sz="1400" b="0" i="0" u="none" strike="noStrike" kern="0" cap="none" spc="0" normalizeH="0" baseline="0" noProof="0" dirty="0" smtClean="0">
                <a:ln>
                  <a:noFill/>
                </a:ln>
                <a:solidFill>
                  <a:prstClr val="black"/>
                </a:solidFill>
                <a:effectLst/>
                <a:uLnTx/>
                <a:uFillTx/>
              </a:rPr>
              <a:t>6</a:t>
            </a:r>
            <a:r>
              <a:rPr kumimoji="0" lang="ja-JP" altLang="en-US" sz="1400" b="0" i="0" u="none" strike="noStrike" kern="0" cap="none" spc="0" normalizeH="0" baseline="0" noProof="0" dirty="0" smtClean="0">
                <a:ln>
                  <a:noFill/>
                </a:ln>
                <a:solidFill>
                  <a:prstClr val="black"/>
                </a:solidFill>
                <a:effectLst/>
                <a:uLnTx/>
                <a:uFillTx/>
              </a:rPr>
              <a:t>月</a:t>
            </a:r>
            <a:r>
              <a:rPr kumimoji="0" lang="en-US" altLang="ja-JP" sz="1400" b="0" i="0" u="none" strike="noStrike" kern="0" cap="none" spc="0" normalizeH="0" baseline="0" noProof="0" dirty="0" smtClean="0">
                <a:ln>
                  <a:noFill/>
                </a:ln>
                <a:solidFill>
                  <a:prstClr val="black"/>
                </a:solidFill>
                <a:effectLst/>
                <a:uLnTx/>
                <a:uFillTx/>
              </a:rPr>
              <a:t>22</a:t>
            </a:r>
            <a:r>
              <a:rPr kumimoji="0" lang="ja-JP" altLang="en-US" sz="1400" b="0" i="0" u="none" strike="noStrike" kern="0" cap="none" spc="0" normalizeH="0" baseline="0" noProof="0" dirty="0" smtClean="0">
                <a:ln>
                  <a:noFill/>
                </a:ln>
                <a:solidFill>
                  <a:prstClr val="black"/>
                </a:solidFill>
                <a:effectLst/>
                <a:uLnTx/>
                <a:uFillTx/>
              </a:rPr>
              <a:t>日（火）に</a:t>
            </a:r>
            <a:r>
              <a:rPr kumimoji="0" lang="ja-JP" altLang="en-US" sz="1400" kern="0" dirty="0">
                <a:solidFill>
                  <a:prstClr val="black"/>
                </a:solidFill>
              </a:rPr>
              <a:t>スポーツナビトップページ（</a:t>
            </a:r>
            <a:r>
              <a:rPr kumimoji="0" lang="en-US" altLang="ja-JP" sz="1400" kern="0" dirty="0">
                <a:solidFill>
                  <a:prstClr val="black"/>
                </a:solidFill>
              </a:rPr>
              <a:t>PC/SP</a:t>
            </a:r>
            <a:r>
              <a:rPr kumimoji="0" lang="ja-JP" altLang="en-US" sz="1400" kern="0" dirty="0">
                <a:solidFill>
                  <a:prstClr val="black"/>
                </a:solidFill>
              </a:rPr>
              <a:t>）</a:t>
            </a:r>
            <a:r>
              <a:rPr kumimoji="0" lang="ja-JP" altLang="en-US" sz="1400" kern="0" dirty="0" smtClean="0">
                <a:solidFill>
                  <a:prstClr val="black"/>
                </a:solidFill>
              </a:rPr>
              <a:t>のサイトリニューアル</a:t>
            </a:r>
            <a:r>
              <a:rPr kumimoji="0" lang="ja-JP" altLang="en-US" sz="1400" kern="0" dirty="0">
                <a:solidFill>
                  <a:prstClr val="black"/>
                </a:solidFill>
              </a:rPr>
              <a:t>を予定しており、上記画像はリニューアル後のデザインです</a:t>
            </a:r>
            <a:r>
              <a:rPr kumimoji="0" lang="ja-JP" altLang="en-US" sz="1400" kern="0" dirty="0" smtClean="0">
                <a:solidFill>
                  <a:prstClr val="black"/>
                </a:solidFill>
              </a:rPr>
              <a:t>。</a:t>
            </a:r>
            <a:r>
              <a:rPr lang="ja-JP" altLang="en-US" sz="1400" dirty="0"/>
              <a:t>トップページを除く競技指定ページについては変更はありません</a:t>
            </a:r>
            <a:r>
              <a:rPr lang="ja-JP" altLang="en-US" sz="1400" dirty="0" smtClean="0"/>
              <a:t>。</a:t>
            </a:r>
            <a:endParaRPr lang="ja-JP" altLang="en-US" sz="1400" dirty="0"/>
          </a:p>
        </p:txBody>
      </p:sp>
      <p:pic>
        <p:nvPicPr>
          <p:cNvPr id="2" name="図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18490" y="2389426"/>
            <a:ext cx="1365668" cy="2722801"/>
          </a:xfrm>
          <a:prstGeom prst="rect">
            <a:avLst/>
          </a:prstGeom>
        </p:spPr>
      </p:pic>
      <p:pic>
        <p:nvPicPr>
          <p:cNvPr id="13" name="図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49845" y="2378797"/>
            <a:ext cx="1368899" cy="2729243"/>
          </a:xfrm>
          <a:prstGeom prst="rect">
            <a:avLst/>
          </a:prstGeom>
        </p:spPr>
      </p:pic>
      <p:pic>
        <p:nvPicPr>
          <p:cNvPr id="8" name="図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68292" y="2369864"/>
            <a:ext cx="3455222" cy="2852936"/>
          </a:xfrm>
          <a:prstGeom prst="rect">
            <a:avLst/>
          </a:prstGeom>
        </p:spPr>
      </p:pic>
      <p:pic>
        <p:nvPicPr>
          <p:cNvPr id="9" name="図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23514" y="2369864"/>
            <a:ext cx="3325883" cy="2852936"/>
          </a:xfrm>
          <a:prstGeom prst="rect">
            <a:avLst/>
          </a:prstGeom>
        </p:spPr>
      </p:pic>
      <p:sp>
        <p:nvSpPr>
          <p:cNvPr id="14" name="テキスト ボックス 13">
            <a:extLst>
              <a:ext uri="{FF2B5EF4-FFF2-40B4-BE49-F238E27FC236}">
                <a16:creationId xmlns:a16="http://schemas.microsoft.com/office/drawing/2014/main" id="{B2C2EF20-2127-FC40-8CEB-0C59A3ECA146}"/>
              </a:ext>
            </a:extLst>
          </p:cNvPr>
          <p:cNvSpPr txBox="1"/>
          <p:nvPr/>
        </p:nvSpPr>
        <p:spPr>
          <a:xfrm>
            <a:off x="9264352" y="1692889"/>
            <a:ext cx="1040670" cy="477054"/>
          </a:xfrm>
          <a:prstGeom prst="rect">
            <a:avLst/>
          </a:prstGeom>
          <a:noFill/>
        </p:spPr>
        <p:txBody>
          <a:bodyPr wrap="none" rtlCol="0">
            <a:spAutoFit/>
          </a:bodyPr>
          <a:lstStyle/>
          <a:p>
            <a:pPr marL="0" marR="0" lvl="0" indent="0" algn="ctr" defTabSz="914400" eaLnBrk="1" fontAlgn="auto" latinLnBrk="0" hangingPunct="1">
              <a:lnSpc>
                <a:spcPts val="1460"/>
              </a:lnSpc>
              <a:spcBef>
                <a:spcPts val="0"/>
              </a:spcBef>
              <a:spcAft>
                <a:spcPts val="0"/>
              </a:spcAft>
              <a:buClrTx/>
              <a:buSzTx/>
              <a:buFontTx/>
              <a:buNone/>
              <a:tabLst/>
              <a:defRPr/>
            </a:pPr>
            <a:r>
              <a:rPr kumimoji="0" lang="ja-JP" altLang="en-US" sz="1050" b="1" i="0" u="none" strike="noStrike" kern="0" cap="none" spc="0" normalizeH="0" baseline="0" noProof="0" dirty="0" smtClean="0">
                <a:ln>
                  <a:noFill/>
                </a:ln>
                <a:solidFill>
                  <a:prstClr val="black"/>
                </a:solidFill>
                <a:effectLst/>
                <a:uLnTx/>
                <a:uFillTx/>
              </a:rPr>
              <a:t>画像（</a:t>
            </a:r>
            <a:r>
              <a:rPr kumimoji="0" lang="en-US" altLang="ja-JP" sz="1050" b="1" i="0" u="none" strike="noStrike" kern="0" cap="none" spc="0" normalizeH="0" baseline="0" noProof="0" dirty="0" smtClean="0">
                <a:ln>
                  <a:noFill/>
                </a:ln>
                <a:solidFill>
                  <a:prstClr val="black"/>
                </a:solidFill>
                <a:effectLst/>
                <a:uLnTx/>
                <a:uFillTx/>
              </a:rPr>
              <a:t>1</a:t>
            </a:r>
            <a:r>
              <a:rPr kumimoji="0" lang="ja-JP" altLang="en-US" sz="1050" b="1" i="0" u="none" strike="noStrike" kern="0" cap="none" spc="0" normalizeH="0" baseline="0" noProof="0" dirty="0" smtClean="0">
                <a:ln>
                  <a:noFill/>
                </a:ln>
                <a:solidFill>
                  <a:prstClr val="black"/>
                </a:solidFill>
                <a:effectLst/>
                <a:uLnTx/>
                <a:uFillTx/>
              </a:rPr>
              <a:t>：</a:t>
            </a:r>
            <a:r>
              <a:rPr kumimoji="0" lang="en-US" altLang="ja-JP" sz="1050" b="1" i="0" u="none" strike="noStrike" kern="0" cap="none" spc="0" normalizeH="0" baseline="0" noProof="0" dirty="0" smtClean="0">
                <a:ln>
                  <a:noFill/>
                </a:ln>
                <a:solidFill>
                  <a:prstClr val="black"/>
                </a:solidFill>
                <a:effectLst/>
                <a:uLnTx/>
                <a:uFillTx/>
              </a:rPr>
              <a:t>1</a:t>
            </a:r>
            <a:r>
              <a:rPr kumimoji="0" lang="ja-JP" altLang="en-US" sz="1050" b="1" i="0" u="none" strike="noStrike" kern="0" cap="none" spc="0" normalizeH="0" baseline="0" noProof="0" dirty="0" smtClean="0">
                <a:ln>
                  <a:noFill/>
                </a:ln>
                <a:solidFill>
                  <a:prstClr val="black"/>
                </a:solidFill>
                <a:effectLst/>
                <a:uLnTx/>
                <a:uFillTx/>
              </a:rPr>
              <a:t>）</a:t>
            </a:r>
            <a:endParaRPr kumimoji="0" lang="en-US" altLang="ja-JP" sz="1050" b="1" i="0" u="none" strike="noStrike" kern="0" cap="none" spc="0" normalizeH="0" baseline="0" noProof="0" dirty="0" smtClean="0">
              <a:ln>
                <a:noFill/>
              </a:ln>
              <a:solidFill>
                <a:prstClr val="black"/>
              </a:solidFill>
              <a:effectLst/>
              <a:uLnTx/>
              <a:uFillTx/>
            </a:endParaRPr>
          </a:p>
          <a:p>
            <a:pPr marL="0" marR="0" lvl="0" indent="0" algn="ctr" defTabSz="914400" eaLnBrk="1" fontAlgn="auto" latinLnBrk="0" hangingPunct="1">
              <a:lnSpc>
                <a:spcPts val="1460"/>
              </a:lnSpc>
              <a:spcBef>
                <a:spcPts val="0"/>
              </a:spcBef>
              <a:spcAft>
                <a:spcPts val="0"/>
              </a:spcAft>
              <a:buClrTx/>
              <a:buSzTx/>
              <a:buFontTx/>
              <a:buNone/>
              <a:tabLst/>
              <a:defRPr/>
            </a:pPr>
            <a:r>
              <a:rPr kumimoji="0" lang="ja-JP" altLang="en-US" sz="1050" b="1" i="0" u="none" strike="noStrike" kern="0" cap="none" spc="0" normalizeH="0" baseline="0" noProof="0" dirty="0" smtClean="0">
                <a:ln>
                  <a:noFill/>
                </a:ln>
                <a:solidFill>
                  <a:prstClr val="black"/>
                </a:solidFill>
                <a:effectLst/>
                <a:uLnTx/>
                <a:uFillTx/>
              </a:rPr>
              <a:t>動画（</a:t>
            </a:r>
            <a:r>
              <a:rPr kumimoji="0" lang="en-US" altLang="ja-JP" sz="1050" b="1" i="0" u="none" strike="noStrike" kern="0" cap="none" spc="0" normalizeH="0" baseline="0" noProof="0" dirty="0" smtClean="0">
                <a:ln>
                  <a:noFill/>
                </a:ln>
                <a:solidFill>
                  <a:prstClr val="black"/>
                </a:solidFill>
                <a:effectLst/>
                <a:uLnTx/>
                <a:uFillTx/>
              </a:rPr>
              <a:t>1</a:t>
            </a:r>
            <a:r>
              <a:rPr kumimoji="0" lang="ja-JP" altLang="en-US" sz="1050" b="1" i="0" u="none" strike="noStrike" kern="0" cap="none" spc="0" normalizeH="0" baseline="0" noProof="0" dirty="0" smtClean="0">
                <a:ln>
                  <a:noFill/>
                </a:ln>
                <a:solidFill>
                  <a:prstClr val="black"/>
                </a:solidFill>
                <a:effectLst/>
                <a:uLnTx/>
                <a:uFillTx/>
              </a:rPr>
              <a:t>：</a:t>
            </a:r>
            <a:r>
              <a:rPr kumimoji="0" lang="en-US" altLang="ja-JP" sz="1050" b="1" i="0" u="none" strike="noStrike" kern="0" cap="none" spc="0" normalizeH="0" baseline="0" noProof="0" dirty="0" smtClean="0">
                <a:ln>
                  <a:noFill/>
                </a:ln>
                <a:solidFill>
                  <a:prstClr val="black"/>
                </a:solidFill>
                <a:effectLst/>
                <a:uLnTx/>
                <a:uFillTx/>
              </a:rPr>
              <a:t>1</a:t>
            </a:r>
            <a:r>
              <a:rPr kumimoji="0" lang="ja-JP" altLang="en-US" sz="1050" b="1" i="0" u="none" strike="noStrike" kern="0" cap="none" spc="0" normalizeH="0" baseline="0" noProof="0" dirty="0" smtClean="0">
                <a:ln>
                  <a:noFill/>
                </a:ln>
                <a:solidFill>
                  <a:prstClr val="black"/>
                </a:solidFill>
                <a:effectLst/>
                <a:uLnTx/>
                <a:uFillTx/>
              </a:rPr>
              <a:t>）</a:t>
            </a:r>
            <a:endParaRPr kumimoji="0" lang="en-US" altLang="ja-JP" sz="1050" b="1" i="0" u="none" strike="noStrike" kern="0" cap="none" spc="0" normalizeH="0" baseline="0" noProof="0" dirty="0" smtClean="0">
              <a:ln>
                <a:noFill/>
              </a:ln>
              <a:solidFill>
                <a:prstClr val="black"/>
              </a:solidFill>
              <a:effectLst/>
              <a:uLnTx/>
              <a:uFillTx/>
            </a:endParaRPr>
          </a:p>
        </p:txBody>
      </p:sp>
      <p:sp>
        <p:nvSpPr>
          <p:cNvPr id="15" name="テキスト ボックス 14"/>
          <p:cNvSpPr txBox="1"/>
          <p:nvPr/>
        </p:nvSpPr>
        <p:spPr>
          <a:xfrm>
            <a:off x="333084" y="5957499"/>
            <a:ext cx="11726736" cy="584775"/>
          </a:xfrm>
          <a:prstGeom prst="rect">
            <a:avLst/>
          </a:prstGeom>
          <a:noFill/>
        </p:spPr>
        <p:txBody>
          <a:bodyPr wrap="none" rtlCol="0">
            <a:spAutoFit/>
          </a:bodyPr>
          <a:lstStyle/>
          <a:p>
            <a:pPr lvl="0">
              <a:defRPr/>
            </a:pPr>
            <a:r>
              <a:rPr kumimoji="0" lang="ja-JP" altLang="en-US" sz="1600" kern="0" dirty="0">
                <a:solidFill>
                  <a:schemeClr val="tx1">
                    <a:lumMod val="65000"/>
                    <a:lumOff val="35000"/>
                  </a:schemeClr>
                </a:solidFill>
              </a:rPr>
              <a:t>　・入稿規定（</a:t>
            </a:r>
            <a:r>
              <a:rPr kumimoji="0" lang="en-US" altLang="ja-JP" sz="1600" kern="0" dirty="0">
                <a:solidFill>
                  <a:schemeClr val="tx1">
                    <a:lumMod val="65000"/>
                    <a:lumOff val="35000"/>
                  </a:schemeClr>
                </a:solidFill>
              </a:rPr>
              <a:t>web</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lang="en-US" altLang="ja-JP" sz="1600" dirty="0">
                <a:solidFill>
                  <a:schemeClr val="tx1">
                    <a:lumMod val="65000"/>
                    <a:lumOff val="35000"/>
                  </a:schemeClr>
                </a:solidFill>
                <a:hlinkClick r:id="rId6"/>
              </a:rPr>
              <a:t>https://</a:t>
            </a:r>
            <a:r>
              <a:rPr lang="en-US" altLang="ja-JP" sz="1600" dirty="0" smtClean="0">
                <a:solidFill>
                  <a:schemeClr val="tx1">
                    <a:lumMod val="65000"/>
                    <a:lumOff val="35000"/>
                  </a:schemeClr>
                </a:solidFill>
                <a:hlinkClick r:id="rId6"/>
              </a:rPr>
              <a:t>ads-help.yahoo.co.jp/yahooads/guideline/articledetail?lan=ja&amp;aid=1493&amp;o=default</a:t>
            </a:r>
            <a:endParaRPr kumimoji="0" lang="en-US" altLang="ja-JP" sz="1600" kern="0" dirty="0">
              <a:solidFill>
                <a:schemeClr val="tx1">
                  <a:lumMod val="65000"/>
                  <a:lumOff val="35000"/>
                </a:schemeClr>
              </a:solidFill>
            </a:endParaRPr>
          </a:p>
          <a:p>
            <a:pPr lvl="0">
              <a:defRPr/>
            </a:pPr>
            <a:r>
              <a:rPr kumimoji="0" lang="en-US" altLang="ja-JP" sz="1600" kern="0" dirty="0">
                <a:solidFill>
                  <a:schemeClr val="tx1">
                    <a:lumMod val="65000"/>
                    <a:lumOff val="35000"/>
                  </a:schemeClr>
                </a:solidFill>
              </a:rPr>
              <a:t> </a:t>
            </a:r>
            <a:r>
              <a:rPr kumimoji="0" lang="en-US" altLang="ja-JP" sz="1600" kern="0" dirty="0" smtClean="0">
                <a:solidFill>
                  <a:schemeClr val="tx1">
                    <a:lumMod val="65000"/>
                    <a:lumOff val="35000"/>
                  </a:schemeClr>
                </a:solidFill>
              </a:rPr>
              <a:t>  </a:t>
            </a:r>
            <a:r>
              <a:rPr kumimoji="0" lang="ja-JP" altLang="en-US" sz="1600" kern="0" dirty="0" smtClean="0">
                <a:solidFill>
                  <a:schemeClr val="tx1">
                    <a:lumMod val="65000"/>
                    <a:lumOff val="35000"/>
                  </a:schemeClr>
                </a:solidFill>
              </a:rPr>
              <a:t>・</a:t>
            </a:r>
            <a:r>
              <a:rPr kumimoji="0" lang="ja-JP" altLang="en-US" sz="1600" kern="0" dirty="0">
                <a:solidFill>
                  <a:schemeClr val="tx1">
                    <a:lumMod val="65000"/>
                    <a:lumOff val="35000"/>
                  </a:schemeClr>
                </a:solidFill>
              </a:rPr>
              <a:t>入稿規定（</a:t>
            </a:r>
            <a:r>
              <a:rPr kumimoji="0" lang="en-US" altLang="ja-JP" sz="1600" kern="0" dirty="0">
                <a:solidFill>
                  <a:schemeClr val="tx1">
                    <a:lumMod val="65000"/>
                    <a:lumOff val="35000"/>
                  </a:schemeClr>
                </a:solidFill>
              </a:rPr>
              <a:t>PDF</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kumimoji="0" lang="en-US" altLang="ja-JP" sz="1600" kern="0" dirty="0">
                <a:solidFill>
                  <a:schemeClr val="tx1">
                    <a:lumMod val="65000"/>
                    <a:lumOff val="35000"/>
                  </a:schemeClr>
                </a:solidFill>
                <a:hlinkClick r:id="rId7"/>
              </a:rPr>
              <a:t>https://</a:t>
            </a:r>
            <a:r>
              <a:rPr kumimoji="0" lang="en-US" altLang="ja-JP" sz="1600" kern="0" dirty="0" smtClean="0">
                <a:solidFill>
                  <a:schemeClr val="tx1">
                    <a:lumMod val="65000"/>
                    <a:lumOff val="35000"/>
                  </a:schemeClr>
                </a:solidFill>
                <a:hlinkClick r:id="rId7"/>
              </a:rPr>
              <a:t>s.yimg.jp/images/listing/pdfs/listing_nyuukoukitei.pdf</a:t>
            </a:r>
            <a:endParaRPr kumimoji="0" lang="en-US" altLang="ja-JP" sz="1600" kern="0" dirty="0">
              <a:solidFill>
                <a:schemeClr val="tx1">
                  <a:lumMod val="65000"/>
                  <a:lumOff val="35000"/>
                </a:schemeClr>
              </a:solidFill>
            </a:endParaRPr>
          </a:p>
        </p:txBody>
      </p:sp>
    </p:spTree>
    <p:extLst>
      <p:ext uri="{BB962C8B-B14F-4D97-AF65-F5344CB8AC3E}">
        <p14:creationId xmlns:p14="http://schemas.microsoft.com/office/powerpoint/2010/main" val="41636867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a:t>
            </a:r>
            <a:r>
              <a:rPr lang="ja-JP" altLang="en-US" dirty="0" smtClean="0"/>
              <a:t>一覧</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13</a:t>
            </a:fld>
            <a:endParaRPr lang="ja-JP" altLang="en-US"/>
          </a:p>
        </p:txBody>
      </p:sp>
      <p:sp>
        <p:nvSpPr>
          <p:cNvPr id="8" name="テキスト ボックス 7">
            <a:extLst>
              <a:ext uri="{FF2B5EF4-FFF2-40B4-BE49-F238E27FC236}">
                <a16:creationId xmlns:a16="http://schemas.microsoft.com/office/drawing/2014/main" id="{56BC9F35-7A4E-CA42-9DF1-B36D469930AE}"/>
              </a:ext>
            </a:extLst>
          </p:cNvPr>
          <p:cNvSpPr txBox="1"/>
          <p:nvPr/>
        </p:nvSpPr>
        <p:spPr>
          <a:xfrm>
            <a:off x="7418790" y="1815149"/>
            <a:ext cx="3605474" cy="477054"/>
          </a:xfrm>
          <a:prstGeom prst="rect">
            <a:avLst/>
          </a:prstGeom>
          <a:noFill/>
        </p:spPr>
        <p:txBody>
          <a:bodyPr wrap="none" rtlCol="0" anchor="t">
            <a:spAutoFit/>
          </a:bodyPr>
          <a:lstStyle/>
          <a:p>
            <a:pPr algn="ctr">
              <a:lnSpc>
                <a:spcPts val="1460"/>
              </a:lnSpc>
            </a:pPr>
            <a:r>
              <a:rPr lang="ja-JP" altLang="en-US" sz="1000" b="1" dirty="0"/>
              <a:t>トップインパクト プライムディスプレイダブルサイズ</a:t>
            </a:r>
            <a:endParaRPr lang="en-US" altLang="ja-JP" sz="1000" b="1" dirty="0"/>
          </a:p>
          <a:p>
            <a:pPr algn="ctr">
              <a:lnSpc>
                <a:spcPts val="1460"/>
              </a:lnSpc>
            </a:pPr>
            <a:r>
              <a:rPr lang="ja-JP" altLang="en-US" sz="1000" b="1" dirty="0"/>
              <a:t>トップインパクト プライムディスプレイダブルサイズ 動画</a:t>
            </a:r>
            <a:endParaRPr lang="en-US" altLang="ja-JP" sz="1000" b="1" dirty="0"/>
          </a:p>
        </p:txBody>
      </p:sp>
      <p:sp>
        <p:nvSpPr>
          <p:cNvPr id="9" name="テキスト ボックス 8">
            <a:extLst>
              <a:ext uri="{FF2B5EF4-FFF2-40B4-BE49-F238E27FC236}">
                <a16:creationId xmlns:a16="http://schemas.microsoft.com/office/drawing/2014/main" id="{105A310C-96BB-AD4C-AB58-A365BD4CA5F0}"/>
              </a:ext>
            </a:extLst>
          </p:cNvPr>
          <p:cNvSpPr txBox="1"/>
          <p:nvPr/>
        </p:nvSpPr>
        <p:spPr>
          <a:xfrm>
            <a:off x="5461323" y="1835254"/>
            <a:ext cx="1040670" cy="477054"/>
          </a:xfrm>
          <a:prstGeom prst="rect">
            <a:avLst/>
          </a:prstGeom>
          <a:noFill/>
        </p:spPr>
        <p:txBody>
          <a:bodyPr wrap="none" rtlCol="0">
            <a:spAutoFit/>
          </a:bodyPr>
          <a:lstStyle/>
          <a:p>
            <a:pPr algn="ctr">
              <a:lnSpc>
                <a:spcPts val="1460"/>
              </a:lnSpc>
            </a:pPr>
            <a:r>
              <a:rPr lang="ja-JP" altLang="en-US" sz="1050" b="1" dirty="0"/>
              <a:t>画像（</a:t>
            </a:r>
            <a:r>
              <a:rPr lang="en-US" altLang="ja-JP" sz="1050" b="1" dirty="0"/>
              <a:t>4</a:t>
            </a:r>
            <a:r>
              <a:rPr lang="ja-JP" altLang="en-US" sz="1050" b="1" dirty="0"/>
              <a:t>：</a:t>
            </a:r>
            <a:r>
              <a:rPr lang="en-US" altLang="ja-JP" sz="1050" b="1" dirty="0"/>
              <a:t>1</a:t>
            </a:r>
            <a:r>
              <a:rPr lang="ja-JP" altLang="en-US" sz="1050" b="1" dirty="0"/>
              <a:t>）</a:t>
            </a:r>
            <a:endParaRPr lang="en-US" altLang="ja-JP" sz="1050" b="1" dirty="0"/>
          </a:p>
          <a:p>
            <a:pPr algn="ctr">
              <a:lnSpc>
                <a:spcPts val="1460"/>
              </a:lnSpc>
            </a:pPr>
            <a:r>
              <a:rPr lang="ja-JP" altLang="en-US" sz="1050" b="1" dirty="0"/>
              <a:t>動画（</a:t>
            </a:r>
            <a:r>
              <a:rPr lang="en-US" altLang="ja-JP" sz="1050" b="1" dirty="0"/>
              <a:t>4</a:t>
            </a:r>
            <a:r>
              <a:rPr lang="ja-JP" altLang="en-US" sz="1050" b="1" dirty="0"/>
              <a:t>：</a:t>
            </a:r>
            <a:r>
              <a:rPr lang="en-US" altLang="ja-JP" sz="1050" b="1" dirty="0"/>
              <a:t>1</a:t>
            </a:r>
            <a:r>
              <a:rPr lang="ja-JP" altLang="en-US" sz="1050" b="1" dirty="0"/>
              <a:t>）</a:t>
            </a:r>
            <a:endParaRPr lang="en-US" altLang="ja-JP" sz="1050" b="1" dirty="0"/>
          </a:p>
        </p:txBody>
      </p:sp>
      <p:sp>
        <p:nvSpPr>
          <p:cNvPr id="17" name="テキスト ボックス 16">
            <a:extLst>
              <a:ext uri="{FF2B5EF4-FFF2-40B4-BE49-F238E27FC236}">
                <a16:creationId xmlns:a16="http://schemas.microsoft.com/office/drawing/2014/main" id="{80B0730C-3B9E-4841-8DAD-6780CB507DD0}"/>
              </a:ext>
            </a:extLst>
          </p:cNvPr>
          <p:cNvSpPr txBox="1"/>
          <p:nvPr/>
        </p:nvSpPr>
        <p:spPr>
          <a:xfrm>
            <a:off x="2137284" y="1855159"/>
            <a:ext cx="998991" cy="477054"/>
          </a:xfrm>
          <a:prstGeom prst="rect">
            <a:avLst/>
          </a:prstGeom>
          <a:noFill/>
        </p:spPr>
        <p:txBody>
          <a:bodyPr wrap="none" rtlCol="0">
            <a:spAutoFit/>
          </a:bodyPr>
          <a:lstStyle/>
          <a:p>
            <a:pPr algn="ctr">
              <a:lnSpc>
                <a:spcPts val="1460"/>
              </a:lnSpc>
            </a:pPr>
            <a:r>
              <a:rPr lang="ja-JP" altLang="en-US" sz="1000" b="1" dirty="0"/>
              <a:t>画像（</a:t>
            </a:r>
            <a:r>
              <a:rPr lang="en-US" altLang="ja-JP" sz="1000" b="1" dirty="0"/>
              <a:t>1</a:t>
            </a:r>
            <a:r>
              <a:rPr lang="ja-JP" altLang="en-US" sz="1000" b="1" dirty="0"/>
              <a:t>：</a:t>
            </a:r>
            <a:r>
              <a:rPr lang="en-US" altLang="ja-JP" sz="1000" b="1" dirty="0"/>
              <a:t>2</a:t>
            </a:r>
            <a:r>
              <a:rPr lang="ja-JP" altLang="en-US" sz="1000" b="1" dirty="0"/>
              <a:t>）</a:t>
            </a:r>
            <a:endParaRPr lang="en-US" altLang="ja-JP" sz="1000" b="1" dirty="0"/>
          </a:p>
          <a:p>
            <a:pPr algn="ctr">
              <a:lnSpc>
                <a:spcPts val="1460"/>
              </a:lnSpc>
            </a:pPr>
            <a:r>
              <a:rPr lang="ja-JP" altLang="en-US" sz="1000" b="1" dirty="0"/>
              <a:t>動画（</a:t>
            </a:r>
            <a:r>
              <a:rPr lang="en-US" altLang="ja-JP" sz="1000" b="1" dirty="0"/>
              <a:t>1</a:t>
            </a:r>
            <a:r>
              <a:rPr lang="ja-JP" altLang="en-US" sz="1000" b="1" dirty="0"/>
              <a:t>：</a:t>
            </a:r>
            <a:r>
              <a:rPr lang="en-US" altLang="ja-JP" sz="1000" b="1" dirty="0"/>
              <a:t>2</a:t>
            </a:r>
            <a:r>
              <a:rPr lang="ja-JP" altLang="en-US" sz="1000" b="1" dirty="0"/>
              <a:t>）</a:t>
            </a:r>
            <a:endParaRPr lang="en-US" altLang="ja-JP" sz="1000" b="1" dirty="0"/>
          </a:p>
        </p:txBody>
      </p:sp>
      <p:pic>
        <p:nvPicPr>
          <p:cNvPr id="2" name="図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5440" y="2390051"/>
            <a:ext cx="3162681" cy="2712942"/>
          </a:xfrm>
          <a:prstGeom prst="rect">
            <a:avLst/>
          </a:prstGeom>
        </p:spPr>
      </p:pic>
      <p:pic>
        <p:nvPicPr>
          <p:cNvPr id="4" name="図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21795" y="2402612"/>
            <a:ext cx="3096995" cy="2817323"/>
          </a:xfrm>
          <a:prstGeom prst="rect">
            <a:avLst/>
          </a:prstGeom>
        </p:spPr>
      </p:pic>
      <p:pic>
        <p:nvPicPr>
          <p:cNvPr id="6" name="図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50597" y="2402718"/>
            <a:ext cx="3765165" cy="2817217"/>
          </a:xfrm>
          <a:prstGeom prst="rect">
            <a:avLst/>
          </a:prstGeom>
        </p:spPr>
      </p:pic>
      <p:sp>
        <p:nvSpPr>
          <p:cNvPr id="14" name="テキスト ボックス 13"/>
          <p:cNvSpPr txBox="1"/>
          <p:nvPr/>
        </p:nvSpPr>
        <p:spPr>
          <a:xfrm>
            <a:off x="1487488" y="5357504"/>
            <a:ext cx="9505056" cy="523220"/>
          </a:xfrm>
          <a:prstGeom prst="rect">
            <a:avLst/>
          </a:prstGeom>
          <a:noFill/>
        </p:spPr>
        <p:txBody>
          <a:bodyPr wrap="square" rtlCol="0">
            <a:spAutoFit/>
          </a:bodyPr>
          <a:lstStyle/>
          <a:p>
            <a:pPr>
              <a:defRPr/>
            </a:pPr>
            <a:r>
              <a:rPr kumimoji="0" lang="en-US" altLang="ja-JP" sz="1400" b="0" i="0" u="none" strike="noStrike" kern="0" cap="none" spc="0" normalizeH="0" baseline="0" noProof="0" dirty="0" smtClean="0">
                <a:ln>
                  <a:noFill/>
                </a:ln>
                <a:solidFill>
                  <a:prstClr val="black"/>
                </a:solidFill>
                <a:effectLst/>
                <a:uLnTx/>
                <a:uFillTx/>
              </a:rPr>
              <a:t>※2021</a:t>
            </a:r>
            <a:r>
              <a:rPr kumimoji="0" lang="ja-JP" altLang="en-US" sz="1400" b="0" i="0" u="none" strike="noStrike" kern="0" cap="none" spc="0" normalizeH="0" baseline="0" noProof="0" dirty="0" smtClean="0">
                <a:ln>
                  <a:noFill/>
                </a:ln>
                <a:solidFill>
                  <a:prstClr val="black"/>
                </a:solidFill>
                <a:effectLst/>
                <a:uLnTx/>
                <a:uFillTx/>
              </a:rPr>
              <a:t>年</a:t>
            </a:r>
            <a:r>
              <a:rPr kumimoji="0" lang="en-US" altLang="ja-JP" sz="1400" b="0" i="0" u="none" strike="noStrike" kern="0" cap="none" spc="0" normalizeH="0" baseline="0" noProof="0" dirty="0" smtClean="0">
                <a:ln>
                  <a:noFill/>
                </a:ln>
                <a:solidFill>
                  <a:prstClr val="black"/>
                </a:solidFill>
                <a:effectLst/>
                <a:uLnTx/>
                <a:uFillTx/>
              </a:rPr>
              <a:t>6</a:t>
            </a:r>
            <a:r>
              <a:rPr kumimoji="0" lang="ja-JP" altLang="en-US" sz="1400" b="0" i="0" u="none" strike="noStrike" kern="0" cap="none" spc="0" normalizeH="0" baseline="0" noProof="0" dirty="0" smtClean="0">
                <a:ln>
                  <a:noFill/>
                </a:ln>
                <a:solidFill>
                  <a:prstClr val="black"/>
                </a:solidFill>
                <a:effectLst/>
                <a:uLnTx/>
                <a:uFillTx/>
              </a:rPr>
              <a:t>月</a:t>
            </a:r>
            <a:r>
              <a:rPr kumimoji="0" lang="en-US" altLang="ja-JP" sz="1400" b="0" i="0" u="none" strike="noStrike" kern="0" cap="none" spc="0" normalizeH="0" baseline="0" noProof="0" dirty="0" smtClean="0">
                <a:ln>
                  <a:noFill/>
                </a:ln>
                <a:solidFill>
                  <a:prstClr val="black"/>
                </a:solidFill>
                <a:effectLst/>
                <a:uLnTx/>
                <a:uFillTx/>
              </a:rPr>
              <a:t>22</a:t>
            </a:r>
            <a:r>
              <a:rPr kumimoji="0" lang="ja-JP" altLang="en-US" sz="1400" b="0" i="0" u="none" strike="noStrike" kern="0" cap="none" spc="0" normalizeH="0" baseline="0" noProof="0" dirty="0" smtClean="0">
                <a:ln>
                  <a:noFill/>
                </a:ln>
                <a:solidFill>
                  <a:prstClr val="black"/>
                </a:solidFill>
                <a:effectLst/>
                <a:uLnTx/>
                <a:uFillTx/>
              </a:rPr>
              <a:t>日（火）に</a:t>
            </a:r>
            <a:r>
              <a:rPr kumimoji="0" lang="ja-JP" altLang="en-US" sz="1400" kern="0" dirty="0">
                <a:solidFill>
                  <a:prstClr val="black"/>
                </a:solidFill>
              </a:rPr>
              <a:t>スポーツナビトップページ（</a:t>
            </a:r>
            <a:r>
              <a:rPr kumimoji="0" lang="en-US" altLang="ja-JP" sz="1400" kern="0" dirty="0">
                <a:solidFill>
                  <a:prstClr val="black"/>
                </a:solidFill>
              </a:rPr>
              <a:t>PC/SP</a:t>
            </a:r>
            <a:r>
              <a:rPr kumimoji="0" lang="ja-JP" altLang="en-US" sz="1400" kern="0" dirty="0">
                <a:solidFill>
                  <a:prstClr val="black"/>
                </a:solidFill>
              </a:rPr>
              <a:t>）</a:t>
            </a:r>
            <a:r>
              <a:rPr kumimoji="0" lang="ja-JP" altLang="en-US" sz="1400" kern="0" dirty="0" smtClean="0">
                <a:solidFill>
                  <a:prstClr val="black"/>
                </a:solidFill>
              </a:rPr>
              <a:t>のサイトリニューアル</a:t>
            </a:r>
            <a:r>
              <a:rPr kumimoji="0" lang="ja-JP" altLang="en-US" sz="1400" kern="0" dirty="0">
                <a:solidFill>
                  <a:prstClr val="black"/>
                </a:solidFill>
              </a:rPr>
              <a:t>を予定しており、上記画像はリニューアル後のデザインです</a:t>
            </a:r>
            <a:r>
              <a:rPr kumimoji="0" lang="ja-JP" altLang="en-US" sz="1400" kern="0" dirty="0" smtClean="0">
                <a:solidFill>
                  <a:prstClr val="black"/>
                </a:solidFill>
              </a:rPr>
              <a:t>。</a:t>
            </a:r>
            <a:r>
              <a:rPr lang="ja-JP" altLang="en-US" sz="1400" dirty="0"/>
              <a:t>トップページを除く競技指定ページについては変更はありません</a:t>
            </a:r>
            <a:r>
              <a:rPr lang="ja-JP" altLang="en-US" sz="1400" dirty="0" smtClean="0"/>
              <a:t>。</a:t>
            </a:r>
            <a:endParaRPr lang="ja-JP" altLang="en-US" sz="1400" dirty="0"/>
          </a:p>
        </p:txBody>
      </p:sp>
      <p:sp>
        <p:nvSpPr>
          <p:cNvPr id="12" name="テキスト ボックス 11"/>
          <p:cNvSpPr txBox="1"/>
          <p:nvPr/>
        </p:nvSpPr>
        <p:spPr>
          <a:xfrm>
            <a:off x="334963" y="5940569"/>
            <a:ext cx="11726736" cy="584775"/>
          </a:xfrm>
          <a:prstGeom prst="rect">
            <a:avLst/>
          </a:prstGeom>
          <a:noFill/>
        </p:spPr>
        <p:txBody>
          <a:bodyPr wrap="none" rtlCol="0">
            <a:spAutoFit/>
          </a:bodyPr>
          <a:lstStyle/>
          <a:p>
            <a:pPr lvl="0">
              <a:defRPr/>
            </a:pPr>
            <a:r>
              <a:rPr kumimoji="0" lang="ja-JP" altLang="en-US" sz="1600" kern="0" dirty="0">
                <a:solidFill>
                  <a:schemeClr val="tx1">
                    <a:lumMod val="65000"/>
                    <a:lumOff val="35000"/>
                  </a:schemeClr>
                </a:solidFill>
              </a:rPr>
              <a:t>　・入稿規定（</a:t>
            </a:r>
            <a:r>
              <a:rPr kumimoji="0" lang="en-US" altLang="ja-JP" sz="1600" kern="0" dirty="0">
                <a:solidFill>
                  <a:schemeClr val="tx1">
                    <a:lumMod val="65000"/>
                    <a:lumOff val="35000"/>
                  </a:schemeClr>
                </a:solidFill>
              </a:rPr>
              <a:t>web</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lang="en-US" altLang="ja-JP" sz="1600" dirty="0">
                <a:solidFill>
                  <a:schemeClr val="tx1">
                    <a:lumMod val="65000"/>
                    <a:lumOff val="35000"/>
                  </a:schemeClr>
                </a:solidFill>
                <a:hlinkClick r:id="rId5"/>
              </a:rPr>
              <a:t>https://</a:t>
            </a:r>
            <a:r>
              <a:rPr lang="en-US" altLang="ja-JP" sz="1600" dirty="0" smtClean="0">
                <a:solidFill>
                  <a:schemeClr val="tx1">
                    <a:lumMod val="65000"/>
                    <a:lumOff val="35000"/>
                  </a:schemeClr>
                </a:solidFill>
                <a:hlinkClick r:id="rId5"/>
              </a:rPr>
              <a:t>ads-help.yahoo.co.jp/yahooads/guideline/articledetail?lan=ja&amp;aid=1493&amp;o=default</a:t>
            </a:r>
            <a:endParaRPr kumimoji="0" lang="en-US" altLang="ja-JP" sz="1600" kern="0" dirty="0">
              <a:solidFill>
                <a:schemeClr val="tx1">
                  <a:lumMod val="65000"/>
                  <a:lumOff val="35000"/>
                </a:schemeClr>
              </a:solidFill>
            </a:endParaRPr>
          </a:p>
          <a:p>
            <a:pPr lvl="0">
              <a:defRPr/>
            </a:pPr>
            <a:r>
              <a:rPr kumimoji="0" lang="en-US" altLang="ja-JP" sz="1600" kern="0" dirty="0">
                <a:solidFill>
                  <a:schemeClr val="tx1">
                    <a:lumMod val="65000"/>
                    <a:lumOff val="35000"/>
                  </a:schemeClr>
                </a:solidFill>
              </a:rPr>
              <a:t> </a:t>
            </a:r>
            <a:r>
              <a:rPr kumimoji="0" lang="en-US" altLang="ja-JP" sz="1600" kern="0" dirty="0" smtClean="0">
                <a:solidFill>
                  <a:schemeClr val="tx1">
                    <a:lumMod val="65000"/>
                    <a:lumOff val="35000"/>
                  </a:schemeClr>
                </a:solidFill>
              </a:rPr>
              <a:t>  </a:t>
            </a:r>
            <a:r>
              <a:rPr kumimoji="0" lang="ja-JP" altLang="en-US" sz="1600" kern="0" dirty="0" smtClean="0">
                <a:solidFill>
                  <a:schemeClr val="tx1">
                    <a:lumMod val="65000"/>
                    <a:lumOff val="35000"/>
                  </a:schemeClr>
                </a:solidFill>
              </a:rPr>
              <a:t>・</a:t>
            </a:r>
            <a:r>
              <a:rPr kumimoji="0" lang="ja-JP" altLang="en-US" sz="1600" kern="0" dirty="0">
                <a:solidFill>
                  <a:schemeClr val="tx1">
                    <a:lumMod val="65000"/>
                    <a:lumOff val="35000"/>
                  </a:schemeClr>
                </a:solidFill>
              </a:rPr>
              <a:t>入稿規定（</a:t>
            </a:r>
            <a:r>
              <a:rPr kumimoji="0" lang="en-US" altLang="ja-JP" sz="1600" kern="0" dirty="0">
                <a:solidFill>
                  <a:schemeClr val="tx1">
                    <a:lumMod val="65000"/>
                    <a:lumOff val="35000"/>
                  </a:schemeClr>
                </a:solidFill>
              </a:rPr>
              <a:t>PDF</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kumimoji="0" lang="en-US" altLang="ja-JP" sz="1600" kern="0" dirty="0">
                <a:solidFill>
                  <a:schemeClr val="tx1">
                    <a:lumMod val="65000"/>
                    <a:lumOff val="35000"/>
                  </a:schemeClr>
                </a:solidFill>
                <a:hlinkClick r:id="rId6"/>
              </a:rPr>
              <a:t>https://</a:t>
            </a:r>
            <a:r>
              <a:rPr kumimoji="0" lang="en-US" altLang="ja-JP" sz="1600" kern="0" dirty="0" smtClean="0">
                <a:solidFill>
                  <a:schemeClr val="tx1">
                    <a:lumMod val="65000"/>
                    <a:lumOff val="35000"/>
                  </a:schemeClr>
                </a:solidFill>
                <a:hlinkClick r:id="rId6"/>
              </a:rPr>
              <a:t>s.yimg.jp/images/listing/pdfs/listing_nyuukoukitei.pdf</a:t>
            </a:r>
            <a:endParaRPr kumimoji="0" lang="en-US" altLang="ja-JP" sz="1600" kern="0" dirty="0">
              <a:solidFill>
                <a:schemeClr val="tx1">
                  <a:lumMod val="65000"/>
                  <a:lumOff val="35000"/>
                </a:schemeClr>
              </a:solidFill>
            </a:endParaRPr>
          </a:p>
        </p:txBody>
      </p:sp>
    </p:spTree>
    <p:extLst>
      <p:ext uri="{BB962C8B-B14F-4D97-AF65-F5344CB8AC3E}">
        <p14:creationId xmlns:p14="http://schemas.microsoft.com/office/powerpoint/2010/main" val="6213917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審査</a:t>
            </a:r>
            <a:r>
              <a:rPr lang="ja-JP" altLang="en-US" dirty="0" smtClean="0">
                <a:latin typeface="メイリオ" panose="020B0604030504040204" pitchFamily="50" charset="-128"/>
                <a:ea typeface="メイリオ" panose="020B0604030504040204" pitchFamily="50" charset="-128"/>
                <a:cs typeface="メイリオ" panose="020B0604030504040204" pitchFamily="50" charset="-128"/>
              </a:rPr>
              <a:t>について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14</a:t>
            </a:fld>
            <a:endParaRPr lang="ja-JP" altLang="en-US"/>
          </a:p>
        </p:txBody>
      </p:sp>
      <p:sp>
        <p:nvSpPr>
          <p:cNvPr id="26" name="正方形/長方形 25"/>
          <p:cNvSpPr/>
          <p:nvPr/>
        </p:nvSpPr>
        <p:spPr>
          <a:xfrm>
            <a:off x="263352" y="868651"/>
            <a:ext cx="11089232" cy="400110"/>
          </a:xfrm>
          <a:prstGeom prst="rect">
            <a:avLst/>
          </a:prstGeom>
        </p:spPr>
        <p:txBody>
          <a:bodyPr wrap="square">
            <a:spAutoFit/>
          </a:bodyPr>
          <a:lstStyle/>
          <a:p>
            <a:r>
              <a:rPr lang="ja-JP" altLang="en-US" sz="2000" dirty="0" smtClean="0">
                <a:solidFill>
                  <a:schemeClr val="tx1">
                    <a:lumMod val="65000"/>
                    <a:lumOff val="35000"/>
                  </a:schemeClr>
                </a:solidFill>
              </a:rPr>
              <a:t>入稿前審査が必要な項目をご確認ください。</a:t>
            </a:r>
            <a:endParaRPr lang="en-US" altLang="ja-JP" sz="2000" dirty="0" smtClean="0">
              <a:solidFill>
                <a:schemeClr val="tx1">
                  <a:lumMod val="65000"/>
                  <a:lumOff val="35000"/>
                </a:schemeClr>
              </a:solidFill>
            </a:endParaRPr>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3959504268"/>
              </p:ext>
            </p:extLst>
          </p:nvPr>
        </p:nvGraphicFramePr>
        <p:xfrm>
          <a:off x="334965" y="1268761"/>
          <a:ext cx="11521677" cy="5336380"/>
        </p:xfrm>
        <a:graphic>
          <a:graphicData uri="http://schemas.openxmlformats.org/drawingml/2006/table">
            <a:tbl>
              <a:tblPr firstCol="1" bandRow="1">
                <a:tableStyleId>{21E4AEA4-8DFA-4A89-87EB-49C32662AFE0}</a:tableStyleId>
              </a:tblPr>
              <a:tblGrid>
                <a:gridCol w="792483">
                  <a:extLst>
                    <a:ext uri="{9D8B030D-6E8A-4147-A177-3AD203B41FA5}">
                      <a16:colId xmlns:a16="http://schemas.microsoft.com/office/drawing/2014/main" val="792911817"/>
                    </a:ext>
                  </a:extLst>
                </a:gridCol>
                <a:gridCol w="1080120">
                  <a:extLst>
                    <a:ext uri="{9D8B030D-6E8A-4147-A177-3AD203B41FA5}">
                      <a16:colId xmlns:a16="http://schemas.microsoft.com/office/drawing/2014/main" val="3608287535"/>
                    </a:ext>
                  </a:extLst>
                </a:gridCol>
                <a:gridCol w="1368152">
                  <a:extLst>
                    <a:ext uri="{9D8B030D-6E8A-4147-A177-3AD203B41FA5}">
                      <a16:colId xmlns:a16="http://schemas.microsoft.com/office/drawing/2014/main" val="135909385"/>
                    </a:ext>
                  </a:extLst>
                </a:gridCol>
                <a:gridCol w="4464496">
                  <a:extLst>
                    <a:ext uri="{9D8B030D-6E8A-4147-A177-3AD203B41FA5}">
                      <a16:colId xmlns:a16="http://schemas.microsoft.com/office/drawing/2014/main" val="2591893762"/>
                    </a:ext>
                  </a:extLst>
                </a:gridCol>
                <a:gridCol w="1368152">
                  <a:extLst>
                    <a:ext uri="{9D8B030D-6E8A-4147-A177-3AD203B41FA5}">
                      <a16:colId xmlns:a16="http://schemas.microsoft.com/office/drawing/2014/main" val="664908994"/>
                    </a:ext>
                  </a:extLst>
                </a:gridCol>
                <a:gridCol w="1224136">
                  <a:extLst>
                    <a:ext uri="{9D8B030D-6E8A-4147-A177-3AD203B41FA5}">
                      <a16:colId xmlns:a16="http://schemas.microsoft.com/office/drawing/2014/main" val="1931427765"/>
                    </a:ext>
                  </a:extLst>
                </a:gridCol>
                <a:gridCol w="1224138">
                  <a:extLst>
                    <a:ext uri="{9D8B030D-6E8A-4147-A177-3AD203B41FA5}">
                      <a16:colId xmlns:a16="http://schemas.microsoft.com/office/drawing/2014/main" val="2760754859"/>
                    </a:ext>
                  </a:extLst>
                </a:gridCol>
              </a:tblGrid>
              <a:tr h="393102">
                <a:tc>
                  <a:txBody>
                    <a:bodyPr/>
                    <a:lstStyle/>
                    <a:p>
                      <a:pPr marL="0" algn="ctr" defTabSz="914423" rtl="0" eaLnBrk="1" latinLnBrk="0" hangingPunct="1"/>
                      <a:r>
                        <a:rPr kumimoji="1" lang="ja-JP" altLang="en-US" sz="1400" b="1" kern="1200" dirty="0" smtClean="0">
                          <a:solidFill>
                            <a:schemeClr val="bg1"/>
                          </a:solidFill>
                          <a:latin typeface="+mj-lt"/>
                          <a:ea typeface="+mj-ea"/>
                          <a:cs typeface="+mn-cs"/>
                        </a:rPr>
                        <a:t>項目</a:t>
                      </a:r>
                      <a:endParaRPr kumimoji="1" lang="ja-JP" altLang="en-US" sz="1400" b="1" kern="1200" dirty="0">
                        <a:solidFill>
                          <a:schemeClr val="bg1"/>
                        </a:solidFill>
                        <a:latin typeface="+mj-lt"/>
                        <a:ea typeface="+mj-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問い合わせ内容</a:t>
                      </a:r>
                      <a:endParaRPr kumimoji="1" lang="en-US" altLang="ja-JP" sz="14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項目別</a:t>
                      </a:r>
                      <a:endParaRPr kumimoji="1" lang="ja-JP" altLang="en-US" sz="14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詳細</a:t>
                      </a:r>
                      <a:endParaRPr kumimoji="1" lang="ja-JP" altLang="en-US" sz="14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必須</a:t>
                      </a:r>
                      <a:r>
                        <a:rPr kumimoji="1" lang="en-US" altLang="ja-JP" sz="1400" b="1" kern="1200" dirty="0" smtClean="0">
                          <a:solidFill>
                            <a:schemeClr val="tx1">
                              <a:lumMod val="65000"/>
                              <a:lumOff val="35000"/>
                            </a:schemeClr>
                          </a:solidFill>
                          <a:latin typeface="+mn-lt"/>
                          <a:ea typeface="+mn-ea"/>
                          <a:cs typeface="+mn-cs"/>
                        </a:rPr>
                        <a:t>/</a:t>
                      </a:r>
                      <a:r>
                        <a:rPr kumimoji="1" lang="ja-JP" altLang="en-US" sz="1400" b="1" kern="1200" dirty="0" smtClean="0">
                          <a:solidFill>
                            <a:schemeClr val="tx1">
                              <a:lumMod val="65000"/>
                              <a:lumOff val="35000"/>
                            </a:schemeClr>
                          </a:solidFill>
                          <a:latin typeface="+mn-lt"/>
                          <a:ea typeface="+mn-ea"/>
                          <a:cs typeface="+mn-cs"/>
                        </a:rPr>
                        <a:t>任意</a:t>
                      </a:r>
                      <a:endParaRPr kumimoji="1" lang="ja-JP" altLang="en-US" sz="14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期日</a:t>
                      </a:r>
                      <a:endParaRPr kumimoji="1" lang="ja-JP" altLang="en-US" sz="14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ツール</a:t>
                      </a:r>
                      <a:endParaRPr kumimoji="1" lang="ja-JP" altLang="en-US" sz="14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1326555">
                <a:tc rowSpan="5">
                  <a:txBody>
                    <a:bodyPr/>
                    <a:lstStyle/>
                    <a:p>
                      <a:pPr algn="ctr"/>
                      <a:r>
                        <a:rPr kumimoji="1" lang="ja-JP" altLang="en-US" sz="1400" b="1" dirty="0" smtClean="0">
                          <a:solidFill>
                            <a:schemeClr val="bg1"/>
                          </a:solidFill>
                          <a:latin typeface="+mj-lt"/>
                          <a:ea typeface="+mj-ea"/>
                        </a:rPr>
                        <a:t>入稿前審査</a:t>
                      </a:r>
                      <a:endParaRPr kumimoji="1" lang="ja-JP" altLang="en-US" sz="1400" b="1"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row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広告掲載</a:t>
                      </a:r>
                      <a:endParaRPr kumimoji="1" lang="en-US" altLang="ja-JP" sz="1100" b="1" kern="1200" noProof="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基準</a:t>
                      </a:r>
                      <a:endParaRPr kumimoji="1" lang="ja-JP" altLang="en-US" sz="1100" b="1" kern="1200" dirty="0" smtClean="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広告</a:t>
                      </a:r>
                      <a:endParaRPr kumimoji="1" lang="en-US" altLang="ja-JP" sz="11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フォーマット</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1" dirty="0" smtClean="0">
                          <a:solidFill>
                            <a:schemeClr val="tx1">
                              <a:lumMod val="65000"/>
                              <a:lumOff val="35000"/>
                            </a:schemeClr>
                          </a:solidFill>
                          <a:latin typeface="+mj-lt"/>
                          <a:ea typeface="+mj-ea"/>
                        </a:rPr>
                        <a:t>・ブランドパネル パノラマ（画像</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p>
                    <a:p>
                      <a:pPr algn="l"/>
                      <a:r>
                        <a:rPr kumimoji="1" lang="ja-JP" altLang="en-US" sz="1100" b="1" dirty="0" smtClean="0">
                          <a:solidFill>
                            <a:schemeClr val="tx1">
                              <a:lumMod val="65000"/>
                              <a:lumOff val="35000"/>
                            </a:schemeClr>
                          </a:solidFill>
                          <a:latin typeface="+mj-lt"/>
                          <a:ea typeface="+mj-ea"/>
                        </a:rPr>
                        <a:t>・トップインパクト スクエア（画像</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p>
                    <a:p>
                      <a:pPr algn="l"/>
                      <a:r>
                        <a:rPr kumimoji="1" lang="ja-JP" altLang="en-US" sz="1100" b="1" dirty="0" smtClean="0">
                          <a:solidFill>
                            <a:schemeClr val="tx1">
                              <a:lumMod val="65000"/>
                              <a:lumOff val="35000"/>
                            </a:schemeClr>
                          </a:solidFill>
                          <a:latin typeface="+mj-lt"/>
                          <a:ea typeface="+mj-ea"/>
                        </a:rPr>
                        <a:t>・トップインパクト クインティ（画像</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p>
                    <a:p>
                      <a:pPr algn="l"/>
                      <a:r>
                        <a:rPr kumimoji="1" lang="ja-JP" altLang="en-US" sz="1100" b="1" dirty="0" smtClean="0">
                          <a:solidFill>
                            <a:schemeClr val="tx1">
                              <a:lumMod val="65000"/>
                              <a:lumOff val="35000"/>
                            </a:schemeClr>
                          </a:solidFill>
                          <a:latin typeface="+mj-lt"/>
                          <a:ea typeface="+mj-ea"/>
                        </a:rPr>
                        <a:t>・トップインパクト パノラマ（画像</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p>
                    <a:p>
                      <a:pPr algn="l"/>
                      <a:r>
                        <a:rPr kumimoji="1" lang="ja-JP" altLang="en-US" sz="1100" b="1" dirty="0" smtClean="0">
                          <a:solidFill>
                            <a:schemeClr val="tx1">
                              <a:lumMod val="65000"/>
                              <a:lumOff val="35000"/>
                            </a:schemeClr>
                          </a:solidFill>
                          <a:latin typeface="+mj-lt"/>
                          <a:ea typeface="+mj-ea"/>
                        </a:rPr>
                        <a:t>・トップインパクト パノラマ サイドビジョン </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r>
                        <a:rPr kumimoji="1" lang="en-US" altLang="ja-JP" sz="1100" b="1" dirty="0" smtClean="0">
                          <a:solidFill>
                            <a:schemeClr val="tx1">
                              <a:lumMod val="65000"/>
                              <a:lumOff val="35000"/>
                            </a:schemeClr>
                          </a:solidFill>
                          <a:latin typeface="+mj-lt"/>
                          <a:ea typeface="+mj-ea"/>
                        </a:rPr>
                        <a:t>)</a:t>
                      </a:r>
                    </a:p>
                    <a:p>
                      <a:pPr algn="l"/>
                      <a:r>
                        <a:rPr kumimoji="1" lang="ja-JP" altLang="en-US" sz="1100" b="1" dirty="0" smtClean="0">
                          <a:solidFill>
                            <a:schemeClr val="tx1">
                              <a:lumMod val="65000"/>
                              <a:lumOff val="35000"/>
                            </a:schemeClr>
                          </a:solidFill>
                          <a:latin typeface="+mj-lt"/>
                          <a:ea typeface="+mj-ea"/>
                        </a:rPr>
                        <a:t>・トップインパクト パノラマ サイドスイッチ</a:t>
                      </a:r>
                      <a:r>
                        <a:rPr kumimoji="1" lang="en-US" altLang="ja-JP" sz="1100" b="1" kern="1200" dirty="0" smtClean="0">
                          <a:solidFill>
                            <a:schemeClr val="tx1">
                              <a:lumMod val="65000"/>
                              <a:lumOff val="35000"/>
                            </a:schemeClr>
                          </a:solidFill>
                          <a:latin typeface="+mn-lt"/>
                          <a:ea typeface="+mn-ea"/>
                          <a:cs typeface="+mn-cs"/>
                        </a:rPr>
                        <a:t>(</a:t>
                      </a:r>
                      <a:r>
                        <a:rPr kumimoji="1" lang="ja-JP" altLang="en-US" sz="1100" b="1" kern="1200" dirty="0" smtClean="0">
                          <a:solidFill>
                            <a:schemeClr val="tx1">
                              <a:lumMod val="65000"/>
                              <a:lumOff val="35000"/>
                            </a:schemeClr>
                          </a:solidFill>
                          <a:latin typeface="+mn-lt"/>
                          <a:ea typeface="+mn-ea"/>
                          <a:cs typeface="+mn-cs"/>
                        </a:rPr>
                        <a:t>動画</a:t>
                      </a:r>
                      <a:r>
                        <a:rPr kumimoji="1" lang="en-US" altLang="ja-JP" sz="1100" b="1" kern="1200" dirty="0" smtClean="0">
                          <a:solidFill>
                            <a:schemeClr val="tx1">
                              <a:lumMod val="65000"/>
                              <a:lumOff val="35000"/>
                            </a:schemeClr>
                          </a:solidFill>
                          <a:latin typeface="+mn-lt"/>
                          <a:ea typeface="+mn-ea"/>
                          <a:cs typeface="+mn-cs"/>
                        </a:rPr>
                        <a:t>)</a:t>
                      </a:r>
                      <a:endParaRPr kumimoji="1" lang="ja-JP" altLang="en-US" sz="1100" b="1" dirty="0" smtClean="0">
                        <a:solidFill>
                          <a:schemeClr val="tx1">
                            <a:lumMod val="65000"/>
                            <a:lumOff val="35000"/>
                          </a:schemeClr>
                        </a:solidFill>
                        <a:latin typeface="+mj-lt"/>
                        <a:ea typeface="+mj-ea"/>
                      </a:endParaRPr>
                    </a:p>
                    <a:p>
                      <a:pPr algn="l"/>
                      <a:r>
                        <a:rPr kumimoji="1" lang="ja-JP" altLang="en-US" sz="1100" b="1" dirty="0" smtClean="0">
                          <a:solidFill>
                            <a:schemeClr val="tx1">
                              <a:lumMod val="65000"/>
                              <a:lumOff val="35000"/>
                            </a:schemeClr>
                          </a:solidFill>
                          <a:latin typeface="+mj-lt"/>
                          <a:ea typeface="+mj-ea"/>
                        </a:rPr>
                        <a:t>・トップインパクト プライムディスプレイ ダブル（画像</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endParaRPr kumimoji="1" lang="en-US" altLang="ja-JP" sz="1100" b="1" dirty="0" smtClean="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accent6"/>
                          </a:solidFill>
                          <a:latin typeface="+mn-lt"/>
                          <a:ea typeface="+mn-ea"/>
                          <a:cs typeface="+mn-cs"/>
                        </a:rPr>
                        <a:t>必須</a:t>
                      </a:r>
                      <a:endParaRPr kumimoji="1" lang="en-US" altLang="ja-JP" sz="1100" b="1" kern="1200" dirty="0" smtClean="0">
                        <a:solidFill>
                          <a:schemeClr val="accent6"/>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000" b="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「動画広告」は</a:t>
                      </a:r>
                      <a:endParaRPr kumimoji="1" lang="en-US" altLang="ja-JP" sz="1000" b="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smtClean="0">
                          <a:solidFill>
                            <a:schemeClr val="tx1">
                              <a:lumMod val="65000"/>
                              <a:lumOff val="35000"/>
                            </a:schemeClr>
                          </a:solidFill>
                          <a:latin typeface="+mn-lt"/>
                          <a:ea typeface="+mn-ea"/>
                          <a:cs typeface="+mn-cs"/>
                        </a:rPr>
                        <a:t>任意</a:t>
                      </a:r>
                      <a:endParaRPr kumimoji="1" lang="en-US" altLang="ja-JP" sz="1000" b="0" kern="1200" dirty="0" smtClean="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0" dirty="0" smtClean="0">
                          <a:solidFill>
                            <a:schemeClr val="tx1">
                              <a:lumMod val="65000"/>
                              <a:lumOff val="35000"/>
                            </a:schemeClr>
                          </a:solidFill>
                          <a:latin typeface="+mj-lt"/>
                          <a:ea typeface="+mj-ea"/>
                        </a:rPr>
                        <a:t>掲載反映日の</a:t>
                      </a:r>
                      <a:r>
                        <a:rPr kumimoji="1" lang="en-US" altLang="ja-JP" sz="1100" b="1" dirty="0" smtClean="0">
                          <a:solidFill>
                            <a:schemeClr val="accent6"/>
                          </a:solidFill>
                          <a:latin typeface="+mj-lt"/>
                          <a:ea typeface="+mj-ea"/>
                        </a:rPr>
                        <a:t>11</a:t>
                      </a:r>
                      <a:r>
                        <a:rPr kumimoji="1" lang="ja-JP" altLang="en-US" sz="1100" b="1" dirty="0" smtClean="0">
                          <a:solidFill>
                            <a:schemeClr val="accent6"/>
                          </a:solidFill>
                          <a:latin typeface="+mj-lt"/>
                          <a:ea typeface="+mj-ea"/>
                        </a:rPr>
                        <a:t>営業日前</a:t>
                      </a:r>
                      <a:endParaRPr kumimoji="1" lang="en-US" altLang="ja-JP" sz="1100" b="1" dirty="0" smtClean="0">
                        <a:solidFill>
                          <a:schemeClr val="accent6"/>
                        </a:solidFill>
                        <a:latin typeface="+mj-lt"/>
                        <a:ea typeface="+mj-ea"/>
                      </a:endParaRPr>
                    </a:p>
                    <a:p>
                      <a:pPr algn="l"/>
                      <a:r>
                        <a:rPr kumimoji="1" lang="ja-JP" altLang="en-US" sz="1100" b="0" dirty="0" smtClean="0">
                          <a:solidFill>
                            <a:schemeClr val="tx1">
                              <a:lumMod val="65000"/>
                              <a:lumOff val="35000"/>
                            </a:schemeClr>
                          </a:solidFill>
                          <a:latin typeface="+mj-lt"/>
                          <a:ea typeface="+mj-ea"/>
                        </a:rPr>
                        <a:t>まで</a:t>
                      </a:r>
                      <a:endParaRPr kumimoji="1" lang="ja-JP" altLang="en-US" sz="11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rowSpan="5">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smtClean="0">
                          <a:solidFill>
                            <a:schemeClr val="tx1">
                              <a:lumMod val="65000"/>
                              <a:lumOff val="35000"/>
                            </a:schemeClr>
                          </a:solidFill>
                          <a:latin typeface="+mj-lt"/>
                          <a:ea typeface="+mj-ea"/>
                          <a:cs typeface="+mn-cs"/>
                        </a:rPr>
                        <a:t>■ディスプレイ広告（予約型）審査相談フォーム</a:t>
                      </a:r>
                    </a:p>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smtClean="0">
                        <a:ln>
                          <a:noFill/>
                        </a:ln>
                        <a:solidFill>
                          <a:srgbClr val="000000">
                            <a:lumMod val="65000"/>
                            <a:lumOff val="35000"/>
                          </a:srgbClr>
                        </a:solidFill>
                        <a:effectLst/>
                        <a:uLnTx/>
                        <a:uFillTx/>
                        <a:latin typeface="+mn-lt"/>
                        <a:ea typeface="+mn-ea"/>
                        <a:cs typeface="+mn-cs"/>
                        <a:hlinkClick r:id=""/>
                      </a:endParaRPr>
                    </a:p>
                    <a:p>
                      <a:pPr marL="179388"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smtClean="0">
                          <a:ln>
                            <a:noFill/>
                          </a:ln>
                          <a:solidFill>
                            <a:srgbClr val="000000">
                              <a:lumMod val="65000"/>
                              <a:lumOff val="35000"/>
                            </a:srgbClr>
                          </a:solidFill>
                          <a:effectLst/>
                          <a:uLnTx/>
                          <a:uFillTx/>
                          <a:latin typeface="+mn-lt"/>
                          <a:ea typeface="+mn-ea"/>
                          <a:cs typeface="+mn-cs"/>
                          <a:hlinkClick r:id=""/>
                        </a:rPr>
                        <a:t>https://form-business.yahoo.co.jp/claris/enqueteForm?inquiry_type=display_support</a:t>
                      </a:r>
                      <a:endParaRPr kumimoji="0" lang="en-US" altLang="ja-JP" sz="1100" b="0" i="0" u="none" strike="noStrike" kern="0" cap="none" spc="0" normalizeH="0" baseline="0" noProof="0" dirty="0" smtClean="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809425">
                <a:tc vMerge="1">
                  <a:txBody>
                    <a:bodyPr/>
                    <a:lstStyle/>
                    <a:p>
                      <a:endParaRPr kumimoji="1" lang="ja-JP" altLang="en-US"/>
                    </a:p>
                  </a:txBody>
                  <a:tcPr/>
                </a:tc>
                <a:tc vMerge="1">
                  <a:txBody>
                    <a:bodyPr/>
                    <a:lstStyle/>
                    <a:p>
                      <a:endParaRPr kumimoji="1" lang="ja-JP" altLang="en-US" dirty="0"/>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広告種類</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・ブランドリフト調査（調査種別：</a:t>
                      </a:r>
                      <a:r>
                        <a:rPr kumimoji="1" lang="ja-JP" altLang="en-US" sz="1100" b="1" kern="1200" dirty="0" smtClean="0">
                          <a:solidFill>
                            <a:schemeClr val="accent6"/>
                          </a:solidFill>
                          <a:latin typeface="+mn-lt"/>
                          <a:ea typeface="+mn-ea"/>
                          <a:cs typeface="+mn-cs"/>
                        </a:rPr>
                        <a:t>比較検討</a:t>
                      </a:r>
                      <a:r>
                        <a:rPr kumimoji="1" lang="ja-JP" altLang="en-US" sz="1100" b="1" kern="1200" dirty="0" smtClean="0">
                          <a:solidFill>
                            <a:schemeClr val="tx1">
                              <a:lumMod val="65000"/>
                              <a:lumOff val="35000"/>
                            </a:schemeClr>
                          </a:solidFill>
                          <a:latin typeface="+mn-lt"/>
                          <a:ea typeface="+mn-ea"/>
                          <a:cs typeface="+mn-cs"/>
                        </a:rPr>
                        <a:t>）</a:t>
                      </a:r>
                      <a:endParaRPr kumimoji="1" lang="en-US" altLang="ja-JP" sz="1100" b="1" kern="1200" dirty="0" smtClean="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紐づく広告が分からないと判断できない部分もあるため 、任意で一緒に設問文もつけてください。</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smtClean="0">
                          <a:ln>
                            <a:noFill/>
                          </a:ln>
                          <a:solidFill>
                            <a:schemeClr val="accent6"/>
                          </a:solidFill>
                          <a:effectLst/>
                          <a:uLnTx/>
                          <a:uFillTx/>
                          <a:latin typeface="+mn-lt"/>
                          <a:ea typeface="+mn-ea"/>
                          <a:cs typeface="+mn-cs"/>
                        </a:rPr>
                        <a:t>必須</a:t>
                      </a:r>
                      <a:endParaRPr kumimoji="1" lang="en-US" altLang="ja-JP" sz="1100" b="1" i="0" u="none" strike="noStrike" kern="1200" cap="none" spc="0" normalizeH="0" baseline="0" noProof="0" dirty="0" smtClean="0">
                        <a:ln>
                          <a:noFill/>
                        </a:ln>
                        <a:solidFill>
                          <a:schemeClr val="accent6"/>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dirty="0" smtClean="0">
                        <a:ln>
                          <a:noFill/>
                        </a:ln>
                        <a:solidFill>
                          <a:srgbClr val="000000">
                            <a:lumMod val="65000"/>
                            <a:lumOff val="35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「比較検討」</a:t>
                      </a:r>
                      <a:endParaRPr kumimoji="1" lang="en-US" altLang="ja-JP" sz="1000" b="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smtClean="0">
                          <a:solidFill>
                            <a:schemeClr val="tx1">
                              <a:lumMod val="65000"/>
                              <a:lumOff val="35000"/>
                            </a:schemeClr>
                          </a:solidFill>
                          <a:latin typeface="+mn-lt"/>
                          <a:ea typeface="+mn-ea"/>
                          <a:cs typeface="+mn-cs"/>
                        </a:rPr>
                        <a:t>以外は任意</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rowSpan="4">
                  <a:txBody>
                    <a:bodyPr/>
                    <a:lstStyle/>
                    <a:p>
                      <a:pPr algn="l"/>
                      <a:r>
                        <a:rPr kumimoji="1" lang="ja-JP" altLang="en-US" sz="1100" b="0" dirty="0" smtClean="0">
                          <a:solidFill>
                            <a:schemeClr val="tx1">
                              <a:lumMod val="65000"/>
                              <a:lumOff val="35000"/>
                            </a:schemeClr>
                          </a:solidFill>
                          <a:latin typeface="+mj-lt"/>
                          <a:ea typeface="+mj-ea"/>
                        </a:rPr>
                        <a:t>掲載に</a:t>
                      </a:r>
                      <a:endParaRPr kumimoji="1" lang="en-US" altLang="ja-JP" sz="1100" b="0" dirty="0" smtClean="0">
                        <a:solidFill>
                          <a:schemeClr val="tx1">
                            <a:lumMod val="65000"/>
                            <a:lumOff val="35000"/>
                          </a:schemeClr>
                        </a:solidFill>
                        <a:latin typeface="+mj-lt"/>
                        <a:ea typeface="+mj-ea"/>
                      </a:endParaRPr>
                    </a:p>
                    <a:p>
                      <a:pPr algn="l"/>
                      <a:r>
                        <a:rPr kumimoji="1" lang="ja-JP" altLang="en-US" sz="1100" b="0" dirty="0" smtClean="0">
                          <a:solidFill>
                            <a:schemeClr val="tx1">
                              <a:lumMod val="65000"/>
                              <a:lumOff val="35000"/>
                            </a:schemeClr>
                          </a:solidFill>
                          <a:latin typeface="+mj-lt"/>
                          <a:ea typeface="+mj-ea"/>
                        </a:rPr>
                        <a:t>間に合うよう適宜</a:t>
                      </a:r>
                      <a:endParaRPr kumimoji="1" lang="ja-JP" altLang="en-US" sz="11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endParaRPr kumimoji="1" lang="ja-JP" altLang="en-US"/>
                    </a:p>
                  </a:txBody>
                  <a:tcPr/>
                </a:tc>
                <a:extLst>
                  <a:ext uri="{0D108BD9-81ED-4DB2-BD59-A6C34878D82A}">
                    <a16:rowId xmlns:a16="http://schemas.microsoft.com/office/drawing/2014/main" val="3015232818"/>
                  </a:ext>
                </a:extLst>
              </a:tr>
              <a:tr h="684949">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smtClean="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訴求する</a:t>
                      </a:r>
                      <a:endParaRPr kumimoji="1" lang="en-US" altLang="ja-JP"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endParaRPr>
                    </a:p>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商品・サービス</a:t>
                      </a:r>
                      <a:endPar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endParaRPr kumimoji="1" lang="en-US" altLang="ja-JP" sz="1100" b="1" dirty="0" smtClean="0">
                        <a:solidFill>
                          <a:schemeClr val="tx1">
                            <a:lumMod val="65000"/>
                            <a:lumOff val="35000"/>
                          </a:schemeClr>
                        </a:solidFill>
                        <a:latin typeface="+mj-lt"/>
                        <a:ea typeface="+mj-ea"/>
                      </a:endParaRPr>
                    </a:p>
                    <a:p>
                      <a:pPr algn="l"/>
                      <a:r>
                        <a:rPr kumimoji="1" lang="ja-JP" altLang="en-US" sz="1100" b="1" dirty="0" smtClean="0">
                          <a:solidFill>
                            <a:schemeClr val="tx1">
                              <a:lumMod val="65000"/>
                              <a:lumOff val="35000"/>
                            </a:schemeClr>
                          </a:solidFill>
                          <a:latin typeface="+mj-lt"/>
                          <a:ea typeface="+mj-ea"/>
                        </a:rPr>
                        <a:t>薬機、医療、宗教・選挙・政党・意見広告・募金・寄付金の募集</a:t>
                      </a:r>
                      <a:endParaRPr kumimoji="1" lang="en-US" altLang="ja-JP" sz="1100" b="1" dirty="0" smtClean="0">
                        <a:solidFill>
                          <a:schemeClr val="tx1">
                            <a:lumMod val="65000"/>
                            <a:lumOff val="35000"/>
                          </a:schemeClr>
                        </a:solidFill>
                        <a:latin typeface="+mj-lt"/>
                        <a:ea typeface="+mj-ea"/>
                      </a:endParaRPr>
                    </a:p>
                    <a:p>
                      <a:pPr algn="l"/>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広告フォーマットを問わず、</a:t>
                      </a:r>
                      <a:r>
                        <a:rPr kumimoji="1" lang="ja-JP" altLang="en-US" sz="1000" b="0" kern="1200" dirty="0" smtClean="0">
                          <a:solidFill>
                            <a:schemeClr val="accent6"/>
                          </a:solidFill>
                          <a:latin typeface="+mn-lt"/>
                          <a:ea typeface="+mn-ea"/>
                          <a:cs typeface="+mn-cs"/>
                        </a:rPr>
                        <a:t>リンク先・クリエイティブすべて審査対象</a:t>
                      </a:r>
                      <a:r>
                        <a:rPr kumimoji="1" lang="ja-JP" altLang="en-US" sz="1000" b="0" kern="1200" dirty="0" smtClean="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dirty="0" smtClean="0">
                          <a:solidFill>
                            <a:schemeClr val="accent6"/>
                          </a:solidFill>
                          <a:latin typeface="+mj-lt"/>
                          <a:ea typeface="+mj-ea"/>
                        </a:rPr>
                        <a:t>必須</a:t>
                      </a:r>
                      <a:endParaRPr kumimoji="1" lang="en-US" altLang="ja-JP" sz="1100" b="1" dirty="0" smtClean="0">
                        <a:solidFill>
                          <a:schemeClr val="accent6"/>
                        </a:solidFill>
                        <a:latin typeface="+mj-lt"/>
                        <a:ea typeface="+mj-ea"/>
                      </a:endParaRPr>
                    </a:p>
                    <a:p>
                      <a:pPr algn="ctr"/>
                      <a:endParaRPr kumimoji="1" lang="en-US" altLang="ja-JP" sz="1000" b="0" dirty="0" smtClean="0">
                        <a:solidFill>
                          <a:schemeClr val="tx1">
                            <a:lumMod val="65000"/>
                            <a:lumOff val="35000"/>
                          </a:schemeClr>
                        </a:solidFill>
                        <a:latin typeface="+mj-lt"/>
                        <a:ea typeface="+mj-ea"/>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対象外あり</a:t>
                      </a:r>
                      <a:endParaRPr kumimoji="1" lang="en-US" altLang="ja-JP" sz="1000" b="0" kern="1200" dirty="0" smtClean="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l"/>
                      <a:endParaRPr kumimoji="1" lang="ja-JP" altLang="en-US" sz="11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ct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979765">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公開前</a:t>
                      </a:r>
                      <a:endParaRPr kumimoji="1" lang="en-US" altLang="ja-JP" sz="11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サイト審査</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サイト状況</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endParaRPr kumimoji="1" lang="en-US" altLang="ja-JP" sz="1100" b="1" kern="1200" dirty="0" smtClean="0">
                        <a:solidFill>
                          <a:schemeClr val="tx1">
                            <a:lumMod val="65000"/>
                            <a:lumOff val="35000"/>
                          </a:schemeClr>
                        </a:solidFill>
                        <a:latin typeface="+mn-lt"/>
                        <a:ea typeface="+mn-ea"/>
                        <a:cs typeface="+mn-cs"/>
                      </a:endParaRPr>
                    </a:p>
                    <a:p>
                      <a:pPr algn="l"/>
                      <a:r>
                        <a:rPr kumimoji="1" lang="ja-JP" altLang="en-US" sz="1100" b="1" kern="1200" dirty="0" smtClean="0">
                          <a:solidFill>
                            <a:schemeClr val="tx1">
                              <a:lumMod val="65000"/>
                              <a:lumOff val="35000"/>
                            </a:schemeClr>
                          </a:solidFill>
                          <a:latin typeface="+mn-lt"/>
                          <a:ea typeface="+mn-ea"/>
                          <a:cs typeface="+mn-cs"/>
                        </a:rPr>
                        <a:t>公開前サイト</a:t>
                      </a:r>
                      <a:endParaRPr kumimoji="1" lang="en-US" altLang="ja-JP" sz="1100" b="1" kern="1200" dirty="0" smtClean="0">
                        <a:solidFill>
                          <a:schemeClr val="tx1">
                            <a:lumMod val="65000"/>
                            <a:lumOff val="35000"/>
                          </a:schemeClr>
                        </a:solidFill>
                        <a:latin typeface="+mn-lt"/>
                        <a:ea typeface="+mn-ea"/>
                        <a:cs typeface="+mn-cs"/>
                      </a:endParaRPr>
                    </a:p>
                    <a:p>
                      <a:pPr algn="l"/>
                      <a:endParaRPr kumimoji="1" lang="en-US" altLang="ja-JP" sz="1100" b="0" kern="1200" dirty="0" smtClean="0">
                        <a:solidFill>
                          <a:schemeClr val="tx1">
                            <a:lumMod val="65000"/>
                            <a:lumOff val="35000"/>
                          </a:schemeClr>
                        </a:solidFill>
                        <a:latin typeface="+mn-lt"/>
                        <a:ea typeface="+mn-ea"/>
                        <a:cs typeface="+mn-cs"/>
                      </a:endParaRPr>
                    </a:p>
                    <a:p>
                      <a:pPr algn="l"/>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告管理ツールに広告を入稿する時点で、リンク先</a:t>
                      </a:r>
                      <a:r>
                        <a:rPr kumimoji="1" lang="en-US" altLang="ja-JP" sz="1000" b="0" kern="1200" dirty="0" smtClean="0">
                          <a:solidFill>
                            <a:schemeClr val="tx1">
                              <a:lumMod val="65000"/>
                              <a:lumOff val="35000"/>
                            </a:schemeClr>
                          </a:solidFill>
                          <a:latin typeface="+mn-lt"/>
                          <a:ea typeface="+mn-ea"/>
                          <a:cs typeface="+mn-cs"/>
                        </a:rPr>
                        <a:t>URL</a:t>
                      </a:r>
                      <a:r>
                        <a:rPr kumimoji="1" lang="ja-JP" altLang="en-US" sz="1000" b="0" kern="1200" dirty="0" smtClean="0">
                          <a:solidFill>
                            <a:schemeClr val="tx1">
                              <a:lumMod val="65000"/>
                              <a:lumOff val="35000"/>
                            </a:schemeClr>
                          </a:solidFill>
                          <a:latin typeface="+mn-lt"/>
                          <a:ea typeface="+mn-ea"/>
                          <a:cs typeface="+mn-cs"/>
                        </a:rPr>
                        <a:t>が未公開または未完成の場合に必要な審査です。</a:t>
                      </a:r>
                      <a:r>
                        <a:rPr kumimoji="1" lang="ja-JP" altLang="en-US" sz="1000" b="0" kern="1200" dirty="0" smtClean="0">
                          <a:solidFill>
                            <a:schemeClr val="accent6"/>
                          </a:solidFill>
                          <a:latin typeface="+mn-lt"/>
                          <a:ea typeface="+mn-ea"/>
                          <a:cs typeface="+mn-cs"/>
                        </a:rPr>
                        <a:t>審査には更新後のテストサイトまたはキャプチャ、掲載開始日とリンク先更新日時が必要</a:t>
                      </a:r>
                      <a:r>
                        <a:rPr kumimoji="1" lang="ja-JP" altLang="en-US" sz="1000" b="0" kern="1200" dirty="0" smtClean="0">
                          <a:solidFill>
                            <a:schemeClr val="tx1">
                              <a:lumMod val="65000"/>
                              <a:lumOff val="35000"/>
                            </a:schemeClr>
                          </a:solidFill>
                          <a:latin typeface="+mn-lt"/>
                          <a:ea typeface="+mn-ea"/>
                          <a:cs typeface="+mn-cs"/>
                        </a:rPr>
                        <a:t>です。</a:t>
                      </a:r>
                      <a:endParaRPr kumimoji="1" lang="ja-JP" altLang="en-US" sz="10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accent6"/>
                          </a:solidFill>
                          <a:latin typeface="+mn-lt"/>
                          <a:ea typeface="+mn-ea"/>
                          <a:cs typeface="+mn-cs"/>
                        </a:rPr>
                        <a:t>必須</a:t>
                      </a:r>
                      <a:endParaRPr kumimoji="1" lang="ja-JP" altLang="en-US" sz="1100" b="1" kern="1200" dirty="0">
                        <a:solidFill>
                          <a:schemeClr val="accent6"/>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dirty="0" smtClean="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841916">
                <a:tc vMerge="1">
                  <a:txBody>
                    <a:bodyPr/>
                    <a:lstStyle/>
                    <a:p>
                      <a:pPr algn="ctr"/>
                      <a:endParaRPr kumimoji="1" lang="ja-JP" altLang="en-US" sz="1400" b="1" kern="1200" dirty="0" smtClean="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掲載制限</a:t>
                      </a:r>
                      <a:endParaRPr kumimoji="1" lang="en-US" altLang="ja-JP" sz="1100" b="1" kern="1200" noProof="0" dirty="0" smtClean="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kern="1200" noProof="0" dirty="0" smtClean="0">
                          <a:solidFill>
                            <a:schemeClr val="tx1">
                              <a:lumMod val="65000"/>
                              <a:lumOff val="35000"/>
                            </a:schemeClr>
                          </a:solidFill>
                          <a:latin typeface="+mn-lt"/>
                          <a:ea typeface="+mn-ea"/>
                          <a:cs typeface="+mn-cs"/>
                        </a:rPr>
                        <a:t>掲載制限</a:t>
                      </a:r>
                      <a:endParaRPr kumimoji="1" lang="en-US" altLang="ja-JP" sz="1100" b="1" kern="1200" noProof="0" dirty="0" smtClean="0">
                        <a:solidFill>
                          <a:schemeClr val="tx1">
                            <a:lumMod val="65000"/>
                            <a:lumOff val="35000"/>
                          </a:schemeClr>
                        </a:solidFill>
                        <a:latin typeface="+mn-lt"/>
                        <a:ea typeface="+mn-ea"/>
                        <a:cs typeface="+mn-cs"/>
                      </a:endParaRPr>
                    </a:p>
                    <a:p>
                      <a:pPr algn="ctr"/>
                      <a:r>
                        <a:rPr kumimoji="1" lang="ja-JP" altLang="en-US" sz="1100" b="1" kern="1200" noProof="0" dirty="0" smtClean="0">
                          <a:solidFill>
                            <a:schemeClr val="tx1">
                              <a:lumMod val="65000"/>
                              <a:lumOff val="35000"/>
                            </a:schemeClr>
                          </a:solidFill>
                          <a:latin typeface="+mn-lt"/>
                          <a:ea typeface="+mn-ea"/>
                          <a:cs typeface="+mn-cs"/>
                        </a:rPr>
                        <a:t>カテゴリー</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1" kern="1200" noProof="0" dirty="0" smtClean="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「掲載制限に該当する広告内容」の判断</a:t>
                      </a:r>
                      <a:endParaRPr kumimoji="1" lang="en-US" altLang="ja-JP" sz="1100" b="1" kern="1200" noProof="0" dirty="0" smtClean="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smtClean="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noProof="0" dirty="0" smtClean="0">
                          <a:solidFill>
                            <a:schemeClr val="tx1">
                              <a:lumMod val="65000"/>
                              <a:lumOff val="35000"/>
                            </a:schemeClr>
                          </a:solidFill>
                          <a:latin typeface="+mn-lt"/>
                          <a:ea typeface="+mn-ea"/>
                          <a:cs typeface="+mn-cs"/>
                        </a:rPr>
                        <a:t>※</a:t>
                      </a:r>
                      <a:r>
                        <a:rPr kumimoji="1" lang="ja-JP" altLang="en-US" sz="1000" b="0" kern="1200" noProof="0" dirty="0" smtClean="0">
                          <a:solidFill>
                            <a:schemeClr val="tx1">
                              <a:lumMod val="65000"/>
                              <a:lumOff val="35000"/>
                            </a:schemeClr>
                          </a:solidFill>
                          <a:latin typeface="+mn-lt"/>
                          <a:ea typeface="+mn-ea"/>
                          <a:cs typeface="+mn-cs"/>
                        </a:rPr>
                        <a:t>掲載制限カテゴリーの確認の場合に選択。</a:t>
                      </a:r>
                      <a:r>
                        <a:rPr kumimoji="1" lang="ja-JP" altLang="en-US" sz="1000" b="0" kern="1200" noProof="0" dirty="0" smtClean="0">
                          <a:solidFill>
                            <a:schemeClr val="accent6"/>
                          </a:solidFill>
                          <a:latin typeface="+mn-lt"/>
                          <a:ea typeface="+mn-ea"/>
                          <a:cs typeface="+mn-cs"/>
                        </a:rPr>
                        <a:t>判断にはリンク先サイトが必要</a:t>
                      </a:r>
                      <a:r>
                        <a:rPr kumimoji="1" lang="ja-JP" altLang="en-US" sz="1000" b="0" kern="1200" noProof="0" dirty="0" smtClean="0">
                          <a:solidFill>
                            <a:schemeClr val="tx1">
                              <a:lumMod val="65000"/>
                              <a:lumOff val="35000"/>
                            </a:schemeClr>
                          </a:solidFill>
                          <a:latin typeface="+mn-lt"/>
                          <a:ea typeface="+mn-ea"/>
                          <a:cs typeface="+mn-cs"/>
                        </a:rPr>
                        <a:t>となり、クリエイティブのみでは判断できかねます。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0" kern="1200" dirty="0" err="1" smtClean="0">
                          <a:solidFill>
                            <a:schemeClr val="tx1">
                              <a:lumMod val="65000"/>
                              <a:lumOff val="35000"/>
                            </a:schemeClr>
                          </a:solidFill>
                          <a:latin typeface="+mn-lt"/>
                          <a:ea typeface="+mn-ea"/>
                          <a:cs typeface="+mn-cs"/>
                        </a:rPr>
                        <a:t>任意</a:t>
                      </a: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smtClean="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ct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bl>
          </a:graphicData>
        </a:graphic>
      </p:graphicFrame>
    </p:spTree>
    <p:extLst>
      <p:ext uri="{BB962C8B-B14F-4D97-AF65-F5344CB8AC3E}">
        <p14:creationId xmlns:p14="http://schemas.microsoft.com/office/powerpoint/2010/main" val="12769641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en-US" altLang="ja-JP" dirty="0" smtClean="0"/>
              <a:t>Q1-Q2</a:t>
            </a:r>
            <a:r>
              <a:rPr lang="ja-JP" altLang="en-US" dirty="0" smtClean="0"/>
              <a:t>の期跨ぎ</a:t>
            </a:r>
            <a:r>
              <a:rPr lang="ja-JP" altLang="en-US" dirty="0"/>
              <a:t>購入について</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15</a:t>
            </a:fld>
            <a:endParaRPr lang="ja-JP" altLang="en-US"/>
          </a:p>
        </p:txBody>
      </p:sp>
      <p:sp>
        <p:nvSpPr>
          <p:cNvPr id="4" name="テキスト ボックス 3"/>
          <p:cNvSpPr txBox="1"/>
          <p:nvPr/>
        </p:nvSpPr>
        <p:spPr>
          <a:xfrm>
            <a:off x="430871" y="971436"/>
            <a:ext cx="11402265" cy="369332"/>
          </a:xfrm>
          <a:prstGeom prst="rect">
            <a:avLst/>
          </a:prstGeom>
          <a:noFill/>
        </p:spPr>
        <p:txBody>
          <a:bodyPr wrap="square" rtlCol="0">
            <a:spAutoFit/>
          </a:bodyPr>
          <a:lstStyle/>
          <a:p>
            <a:r>
              <a:rPr lang="ja-JP" altLang="en-US" dirty="0">
                <a:solidFill>
                  <a:schemeClr val="tx1">
                    <a:lumMod val="65000"/>
                    <a:lumOff val="35000"/>
                  </a:schemeClr>
                </a:solidFill>
              </a:rPr>
              <a:t>期を跨いだ掲載期間における購入方法は、リリース種別「継続」「内容変更」によって異なります。</a:t>
            </a:r>
            <a:endParaRPr lang="en-US" altLang="ja-JP" dirty="0">
              <a:solidFill>
                <a:schemeClr val="tx1">
                  <a:lumMod val="65000"/>
                  <a:lumOff val="35000"/>
                </a:schemeClr>
              </a:solidFill>
            </a:endParaRPr>
          </a:p>
        </p:txBody>
      </p:sp>
      <p:sp>
        <p:nvSpPr>
          <p:cNvPr id="6" name="正方形/長方形 5"/>
          <p:cNvSpPr/>
          <p:nvPr/>
        </p:nvSpPr>
        <p:spPr>
          <a:xfrm>
            <a:off x="1703512" y="2334384"/>
            <a:ext cx="8856984" cy="1620315"/>
          </a:xfrm>
          <a:prstGeom prst="rect">
            <a:avLst/>
          </a:prstGeom>
          <a:solidFill>
            <a:schemeClr val="bg1">
              <a:lumMod val="95000"/>
            </a:schemeClr>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endParaRPr>
          </a:p>
        </p:txBody>
      </p:sp>
      <p:sp>
        <p:nvSpPr>
          <p:cNvPr id="7" name="正方形/長方形 6"/>
          <p:cNvSpPr/>
          <p:nvPr/>
        </p:nvSpPr>
        <p:spPr>
          <a:xfrm>
            <a:off x="1847528" y="2459183"/>
            <a:ext cx="788204" cy="1400980"/>
          </a:xfrm>
          <a:prstGeom prst="rect">
            <a:avLst/>
          </a:prstGeom>
          <a:solidFill>
            <a:srgbClr val="C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bg1"/>
              </a:solidFill>
            </a:endParaRPr>
          </a:p>
        </p:txBody>
      </p:sp>
      <p:sp>
        <p:nvSpPr>
          <p:cNvPr id="8" name="テキスト ボックス 7"/>
          <p:cNvSpPr txBox="1"/>
          <p:nvPr/>
        </p:nvSpPr>
        <p:spPr>
          <a:xfrm>
            <a:off x="2038600" y="2548447"/>
            <a:ext cx="400110" cy="1190229"/>
          </a:xfrm>
          <a:prstGeom prst="rect">
            <a:avLst/>
          </a:prstGeom>
          <a:noFill/>
        </p:spPr>
        <p:txBody>
          <a:bodyPr vert="eaVert" wrap="square" rtlCol="0">
            <a:spAutoFit/>
          </a:bodyPr>
          <a:lstStyle/>
          <a:p>
            <a:r>
              <a:rPr lang="ja-JP" altLang="en-US" sz="1400" b="1" dirty="0">
                <a:solidFill>
                  <a:schemeClr val="bg1"/>
                </a:solidFill>
              </a:rPr>
              <a:t>継続リリース</a:t>
            </a:r>
          </a:p>
        </p:txBody>
      </p:sp>
      <p:sp>
        <p:nvSpPr>
          <p:cNvPr id="9" name="角丸四角形 8"/>
          <p:cNvSpPr/>
          <p:nvPr/>
        </p:nvSpPr>
        <p:spPr>
          <a:xfrm>
            <a:off x="2788913" y="2711346"/>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4</a:t>
            </a:r>
            <a:r>
              <a:rPr lang="ja-JP" altLang="en-US" sz="1050" dirty="0">
                <a:solidFill>
                  <a:schemeClr val="tx1"/>
                </a:solidFill>
              </a:rPr>
              <a:t>月</a:t>
            </a:r>
          </a:p>
        </p:txBody>
      </p:sp>
      <p:sp>
        <p:nvSpPr>
          <p:cNvPr id="10" name="角丸四角形 9"/>
          <p:cNvSpPr/>
          <p:nvPr/>
        </p:nvSpPr>
        <p:spPr>
          <a:xfrm>
            <a:off x="4013049" y="2711346"/>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5</a:t>
            </a:r>
            <a:r>
              <a:rPr lang="ja-JP" altLang="en-US" sz="1050" dirty="0">
                <a:solidFill>
                  <a:schemeClr val="tx1"/>
                </a:solidFill>
              </a:rPr>
              <a:t>月</a:t>
            </a:r>
          </a:p>
        </p:txBody>
      </p:sp>
      <p:sp>
        <p:nvSpPr>
          <p:cNvPr id="11" name="角丸四角形 10"/>
          <p:cNvSpPr/>
          <p:nvPr/>
        </p:nvSpPr>
        <p:spPr>
          <a:xfrm>
            <a:off x="5237335" y="2711346"/>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6</a:t>
            </a:r>
            <a:r>
              <a:rPr lang="ja-JP" altLang="en-US" sz="1050" dirty="0">
                <a:solidFill>
                  <a:schemeClr val="tx1"/>
                </a:solidFill>
              </a:rPr>
              <a:t>月</a:t>
            </a:r>
          </a:p>
        </p:txBody>
      </p:sp>
      <p:sp>
        <p:nvSpPr>
          <p:cNvPr id="12" name="角丸四角形 11"/>
          <p:cNvSpPr/>
          <p:nvPr/>
        </p:nvSpPr>
        <p:spPr>
          <a:xfrm>
            <a:off x="6501566" y="2711346"/>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7</a:t>
            </a:r>
            <a:r>
              <a:rPr lang="ja-JP" altLang="en-US" sz="1050" dirty="0">
                <a:solidFill>
                  <a:schemeClr val="tx1"/>
                </a:solidFill>
              </a:rPr>
              <a:t>月</a:t>
            </a:r>
          </a:p>
        </p:txBody>
      </p:sp>
      <p:sp>
        <p:nvSpPr>
          <p:cNvPr id="13" name="角丸四角形 12"/>
          <p:cNvSpPr/>
          <p:nvPr/>
        </p:nvSpPr>
        <p:spPr>
          <a:xfrm>
            <a:off x="7743176" y="2711346"/>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8</a:t>
            </a:r>
            <a:r>
              <a:rPr lang="ja-JP" altLang="en-US" sz="1050" dirty="0">
                <a:solidFill>
                  <a:schemeClr val="tx1"/>
                </a:solidFill>
              </a:rPr>
              <a:t>月</a:t>
            </a:r>
          </a:p>
        </p:txBody>
      </p:sp>
      <p:sp>
        <p:nvSpPr>
          <p:cNvPr id="14" name="角丸四角形 13"/>
          <p:cNvSpPr/>
          <p:nvPr/>
        </p:nvSpPr>
        <p:spPr>
          <a:xfrm>
            <a:off x="8943440" y="2711346"/>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9</a:t>
            </a:r>
            <a:r>
              <a:rPr lang="ja-JP" altLang="en-US" sz="1050" dirty="0">
                <a:solidFill>
                  <a:schemeClr val="tx1"/>
                </a:solidFill>
              </a:rPr>
              <a:t>月</a:t>
            </a:r>
          </a:p>
        </p:txBody>
      </p:sp>
      <p:sp>
        <p:nvSpPr>
          <p:cNvPr id="15" name="ホームベース 14"/>
          <p:cNvSpPr/>
          <p:nvPr/>
        </p:nvSpPr>
        <p:spPr>
          <a:xfrm>
            <a:off x="6438866" y="3446118"/>
            <a:ext cx="3639400" cy="345349"/>
          </a:xfrm>
          <a:prstGeom prst="homePlate">
            <a:avLst/>
          </a:prstGeom>
          <a:solidFill>
            <a:srgbClr val="FEC4C9"/>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000" dirty="0">
                <a:solidFill>
                  <a:schemeClr val="tx1"/>
                </a:solidFill>
              </a:rPr>
              <a:t>Q2</a:t>
            </a:r>
            <a:r>
              <a:rPr lang="ja-JP" altLang="en-US" sz="1000" dirty="0">
                <a:solidFill>
                  <a:schemeClr val="tx1"/>
                </a:solidFill>
              </a:rPr>
              <a:t>商品</a:t>
            </a:r>
          </a:p>
        </p:txBody>
      </p:sp>
      <p:sp>
        <p:nvSpPr>
          <p:cNvPr id="16" name="角丸四角形 15"/>
          <p:cNvSpPr/>
          <p:nvPr/>
        </p:nvSpPr>
        <p:spPr>
          <a:xfrm>
            <a:off x="2789583" y="2385213"/>
            <a:ext cx="3593533" cy="254124"/>
          </a:xfrm>
          <a:prstGeom prst="roundRect">
            <a:avLst>
              <a:gd name="adj" fmla="val 31431"/>
            </a:avLst>
          </a:prstGeom>
          <a:solidFill>
            <a:srgbClr val="00B0F0"/>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b="1" dirty="0">
                <a:solidFill>
                  <a:schemeClr val="bg1"/>
                </a:solidFill>
              </a:rPr>
              <a:t>Q1</a:t>
            </a:r>
            <a:endParaRPr lang="ja-JP" altLang="en-US" sz="1050" b="1" dirty="0">
              <a:solidFill>
                <a:schemeClr val="bg1"/>
              </a:solidFill>
            </a:endParaRPr>
          </a:p>
        </p:txBody>
      </p:sp>
      <p:sp>
        <p:nvSpPr>
          <p:cNvPr id="17" name="角丸四角形 16"/>
          <p:cNvSpPr/>
          <p:nvPr/>
        </p:nvSpPr>
        <p:spPr>
          <a:xfrm>
            <a:off x="6456041" y="2385214"/>
            <a:ext cx="3593533" cy="254124"/>
          </a:xfrm>
          <a:prstGeom prst="roundRect">
            <a:avLst>
              <a:gd name="adj" fmla="val 31431"/>
            </a:avLst>
          </a:prstGeom>
          <a:solidFill>
            <a:srgbClr val="002060"/>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b="1" dirty="0">
                <a:solidFill>
                  <a:schemeClr val="bg1"/>
                </a:solidFill>
              </a:rPr>
              <a:t>Q2</a:t>
            </a:r>
            <a:endParaRPr lang="ja-JP" altLang="en-US" sz="1050" b="1" dirty="0">
              <a:solidFill>
                <a:schemeClr val="bg1"/>
              </a:solidFill>
            </a:endParaRPr>
          </a:p>
        </p:txBody>
      </p:sp>
      <p:cxnSp>
        <p:nvCxnSpPr>
          <p:cNvPr id="18" name="直線コネクタ 17"/>
          <p:cNvCxnSpPr/>
          <p:nvPr/>
        </p:nvCxnSpPr>
        <p:spPr>
          <a:xfrm>
            <a:off x="6424432" y="2351306"/>
            <a:ext cx="8675" cy="1584176"/>
          </a:xfrm>
          <a:prstGeom prst="line">
            <a:avLst/>
          </a:prstGeom>
          <a:ln w="25400">
            <a:solidFill>
              <a:schemeClr val="accent6"/>
            </a:solidFill>
            <a:prstDash val="sysDash"/>
          </a:ln>
        </p:spPr>
        <p:style>
          <a:lnRef idx="1">
            <a:schemeClr val="accent1"/>
          </a:lnRef>
          <a:fillRef idx="0">
            <a:schemeClr val="accent1"/>
          </a:fillRef>
          <a:effectRef idx="0">
            <a:schemeClr val="accent1"/>
          </a:effectRef>
          <a:fontRef idx="minor">
            <a:schemeClr val="tx1"/>
          </a:fontRef>
        </p:style>
      </p:cxnSp>
      <p:sp>
        <p:nvSpPr>
          <p:cNvPr id="19" name="ホームベース 18"/>
          <p:cNvSpPr/>
          <p:nvPr/>
        </p:nvSpPr>
        <p:spPr>
          <a:xfrm>
            <a:off x="2827341" y="3052336"/>
            <a:ext cx="3916731" cy="345349"/>
          </a:xfrm>
          <a:prstGeom prst="homePlate">
            <a:avLst/>
          </a:prstGeom>
          <a:solidFill>
            <a:schemeClr val="accent5">
              <a:lumMod val="20000"/>
              <a:lumOff val="80000"/>
            </a:schemeClr>
          </a:solidFill>
          <a:ln w="12700">
            <a:solidFill>
              <a:srgbClr val="5454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000" dirty="0">
                <a:solidFill>
                  <a:schemeClr val="tx1"/>
                </a:solidFill>
              </a:rPr>
              <a:t>Q1</a:t>
            </a:r>
            <a:r>
              <a:rPr lang="ja-JP" altLang="en-US" sz="1000" dirty="0">
                <a:solidFill>
                  <a:schemeClr val="tx1"/>
                </a:solidFill>
              </a:rPr>
              <a:t>商品</a:t>
            </a:r>
          </a:p>
        </p:txBody>
      </p:sp>
      <p:sp>
        <p:nvSpPr>
          <p:cNvPr id="20" name="ホームベース 19"/>
          <p:cNvSpPr/>
          <p:nvPr/>
        </p:nvSpPr>
        <p:spPr>
          <a:xfrm>
            <a:off x="6433106" y="3052336"/>
            <a:ext cx="1279578" cy="345349"/>
          </a:xfrm>
          <a:prstGeom prst="homePlate">
            <a:avLst/>
          </a:prstGeom>
          <a:solidFill>
            <a:schemeClr val="accent6"/>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000" dirty="0" smtClean="0">
                <a:solidFill>
                  <a:schemeClr val="bg1"/>
                </a:solidFill>
              </a:rPr>
              <a:t>Q1</a:t>
            </a:r>
            <a:r>
              <a:rPr lang="ja-JP" altLang="en-US" sz="1000" dirty="0" smtClean="0">
                <a:solidFill>
                  <a:schemeClr val="bg1"/>
                </a:solidFill>
              </a:rPr>
              <a:t>商品</a:t>
            </a:r>
            <a:r>
              <a:rPr lang="ja-JP" altLang="en-US" sz="1000" dirty="0">
                <a:solidFill>
                  <a:schemeClr val="bg1"/>
                </a:solidFill>
              </a:rPr>
              <a:t>延長</a:t>
            </a:r>
          </a:p>
        </p:txBody>
      </p:sp>
      <p:sp>
        <p:nvSpPr>
          <p:cNvPr id="21" name="テキスト ボックス 20"/>
          <p:cNvSpPr txBox="1"/>
          <p:nvPr/>
        </p:nvSpPr>
        <p:spPr>
          <a:xfrm>
            <a:off x="803412" y="1322765"/>
            <a:ext cx="11197244" cy="954107"/>
          </a:xfrm>
          <a:prstGeom prst="rect">
            <a:avLst/>
          </a:prstGeom>
          <a:noFill/>
        </p:spPr>
        <p:txBody>
          <a:bodyPr wrap="square" rtlCol="0">
            <a:spAutoFit/>
          </a:bodyPr>
          <a:lstStyle/>
          <a:p>
            <a:r>
              <a:rPr lang="ja-JP" altLang="en-US" sz="1400" b="1" dirty="0">
                <a:solidFill>
                  <a:schemeClr val="tx1">
                    <a:lumMod val="65000"/>
                    <a:lumOff val="35000"/>
                  </a:schemeClr>
                </a:solidFill>
              </a:rPr>
              <a:t>■継続リリースの場合</a:t>
            </a:r>
            <a:endParaRPr lang="en-US" altLang="ja-JP" sz="1400" b="1" dirty="0">
              <a:solidFill>
                <a:schemeClr val="tx1">
                  <a:lumMod val="65000"/>
                  <a:lumOff val="35000"/>
                </a:schemeClr>
              </a:solidFill>
            </a:endParaRPr>
          </a:p>
          <a:p>
            <a:r>
              <a:rPr lang="ja-JP" altLang="en-US" sz="1400" dirty="0">
                <a:solidFill>
                  <a:schemeClr val="tx1">
                    <a:lumMod val="65000"/>
                    <a:lumOff val="35000"/>
                  </a:schemeClr>
                </a:solidFill>
              </a:rPr>
              <a:t>　</a:t>
            </a:r>
            <a:r>
              <a:rPr lang="en-US" altLang="ja-JP" sz="1400" dirty="0">
                <a:solidFill>
                  <a:schemeClr val="tx1">
                    <a:lumMod val="65000"/>
                    <a:lumOff val="35000"/>
                  </a:schemeClr>
                </a:solidFill>
              </a:rPr>
              <a:t>1</a:t>
            </a:r>
            <a:r>
              <a:rPr lang="ja-JP" altLang="en-US" sz="1400" dirty="0">
                <a:solidFill>
                  <a:schemeClr val="tx1">
                    <a:lumMod val="65000"/>
                    <a:lumOff val="35000"/>
                  </a:schemeClr>
                </a:solidFill>
              </a:rPr>
              <a:t>期前にリリースしている商品の有効期間を延長し、期跨ぎを可能とします</a:t>
            </a:r>
            <a:r>
              <a:rPr lang="ja-JP" altLang="en-US" sz="1400" dirty="0" smtClean="0">
                <a:solidFill>
                  <a:schemeClr val="tx1">
                    <a:lumMod val="65000"/>
                    <a:lumOff val="35000"/>
                  </a:schemeClr>
                </a:solidFill>
              </a:rPr>
              <a:t>。有効</a:t>
            </a:r>
            <a:r>
              <a:rPr lang="ja-JP" altLang="en-US" sz="1400" dirty="0">
                <a:solidFill>
                  <a:schemeClr val="tx1">
                    <a:lumMod val="65000"/>
                    <a:lumOff val="35000"/>
                  </a:schemeClr>
                </a:solidFill>
              </a:rPr>
              <a:t>期間の</a:t>
            </a:r>
            <a:r>
              <a:rPr lang="ja-JP" altLang="en-US" sz="1400" dirty="0" smtClean="0">
                <a:solidFill>
                  <a:schemeClr val="tx1">
                    <a:lumMod val="65000"/>
                    <a:lumOff val="35000"/>
                  </a:schemeClr>
                </a:solidFill>
              </a:rPr>
              <a:t>延長対応のメンテナンスは、</a:t>
            </a:r>
            <a:endParaRPr lang="en-US" altLang="ja-JP" sz="1400" dirty="0" smtClean="0">
              <a:solidFill>
                <a:schemeClr val="tx1">
                  <a:lumMod val="65000"/>
                  <a:lumOff val="35000"/>
                </a:schemeClr>
              </a:solidFill>
            </a:endParaRPr>
          </a:p>
          <a:p>
            <a:r>
              <a:rPr lang="ja-JP" altLang="en-US" sz="1400" dirty="0">
                <a:solidFill>
                  <a:schemeClr val="tx1">
                    <a:lumMod val="65000"/>
                    <a:lumOff val="35000"/>
                  </a:schemeClr>
                </a:solidFill>
              </a:rPr>
              <a:t>　</a:t>
            </a:r>
            <a:r>
              <a:rPr lang="ja-JP" altLang="en-US" sz="1400" dirty="0" smtClean="0">
                <a:solidFill>
                  <a:schemeClr val="tx1">
                    <a:lumMod val="65000"/>
                    <a:lumOff val="35000"/>
                  </a:schemeClr>
                </a:solidFill>
              </a:rPr>
              <a:t>次</a:t>
            </a:r>
            <a:r>
              <a:rPr lang="ja-JP" altLang="en-US" sz="1400" dirty="0">
                <a:solidFill>
                  <a:schemeClr val="tx1">
                    <a:lumMod val="65000"/>
                    <a:lumOff val="35000"/>
                  </a:schemeClr>
                </a:solidFill>
              </a:rPr>
              <a:t>の期の商品の予約開始日</a:t>
            </a:r>
            <a:r>
              <a:rPr lang="ja-JP" altLang="en-US" sz="1400" dirty="0" smtClean="0">
                <a:solidFill>
                  <a:schemeClr val="tx1">
                    <a:lumMod val="65000"/>
                    <a:lumOff val="35000"/>
                  </a:schemeClr>
                </a:solidFill>
              </a:rPr>
              <a:t>の</a:t>
            </a:r>
            <a:r>
              <a:rPr lang="en-US" altLang="ja-JP" sz="1400" dirty="0" smtClean="0">
                <a:solidFill>
                  <a:schemeClr val="tx1">
                    <a:lumMod val="65000"/>
                    <a:lumOff val="35000"/>
                  </a:schemeClr>
                </a:solidFill>
              </a:rPr>
              <a:t>13</a:t>
            </a:r>
            <a:r>
              <a:rPr lang="ja-JP" altLang="en-US" sz="1400" dirty="0" smtClean="0">
                <a:solidFill>
                  <a:schemeClr val="tx1">
                    <a:lumMod val="65000"/>
                    <a:lumOff val="35000"/>
                  </a:schemeClr>
                </a:solidFill>
              </a:rPr>
              <a:t>時頃から数時間です。その</a:t>
            </a:r>
            <a:r>
              <a:rPr lang="ja-JP" altLang="en-US" sz="1400" dirty="0">
                <a:solidFill>
                  <a:schemeClr val="tx1">
                    <a:lumMod val="65000"/>
                    <a:lumOff val="35000"/>
                  </a:schemeClr>
                </a:solidFill>
              </a:rPr>
              <a:t>間はメンテナンス期間と</a:t>
            </a:r>
            <a:r>
              <a:rPr lang="ja-JP" altLang="en-US" sz="1400" dirty="0" smtClean="0">
                <a:solidFill>
                  <a:schemeClr val="tx1">
                    <a:lumMod val="65000"/>
                    <a:lumOff val="35000"/>
                  </a:schemeClr>
                </a:solidFill>
              </a:rPr>
              <a:t>して</a:t>
            </a:r>
            <a:r>
              <a:rPr lang="en-US" altLang="ja-JP" sz="1400" dirty="0" smtClean="0">
                <a:solidFill>
                  <a:schemeClr val="tx1">
                    <a:lumMod val="65000"/>
                    <a:lumOff val="35000"/>
                  </a:schemeClr>
                </a:solidFill>
              </a:rPr>
              <a:t>1</a:t>
            </a:r>
            <a:r>
              <a:rPr lang="ja-JP" altLang="en-US" sz="1400" dirty="0" smtClean="0">
                <a:solidFill>
                  <a:schemeClr val="tx1">
                    <a:lumMod val="65000"/>
                    <a:lumOff val="35000"/>
                  </a:schemeClr>
                </a:solidFill>
              </a:rPr>
              <a:t>期前商品</a:t>
            </a:r>
            <a:r>
              <a:rPr lang="ja-JP" altLang="en-US" sz="1400" dirty="0">
                <a:solidFill>
                  <a:schemeClr val="tx1">
                    <a:lumMod val="65000"/>
                    <a:lumOff val="35000"/>
                  </a:schemeClr>
                </a:solidFill>
              </a:rPr>
              <a:t>の予約ができない状態と</a:t>
            </a:r>
            <a:r>
              <a:rPr lang="ja-JP" altLang="en-US" sz="1400" dirty="0" smtClean="0">
                <a:solidFill>
                  <a:schemeClr val="tx1">
                    <a:lumMod val="65000"/>
                    <a:lumOff val="35000"/>
                  </a:schemeClr>
                </a:solidFill>
              </a:rPr>
              <a:t>なります。</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　</a:t>
            </a:r>
            <a:r>
              <a:rPr lang="ja-JP" altLang="en-US" sz="1200" dirty="0">
                <a:solidFill>
                  <a:schemeClr val="tx1">
                    <a:lumMod val="65000"/>
                    <a:lumOff val="35000"/>
                  </a:schemeClr>
                </a:solidFill>
              </a:rPr>
              <a:t>例</a:t>
            </a:r>
            <a:r>
              <a:rPr lang="ja-JP" altLang="en-US" sz="1200" dirty="0" smtClean="0">
                <a:solidFill>
                  <a:schemeClr val="tx1">
                    <a:lumMod val="65000"/>
                    <a:lumOff val="35000"/>
                  </a:schemeClr>
                </a:solidFill>
              </a:rPr>
              <a:t>：</a:t>
            </a:r>
            <a:r>
              <a:rPr lang="en-US" altLang="ja-JP" sz="1200" dirty="0" smtClean="0">
                <a:solidFill>
                  <a:schemeClr val="tx1">
                    <a:lumMod val="65000"/>
                    <a:lumOff val="35000"/>
                  </a:schemeClr>
                </a:solidFill>
              </a:rPr>
              <a:t>Q2</a:t>
            </a:r>
            <a:r>
              <a:rPr lang="ja-JP" altLang="en-US" sz="1200" dirty="0" smtClean="0">
                <a:solidFill>
                  <a:schemeClr val="tx1">
                    <a:lumMod val="65000"/>
                    <a:lumOff val="35000"/>
                  </a:schemeClr>
                </a:solidFill>
              </a:rPr>
              <a:t>商品の予約開始日が</a:t>
            </a:r>
            <a:r>
              <a:rPr lang="en-US" altLang="ja-JP" sz="1200" dirty="0" smtClean="0">
                <a:solidFill>
                  <a:schemeClr val="tx1">
                    <a:lumMod val="65000"/>
                    <a:lumOff val="35000"/>
                  </a:schemeClr>
                </a:solidFill>
              </a:rPr>
              <a:t>5/6</a:t>
            </a:r>
            <a:r>
              <a:rPr lang="ja-JP" altLang="en-US" sz="1200" dirty="0" smtClean="0">
                <a:solidFill>
                  <a:schemeClr val="tx1">
                    <a:lumMod val="65000"/>
                    <a:lumOff val="35000"/>
                  </a:schemeClr>
                </a:solidFill>
              </a:rPr>
              <a:t>とした場合。</a:t>
            </a:r>
            <a:r>
              <a:rPr lang="en-US" altLang="ja-JP" sz="1200" dirty="0" smtClean="0">
                <a:solidFill>
                  <a:schemeClr val="tx1">
                    <a:lumMod val="65000"/>
                    <a:lumOff val="35000"/>
                  </a:schemeClr>
                </a:solidFill>
              </a:rPr>
              <a:t>6/20-7/19</a:t>
            </a:r>
            <a:r>
              <a:rPr lang="ja-JP" altLang="en-US" sz="1200" dirty="0">
                <a:solidFill>
                  <a:schemeClr val="tx1">
                    <a:lumMod val="65000"/>
                    <a:lumOff val="35000"/>
                  </a:schemeClr>
                </a:solidFill>
              </a:rPr>
              <a:t>を購入する場合は、</a:t>
            </a:r>
            <a:r>
              <a:rPr lang="en-US" altLang="ja-JP" sz="1200" dirty="0">
                <a:solidFill>
                  <a:schemeClr val="tx1">
                    <a:lumMod val="65000"/>
                    <a:lumOff val="35000"/>
                  </a:schemeClr>
                </a:solidFill>
              </a:rPr>
              <a:t>Q1</a:t>
            </a:r>
            <a:r>
              <a:rPr lang="ja-JP" altLang="en-US" sz="1200" dirty="0">
                <a:solidFill>
                  <a:schemeClr val="tx1">
                    <a:lumMod val="65000"/>
                    <a:lumOff val="35000"/>
                  </a:schemeClr>
                </a:solidFill>
              </a:rPr>
              <a:t>商品延長後（</a:t>
            </a:r>
            <a:r>
              <a:rPr lang="en-US" altLang="ja-JP" sz="1200" dirty="0" smtClean="0">
                <a:solidFill>
                  <a:schemeClr val="tx1">
                    <a:lumMod val="65000"/>
                    <a:lumOff val="35000"/>
                  </a:schemeClr>
                </a:solidFill>
              </a:rPr>
              <a:t>5/6</a:t>
            </a:r>
            <a:r>
              <a:rPr lang="ja-JP" altLang="en-US" sz="1200" dirty="0" smtClean="0">
                <a:solidFill>
                  <a:schemeClr val="tx1">
                    <a:lumMod val="65000"/>
                    <a:lumOff val="35000"/>
                  </a:schemeClr>
                </a:solidFill>
              </a:rPr>
              <a:t>以降</a:t>
            </a:r>
            <a:r>
              <a:rPr lang="ja-JP" altLang="en-US" sz="1200" dirty="0">
                <a:solidFill>
                  <a:schemeClr val="tx1">
                    <a:lumMod val="65000"/>
                    <a:lumOff val="35000"/>
                  </a:schemeClr>
                </a:solidFill>
              </a:rPr>
              <a:t>）に</a:t>
            </a:r>
            <a:r>
              <a:rPr lang="en-US" altLang="ja-JP" sz="1200" dirty="0">
                <a:solidFill>
                  <a:schemeClr val="tx1">
                    <a:lumMod val="65000"/>
                    <a:lumOff val="35000"/>
                  </a:schemeClr>
                </a:solidFill>
              </a:rPr>
              <a:t>Q1</a:t>
            </a:r>
            <a:r>
              <a:rPr lang="ja-JP" altLang="en-US" sz="1200" dirty="0">
                <a:solidFill>
                  <a:schemeClr val="tx1">
                    <a:lumMod val="65000"/>
                    <a:lumOff val="35000"/>
                  </a:schemeClr>
                </a:solidFill>
              </a:rPr>
              <a:t>商品で予約を入れてください。</a:t>
            </a:r>
          </a:p>
        </p:txBody>
      </p:sp>
      <p:sp>
        <p:nvSpPr>
          <p:cNvPr id="22" name="正方形/長方形 21"/>
          <p:cNvSpPr/>
          <p:nvPr/>
        </p:nvSpPr>
        <p:spPr>
          <a:xfrm>
            <a:off x="1703512" y="4598246"/>
            <a:ext cx="8856984" cy="2008657"/>
          </a:xfrm>
          <a:prstGeom prst="rect">
            <a:avLst/>
          </a:prstGeom>
          <a:solidFill>
            <a:schemeClr val="bg1">
              <a:lumMod val="95000"/>
            </a:schemeClr>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endParaRPr>
          </a:p>
        </p:txBody>
      </p:sp>
      <p:sp>
        <p:nvSpPr>
          <p:cNvPr id="23" name="正方形/長方形 22"/>
          <p:cNvSpPr/>
          <p:nvPr/>
        </p:nvSpPr>
        <p:spPr>
          <a:xfrm>
            <a:off x="1851412" y="4746788"/>
            <a:ext cx="788204" cy="1723107"/>
          </a:xfrm>
          <a:prstGeom prst="rect">
            <a:avLst/>
          </a:prstGeom>
          <a:solidFill>
            <a:srgbClr val="C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bg1"/>
              </a:solidFill>
            </a:endParaRPr>
          </a:p>
        </p:txBody>
      </p:sp>
      <p:sp>
        <p:nvSpPr>
          <p:cNvPr id="24" name="テキスト ボックス 23"/>
          <p:cNvSpPr txBox="1"/>
          <p:nvPr/>
        </p:nvSpPr>
        <p:spPr>
          <a:xfrm>
            <a:off x="2042484" y="4863479"/>
            <a:ext cx="400110" cy="1539493"/>
          </a:xfrm>
          <a:prstGeom prst="rect">
            <a:avLst/>
          </a:prstGeom>
          <a:noFill/>
        </p:spPr>
        <p:txBody>
          <a:bodyPr vert="eaVert" wrap="square" rtlCol="0">
            <a:spAutoFit/>
          </a:bodyPr>
          <a:lstStyle/>
          <a:p>
            <a:r>
              <a:rPr lang="ja-JP" altLang="en-US" sz="1400" b="1" dirty="0">
                <a:solidFill>
                  <a:schemeClr val="bg1"/>
                </a:solidFill>
              </a:rPr>
              <a:t>内容変更リリース</a:t>
            </a:r>
          </a:p>
        </p:txBody>
      </p:sp>
      <p:sp>
        <p:nvSpPr>
          <p:cNvPr id="25" name="角丸四角形 24"/>
          <p:cNvSpPr/>
          <p:nvPr/>
        </p:nvSpPr>
        <p:spPr>
          <a:xfrm>
            <a:off x="2833111" y="4966122"/>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4</a:t>
            </a:r>
            <a:r>
              <a:rPr lang="ja-JP" altLang="en-US" sz="1050" dirty="0">
                <a:solidFill>
                  <a:schemeClr val="tx1"/>
                </a:solidFill>
              </a:rPr>
              <a:t>月</a:t>
            </a:r>
          </a:p>
        </p:txBody>
      </p:sp>
      <p:sp>
        <p:nvSpPr>
          <p:cNvPr id="26" name="角丸四角形 25"/>
          <p:cNvSpPr/>
          <p:nvPr/>
        </p:nvSpPr>
        <p:spPr>
          <a:xfrm>
            <a:off x="4057247" y="4966122"/>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5</a:t>
            </a:r>
            <a:r>
              <a:rPr lang="ja-JP" altLang="en-US" sz="1050" dirty="0">
                <a:solidFill>
                  <a:schemeClr val="tx1"/>
                </a:solidFill>
              </a:rPr>
              <a:t>月</a:t>
            </a:r>
          </a:p>
        </p:txBody>
      </p:sp>
      <p:sp>
        <p:nvSpPr>
          <p:cNvPr id="27" name="角丸四角形 26"/>
          <p:cNvSpPr/>
          <p:nvPr/>
        </p:nvSpPr>
        <p:spPr>
          <a:xfrm>
            <a:off x="5281533" y="4966122"/>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6</a:t>
            </a:r>
            <a:r>
              <a:rPr lang="ja-JP" altLang="en-US" sz="1050" dirty="0">
                <a:solidFill>
                  <a:schemeClr val="tx1"/>
                </a:solidFill>
              </a:rPr>
              <a:t>月</a:t>
            </a:r>
          </a:p>
        </p:txBody>
      </p:sp>
      <p:sp>
        <p:nvSpPr>
          <p:cNvPr id="28" name="角丸四角形 27"/>
          <p:cNvSpPr/>
          <p:nvPr/>
        </p:nvSpPr>
        <p:spPr>
          <a:xfrm>
            <a:off x="6545764" y="4966122"/>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7</a:t>
            </a:r>
            <a:r>
              <a:rPr lang="ja-JP" altLang="en-US" sz="1050" dirty="0">
                <a:solidFill>
                  <a:schemeClr val="tx1"/>
                </a:solidFill>
              </a:rPr>
              <a:t>月</a:t>
            </a:r>
          </a:p>
        </p:txBody>
      </p:sp>
      <p:sp>
        <p:nvSpPr>
          <p:cNvPr id="29" name="角丸四角形 28"/>
          <p:cNvSpPr/>
          <p:nvPr/>
        </p:nvSpPr>
        <p:spPr>
          <a:xfrm>
            <a:off x="7787374" y="4966122"/>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8</a:t>
            </a:r>
            <a:r>
              <a:rPr lang="ja-JP" altLang="en-US" sz="1050" dirty="0">
                <a:solidFill>
                  <a:schemeClr val="tx1"/>
                </a:solidFill>
              </a:rPr>
              <a:t>月</a:t>
            </a:r>
          </a:p>
        </p:txBody>
      </p:sp>
      <p:sp>
        <p:nvSpPr>
          <p:cNvPr id="30" name="角丸四角形 29"/>
          <p:cNvSpPr/>
          <p:nvPr/>
        </p:nvSpPr>
        <p:spPr>
          <a:xfrm>
            <a:off x="8987638" y="4966122"/>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9</a:t>
            </a:r>
            <a:r>
              <a:rPr lang="ja-JP" altLang="en-US" sz="1050" dirty="0">
                <a:solidFill>
                  <a:schemeClr val="tx1"/>
                </a:solidFill>
              </a:rPr>
              <a:t>月</a:t>
            </a:r>
          </a:p>
        </p:txBody>
      </p:sp>
      <p:sp>
        <p:nvSpPr>
          <p:cNvPr id="31" name="ホームベース 30"/>
          <p:cNvSpPr/>
          <p:nvPr/>
        </p:nvSpPr>
        <p:spPr>
          <a:xfrm>
            <a:off x="6483064" y="5700894"/>
            <a:ext cx="3639400" cy="345349"/>
          </a:xfrm>
          <a:prstGeom prst="homePlate">
            <a:avLst/>
          </a:prstGeom>
          <a:solidFill>
            <a:srgbClr val="FEC4C9"/>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000" dirty="0">
                <a:solidFill>
                  <a:schemeClr val="tx1"/>
                </a:solidFill>
              </a:rPr>
              <a:t>Q2</a:t>
            </a:r>
            <a:r>
              <a:rPr lang="ja-JP" altLang="en-US" sz="1000" dirty="0">
                <a:solidFill>
                  <a:schemeClr val="tx1"/>
                </a:solidFill>
              </a:rPr>
              <a:t>商品</a:t>
            </a:r>
          </a:p>
        </p:txBody>
      </p:sp>
      <p:sp>
        <p:nvSpPr>
          <p:cNvPr id="32" name="角丸四角形 31"/>
          <p:cNvSpPr/>
          <p:nvPr/>
        </p:nvSpPr>
        <p:spPr>
          <a:xfrm>
            <a:off x="2833781" y="4639989"/>
            <a:ext cx="3593533" cy="254124"/>
          </a:xfrm>
          <a:prstGeom prst="roundRect">
            <a:avLst>
              <a:gd name="adj" fmla="val 31431"/>
            </a:avLst>
          </a:prstGeom>
          <a:solidFill>
            <a:srgbClr val="00B0F0"/>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b="1" dirty="0">
                <a:solidFill>
                  <a:schemeClr val="bg1"/>
                </a:solidFill>
              </a:rPr>
              <a:t>Q1</a:t>
            </a:r>
            <a:endParaRPr lang="ja-JP" altLang="en-US" sz="1050" b="1" dirty="0">
              <a:solidFill>
                <a:schemeClr val="bg1"/>
              </a:solidFill>
            </a:endParaRPr>
          </a:p>
        </p:txBody>
      </p:sp>
      <p:sp>
        <p:nvSpPr>
          <p:cNvPr id="33" name="角丸四角形 32"/>
          <p:cNvSpPr/>
          <p:nvPr/>
        </p:nvSpPr>
        <p:spPr>
          <a:xfrm>
            <a:off x="6500239" y="4639990"/>
            <a:ext cx="3593533" cy="254124"/>
          </a:xfrm>
          <a:prstGeom prst="roundRect">
            <a:avLst>
              <a:gd name="adj" fmla="val 31431"/>
            </a:avLst>
          </a:prstGeom>
          <a:solidFill>
            <a:srgbClr val="002060"/>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b="1" dirty="0">
                <a:solidFill>
                  <a:schemeClr val="bg1"/>
                </a:solidFill>
              </a:rPr>
              <a:t>Q2</a:t>
            </a:r>
            <a:endParaRPr lang="ja-JP" altLang="en-US" sz="1050" b="1" dirty="0">
              <a:solidFill>
                <a:schemeClr val="bg1"/>
              </a:solidFill>
            </a:endParaRPr>
          </a:p>
        </p:txBody>
      </p:sp>
      <p:sp>
        <p:nvSpPr>
          <p:cNvPr id="34" name="ホームベース 33"/>
          <p:cNvSpPr/>
          <p:nvPr/>
        </p:nvSpPr>
        <p:spPr>
          <a:xfrm>
            <a:off x="2871539" y="5307112"/>
            <a:ext cx="3628700" cy="345349"/>
          </a:xfrm>
          <a:prstGeom prst="homePlate">
            <a:avLst/>
          </a:prstGeom>
          <a:solidFill>
            <a:schemeClr val="accent5">
              <a:lumMod val="20000"/>
              <a:lumOff val="80000"/>
            </a:schemeClr>
          </a:solidFill>
          <a:ln w="12700">
            <a:solidFill>
              <a:srgbClr val="5454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000" dirty="0">
                <a:solidFill>
                  <a:schemeClr val="tx1"/>
                </a:solidFill>
              </a:rPr>
              <a:t>Q1</a:t>
            </a:r>
            <a:r>
              <a:rPr lang="ja-JP" altLang="en-US" sz="1000" dirty="0">
                <a:solidFill>
                  <a:schemeClr val="tx1"/>
                </a:solidFill>
              </a:rPr>
              <a:t>商品</a:t>
            </a:r>
          </a:p>
        </p:txBody>
      </p:sp>
      <p:sp>
        <p:nvSpPr>
          <p:cNvPr id="35" name="テキスト ボックス 34"/>
          <p:cNvSpPr txBox="1"/>
          <p:nvPr/>
        </p:nvSpPr>
        <p:spPr>
          <a:xfrm>
            <a:off x="803412" y="4026707"/>
            <a:ext cx="9460858" cy="523220"/>
          </a:xfrm>
          <a:prstGeom prst="rect">
            <a:avLst/>
          </a:prstGeom>
          <a:noFill/>
        </p:spPr>
        <p:txBody>
          <a:bodyPr wrap="square" rtlCol="0">
            <a:spAutoFit/>
          </a:bodyPr>
          <a:lstStyle/>
          <a:p>
            <a:r>
              <a:rPr lang="ja-JP" altLang="en-US" sz="1400" b="1" dirty="0">
                <a:solidFill>
                  <a:schemeClr val="tx1">
                    <a:lumMod val="65000"/>
                    <a:lumOff val="35000"/>
                  </a:schemeClr>
                </a:solidFill>
              </a:rPr>
              <a:t>■内容変更リリースの場合</a:t>
            </a:r>
            <a:endParaRPr lang="en-US" altLang="ja-JP" sz="1400" b="1" dirty="0">
              <a:solidFill>
                <a:schemeClr val="tx1">
                  <a:lumMod val="65000"/>
                  <a:lumOff val="35000"/>
                </a:schemeClr>
              </a:solidFill>
            </a:endParaRPr>
          </a:p>
          <a:p>
            <a:r>
              <a:rPr lang="ja-JP" altLang="en-US" sz="1400" dirty="0">
                <a:solidFill>
                  <a:schemeClr val="tx1">
                    <a:lumMod val="65000"/>
                    <a:lumOff val="35000"/>
                  </a:schemeClr>
                </a:solidFill>
              </a:rPr>
              <a:t>　期跨ぎ用のスペシャル商品</a:t>
            </a:r>
            <a:r>
              <a:rPr lang="ja-JP" altLang="en-US" sz="1400" dirty="0" smtClean="0">
                <a:solidFill>
                  <a:schemeClr val="tx1">
                    <a:lumMod val="65000"/>
                    <a:lumOff val="35000"/>
                  </a:schemeClr>
                </a:solidFill>
              </a:rPr>
              <a:t>作成し期跨ぎ購入を可能とします。弊社担当営業までご相談ください。</a:t>
            </a:r>
            <a:endParaRPr lang="en-US" altLang="ja-JP" sz="1400" dirty="0">
              <a:solidFill>
                <a:schemeClr val="tx1">
                  <a:lumMod val="65000"/>
                  <a:lumOff val="35000"/>
                </a:schemeClr>
              </a:solidFill>
            </a:endParaRPr>
          </a:p>
        </p:txBody>
      </p:sp>
      <p:cxnSp>
        <p:nvCxnSpPr>
          <p:cNvPr id="36" name="直線コネクタ 35"/>
          <p:cNvCxnSpPr/>
          <p:nvPr/>
        </p:nvCxnSpPr>
        <p:spPr>
          <a:xfrm>
            <a:off x="6468630" y="4606082"/>
            <a:ext cx="31609" cy="2000820"/>
          </a:xfrm>
          <a:prstGeom prst="line">
            <a:avLst/>
          </a:prstGeom>
          <a:ln w="25400">
            <a:solidFill>
              <a:schemeClr val="accent6"/>
            </a:solidFill>
            <a:prstDash val="sysDash"/>
          </a:ln>
        </p:spPr>
        <p:style>
          <a:lnRef idx="1">
            <a:schemeClr val="accent1"/>
          </a:lnRef>
          <a:fillRef idx="0">
            <a:schemeClr val="accent1"/>
          </a:fillRef>
          <a:effectRef idx="0">
            <a:schemeClr val="accent1"/>
          </a:effectRef>
          <a:fontRef idx="minor">
            <a:schemeClr val="tx1"/>
          </a:fontRef>
        </p:style>
      </p:cxnSp>
      <p:sp>
        <p:nvSpPr>
          <p:cNvPr id="37" name="正方形/長方形 36"/>
          <p:cNvSpPr/>
          <p:nvPr/>
        </p:nvSpPr>
        <p:spPr bwMode="auto">
          <a:xfrm>
            <a:off x="5813335" y="6105770"/>
            <a:ext cx="1368152" cy="434112"/>
          </a:xfrm>
          <a:prstGeom prst="rect">
            <a:avLst/>
          </a:prstGeom>
          <a:solidFill>
            <a:schemeClr val="accent6"/>
          </a:solidFill>
          <a:ln w="3175" algn="ctr">
            <a:solidFill>
              <a:srgbClr val="292929"/>
            </a:solidFill>
            <a:prstDash val="solid"/>
            <a:miter lim="800000"/>
            <a:headEnd/>
            <a:tailEnd/>
          </a:ln>
        </p:spPr>
        <p:txBody>
          <a:bodyPr lIns="0" tIns="0" rIns="0" bIns="0" rtlCol="0" anchor="ctr"/>
          <a:lstStyle/>
          <a:p>
            <a:pPr algn="ctr"/>
            <a:r>
              <a:rPr lang="ja-JP" altLang="en-US" sz="1000" dirty="0">
                <a:solidFill>
                  <a:schemeClr val="bg1"/>
                </a:solidFill>
              </a:rPr>
              <a:t>期跨ぎ用</a:t>
            </a:r>
            <a:endParaRPr lang="en-US" altLang="ja-JP" sz="1000" dirty="0">
              <a:solidFill>
                <a:schemeClr val="bg1"/>
              </a:solidFill>
            </a:endParaRPr>
          </a:p>
          <a:p>
            <a:pPr algn="ctr"/>
            <a:r>
              <a:rPr lang="ja-JP" altLang="en-US" sz="1000" dirty="0">
                <a:solidFill>
                  <a:schemeClr val="bg1"/>
                </a:solidFill>
              </a:rPr>
              <a:t>スペシャル商品</a:t>
            </a:r>
          </a:p>
        </p:txBody>
      </p:sp>
    </p:spTree>
    <p:extLst>
      <p:ext uri="{BB962C8B-B14F-4D97-AF65-F5344CB8AC3E}">
        <p14:creationId xmlns:p14="http://schemas.microsoft.com/office/powerpoint/2010/main" val="21020197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16</a:t>
            </a:fld>
            <a:endParaRPr lang="ja-JP" altLang="en-US"/>
          </a:p>
        </p:txBody>
      </p:sp>
      <p:sp>
        <p:nvSpPr>
          <p:cNvPr id="6" name="テキスト ボックス 5"/>
          <p:cNvSpPr txBox="1"/>
          <p:nvPr/>
        </p:nvSpPr>
        <p:spPr>
          <a:xfrm>
            <a:off x="454374" y="1124744"/>
            <a:ext cx="11402265" cy="569386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a:t>
            </a:r>
            <a:r>
              <a:rPr kumimoji="0" lang="zh-TW" altLang="en-US" sz="1400" b="0" i="0" u="none" strike="noStrike" kern="0" cap="none" spc="0" normalizeH="0" baseline="0" noProof="0" dirty="0" smtClean="0">
                <a:ln>
                  <a:noFill/>
                </a:ln>
                <a:solidFill>
                  <a:schemeClr val="tx1">
                    <a:lumMod val="65000"/>
                    <a:lumOff val="35000"/>
                  </a:schemeClr>
                </a:solidFill>
                <a:effectLst/>
                <a:uLnTx/>
                <a:uFillTx/>
              </a:rPr>
              <a:t>広告取扱基本規定</a:t>
            </a:r>
            <a:r>
              <a:rPr kumimoji="0" lang="ja-JP" altLang="en-US" sz="1400" b="0" i="0" u="none" strike="noStrike" kern="0" cap="none" spc="0" normalizeH="0" baseline="0" noProof="0" dirty="0" smtClean="0">
                <a:ln>
                  <a:noFill/>
                </a:ln>
                <a:solidFill>
                  <a:schemeClr val="tx1">
                    <a:lumMod val="65000"/>
                    <a:lumOff val="35000"/>
                  </a:schemeClr>
                </a:solidFill>
                <a:effectLst/>
                <a:uLnTx/>
                <a:uFillTx/>
              </a:rPr>
              <a:t>・入稿規定・商品資料をご参照ください。</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lvl="0">
              <a:defRPr/>
            </a:pPr>
            <a:r>
              <a:rPr kumimoji="0" lang="ja-JP" altLang="en-US" sz="1400" kern="0" smtClean="0">
                <a:solidFill>
                  <a:srgbClr val="000000">
                    <a:lumMod val="65000"/>
                    <a:lumOff val="35000"/>
                  </a:srgbClr>
                </a:solidFill>
              </a:rPr>
              <a:t>　・</a:t>
            </a:r>
            <a:r>
              <a:rPr kumimoji="0" lang="ja-JP" altLang="en-US" sz="1400" kern="0" dirty="0">
                <a:solidFill>
                  <a:srgbClr val="000000">
                    <a:lumMod val="65000"/>
                    <a:lumOff val="35000"/>
                  </a:srgbClr>
                </a:solidFill>
              </a:rPr>
              <a:t>広告取扱基本規定：</a:t>
            </a:r>
            <a:r>
              <a:rPr kumimoji="0" lang="en-US" altLang="ja-JP" sz="1400" kern="0" dirty="0">
                <a:solidFill>
                  <a:srgbClr val="000000">
                    <a:lumMod val="65000"/>
                    <a:lumOff val="35000"/>
                  </a:srgbClr>
                </a:solidFill>
                <a:hlinkClick r:id="rId2"/>
              </a:rPr>
              <a:t>https://marketing.yahoo.co.jp/guidelines/terms.html</a:t>
            </a:r>
            <a:endParaRPr kumimoji="0" lang="en-US" altLang="ja-JP" sz="1400" kern="0" dirty="0">
              <a:solidFill>
                <a:srgbClr val="000000">
                  <a:lumMod val="65000"/>
                  <a:lumOff val="35000"/>
                </a:srgbClr>
              </a:solidFill>
            </a:endParaRPr>
          </a:p>
          <a:p>
            <a:pPr lvl="0">
              <a:defRPr/>
            </a:pPr>
            <a:r>
              <a:rPr kumimoji="0" lang="ja-JP" altLang="en-US" sz="1400" kern="0" dirty="0">
                <a:solidFill>
                  <a:srgbClr val="000000">
                    <a:lumMod val="65000"/>
                    <a:lumOff val="35000"/>
                  </a:srgbClr>
                </a:solidFill>
              </a:rPr>
              <a:t>　・入稿規定（</a:t>
            </a:r>
            <a:r>
              <a:rPr kumimoji="0" lang="en-US" altLang="ja-JP" sz="1400" kern="0" dirty="0">
                <a:solidFill>
                  <a:srgbClr val="000000">
                    <a:lumMod val="65000"/>
                    <a:lumOff val="35000"/>
                  </a:srgbClr>
                </a:solidFill>
              </a:rPr>
              <a:t>web</a:t>
            </a:r>
            <a:r>
              <a:rPr kumimoji="0" lang="ja-JP" altLang="en-US" sz="1400" kern="0" dirty="0">
                <a:solidFill>
                  <a:srgbClr val="000000">
                    <a:lumMod val="65000"/>
                    <a:lumOff val="35000"/>
                  </a:srgbClr>
                </a:solidFill>
              </a:rPr>
              <a:t>）：</a:t>
            </a:r>
            <a:r>
              <a:rPr kumimoji="0" lang="en-US" altLang="ja-JP" sz="1400" kern="0" dirty="0">
                <a:solidFill>
                  <a:srgbClr val="000000">
                    <a:lumMod val="65000"/>
                    <a:lumOff val="35000"/>
                  </a:srgbClr>
                </a:solidFill>
              </a:rPr>
              <a:t> </a:t>
            </a:r>
            <a:r>
              <a:rPr lang="en-US" altLang="ja-JP" sz="1400" dirty="0">
                <a:solidFill>
                  <a:srgbClr val="000000">
                    <a:lumMod val="65000"/>
                    <a:lumOff val="35000"/>
                  </a:srgbClr>
                </a:solidFill>
                <a:hlinkClick r:id="rId3"/>
              </a:rPr>
              <a:t>https://ads-help.yahoo.co.jp/yahooads/guideline/articledetail?lan=ja&amp;aid=1493&amp;o=default</a:t>
            </a:r>
            <a:endParaRPr kumimoji="0" lang="en-US" altLang="ja-JP" sz="1400" kern="0" dirty="0">
              <a:solidFill>
                <a:srgbClr val="000000">
                  <a:lumMod val="65000"/>
                  <a:lumOff val="35000"/>
                </a:srgbClr>
              </a:solidFill>
            </a:endParaRPr>
          </a:p>
          <a:p>
            <a:pPr lvl="0">
              <a:defRPr/>
            </a:pPr>
            <a:r>
              <a:rPr kumimoji="0" lang="ja-JP" altLang="en-US" sz="1400" kern="0" dirty="0">
                <a:solidFill>
                  <a:srgbClr val="000000">
                    <a:lumMod val="65000"/>
                    <a:lumOff val="35000"/>
                  </a:srgbClr>
                </a:solidFill>
              </a:rPr>
              <a:t>　・入稿規定（</a:t>
            </a:r>
            <a:r>
              <a:rPr kumimoji="0" lang="en-US" altLang="ja-JP" sz="1400" kern="0" dirty="0">
                <a:solidFill>
                  <a:srgbClr val="000000">
                    <a:lumMod val="65000"/>
                    <a:lumOff val="35000"/>
                  </a:srgbClr>
                </a:solidFill>
              </a:rPr>
              <a:t>PDF</a:t>
            </a:r>
            <a:r>
              <a:rPr kumimoji="0" lang="ja-JP" altLang="en-US" sz="1400" kern="0" dirty="0">
                <a:solidFill>
                  <a:srgbClr val="000000">
                    <a:lumMod val="65000"/>
                    <a:lumOff val="35000"/>
                  </a:srgbClr>
                </a:solidFill>
              </a:rPr>
              <a:t>）：</a:t>
            </a:r>
            <a:r>
              <a:rPr kumimoji="0" lang="en-US" altLang="ja-JP" sz="1400" kern="0" dirty="0">
                <a:solidFill>
                  <a:srgbClr val="000000">
                    <a:lumMod val="65000"/>
                    <a:lumOff val="35000"/>
                  </a:srgbClr>
                </a:solidFill>
              </a:rPr>
              <a:t> </a:t>
            </a:r>
            <a:r>
              <a:rPr kumimoji="0" lang="en-US" altLang="ja-JP" sz="1400" kern="0" dirty="0">
                <a:solidFill>
                  <a:srgbClr val="000000">
                    <a:lumMod val="65000"/>
                    <a:lumOff val="35000"/>
                  </a:srgbClr>
                </a:solidFill>
                <a:hlinkClick r:id="rId4"/>
              </a:rPr>
              <a:t>https://s.yimg.jp/images/listing/pdfs/listing_nyuukoukitei.pdf</a:t>
            </a:r>
            <a:endParaRPr kumimoji="0" lang="en-US" altLang="ja-JP" sz="1400" kern="0" dirty="0">
              <a:solidFill>
                <a:srgbClr val="000000">
                  <a:lumMod val="65000"/>
                  <a:lumOff val="35000"/>
                </a:srgbClr>
              </a:solidFill>
            </a:endParaRPr>
          </a:p>
          <a:p>
            <a:pPr lvl="0">
              <a:defRPr/>
            </a:pPr>
            <a:r>
              <a:rPr kumimoji="0" lang="ja-JP" altLang="en-US" sz="1400" kern="0" dirty="0">
                <a:solidFill>
                  <a:srgbClr val="000000">
                    <a:lumMod val="65000"/>
                    <a:lumOff val="35000"/>
                  </a:srgbClr>
                </a:solidFill>
              </a:rPr>
              <a:t>　・商品資料：広告管理ツールで表示される、商品の詳細ページからダウンロードいただけます。</a:t>
            </a:r>
            <a:endParaRPr kumimoji="0" lang="en-US" altLang="ja-JP" sz="1400" kern="0" dirty="0">
              <a:solidFill>
                <a:srgbClr val="000000">
                  <a:lumMod val="65000"/>
                  <a:lumOff val="35000"/>
                </a:srgbClr>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■購入する広告タイプ・アスペクト比によっては、入稿前審査にて事前原稿確認が必須です。</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179388"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ディスプレイ広告（予約型）審査相談フォームよりご依頼ください。</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179388"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smtClean="0">
                <a:ln>
                  <a:noFill/>
                </a:ln>
                <a:solidFill>
                  <a:schemeClr val="tx1">
                    <a:lumMod val="65000"/>
                    <a:lumOff val="35000"/>
                  </a:schemeClr>
                </a:solidFill>
                <a:effectLst/>
                <a:uLnTx/>
                <a:uFillTx/>
                <a:hlinkClick r:id="rId5"/>
              </a:rPr>
              <a:t>https://form-business.yahoo.co.jp/claris/enqueteForm?inquiry_type=display_support</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177800" marR="0" lvl="0" indent="-17780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a:t>
            </a:r>
            <a:r>
              <a:rPr kumimoji="0" lang="ja-JP" altLang="ja-JP" sz="1400" b="0" i="0" u="none" strike="noStrike" kern="0" cap="none" spc="0" normalizeH="0" baseline="0" noProof="0" dirty="0" smtClean="0">
                <a:ln>
                  <a:noFill/>
                </a:ln>
                <a:solidFill>
                  <a:schemeClr val="tx1">
                    <a:lumMod val="65000"/>
                    <a:lumOff val="35000"/>
                  </a:schemeClr>
                </a:solidFill>
                <a:effectLst/>
                <a:uLnTx/>
                <a:uFillTx/>
              </a:rPr>
              <a:t>ページの内容・構成は、予告なく変更になる場合や、災害時、通信障害時、他プロモーション時等、特別編成になる場合があります。</a:t>
            </a:r>
          </a:p>
          <a:p>
            <a:pPr marL="0" marR="0" lvl="0" indent="179388" defTabSz="914400" eaLnBrk="1" fontAlgn="auto" latinLnBrk="0" hangingPunct="1">
              <a:lnSpc>
                <a:spcPct val="100000"/>
              </a:lnSpc>
              <a:spcBef>
                <a:spcPts val="0"/>
              </a:spcBef>
              <a:spcAft>
                <a:spcPts val="0"/>
              </a:spcAft>
              <a:buClrTx/>
              <a:buSzTx/>
              <a:buFontTx/>
              <a:buNone/>
              <a:tabLst/>
              <a:defRPr/>
            </a:pPr>
            <a:r>
              <a:rPr kumimoji="0" lang="ja-JP" altLang="ja-JP" sz="1400" b="0" i="0" u="none" strike="noStrike" kern="0" cap="none" spc="0" normalizeH="0" baseline="0" noProof="0" dirty="0" smtClean="0">
                <a:ln>
                  <a:noFill/>
                </a:ln>
                <a:solidFill>
                  <a:schemeClr val="tx1">
                    <a:lumMod val="65000"/>
                    <a:lumOff val="35000"/>
                  </a:schemeClr>
                </a:solidFill>
                <a:effectLst/>
                <a:uLnTx/>
                <a:uFillTx/>
              </a:rPr>
              <a:t>また、それらに</a:t>
            </a:r>
            <a:r>
              <a:rPr kumimoji="0" lang="ja-JP" altLang="en-US" sz="1400" b="0" i="0" u="none" strike="noStrike" kern="0" cap="none" spc="0" normalizeH="0" baseline="0" noProof="0" dirty="0" smtClean="0">
                <a:ln>
                  <a:noFill/>
                </a:ln>
                <a:solidFill>
                  <a:schemeClr val="tx1">
                    <a:lumMod val="65000"/>
                    <a:lumOff val="35000"/>
                  </a:schemeClr>
                </a:solidFill>
                <a:effectLst/>
                <a:uLnTx/>
                <a:uFillTx/>
              </a:rPr>
              <a:t>伴い</a:t>
            </a:r>
            <a:r>
              <a:rPr kumimoji="0" lang="ja-JP" altLang="ja-JP" sz="1400" b="0" i="0" u="none" strike="noStrike" kern="0" cap="none" spc="0" normalizeH="0" baseline="0" noProof="0" dirty="0" smtClean="0">
                <a:ln>
                  <a:noFill/>
                </a:ln>
                <a:solidFill>
                  <a:schemeClr val="tx1">
                    <a:lumMod val="65000"/>
                    <a:lumOff val="35000"/>
                  </a:schemeClr>
                </a:solidFill>
                <a:effectLst/>
                <a:uLnTx/>
                <a:uFillTx/>
              </a:rPr>
              <a:t>ページ内での掲載箇所が変更になる場合があります。あらかじめご了承ください。</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179388"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■弊社サービスによる特別演出に伴い、一部商品を売り止めする場合があります。あらかじめご了承ください。</a:t>
            </a:r>
            <a:endParaRPr kumimoji="0" lang="ja-JP"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■一部、広告掲載対象外となるページがあります。</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■市区郡合併などでエリアが変更・廃止になる場合があります。</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 商品によってはセールスシートに明示された「購入期間」より短期間で設定可能ですが、</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kern="0" dirty="0">
                <a:solidFill>
                  <a:schemeClr val="tx1">
                    <a:lumMod val="65000"/>
                    <a:lumOff val="35000"/>
                  </a:schemeClr>
                </a:solidFill>
              </a:rPr>
              <a:t> </a:t>
            </a:r>
            <a:r>
              <a:rPr kumimoji="0" lang="en-US" altLang="ja-JP" sz="1400" kern="0" dirty="0" smtClean="0">
                <a:solidFill>
                  <a:schemeClr val="tx1">
                    <a:lumMod val="65000"/>
                    <a:lumOff val="35000"/>
                  </a:schemeClr>
                </a:solidFill>
              </a:rPr>
              <a:t>   </a:t>
            </a:r>
            <a:r>
              <a:rPr kumimoji="0" lang="ja-JP" altLang="en-US" sz="1400" b="0" i="0" u="none" strike="noStrike" kern="0" cap="none" spc="0" normalizeH="0" baseline="0" noProof="0" dirty="0" smtClean="0">
                <a:ln>
                  <a:noFill/>
                </a:ln>
                <a:solidFill>
                  <a:schemeClr val="tx1">
                    <a:lumMod val="65000"/>
                    <a:lumOff val="35000"/>
                  </a:schemeClr>
                </a:solidFill>
                <a:effectLst/>
                <a:uLnTx/>
                <a:uFillTx/>
              </a:rPr>
              <a:t>指定したビューアブルインプレッション未達と</a:t>
            </a:r>
            <a:r>
              <a:rPr kumimoji="0" lang="ja-JP" altLang="ja-JP" sz="1400" b="0" i="0" u="none" strike="noStrike" kern="0" cap="none" spc="0" normalizeH="0" baseline="0" noProof="0" dirty="0" smtClean="0">
                <a:ln>
                  <a:noFill/>
                </a:ln>
                <a:solidFill>
                  <a:schemeClr val="tx1">
                    <a:lumMod val="65000"/>
                    <a:lumOff val="35000"/>
                  </a:schemeClr>
                </a:solidFill>
                <a:effectLst/>
                <a:uLnTx/>
                <a:uFillTx/>
              </a:rPr>
              <a:t>なる場合があります。</a:t>
            </a:r>
            <a:r>
              <a:rPr kumimoji="0" lang="ja-JP" altLang="en-US" sz="1400" b="0" i="0" u="none" strike="noStrike" kern="0" cap="none" spc="0" normalizeH="0" baseline="0" noProof="0" dirty="0" smtClean="0">
                <a:ln>
                  <a:noFill/>
                </a:ln>
                <a:solidFill>
                  <a:schemeClr val="tx1">
                    <a:lumMod val="65000"/>
                    <a:lumOff val="35000"/>
                  </a:schemeClr>
                </a:solidFill>
                <a:effectLst/>
                <a:uLnTx/>
                <a:uFillTx/>
              </a:rPr>
              <a:t>その際は補填対象外となりますので</a:t>
            </a:r>
            <a:r>
              <a:rPr kumimoji="0" lang="ja-JP" altLang="ja-JP" sz="1400" b="0" i="0" u="none" strike="noStrike" kern="0" cap="none" spc="0" normalizeH="0" baseline="0" noProof="0" dirty="0" smtClean="0">
                <a:ln>
                  <a:noFill/>
                </a:ln>
                <a:solidFill>
                  <a:schemeClr val="tx1">
                    <a:lumMod val="65000"/>
                    <a:lumOff val="35000"/>
                  </a:schemeClr>
                </a:solidFill>
                <a:effectLst/>
                <a:uLnTx/>
                <a:uFillTx/>
              </a:rPr>
              <a:t>あらかじめご了承ください。</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■金額表示は、消費税を含みません。</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■金額表示は、代理店手数料を含みます。</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TW" sz="1400" b="0" i="0" u="none" strike="noStrike" kern="0" cap="none" spc="0" normalizeH="0" baseline="0" noProof="0" dirty="0" smtClean="0">
              <a:ln>
                <a:noFill/>
              </a:ln>
              <a:solidFill>
                <a:schemeClr val="tx1">
                  <a:lumMod val="65000"/>
                  <a:lumOff val="35000"/>
                </a:schemeClr>
              </a:solidFill>
              <a:effectLst/>
              <a:uLnTx/>
              <a:uFillTx/>
            </a:endParaRPr>
          </a:p>
        </p:txBody>
      </p:sp>
    </p:spTree>
    <p:extLst>
      <p:ext uri="{BB962C8B-B14F-4D97-AF65-F5344CB8AC3E}">
        <p14:creationId xmlns:p14="http://schemas.microsoft.com/office/powerpoint/2010/main" val="6424175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17</a:t>
            </a:fld>
            <a:endParaRPr lang="ja-JP" altLang="en-US"/>
          </a:p>
        </p:txBody>
      </p:sp>
      <p:sp>
        <p:nvSpPr>
          <p:cNvPr id="6" name="テキスト ボックス 5"/>
          <p:cNvSpPr txBox="1"/>
          <p:nvPr/>
        </p:nvSpPr>
        <p:spPr>
          <a:xfrm>
            <a:off x="454374" y="1124744"/>
            <a:ext cx="11402265" cy="3754874"/>
          </a:xfrm>
          <a:prstGeom prst="rect">
            <a:avLst/>
          </a:prstGeom>
          <a:noFill/>
        </p:spPr>
        <p:txBody>
          <a:bodyPr wrap="square" rtlCol="0">
            <a:spAutoFit/>
          </a:bodyPr>
          <a:lstStyle/>
          <a:p>
            <a:r>
              <a:rPr kumimoji="0" lang="ja-JP" altLang="en-US" sz="1400" kern="0" dirty="0">
                <a:solidFill>
                  <a:schemeClr val="tx1">
                    <a:lumMod val="65000"/>
                    <a:lumOff val="35000"/>
                  </a:schemeClr>
                </a:solidFill>
              </a:rPr>
              <a:t>■「継続」リリースの場合、該当商品の予約開始日に、その前の期にリリースされた商品が数時間メンテナンス期間に入り、</a:t>
            </a:r>
            <a:r>
              <a:rPr kumimoji="0" lang="en-US" altLang="ja-JP" sz="1400" kern="0" dirty="0">
                <a:solidFill>
                  <a:schemeClr val="tx1">
                    <a:lumMod val="65000"/>
                    <a:lumOff val="35000"/>
                  </a:schemeClr>
                </a:solidFill>
              </a:rPr>
              <a:t/>
            </a:r>
            <a:br>
              <a:rPr kumimoji="0" lang="en-US" altLang="ja-JP" sz="1400" kern="0" dirty="0">
                <a:solidFill>
                  <a:schemeClr val="tx1">
                    <a:lumMod val="65000"/>
                    <a:lumOff val="35000"/>
                  </a:schemeClr>
                </a:solidFill>
              </a:rPr>
            </a:br>
            <a:r>
              <a:rPr kumimoji="0" lang="en-US" altLang="ja-JP" sz="1400" kern="0" dirty="0">
                <a:solidFill>
                  <a:schemeClr val="tx1">
                    <a:lumMod val="65000"/>
                    <a:lumOff val="35000"/>
                  </a:schemeClr>
                </a:solidFill>
              </a:rPr>
              <a:t>    </a:t>
            </a:r>
            <a:r>
              <a:rPr kumimoji="0" lang="ja-JP" altLang="en-US" sz="1400" kern="0" dirty="0">
                <a:solidFill>
                  <a:schemeClr val="tx1">
                    <a:lumMod val="65000"/>
                    <a:lumOff val="35000"/>
                  </a:schemeClr>
                </a:solidFill>
              </a:rPr>
              <a:t>予約ができない状態となります。ご了承ください。</a:t>
            </a:r>
            <a:endParaRPr kumimoji="0" lang="en-US" altLang="zh-TW" sz="1400" kern="0" dirty="0">
              <a:solidFill>
                <a:schemeClr val="tx1">
                  <a:lumMod val="65000"/>
                  <a:lumOff val="35000"/>
                </a:schemeClr>
              </a:solidFill>
            </a:endParaRPr>
          </a:p>
          <a:p>
            <a:pPr lvl="0"/>
            <a:endParaRPr lang="en-US" altLang="ja-JP" sz="1400" dirty="0" smtClean="0">
              <a:solidFill>
                <a:prstClr val="black">
                  <a:lumMod val="65000"/>
                  <a:lumOff val="35000"/>
                </a:prstClr>
              </a:solidFill>
            </a:endParaRPr>
          </a:p>
          <a:p>
            <a:pPr lvl="0"/>
            <a:r>
              <a:rPr lang="ja-JP" altLang="en-US" sz="1400" dirty="0" smtClean="0">
                <a:solidFill>
                  <a:prstClr val="black">
                    <a:lumMod val="65000"/>
                    <a:lumOff val="35000"/>
                  </a:prstClr>
                </a:solidFill>
              </a:rPr>
              <a:t>■</a:t>
            </a:r>
            <a:r>
              <a:rPr lang="ja-JP" altLang="en-US" sz="1400" dirty="0">
                <a:solidFill>
                  <a:prstClr val="black">
                    <a:lumMod val="65000"/>
                    <a:lumOff val="35000"/>
                  </a:prstClr>
                </a:solidFill>
              </a:rPr>
              <a:t>掲載不具合に</a:t>
            </a:r>
            <a:r>
              <a:rPr lang="ja-JP" altLang="en-US" sz="1400" dirty="0" smtClean="0">
                <a:solidFill>
                  <a:prstClr val="black">
                    <a:lumMod val="65000"/>
                    <a:lumOff val="35000"/>
                  </a:prstClr>
                </a:solidFill>
              </a:rPr>
              <a:t>ついて</a:t>
            </a:r>
            <a:endParaRPr lang="ja-JP" altLang="en-US" sz="1400" dirty="0">
              <a:solidFill>
                <a:prstClr val="black">
                  <a:lumMod val="65000"/>
                  <a:lumOff val="35000"/>
                </a:prstClr>
              </a:solidFill>
            </a:endParaRPr>
          </a:p>
          <a:p>
            <a:pPr lvl="0"/>
            <a:r>
              <a:rPr lang="ja-JP" altLang="en-US" sz="1400" dirty="0">
                <a:solidFill>
                  <a:prstClr val="black">
                    <a:lumMod val="65000"/>
                    <a:lumOff val="35000"/>
                  </a:prstClr>
                </a:solidFill>
              </a:rPr>
              <a:t>　次に定める時間は、広告掲載調整時間とし、広告掲載調整時間内の不具合について、ヤフーは免責されます。</a:t>
            </a:r>
          </a:p>
          <a:p>
            <a:pPr lvl="0"/>
            <a:r>
              <a:rPr lang="ja-JP" altLang="en-US" sz="1400" dirty="0">
                <a:solidFill>
                  <a:prstClr val="black">
                    <a:lumMod val="65000"/>
                    <a:lumOff val="35000"/>
                  </a:prstClr>
                </a:solidFill>
              </a:rPr>
              <a:t>　（１）広告掲載開始日、及び広告内容の変更後の掲載開始日は、掲載開始から</a:t>
            </a:r>
            <a:r>
              <a:rPr lang="en-US" altLang="ja-JP" sz="1400" dirty="0">
                <a:solidFill>
                  <a:prstClr val="black">
                    <a:lumMod val="65000"/>
                    <a:lumOff val="35000"/>
                  </a:prstClr>
                </a:solidFill>
              </a:rPr>
              <a:t>12</a:t>
            </a:r>
            <a:r>
              <a:rPr lang="ja-JP" altLang="en-US" sz="1400" dirty="0">
                <a:solidFill>
                  <a:prstClr val="black">
                    <a:lumMod val="65000"/>
                    <a:lumOff val="35000"/>
                  </a:prstClr>
                </a:solidFill>
              </a:rPr>
              <a:t>時間を広告掲載調整時間とします。</a:t>
            </a:r>
          </a:p>
          <a:p>
            <a:pPr lvl="0"/>
            <a:r>
              <a:rPr lang="ja-JP" altLang="en-US" sz="1400" dirty="0">
                <a:solidFill>
                  <a:prstClr val="black">
                    <a:lumMod val="65000"/>
                    <a:lumOff val="35000"/>
                  </a:prstClr>
                </a:solidFill>
              </a:rPr>
              <a:t>　　ただし、（２）、（３）に該当する場合は、その定めに従います。</a:t>
            </a:r>
          </a:p>
          <a:p>
            <a:pPr lvl="0"/>
            <a:r>
              <a:rPr lang="ja-JP" altLang="en-US" sz="1400" dirty="0">
                <a:solidFill>
                  <a:prstClr val="black">
                    <a:lumMod val="65000"/>
                    <a:lumOff val="35000"/>
                  </a:prstClr>
                </a:solidFill>
              </a:rPr>
              <a:t>　（２）広告掲載開始日が営業日以外の場合、当該広告掲載開始時間から翌営業日正午までを広告掲載調整時間とします。</a:t>
            </a:r>
          </a:p>
          <a:p>
            <a:pPr lvl="0"/>
            <a:r>
              <a:rPr lang="ja-JP" altLang="en-US" sz="1400" dirty="0">
                <a:solidFill>
                  <a:prstClr val="black">
                    <a:lumMod val="65000"/>
                    <a:lumOff val="35000"/>
                  </a:prstClr>
                </a:solidFill>
              </a:rPr>
              <a:t>　（３）広告の総掲載予定時間が</a:t>
            </a:r>
            <a:r>
              <a:rPr lang="en-US" altLang="ja-JP" sz="1400" dirty="0">
                <a:solidFill>
                  <a:prstClr val="black">
                    <a:lumMod val="65000"/>
                    <a:lumOff val="35000"/>
                  </a:prstClr>
                </a:solidFill>
              </a:rPr>
              <a:t>12</a:t>
            </a:r>
            <a:r>
              <a:rPr lang="ja-JP" altLang="en-US" sz="1400" dirty="0">
                <a:solidFill>
                  <a:prstClr val="black">
                    <a:lumMod val="65000"/>
                    <a:lumOff val="35000"/>
                  </a:prstClr>
                </a:solidFill>
              </a:rPr>
              <a:t>時間未満の場合、総掲載予定時間の</a:t>
            </a:r>
            <a:r>
              <a:rPr lang="en-US" altLang="ja-JP" sz="1400" dirty="0">
                <a:solidFill>
                  <a:prstClr val="black">
                    <a:lumMod val="65000"/>
                    <a:lumOff val="35000"/>
                  </a:prstClr>
                </a:solidFill>
              </a:rPr>
              <a:t>10%</a:t>
            </a:r>
            <a:r>
              <a:rPr lang="ja-JP" altLang="en-US" sz="1400" dirty="0">
                <a:solidFill>
                  <a:prstClr val="black">
                    <a:lumMod val="65000"/>
                    <a:lumOff val="35000"/>
                  </a:prstClr>
                </a:solidFill>
              </a:rPr>
              <a:t>にあたる時間までを広告掲載調整時間とします</a:t>
            </a:r>
            <a:r>
              <a:rPr lang="ja-JP" altLang="en-US" sz="1400" dirty="0" smtClean="0">
                <a:solidFill>
                  <a:prstClr val="black">
                    <a:lumMod val="65000"/>
                    <a:lumOff val="35000"/>
                  </a:prstClr>
                </a:solidFill>
              </a:rPr>
              <a:t>。</a:t>
            </a:r>
            <a:endParaRPr lang="en-US" altLang="ja-JP" sz="1400" dirty="0" smtClean="0">
              <a:solidFill>
                <a:prstClr val="black">
                  <a:lumMod val="65000"/>
                  <a:lumOff val="35000"/>
                </a:prstClr>
              </a:solidFill>
            </a:endParaRPr>
          </a:p>
          <a:p>
            <a:pPr lvl="0"/>
            <a:endParaRPr lang="en-US" altLang="ja-JP" sz="1400" dirty="0">
              <a:solidFill>
                <a:prstClr val="black">
                  <a:lumMod val="65000"/>
                  <a:lumOff val="35000"/>
                </a:prstClr>
              </a:solidFill>
            </a:endParaRPr>
          </a:p>
          <a:p>
            <a:endParaRPr lang="en-US" altLang="ja-JP" sz="1400" dirty="0" smtClean="0">
              <a:solidFill>
                <a:prstClr val="black">
                  <a:lumMod val="65000"/>
                  <a:lumOff val="35000"/>
                </a:prstClr>
              </a:solidFill>
            </a:endParaRPr>
          </a:p>
          <a:p>
            <a:r>
              <a:rPr lang="ja-JP" altLang="en-US" sz="1400" dirty="0" smtClean="0">
                <a:solidFill>
                  <a:prstClr val="black">
                    <a:lumMod val="65000"/>
                    <a:lumOff val="35000"/>
                  </a:prstClr>
                </a:solidFill>
              </a:rPr>
              <a:t>■</a:t>
            </a:r>
            <a:r>
              <a:rPr lang="ja-JP" altLang="en-US" sz="1400" dirty="0">
                <a:solidFill>
                  <a:prstClr val="black">
                    <a:lumMod val="65000"/>
                    <a:lumOff val="35000"/>
                  </a:prstClr>
                </a:solidFill>
              </a:rPr>
              <a:t>トップページリニューアルに伴う入稿規定変更について</a:t>
            </a:r>
            <a:endParaRPr lang="en-US" altLang="ja-JP" sz="1400" dirty="0">
              <a:solidFill>
                <a:prstClr val="black">
                  <a:lumMod val="65000"/>
                  <a:lumOff val="35000"/>
                </a:prstClr>
              </a:solidFill>
            </a:endParaRPr>
          </a:p>
          <a:p>
            <a:endParaRPr lang="en-US" altLang="ja-JP" sz="1400" dirty="0">
              <a:solidFill>
                <a:prstClr val="black">
                  <a:lumMod val="65000"/>
                  <a:lumOff val="35000"/>
                </a:prstClr>
              </a:solidFill>
            </a:endParaRPr>
          </a:p>
          <a:p>
            <a:pPr marL="268288" indent="-536575">
              <a:defRPr/>
            </a:pPr>
            <a:r>
              <a:rPr lang="ja-JP" altLang="en-US" sz="1400" dirty="0">
                <a:solidFill>
                  <a:prstClr val="black">
                    <a:lumMod val="65000"/>
                    <a:lumOff val="35000"/>
                  </a:prstClr>
                </a:solidFill>
              </a:rPr>
              <a:t>　</a:t>
            </a:r>
            <a:r>
              <a:rPr lang="en-US" altLang="ja-JP" sz="1400" dirty="0">
                <a:solidFill>
                  <a:prstClr val="black">
                    <a:lumMod val="65000"/>
                    <a:lumOff val="35000"/>
                  </a:prstClr>
                </a:solidFill>
              </a:rPr>
              <a:t> </a:t>
            </a:r>
            <a:r>
              <a:rPr lang="ja-JP" altLang="en-US" sz="1400" dirty="0">
                <a:solidFill>
                  <a:prstClr val="black">
                    <a:lumMod val="65000"/>
                    <a:lumOff val="35000"/>
                  </a:prstClr>
                </a:solidFill>
              </a:rPr>
              <a:t>スポーツナビ　トップ　トップインパクトプライムディスプレイダブルサイズ　</a:t>
            </a:r>
            <a:r>
              <a:rPr lang="en-US" altLang="ja-JP" sz="1400" dirty="0" smtClean="0">
                <a:solidFill>
                  <a:prstClr val="black">
                    <a:lumMod val="65000"/>
                    <a:lumOff val="35000"/>
                  </a:prstClr>
                </a:solidFill>
              </a:rPr>
              <a:t>PC</a:t>
            </a:r>
            <a:r>
              <a:rPr lang="ja-JP" altLang="en-US" sz="1400" dirty="0" smtClean="0">
                <a:solidFill>
                  <a:prstClr val="black">
                    <a:lumMod val="65000"/>
                    <a:lumOff val="35000"/>
                  </a:prstClr>
                </a:solidFill>
              </a:rPr>
              <a:t>に</a:t>
            </a:r>
            <a:r>
              <a:rPr lang="ja-JP" altLang="en-US" sz="1400" dirty="0">
                <a:solidFill>
                  <a:prstClr val="black">
                    <a:lumMod val="65000"/>
                    <a:lumOff val="35000"/>
                  </a:prstClr>
                </a:solidFill>
              </a:rPr>
              <a:t>ついては、入稿規定が変更になります。（ファイルサイズや容量は変更なし。「広告、動画の挙動」の資料に記載のある「表現禁止エリア」「制作上の目安」について変更あり）現在準備中となり、</a:t>
            </a:r>
            <a:r>
              <a:rPr lang="en-US" altLang="ja-JP" sz="1400" dirty="0">
                <a:solidFill>
                  <a:prstClr val="black">
                    <a:lumMod val="65000"/>
                    <a:lumOff val="35000"/>
                  </a:prstClr>
                </a:solidFill>
              </a:rPr>
              <a:t>5</a:t>
            </a:r>
            <a:r>
              <a:rPr lang="ja-JP" altLang="en-US" sz="1400" dirty="0">
                <a:solidFill>
                  <a:prstClr val="black">
                    <a:lumMod val="65000"/>
                    <a:lumOff val="35000"/>
                  </a:prstClr>
                </a:solidFill>
              </a:rPr>
              <a:t>月中旬から下旬を目途にヘルプの入稿規定にアップされる予定となります。</a:t>
            </a:r>
            <a:endParaRPr lang="en-US" altLang="ja-JP" sz="1400" dirty="0">
              <a:solidFill>
                <a:prstClr val="black">
                  <a:lumMod val="65000"/>
                  <a:lumOff val="35000"/>
                </a:prstClr>
              </a:solidFill>
            </a:endParaRPr>
          </a:p>
          <a:p>
            <a:endParaRPr lang="ja-JP" altLang="en-US" sz="1400" dirty="0">
              <a:solidFill>
                <a:prstClr val="black">
                  <a:lumMod val="65000"/>
                  <a:lumOff val="35000"/>
                </a:prstClr>
              </a:solidFill>
            </a:endParaRPr>
          </a:p>
        </p:txBody>
      </p:sp>
    </p:spTree>
    <p:extLst>
      <p:ext uri="{BB962C8B-B14F-4D97-AF65-F5344CB8AC3E}">
        <p14:creationId xmlns:p14="http://schemas.microsoft.com/office/powerpoint/2010/main" val="26614600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更新・変更履歴</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18</a:t>
            </a:fld>
            <a:endParaRPr lang="ja-JP" altLang="en-US"/>
          </a:p>
        </p:txBody>
      </p:sp>
      <p:sp>
        <p:nvSpPr>
          <p:cNvPr id="6" name="テキスト ボックス 5"/>
          <p:cNvSpPr txBox="1"/>
          <p:nvPr/>
        </p:nvSpPr>
        <p:spPr>
          <a:xfrm>
            <a:off x="454374" y="1124744"/>
            <a:ext cx="11402265" cy="1169551"/>
          </a:xfrm>
          <a:prstGeom prst="rect">
            <a:avLst/>
          </a:prstGeom>
          <a:noFill/>
        </p:spPr>
        <p:txBody>
          <a:bodyPr wrap="square" rtlCol="0">
            <a:spAutoFit/>
          </a:bodyPr>
          <a:lstStyle/>
          <a:p>
            <a:r>
              <a:rPr lang="ja-JP" altLang="en-US" sz="1400" dirty="0">
                <a:solidFill>
                  <a:schemeClr val="tx1">
                    <a:lumMod val="65000"/>
                    <a:lumOff val="35000"/>
                  </a:schemeClr>
                </a:solidFill>
              </a:rPr>
              <a:t>■</a:t>
            </a:r>
            <a:r>
              <a:rPr lang="en-US" altLang="ja-JP" sz="1400" dirty="0">
                <a:solidFill>
                  <a:schemeClr val="tx1">
                    <a:lumMod val="65000"/>
                    <a:lumOff val="35000"/>
                  </a:schemeClr>
                </a:solidFill>
              </a:rPr>
              <a:t>2021/6/4</a:t>
            </a:r>
          </a:p>
          <a:p>
            <a:r>
              <a:rPr lang="ja-JP" altLang="en-US" sz="1400" dirty="0">
                <a:solidFill>
                  <a:schemeClr val="tx1">
                    <a:lumMod val="65000"/>
                    <a:lumOff val="35000"/>
                  </a:schemeClr>
                </a:solidFill>
              </a:rPr>
              <a:t>・「</a:t>
            </a:r>
            <a:r>
              <a:rPr lang="ja-JP" altLang="en-US" sz="1400" dirty="0"/>
              <a:t>広告タイプ一覧</a:t>
            </a:r>
            <a:r>
              <a:rPr lang="ja-JP" altLang="en-US" sz="1400" dirty="0">
                <a:solidFill>
                  <a:schemeClr val="tx1">
                    <a:lumMod val="65000"/>
                    <a:lumOff val="35000"/>
                  </a:schemeClr>
                </a:solidFill>
              </a:rPr>
              <a:t>」および「免責事項・注意事項」に入稿規定関連について追記いたしました。</a:t>
            </a:r>
            <a:endParaRPr lang="en-US" altLang="ja-JP" sz="1400" dirty="0">
              <a:solidFill>
                <a:schemeClr val="tx1">
                  <a:lumMod val="65000"/>
                  <a:lumOff val="35000"/>
                </a:schemeClr>
              </a:solidFill>
            </a:endParaRPr>
          </a:p>
          <a:p>
            <a:pPr lvl="0"/>
            <a:endParaRPr lang="en-US" altLang="ja-JP" sz="1400" dirty="0" smtClean="0">
              <a:solidFill>
                <a:prstClr val="black">
                  <a:lumMod val="65000"/>
                  <a:lumOff val="35000"/>
                </a:prstClr>
              </a:solidFill>
            </a:endParaRPr>
          </a:p>
          <a:p>
            <a:pPr lvl="0"/>
            <a:r>
              <a:rPr lang="en-US" altLang="ja-JP" sz="1400" dirty="0" smtClean="0">
                <a:solidFill>
                  <a:prstClr val="black">
                    <a:lumMod val="65000"/>
                    <a:lumOff val="35000"/>
                  </a:prstClr>
                </a:solidFill>
              </a:rPr>
              <a:t> </a:t>
            </a:r>
            <a:endParaRPr lang="ja-JP" altLang="en-US" sz="1400" dirty="0">
              <a:solidFill>
                <a:prstClr val="black">
                  <a:lumMod val="65000"/>
                  <a:lumOff val="35000"/>
                </a:prstClr>
              </a:solidFill>
            </a:endParaRPr>
          </a:p>
          <a:p>
            <a:pPr lvl="0"/>
            <a:r>
              <a:rPr lang="ja-JP" altLang="en-US" sz="1400" dirty="0">
                <a:solidFill>
                  <a:prstClr val="black">
                    <a:lumMod val="65000"/>
                    <a:lumOff val="35000"/>
                  </a:prstClr>
                </a:solidFill>
              </a:rPr>
              <a:t>　</a:t>
            </a:r>
          </a:p>
        </p:txBody>
      </p:sp>
    </p:spTree>
    <p:extLst>
      <p:ext uri="{BB962C8B-B14F-4D97-AF65-F5344CB8AC3E}">
        <p14:creationId xmlns:p14="http://schemas.microsoft.com/office/powerpoint/2010/main" val="4738822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852A4032-7FD5-B44E-ADA6-28AD5D5DB884}"/>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32043141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トップパネル（スマートフォン商品）</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a:t>
            </a:fld>
            <a:endParaRPr lang="ja-JP" altLang="en-US"/>
          </a:p>
        </p:txBody>
      </p:sp>
      <p:sp>
        <p:nvSpPr>
          <p:cNvPr id="17" name="正方形/長方形 16"/>
          <p:cNvSpPr/>
          <p:nvPr/>
        </p:nvSpPr>
        <p:spPr>
          <a:xfrm>
            <a:off x="288836" y="6376337"/>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※SP</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PC</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MD</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vCPM</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1,000</a:t>
            </a:r>
            <a:r>
              <a:rPr kumimoji="0" lang="ja-JP" altLang="en-US" sz="800" b="0" i="0" u="none" strike="noStrike" kern="0" cap="none" spc="0" normalizeH="0" baseline="0" noProof="0" dirty="0" smtClean="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vimps</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はビューアブルインプレッションの略称です。</a:t>
            </a:r>
          </a:p>
        </p:txBody>
      </p:sp>
      <p:graphicFrame>
        <p:nvGraphicFramePr>
          <p:cNvPr id="6" name="表 5">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2683743635"/>
              </p:ext>
            </p:extLst>
          </p:nvPr>
        </p:nvGraphicFramePr>
        <p:xfrm>
          <a:off x="334964" y="1119921"/>
          <a:ext cx="11377660" cy="5045383"/>
        </p:xfrm>
        <a:graphic>
          <a:graphicData uri="http://schemas.openxmlformats.org/drawingml/2006/table">
            <a:tbl>
              <a:tblPr firstCol="1" bandRow="1"/>
              <a:tblGrid>
                <a:gridCol w="1808372">
                  <a:extLst>
                    <a:ext uri="{9D8B030D-6E8A-4147-A177-3AD203B41FA5}">
                      <a16:colId xmlns:a16="http://schemas.microsoft.com/office/drawing/2014/main" val="792911817"/>
                    </a:ext>
                  </a:extLst>
                </a:gridCol>
                <a:gridCol w="928328">
                  <a:extLst>
                    <a:ext uri="{9D8B030D-6E8A-4147-A177-3AD203B41FA5}">
                      <a16:colId xmlns:a16="http://schemas.microsoft.com/office/drawing/2014/main" val="598637953"/>
                    </a:ext>
                  </a:extLst>
                </a:gridCol>
                <a:gridCol w="2376860">
                  <a:extLst>
                    <a:ext uri="{9D8B030D-6E8A-4147-A177-3AD203B41FA5}">
                      <a16:colId xmlns:a16="http://schemas.microsoft.com/office/drawing/2014/main" val="3655700269"/>
                    </a:ext>
                  </a:extLst>
                </a:gridCol>
                <a:gridCol w="1007516">
                  <a:extLst>
                    <a:ext uri="{9D8B030D-6E8A-4147-A177-3AD203B41FA5}">
                      <a16:colId xmlns:a16="http://schemas.microsoft.com/office/drawing/2014/main" val="2655217227"/>
                    </a:ext>
                  </a:extLst>
                </a:gridCol>
                <a:gridCol w="2063344">
                  <a:extLst>
                    <a:ext uri="{9D8B030D-6E8A-4147-A177-3AD203B41FA5}">
                      <a16:colId xmlns:a16="http://schemas.microsoft.com/office/drawing/2014/main" val="2101335109"/>
                    </a:ext>
                  </a:extLst>
                </a:gridCol>
                <a:gridCol w="1105008">
                  <a:extLst>
                    <a:ext uri="{9D8B030D-6E8A-4147-A177-3AD203B41FA5}">
                      <a16:colId xmlns:a16="http://schemas.microsoft.com/office/drawing/2014/main" val="56015879"/>
                    </a:ext>
                  </a:extLst>
                </a:gridCol>
                <a:gridCol w="2088232">
                  <a:extLst>
                    <a:ext uri="{9D8B030D-6E8A-4147-A177-3AD203B41FA5}">
                      <a16:colId xmlns:a16="http://schemas.microsoft.com/office/drawing/2014/main" val="1625224569"/>
                    </a:ext>
                  </a:extLst>
                </a:gridCol>
              </a:tblGrid>
              <a:tr h="3477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dirty="0">
                          <a:solidFill>
                            <a:schemeClr val="bg1"/>
                          </a:solidFill>
                          <a:latin typeface="+mj-lt"/>
                          <a:ea typeface="+mj-ea"/>
                        </a:rPr>
                        <a:t>商品名</a:t>
                      </a:r>
                    </a:p>
                  </a:txBody>
                  <a:tcPr anchor="ctr">
                    <a:lnL w="6350" cap="flat" cmpd="sng" algn="ctr">
                      <a:noFill/>
                      <a:prstDash val="solid"/>
                      <a:round/>
                      <a:headEnd type="none" w="med" len="med"/>
                      <a:tailEnd type="none" w="med" len="med"/>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smtClean="0">
                          <a:solidFill>
                            <a:schemeClr val="tx1">
                              <a:lumMod val="65000"/>
                              <a:lumOff val="35000"/>
                            </a:schemeClr>
                          </a:solidFill>
                          <a:latin typeface="+mn-lt"/>
                          <a:ea typeface="+mn-ea"/>
                          <a:cs typeface="+mn-cs"/>
                        </a:rPr>
                        <a:t>スポーツナビ　トップ　トップパネル　</a:t>
                      </a: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7/1~7/20</a:t>
                      </a:r>
                      <a:r>
                        <a:rPr kumimoji="1" lang="ja-JP" altLang="en-US" sz="800" b="1" kern="1200" dirty="0" smtClean="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anchor="ctr">
                    <a:lnL w="12700" cmpd="sng">
                      <a:noFill/>
                    </a:lnL>
                    <a:lnR w="12700" cap="flat" cmpd="sng" algn="ctr">
                      <a:solidFill>
                        <a:schemeClr val="bg1">
                          <a:lumMod val="65000"/>
                        </a:schemeClr>
                      </a:solidFill>
                      <a:prstDash val="sysDot"/>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smtClean="0">
                          <a:solidFill>
                            <a:schemeClr val="tx1">
                              <a:lumMod val="65000"/>
                              <a:lumOff val="35000"/>
                            </a:schemeClr>
                          </a:solidFill>
                          <a:latin typeface="+mn-lt"/>
                          <a:ea typeface="+mn-ea"/>
                          <a:cs typeface="+mn-cs"/>
                        </a:rPr>
                        <a:t>スポーツナビ　トップ　トップパネル　</a:t>
                      </a: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7/21~8/8</a:t>
                      </a:r>
                      <a:r>
                        <a:rPr kumimoji="1" lang="ja-JP" altLang="en-US" sz="800" b="1" kern="1200" dirty="0" smtClean="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smtClean="0">
                          <a:solidFill>
                            <a:schemeClr val="tx1">
                              <a:lumMod val="65000"/>
                              <a:lumOff val="35000"/>
                            </a:schemeClr>
                          </a:solidFill>
                          <a:latin typeface="+mn-lt"/>
                          <a:ea typeface="+mn-ea"/>
                          <a:cs typeface="+mn-cs"/>
                        </a:rPr>
                        <a:t>スポーツナビ　トップ　トップパネル　</a:t>
                      </a: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8/9~9/30</a:t>
                      </a:r>
                      <a:r>
                        <a:rPr kumimoji="1" lang="ja-JP" altLang="en-US" sz="800" b="1" kern="1200" dirty="0" smtClean="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6350" cap="flat" cmpd="sng" algn="ctr">
                      <a:noFill/>
                      <a:prstDash val="dot"/>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2075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商品</a:t>
                      </a:r>
                      <a:r>
                        <a:rPr kumimoji="1" lang="en-US" altLang="ja-JP" sz="8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mpd="sng">
                      <a:noFill/>
                    </a:lnR>
                    <a:lnT w="6350" cap="flat" cmpd="sng" algn="ctr">
                      <a:no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smtClean="0">
                          <a:solidFill>
                            <a:schemeClr val="tx1">
                              <a:lumMod val="65000"/>
                              <a:lumOff val="35000"/>
                            </a:schemeClr>
                          </a:solidFill>
                          <a:latin typeface="+mj-lt"/>
                          <a:ea typeface="+mj-ea"/>
                        </a:rPr>
                        <a:t>内容変更</a:t>
                      </a:r>
                      <a:endParaRPr kumimoji="1" lang="ja-JP" altLang="en-US" sz="800" dirty="0">
                        <a:solidFill>
                          <a:schemeClr val="tx1">
                            <a:lumMod val="65000"/>
                            <a:lumOff val="35000"/>
                          </a:schemeClr>
                        </a:solidFill>
                        <a:latin typeface="+mj-lt"/>
                        <a:ea typeface="+mj-ea"/>
                      </a:endParaRPr>
                    </a:p>
                  </a:txBody>
                  <a:tcPr anchor="ctr">
                    <a:lnL w="12700" cmpd="sng">
                      <a:noFill/>
                    </a:lnL>
                    <a:lnR w="12700" cap="flat" cmpd="sng" algn="ctr">
                      <a:solidFill>
                        <a:schemeClr val="bg1">
                          <a:lumMod val="65000"/>
                        </a:schemeClr>
                      </a:solidFill>
                      <a:prstDash val="sysDot"/>
                      <a:round/>
                      <a:headEnd type="none" w="med" len="med"/>
                      <a:tailEnd type="none" w="med" len="med"/>
                    </a:lnR>
                    <a:lnT w="63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j-lt"/>
                          <a:ea typeface="+mj-ea"/>
                          <a:cs typeface="+mn-cs"/>
                        </a:rPr>
                        <a:t>1000001240</a:t>
                      </a:r>
                      <a:endParaRPr kumimoji="1" lang="ja-JP" altLang="en-US" sz="800" kern="1200" dirty="0" smtClean="0">
                        <a:solidFill>
                          <a:schemeClr val="tx1">
                            <a:lumMod val="65000"/>
                            <a:lumOff val="35000"/>
                          </a:schemeClr>
                        </a:solidFill>
                        <a:latin typeface="+mj-lt"/>
                        <a:ea typeface="+mj-ea"/>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j-lt"/>
                          <a:ea typeface="+mj-ea"/>
                          <a:cs typeface="+mn-cs"/>
                        </a:rPr>
                        <a:t>内容変更</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j-lt"/>
                          <a:ea typeface="+mj-ea"/>
                          <a:cs typeface="+mn-cs"/>
                        </a:rPr>
                        <a:t>1000001261</a:t>
                      </a:r>
                      <a:endParaRPr kumimoji="1" lang="ja-JP" altLang="en-US" sz="800" kern="1200" dirty="0" smtClean="0">
                        <a:solidFill>
                          <a:schemeClr val="tx1">
                            <a:lumMod val="65000"/>
                            <a:lumOff val="35000"/>
                          </a:schemeClr>
                        </a:solidFill>
                        <a:latin typeface="+mj-lt"/>
                        <a:ea typeface="+mj-ea"/>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j-lt"/>
                          <a:ea typeface="+mj-ea"/>
                          <a:cs typeface="+mn-cs"/>
                        </a:rPr>
                        <a:t>内容変更</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j-lt"/>
                          <a:ea typeface="+mj-ea"/>
                          <a:cs typeface="+mn-cs"/>
                        </a:rPr>
                        <a:t>1000001248</a:t>
                      </a:r>
                      <a:endParaRPr kumimoji="1" lang="ja-JP" altLang="en-US" sz="800" kern="1200" dirty="0" smtClean="0">
                        <a:solidFill>
                          <a:schemeClr val="tx1">
                            <a:lumMod val="65000"/>
                            <a:lumOff val="35000"/>
                          </a:schemeClr>
                        </a:solidFill>
                        <a:latin typeface="+mj-lt"/>
                        <a:ea typeface="+mj-ea"/>
                        <a:cs typeface="+mn-cs"/>
                      </a:endParaRPr>
                    </a:p>
                  </a:txBody>
                  <a:tcPr anchor="ctr">
                    <a:lnL w="12700" cap="flat" cmpd="sng" algn="ctr">
                      <a:solidFill>
                        <a:schemeClr val="bg1">
                          <a:lumMod val="65000"/>
                        </a:schemeClr>
                      </a:solidFill>
                      <a:prstDash val="sysDot"/>
                      <a:round/>
                      <a:headEnd type="none" w="med" len="med"/>
                      <a:tailEnd type="none" w="med" len="med"/>
                    </a:lnL>
                    <a:lnR w="6350" cap="flat" cmpd="sng" algn="ctr">
                      <a:noFill/>
                      <a:prstDash val="dot"/>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2075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予約開始日</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kumimoji="1" lang="en-US" altLang="ja-JP" sz="800" kern="1200" dirty="0" smtClean="0">
                          <a:solidFill>
                            <a:schemeClr val="tx1">
                              <a:lumMod val="65000"/>
                              <a:lumOff val="35000"/>
                            </a:schemeClr>
                          </a:solidFill>
                          <a:latin typeface="+mn-lt"/>
                          <a:ea typeface="+mn-ea"/>
                          <a:cs typeface="+mn-cs"/>
                        </a:rPr>
                        <a:t>2021/5/12</a:t>
                      </a:r>
                      <a:r>
                        <a:rPr kumimoji="1" lang="en-US" altLang="ja-JP" sz="800" kern="1200" baseline="0" dirty="0" smtClean="0">
                          <a:solidFill>
                            <a:schemeClr val="tx1">
                              <a:lumMod val="65000"/>
                              <a:lumOff val="35000"/>
                            </a:schemeClr>
                          </a:solidFill>
                          <a:latin typeface="+mn-lt"/>
                          <a:ea typeface="+mn-ea"/>
                          <a:cs typeface="+mn-cs"/>
                        </a:rPr>
                        <a:t> </a:t>
                      </a:r>
                      <a:r>
                        <a:rPr kumimoji="1" lang="ja-JP" altLang="en-US" sz="800" kern="1200" dirty="0" smtClean="0">
                          <a:solidFill>
                            <a:schemeClr val="tx1">
                              <a:lumMod val="65000"/>
                              <a:lumOff val="35000"/>
                            </a:schemeClr>
                          </a:solidFill>
                          <a:latin typeface="+mn-lt"/>
                          <a:ea typeface="+mn-ea"/>
                          <a:cs typeface="+mn-cs"/>
                        </a:rPr>
                        <a:t>（水）</a:t>
                      </a:r>
                      <a:r>
                        <a:rPr kumimoji="1" lang="en-US" altLang="ja-JP" sz="800" kern="1200" dirty="0" smtClean="0">
                          <a:solidFill>
                            <a:schemeClr val="tx1">
                              <a:lumMod val="65000"/>
                              <a:lumOff val="35000"/>
                            </a:schemeClr>
                          </a:solidFill>
                          <a:latin typeface="+mn-lt"/>
                          <a:ea typeface="+mn-ea"/>
                          <a:cs typeface="+mn-cs"/>
                        </a:rPr>
                        <a:t> 12:00</a:t>
                      </a:r>
                      <a:endParaRPr kumimoji="1" lang="en-US" altLang="ja-JP" sz="800" kern="1200" dirty="0">
                        <a:solidFill>
                          <a:schemeClr val="tx1">
                            <a:lumMod val="65000"/>
                            <a:lumOff val="35000"/>
                          </a:schemeClr>
                        </a:solidFill>
                        <a:latin typeface="+mn-lt"/>
                        <a:ea typeface="+mn-ea"/>
                        <a:cs typeface="+mn-cs"/>
                      </a:endParaRPr>
                    </a:p>
                  </a:txBody>
                  <a:tcPr anchor="ctr">
                    <a:lnL w="12700" cmpd="sng">
                      <a:noFill/>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2021/6/1</a:t>
                      </a:r>
                      <a:r>
                        <a:rPr kumimoji="1" lang="en-US" altLang="ja-JP" sz="800" kern="1200" baseline="0" dirty="0" smtClean="0">
                          <a:solidFill>
                            <a:schemeClr val="tx1">
                              <a:lumMod val="65000"/>
                              <a:lumOff val="35000"/>
                            </a:schemeClr>
                          </a:solidFill>
                          <a:latin typeface="+mn-lt"/>
                          <a:ea typeface="+mn-ea"/>
                          <a:cs typeface="+mn-cs"/>
                        </a:rPr>
                        <a:t> </a:t>
                      </a:r>
                      <a:r>
                        <a:rPr kumimoji="1" lang="ja-JP" altLang="en-US" sz="800" kern="1200" dirty="0" smtClean="0">
                          <a:solidFill>
                            <a:schemeClr val="tx1">
                              <a:lumMod val="65000"/>
                              <a:lumOff val="35000"/>
                            </a:schemeClr>
                          </a:solidFill>
                          <a:latin typeface="+mn-lt"/>
                          <a:ea typeface="+mn-ea"/>
                          <a:cs typeface="+mn-cs"/>
                        </a:rPr>
                        <a:t>（木）</a:t>
                      </a:r>
                      <a:r>
                        <a:rPr kumimoji="1" lang="en-US" altLang="ja-JP" sz="800" kern="1200" dirty="0" smtClean="0">
                          <a:solidFill>
                            <a:schemeClr val="tx1">
                              <a:lumMod val="65000"/>
                              <a:lumOff val="35000"/>
                            </a:schemeClr>
                          </a:solidFill>
                          <a:latin typeface="メイリオ"/>
                          <a:ea typeface="メイリオ"/>
                          <a:cs typeface="+mn-cs"/>
                        </a:rPr>
                        <a:t>12:00</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kumimoji="1" lang="en-US" altLang="ja-JP" sz="800" kern="1200" dirty="0" smtClean="0">
                          <a:solidFill>
                            <a:schemeClr val="tx1">
                              <a:lumMod val="65000"/>
                              <a:lumOff val="35000"/>
                            </a:schemeClr>
                          </a:solidFill>
                          <a:latin typeface="+mn-lt"/>
                          <a:ea typeface="+mn-ea"/>
                          <a:cs typeface="+mn-cs"/>
                        </a:rPr>
                        <a:t>2021/5/12</a:t>
                      </a:r>
                      <a:r>
                        <a:rPr kumimoji="1" lang="en-US" altLang="ja-JP" sz="800" kern="1200" baseline="0" dirty="0" smtClean="0">
                          <a:solidFill>
                            <a:schemeClr val="tx1">
                              <a:lumMod val="65000"/>
                              <a:lumOff val="35000"/>
                            </a:schemeClr>
                          </a:solidFill>
                          <a:latin typeface="+mn-lt"/>
                          <a:ea typeface="+mn-ea"/>
                          <a:cs typeface="+mn-cs"/>
                        </a:rPr>
                        <a:t> </a:t>
                      </a:r>
                      <a:r>
                        <a:rPr kumimoji="1" lang="ja-JP" altLang="en-US" sz="800" kern="1200" dirty="0" smtClean="0">
                          <a:solidFill>
                            <a:schemeClr val="tx1">
                              <a:lumMod val="65000"/>
                              <a:lumOff val="35000"/>
                            </a:schemeClr>
                          </a:solidFill>
                          <a:latin typeface="+mn-lt"/>
                          <a:ea typeface="+mn-ea"/>
                          <a:cs typeface="+mn-cs"/>
                        </a:rPr>
                        <a:t>（水）</a:t>
                      </a:r>
                      <a:r>
                        <a:rPr kumimoji="1" lang="en-US" altLang="ja-JP" sz="800" kern="1200" dirty="0" smtClean="0">
                          <a:solidFill>
                            <a:schemeClr val="tx1">
                              <a:lumMod val="65000"/>
                              <a:lumOff val="35000"/>
                            </a:schemeClr>
                          </a:solidFill>
                          <a:latin typeface="+mn-lt"/>
                          <a:ea typeface="+mn-ea"/>
                          <a:cs typeface="+mn-cs"/>
                        </a:rPr>
                        <a:t> 12:00</a:t>
                      </a:r>
                      <a:endParaRPr kumimoji="1" lang="en-US" altLang="ja-JP" sz="800"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6350" cap="flat" cmpd="sng" algn="ctr">
                      <a:noFill/>
                      <a:prstDash val="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355075111"/>
                  </a:ext>
                </a:extLst>
              </a:tr>
              <a:tr h="22075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smtClean="0">
                          <a:solidFill>
                            <a:schemeClr val="bg1"/>
                          </a:solidFill>
                          <a:latin typeface="+mn-lt"/>
                          <a:ea typeface="+mn-ea"/>
                          <a:cs typeface="+mn-cs"/>
                        </a:rPr>
                        <a:t>入稿前審査対象</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smtClean="0">
                          <a:solidFill>
                            <a:schemeClr val="tx1">
                              <a:lumMod val="65000"/>
                              <a:lumOff val="35000"/>
                            </a:schemeClr>
                          </a:solidFill>
                          <a:latin typeface="+mj-lt"/>
                          <a:ea typeface="+mj-ea"/>
                        </a:rPr>
                        <a:t>ー</a:t>
                      </a:r>
                      <a:endParaRPr kumimoji="1" lang="ja-JP" altLang="en-US" sz="800" dirty="0">
                        <a:solidFill>
                          <a:schemeClr val="tx1">
                            <a:lumMod val="65000"/>
                            <a:lumOff val="35000"/>
                          </a:schemeClr>
                        </a:solidFill>
                        <a:latin typeface="+mj-lt"/>
                        <a:ea typeface="+mj-ea"/>
                      </a:endParaRPr>
                    </a:p>
                  </a:txBody>
                  <a:tcPr anchor="ctr">
                    <a:lnL w="12700" cmpd="sng">
                      <a:noFill/>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err="1" smtClean="0">
                          <a:solidFill>
                            <a:schemeClr val="tx1">
                              <a:lumMod val="65000"/>
                              <a:lumOff val="35000"/>
                            </a:schemeClr>
                          </a:solidFill>
                          <a:latin typeface="+mn-lt"/>
                          <a:ea typeface="+mn-ea"/>
                          <a:cs typeface="+mn-cs"/>
                        </a:rPr>
                        <a:t>ー</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err="1" smtClean="0">
                          <a:solidFill>
                            <a:schemeClr val="tx1">
                              <a:lumMod val="65000"/>
                              <a:lumOff val="35000"/>
                            </a:schemeClr>
                          </a:solidFill>
                          <a:latin typeface="+mn-lt"/>
                          <a:ea typeface="+mn-ea"/>
                          <a:cs typeface="+mn-cs"/>
                        </a:rPr>
                        <a:t>ー</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6350" cap="flat" cmpd="sng" algn="ctr">
                      <a:noFill/>
                      <a:prstDash val="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53420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dirty="0">
                        <a:solidFill>
                          <a:schemeClr val="tx1">
                            <a:lumMod val="65000"/>
                            <a:lumOff val="35000"/>
                          </a:schemeClr>
                        </a:solidFill>
                        <a:latin typeface="+mj-lt"/>
                        <a:ea typeface="+mj-ea"/>
                      </a:endParaRPr>
                    </a:p>
                  </a:txBody>
                  <a:tcPr anchor="ctr">
                    <a:lnL w="12700" cap="flat" cmpd="sng" algn="ctr">
                      <a:noFill/>
                      <a:prstDash val="solid"/>
                      <a:round/>
                      <a:headEnd type="none" w="med" len="med"/>
                      <a:tailEnd type="none" w="med" len="med"/>
                    </a:lnL>
                    <a:lnR w="635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36567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動画（</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p>
                  </a:txBody>
                  <a:tcPr anchor="ctr">
                    <a:lnL w="12700" cmpd="sng">
                      <a:noFill/>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動画（</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a:t>
                      </a:r>
                      <a:endParaRPr kumimoji="1" lang="en-US" altLang="ja-JP" sz="800" kern="1200" dirty="0" smtClean="0">
                        <a:solidFill>
                          <a:schemeClr val="tx1">
                            <a:lumMod val="65000"/>
                            <a:lumOff val="35000"/>
                          </a:schemeClr>
                        </a:solidFill>
                        <a:latin typeface="+mn-lt"/>
                        <a:ea typeface="+mn-ea"/>
                        <a:cs typeface="+mn-cs"/>
                      </a:endParaRPr>
                    </a:p>
                    <a:p>
                      <a:pPr algn="ctr"/>
                      <a:r>
                        <a:rPr kumimoji="1" lang="ja-JP" altLang="en-US" sz="800" kern="1200" dirty="0" smtClean="0">
                          <a:solidFill>
                            <a:schemeClr val="tx1">
                              <a:lumMod val="65000"/>
                              <a:lumOff val="35000"/>
                            </a:schemeClr>
                          </a:solidFill>
                          <a:latin typeface="+mn-lt"/>
                          <a:ea typeface="+mn-ea"/>
                          <a:cs typeface="+mn-cs"/>
                        </a:rPr>
                        <a:t>動画（</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6350" cap="flat" cmpd="sng" algn="ctr">
                      <a:noFill/>
                      <a:prstDash val="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477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smtClean="0">
                          <a:solidFill>
                            <a:schemeClr val="bg1"/>
                          </a:solidFill>
                          <a:latin typeface="+mn-lt"/>
                          <a:ea typeface="+mn-ea"/>
                          <a:cs typeface="+mn-cs"/>
                        </a:rPr>
                        <a:t>動画（</a:t>
                      </a:r>
                      <a:r>
                        <a:rPr kumimoji="1" lang="en-US" altLang="ja-JP" sz="800" b="0" kern="1200" dirty="0" smtClean="0">
                          <a:solidFill>
                            <a:schemeClr val="bg1"/>
                          </a:solidFill>
                          <a:latin typeface="+mn-lt"/>
                          <a:ea typeface="+mn-ea"/>
                          <a:cs typeface="+mn-cs"/>
                        </a:rPr>
                        <a:t>16</a:t>
                      </a:r>
                      <a:r>
                        <a:rPr kumimoji="1" lang="ja-JP" altLang="en-US" sz="800" b="0" kern="1200" dirty="0" smtClean="0">
                          <a:solidFill>
                            <a:schemeClr val="bg1"/>
                          </a:solidFill>
                          <a:latin typeface="+mn-lt"/>
                          <a:ea typeface="+mn-ea"/>
                          <a:cs typeface="+mn-cs"/>
                        </a:rPr>
                        <a:t>：</a:t>
                      </a:r>
                      <a:r>
                        <a:rPr kumimoji="1" lang="en-US" altLang="ja-JP" sz="800" b="0" kern="1200" dirty="0" smtClean="0">
                          <a:solidFill>
                            <a:schemeClr val="bg1"/>
                          </a:solidFill>
                          <a:latin typeface="+mn-lt"/>
                          <a:ea typeface="+mn-ea"/>
                          <a:cs typeface="+mn-cs"/>
                        </a:rPr>
                        <a:t>9</a:t>
                      </a:r>
                      <a:r>
                        <a:rPr kumimoji="1" lang="ja-JP" altLang="en-US" sz="800" b="0" kern="1200" dirty="0" smtClean="0">
                          <a:solidFill>
                            <a:schemeClr val="bg1"/>
                          </a:solidFill>
                          <a:latin typeface="+mn-lt"/>
                          <a:ea typeface="+mn-ea"/>
                          <a:cs typeface="+mn-cs"/>
                        </a:rPr>
                        <a:t>）広告</a:t>
                      </a:r>
                    </a:p>
                    <a:p>
                      <a:pPr algn="ctr"/>
                      <a:r>
                        <a:rPr kumimoji="1" lang="ja-JP" altLang="en-US" sz="800" b="0" kern="1200" dirty="0" smtClean="0">
                          <a:solidFill>
                            <a:schemeClr val="bg1"/>
                          </a:solidFill>
                          <a:latin typeface="+mn-lt"/>
                          <a:ea typeface="+mn-ea"/>
                          <a:cs typeface="+mn-cs"/>
                        </a:rPr>
                        <a:t>タップ後の動作</a:t>
                      </a:r>
                      <a:endParaRPr kumimoji="1" lang="ja-JP" altLang="en-US"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smtClean="0">
                          <a:solidFill>
                            <a:schemeClr val="tx1">
                              <a:lumMod val="65000"/>
                              <a:lumOff val="35000"/>
                            </a:schemeClr>
                          </a:solidFill>
                          <a:latin typeface="+mn-lt"/>
                          <a:ea typeface="+mn-ea"/>
                          <a:cs typeface="+mn-cs"/>
                        </a:rPr>
                        <a:t>動画をフルスクリーンで再生する（</a:t>
                      </a:r>
                      <a:r>
                        <a:rPr kumimoji="1" lang="en-US" altLang="ja-JP" sz="800" kern="1200" dirty="0" smtClean="0">
                          <a:solidFill>
                            <a:schemeClr val="tx1">
                              <a:lumMod val="65000"/>
                              <a:lumOff val="35000"/>
                            </a:schemeClr>
                          </a:solidFill>
                          <a:latin typeface="+mn-lt"/>
                          <a:ea typeface="+mn-ea"/>
                          <a:cs typeface="+mn-cs"/>
                        </a:rPr>
                        <a:t>for view</a:t>
                      </a:r>
                      <a:r>
                        <a:rPr kumimoji="1" lang="ja-JP" altLang="en-US" sz="800" kern="1200" dirty="0" smtClean="0">
                          <a:solidFill>
                            <a:schemeClr val="tx1">
                              <a:lumMod val="65000"/>
                              <a:lumOff val="35000"/>
                            </a:schemeClr>
                          </a:solidFill>
                          <a:latin typeface="+mn-lt"/>
                          <a:ea typeface="+mn-ea"/>
                          <a:cs typeface="+mn-cs"/>
                        </a:rPr>
                        <a:t>）</a:t>
                      </a:r>
                    </a:p>
                    <a:p>
                      <a:pPr algn="ctr"/>
                      <a:r>
                        <a:rPr kumimoji="1" lang="ja-JP" altLang="en-US" sz="800" kern="1200" dirty="0" smtClean="0">
                          <a:solidFill>
                            <a:schemeClr val="tx1">
                              <a:lumMod val="65000"/>
                              <a:lumOff val="35000"/>
                            </a:schemeClr>
                          </a:solidFill>
                          <a:latin typeface="+mn-lt"/>
                          <a:ea typeface="+mn-ea"/>
                          <a:cs typeface="+mn-cs"/>
                        </a:rPr>
                        <a:t>ランディングページを表示する（</a:t>
                      </a:r>
                      <a:r>
                        <a:rPr kumimoji="1" lang="en-US" altLang="ja-JP" sz="800" kern="1200" dirty="0" smtClean="0">
                          <a:solidFill>
                            <a:schemeClr val="tx1">
                              <a:lumMod val="65000"/>
                              <a:lumOff val="35000"/>
                            </a:schemeClr>
                          </a:solidFill>
                          <a:latin typeface="+mn-lt"/>
                          <a:ea typeface="+mn-ea"/>
                          <a:cs typeface="+mn-cs"/>
                        </a:rPr>
                        <a:t>for click</a:t>
                      </a:r>
                      <a:r>
                        <a:rPr kumimoji="1" lang="ja-JP" altLang="en-US" sz="800" kern="1200" dirty="0" smtClean="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222545122"/>
                  </a:ext>
                </a:extLst>
              </a:tr>
              <a:tr h="22075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smtClean="0">
                          <a:solidFill>
                            <a:schemeClr val="tx1">
                              <a:lumMod val="65000"/>
                              <a:lumOff val="35000"/>
                            </a:schemeClr>
                          </a:solidFill>
                          <a:latin typeface="+mj-lt"/>
                          <a:ea typeface="+mj-ea"/>
                        </a:rPr>
                        <a:t>スマートフォン</a:t>
                      </a:r>
                      <a:r>
                        <a:rPr kumimoji="1" lang="ja-JP" altLang="en-US" sz="800" b="0" dirty="0" smtClean="0">
                          <a:solidFill>
                            <a:schemeClr val="tx1">
                              <a:lumMod val="65000"/>
                              <a:lumOff val="35000"/>
                            </a:schemeClr>
                          </a:solidFill>
                          <a:latin typeface="+mj-lt"/>
                          <a:ea typeface="+mj-ea"/>
                        </a:rPr>
                        <a:t>（ウェブ</a:t>
                      </a:r>
                      <a:r>
                        <a:rPr kumimoji="1" lang="en-US" altLang="ja-JP" sz="800" b="0" dirty="0" smtClean="0">
                          <a:solidFill>
                            <a:schemeClr val="tx1">
                              <a:lumMod val="65000"/>
                              <a:lumOff val="35000"/>
                            </a:schemeClr>
                          </a:solidFill>
                          <a:latin typeface="+mj-lt"/>
                          <a:ea typeface="+mj-ea"/>
                        </a:rPr>
                        <a:t>/</a:t>
                      </a:r>
                      <a:r>
                        <a:rPr kumimoji="1" lang="ja-JP" altLang="en-US" sz="800" b="0" dirty="0" smtClean="0">
                          <a:solidFill>
                            <a:schemeClr val="tx1">
                              <a:lumMod val="65000"/>
                              <a:lumOff val="35000"/>
                            </a:schemeClr>
                          </a:solidFill>
                          <a:latin typeface="+mj-lt"/>
                          <a:ea typeface="+mj-ea"/>
                        </a:rPr>
                        <a:t>アプリ）</a:t>
                      </a:r>
                      <a:endParaRPr kumimoji="1" lang="ja-JP" altLang="en-US" sz="800" b="0" dirty="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3931917948"/>
                  </a:ext>
                </a:extLst>
              </a:tr>
              <a:tr h="2446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smtClean="0">
                          <a:solidFill>
                            <a:schemeClr val="bg1"/>
                          </a:solidFill>
                          <a:latin typeface="+mn-lt"/>
                          <a:ea typeface="+mn-ea"/>
                          <a:cs typeface="+mn-cs"/>
                        </a:rPr>
                        <a:t>掲載面</a:t>
                      </a:r>
                      <a:endParaRPr kumimoji="1" lang="ja-JP" altLang="en-US"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スポーツナビ　トップ</a:t>
                      </a:r>
                    </a:p>
                  </a:txBody>
                  <a:tcPr anchor="ctr">
                    <a:lnL w="12700" cmpd="sng">
                      <a:noFill/>
                    </a:lnL>
                    <a:lnR w="63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166098080"/>
                  </a:ext>
                </a:extLst>
              </a:tr>
              <a:tr h="26816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algn="ctr" defTabSz="914400" rtl="0" eaLnBrk="1" latinLnBrk="0" hangingPunct="1"/>
                      <a:r>
                        <a:rPr kumimoji="1" lang="ja-JP" altLang="en-US" sz="800" b="0" kern="1200" dirty="0" smtClean="0">
                          <a:solidFill>
                            <a:schemeClr val="bg1"/>
                          </a:solidFill>
                          <a:latin typeface="+mn-lt"/>
                          <a:ea typeface="+mn-ea"/>
                          <a:cs typeface="+mn-cs"/>
                        </a:rPr>
                        <a:t>掲載場所</a:t>
                      </a:r>
                      <a:endParaRPr kumimoji="1" lang="ja-JP" altLang="en-US"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スポーツナビのトップページ</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806916787"/>
                  </a:ext>
                </a:extLst>
              </a:tr>
              <a:tr h="3477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7</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日</a:t>
                      </a:r>
                      <a:r>
                        <a:rPr kumimoji="1" lang="ja-JP" altLang="en-US" sz="800" kern="1200" dirty="0" smtClean="0">
                          <a:solidFill>
                            <a:schemeClr val="tx1">
                              <a:lumMod val="65000"/>
                              <a:lumOff val="35000"/>
                            </a:schemeClr>
                          </a:solidFill>
                          <a:latin typeface="+mn-lt"/>
                          <a:ea typeface="+mn-ea"/>
                          <a:cs typeface="+mn-cs"/>
                        </a:rPr>
                        <a:t>（木）</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7</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20</a:t>
                      </a:r>
                      <a:r>
                        <a:rPr kumimoji="1" lang="ja-JP" altLang="en-US" sz="800" kern="1200" dirty="0" smtClean="0">
                          <a:solidFill>
                            <a:schemeClr val="tx1">
                              <a:lumMod val="65000"/>
                              <a:lumOff val="35000"/>
                            </a:schemeClr>
                          </a:solidFill>
                          <a:latin typeface="+mn-lt"/>
                          <a:ea typeface="+mn-ea"/>
                          <a:cs typeface="+mn-cs"/>
                        </a:rPr>
                        <a:t>日（火）</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7</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21</a:t>
                      </a:r>
                      <a:r>
                        <a:rPr kumimoji="1" lang="ja-JP" altLang="en-US" sz="800" kern="1200" dirty="0" smtClean="0">
                          <a:solidFill>
                            <a:schemeClr val="tx1">
                              <a:lumMod val="65000"/>
                              <a:lumOff val="35000"/>
                            </a:schemeClr>
                          </a:solidFill>
                          <a:latin typeface="+mn-lt"/>
                          <a:ea typeface="+mn-ea"/>
                          <a:cs typeface="+mn-cs"/>
                        </a:rPr>
                        <a:t>日（水）～</a:t>
                      </a: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8</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8</a:t>
                      </a:r>
                      <a:r>
                        <a:rPr kumimoji="1" lang="ja-JP" altLang="en-US" sz="800" kern="1200" dirty="0" smtClean="0">
                          <a:solidFill>
                            <a:schemeClr val="tx1">
                              <a:lumMod val="65000"/>
                              <a:lumOff val="35000"/>
                            </a:schemeClr>
                          </a:solidFill>
                          <a:latin typeface="+mn-lt"/>
                          <a:ea typeface="+mn-ea"/>
                          <a:cs typeface="+mn-cs"/>
                        </a:rPr>
                        <a:t>日（日）</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8</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日（月）～</a:t>
                      </a: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30</a:t>
                      </a:r>
                      <a:r>
                        <a:rPr kumimoji="1" lang="ja-JP" altLang="en-US" sz="800" kern="1200" dirty="0" smtClean="0">
                          <a:solidFill>
                            <a:schemeClr val="tx1">
                              <a:lumMod val="65000"/>
                              <a:lumOff val="35000"/>
                            </a:schemeClr>
                          </a:solidFill>
                          <a:latin typeface="+mn-lt"/>
                          <a:ea typeface="+mn-ea"/>
                          <a:cs typeface="+mn-cs"/>
                        </a:rPr>
                        <a:t>日（木）</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63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60079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900" kern="1200" dirty="0">
                          <a:solidFill>
                            <a:schemeClr val="tx1">
                              <a:lumMod val="65000"/>
                              <a:lumOff val="35000"/>
                            </a:schemeClr>
                          </a:solidFill>
                          <a:latin typeface="+mn-lt"/>
                          <a:ea typeface="+mn-ea"/>
                          <a:cs typeface="+mn-cs"/>
                        </a:rPr>
                        <a:t>5</a:t>
                      </a:r>
                      <a:r>
                        <a:rPr kumimoji="1" lang="ja-JP" altLang="en-US" sz="900" kern="1200" dirty="0">
                          <a:solidFill>
                            <a:schemeClr val="tx1">
                              <a:lumMod val="65000"/>
                              <a:lumOff val="35000"/>
                            </a:schemeClr>
                          </a:solidFill>
                          <a:latin typeface="+mn-lt"/>
                          <a:ea typeface="+mn-ea"/>
                          <a:cs typeface="+mn-cs"/>
                        </a:rPr>
                        <a:t>日間</a:t>
                      </a:r>
                      <a:r>
                        <a:rPr kumimoji="1" lang="ja-JP" altLang="en-US" sz="900" kern="1200" dirty="0" smtClean="0">
                          <a:solidFill>
                            <a:schemeClr val="tx1">
                              <a:lumMod val="65000"/>
                              <a:lumOff val="35000"/>
                            </a:schemeClr>
                          </a:solidFill>
                          <a:latin typeface="+mn-lt"/>
                          <a:ea typeface="+mn-ea"/>
                          <a:cs typeface="+mn-cs"/>
                        </a:rPr>
                        <a:t>～</a:t>
                      </a:r>
                      <a:r>
                        <a:rPr kumimoji="1" lang="en-US" altLang="ja-JP" sz="900" kern="1200" dirty="0" smtClean="0">
                          <a:solidFill>
                            <a:schemeClr val="tx1">
                              <a:lumMod val="65000"/>
                              <a:lumOff val="35000"/>
                            </a:schemeClr>
                          </a:solidFill>
                          <a:latin typeface="+mn-lt"/>
                          <a:ea typeface="+mn-ea"/>
                          <a:cs typeface="+mn-cs"/>
                        </a:rPr>
                        <a:t>20</a:t>
                      </a:r>
                      <a:r>
                        <a:rPr kumimoji="1" lang="ja-JP" altLang="en-US" sz="900" kern="1200" dirty="0" smtClean="0">
                          <a:solidFill>
                            <a:schemeClr val="tx1">
                              <a:lumMod val="65000"/>
                              <a:lumOff val="35000"/>
                            </a:schemeClr>
                          </a:solidFill>
                          <a:latin typeface="+mn-lt"/>
                          <a:ea typeface="+mn-ea"/>
                          <a:cs typeface="+mn-cs"/>
                        </a:rPr>
                        <a:t>日間</a:t>
                      </a:r>
                      <a:endParaRPr kumimoji="1" lang="en-US" altLang="ja-JP" sz="9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a:solidFill>
                            <a:schemeClr val="tx1">
                              <a:lumMod val="65000"/>
                              <a:lumOff val="35000"/>
                            </a:schemeClr>
                          </a:solidFill>
                          <a:latin typeface="+mn-lt"/>
                          <a:ea typeface="+mn-ea"/>
                          <a:cs typeface="+mn-cs"/>
                        </a:rPr>
                        <a:t>※1</a:t>
                      </a:r>
                      <a:r>
                        <a:rPr kumimoji="1" lang="ja-JP" altLang="en-US" sz="700" kern="1200" dirty="0">
                          <a:solidFill>
                            <a:schemeClr val="tx1">
                              <a:lumMod val="65000"/>
                              <a:lumOff val="35000"/>
                            </a:schemeClr>
                          </a:solidFill>
                          <a:latin typeface="+mn-lt"/>
                          <a:ea typeface="+mn-ea"/>
                          <a:cs typeface="+mn-cs"/>
                        </a:rPr>
                        <a:t>日間～</a:t>
                      </a:r>
                      <a:r>
                        <a:rPr kumimoji="1" lang="en-US" altLang="ja-JP" sz="700" kern="1200" dirty="0">
                          <a:solidFill>
                            <a:schemeClr val="tx1">
                              <a:lumMod val="65000"/>
                              <a:lumOff val="35000"/>
                            </a:schemeClr>
                          </a:solidFill>
                          <a:latin typeface="+mn-lt"/>
                          <a:ea typeface="+mn-ea"/>
                          <a:cs typeface="+mn-cs"/>
                        </a:rPr>
                        <a:t>4</a:t>
                      </a:r>
                      <a:r>
                        <a:rPr kumimoji="1" lang="ja-JP" altLang="en-US" sz="700" kern="1200" dirty="0">
                          <a:solidFill>
                            <a:schemeClr val="tx1">
                              <a:lumMod val="65000"/>
                              <a:lumOff val="35000"/>
                            </a:schemeClr>
                          </a:solidFill>
                          <a:latin typeface="+mn-lt"/>
                          <a:ea typeface="+mn-ea"/>
                          <a:cs typeface="+mn-cs"/>
                        </a:rPr>
                        <a:t>日間での掲載も可能ですが、</a:t>
                      </a:r>
                      <a:endParaRPr kumimoji="1" lang="en-US" altLang="ja-JP" sz="7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kern="1200" dirty="0">
                          <a:solidFill>
                            <a:schemeClr val="tx1">
                              <a:lumMod val="65000"/>
                              <a:lumOff val="35000"/>
                            </a:schemeClr>
                          </a:solidFill>
                          <a:latin typeface="+mn-lt"/>
                          <a:ea typeface="+mn-ea"/>
                          <a:cs typeface="+mn-cs"/>
                        </a:rPr>
                        <a:t>掲載</a:t>
                      </a:r>
                      <a:r>
                        <a:rPr kumimoji="1" lang="en-US" altLang="ja-JP" sz="700" kern="1200" dirty="0" err="1">
                          <a:solidFill>
                            <a:schemeClr val="tx1">
                              <a:lumMod val="65000"/>
                              <a:lumOff val="35000"/>
                            </a:schemeClr>
                          </a:solidFill>
                          <a:latin typeface="+mn-lt"/>
                          <a:ea typeface="+mn-ea"/>
                          <a:cs typeface="+mn-cs"/>
                        </a:rPr>
                        <a:t>vimps</a:t>
                      </a:r>
                      <a:r>
                        <a:rPr kumimoji="1" lang="ja-JP" altLang="en-US" sz="700" kern="1200" dirty="0">
                          <a:solidFill>
                            <a:schemeClr val="tx1">
                              <a:lumMod val="65000"/>
                              <a:lumOff val="35000"/>
                            </a:schemeClr>
                          </a:solidFill>
                          <a:latin typeface="+mn-lt"/>
                          <a:ea typeface="+mn-ea"/>
                          <a:cs typeface="+mn-cs"/>
                        </a:rPr>
                        <a:t>数が未達成の場合補填対象外になります。</a:t>
                      </a:r>
                    </a:p>
                  </a:txBody>
                  <a:tcPr anchor="ctr">
                    <a:lnL w="12700" cmpd="sng">
                      <a:noFill/>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latinLnBrk="0" hangingPunct="1"/>
                      <a:r>
                        <a:rPr kumimoji="1" lang="en-US" altLang="ja-JP" sz="900" kern="1200" dirty="0">
                          <a:solidFill>
                            <a:schemeClr val="tx1">
                              <a:lumMod val="65000"/>
                              <a:lumOff val="35000"/>
                            </a:schemeClr>
                          </a:solidFill>
                          <a:latin typeface="+mn-lt"/>
                          <a:ea typeface="+mn-ea"/>
                          <a:cs typeface="+mn-cs"/>
                        </a:rPr>
                        <a:t>5</a:t>
                      </a:r>
                      <a:r>
                        <a:rPr kumimoji="1" lang="ja-JP" altLang="en-US" sz="900" kern="1200" dirty="0">
                          <a:solidFill>
                            <a:schemeClr val="tx1">
                              <a:lumMod val="65000"/>
                              <a:lumOff val="35000"/>
                            </a:schemeClr>
                          </a:solidFill>
                          <a:latin typeface="+mn-lt"/>
                          <a:ea typeface="+mn-ea"/>
                          <a:cs typeface="+mn-cs"/>
                        </a:rPr>
                        <a:t>日間</a:t>
                      </a:r>
                      <a:r>
                        <a:rPr kumimoji="1" lang="ja-JP" altLang="en-US" sz="900" kern="1200" dirty="0" smtClean="0">
                          <a:solidFill>
                            <a:schemeClr val="tx1">
                              <a:lumMod val="65000"/>
                              <a:lumOff val="35000"/>
                            </a:schemeClr>
                          </a:solidFill>
                          <a:latin typeface="+mn-lt"/>
                          <a:ea typeface="+mn-ea"/>
                          <a:cs typeface="+mn-cs"/>
                        </a:rPr>
                        <a:t>～</a:t>
                      </a:r>
                      <a:r>
                        <a:rPr kumimoji="1" lang="en-US" altLang="ja-JP" sz="900" kern="1200" dirty="0" smtClean="0">
                          <a:solidFill>
                            <a:schemeClr val="tx1">
                              <a:lumMod val="65000"/>
                              <a:lumOff val="35000"/>
                            </a:schemeClr>
                          </a:solidFill>
                          <a:latin typeface="+mn-lt"/>
                          <a:ea typeface="+mn-ea"/>
                          <a:cs typeface="+mn-cs"/>
                        </a:rPr>
                        <a:t>19</a:t>
                      </a:r>
                      <a:r>
                        <a:rPr kumimoji="1" lang="ja-JP" altLang="en-US" sz="900" kern="1200" dirty="0" smtClean="0">
                          <a:solidFill>
                            <a:schemeClr val="tx1">
                              <a:lumMod val="65000"/>
                              <a:lumOff val="35000"/>
                            </a:schemeClr>
                          </a:solidFill>
                          <a:latin typeface="+mn-lt"/>
                          <a:ea typeface="+mn-ea"/>
                          <a:cs typeface="+mn-cs"/>
                        </a:rPr>
                        <a:t>日間</a:t>
                      </a:r>
                      <a:endParaRPr kumimoji="1" lang="ja-JP" altLang="en-US" sz="900"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900" kern="1200" dirty="0" smtClean="0">
                          <a:solidFill>
                            <a:schemeClr val="tx1">
                              <a:lumMod val="65000"/>
                              <a:lumOff val="35000"/>
                            </a:schemeClr>
                          </a:solidFill>
                          <a:latin typeface="+mn-lt"/>
                          <a:ea typeface="+mn-ea"/>
                          <a:cs typeface="+mn-cs"/>
                        </a:rPr>
                        <a:t>5</a:t>
                      </a:r>
                      <a:r>
                        <a:rPr kumimoji="1" lang="ja-JP" altLang="en-US" sz="900" kern="1200" dirty="0" smtClean="0">
                          <a:solidFill>
                            <a:schemeClr val="tx1">
                              <a:lumMod val="65000"/>
                              <a:lumOff val="35000"/>
                            </a:schemeClr>
                          </a:solidFill>
                          <a:latin typeface="+mn-lt"/>
                          <a:ea typeface="+mn-ea"/>
                          <a:cs typeface="+mn-cs"/>
                        </a:rPr>
                        <a:t>日間～</a:t>
                      </a:r>
                      <a:r>
                        <a:rPr kumimoji="1" lang="en-US" altLang="ja-JP" sz="900" kern="1200" dirty="0" smtClean="0">
                          <a:solidFill>
                            <a:schemeClr val="tx1">
                              <a:lumMod val="65000"/>
                              <a:lumOff val="35000"/>
                            </a:schemeClr>
                          </a:solidFill>
                          <a:latin typeface="+mn-lt"/>
                          <a:ea typeface="+mn-ea"/>
                          <a:cs typeface="+mn-cs"/>
                        </a:rPr>
                        <a:t>31</a:t>
                      </a:r>
                      <a:r>
                        <a:rPr kumimoji="1" lang="ja-JP" altLang="en-US" sz="900" kern="1200" dirty="0" smtClean="0">
                          <a:solidFill>
                            <a:schemeClr val="tx1">
                              <a:lumMod val="65000"/>
                              <a:lumOff val="35000"/>
                            </a:schemeClr>
                          </a:solidFill>
                          <a:latin typeface="+mn-lt"/>
                          <a:ea typeface="+mn-ea"/>
                          <a:cs typeface="+mn-cs"/>
                        </a:rPr>
                        <a:t>日間</a:t>
                      </a:r>
                      <a:endParaRPr kumimoji="1" lang="en-US" altLang="ja-JP" sz="9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smtClean="0">
                          <a:solidFill>
                            <a:schemeClr val="tx1">
                              <a:lumMod val="65000"/>
                              <a:lumOff val="35000"/>
                            </a:schemeClr>
                          </a:solidFill>
                          <a:latin typeface="+mn-lt"/>
                          <a:ea typeface="+mn-ea"/>
                          <a:cs typeface="+mn-cs"/>
                        </a:rPr>
                        <a:t>※1</a:t>
                      </a:r>
                      <a:r>
                        <a:rPr kumimoji="1" lang="ja-JP" altLang="en-US" sz="700" kern="1200" dirty="0" smtClean="0">
                          <a:solidFill>
                            <a:schemeClr val="tx1">
                              <a:lumMod val="65000"/>
                              <a:lumOff val="35000"/>
                            </a:schemeClr>
                          </a:solidFill>
                          <a:latin typeface="+mn-lt"/>
                          <a:ea typeface="+mn-ea"/>
                          <a:cs typeface="+mn-cs"/>
                        </a:rPr>
                        <a:t>日間～</a:t>
                      </a:r>
                      <a:r>
                        <a:rPr kumimoji="1" lang="en-US" altLang="ja-JP" sz="700" kern="1200" dirty="0" smtClean="0">
                          <a:solidFill>
                            <a:schemeClr val="tx1">
                              <a:lumMod val="65000"/>
                              <a:lumOff val="35000"/>
                            </a:schemeClr>
                          </a:solidFill>
                          <a:latin typeface="+mn-lt"/>
                          <a:ea typeface="+mn-ea"/>
                          <a:cs typeface="+mn-cs"/>
                        </a:rPr>
                        <a:t>4</a:t>
                      </a:r>
                      <a:r>
                        <a:rPr kumimoji="1" lang="ja-JP" altLang="en-US" sz="700" kern="1200" dirty="0" smtClean="0">
                          <a:solidFill>
                            <a:schemeClr val="tx1">
                              <a:lumMod val="65000"/>
                              <a:lumOff val="35000"/>
                            </a:schemeClr>
                          </a:solidFill>
                          <a:latin typeface="+mn-lt"/>
                          <a:ea typeface="+mn-ea"/>
                          <a:cs typeface="+mn-cs"/>
                        </a:rPr>
                        <a:t>日間での掲載も可能ですが、</a:t>
                      </a:r>
                      <a:endParaRPr kumimoji="1" lang="en-US" altLang="ja-JP" sz="7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kern="1200" dirty="0" smtClean="0">
                          <a:solidFill>
                            <a:schemeClr val="tx1">
                              <a:lumMod val="65000"/>
                              <a:lumOff val="35000"/>
                            </a:schemeClr>
                          </a:solidFill>
                          <a:latin typeface="+mn-lt"/>
                          <a:ea typeface="+mn-ea"/>
                          <a:cs typeface="+mn-cs"/>
                        </a:rPr>
                        <a:t>掲載</a:t>
                      </a:r>
                      <a:r>
                        <a:rPr kumimoji="1" lang="en-US" altLang="ja-JP" sz="700" kern="1200" dirty="0" err="1" smtClean="0">
                          <a:solidFill>
                            <a:schemeClr val="tx1">
                              <a:lumMod val="65000"/>
                              <a:lumOff val="35000"/>
                            </a:schemeClr>
                          </a:solidFill>
                          <a:latin typeface="+mn-lt"/>
                          <a:ea typeface="+mn-ea"/>
                          <a:cs typeface="+mn-cs"/>
                        </a:rPr>
                        <a:t>vimps</a:t>
                      </a:r>
                      <a:r>
                        <a:rPr kumimoji="1" lang="ja-JP" altLang="en-US" sz="700" kern="1200" dirty="0" smtClean="0">
                          <a:solidFill>
                            <a:schemeClr val="tx1">
                              <a:lumMod val="65000"/>
                              <a:lumOff val="35000"/>
                            </a:schemeClr>
                          </a:solidFill>
                          <a:latin typeface="+mn-lt"/>
                          <a:ea typeface="+mn-ea"/>
                          <a:cs typeface="+mn-cs"/>
                        </a:rPr>
                        <a:t>数が未達成の場合補填対象外になります。</a:t>
                      </a:r>
                    </a:p>
                  </a:txBody>
                  <a:tcPr anchor="ctr">
                    <a:lnL w="12700" cap="flat" cmpd="sng" algn="ctr">
                      <a:solidFill>
                        <a:schemeClr val="bg1">
                          <a:lumMod val="65000"/>
                        </a:schemeClr>
                      </a:solidFill>
                      <a:prstDash val="sysDot"/>
                      <a:round/>
                      <a:headEnd type="none" w="med" len="med"/>
                      <a:tailEnd type="none" w="med" len="med"/>
                    </a:lnL>
                    <a:lnR w="6350" cap="flat" cmpd="sng" algn="ctr">
                      <a:noFill/>
                      <a:prstDash val="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2075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mpd="sng">
                      <a:noFill/>
                    </a:lnL>
                    <a:lnR w="63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1750538939"/>
                  </a:ext>
                </a:extLst>
              </a:tr>
              <a:tr h="22075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mn-lt"/>
                          <a:ea typeface="+mn-ea"/>
                          <a:cs typeface="+mn-cs"/>
                        </a:rPr>
                        <a:t>1,000,000</a:t>
                      </a:r>
                      <a:r>
                        <a:rPr kumimoji="1" lang="ja-JP" altLang="en-US" sz="800" kern="1200" dirty="0" smtClean="0">
                          <a:solidFill>
                            <a:schemeClr val="tx1">
                              <a:lumMod val="65000"/>
                              <a:lumOff val="35000"/>
                            </a:schemeClr>
                          </a:solidFill>
                          <a:latin typeface="+mn-lt"/>
                          <a:ea typeface="+mn-ea"/>
                          <a:cs typeface="+mn-cs"/>
                        </a:rPr>
                        <a:t>円</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mn-lt"/>
                          <a:ea typeface="+mn-ea"/>
                          <a:cs typeface="+mn-cs"/>
                        </a:rPr>
                        <a:t>1,000,000</a:t>
                      </a:r>
                      <a:r>
                        <a:rPr kumimoji="1" lang="ja-JP" altLang="en-US" sz="800" kern="1200" dirty="0" smtClean="0">
                          <a:solidFill>
                            <a:schemeClr val="tx1">
                              <a:lumMod val="65000"/>
                              <a:lumOff val="35000"/>
                            </a:schemeClr>
                          </a:solidFill>
                          <a:latin typeface="+mn-lt"/>
                          <a:ea typeface="+mn-ea"/>
                          <a:cs typeface="+mn-cs"/>
                        </a:rPr>
                        <a:t>円</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mn-lt"/>
                          <a:ea typeface="+mn-ea"/>
                          <a:cs typeface="+mn-cs"/>
                        </a:rPr>
                        <a:t>1,000,000</a:t>
                      </a:r>
                      <a:r>
                        <a:rPr kumimoji="1" lang="ja-JP" altLang="en-US" sz="800" kern="1200" dirty="0" smtClean="0">
                          <a:solidFill>
                            <a:schemeClr val="tx1">
                              <a:lumMod val="65000"/>
                              <a:lumOff val="35000"/>
                            </a:schemeClr>
                          </a:solidFill>
                          <a:latin typeface="+mn-lt"/>
                          <a:ea typeface="+mn-ea"/>
                          <a:cs typeface="+mn-cs"/>
                        </a:rPr>
                        <a:t>円</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6350" cap="flat" cmpd="sng" algn="ctr">
                      <a:noFill/>
                      <a:prstDash val="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32910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基本料金（</a:t>
                      </a:r>
                      <a:r>
                        <a:rPr kumimoji="1" lang="en-US" altLang="ja-JP" sz="800" b="0" kern="1200" dirty="0" err="1">
                          <a:solidFill>
                            <a:schemeClr val="bg1"/>
                          </a:solidFill>
                          <a:latin typeface="+mn-lt"/>
                          <a:ea typeface="+mn-ea"/>
                          <a:cs typeface="+mn-cs"/>
                        </a:rPr>
                        <a:t>vCPM</a:t>
                      </a:r>
                      <a:r>
                        <a:rPr kumimoji="1" lang="ja-JP" altLang="en-US" sz="800" b="0" kern="1200" dirty="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mn-lt"/>
                          <a:ea typeface="+mn-ea"/>
                          <a:cs typeface="+mn-cs"/>
                        </a:rPr>
                        <a:t>1,285</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12700" cmpd="sng">
                      <a:noFill/>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mn-lt"/>
                          <a:ea typeface="+mn-ea"/>
                          <a:cs typeface="+mn-cs"/>
                        </a:rPr>
                        <a:t>1,285</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23" rtl="0" eaLnBrk="1" latinLnBrk="0" hangingPunct="1"/>
                      <a:r>
                        <a:rPr kumimoji="1" lang="en-US" altLang="ja-JP" sz="800" kern="1200" dirty="0" smtClean="0">
                          <a:solidFill>
                            <a:schemeClr val="tx1">
                              <a:lumMod val="65000"/>
                              <a:lumOff val="35000"/>
                            </a:schemeClr>
                          </a:solidFill>
                          <a:latin typeface="+mn-lt"/>
                          <a:ea typeface="+mn-ea"/>
                          <a:cs typeface="+mn-cs"/>
                        </a:rPr>
                        <a:t>1,285</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6350" cap="flat" cmpd="sng" algn="ctr">
                      <a:noFill/>
                      <a:prstDash val="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33503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smtClean="0">
                          <a:solidFill>
                            <a:schemeClr val="bg1"/>
                          </a:solidFill>
                          <a:latin typeface="+mn-lt"/>
                          <a:ea typeface="+mn-ea"/>
                          <a:cs typeface="+mn-cs"/>
                        </a:rPr>
                        <a:t>想定</a:t>
                      </a:r>
                      <a:r>
                        <a:rPr kumimoji="1" lang="en-US" altLang="ja-JP" sz="800" b="0" kern="1200" dirty="0" err="1" smtClean="0">
                          <a:solidFill>
                            <a:schemeClr val="bg1"/>
                          </a:solidFill>
                          <a:latin typeface="+mn-lt"/>
                          <a:ea typeface="+mn-ea"/>
                          <a:cs typeface="+mn-cs"/>
                        </a:rPr>
                        <a:t>vimps</a:t>
                      </a:r>
                      <a:r>
                        <a:rPr kumimoji="1" lang="ja-JP" altLang="en-US" sz="700" b="0" kern="1200" dirty="0" smtClean="0">
                          <a:solidFill>
                            <a:schemeClr val="bg1"/>
                          </a:solidFill>
                          <a:latin typeface="+mn-lt"/>
                          <a:ea typeface="+mn-ea"/>
                          <a:cs typeface="+mn-cs"/>
                        </a:rPr>
                        <a:t>（枠配信のみ）</a:t>
                      </a:r>
                      <a:endParaRPr kumimoji="1" lang="ja-JP" altLang="en-US"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12700" cap="flat" cmpd="sng" algn="ctr">
                      <a:solidFill>
                        <a:schemeClr val="bg1">
                          <a:lumMod val="65000"/>
                        </a:schemeClr>
                      </a:solidFill>
                      <a:prstDash val="sysDot"/>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smtClean="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12700" cmpd="sng">
                      <a:noFill/>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pic>
        <p:nvPicPr>
          <p:cNvPr id="7" name="図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91773" y="2140968"/>
            <a:ext cx="288032" cy="534079"/>
          </a:xfrm>
          <a:prstGeom prst="rect">
            <a:avLst/>
          </a:prstGeom>
        </p:spPr>
      </p:pic>
      <p:sp>
        <p:nvSpPr>
          <p:cNvPr id="8" name="正方形/長方形 7"/>
          <p:cNvSpPr/>
          <p:nvPr/>
        </p:nvSpPr>
        <p:spPr>
          <a:xfrm>
            <a:off x="3359696" y="873976"/>
            <a:ext cx="1080120" cy="215444"/>
          </a:xfrm>
          <a:prstGeom prst="rect">
            <a:avLst/>
          </a:prstGeom>
          <a:noFill/>
          <a:ln>
            <a:solidFill>
              <a:sysClr val="windowText" lastClr="000000"/>
            </a:solidFill>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800" b="0" i="0" u="none" strike="noStrike" kern="0" cap="none" spc="0" normalizeH="0" baseline="0" noProof="0" dirty="0">
                <a:ln>
                  <a:noFill/>
                </a:ln>
                <a:solidFill>
                  <a:prstClr val="black">
                    <a:lumMod val="65000"/>
                    <a:lumOff val="35000"/>
                  </a:prstClr>
                </a:solidFill>
                <a:effectLst/>
                <a:uLnTx/>
                <a:uFillTx/>
              </a:rPr>
              <a:t>レギュラー商品</a:t>
            </a:r>
          </a:p>
        </p:txBody>
      </p:sp>
      <p:sp>
        <p:nvSpPr>
          <p:cNvPr id="9" name="正方形/長方形 8"/>
          <p:cNvSpPr/>
          <p:nvPr/>
        </p:nvSpPr>
        <p:spPr>
          <a:xfrm>
            <a:off x="9631762" y="864417"/>
            <a:ext cx="1080120" cy="215444"/>
          </a:xfrm>
          <a:prstGeom prst="rect">
            <a:avLst/>
          </a:prstGeom>
          <a:noFill/>
          <a:ln>
            <a:solidFill>
              <a:sysClr val="windowText" lastClr="000000"/>
            </a:solidFill>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800" b="0" i="0" u="none" strike="noStrike" kern="0" cap="none" spc="0" normalizeH="0" baseline="0" noProof="0" dirty="0">
                <a:ln>
                  <a:noFill/>
                </a:ln>
                <a:solidFill>
                  <a:prstClr val="black">
                    <a:lumMod val="65000"/>
                    <a:lumOff val="35000"/>
                  </a:prstClr>
                </a:solidFill>
                <a:effectLst/>
                <a:uLnTx/>
                <a:uFillTx/>
              </a:rPr>
              <a:t>レギュラー商品</a:t>
            </a:r>
          </a:p>
        </p:txBody>
      </p:sp>
      <p:sp>
        <p:nvSpPr>
          <p:cNvPr id="10" name="正方形/長方形 9"/>
          <p:cNvSpPr/>
          <p:nvPr/>
        </p:nvSpPr>
        <p:spPr>
          <a:xfrm>
            <a:off x="5763082" y="763328"/>
            <a:ext cx="2545414" cy="338554"/>
          </a:xfrm>
          <a:prstGeom prst="rect">
            <a:avLst/>
          </a:prstGeom>
          <a:solidFill>
            <a:srgbClr val="FFE9EA"/>
          </a:solidFill>
          <a:ln>
            <a:solidFill>
              <a:srgbClr val="D00216"/>
            </a:solidFill>
          </a:ln>
        </p:spPr>
        <p:txBody>
          <a:bodyPr wrap="square">
            <a:spAutoFit/>
          </a:bodyPr>
          <a:lstStyle/>
          <a:p>
            <a:pPr algn="ctr">
              <a:defRPr/>
            </a:pPr>
            <a:r>
              <a:rPr kumimoji="0" lang="ja-JP" altLang="en-US" sz="800" kern="0" dirty="0">
                <a:solidFill>
                  <a:srgbClr val="FF0000"/>
                </a:solidFill>
              </a:rPr>
              <a:t>スペシャル商品</a:t>
            </a:r>
            <a:endParaRPr kumimoji="0" lang="en-US" altLang="ja-JP" sz="800" kern="0" dirty="0">
              <a:solidFill>
                <a:srgbClr val="FF0000"/>
              </a:solidFill>
            </a:endParaRPr>
          </a:p>
          <a:p>
            <a:pPr algn="ctr">
              <a:defRPr/>
            </a:pPr>
            <a:r>
              <a:rPr kumimoji="0" lang="en-US" altLang="ja-JP" sz="800" kern="0" dirty="0">
                <a:solidFill>
                  <a:srgbClr val="FF0000"/>
                </a:solidFill>
              </a:rPr>
              <a:t>※</a:t>
            </a:r>
            <a:r>
              <a:rPr kumimoji="0" lang="ja-JP" altLang="en-US" sz="800" kern="0" dirty="0">
                <a:solidFill>
                  <a:srgbClr val="FF0000"/>
                </a:solidFill>
              </a:rPr>
              <a:t>在庫確認必須。在庫確認受付は</a:t>
            </a:r>
            <a:r>
              <a:rPr kumimoji="0" lang="en-US" altLang="ja-JP" sz="800" kern="0" dirty="0" smtClean="0">
                <a:solidFill>
                  <a:srgbClr val="FF0000"/>
                </a:solidFill>
              </a:rPr>
              <a:t>5/24</a:t>
            </a:r>
            <a:r>
              <a:rPr kumimoji="0" lang="ja-JP" altLang="en-US" sz="800" kern="0" dirty="0" smtClean="0">
                <a:solidFill>
                  <a:srgbClr val="FF0000"/>
                </a:solidFill>
              </a:rPr>
              <a:t>（月）</a:t>
            </a:r>
            <a:r>
              <a:rPr kumimoji="0" lang="en-US" altLang="ja-JP" sz="800" kern="0" dirty="0" smtClean="0">
                <a:solidFill>
                  <a:srgbClr val="FF0000"/>
                </a:solidFill>
              </a:rPr>
              <a:t>~</a:t>
            </a:r>
            <a:endParaRPr kumimoji="0" lang="ja-JP" altLang="en-US" sz="800" kern="0" dirty="0">
              <a:solidFill>
                <a:srgbClr val="FF0000"/>
              </a:solidFill>
            </a:endParaRPr>
          </a:p>
        </p:txBody>
      </p:sp>
      <p:sp>
        <p:nvSpPr>
          <p:cNvPr id="11" name="テキスト ボックス 10"/>
          <p:cNvSpPr txBox="1"/>
          <p:nvPr/>
        </p:nvSpPr>
        <p:spPr>
          <a:xfrm>
            <a:off x="4936873" y="1281222"/>
            <a:ext cx="576064" cy="20005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700" b="0" i="0" u="none" strike="noStrike" kern="0" cap="none" spc="0" normalizeH="0" baseline="0" noProof="0" dirty="0" smtClean="0">
                <a:ln>
                  <a:noFill/>
                </a:ln>
                <a:solidFill>
                  <a:prstClr val="black">
                    <a:lumMod val="65000"/>
                    <a:lumOff val="35000"/>
                  </a:prstClr>
                </a:solidFill>
                <a:effectLst/>
                <a:uLnTx/>
                <a:uFillTx/>
              </a:rPr>
              <a:t>※1</a:t>
            </a:r>
            <a:endParaRPr kumimoji="0" lang="ja-JP" altLang="en-US" sz="700" b="0" i="0" u="none" strike="noStrike" kern="0" cap="none" spc="0" normalizeH="0" baseline="0" noProof="0" dirty="0" smtClean="0">
              <a:ln>
                <a:noFill/>
              </a:ln>
              <a:solidFill>
                <a:prstClr val="black">
                  <a:lumMod val="65000"/>
                  <a:lumOff val="35000"/>
                </a:prstClr>
              </a:solidFill>
              <a:effectLst/>
              <a:uLnTx/>
              <a:uFillTx/>
            </a:endParaRPr>
          </a:p>
        </p:txBody>
      </p:sp>
      <p:sp>
        <p:nvSpPr>
          <p:cNvPr id="12" name="テキスト ボックス 11"/>
          <p:cNvSpPr txBox="1"/>
          <p:nvPr/>
        </p:nvSpPr>
        <p:spPr>
          <a:xfrm>
            <a:off x="7906500" y="1291808"/>
            <a:ext cx="598268" cy="20005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700" b="0" i="0" u="none" strike="noStrike" kern="0" cap="none" spc="0" normalizeH="0" baseline="0" noProof="0" dirty="0" smtClean="0">
                <a:ln>
                  <a:noFill/>
                </a:ln>
                <a:solidFill>
                  <a:prstClr val="black">
                    <a:lumMod val="65000"/>
                    <a:lumOff val="35000"/>
                  </a:prstClr>
                </a:solidFill>
                <a:effectLst/>
                <a:uLnTx/>
                <a:uFillTx/>
              </a:rPr>
              <a:t>※1</a:t>
            </a:r>
            <a:r>
              <a:rPr kumimoji="0" lang="ja-JP" altLang="en-US" sz="700" b="0" i="0" u="none" strike="noStrike" kern="0" cap="none" spc="0" normalizeH="0" baseline="0" noProof="0" dirty="0" err="1" smtClean="0">
                <a:ln>
                  <a:noFill/>
                </a:ln>
                <a:solidFill>
                  <a:prstClr val="black">
                    <a:lumMod val="65000"/>
                    <a:lumOff val="35000"/>
                  </a:prstClr>
                </a:solidFill>
                <a:effectLst/>
                <a:uLnTx/>
                <a:uFillTx/>
              </a:rPr>
              <a:t>、</a:t>
            </a:r>
            <a:r>
              <a:rPr kumimoji="0" lang="ja-JP" altLang="en-US" sz="700" b="0" i="0" u="none" strike="noStrike" kern="0" cap="none" spc="0" normalizeH="0" baseline="0" noProof="0" dirty="0" smtClean="0">
                <a:ln>
                  <a:noFill/>
                </a:ln>
                <a:solidFill>
                  <a:prstClr val="black">
                    <a:lumMod val="65000"/>
                    <a:lumOff val="35000"/>
                  </a:prstClr>
                </a:solidFill>
                <a:effectLst/>
                <a:uLnTx/>
                <a:uFillTx/>
              </a:rPr>
              <a:t>２</a:t>
            </a:r>
          </a:p>
        </p:txBody>
      </p:sp>
      <p:sp>
        <p:nvSpPr>
          <p:cNvPr id="13" name="テキスト ボックス 12"/>
          <p:cNvSpPr txBox="1"/>
          <p:nvPr/>
        </p:nvSpPr>
        <p:spPr>
          <a:xfrm>
            <a:off x="11221273" y="1291808"/>
            <a:ext cx="576064" cy="20005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700" b="0" i="0" u="none" strike="noStrike" kern="0" cap="none" spc="0" normalizeH="0" baseline="0" noProof="0" dirty="0" smtClean="0">
                <a:ln>
                  <a:noFill/>
                </a:ln>
                <a:solidFill>
                  <a:prstClr val="black">
                    <a:lumMod val="65000"/>
                    <a:lumOff val="35000"/>
                  </a:prstClr>
                </a:solidFill>
                <a:effectLst/>
                <a:uLnTx/>
                <a:uFillTx/>
              </a:rPr>
              <a:t>※1</a:t>
            </a:r>
            <a:endParaRPr kumimoji="0" lang="ja-JP" altLang="en-US" sz="700" b="0" i="0" u="none" strike="noStrike" kern="0" cap="none" spc="0" normalizeH="0" baseline="0" noProof="0" dirty="0" smtClean="0">
              <a:ln>
                <a:noFill/>
              </a:ln>
              <a:solidFill>
                <a:prstClr val="black">
                  <a:lumMod val="65000"/>
                  <a:lumOff val="35000"/>
                </a:prstClr>
              </a:solidFill>
              <a:effectLst/>
              <a:uLnTx/>
              <a:uFillTx/>
            </a:endParaRPr>
          </a:p>
        </p:txBody>
      </p:sp>
      <p:sp>
        <p:nvSpPr>
          <p:cNvPr id="14" name="テキスト ボックス 13"/>
          <p:cNvSpPr txBox="1"/>
          <p:nvPr/>
        </p:nvSpPr>
        <p:spPr>
          <a:xfrm>
            <a:off x="292334" y="6157328"/>
            <a:ext cx="9339428" cy="338554"/>
          </a:xfrm>
          <a:prstGeom prst="rect">
            <a:avLst/>
          </a:prstGeom>
          <a:noFill/>
        </p:spPr>
        <p:txBody>
          <a:bodyPr wrap="square" rtlCol="0">
            <a:spAutoFit/>
          </a:bodyPr>
          <a:lstStyle/>
          <a:p>
            <a:r>
              <a:rPr kumimoji="0" lang="en-US" altLang="ja-JP" sz="800" kern="0" dirty="0">
                <a:solidFill>
                  <a:prstClr val="black">
                    <a:lumMod val="65000"/>
                    <a:lumOff val="35000"/>
                  </a:prstClr>
                </a:solidFill>
              </a:rPr>
              <a:t>※1</a:t>
            </a:r>
            <a:r>
              <a:rPr kumimoji="0" lang="ja-JP" altLang="en-US" sz="800" kern="0" dirty="0">
                <a:solidFill>
                  <a:prstClr val="black">
                    <a:lumMod val="65000"/>
                    <a:lumOff val="35000"/>
                  </a:prstClr>
                </a:solidFill>
              </a:rPr>
              <a:t>：配信先： </a:t>
            </a:r>
            <a:r>
              <a:rPr kumimoji="0" lang="en-US" altLang="ja-JP" sz="800" kern="0" dirty="0">
                <a:solidFill>
                  <a:prstClr val="black">
                    <a:lumMod val="65000"/>
                    <a:lumOff val="35000"/>
                  </a:prstClr>
                </a:solidFill>
              </a:rPr>
              <a:t>iOS</a:t>
            </a:r>
            <a:r>
              <a:rPr kumimoji="0" lang="ja-JP" altLang="en-US" sz="800" kern="0" dirty="0">
                <a:solidFill>
                  <a:prstClr val="black">
                    <a:lumMod val="65000"/>
                    <a:lumOff val="35000"/>
                  </a:prstClr>
                </a:solidFill>
              </a:rPr>
              <a:t>・</a:t>
            </a:r>
            <a:r>
              <a:rPr kumimoji="0" lang="en-US" altLang="ja-JP" sz="800" kern="0" dirty="0">
                <a:solidFill>
                  <a:prstClr val="black">
                    <a:lumMod val="65000"/>
                    <a:lumOff val="35000"/>
                  </a:prstClr>
                </a:solidFill>
              </a:rPr>
              <a:t>Android</a:t>
            </a:r>
            <a:r>
              <a:rPr kumimoji="0" lang="ja-JP" altLang="en-US" sz="800" kern="0" dirty="0">
                <a:solidFill>
                  <a:prstClr val="black">
                    <a:lumMod val="65000"/>
                    <a:lumOff val="35000"/>
                  </a:prstClr>
                </a:solidFill>
              </a:rPr>
              <a:t>　ウェブ、</a:t>
            </a:r>
            <a:r>
              <a:rPr kumimoji="0" lang="en-US" altLang="ja-JP" sz="800" kern="0" dirty="0">
                <a:solidFill>
                  <a:prstClr val="black">
                    <a:lumMod val="65000"/>
                    <a:lumOff val="35000"/>
                  </a:prstClr>
                </a:solidFill>
              </a:rPr>
              <a:t>iOS</a:t>
            </a:r>
            <a:r>
              <a:rPr kumimoji="0" lang="ja-JP" altLang="en-US" sz="800" kern="0" dirty="0">
                <a:solidFill>
                  <a:prstClr val="black">
                    <a:lumMod val="65000"/>
                    <a:lumOff val="35000"/>
                  </a:prstClr>
                </a:solidFill>
              </a:rPr>
              <a:t>・</a:t>
            </a:r>
            <a:r>
              <a:rPr kumimoji="0" lang="en-US" altLang="ja-JP" sz="800" kern="0" dirty="0">
                <a:solidFill>
                  <a:prstClr val="black">
                    <a:lumMod val="65000"/>
                    <a:lumOff val="35000"/>
                  </a:prstClr>
                </a:solidFill>
              </a:rPr>
              <a:t>Android</a:t>
            </a:r>
            <a:r>
              <a:rPr kumimoji="0" lang="ja-JP" altLang="en-US" sz="800" kern="0" dirty="0">
                <a:solidFill>
                  <a:prstClr val="black">
                    <a:lumMod val="65000"/>
                    <a:lumOff val="35000"/>
                  </a:prstClr>
                </a:solidFill>
              </a:rPr>
              <a:t>　アプリ。</a:t>
            </a:r>
            <a:endParaRPr kumimoji="0" lang="en-US" altLang="ja-JP" sz="800" kern="0" dirty="0">
              <a:solidFill>
                <a:prstClr val="black">
                  <a:lumMod val="65000"/>
                  <a:lumOff val="35000"/>
                </a:prstClr>
              </a:solidFill>
            </a:endParaRPr>
          </a:p>
          <a:p>
            <a:r>
              <a:rPr kumimoji="0" lang="en-US" altLang="ja-JP" sz="800" kern="0" dirty="0">
                <a:solidFill>
                  <a:prstClr val="black">
                    <a:lumMod val="65000"/>
                    <a:lumOff val="35000"/>
                  </a:prstClr>
                </a:solidFill>
              </a:rPr>
              <a:t>※2</a:t>
            </a:r>
            <a:r>
              <a:rPr kumimoji="0" lang="ja-JP" altLang="en-US" sz="800" kern="0" dirty="0">
                <a:solidFill>
                  <a:prstClr val="black">
                    <a:lumMod val="65000"/>
                    <a:lumOff val="35000"/>
                  </a:prstClr>
                </a:solidFill>
              </a:rPr>
              <a:t>：事前の在庫確認必須商品です。スペシャル商品（事前提案可否必須商品）のフローにてお問い合わせください。在庫確認後、承認されたアカウントのみ予約購入が可能となります</a:t>
            </a:r>
            <a:r>
              <a:rPr kumimoji="0" lang="ja-JP" altLang="en-US" sz="800" kern="0" dirty="0" smtClean="0">
                <a:solidFill>
                  <a:prstClr val="black">
                    <a:lumMod val="65000"/>
                    <a:lumOff val="35000"/>
                  </a:prstClr>
                </a:solidFill>
              </a:rPr>
              <a:t>。</a:t>
            </a:r>
            <a:endParaRPr kumimoji="0" lang="en-US" altLang="ja-JP" sz="800" kern="0" dirty="0">
              <a:solidFill>
                <a:prstClr val="black">
                  <a:lumMod val="65000"/>
                  <a:lumOff val="35000"/>
                </a:prstClr>
              </a:solidFill>
            </a:endParaRPr>
          </a:p>
        </p:txBody>
      </p:sp>
    </p:spTree>
    <p:extLst>
      <p:ext uri="{BB962C8B-B14F-4D97-AF65-F5344CB8AC3E}">
        <p14:creationId xmlns:p14="http://schemas.microsoft.com/office/powerpoint/2010/main" val="13200711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トップパネル（スマートフォン商品）</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a:t>
            </a:fld>
            <a:endParaRPr lang="ja-JP" altLang="en-US"/>
          </a:p>
        </p:txBody>
      </p:sp>
      <p:graphicFrame>
        <p:nvGraphicFramePr>
          <p:cNvPr id="6" name="表 5">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1085684520"/>
              </p:ext>
            </p:extLst>
          </p:nvPr>
        </p:nvGraphicFramePr>
        <p:xfrm>
          <a:off x="334963" y="1052738"/>
          <a:ext cx="7129190" cy="5018933"/>
        </p:xfrm>
        <a:graphic>
          <a:graphicData uri="http://schemas.openxmlformats.org/drawingml/2006/table">
            <a:tbl>
              <a:tblPr firstCol="1" bandRow="1"/>
              <a:tblGrid>
                <a:gridCol w="1650970">
                  <a:extLst>
                    <a:ext uri="{9D8B030D-6E8A-4147-A177-3AD203B41FA5}">
                      <a16:colId xmlns:a16="http://schemas.microsoft.com/office/drawing/2014/main" val="792911817"/>
                    </a:ext>
                  </a:extLst>
                </a:gridCol>
                <a:gridCol w="1949827">
                  <a:extLst>
                    <a:ext uri="{9D8B030D-6E8A-4147-A177-3AD203B41FA5}">
                      <a16:colId xmlns:a16="http://schemas.microsoft.com/office/drawing/2014/main" val="598637953"/>
                    </a:ext>
                  </a:extLst>
                </a:gridCol>
                <a:gridCol w="3528393">
                  <a:extLst>
                    <a:ext uri="{9D8B030D-6E8A-4147-A177-3AD203B41FA5}">
                      <a16:colId xmlns:a16="http://schemas.microsoft.com/office/drawing/2014/main" val="645536402"/>
                    </a:ext>
                  </a:extLst>
                </a:gridCol>
              </a:tblGrid>
              <a:tr h="29206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スポーツナビ　カテゴリートップ指定　トップパネル　</a:t>
                      </a:r>
                      <a:r>
                        <a:rPr kumimoji="1" lang="en-US" altLang="ja-JP" sz="800" b="1" kern="1200" dirty="0" smtClean="0">
                          <a:solidFill>
                            <a:schemeClr val="tx1">
                              <a:lumMod val="65000"/>
                              <a:lumOff val="35000"/>
                            </a:schemeClr>
                          </a:solidFill>
                          <a:latin typeface="+mn-lt"/>
                          <a:ea typeface="+mn-ea"/>
                          <a:cs typeface="+mn-cs"/>
                        </a:rPr>
                        <a:t>SP</a:t>
                      </a:r>
                      <a:endParaRPr kumimoji="1" lang="ja-JP" altLang="en-US" sz="800" b="1"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dot"/>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1989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商品</a:t>
                      </a:r>
                      <a:r>
                        <a:rPr kumimoji="1" lang="en-US" altLang="ja-JP" sz="8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smtClean="0">
                          <a:solidFill>
                            <a:schemeClr val="tx1">
                              <a:lumMod val="65000"/>
                              <a:lumOff val="35000"/>
                            </a:schemeClr>
                          </a:solidFill>
                          <a:latin typeface="+mj-lt"/>
                          <a:ea typeface="+mj-ea"/>
                        </a:rPr>
                        <a:t>内容変更</a:t>
                      </a:r>
                      <a:endParaRPr kumimoji="1" lang="ja-JP" altLang="en-US" sz="800" dirty="0">
                        <a:solidFill>
                          <a:schemeClr val="tx1">
                            <a:lumMod val="65000"/>
                            <a:lumOff val="35000"/>
                          </a:schemeClr>
                        </a:solidFill>
                        <a:latin typeface="+mj-lt"/>
                        <a:ea typeface="+mj-ea"/>
                      </a:endParaRPr>
                    </a:p>
                  </a:txBody>
                  <a:tcPr anchor="ctr">
                    <a:lnL w="12700" cmpd="sng">
                      <a:noFill/>
                    </a:lnL>
                    <a:lnR w="12700" cap="flat" cmpd="sng" algn="ctr">
                      <a:solidFill>
                        <a:schemeClr val="bg1">
                          <a:lumMod val="65000"/>
                        </a:schemeClr>
                      </a:solidFill>
                      <a:prstDash val="sysDot"/>
                      <a:round/>
                      <a:headEnd type="none" w="med" len="med"/>
                      <a:tailEnd type="none" w="med" len="med"/>
                    </a:lnR>
                    <a:lnT w="63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j-lt"/>
                          <a:ea typeface="+mj-ea"/>
                          <a:cs typeface="+mn-cs"/>
                        </a:rPr>
                        <a:t>1000001281</a:t>
                      </a:r>
                      <a:endParaRPr kumimoji="1" lang="ja-JP" altLang="en-US" sz="800" kern="1200" dirty="0" smtClean="0">
                        <a:solidFill>
                          <a:schemeClr val="tx1">
                            <a:lumMod val="65000"/>
                            <a:lumOff val="35000"/>
                          </a:schemeClr>
                        </a:solidFill>
                        <a:latin typeface="+mj-lt"/>
                        <a:ea typeface="+mj-ea"/>
                        <a:cs typeface="+mn-cs"/>
                      </a:endParaRPr>
                    </a:p>
                  </a:txBody>
                  <a:tcPr anchor="ctr">
                    <a:lnL w="12700" cap="flat" cmpd="sng" algn="ctr">
                      <a:solidFill>
                        <a:schemeClr val="bg1">
                          <a:lumMod val="65000"/>
                        </a:schemeClr>
                      </a:solidFill>
                      <a:prstDash val="sysDot"/>
                      <a:round/>
                      <a:headEnd type="none" w="med" len="med"/>
                      <a:tailEnd type="none" w="med" len="med"/>
                    </a:lnL>
                    <a:lnR w="6350" cap="flat" cmpd="sng" algn="ctr">
                      <a:noFill/>
                      <a:prstDash val="dot"/>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1989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予約開始日</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kumimoji="1" lang="en-US" altLang="ja-JP" sz="800" kern="1200" dirty="0" smtClean="0">
                          <a:solidFill>
                            <a:schemeClr val="tx1">
                              <a:lumMod val="65000"/>
                              <a:lumOff val="35000"/>
                            </a:schemeClr>
                          </a:solidFill>
                          <a:latin typeface="+mn-lt"/>
                          <a:ea typeface="+mn-ea"/>
                          <a:cs typeface="+mn-cs"/>
                        </a:rPr>
                        <a:t>2021/5/12</a:t>
                      </a:r>
                      <a:r>
                        <a:rPr kumimoji="1" lang="en-US" altLang="ja-JP" sz="800" kern="1200" baseline="0" dirty="0" smtClean="0">
                          <a:solidFill>
                            <a:schemeClr val="tx1">
                              <a:lumMod val="65000"/>
                              <a:lumOff val="35000"/>
                            </a:schemeClr>
                          </a:solidFill>
                          <a:latin typeface="+mn-lt"/>
                          <a:ea typeface="+mn-ea"/>
                          <a:cs typeface="+mn-cs"/>
                        </a:rPr>
                        <a:t> </a:t>
                      </a:r>
                      <a:r>
                        <a:rPr kumimoji="1" lang="ja-JP" altLang="en-US" sz="800" kern="1200" dirty="0" smtClean="0">
                          <a:solidFill>
                            <a:schemeClr val="tx1">
                              <a:lumMod val="65000"/>
                              <a:lumOff val="35000"/>
                            </a:schemeClr>
                          </a:solidFill>
                          <a:latin typeface="+mn-lt"/>
                          <a:ea typeface="+mn-ea"/>
                          <a:cs typeface="+mn-cs"/>
                        </a:rPr>
                        <a:t>（水）</a:t>
                      </a:r>
                      <a:r>
                        <a:rPr kumimoji="1" lang="en-US" altLang="ja-JP" sz="800" kern="1200" dirty="0" smtClean="0">
                          <a:solidFill>
                            <a:schemeClr val="tx1">
                              <a:lumMod val="65000"/>
                              <a:lumOff val="35000"/>
                            </a:schemeClr>
                          </a:solidFill>
                          <a:latin typeface="+mn-lt"/>
                          <a:ea typeface="+mn-ea"/>
                          <a:cs typeface="+mn-cs"/>
                        </a:rPr>
                        <a:t> 12:00</a:t>
                      </a:r>
                      <a:endParaRPr kumimoji="1" lang="en-US" altLang="ja-JP"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355075111"/>
                  </a:ext>
                </a:extLst>
              </a:tr>
              <a:tr h="21989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smtClean="0">
                          <a:solidFill>
                            <a:schemeClr val="bg1"/>
                          </a:solidFill>
                          <a:latin typeface="+mn-lt"/>
                          <a:ea typeface="+mn-ea"/>
                          <a:cs typeface="+mn-cs"/>
                        </a:rPr>
                        <a:t>入稿前審査対象</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smtClean="0">
                          <a:solidFill>
                            <a:schemeClr val="tx1">
                              <a:lumMod val="65000"/>
                              <a:lumOff val="35000"/>
                            </a:schemeClr>
                          </a:solidFill>
                          <a:latin typeface="+mj-lt"/>
                          <a:ea typeface="+mj-ea"/>
                        </a:rPr>
                        <a:t>ー</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53520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dirty="0">
                        <a:solidFill>
                          <a:schemeClr val="tx1">
                            <a:lumMod val="65000"/>
                            <a:lumOff val="35000"/>
                          </a:schemeClr>
                        </a:solidFill>
                        <a:latin typeface="+mj-lt"/>
                        <a:ea typeface="+mj-ea"/>
                      </a:endParaRPr>
                    </a:p>
                  </a:txBody>
                  <a:tcPr anchor="ctr">
                    <a:lnL w="12700" cap="flat" cmpd="sng" algn="ctr">
                      <a:noFill/>
                      <a:prstDash val="solid"/>
                      <a:round/>
                      <a:headEnd type="none" w="med" len="med"/>
                      <a:tailEnd type="none" w="med" len="med"/>
                    </a:lnL>
                    <a:lnR w="6350" cap="flat" cmpd="sng" algn="ctr">
                      <a:noFill/>
                      <a:prstDash val="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36635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動画（</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p>
                  </a:txBody>
                  <a:tcPr anchor="ctr">
                    <a:lnL w="12700" cmpd="sng">
                      <a:noFill/>
                    </a:lnL>
                    <a:lnR w="6350" cap="flat" cmpd="sng" algn="ctr">
                      <a:noFill/>
                      <a:prstDash val="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4638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smtClean="0">
                          <a:solidFill>
                            <a:schemeClr val="bg1"/>
                          </a:solidFill>
                          <a:latin typeface="+mn-lt"/>
                          <a:ea typeface="+mn-ea"/>
                          <a:cs typeface="+mn-cs"/>
                        </a:rPr>
                        <a:t>動画（</a:t>
                      </a:r>
                      <a:r>
                        <a:rPr kumimoji="1" lang="en-US" altLang="ja-JP" sz="800" b="0" kern="1200" dirty="0" smtClean="0">
                          <a:solidFill>
                            <a:schemeClr val="bg1"/>
                          </a:solidFill>
                          <a:latin typeface="+mn-lt"/>
                          <a:ea typeface="+mn-ea"/>
                          <a:cs typeface="+mn-cs"/>
                        </a:rPr>
                        <a:t>16</a:t>
                      </a:r>
                      <a:r>
                        <a:rPr kumimoji="1" lang="ja-JP" altLang="en-US" sz="800" b="0" kern="1200" dirty="0" smtClean="0">
                          <a:solidFill>
                            <a:schemeClr val="bg1"/>
                          </a:solidFill>
                          <a:latin typeface="+mn-lt"/>
                          <a:ea typeface="+mn-ea"/>
                          <a:cs typeface="+mn-cs"/>
                        </a:rPr>
                        <a:t>：</a:t>
                      </a:r>
                      <a:r>
                        <a:rPr kumimoji="1" lang="en-US" altLang="ja-JP" sz="800" b="0" kern="1200" dirty="0" smtClean="0">
                          <a:solidFill>
                            <a:schemeClr val="bg1"/>
                          </a:solidFill>
                          <a:latin typeface="+mn-lt"/>
                          <a:ea typeface="+mn-ea"/>
                          <a:cs typeface="+mn-cs"/>
                        </a:rPr>
                        <a:t>9</a:t>
                      </a:r>
                      <a:r>
                        <a:rPr kumimoji="1" lang="ja-JP" altLang="en-US" sz="800" b="0" kern="1200" dirty="0" smtClean="0">
                          <a:solidFill>
                            <a:schemeClr val="bg1"/>
                          </a:solidFill>
                          <a:latin typeface="+mn-lt"/>
                          <a:ea typeface="+mn-ea"/>
                          <a:cs typeface="+mn-cs"/>
                        </a:rPr>
                        <a:t>）広告</a:t>
                      </a:r>
                    </a:p>
                    <a:p>
                      <a:pPr algn="ctr"/>
                      <a:r>
                        <a:rPr kumimoji="1" lang="ja-JP" altLang="en-US" sz="800" b="0" kern="1200" dirty="0" smtClean="0">
                          <a:solidFill>
                            <a:schemeClr val="bg1"/>
                          </a:solidFill>
                          <a:latin typeface="+mn-lt"/>
                          <a:ea typeface="+mn-ea"/>
                          <a:cs typeface="+mn-cs"/>
                        </a:rPr>
                        <a:t>タップ後の動作</a:t>
                      </a:r>
                      <a:endParaRPr kumimoji="1" lang="ja-JP" altLang="en-US"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smtClean="0">
                          <a:solidFill>
                            <a:schemeClr val="tx1">
                              <a:lumMod val="65000"/>
                              <a:lumOff val="35000"/>
                            </a:schemeClr>
                          </a:solidFill>
                          <a:latin typeface="+mn-lt"/>
                          <a:ea typeface="+mn-ea"/>
                          <a:cs typeface="+mn-cs"/>
                        </a:rPr>
                        <a:t>動画をフルスクリーンで再生する（</a:t>
                      </a:r>
                      <a:r>
                        <a:rPr kumimoji="1" lang="en-US" altLang="ja-JP" sz="800" kern="1200" dirty="0" smtClean="0">
                          <a:solidFill>
                            <a:schemeClr val="tx1">
                              <a:lumMod val="65000"/>
                              <a:lumOff val="35000"/>
                            </a:schemeClr>
                          </a:solidFill>
                          <a:latin typeface="+mn-lt"/>
                          <a:ea typeface="+mn-ea"/>
                          <a:cs typeface="+mn-cs"/>
                        </a:rPr>
                        <a:t>for view</a:t>
                      </a:r>
                      <a:r>
                        <a:rPr kumimoji="1" lang="ja-JP" altLang="en-US" sz="800" kern="1200" dirty="0" smtClean="0">
                          <a:solidFill>
                            <a:schemeClr val="tx1">
                              <a:lumMod val="65000"/>
                              <a:lumOff val="35000"/>
                            </a:schemeClr>
                          </a:solidFill>
                          <a:latin typeface="+mn-lt"/>
                          <a:ea typeface="+mn-ea"/>
                          <a:cs typeface="+mn-cs"/>
                        </a:rPr>
                        <a:t>）</a:t>
                      </a:r>
                    </a:p>
                    <a:p>
                      <a:pPr algn="ctr"/>
                      <a:r>
                        <a:rPr kumimoji="1" lang="ja-JP" altLang="en-US" sz="800" kern="1200" dirty="0" smtClean="0">
                          <a:solidFill>
                            <a:schemeClr val="tx1">
                              <a:lumMod val="65000"/>
                              <a:lumOff val="35000"/>
                            </a:schemeClr>
                          </a:solidFill>
                          <a:latin typeface="+mn-lt"/>
                          <a:ea typeface="+mn-ea"/>
                          <a:cs typeface="+mn-cs"/>
                        </a:rPr>
                        <a:t>ランディングページを表示する（</a:t>
                      </a:r>
                      <a:r>
                        <a:rPr kumimoji="1" lang="en-US" altLang="ja-JP" sz="800" kern="1200" dirty="0" smtClean="0">
                          <a:solidFill>
                            <a:schemeClr val="tx1">
                              <a:lumMod val="65000"/>
                              <a:lumOff val="35000"/>
                            </a:schemeClr>
                          </a:solidFill>
                          <a:latin typeface="+mn-lt"/>
                          <a:ea typeface="+mn-ea"/>
                          <a:cs typeface="+mn-cs"/>
                        </a:rPr>
                        <a:t>for click</a:t>
                      </a:r>
                      <a:r>
                        <a:rPr kumimoji="1" lang="ja-JP" altLang="en-US" sz="800" kern="1200" dirty="0" smtClean="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21989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smtClean="0">
                          <a:solidFill>
                            <a:schemeClr val="tx1">
                              <a:lumMod val="65000"/>
                              <a:lumOff val="35000"/>
                            </a:schemeClr>
                          </a:solidFill>
                          <a:latin typeface="+mj-lt"/>
                          <a:ea typeface="+mj-ea"/>
                        </a:rPr>
                        <a:t>スマートフォン</a:t>
                      </a:r>
                      <a:r>
                        <a:rPr kumimoji="1" lang="ja-JP" altLang="en-US" sz="800" b="0" dirty="0" smtClean="0">
                          <a:solidFill>
                            <a:schemeClr val="tx1">
                              <a:lumMod val="65000"/>
                              <a:lumOff val="35000"/>
                            </a:schemeClr>
                          </a:solidFill>
                          <a:latin typeface="+mj-lt"/>
                          <a:ea typeface="+mj-ea"/>
                        </a:rPr>
                        <a:t>（ウェブ）</a:t>
                      </a:r>
                      <a:endParaRPr kumimoji="1" lang="ja-JP" altLang="en-US" sz="800" b="0" dirty="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4728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smtClean="0">
                          <a:solidFill>
                            <a:schemeClr val="bg1"/>
                          </a:solidFill>
                          <a:latin typeface="+mn-lt"/>
                          <a:ea typeface="+mn-ea"/>
                          <a:cs typeface="+mn-cs"/>
                        </a:rPr>
                        <a:t>掲載面</a:t>
                      </a:r>
                      <a:endParaRPr kumimoji="1" lang="ja-JP" altLang="en-US"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smtClean="0">
                          <a:solidFill>
                            <a:schemeClr val="tx1">
                              <a:lumMod val="65000"/>
                              <a:lumOff val="35000"/>
                            </a:schemeClr>
                          </a:solidFill>
                          <a:latin typeface="+mn-lt"/>
                          <a:ea typeface="+mn-ea"/>
                          <a:cs typeface="+mn-cs"/>
                        </a:rPr>
                        <a:t>スポーツナビ　野球　プロ野球</a:t>
                      </a:r>
                    </a:p>
                    <a:p>
                      <a:pPr algn="ctr"/>
                      <a:r>
                        <a:rPr kumimoji="1" lang="ja-JP" altLang="en-US" sz="800" kern="1200" dirty="0" smtClean="0">
                          <a:solidFill>
                            <a:schemeClr val="tx1">
                              <a:lumMod val="65000"/>
                              <a:lumOff val="35000"/>
                            </a:schemeClr>
                          </a:solidFill>
                          <a:latin typeface="+mn-lt"/>
                          <a:ea typeface="+mn-ea"/>
                          <a:cs typeface="+mn-cs"/>
                        </a:rPr>
                        <a:t>スポーツナビ　野球　高校野球</a:t>
                      </a:r>
                      <a:endParaRPr kumimoji="1" lang="en-US" altLang="ja-JP" sz="800" kern="1200" dirty="0" smtClean="0">
                        <a:solidFill>
                          <a:schemeClr val="tx1">
                            <a:lumMod val="65000"/>
                            <a:lumOff val="35000"/>
                          </a:schemeClr>
                        </a:solidFill>
                        <a:latin typeface="+mn-lt"/>
                        <a:ea typeface="+mn-ea"/>
                        <a:cs typeface="+mn-cs"/>
                      </a:endParaRPr>
                    </a:p>
                    <a:p>
                      <a:pPr marL="0" algn="ctr" defTabSz="914400" rtl="0" eaLnBrk="1" latinLnBrk="0" hangingPunct="1"/>
                      <a:r>
                        <a:rPr kumimoji="1" lang="ja-JP" altLang="en-US" sz="800" kern="1200" dirty="0" smtClean="0">
                          <a:solidFill>
                            <a:schemeClr val="tx1">
                              <a:lumMod val="65000"/>
                              <a:lumOff val="35000"/>
                            </a:schemeClr>
                          </a:solidFill>
                          <a:latin typeface="+mn-lt"/>
                          <a:ea typeface="+mn-ea"/>
                          <a:cs typeface="+mn-cs"/>
                        </a:rPr>
                        <a:t>スポーツナビ　サッカー　</a:t>
                      </a:r>
                      <a:r>
                        <a:rPr kumimoji="1" lang="en-US" altLang="ja-JP" sz="800" kern="1200" dirty="0" smtClean="0">
                          <a:solidFill>
                            <a:schemeClr val="tx1">
                              <a:lumMod val="65000"/>
                              <a:lumOff val="35000"/>
                            </a:schemeClr>
                          </a:solidFill>
                          <a:latin typeface="+mn-lt"/>
                          <a:ea typeface="+mn-ea"/>
                          <a:cs typeface="+mn-cs"/>
                        </a:rPr>
                        <a:t>J</a:t>
                      </a:r>
                      <a:r>
                        <a:rPr kumimoji="1" lang="ja-JP" altLang="en-US" sz="800" kern="1200" dirty="0" smtClean="0">
                          <a:solidFill>
                            <a:schemeClr val="tx1">
                              <a:lumMod val="65000"/>
                              <a:lumOff val="35000"/>
                            </a:schemeClr>
                          </a:solidFill>
                          <a:latin typeface="+mn-lt"/>
                          <a:ea typeface="+mn-ea"/>
                          <a:cs typeface="+mn-cs"/>
                        </a:rPr>
                        <a:t>リーグ</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66098080"/>
                  </a:ext>
                </a:extLst>
              </a:tr>
              <a:tr h="26866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algn="ctr" defTabSz="914400" rtl="0" eaLnBrk="1" latinLnBrk="0" hangingPunct="1"/>
                      <a:r>
                        <a:rPr kumimoji="1" lang="ja-JP" altLang="en-US" sz="800" b="0" kern="1200" dirty="0" smtClean="0">
                          <a:solidFill>
                            <a:schemeClr val="bg1"/>
                          </a:solidFill>
                          <a:latin typeface="+mn-lt"/>
                          <a:ea typeface="+mn-ea"/>
                          <a:cs typeface="+mn-cs"/>
                        </a:rPr>
                        <a:t>掲載場所</a:t>
                      </a:r>
                      <a:endParaRPr kumimoji="1" lang="ja-JP" altLang="en-US"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スポーツナビの各種目のトップページ</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806916787"/>
                  </a:ext>
                </a:extLst>
              </a:tr>
              <a:tr h="30737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7</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日</a:t>
                      </a:r>
                      <a:r>
                        <a:rPr kumimoji="1" lang="ja-JP" altLang="en-US" sz="800" kern="1200" dirty="0" smtClean="0">
                          <a:solidFill>
                            <a:schemeClr val="tx1">
                              <a:lumMod val="65000"/>
                              <a:lumOff val="35000"/>
                            </a:schemeClr>
                          </a:solidFill>
                          <a:latin typeface="+mn-lt"/>
                          <a:ea typeface="+mn-ea"/>
                          <a:cs typeface="+mn-cs"/>
                        </a:rPr>
                        <a:t>（木）</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30</a:t>
                      </a:r>
                      <a:r>
                        <a:rPr kumimoji="1" lang="ja-JP" altLang="en-US" sz="800" kern="1200" dirty="0" smtClean="0">
                          <a:solidFill>
                            <a:schemeClr val="tx1">
                              <a:lumMod val="65000"/>
                              <a:lumOff val="35000"/>
                            </a:schemeClr>
                          </a:solidFill>
                          <a:latin typeface="+mn-lt"/>
                          <a:ea typeface="+mn-ea"/>
                          <a:cs typeface="+mn-cs"/>
                        </a:rPr>
                        <a:t>日（木）</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4797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900" kern="1200" dirty="0" smtClean="0">
                          <a:solidFill>
                            <a:schemeClr val="tx1">
                              <a:lumMod val="65000"/>
                              <a:lumOff val="35000"/>
                            </a:schemeClr>
                          </a:solidFill>
                          <a:latin typeface="+mn-lt"/>
                          <a:ea typeface="+mn-ea"/>
                          <a:cs typeface="+mn-cs"/>
                        </a:rPr>
                        <a:t>5</a:t>
                      </a:r>
                      <a:r>
                        <a:rPr kumimoji="1" lang="ja-JP" altLang="en-US" sz="900" kern="1200" dirty="0" smtClean="0">
                          <a:solidFill>
                            <a:schemeClr val="tx1">
                              <a:lumMod val="65000"/>
                              <a:lumOff val="35000"/>
                            </a:schemeClr>
                          </a:solidFill>
                          <a:latin typeface="+mn-lt"/>
                          <a:ea typeface="+mn-ea"/>
                          <a:cs typeface="+mn-cs"/>
                        </a:rPr>
                        <a:t>日間～</a:t>
                      </a:r>
                      <a:r>
                        <a:rPr kumimoji="1" lang="en-US" altLang="ja-JP" sz="900" kern="1200" dirty="0" smtClean="0">
                          <a:solidFill>
                            <a:schemeClr val="tx1">
                              <a:lumMod val="65000"/>
                              <a:lumOff val="35000"/>
                            </a:schemeClr>
                          </a:solidFill>
                          <a:latin typeface="+mn-lt"/>
                          <a:ea typeface="+mn-ea"/>
                          <a:cs typeface="+mn-cs"/>
                        </a:rPr>
                        <a:t>31</a:t>
                      </a:r>
                      <a:r>
                        <a:rPr kumimoji="1" lang="ja-JP" altLang="en-US" sz="900" kern="1200" dirty="0" smtClean="0">
                          <a:solidFill>
                            <a:schemeClr val="tx1">
                              <a:lumMod val="65000"/>
                              <a:lumOff val="35000"/>
                            </a:schemeClr>
                          </a:solidFill>
                          <a:latin typeface="+mn-lt"/>
                          <a:ea typeface="+mn-ea"/>
                          <a:cs typeface="+mn-cs"/>
                        </a:rPr>
                        <a:t>日間</a:t>
                      </a:r>
                      <a:endParaRPr kumimoji="1" lang="en-US" altLang="ja-JP" sz="9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smtClean="0">
                          <a:solidFill>
                            <a:schemeClr val="tx1">
                              <a:lumMod val="65000"/>
                              <a:lumOff val="35000"/>
                            </a:schemeClr>
                          </a:solidFill>
                          <a:latin typeface="+mn-lt"/>
                          <a:ea typeface="+mn-ea"/>
                          <a:cs typeface="+mn-cs"/>
                        </a:rPr>
                        <a:t>※1</a:t>
                      </a:r>
                      <a:r>
                        <a:rPr kumimoji="1" lang="ja-JP" altLang="en-US" sz="700" kern="1200" dirty="0" smtClean="0">
                          <a:solidFill>
                            <a:schemeClr val="tx1">
                              <a:lumMod val="65000"/>
                              <a:lumOff val="35000"/>
                            </a:schemeClr>
                          </a:solidFill>
                          <a:latin typeface="+mn-lt"/>
                          <a:ea typeface="+mn-ea"/>
                          <a:cs typeface="+mn-cs"/>
                        </a:rPr>
                        <a:t>日間～</a:t>
                      </a:r>
                      <a:r>
                        <a:rPr kumimoji="1" lang="en-US" altLang="ja-JP" sz="700" kern="1200" dirty="0" smtClean="0">
                          <a:solidFill>
                            <a:schemeClr val="tx1">
                              <a:lumMod val="65000"/>
                              <a:lumOff val="35000"/>
                            </a:schemeClr>
                          </a:solidFill>
                          <a:latin typeface="+mn-lt"/>
                          <a:ea typeface="+mn-ea"/>
                          <a:cs typeface="+mn-cs"/>
                        </a:rPr>
                        <a:t>4</a:t>
                      </a:r>
                      <a:r>
                        <a:rPr kumimoji="1" lang="ja-JP" altLang="en-US" sz="700" kern="1200" dirty="0" smtClean="0">
                          <a:solidFill>
                            <a:schemeClr val="tx1">
                              <a:lumMod val="65000"/>
                              <a:lumOff val="35000"/>
                            </a:schemeClr>
                          </a:solidFill>
                          <a:latin typeface="+mn-lt"/>
                          <a:ea typeface="+mn-ea"/>
                          <a:cs typeface="+mn-cs"/>
                        </a:rPr>
                        <a:t>日間での掲載も可能ですが、掲載</a:t>
                      </a:r>
                      <a:r>
                        <a:rPr kumimoji="1" lang="en-US" altLang="ja-JP" sz="700" kern="1200" dirty="0" err="1" smtClean="0">
                          <a:solidFill>
                            <a:schemeClr val="tx1">
                              <a:lumMod val="65000"/>
                              <a:lumOff val="35000"/>
                            </a:schemeClr>
                          </a:solidFill>
                          <a:latin typeface="+mn-lt"/>
                          <a:ea typeface="+mn-ea"/>
                          <a:cs typeface="+mn-cs"/>
                        </a:rPr>
                        <a:t>vimps</a:t>
                      </a:r>
                      <a:r>
                        <a:rPr kumimoji="1" lang="ja-JP" altLang="en-US" sz="700" kern="1200" dirty="0" smtClean="0">
                          <a:solidFill>
                            <a:schemeClr val="tx1">
                              <a:lumMod val="65000"/>
                              <a:lumOff val="35000"/>
                            </a:schemeClr>
                          </a:solidFill>
                          <a:latin typeface="+mn-lt"/>
                          <a:ea typeface="+mn-ea"/>
                          <a:cs typeface="+mn-cs"/>
                        </a:rPr>
                        <a:t>数が未達成の場合補填対象外になります。</a:t>
                      </a:r>
                      <a:endParaRPr kumimoji="1" lang="ja-JP" altLang="en-US" sz="6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1989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mpd="sng">
                      <a:noFill/>
                    </a:lnL>
                    <a:lnR w="63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1989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mn-lt"/>
                          <a:ea typeface="+mn-ea"/>
                          <a:cs typeface="+mn-cs"/>
                        </a:rPr>
                        <a:t>1,000,000</a:t>
                      </a:r>
                      <a:r>
                        <a:rPr kumimoji="1" lang="ja-JP" altLang="en-US" sz="800" kern="1200" dirty="0" smtClean="0">
                          <a:solidFill>
                            <a:schemeClr val="tx1">
                              <a:lumMod val="65000"/>
                              <a:lumOff val="35000"/>
                            </a:schemeClr>
                          </a:solidFill>
                          <a:latin typeface="+mn-lt"/>
                          <a:ea typeface="+mn-ea"/>
                          <a:cs typeface="+mn-cs"/>
                        </a:rPr>
                        <a:t>円</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3297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基本料金（</a:t>
                      </a:r>
                      <a:r>
                        <a:rPr kumimoji="1" lang="en-US" altLang="ja-JP" sz="800" b="0" kern="1200" dirty="0" err="1">
                          <a:solidFill>
                            <a:schemeClr val="bg1"/>
                          </a:solidFill>
                          <a:latin typeface="+mn-lt"/>
                          <a:ea typeface="+mn-ea"/>
                          <a:cs typeface="+mn-cs"/>
                        </a:rPr>
                        <a:t>vCPM</a:t>
                      </a:r>
                      <a:r>
                        <a:rPr kumimoji="1" lang="ja-JP" altLang="en-US" sz="800" b="0" kern="1200" dirty="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latinLnBrk="0" hangingPunct="1"/>
                      <a:r>
                        <a:rPr kumimoji="1" lang="en-US" altLang="ja-JP" sz="800" kern="1200" dirty="0" smtClean="0">
                          <a:solidFill>
                            <a:schemeClr val="tx1">
                              <a:lumMod val="65000"/>
                              <a:lumOff val="35000"/>
                            </a:schemeClr>
                          </a:solidFill>
                          <a:latin typeface="+mn-lt"/>
                          <a:ea typeface="+mn-ea"/>
                          <a:cs typeface="+mn-cs"/>
                        </a:rPr>
                        <a:t>1,310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30114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smtClean="0">
                          <a:solidFill>
                            <a:schemeClr val="bg1"/>
                          </a:solidFill>
                          <a:latin typeface="+mn-lt"/>
                          <a:ea typeface="+mn-ea"/>
                          <a:cs typeface="+mn-cs"/>
                        </a:rPr>
                        <a:t>想定</a:t>
                      </a:r>
                      <a:r>
                        <a:rPr kumimoji="1" lang="en-US" altLang="ja-JP" sz="800" b="0" kern="1200" dirty="0" err="1" smtClean="0">
                          <a:solidFill>
                            <a:schemeClr val="bg1"/>
                          </a:solidFill>
                          <a:latin typeface="+mn-lt"/>
                          <a:ea typeface="+mn-ea"/>
                          <a:cs typeface="+mn-cs"/>
                        </a:rPr>
                        <a:t>vimps</a:t>
                      </a:r>
                      <a:r>
                        <a:rPr kumimoji="1" lang="ja-JP" altLang="en-US" sz="700" b="0" kern="1200" dirty="0" smtClean="0">
                          <a:solidFill>
                            <a:schemeClr val="bg1"/>
                          </a:solidFill>
                          <a:latin typeface="+mn-lt"/>
                          <a:ea typeface="+mn-ea"/>
                          <a:cs typeface="+mn-cs"/>
                        </a:rPr>
                        <a:t>（枠配信のみ）</a:t>
                      </a:r>
                      <a:endParaRPr kumimoji="1" lang="ja-JP" altLang="en-US"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dot"/>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pic>
        <p:nvPicPr>
          <p:cNvPr id="7" name="図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85430" y="1988840"/>
            <a:ext cx="291225" cy="540000"/>
          </a:xfrm>
          <a:prstGeom prst="rect">
            <a:avLst/>
          </a:prstGeom>
        </p:spPr>
      </p:pic>
      <p:sp>
        <p:nvSpPr>
          <p:cNvPr id="8" name="正方形/長方形 7"/>
          <p:cNvSpPr/>
          <p:nvPr/>
        </p:nvSpPr>
        <p:spPr>
          <a:xfrm>
            <a:off x="4082971" y="682658"/>
            <a:ext cx="1296144" cy="338554"/>
          </a:xfrm>
          <a:prstGeom prst="rect">
            <a:avLst/>
          </a:prstGeom>
          <a:solidFill>
            <a:srgbClr val="FFE9EA"/>
          </a:solidFill>
          <a:ln>
            <a:solidFill>
              <a:srgbClr val="D00216"/>
            </a:solidFill>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800" b="0" i="0" u="none" strike="noStrike" kern="0" cap="none" spc="0" normalizeH="0" baseline="0" noProof="0" dirty="0">
                <a:ln>
                  <a:noFill/>
                </a:ln>
                <a:solidFill>
                  <a:srgbClr val="FF0000"/>
                </a:solidFill>
                <a:effectLst/>
                <a:uLnTx/>
                <a:uFillTx/>
              </a:rPr>
              <a:t>スペシャル商品</a:t>
            </a:r>
            <a:endParaRPr kumimoji="0" lang="en-US" altLang="ja-JP" sz="800" b="0" i="0" u="none" strike="noStrike" kern="0" cap="none" spc="0" normalizeH="0" baseline="0" noProof="0" dirty="0">
              <a:ln>
                <a:noFill/>
              </a:ln>
              <a:solidFill>
                <a:srgbClr val="FF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800" b="0" i="0" u="none" strike="noStrike" kern="0" cap="none" spc="0" normalizeH="0" baseline="0" noProof="0" dirty="0">
                <a:ln>
                  <a:noFill/>
                </a:ln>
                <a:solidFill>
                  <a:srgbClr val="FF0000"/>
                </a:solidFill>
                <a:effectLst/>
                <a:uLnTx/>
                <a:uFillTx/>
              </a:rPr>
              <a:t>事前提案可否判断必須</a:t>
            </a:r>
            <a:endParaRPr kumimoji="0" lang="en-US" altLang="ja-JP" sz="800" b="0" i="0" u="none" strike="noStrike" kern="0" cap="none" spc="0" normalizeH="0" baseline="0" noProof="0" dirty="0">
              <a:ln>
                <a:noFill/>
              </a:ln>
              <a:solidFill>
                <a:srgbClr val="FF0000"/>
              </a:solidFill>
              <a:effectLst/>
              <a:uLnTx/>
              <a:uFillTx/>
            </a:endParaRPr>
          </a:p>
        </p:txBody>
      </p:sp>
      <p:sp>
        <p:nvSpPr>
          <p:cNvPr id="9" name="テキスト ボックス 8"/>
          <p:cNvSpPr txBox="1"/>
          <p:nvPr/>
        </p:nvSpPr>
        <p:spPr>
          <a:xfrm>
            <a:off x="6880946" y="1085365"/>
            <a:ext cx="792088" cy="20005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700" b="0" i="0" u="none" strike="noStrike" kern="0" cap="none" spc="0" normalizeH="0" baseline="0" noProof="0" dirty="0" smtClean="0">
                <a:ln>
                  <a:noFill/>
                </a:ln>
                <a:solidFill>
                  <a:prstClr val="black">
                    <a:lumMod val="65000"/>
                    <a:lumOff val="35000"/>
                  </a:prstClr>
                </a:solidFill>
                <a:effectLst/>
                <a:uLnTx/>
                <a:uFillTx/>
              </a:rPr>
              <a:t>※1</a:t>
            </a:r>
            <a:r>
              <a:rPr kumimoji="0" lang="ja-JP" altLang="en-US" sz="700" b="0" i="0" u="none" strike="noStrike" kern="0" cap="none" spc="0" normalizeH="0" baseline="0" noProof="0" dirty="0" err="1" smtClean="0">
                <a:ln>
                  <a:noFill/>
                </a:ln>
                <a:solidFill>
                  <a:prstClr val="black">
                    <a:lumMod val="65000"/>
                    <a:lumOff val="35000"/>
                  </a:prstClr>
                </a:solidFill>
                <a:effectLst/>
                <a:uLnTx/>
                <a:uFillTx/>
              </a:rPr>
              <a:t>、</a:t>
            </a:r>
            <a:r>
              <a:rPr kumimoji="0" lang="en-US" altLang="ja-JP" sz="700" b="0" i="0" u="none" strike="noStrike" kern="0" cap="none" spc="0" normalizeH="0" baseline="0" noProof="0" dirty="0" smtClean="0">
                <a:ln>
                  <a:noFill/>
                </a:ln>
                <a:solidFill>
                  <a:prstClr val="black">
                    <a:lumMod val="65000"/>
                    <a:lumOff val="35000"/>
                  </a:prstClr>
                </a:solidFill>
                <a:effectLst/>
                <a:uLnTx/>
                <a:uFillTx/>
              </a:rPr>
              <a:t>2</a:t>
            </a:r>
            <a:endParaRPr kumimoji="0" lang="ja-JP" altLang="en-US" sz="700" b="0" i="0" u="none" strike="noStrike" kern="0" cap="none" spc="0" normalizeH="0" baseline="0" noProof="0" dirty="0" smtClean="0">
              <a:ln>
                <a:noFill/>
              </a:ln>
              <a:solidFill>
                <a:prstClr val="black">
                  <a:lumMod val="65000"/>
                  <a:lumOff val="35000"/>
                </a:prstClr>
              </a:solidFill>
              <a:effectLst/>
              <a:uLnTx/>
              <a:uFillTx/>
            </a:endParaRPr>
          </a:p>
        </p:txBody>
      </p:sp>
      <p:sp>
        <p:nvSpPr>
          <p:cNvPr id="10" name="テキスト ボックス 9"/>
          <p:cNvSpPr txBox="1"/>
          <p:nvPr/>
        </p:nvSpPr>
        <p:spPr>
          <a:xfrm>
            <a:off x="288836" y="6067375"/>
            <a:ext cx="9339428" cy="338554"/>
          </a:xfrm>
          <a:prstGeom prst="rect">
            <a:avLst/>
          </a:prstGeom>
          <a:noFill/>
        </p:spPr>
        <p:txBody>
          <a:bodyPr wrap="square" rtlCol="0">
            <a:spAutoFit/>
          </a:bodyPr>
          <a:lstStyle/>
          <a:p>
            <a:r>
              <a:rPr lang="en-US" altLang="ja-JP" sz="800" dirty="0" smtClean="0">
                <a:solidFill>
                  <a:schemeClr val="tx1">
                    <a:lumMod val="65000"/>
                    <a:lumOff val="35000"/>
                  </a:schemeClr>
                </a:solidFill>
              </a:rPr>
              <a:t>※</a:t>
            </a:r>
            <a:r>
              <a:rPr lang="ja-JP" altLang="en-US" sz="800" dirty="0">
                <a:solidFill>
                  <a:schemeClr val="tx1">
                    <a:lumMod val="65000"/>
                    <a:lumOff val="35000"/>
                  </a:schemeClr>
                </a:solidFill>
              </a:rPr>
              <a:t>１</a:t>
            </a:r>
            <a:r>
              <a:rPr lang="ja-JP" altLang="en-US" sz="800" dirty="0" smtClean="0">
                <a:solidFill>
                  <a:schemeClr val="tx1">
                    <a:lumMod val="65000"/>
                    <a:lumOff val="35000"/>
                  </a:schemeClr>
                </a:solidFill>
              </a:rPr>
              <a:t>：配信先： </a:t>
            </a:r>
            <a:r>
              <a:rPr lang="en-US" altLang="ja-JP" sz="800" dirty="0">
                <a:solidFill>
                  <a:schemeClr val="tx1">
                    <a:lumMod val="65000"/>
                    <a:lumOff val="35000"/>
                  </a:schemeClr>
                </a:solidFill>
              </a:rPr>
              <a:t>iOS</a:t>
            </a:r>
            <a:r>
              <a:rPr lang="ja-JP" altLang="en-US" sz="800" dirty="0">
                <a:solidFill>
                  <a:schemeClr val="tx1">
                    <a:lumMod val="65000"/>
                    <a:lumOff val="35000"/>
                  </a:schemeClr>
                </a:solidFill>
              </a:rPr>
              <a:t>・</a:t>
            </a:r>
            <a:r>
              <a:rPr lang="en-US" altLang="ja-JP" sz="800" dirty="0">
                <a:solidFill>
                  <a:schemeClr val="tx1">
                    <a:lumMod val="65000"/>
                    <a:lumOff val="35000"/>
                  </a:schemeClr>
                </a:solidFill>
              </a:rPr>
              <a:t>Android</a:t>
            </a:r>
            <a:r>
              <a:rPr lang="ja-JP" altLang="en-US" sz="800" dirty="0">
                <a:solidFill>
                  <a:schemeClr val="tx1">
                    <a:lumMod val="65000"/>
                    <a:lumOff val="35000"/>
                  </a:schemeClr>
                </a:solidFill>
              </a:rPr>
              <a:t>　</a:t>
            </a:r>
            <a:r>
              <a:rPr lang="ja-JP" altLang="en-US" sz="800" dirty="0" smtClean="0">
                <a:solidFill>
                  <a:schemeClr val="tx1">
                    <a:lumMod val="65000"/>
                    <a:lumOff val="35000"/>
                  </a:schemeClr>
                </a:solidFill>
              </a:rPr>
              <a:t>ウェブ</a:t>
            </a:r>
            <a:endParaRPr lang="en-US" altLang="ja-JP" sz="800" dirty="0" smtClean="0">
              <a:solidFill>
                <a:schemeClr val="tx1">
                  <a:lumMod val="65000"/>
                  <a:lumOff val="35000"/>
                </a:schemeClr>
              </a:solidFill>
            </a:endParaRPr>
          </a:p>
          <a:p>
            <a:r>
              <a:rPr lang="en-US" altLang="ja-JP" sz="800" dirty="0" smtClean="0">
                <a:solidFill>
                  <a:schemeClr val="tx1">
                    <a:lumMod val="65000"/>
                    <a:lumOff val="35000"/>
                  </a:schemeClr>
                </a:solidFill>
              </a:rPr>
              <a:t>※</a:t>
            </a:r>
            <a:r>
              <a:rPr lang="ja-JP" altLang="en-US" sz="800" dirty="0" smtClean="0">
                <a:solidFill>
                  <a:schemeClr val="tx1">
                    <a:lumMod val="65000"/>
                    <a:lumOff val="35000"/>
                  </a:schemeClr>
                </a:solidFill>
              </a:rPr>
              <a:t>２：</a:t>
            </a:r>
            <a:r>
              <a:rPr lang="ja-JP" altLang="en-US" sz="800" dirty="0">
                <a:solidFill>
                  <a:schemeClr val="tx1">
                    <a:lumMod val="65000"/>
                    <a:lumOff val="35000"/>
                  </a:schemeClr>
                </a:solidFill>
              </a:rPr>
              <a:t>事前提案可否判断および在庫確認必須商品です。承認されたアカウントのみ予約購入が可能となります。</a:t>
            </a:r>
            <a:endParaRPr lang="en-US" altLang="ja-JP" sz="800" dirty="0">
              <a:solidFill>
                <a:schemeClr val="tx1">
                  <a:lumMod val="65000"/>
                  <a:lumOff val="35000"/>
                </a:schemeClr>
              </a:solidFill>
            </a:endParaRPr>
          </a:p>
        </p:txBody>
      </p:sp>
      <p:sp>
        <p:nvSpPr>
          <p:cNvPr id="11" name="正方形/長方形 10"/>
          <p:cNvSpPr/>
          <p:nvPr/>
        </p:nvSpPr>
        <p:spPr>
          <a:xfrm>
            <a:off x="288836" y="6376337"/>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※SP</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PC</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MD</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vCPM</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1,000</a:t>
            </a:r>
            <a:r>
              <a:rPr kumimoji="0" lang="ja-JP" altLang="en-US" sz="800" b="0" i="0" u="none" strike="noStrike" kern="0" cap="none" spc="0" normalizeH="0" baseline="0" noProof="0" dirty="0" smtClean="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vimps</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はビューアブルインプレッションの略称です。</a:t>
            </a:r>
          </a:p>
        </p:txBody>
      </p:sp>
    </p:spTree>
    <p:extLst>
      <p:ext uri="{BB962C8B-B14F-4D97-AF65-F5344CB8AC3E}">
        <p14:creationId xmlns:p14="http://schemas.microsoft.com/office/powerpoint/2010/main" val="8678881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プライムディスプレイ（</a:t>
            </a:r>
            <a:r>
              <a:rPr lang="en-US" altLang="ja-JP" dirty="0"/>
              <a:t>PC</a:t>
            </a:r>
            <a:r>
              <a:rPr lang="ja-JP" altLang="en-US" dirty="0"/>
              <a:t>商品）</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5</a:t>
            </a:fld>
            <a:endParaRPr lang="ja-JP" altLang="en-US"/>
          </a:p>
        </p:txBody>
      </p:sp>
      <p:graphicFrame>
        <p:nvGraphicFramePr>
          <p:cNvPr id="6" name="表 5">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3806141382"/>
              </p:ext>
            </p:extLst>
          </p:nvPr>
        </p:nvGraphicFramePr>
        <p:xfrm>
          <a:off x="334964" y="942581"/>
          <a:ext cx="11258822" cy="5367152"/>
        </p:xfrm>
        <a:graphic>
          <a:graphicData uri="http://schemas.openxmlformats.org/drawingml/2006/table">
            <a:tbl>
              <a:tblPr firstCol="1" bandRow="1"/>
              <a:tblGrid>
                <a:gridCol w="1875842">
                  <a:extLst>
                    <a:ext uri="{9D8B030D-6E8A-4147-A177-3AD203B41FA5}">
                      <a16:colId xmlns:a16="http://schemas.microsoft.com/office/drawing/2014/main" val="792911817"/>
                    </a:ext>
                  </a:extLst>
                </a:gridCol>
                <a:gridCol w="1444165">
                  <a:extLst>
                    <a:ext uri="{9D8B030D-6E8A-4147-A177-3AD203B41FA5}">
                      <a16:colId xmlns:a16="http://schemas.microsoft.com/office/drawing/2014/main" val="598637953"/>
                    </a:ext>
                  </a:extLst>
                </a:gridCol>
                <a:gridCol w="1444165">
                  <a:extLst>
                    <a:ext uri="{9D8B030D-6E8A-4147-A177-3AD203B41FA5}">
                      <a16:colId xmlns:a16="http://schemas.microsoft.com/office/drawing/2014/main" val="2453089412"/>
                    </a:ext>
                  </a:extLst>
                </a:gridCol>
                <a:gridCol w="1570861">
                  <a:extLst>
                    <a:ext uri="{9D8B030D-6E8A-4147-A177-3AD203B41FA5}">
                      <a16:colId xmlns:a16="http://schemas.microsoft.com/office/drawing/2014/main" val="2655217227"/>
                    </a:ext>
                  </a:extLst>
                </a:gridCol>
                <a:gridCol w="1570861">
                  <a:extLst>
                    <a:ext uri="{9D8B030D-6E8A-4147-A177-3AD203B41FA5}">
                      <a16:colId xmlns:a16="http://schemas.microsoft.com/office/drawing/2014/main" val="1950750527"/>
                    </a:ext>
                  </a:extLst>
                </a:gridCol>
                <a:gridCol w="1725056">
                  <a:extLst>
                    <a:ext uri="{9D8B030D-6E8A-4147-A177-3AD203B41FA5}">
                      <a16:colId xmlns:a16="http://schemas.microsoft.com/office/drawing/2014/main" val="56015879"/>
                    </a:ext>
                  </a:extLst>
                </a:gridCol>
                <a:gridCol w="1627872">
                  <a:extLst>
                    <a:ext uri="{9D8B030D-6E8A-4147-A177-3AD203B41FA5}">
                      <a16:colId xmlns:a16="http://schemas.microsoft.com/office/drawing/2014/main" val="523891125"/>
                    </a:ext>
                  </a:extLst>
                </a:gridCol>
              </a:tblGrid>
              <a:tr h="3154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700" b="1" kern="1200" dirty="0" smtClean="0">
                          <a:solidFill>
                            <a:schemeClr val="tx1">
                              <a:lumMod val="65000"/>
                              <a:lumOff val="35000"/>
                            </a:schemeClr>
                          </a:solidFill>
                          <a:latin typeface="+mn-lt"/>
                          <a:ea typeface="+mn-ea"/>
                          <a:cs typeface="+mn-cs"/>
                        </a:rPr>
                        <a:t>スポーツナビ　トップ　プライムディスプレイ　</a:t>
                      </a:r>
                      <a:r>
                        <a:rPr kumimoji="1" lang="en-US" altLang="ja-JP" sz="700" b="1" kern="1200" dirty="0" smtClean="0">
                          <a:solidFill>
                            <a:schemeClr val="tx1">
                              <a:lumMod val="65000"/>
                              <a:lumOff val="35000"/>
                            </a:schemeClr>
                          </a:solidFill>
                          <a:latin typeface="+mn-lt"/>
                          <a:ea typeface="+mn-ea"/>
                          <a:cs typeface="+mn-cs"/>
                        </a:rPr>
                        <a:t>PC</a:t>
                      </a:r>
                      <a:endParaRPr kumimoji="1" lang="ja-JP" altLang="en-US" sz="700" b="1" kern="1200" dirty="0">
                        <a:solidFill>
                          <a:schemeClr val="tx1">
                            <a:lumMod val="65000"/>
                            <a:lumOff val="35000"/>
                          </a:schemeClr>
                        </a:solidFill>
                        <a:latin typeface="+mn-lt"/>
                        <a:ea typeface="+mn-ea"/>
                        <a:cs typeface="+mn-cs"/>
                      </a:endParaRPr>
                    </a:p>
                  </a:txBody>
                  <a:tcPr anchor="ctr">
                    <a:lnL w="12700" cmpd="sng">
                      <a:noFill/>
                    </a:lnL>
                    <a:lnR w="12700" cap="flat" cmpd="sng" algn="ctr">
                      <a:solidFill>
                        <a:schemeClr val="bg1">
                          <a:lumMod val="65000"/>
                        </a:schemeClr>
                      </a:solidFill>
                      <a:prstDash val="sysDot"/>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lt"/>
                          <a:ea typeface="+mn-ea"/>
                          <a:cs typeface="+mn-cs"/>
                        </a:rPr>
                        <a:t>スポーツナビ　プライムディスプレイ　</a:t>
                      </a:r>
                      <a:r>
                        <a:rPr kumimoji="1" lang="en-US" altLang="ja-JP" sz="700" b="1" kern="1200" dirty="0" smtClean="0">
                          <a:solidFill>
                            <a:schemeClr val="tx1">
                              <a:lumMod val="65000"/>
                              <a:lumOff val="35000"/>
                            </a:schemeClr>
                          </a:solidFill>
                          <a:latin typeface="+mn-lt"/>
                          <a:ea typeface="+mn-ea"/>
                          <a:cs typeface="+mn-cs"/>
                        </a:rPr>
                        <a:t>PC</a:t>
                      </a:r>
                      <a:endParaRPr kumimoji="1" lang="ja-JP" altLang="en-US" sz="700" b="1"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lt"/>
                          <a:ea typeface="+mn-ea"/>
                          <a:cs typeface="+mn-cs"/>
                        </a:rPr>
                        <a:t>スポーツナビ　カテゴリー指定　</a:t>
                      </a:r>
                      <a:endParaRPr kumimoji="1" lang="en-US" altLang="ja-JP" sz="7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lt"/>
                          <a:ea typeface="+mn-ea"/>
                          <a:cs typeface="+mn-cs"/>
                        </a:rPr>
                        <a:t>プライムディスプレイ　</a:t>
                      </a:r>
                      <a:r>
                        <a:rPr kumimoji="1" lang="en-US" altLang="ja-JP" sz="700" b="1" kern="1200" dirty="0" smtClean="0">
                          <a:solidFill>
                            <a:schemeClr val="tx1">
                              <a:lumMod val="65000"/>
                              <a:lumOff val="35000"/>
                            </a:schemeClr>
                          </a:solidFill>
                          <a:latin typeface="+mn-lt"/>
                          <a:ea typeface="+mn-ea"/>
                          <a:cs typeface="+mn-cs"/>
                        </a:rPr>
                        <a:t>PC</a:t>
                      </a:r>
                    </a:p>
                  </a:txBody>
                  <a:tcPr anchor="ctr">
                    <a:lnL w="12700" cap="flat" cmpd="sng" algn="ctr">
                      <a:solidFill>
                        <a:schemeClr val="bg1">
                          <a:lumMod val="65000"/>
                        </a:schemeClr>
                      </a:solidFill>
                      <a:prstDash val="sysDot"/>
                      <a:round/>
                      <a:headEnd type="none" w="med" len="med"/>
                      <a:tailEnd type="none" w="med" len="med"/>
                    </a:lnL>
                    <a:lnR w="6350" cap="flat" cmpd="sng" algn="ctr">
                      <a:noFill/>
                      <a:prstDash val="dot"/>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160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商品</a:t>
                      </a:r>
                      <a:r>
                        <a:rPr kumimoji="1" lang="en-US" altLang="ja-JP" sz="8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smtClean="0">
                          <a:solidFill>
                            <a:schemeClr val="tx1">
                              <a:lumMod val="65000"/>
                              <a:lumOff val="35000"/>
                            </a:schemeClr>
                          </a:solidFill>
                          <a:latin typeface="+mj-lt"/>
                          <a:ea typeface="+mj-ea"/>
                        </a:rPr>
                        <a:t>継続</a:t>
                      </a:r>
                      <a:endParaRPr kumimoji="1" lang="ja-JP" altLang="en-US" sz="800" dirty="0">
                        <a:solidFill>
                          <a:schemeClr val="tx1">
                            <a:lumMod val="65000"/>
                            <a:lumOff val="35000"/>
                          </a:schemeClr>
                        </a:solidFill>
                        <a:latin typeface="+mj-lt"/>
                        <a:ea typeface="+mj-ea"/>
                      </a:endParaRPr>
                    </a:p>
                  </a:txBody>
                  <a:tcPr anchor="ctr">
                    <a:lnL w="12700" cmpd="sng">
                      <a:noFill/>
                    </a:lnL>
                    <a:lnR w="12700" cap="flat" cmpd="sng" algn="ctr">
                      <a:solidFill>
                        <a:schemeClr val="bg1">
                          <a:lumMod val="65000"/>
                        </a:schemeClr>
                      </a:solidFill>
                      <a:prstDash val="sysDot"/>
                      <a:round/>
                      <a:headEnd type="none" w="med" len="med"/>
                      <a:tailEnd type="none" w="med" len="med"/>
                    </a:lnR>
                    <a:lnT w="63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j-lt"/>
                          <a:ea typeface="+mj-ea"/>
                          <a:cs typeface="+mn-cs"/>
                        </a:rPr>
                        <a:t>1000000816</a:t>
                      </a:r>
                      <a:endParaRPr kumimoji="1" lang="ja-JP" altLang="en-US" sz="800" kern="1200" dirty="0" smtClean="0">
                        <a:solidFill>
                          <a:schemeClr val="tx1">
                            <a:lumMod val="65000"/>
                            <a:lumOff val="35000"/>
                          </a:schemeClr>
                        </a:solidFill>
                        <a:latin typeface="+mj-lt"/>
                        <a:ea typeface="+mj-ea"/>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23" rtl="0" eaLnBrk="1" latinLnBrk="0" hangingPunct="1"/>
                      <a:r>
                        <a:rPr kumimoji="1" lang="ja-JP" altLang="en-US" sz="800" kern="1200" dirty="0" smtClean="0">
                          <a:solidFill>
                            <a:schemeClr val="tx1">
                              <a:lumMod val="65000"/>
                              <a:lumOff val="35000"/>
                            </a:schemeClr>
                          </a:solidFill>
                          <a:latin typeface="+mj-lt"/>
                          <a:ea typeface="+mj-ea"/>
                          <a:cs typeface="+mn-cs"/>
                        </a:rPr>
                        <a:t>継続</a:t>
                      </a:r>
                      <a:endParaRPr kumimoji="1" lang="ja-JP" altLang="en-US" sz="800" kern="1200" dirty="0">
                        <a:solidFill>
                          <a:schemeClr val="tx1">
                            <a:lumMod val="65000"/>
                            <a:lumOff val="35000"/>
                          </a:schemeClr>
                        </a:solidFill>
                        <a:latin typeface="+mj-lt"/>
                        <a:ea typeface="+mj-ea"/>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j-lt"/>
                          <a:ea typeface="+mj-ea"/>
                          <a:cs typeface="+mn-cs"/>
                        </a:rPr>
                        <a:t>1000000818</a:t>
                      </a:r>
                      <a:endParaRPr kumimoji="1" lang="ja-JP" altLang="en-US" sz="800" kern="1200" dirty="0" smtClean="0">
                        <a:solidFill>
                          <a:schemeClr val="tx1">
                            <a:lumMod val="65000"/>
                            <a:lumOff val="35000"/>
                          </a:schemeClr>
                        </a:solidFill>
                        <a:latin typeface="+mj-lt"/>
                        <a:ea typeface="+mj-ea"/>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23" rtl="0" eaLnBrk="1" latinLnBrk="0" hangingPunct="1"/>
                      <a:r>
                        <a:rPr kumimoji="1" lang="ja-JP" altLang="en-US" sz="800" kern="1200" dirty="0" smtClean="0">
                          <a:solidFill>
                            <a:schemeClr val="tx1">
                              <a:lumMod val="65000"/>
                              <a:lumOff val="35000"/>
                            </a:schemeClr>
                          </a:solidFill>
                          <a:latin typeface="+mj-lt"/>
                          <a:ea typeface="+mj-ea"/>
                          <a:cs typeface="+mn-cs"/>
                        </a:rPr>
                        <a:t>継続</a:t>
                      </a:r>
                      <a:endParaRPr kumimoji="1" lang="ja-JP" altLang="en-US" sz="800" kern="1200" dirty="0">
                        <a:solidFill>
                          <a:schemeClr val="tx1">
                            <a:lumMod val="65000"/>
                            <a:lumOff val="35000"/>
                          </a:schemeClr>
                        </a:solidFill>
                        <a:latin typeface="+mj-lt"/>
                        <a:ea typeface="+mj-ea"/>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j-lt"/>
                          <a:ea typeface="+mj-ea"/>
                          <a:cs typeface="+mn-cs"/>
                        </a:rPr>
                        <a:t>1000000846</a:t>
                      </a:r>
                      <a:endParaRPr kumimoji="1" lang="ja-JP" altLang="en-US" sz="800" kern="1200" dirty="0" smtClean="0">
                        <a:solidFill>
                          <a:schemeClr val="tx1">
                            <a:lumMod val="65000"/>
                            <a:lumOff val="35000"/>
                          </a:schemeClr>
                        </a:solidFill>
                        <a:latin typeface="+mj-lt"/>
                        <a:ea typeface="+mj-ea"/>
                        <a:cs typeface="+mn-cs"/>
                      </a:endParaRPr>
                    </a:p>
                  </a:txBody>
                  <a:tcPr anchor="ctr">
                    <a:lnL w="12700" cap="flat" cmpd="sng" algn="ctr">
                      <a:solidFill>
                        <a:schemeClr val="bg1">
                          <a:lumMod val="65000"/>
                        </a:schemeClr>
                      </a:solidFill>
                      <a:prstDash val="sysDot"/>
                      <a:round/>
                      <a:headEnd type="none" w="med" len="med"/>
                      <a:tailEnd type="none" w="med" len="med"/>
                    </a:lnL>
                    <a:lnR w="6350" cap="flat" cmpd="sng" algn="ctr">
                      <a:noFill/>
                      <a:prstDash val="dot"/>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160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予約開始日</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kumimoji="1" lang="en-US" altLang="ja-JP" sz="800" kern="1200" dirty="0" smtClean="0">
                          <a:solidFill>
                            <a:schemeClr val="tx1">
                              <a:lumMod val="65000"/>
                              <a:lumOff val="35000"/>
                            </a:schemeClr>
                          </a:solidFill>
                          <a:latin typeface="+mn-lt"/>
                          <a:ea typeface="+mn-ea"/>
                          <a:cs typeface="+mn-cs"/>
                        </a:rPr>
                        <a:t>2021/5/12</a:t>
                      </a:r>
                      <a:r>
                        <a:rPr kumimoji="1" lang="en-US" altLang="ja-JP" sz="800" kern="1200" baseline="0" dirty="0" smtClean="0">
                          <a:solidFill>
                            <a:schemeClr val="tx1">
                              <a:lumMod val="65000"/>
                              <a:lumOff val="35000"/>
                            </a:schemeClr>
                          </a:solidFill>
                          <a:latin typeface="+mn-lt"/>
                          <a:ea typeface="+mn-ea"/>
                          <a:cs typeface="+mn-cs"/>
                        </a:rPr>
                        <a:t> </a:t>
                      </a:r>
                      <a:r>
                        <a:rPr kumimoji="1" lang="ja-JP" altLang="en-US" sz="800" kern="1200" dirty="0" smtClean="0">
                          <a:solidFill>
                            <a:schemeClr val="tx1">
                              <a:lumMod val="65000"/>
                              <a:lumOff val="35000"/>
                            </a:schemeClr>
                          </a:solidFill>
                          <a:latin typeface="+mn-lt"/>
                          <a:ea typeface="+mn-ea"/>
                          <a:cs typeface="+mn-cs"/>
                        </a:rPr>
                        <a:t>（水）</a:t>
                      </a:r>
                      <a:r>
                        <a:rPr kumimoji="1" lang="en-US" altLang="ja-JP" sz="800" kern="1200" dirty="0" smtClean="0">
                          <a:solidFill>
                            <a:schemeClr val="tx1">
                              <a:lumMod val="65000"/>
                              <a:lumOff val="35000"/>
                            </a:schemeClr>
                          </a:solidFill>
                          <a:latin typeface="+mn-lt"/>
                          <a:ea typeface="+mn-ea"/>
                          <a:cs typeface="+mn-cs"/>
                        </a:rPr>
                        <a:t> 12:00</a:t>
                      </a:r>
                      <a:endParaRPr kumimoji="1" lang="en-US" altLang="ja-JP"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fontAlgn="ctr"/>
                      <a:endParaRPr kumimoji="1" lang="en-US" altLang="ja-JP" sz="800" kern="1200" dirty="0">
                        <a:solidFill>
                          <a:schemeClr val="tx1"/>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algn="ctr" fontAlgn="ctr"/>
                      <a:endParaRPr kumimoji="1" lang="en-US" altLang="ja-JP" sz="800" kern="1200" dirty="0">
                        <a:solidFill>
                          <a:schemeClr val="tx1"/>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2355075111"/>
                  </a:ext>
                </a:extLst>
              </a:tr>
              <a:tr h="2160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smtClean="0">
                          <a:solidFill>
                            <a:schemeClr val="bg1"/>
                          </a:solidFill>
                          <a:latin typeface="+mn-lt"/>
                          <a:ea typeface="+mn-ea"/>
                          <a:cs typeface="+mn-cs"/>
                        </a:rPr>
                        <a:t>入稿前審査対象</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smtClean="0">
                          <a:solidFill>
                            <a:schemeClr val="tx1">
                              <a:lumMod val="65000"/>
                              <a:lumOff val="35000"/>
                            </a:schemeClr>
                          </a:solidFill>
                          <a:latin typeface="+mj-lt"/>
                          <a:ea typeface="+mj-ea"/>
                        </a:rPr>
                        <a:t>ー</a:t>
                      </a:r>
                      <a:endParaRPr kumimoji="1" lang="ja-JP" altLang="en-US" sz="800" dirty="0">
                        <a:solidFill>
                          <a:schemeClr val="tx1">
                            <a:lumMod val="65000"/>
                            <a:lumOff val="35000"/>
                          </a:schemeClr>
                        </a:solidFill>
                        <a:latin typeface="+mj-lt"/>
                        <a:ea typeface="+mj-ea"/>
                      </a:endParaRPr>
                    </a:p>
                  </a:txBody>
                  <a:tcPr anchor="ctr">
                    <a:lnL w="12700" cmpd="sng">
                      <a:noFill/>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err="1" smtClean="0">
                          <a:solidFill>
                            <a:schemeClr val="tx1">
                              <a:lumMod val="65000"/>
                              <a:lumOff val="35000"/>
                            </a:schemeClr>
                          </a:solidFill>
                          <a:latin typeface="+mn-lt"/>
                          <a:ea typeface="+mn-ea"/>
                          <a:cs typeface="+mn-cs"/>
                        </a:rPr>
                        <a:t>ー</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err="1" smtClean="0">
                          <a:solidFill>
                            <a:schemeClr val="tx1">
                              <a:lumMod val="65000"/>
                              <a:lumOff val="35000"/>
                            </a:schemeClr>
                          </a:solidFill>
                          <a:latin typeface="+mn-lt"/>
                          <a:ea typeface="+mn-ea"/>
                          <a:cs typeface="+mn-cs"/>
                        </a:rPr>
                        <a:t>ー</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6350" cap="flat" cmpd="sng" algn="ctr">
                      <a:noFill/>
                      <a:prstDash val="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42560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dirty="0">
                        <a:solidFill>
                          <a:schemeClr val="tx1">
                            <a:lumMod val="65000"/>
                            <a:lumOff val="35000"/>
                          </a:schemeClr>
                        </a:solidFill>
                        <a:latin typeface="+mj-lt"/>
                        <a:ea typeface="+mj-ea"/>
                      </a:endParaRPr>
                    </a:p>
                  </a:txBody>
                  <a:tcPr anchor="ctr">
                    <a:lnL w="12700" cap="flat" cmpd="sng" algn="ctr">
                      <a:no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chemeClr val="bg1">
                          <a:lumMod val="65000"/>
                        </a:schemeClr>
                      </a:solidFill>
                      <a:prstDash val="sysDot"/>
                      <a:round/>
                      <a:headEnd type="none" w="med" len="med"/>
                      <a:tailEnd type="none" w="med" len="med"/>
                    </a:lnL>
                    <a:lnR w="63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4273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lvl="0" algn="ctr" defTabSz="852488" rtl="0" eaLnBrk="1" fontAlgn="ctr" latinLnBrk="0" hangingPunct="1">
                        <a:tabLst>
                          <a:tab pos="3405188" algn="l"/>
                        </a:tabLst>
                      </a:pPr>
                      <a:r>
                        <a:rPr kumimoji="1" lang="ja-JP" altLang="en-US" sz="700" kern="1200" dirty="0" smtClean="0">
                          <a:solidFill>
                            <a:schemeClr val="tx1">
                              <a:lumMod val="65000"/>
                              <a:lumOff val="35000"/>
                            </a:schemeClr>
                          </a:solidFill>
                          <a:latin typeface="+mn-lt"/>
                          <a:ea typeface="+mn-ea"/>
                          <a:cs typeface="+mn-cs"/>
                        </a:rPr>
                        <a:t>画像（</a:t>
                      </a:r>
                      <a:r>
                        <a:rPr kumimoji="1" lang="en-US" altLang="ja-JP" sz="700" kern="1200" dirty="0" smtClean="0">
                          <a:solidFill>
                            <a:schemeClr val="tx1">
                              <a:lumMod val="65000"/>
                              <a:lumOff val="35000"/>
                            </a:schemeClr>
                          </a:solidFill>
                          <a:latin typeface="+mn-lt"/>
                          <a:ea typeface="+mn-ea"/>
                          <a:cs typeface="+mn-cs"/>
                        </a:rPr>
                        <a:t>6:5</a:t>
                      </a:r>
                      <a:r>
                        <a:rPr kumimoji="1" lang="ja-JP" altLang="en-US" sz="700" kern="1200" dirty="0" smtClean="0">
                          <a:solidFill>
                            <a:schemeClr val="tx1">
                              <a:lumMod val="65000"/>
                              <a:lumOff val="35000"/>
                            </a:schemeClr>
                          </a:solidFill>
                          <a:latin typeface="+mn-lt"/>
                          <a:ea typeface="+mn-ea"/>
                          <a:cs typeface="+mn-cs"/>
                        </a:rPr>
                        <a:t>）　、　</a:t>
                      </a:r>
                      <a:br>
                        <a:rPr kumimoji="1" lang="ja-JP" altLang="en-US" sz="700" kern="1200" dirty="0" smtClean="0">
                          <a:solidFill>
                            <a:schemeClr val="tx1">
                              <a:lumMod val="65000"/>
                              <a:lumOff val="35000"/>
                            </a:schemeClr>
                          </a:solidFill>
                          <a:latin typeface="+mn-lt"/>
                          <a:ea typeface="+mn-ea"/>
                          <a:cs typeface="+mn-cs"/>
                        </a:rPr>
                      </a:br>
                      <a:r>
                        <a:rPr kumimoji="1" lang="ja-JP" altLang="en-US" sz="700" kern="1200" dirty="0" smtClean="0">
                          <a:solidFill>
                            <a:schemeClr val="tx1">
                              <a:lumMod val="65000"/>
                              <a:lumOff val="35000"/>
                            </a:schemeClr>
                          </a:solidFill>
                          <a:latin typeface="+mn-lt"/>
                          <a:ea typeface="+mn-ea"/>
                          <a:cs typeface="+mn-cs"/>
                        </a:rPr>
                        <a:t>画像（</a:t>
                      </a:r>
                      <a:r>
                        <a:rPr kumimoji="1" lang="en-US" altLang="ja-JP" sz="700" kern="1200" dirty="0" smtClean="0">
                          <a:solidFill>
                            <a:schemeClr val="tx1">
                              <a:lumMod val="65000"/>
                              <a:lumOff val="35000"/>
                            </a:schemeClr>
                          </a:solidFill>
                          <a:latin typeface="+mn-lt"/>
                          <a:ea typeface="+mn-ea"/>
                          <a:cs typeface="+mn-cs"/>
                        </a:rPr>
                        <a:t>1:1</a:t>
                      </a:r>
                      <a:r>
                        <a:rPr kumimoji="1" lang="ja-JP" altLang="en-US" sz="700" kern="1200" dirty="0" smtClean="0">
                          <a:solidFill>
                            <a:schemeClr val="tx1">
                              <a:lumMod val="65000"/>
                              <a:lumOff val="35000"/>
                            </a:schemeClr>
                          </a:solidFill>
                          <a:latin typeface="+mn-lt"/>
                          <a:ea typeface="+mn-ea"/>
                          <a:cs typeface="+mn-cs"/>
                        </a:rPr>
                        <a:t>）　</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dirty="0" smtClean="0">
                          <a:solidFill>
                            <a:schemeClr val="tx1">
                              <a:lumMod val="65000"/>
                              <a:lumOff val="35000"/>
                            </a:schemeClr>
                          </a:solidFill>
                          <a:latin typeface="+mn-lt"/>
                          <a:ea typeface="+mn-ea"/>
                          <a:cs typeface="+mn-cs"/>
                        </a:rPr>
                        <a:t>　動画（</a:t>
                      </a:r>
                      <a:r>
                        <a:rPr kumimoji="1" lang="en-US" altLang="ja-JP" sz="700" kern="1200" dirty="0" smtClean="0">
                          <a:solidFill>
                            <a:schemeClr val="tx1">
                              <a:lumMod val="65000"/>
                              <a:lumOff val="35000"/>
                            </a:schemeClr>
                          </a:solidFill>
                          <a:latin typeface="+mn-lt"/>
                          <a:ea typeface="+mn-ea"/>
                          <a:cs typeface="+mn-cs"/>
                        </a:rPr>
                        <a:t>1:1</a:t>
                      </a:r>
                      <a:r>
                        <a:rPr kumimoji="1" lang="ja-JP" altLang="en-US" sz="700" kern="1200" dirty="0" smtClean="0">
                          <a:solidFill>
                            <a:schemeClr val="tx1">
                              <a:lumMod val="65000"/>
                              <a:lumOff val="35000"/>
                            </a:schemeClr>
                          </a:solidFill>
                          <a:latin typeface="+mn-lt"/>
                          <a:ea typeface="+mn-ea"/>
                          <a:cs typeface="+mn-cs"/>
                        </a:rPr>
                        <a:t>）</a:t>
                      </a:r>
                      <a:br>
                        <a:rPr kumimoji="1" lang="ja-JP" altLang="en-US" sz="700" kern="1200" dirty="0" smtClean="0">
                          <a:solidFill>
                            <a:schemeClr val="tx1">
                              <a:lumMod val="65000"/>
                              <a:lumOff val="35000"/>
                            </a:schemeClr>
                          </a:solidFill>
                          <a:latin typeface="+mn-lt"/>
                          <a:ea typeface="+mn-ea"/>
                          <a:cs typeface="+mn-cs"/>
                        </a:rPr>
                      </a:br>
                      <a:r>
                        <a:rPr kumimoji="1" lang="ja-JP" altLang="en-US" sz="700" kern="1200" dirty="0" smtClean="0">
                          <a:solidFill>
                            <a:schemeClr val="tx1">
                              <a:lumMod val="65000"/>
                              <a:lumOff val="35000"/>
                            </a:schemeClr>
                          </a:solidFill>
                          <a:latin typeface="+mn-lt"/>
                          <a:ea typeface="+mn-ea"/>
                          <a:cs typeface="+mn-cs"/>
                        </a:rPr>
                        <a:t>画像（</a:t>
                      </a:r>
                      <a:r>
                        <a:rPr kumimoji="1" lang="en-US" altLang="ja-JP" sz="700" kern="1200" dirty="0" smtClean="0">
                          <a:solidFill>
                            <a:schemeClr val="tx1">
                              <a:lumMod val="65000"/>
                              <a:lumOff val="35000"/>
                            </a:schemeClr>
                          </a:solidFill>
                          <a:latin typeface="+mn-lt"/>
                          <a:ea typeface="+mn-ea"/>
                          <a:cs typeface="+mn-cs"/>
                        </a:rPr>
                        <a:t>1:2</a:t>
                      </a:r>
                      <a:r>
                        <a:rPr kumimoji="1" lang="ja-JP" altLang="en-US" sz="700" kern="1200" dirty="0" smtClean="0">
                          <a:solidFill>
                            <a:schemeClr val="tx1">
                              <a:lumMod val="65000"/>
                              <a:lumOff val="35000"/>
                            </a:schemeClr>
                          </a:solidFill>
                          <a:latin typeface="+mn-lt"/>
                          <a:ea typeface="+mn-ea"/>
                          <a:cs typeface="+mn-cs"/>
                        </a:rPr>
                        <a:t>）　</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dirty="0" smtClean="0">
                          <a:solidFill>
                            <a:schemeClr val="tx1">
                              <a:lumMod val="65000"/>
                              <a:lumOff val="35000"/>
                            </a:schemeClr>
                          </a:solidFill>
                          <a:latin typeface="+mn-lt"/>
                          <a:ea typeface="+mn-ea"/>
                          <a:cs typeface="+mn-cs"/>
                        </a:rPr>
                        <a:t>　動画（</a:t>
                      </a:r>
                      <a:r>
                        <a:rPr kumimoji="1" lang="en-US" altLang="ja-JP" sz="700" kern="1200" dirty="0" smtClean="0">
                          <a:solidFill>
                            <a:schemeClr val="tx1">
                              <a:lumMod val="65000"/>
                              <a:lumOff val="35000"/>
                            </a:schemeClr>
                          </a:solidFill>
                          <a:latin typeface="+mn-lt"/>
                          <a:ea typeface="+mn-ea"/>
                          <a:cs typeface="+mn-cs"/>
                        </a:rPr>
                        <a:t>1:2</a:t>
                      </a:r>
                      <a:r>
                        <a:rPr kumimoji="1" lang="ja-JP" altLang="en-US" sz="700" kern="1200" dirty="0" smtClean="0">
                          <a:solidFill>
                            <a:schemeClr val="tx1">
                              <a:lumMod val="65000"/>
                              <a:lumOff val="35000"/>
                            </a:schemeClr>
                          </a:solidFill>
                          <a:latin typeface="+mn-lt"/>
                          <a:ea typeface="+mn-ea"/>
                          <a:cs typeface="+mn-cs"/>
                        </a:rPr>
                        <a:t>）</a:t>
                      </a:r>
                      <a:endParaRPr kumimoji="1" lang="ja-JP" altLang="en-US" sz="7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384434171"/>
                  </a:ext>
                </a:extLst>
              </a:tr>
              <a:tr h="34031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smtClean="0">
                          <a:solidFill>
                            <a:schemeClr val="bg1"/>
                          </a:solidFill>
                          <a:latin typeface="+mn-lt"/>
                          <a:ea typeface="+mn-ea"/>
                          <a:cs typeface="+mn-cs"/>
                        </a:rPr>
                        <a:t>動画（</a:t>
                      </a:r>
                      <a:r>
                        <a:rPr kumimoji="1" lang="en-US" altLang="ja-JP" sz="800" b="0" kern="1200" dirty="0" smtClean="0">
                          <a:solidFill>
                            <a:schemeClr val="bg1"/>
                          </a:solidFill>
                          <a:latin typeface="+mn-lt"/>
                          <a:ea typeface="+mn-ea"/>
                          <a:cs typeface="+mn-cs"/>
                        </a:rPr>
                        <a:t>16</a:t>
                      </a:r>
                      <a:r>
                        <a:rPr kumimoji="1" lang="ja-JP" altLang="en-US" sz="800" b="0" kern="1200" dirty="0" smtClean="0">
                          <a:solidFill>
                            <a:schemeClr val="bg1"/>
                          </a:solidFill>
                          <a:latin typeface="+mn-lt"/>
                          <a:ea typeface="+mn-ea"/>
                          <a:cs typeface="+mn-cs"/>
                        </a:rPr>
                        <a:t>：</a:t>
                      </a:r>
                      <a:r>
                        <a:rPr kumimoji="1" lang="en-US" altLang="ja-JP" sz="800" b="0" kern="1200" dirty="0" smtClean="0">
                          <a:solidFill>
                            <a:schemeClr val="bg1"/>
                          </a:solidFill>
                          <a:latin typeface="+mn-lt"/>
                          <a:ea typeface="+mn-ea"/>
                          <a:cs typeface="+mn-cs"/>
                        </a:rPr>
                        <a:t>9</a:t>
                      </a:r>
                      <a:r>
                        <a:rPr kumimoji="1" lang="ja-JP" altLang="en-US" sz="800" b="0" kern="1200" dirty="0" smtClean="0">
                          <a:solidFill>
                            <a:schemeClr val="bg1"/>
                          </a:solidFill>
                          <a:latin typeface="+mn-lt"/>
                          <a:ea typeface="+mn-ea"/>
                          <a:cs typeface="+mn-cs"/>
                        </a:rPr>
                        <a:t>）広告</a:t>
                      </a:r>
                    </a:p>
                    <a:p>
                      <a:pPr algn="ctr"/>
                      <a:r>
                        <a:rPr kumimoji="1" lang="ja-JP" altLang="en-US" sz="800" b="0" kern="1200" dirty="0" smtClean="0">
                          <a:solidFill>
                            <a:schemeClr val="bg1"/>
                          </a:solidFill>
                          <a:latin typeface="+mn-lt"/>
                          <a:ea typeface="+mn-ea"/>
                          <a:cs typeface="+mn-cs"/>
                        </a:rPr>
                        <a:t>タップ後の動作</a:t>
                      </a:r>
                      <a:endParaRPr kumimoji="1" lang="ja-JP" altLang="en-US"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err="1" smtClean="0">
                          <a:solidFill>
                            <a:schemeClr val="tx1">
                              <a:lumMod val="65000"/>
                              <a:lumOff val="35000"/>
                            </a:schemeClr>
                          </a:solidFill>
                          <a:latin typeface="+mn-lt"/>
                          <a:ea typeface="+mn-ea"/>
                          <a:cs typeface="+mn-cs"/>
                        </a:rPr>
                        <a:t>ー</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222545122"/>
                  </a:ext>
                </a:extLst>
              </a:tr>
              <a:tr h="2160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mn-lt"/>
                          <a:ea typeface="+mn-ea"/>
                          <a:cs typeface="+mn-cs"/>
                        </a:rPr>
                        <a:t>PC</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3931917948"/>
                  </a:ext>
                </a:extLst>
              </a:tr>
              <a:tr h="110123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smtClean="0">
                          <a:solidFill>
                            <a:schemeClr val="bg1"/>
                          </a:solidFill>
                          <a:latin typeface="+mn-lt"/>
                          <a:ea typeface="+mn-ea"/>
                          <a:cs typeface="+mn-cs"/>
                        </a:rPr>
                        <a:t>掲載面</a:t>
                      </a:r>
                      <a:endParaRPr kumimoji="1" lang="ja-JP" altLang="en-US"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スポーツナビ　トップ</a:t>
                      </a:r>
                    </a:p>
                  </a:txBody>
                  <a:tcPr anchor="ctr">
                    <a:lnL w="12700" cmpd="sng">
                      <a:noFill/>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スポーツナビ</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野球</a:t>
                      </a:r>
                      <a:b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野球　プロ野球</a:t>
                      </a:r>
                      <a:b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野球　</a:t>
                      </a:r>
                      <a:r>
                        <a:rPr lang="en-US" altLang="ja-JP"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MLB</a:t>
                      </a:r>
                      <a:br>
                        <a:rPr lang="en-US" altLang="ja-JP"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野球　高校野球</a:t>
                      </a:r>
                      <a:b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野球　侍ジャパン</a:t>
                      </a:r>
                      <a:b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サッカー</a:t>
                      </a:r>
                      <a:b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サッカー　</a:t>
                      </a:r>
                      <a:r>
                        <a:rPr lang="en-US" altLang="ja-JP"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J</a:t>
                      </a:r>
                      <a: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リーグ</a:t>
                      </a:r>
                      <a:b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サッカー　海外サッカー</a:t>
                      </a:r>
                      <a:b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サッカー　サッカー代表</a:t>
                      </a:r>
                      <a:b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競馬</a:t>
                      </a:r>
                      <a:b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ゴルフ</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40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フィギュア</a:t>
                      </a:r>
                      <a:b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a:t>
                      </a:r>
                      <a:r>
                        <a:rPr lang="en-US" altLang="ja-JP"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F1</a:t>
                      </a:r>
                      <a:br>
                        <a:rPr lang="en-US" altLang="ja-JP"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バレー</a:t>
                      </a:r>
                      <a:b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テニス</a:t>
                      </a:r>
                      <a:b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バスケ</a:t>
                      </a:r>
                      <a:b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格闘技</a:t>
                      </a:r>
                      <a:b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大相撲</a:t>
                      </a:r>
                      <a:b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ラグビー</a:t>
                      </a:r>
                      <a:b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陸上</a:t>
                      </a:r>
                      <a:b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ボートレース</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63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66098080"/>
                  </a:ext>
                </a:extLst>
              </a:tr>
              <a:tr h="2160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algn="ctr" defTabSz="914400" rtl="0" eaLnBrk="1" latinLnBrk="0" hangingPunct="1"/>
                      <a:r>
                        <a:rPr kumimoji="1" lang="ja-JP" altLang="en-US" sz="800" b="0" kern="1200" dirty="0" smtClean="0">
                          <a:solidFill>
                            <a:schemeClr val="bg1"/>
                          </a:solidFill>
                          <a:latin typeface="+mn-lt"/>
                          <a:ea typeface="+mn-ea"/>
                          <a:cs typeface="+mn-cs"/>
                        </a:rPr>
                        <a:t>掲載場所</a:t>
                      </a:r>
                      <a:endParaRPr kumimoji="1" lang="ja-JP" altLang="en-US"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スポーツナビのトップページ</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スポーツナビトップページ以外の配下ページ</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スポーツナビ各種目の配下ページ</a:t>
                      </a:r>
                      <a:endParaRPr kumimoji="1" lang="ja-JP" altLang="en-US" sz="2200" dirty="0">
                        <a:solidFill>
                          <a:schemeClr val="tx1">
                            <a:lumMod val="65000"/>
                            <a:lumOff val="35000"/>
                          </a:schemeClr>
                        </a:solidFill>
                      </a:endParaRPr>
                    </a:p>
                  </a:txBody>
                  <a:tcPr anchor="ctr">
                    <a:lnL w="12700" cap="flat" cmpd="sng" algn="ctr">
                      <a:solidFill>
                        <a:schemeClr val="bg1">
                          <a:lumMod val="65000"/>
                        </a:schemeClr>
                      </a:solidFill>
                      <a:prstDash val="sysDot"/>
                      <a:round/>
                      <a:headEnd type="none" w="med" len="med"/>
                      <a:tailEnd type="none" w="med" len="med"/>
                    </a:lnL>
                    <a:lnR w="63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806916787"/>
                  </a:ext>
                </a:extLst>
              </a:tr>
              <a:tr h="2160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7</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日（木）～</a:t>
                      </a: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30</a:t>
                      </a:r>
                      <a:r>
                        <a:rPr kumimoji="1" lang="ja-JP" altLang="en-US" sz="800" kern="1200" dirty="0" smtClean="0">
                          <a:solidFill>
                            <a:schemeClr val="tx1">
                              <a:lumMod val="65000"/>
                              <a:lumOff val="35000"/>
                            </a:schemeClr>
                          </a:solidFill>
                          <a:latin typeface="+mn-lt"/>
                          <a:ea typeface="+mn-ea"/>
                          <a:cs typeface="+mn-cs"/>
                        </a:rPr>
                        <a:t>日（木）</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endParaRPr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2463668774"/>
                  </a:ext>
                </a:extLst>
              </a:tr>
              <a:tr h="34031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900" kern="1200" dirty="0" smtClean="0">
                          <a:solidFill>
                            <a:schemeClr val="tx1">
                              <a:lumMod val="65000"/>
                              <a:lumOff val="35000"/>
                            </a:schemeClr>
                          </a:solidFill>
                          <a:latin typeface="+mn-lt"/>
                          <a:ea typeface="+mn-ea"/>
                          <a:cs typeface="+mn-cs"/>
                        </a:rPr>
                        <a:t>5</a:t>
                      </a:r>
                      <a:r>
                        <a:rPr kumimoji="1" lang="ja-JP" altLang="en-US" sz="900" kern="1200" dirty="0" smtClean="0">
                          <a:solidFill>
                            <a:schemeClr val="tx1">
                              <a:lumMod val="65000"/>
                              <a:lumOff val="35000"/>
                            </a:schemeClr>
                          </a:solidFill>
                          <a:latin typeface="+mn-lt"/>
                          <a:ea typeface="+mn-ea"/>
                          <a:cs typeface="+mn-cs"/>
                        </a:rPr>
                        <a:t>日間～</a:t>
                      </a:r>
                      <a:r>
                        <a:rPr kumimoji="1" lang="en-US" altLang="ja-JP" sz="900" kern="1200" dirty="0" smtClean="0">
                          <a:solidFill>
                            <a:schemeClr val="tx1">
                              <a:lumMod val="65000"/>
                              <a:lumOff val="35000"/>
                            </a:schemeClr>
                          </a:solidFill>
                          <a:latin typeface="+mn-lt"/>
                          <a:ea typeface="+mn-ea"/>
                          <a:cs typeface="+mn-cs"/>
                        </a:rPr>
                        <a:t>31</a:t>
                      </a:r>
                      <a:r>
                        <a:rPr kumimoji="1" lang="ja-JP" altLang="en-US" sz="900" kern="1200" dirty="0" smtClean="0">
                          <a:solidFill>
                            <a:schemeClr val="tx1">
                              <a:lumMod val="65000"/>
                              <a:lumOff val="35000"/>
                            </a:schemeClr>
                          </a:solidFill>
                          <a:latin typeface="+mn-lt"/>
                          <a:ea typeface="+mn-ea"/>
                          <a:cs typeface="+mn-cs"/>
                        </a:rPr>
                        <a:t>日間</a:t>
                      </a:r>
                      <a:endParaRPr kumimoji="1" lang="en-US" altLang="ja-JP" sz="9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smtClean="0">
                          <a:solidFill>
                            <a:schemeClr val="tx1">
                              <a:lumMod val="65000"/>
                              <a:lumOff val="35000"/>
                            </a:schemeClr>
                          </a:solidFill>
                          <a:latin typeface="+mn-lt"/>
                          <a:ea typeface="+mn-ea"/>
                          <a:cs typeface="+mn-cs"/>
                        </a:rPr>
                        <a:t>※1</a:t>
                      </a:r>
                      <a:r>
                        <a:rPr kumimoji="1" lang="ja-JP" altLang="en-US" sz="700" kern="1200" dirty="0" smtClean="0">
                          <a:solidFill>
                            <a:schemeClr val="tx1">
                              <a:lumMod val="65000"/>
                              <a:lumOff val="35000"/>
                            </a:schemeClr>
                          </a:solidFill>
                          <a:latin typeface="+mn-lt"/>
                          <a:ea typeface="+mn-ea"/>
                          <a:cs typeface="+mn-cs"/>
                        </a:rPr>
                        <a:t>日間～</a:t>
                      </a:r>
                      <a:r>
                        <a:rPr kumimoji="1" lang="en-US" altLang="ja-JP" sz="700" kern="1200" dirty="0" smtClean="0">
                          <a:solidFill>
                            <a:schemeClr val="tx1">
                              <a:lumMod val="65000"/>
                              <a:lumOff val="35000"/>
                            </a:schemeClr>
                          </a:solidFill>
                          <a:latin typeface="+mn-lt"/>
                          <a:ea typeface="+mn-ea"/>
                          <a:cs typeface="+mn-cs"/>
                        </a:rPr>
                        <a:t>4</a:t>
                      </a:r>
                      <a:r>
                        <a:rPr kumimoji="1" lang="ja-JP" altLang="en-US" sz="700" kern="1200" dirty="0" smtClean="0">
                          <a:solidFill>
                            <a:schemeClr val="tx1">
                              <a:lumMod val="65000"/>
                              <a:lumOff val="35000"/>
                            </a:schemeClr>
                          </a:solidFill>
                          <a:latin typeface="+mn-lt"/>
                          <a:ea typeface="+mn-ea"/>
                          <a:cs typeface="+mn-cs"/>
                        </a:rPr>
                        <a:t>日間での掲載も可能ですが、掲載</a:t>
                      </a:r>
                      <a:r>
                        <a:rPr kumimoji="1" lang="en-US" altLang="ja-JP" sz="700" kern="1200" dirty="0" err="1" smtClean="0">
                          <a:solidFill>
                            <a:schemeClr val="tx1">
                              <a:lumMod val="65000"/>
                              <a:lumOff val="35000"/>
                            </a:schemeClr>
                          </a:solidFill>
                          <a:latin typeface="+mn-lt"/>
                          <a:ea typeface="+mn-ea"/>
                          <a:cs typeface="+mn-cs"/>
                        </a:rPr>
                        <a:t>vimps</a:t>
                      </a:r>
                      <a:r>
                        <a:rPr kumimoji="1" lang="ja-JP" altLang="en-US" sz="700" kern="1200" dirty="0" smtClean="0">
                          <a:solidFill>
                            <a:schemeClr val="tx1">
                              <a:lumMod val="65000"/>
                              <a:lumOff val="35000"/>
                            </a:schemeClr>
                          </a:solidFill>
                          <a:latin typeface="+mn-lt"/>
                          <a:ea typeface="+mn-ea"/>
                          <a:cs typeface="+mn-cs"/>
                        </a:rPr>
                        <a:t>数が未達成の場合補填対象外になります。</a:t>
                      </a:r>
                    </a:p>
                  </a:txBody>
                  <a:tcPr anchor="ctr">
                    <a:lnL w="12700" cmpd="sng">
                      <a:noFill/>
                    </a:lnL>
                    <a:lnR w="6350" cap="flat" cmpd="sng" algn="ctr">
                      <a:noFill/>
                      <a:prstDash val="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algn="ctr" defTabSz="914400" rtl="0" eaLnBrk="1" latinLnBrk="0" hangingPunct="1"/>
                      <a:endParaRPr kumimoji="1" lang="ja-JP" altLang="en-US" sz="900"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7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1967014782"/>
                  </a:ext>
                </a:extLst>
              </a:tr>
              <a:tr h="2160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mpd="sng">
                      <a:noFill/>
                    </a:lnL>
                    <a:lnR w="63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1750538939"/>
                  </a:ext>
                </a:extLst>
              </a:tr>
              <a:tr h="23785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mn-lt"/>
                          <a:ea typeface="+mn-ea"/>
                          <a:cs typeface="+mn-cs"/>
                        </a:rPr>
                        <a:t>1,000,000</a:t>
                      </a:r>
                      <a:r>
                        <a:rPr kumimoji="1" lang="ja-JP" altLang="en-US" sz="800" kern="1200" dirty="0" smtClean="0">
                          <a:solidFill>
                            <a:schemeClr val="tx1">
                              <a:lumMod val="65000"/>
                              <a:lumOff val="35000"/>
                            </a:schemeClr>
                          </a:solidFill>
                          <a:latin typeface="+mn-lt"/>
                          <a:ea typeface="+mn-ea"/>
                          <a:cs typeface="+mn-cs"/>
                        </a:rPr>
                        <a:t>円</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mn-lt"/>
                          <a:ea typeface="+mn-ea"/>
                          <a:cs typeface="+mn-cs"/>
                        </a:rPr>
                        <a:t>1,000,000</a:t>
                      </a:r>
                      <a:r>
                        <a:rPr kumimoji="1" lang="ja-JP" altLang="en-US" sz="800" kern="1200" dirty="0" smtClean="0">
                          <a:solidFill>
                            <a:schemeClr val="tx1">
                              <a:lumMod val="65000"/>
                              <a:lumOff val="35000"/>
                            </a:schemeClr>
                          </a:solidFill>
                          <a:latin typeface="+mn-lt"/>
                          <a:ea typeface="+mn-ea"/>
                          <a:cs typeface="+mn-cs"/>
                        </a:rPr>
                        <a:t>円</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mn-lt"/>
                          <a:ea typeface="+mn-ea"/>
                          <a:cs typeface="+mn-cs"/>
                        </a:rPr>
                        <a:t>500,000</a:t>
                      </a:r>
                      <a:r>
                        <a:rPr kumimoji="1" lang="ja-JP" altLang="en-US" sz="800" kern="1200" dirty="0" smtClean="0">
                          <a:solidFill>
                            <a:schemeClr val="tx1">
                              <a:lumMod val="65000"/>
                              <a:lumOff val="35000"/>
                            </a:schemeClr>
                          </a:solidFill>
                          <a:latin typeface="+mn-lt"/>
                          <a:ea typeface="+mn-ea"/>
                          <a:cs typeface="+mn-cs"/>
                        </a:rPr>
                        <a:t>円</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6350" cap="flat" cmpd="sng" algn="ctr">
                      <a:noFill/>
                      <a:prstDash val="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4273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基本料金（</a:t>
                      </a:r>
                      <a:r>
                        <a:rPr kumimoji="1" lang="en-US" altLang="ja-JP" sz="800" b="0" kern="1200" dirty="0" err="1">
                          <a:solidFill>
                            <a:schemeClr val="bg1"/>
                          </a:solidFill>
                          <a:latin typeface="+mn-lt"/>
                          <a:ea typeface="+mn-ea"/>
                          <a:cs typeface="+mn-cs"/>
                        </a:rPr>
                        <a:t>vCPM</a:t>
                      </a:r>
                      <a:r>
                        <a:rPr kumimoji="1" lang="ja-JP" altLang="en-US" sz="800" b="0" kern="1200" dirty="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ja-JP" altLang="en-US" sz="700" kern="1200" dirty="0" smtClean="0">
                          <a:solidFill>
                            <a:schemeClr val="tx1">
                              <a:lumMod val="65000"/>
                              <a:lumOff val="35000"/>
                            </a:schemeClr>
                          </a:solidFill>
                          <a:latin typeface="+mn-lt"/>
                          <a:ea typeface="+mn-ea"/>
                          <a:cs typeface="+mn-cs"/>
                        </a:rPr>
                        <a:t>画像（</a:t>
                      </a:r>
                      <a:r>
                        <a:rPr kumimoji="1" lang="en-US" altLang="ja-JP" sz="700" kern="1200" dirty="0" smtClean="0">
                          <a:solidFill>
                            <a:schemeClr val="tx1">
                              <a:lumMod val="65000"/>
                              <a:lumOff val="35000"/>
                            </a:schemeClr>
                          </a:solidFill>
                          <a:latin typeface="+mn-lt"/>
                          <a:ea typeface="+mn-ea"/>
                          <a:cs typeface="+mn-cs"/>
                        </a:rPr>
                        <a:t>6:5</a:t>
                      </a:r>
                      <a:r>
                        <a:rPr kumimoji="1" lang="ja-JP" altLang="en-US" sz="700" kern="1200" dirty="0" smtClean="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514</a:t>
                      </a:r>
                      <a:r>
                        <a:rPr kumimoji="1" lang="ja-JP" altLang="en-US" sz="700" kern="1200" dirty="0" smtClean="0">
                          <a:solidFill>
                            <a:schemeClr val="tx1">
                              <a:lumMod val="65000"/>
                              <a:lumOff val="35000"/>
                            </a:schemeClr>
                          </a:solidFill>
                          <a:latin typeface="+mn-lt"/>
                          <a:ea typeface="+mn-ea"/>
                          <a:cs typeface="+mn-cs"/>
                        </a:rPr>
                        <a:t>円</a:t>
                      </a:r>
                      <a:br>
                        <a:rPr kumimoji="1" lang="ja-JP" altLang="en-US" sz="700" kern="1200" dirty="0" smtClean="0">
                          <a:solidFill>
                            <a:schemeClr val="tx1">
                              <a:lumMod val="65000"/>
                              <a:lumOff val="35000"/>
                            </a:schemeClr>
                          </a:solidFill>
                          <a:latin typeface="+mn-lt"/>
                          <a:ea typeface="+mn-ea"/>
                          <a:cs typeface="+mn-cs"/>
                        </a:rPr>
                      </a:br>
                      <a:r>
                        <a:rPr kumimoji="1" lang="ja-JP" altLang="en-US" sz="700" kern="1200" dirty="0" smtClean="0">
                          <a:solidFill>
                            <a:schemeClr val="tx1">
                              <a:lumMod val="65000"/>
                              <a:lumOff val="35000"/>
                            </a:schemeClr>
                          </a:solidFill>
                          <a:latin typeface="+mn-lt"/>
                          <a:ea typeface="+mn-ea"/>
                          <a:cs typeface="+mn-cs"/>
                        </a:rPr>
                        <a:t>画像（</a:t>
                      </a:r>
                      <a:r>
                        <a:rPr kumimoji="1" lang="en-US" altLang="ja-JP" sz="700" kern="1200" dirty="0" smtClean="0">
                          <a:solidFill>
                            <a:schemeClr val="tx1">
                              <a:lumMod val="65000"/>
                              <a:lumOff val="35000"/>
                            </a:schemeClr>
                          </a:solidFill>
                          <a:latin typeface="+mn-lt"/>
                          <a:ea typeface="+mn-ea"/>
                          <a:cs typeface="+mn-cs"/>
                        </a:rPr>
                        <a:t>1:1</a:t>
                      </a:r>
                      <a:r>
                        <a:rPr kumimoji="1" lang="ja-JP" altLang="en-US" sz="700" kern="1200" dirty="0" smtClean="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514</a:t>
                      </a:r>
                      <a:r>
                        <a:rPr kumimoji="1" lang="ja-JP" altLang="en-US" sz="700" kern="1200" dirty="0" smtClean="0">
                          <a:solidFill>
                            <a:schemeClr val="tx1">
                              <a:lumMod val="65000"/>
                              <a:lumOff val="35000"/>
                            </a:schemeClr>
                          </a:solidFill>
                          <a:latin typeface="+mn-lt"/>
                          <a:ea typeface="+mn-ea"/>
                          <a:cs typeface="+mn-cs"/>
                        </a:rPr>
                        <a:t>円　</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dirty="0" smtClean="0">
                          <a:solidFill>
                            <a:schemeClr val="tx1">
                              <a:lumMod val="65000"/>
                              <a:lumOff val="35000"/>
                            </a:schemeClr>
                          </a:solidFill>
                          <a:latin typeface="+mn-lt"/>
                          <a:ea typeface="+mn-ea"/>
                          <a:cs typeface="+mn-cs"/>
                        </a:rPr>
                        <a:t>　動画（</a:t>
                      </a:r>
                      <a:r>
                        <a:rPr kumimoji="1" lang="en-US" altLang="ja-JP" sz="700" kern="1200" dirty="0" smtClean="0">
                          <a:solidFill>
                            <a:schemeClr val="tx1">
                              <a:lumMod val="65000"/>
                              <a:lumOff val="35000"/>
                            </a:schemeClr>
                          </a:solidFill>
                          <a:latin typeface="+mn-lt"/>
                          <a:ea typeface="+mn-ea"/>
                          <a:cs typeface="+mn-cs"/>
                        </a:rPr>
                        <a:t>1:1</a:t>
                      </a:r>
                      <a:r>
                        <a:rPr kumimoji="1" lang="ja-JP" altLang="en-US" sz="700" kern="1200" dirty="0" smtClean="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514</a:t>
                      </a:r>
                      <a:r>
                        <a:rPr kumimoji="1" lang="ja-JP" altLang="en-US" sz="700" kern="1200" dirty="0" smtClean="0">
                          <a:solidFill>
                            <a:schemeClr val="tx1">
                              <a:lumMod val="65000"/>
                              <a:lumOff val="35000"/>
                            </a:schemeClr>
                          </a:solidFill>
                          <a:latin typeface="+mn-lt"/>
                          <a:ea typeface="+mn-ea"/>
                          <a:cs typeface="+mn-cs"/>
                        </a:rPr>
                        <a:t>円</a:t>
                      </a:r>
                      <a:br>
                        <a:rPr kumimoji="1" lang="ja-JP" altLang="en-US" sz="700" kern="1200" dirty="0" smtClean="0">
                          <a:solidFill>
                            <a:schemeClr val="tx1">
                              <a:lumMod val="65000"/>
                              <a:lumOff val="35000"/>
                            </a:schemeClr>
                          </a:solidFill>
                          <a:latin typeface="+mn-lt"/>
                          <a:ea typeface="+mn-ea"/>
                          <a:cs typeface="+mn-cs"/>
                        </a:rPr>
                      </a:br>
                      <a:r>
                        <a:rPr kumimoji="1" lang="ja-JP" altLang="en-US" sz="700" kern="1200" dirty="0" smtClean="0">
                          <a:solidFill>
                            <a:schemeClr val="tx1">
                              <a:lumMod val="65000"/>
                              <a:lumOff val="35000"/>
                            </a:schemeClr>
                          </a:solidFill>
                          <a:latin typeface="+mn-lt"/>
                          <a:ea typeface="+mn-ea"/>
                          <a:cs typeface="+mn-cs"/>
                        </a:rPr>
                        <a:t>画像（</a:t>
                      </a:r>
                      <a:r>
                        <a:rPr kumimoji="1" lang="en-US" altLang="ja-JP" sz="700" kern="1200" dirty="0" smtClean="0">
                          <a:solidFill>
                            <a:schemeClr val="tx1">
                              <a:lumMod val="65000"/>
                              <a:lumOff val="35000"/>
                            </a:schemeClr>
                          </a:solidFill>
                          <a:latin typeface="+mn-lt"/>
                          <a:ea typeface="+mn-ea"/>
                          <a:cs typeface="+mn-cs"/>
                        </a:rPr>
                        <a:t>1:2</a:t>
                      </a:r>
                      <a:r>
                        <a:rPr kumimoji="1" lang="ja-JP" altLang="en-US" sz="700" kern="1200" dirty="0" smtClean="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616</a:t>
                      </a:r>
                      <a:r>
                        <a:rPr kumimoji="1" lang="ja-JP" altLang="en-US" sz="700" kern="1200" dirty="0" smtClean="0">
                          <a:solidFill>
                            <a:schemeClr val="tx1">
                              <a:lumMod val="65000"/>
                              <a:lumOff val="35000"/>
                            </a:schemeClr>
                          </a:solidFill>
                          <a:latin typeface="+mn-lt"/>
                          <a:ea typeface="+mn-ea"/>
                          <a:cs typeface="+mn-cs"/>
                        </a:rPr>
                        <a:t>円　</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dirty="0" smtClean="0">
                          <a:solidFill>
                            <a:schemeClr val="tx1">
                              <a:lumMod val="65000"/>
                              <a:lumOff val="35000"/>
                            </a:schemeClr>
                          </a:solidFill>
                          <a:latin typeface="+mn-lt"/>
                          <a:ea typeface="+mn-ea"/>
                          <a:cs typeface="+mn-cs"/>
                        </a:rPr>
                        <a:t>　動画（</a:t>
                      </a:r>
                      <a:r>
                        <a:rPr kumimoji="1" lang="en-US" altLang="ja-JP" sz="700" kern="1200" dirty="0" smtClean="0">
                          <a:solidFill>
                            <a:schemeClr val="tx1">
                              <a:lumMod val="65000"/>
                              <a:lumOff val="35000"/>
                            </a:schemeClr>
                          </a:solidFill>
                          <a:latin typeface="+mn-lt"/>
                          <a:ea typeface="+mn-ea"/>
                          <a:cs typeface="+mn-cs"/>
                        </a:rPr>
                        <a:t>1:2</a:t>
                      </a:r>
                      <a:r>
                        <a:rPr kumimoji="1" lang="ja-JP" altLang="en-US" sz="700" kern="1200" dirty="0" smtClean="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616</a:t>
                      </a:r>
                      <a:r>
                        <a:rPr kumimoji="1" lang="ja-JP" altLang="en-US" sz="700" kern="1200" dirty="0" smtClean="0">
                          <a:solidFill>
                            <a:schemeClr val="tx1">
                              <a:lumMod val="65000"/>
                              <a:lumOff val="35000"/>
                            </a:schemeClr>
                          </a:solidFill>
                          <a:latin typeface="+mn-lt"/>
                          <a:ea typeface="+mn-ea"/>
                          <a:cs typeface="+mn-cs"/>
                        </a:rPr>
                        <a:t>円</a:t>
                      </a:r>
                      <a:endParaRPr kumimoji="1" lang="ja-JP" altLang="en-US" sz="700" kern="1200" dirty="0">
                        <a:solidFill>
                          <a:schemeClr val="tx1">
                            <a:lumMod val="65000"/>
                            <a:lumOff val="35000"/>
                          </a:schemeClr>
                        </a:solidFill>
                        <a:latin typeface="+mn-lt"/>
                        <a:ea typeface="+mn-ea"/>
                        <a:cs typeface="+mn-cs"/>
                      </a:endParaRPr>
                    </a:p>
                  </a:txBody>
                  <a:tcPr anchor="ctr">
                    <a:lnL w="12700" cmpd="sng">
                      <a:noFill/>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kern="1200" dirty="0" smtClean="0">
                          <a:solidFill>
                            <a:schemeClr val="tx1">
                              <a:lumMod val="65000"/>
                              <a:lumOff val="35000"/>
                            </a:schemeClr>
                          </a:solidFill>
                          <a:latin typeface="+mn-lt"/>
                          <a:ea typeface="+mn-ea"/>
                          <a:cs typeface="+mn-cs"/>
                        </a:rPr>
                        <a:t>画像（</a:t>
                      </a:r>
                      <a:r>
                        <a:rPr kumimoji="1" lang="en-US" altLang="ja-JP" sz="700" kern="1200" dirty="0" smtClean="0">
                          <a:solidFill>
                            <a:schemeClr val="tx1">
                              <a:lumMod val="65000"/>
                              <a:lumOff val="35000"/>
                            </a:schemeClr>
                          </a:solidFill>
                          <a:latin typeface="+mn-lt"/>
                          <a:ea typeface="+mn-ea"/>
                          <a:cs typeface="+mn-cs"/>
                        </a:rPr>
                        <a:t>6:5</a:t>
                      </a:r>
                      <a:r>
                        <a:rPr kumimoji="1" lang="ja-JP" altLang="en-US" sz="700" kern="1200" dirty="0" smtClean="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429</a:t>
                      </a:r>
                      <a:r>
                        <a:rPr kumimoji="1" lang="ja-JP" altLang="en-US" sz="700" kern="1200" dirty="0" smtClean="0">
                          <a:solidFill>
                            <a:schemeClr val="tx1">
                              <a:lumMod val="65000"/>
                              <a:lumOff val="35000"/>
                            </a:schemeClr>
                          </a:solidFill>
                          <a:latin typeface="+mn-lt"/>
                          <a:ea typeface="+mn-ea"/>
                          <a:cs typeface="+mn-cs"/>
                        </a:rPr>
                        <a:t>円</a:t>
                      </a:r>
                      <a:br>
                        <a:rPr kumimoji="1" lang="ja-JP" altLang="en-US" sz="700" kern="1200" dirty="0" smtClean="0">
                          <a:solidFill>
                            <a:schemeClr val="tx1">
                              <a:lumMod val="65000"/>
                              <a:lumOff val="35000"/>
                            </a:schemeClr>
                          </a:solidFill>
                          <a:latin typeface="+mn-lt"/>
                          <a:ea typeface="+mn-ea"/>
                          <a:cs typeface="+mn-cs"/>
                        </a:rPr>
                      </a:br>
                      <a:r>
                        <a:rPr kumimoji="1" lang="ja-JP" altLang="en-US" sz="700" kern="1200" dirty="0" smtClean="0">
                          <a:solidFill>
                            <a:schemeClr val="tx1">
                              <a:lumMod val="65000"/>
                              <a:lumOff val="35000"/>
                            </a:schemeClr>
                          </a:solidFill>
                          <a:latin typeface="+mn-lt"/>
                          <a:ea typeface="+mn-ea"/>
                          <a:cs typeface="+mn-cs"/>
                        </a:rPr>
                        <a:t>画像（</a:t>
                      </a:r>
                      <a:r>
                        <a:rPr kumimoji="1" lang="en-US" altLang="ja-JP" sz="700" kern="1200" dirty="0" smtClean="0">
                          <a:solidFill>
                            <a:schemeClr val="tx1">
                              <a:lumMod val="65000"/>
                              <a:lumOff val="35000"/>
                            </a:schemeClr>
                          </a:solidFill>
                          <a:latin typeface="+mn-lt"/>
                          <a:ea typeface="+mn-ea"/>
                          <a:cs typeface="+mn-cs"/>
                        </a:rPr>
                        <a:t>1:1</a:t>
                      </a:r>
                      <a:r>
                        <a:rPr kumimoji="1" lang="ja-JP" altLang="en-US" sz="700" kern="1200" dirty="0" smtClean="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429</a:t>
                      </a:r>
                      <a:r>
                        <a:rPr kumimoji="1" lang="ja-JP" altLang="en-US" sz="700" kern="1200" dirty="0" smtClean="0">
                          <a:solidFill>
                            <a:schemeClr val="tx1">
                              <a:lumMod val="65000"/>
                              <a:lumOff val="35000"/>
                            </a:schemeClr>
                          </a:solidFill>
                          <a:latin typeface="+mn-lt"/>
                          <a:ea typeface="+mn-ea"/>
                          <a:cs typeface="+mn-cs"/>
                        </a:rPr>
                        <a:t>円　</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dirty="0" smtClean="0">
                          <a:solidFill>
                            <a:schemeClr val="tx1">
                              <a:lumMod val="65000"/>
                              <a:lumOff val="35000"/>
                            </a:schemeClr>
                          </a:solidFill>
                          <a:latin typeface="+mn-lt"/>
                          <a:ea typeface="+mn-ea"/>
                          <a:cs typeface="+mn-cs"/>
                        </a:rPr>
                        <a:t>　動画（</a:t>
                      </a:r>
                      <a:r>
                        <a:rPr kumimoji="1" lang="en-US" altLang="ja-JP" sz="700" kern="1200" dirty="0" smtClean="0">
                          <a:solidFill>
                            <a:schemeClr val="tx1">
                              <a:lumMod val="65000"/>
                              <a:lumOff val="35000"/>
                            </a:schemeClr>
                          </a:solidFill>
                          <a:latin typeface="+mn-lt"/>
                          <a:ea typeface="+mn-ea"/>
                          <a:cs typeface="+mn-cs"/>
                        </a:rPr>
                        <a:t>1:1</a:t>
                      </a:r>
                      <a:r>
                        <a:rPr kumimoji="1" lang="ja-JP" altLang="en-US" sz="700" kern="1200" dirty="0" smtClean="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429</a:t>
                      </a:r>
                      <a:r>
                        <a:rPr kumimoji="1" lang="ja-JP" altLang="en-US" sz="700" kern="1200" dirty="0" smtClean="0">
                          <a:solidFill>
                            <a:schemeClr val="tx1">
                              <a:lumMod val="65000"/>
                              <a:lumOff val="35000"/>
                            </a:schemeClr>
                          </a:solidFill>
                          <a:latin typeface="+mn-lt"/>
                          <a:ea typeface="+mn-ea"/>
                          <a:cs typeface="+mn-cs"/>
                        </a:rPr>
                        <a:t>円</a:t>
                      </a:r>
                      <a:br>
                        <a:rPr kumimoji="1" lang="ja-JP" altLang="en-US" sz="700" kern="1200" dirty="0" smtClean="0">
                          <a:solidFill>
                            <a:schemeClr val="tx1">
                              <a:lumMod val="65000"/>
                              <a:lumOff val="35000"/>
                            </a:schemeClr>
                          </a:solidFill>
                          <a:latin typeface="+mn-lt"/>
                          <a:ea typeface="+mn-ea"/>
                          <a:cs typeface="+mn-cs"/>
                        </a:rPr>
                      </a:br>
                      <a:r>
                        <a:rPr kumimoji="1" lang="ja-JP" altLang="en-US" sz="700" kern="1200" dirty="0" smtClean="0">
                          <a:solidFill>
                            <a:schemeClr val="tx1">
                              <a:lumMod val="65000"/>
                              <a:lumOff val="35000"/>
                            </a:schemeClr>
                          </a:solidFill>
                          <a:latin typeface="+mn-lt"/>
                          <a:ea typeface="+mn-ea"/>
                          <a:cs typeface="+mn-cs"/>
                        </a:rPr>
                        <a:t>画像（</a:t>
                      </a:r>
                      <a:r>
                        <a:rPr kumimoji="1" lang="en-US" altLang="ja-JP" sz="700" kern="1200" dirty="0" smtClean="0">
                          <a:solidFill>
                            <a:schemeClr val="tx1">
                              <a:lumMod val="65000"/>
                              <a:lumOff val="35000"/>
                            </a:schemeClr>
                          </a:solidFill>
                          <a:latin typeface="+mn-lt"/>
                          <a:ea typeface="+mn-ea"/>
                          <a:cs typeface="+mn-cs"/>
                        </a:rPr>
                        <a:t>1:2</a:t>
                      </a:r>
                      <a:r>
                        <a:rPr kumimoji="1" lang="ja-JP" altLang="en-US" sz="700" kern="1200" dirty="0" smtClean="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514</a:t>
                      </a:r>
                      <a:r>
                        <a:rPr kumimoji="1" lang="ja-JP" altLang="en-US" sz="700" kern="1200" dirty="0" smtClean="0">
                          <a:solidFill>
                            <a:schemeClr val="tx1">
                              <a:lumMod val="65000"/>
                              <a:lumOff val="35000"/>
                            </a:schemeClr>
                          </a:solidFill>
                          <a:latin typeface="+mn-lt"/>
                          <a:ea typeface="+mn-ea"/>
                          <a:cs typeface="+mn-cs"/>
                        </a:rPr>
                        <a:t>円　</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dirty="0" smtClean="0">
                          <a:solidFill>
                            <a:schemeClr val="tx1">
                              <a:lumMod val="65000"/>
                              <a:lumOff val="35000"/>
                            </a:schemeClr>
                          </a:solidFill>
                          <a:latin typeface="+mn-lt"/>
                          <a:ea typeface="+mn-ea"/>
                          <a:cs typeface="+mn-cs"/>
                        </a:rPr>
                        <a:t>　動画（</a:t>
                      </a:r>
                      <a:r>
                        <a:rPr kumimoji="1" lang="en-US" altLang="ja-JP" sz="700" kern="1200" dirty="0" smtClean="0">
                          <a:solidFill>
                            <a:schemeClr val="tx1">
                              <a:lumMod val="65000"/>
                              <a:lumOff val="35000"/>
                            </a:schemeClr>
                          </a:solidFill>
                          <a:latin typeface="+mn-lt"/>
                          <a:ea typeface="+mn-ea"/>
                          <a:cs typeface="+mn-cs"/>
                        </a:rPr>
                        <a:t>1:2</a:t>
                      </a:r>
                      <a:r>
                        <a:rPr kumimoji="1" lang="ja-JP" altLang="en-US" sz="700" kern="1200" dirty="0" smtClean="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514</a:t>
                      </a:r>
                      <a:r>
                        <a:rPr kumimoji="1" lang="ja-JP" altLang="en-US" sz="700" kern="1200" dirty="0" smtClean="0">
                          <a:solidFill>
                            <a:schemeClr val="tx1">
                              <a:lumMod val="65000"/>
                              <a:lumOff val="35000"/>
                            </a:schemeClr>
                          </a:solidFill>
                          <a:latin typeface="+mn-lt"/>
                          <a:ea typeface="+mn-ea"/>
                          <a:cs typeface="+mn-cs"/>
                        </a:rPr>
                        <a:t>円</a:t>
                      </a:r>
                      <a:endParaRPr kumimoji="1" lang="en-US" altLang="ja-JP" sz="700" kern="1200" dirty="0" smtClean="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kern="1200" dirty="0" smtClean="0">
                          <a:solidFill>
                            <a:schemeClr val="tx1">
                              <a:lumMod val="65000"/>
                              <a:lumOff val="35000"/>
                            </a:schemeClr>
                          </a:solidFill>
                          <a:latin typeface="+mn-lt"/>
                          <a:ea typeface="+mn-ea"/>
                          <a:cs typeface="+mn-cs"/>
                        </a:rPr>
                        <a:t>画像（</a:t>
                      </a:r>
                      <a:r>
                        <a:rPr kumimoji="1" lang="en-US" altLang="ja-JP" sz="700" kern="1200" dirty="0" smtClean="0">
                          <a:solidFill>
                            <a:schemeClr val="tx1">
                              <a:lumMod val="65000"/>
                              <a:lumOff val="35000"/>
                            </a:schemeClr>
                          </a:solidFill>
                          <a:latin typeface="+mn-lt"/>
                          <a:ea typeface="+mn-ea"/>
                          <a:cs typeface="+mn-cs"/>
                        </a:rPr>
                        <a:t>6:5</a:t>
                      </a:r>
                      <a:r>
                        <a:rPr kumimoji="1" lang="ja-JP" altLang="en-US" sz="700" kern="1200" dirty="0" smtClean="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565</a:t>
                      </a:r>
                      <a:r>
                        <a:rPr kumimoji="1" lang="ja-JP" altLang="en-US" sz="700" kern="1200" dirty="0" smtClean="0">
                          <a:solidFill>
                            <a:schemeClr val="tx1">
                              <a:lumMod val="65000"/>
                              <a:lumOff val="35000"/>
                            </a:schemeClr>
                          </a:solidFill>
                          <a:latin typeface="+mn-lt"/>
                          <a:ea typeface="+mn-ea"/>
                          <a:cs typeface="+mn-cs"/>
                        </a:rPr>
                        <a:t>円</a:t>
                      </a:r>
                      <a:br>
                        <a:rPr kumimoji="1" lang="ja-JP" altLang="en-US" sz="700" kern="1200" dirty="0" smtClean="0">
                          <a:solidFill>
                            <a:schemeClr val="tx1">
                              <a:lumMod val="65000"/>
                              <a:lumOff val="35000"/>
                            </a:schemeClr>
                          </a:solidFill>
                          <a:latin typeface="+mn-lt"/>
                          <a:ea typeface="+mn-ea"/>
                          <a:cs typeface="+mn-cs"/>
                        </a:rPr>
                      </a:br>
                      <a:r>
                        <a:rPr kumimoji="1" lang="ja-JP" altLang="en-US" sz="700" kern="1200" dirty="0" smtClean="0">
                          <a:solidFill>
                            <a:schemeClr val="tx1">
                              <a:lumMod val="65000"/>
                              <a:lumOff val="35000"/>
                            </a:schemeClr>
                          </a:solidFill>
                          <a:latin typeface="+mn-lt"/>
                          <a:ea typeface="+mn-ea"/>
                          <a:cs typeface="+mn-cs"/>
                        </a:rPr>
                        <a:t>画像（</a:t>
                      </a:r>
                      <a:r>
                        <a:rPr kumimoji="1" lang="en-US" altLang="ja-JP" sz="700" kern="1200" dirty="0" smtClean="0">
                          <a:solidFill>
                            <a:schemeClr val="tx1">
                              <a:lumMod val="65000"/>
                              <a:lumOff val="35000"/>
                            </a:schemeClr>
                          </a:solidFill>
                          <a:latin typeface="+mn-lt"/>
                          <a:ea typeface="+mn-ea"/>
                          <a:cs typeface="+mn-cs"/>
                        </a:rPr>
                        <a:t>1:1</a:t>
                      </a:r>
                      <a:r>
                        <a:rPr kumimoji="1" lang="ja-JP" altLang="en-US" sz="700" kern="1200" dirty="0" smtClean="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565</a:t>
                      </a:r>
                      <a:r>
                        <a:rPr kumimoji="1" lang="ja-JP" altLang="en-US" sz="700" kern="1200" dirty="0" smtClean="0">
                          <a:solidFill>
                            <a:schemeClr val="tx1">
                              <a:lumMod val="65000"/>
                              <a:lumOff val="35000"/>
                            </a:schemeClr>
                          </a:solidFill>
                          <a:latin typeface="+mn-lt"/>
                          <a:ea typeface="+mn-ea"/>
                          <a:cs typeface="+mn-cs"/>
                        </a:rPr>
                        <a:t>円　</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dirty="0" smtClean="0">
                          <a:solidFill>
                            <a:schemeClr val="tx1">
                              <a:lumMod val="65000"/>
                              <a:lumOff val="35000"/>
                            </a:schemeClr>
                          </a:solidFill>
                          <a:latin typeface="+mn-lt"/>
                          <a:ea typeface="+mn-ea"/>
                          <a:cs typeface="+mn-cs"/>
                        </a:rPr>
                        <a:t>　動画（</a:t>
                      </a:r>
                      <a:r>
                        <a:rPr kumimoji="1" lang="en-US" altLang="ja-JP" sz="700" kern="1200" dirty="0" smtClean="0">
                          <a:solidFill>
                            <a:schemeClr val="tx1">
                              <a:lumMod val="65000"/>
                              <a:lumOff val="35000"/>
                            </a:schemeClr>
                          </a:solidFill>
                          <a:latin typeface="+mn-lt"/>
                          <a:ea typeface="+mn-ea"/>
                          <a:cs typeface="+mn-cs"/>
                        </a:rPr>
                        <a:t>1:1</a:t>
                      </a:r>
                      <a:r>
                        <a:rPr kumimoji="1" lang="ja-JP" altLang="en-US" sz="700" kern="1200" dirty="0" smtClean="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565</a:t>
                      </a:r>
                      <a:r>
                        <a:rPr kumimoji="1" lang="ja-JP" altLang="en-US" sz="700" kern="1200" dirty="0" smtClean="0">
                          <a:solidFill>
                            <a:schemeClr val="tx1">
                              <a:lumMod val="65000"/>
                              <a:lumOff val="35000"/>
                            </a:schemeClr>
                          </a:solidFill>
                          <a:latin typeface="+mn-lt"/>
                          <a:ea typeface="+mn-ea"/>
                          <a:cs typeface="+mn-cs"/>
                        </a:rPr>
                        <a:t>円</a:t>
                      </a:r>
                      <a:br>
                        <a:rPr kumimoji="1" lang="ja-JP" altLang="en-US" sz="700" kern="1200" dirty="0" smtClean="0">
                          <a:solidFill>
                            <a:schemeClr val="tx1">
                              <a:lumMod val="65000"/>
                              <a:lumOff val="35000"/>
                            </a:schemeClr>
                          </a:solidFill>
                          <a:latin typeface="+mn-lt"/>
                          <a:ea typeface="+mn-ea"/>
                          <a:cs typeface="+mn-cs"/>
                        </a:rPr>
                      </a:br>
                      <a:r>
                        <a:rPr kumimoji="1" lang="ja-JP" altLang="en-US" sz="700" kern="1200" dirty="0" smtClean="0">
                          <a:solidFill>
                            <a:schemeClr val="tx1">
                              <a:lumMod val="65000"/>
                              <a:lumOff val="35000"/>
                            </a:schemeClr>
                          </a:solidFill>
                          <a:latin typeface="+mn-lt"/>
                          <a:ea typeface="+mn-ea"/>
                          <a:cs typeface="+mn-cs"/>
                        </a:rPr>
                        <a:t>画像（</a:t>
                      </a:r>
                      <a:r>
                        <a:rPr kumimoji="1" lang="en-US" altLang="ja-JP" sz="700" kern="1200" dirty="0" smtClean="0">
                          <a:solidFill>
                            <a:schemeClr val="tx1">
                              <a:lumMod val="65000"/>
                              <a:lumOff val="35000"/>
                            </a:schemeClr>
                          </a:solidFill>
                          <a:latin typeface="+mn-lt"/>
                          <a:ea typeface="+mn-ea"/>
                          <a:cs typeface="+mn-cs"/>
                        </a:rPr>
                        <a:t>1:2</a:t>
                      </a:r>
                      <a:r>
                        <a:rPr kumimoji="1" lang="ja-JP" altLang="en-US" sz="700" kern="1200" dirty="0" smtClean="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678</a:t>
                      </a:r>
                      <a:r>
                        <a:rPr kumimoji="1" lang="ja-JP" altLang="en-US" sz="700" kern="1200" dirty="0" smtClean="0">
                          <a:solidFill>
                            <a:schemeClr val="tx1">
                              <a:lumMod val="65000"/>
                              <a:lumOff val="35000"/>
                            </a:schemeClr>
                          </a:solidFill>
                          <a:latin typeface="+mn-lt"/>
                          <a:ea typeface="+mn-ea"/>
                          <a:cs typeface="+mn-cs"/>
                        </a:rPr>
                        <a:t>円　</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dirty="0" smtClean="0">
                          <a:solidFill>
                            <a:schemeClr val="tx1">
                              <a:lumMod val="65000"/>
                              <a:lumOff val="35000"/>
                            </a:schemeClr>
                          </a:solidFill>
                          <a:latin typeface="+mn-lt"/>
                          <a:ea typeface="+mn-ea"/>
                          <a:cs typeface="+mn-cs"/>
                        </a:rPr>
                        <a:t>　動画（</a:t>
                      </a:r>
                      <a:r>
                        <a:rPr kumimoji="1" lang="en-US" altLang="ja-JP" sz="700" kern="1200" dirty="0" smtClean="0">
                          <a:solidFill>
                            <a:schemeClr val="tx1">
                              <a:lumMod val="65000"/>
                              <a:lumOff val="35000"/>
                            </a:schemeClr>
                          </a:solidFill>
                          <a:latin typeface="+mn-lt"/>
                          <a:ea typeface="+mn-ea"/>
                          <a:cs typeface="+mn-cs"/>
                        </a:rPr>
                        <a:t>1:2</a:t>
                      </a:r>
                      <a:r>
                        <a:rPr kumimoji="1" lang="ja-JP" altLang="en-US" sz="700" kern="1200" dirty="0" smtClean="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678</a:t>
                      </a:r>
                      <a:r>
                        <a:rPr kumimoji="1" lang="ja-JP" altLang="en-US" sz="700" kern="1200" dirty="0" smtClean="0">
                          <a:solidFill>
                            <a:schemeClr val="tx1">
                              <a:lumMod val="65000"/>
                              <a:lumOff val="35000"/>
                            </a:schemeClr>
                          </a:solidFill>
                          <a:latin typeface="+mn-lt"/>
                          <a:ea typeface="+mn-ea"/>
                          <a:cs typeface="+mn-cs"/>
                        </a:rPr>
                        <a:t>円</a:t>
                      </a:r>
                      <a:endParaRPr kumimoji="1" lang="en-US" altLang="ja-JP" sz="700" kern="1200" dirty="0" smtClean="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6350" cap="flat" cmpd="sng" algn="ctr">
                      <a:noFill/>
                      <a:prstDash val="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394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smtClean="0">
                          <a:solidFill>
                            <a:schemeClr val="bg1"/>
                          </a:solidFill>
                          <a:latin typeface="+mn-lt"/>
                          <a:ea typeface="+mn-ea"/>
                          <a:cs typeface="+mn-cs"/>
                        </a:rPr>
                        <a:t>想定</a:t>
                      </a:r>
                      <a:r>
                        <a:rPr kumimoji="1" lang="en-US" altLang="ja-JP" sz="800" b="0" kern="1200" dirty="0" err="1" smtClean="0">
                          <a:solidFill>
                            <a:schemeClr val="bg1"/>
                          </a:solidFill>
                          <a:latin typeface="+mn-lt"/>
                          <a:ea typeface="+mn-ea"/>
                          <a:cs typeface="+mn-cs"/>
                        </a:rPr>
                        <a:t>vimps</a:t>
                      </a:r>
                      <a:r>
                        <a:rPr kumimoji="1" lang="ja-JP" altLang="en-US" sz="700" b="0" kern="1200" dirty="0" smtClean="0">
                          <a:solidFill>
                            <a:schemeClr val="bg1"/>
                          </a:solidFill>
                          <a:latin typeface="+mn-lt"/>
                          <a:ea typeface="+mn-ea"/>
                          <a:cs typeface="+mn-cs"/>
                        </a:rPr>
                        <a:t>（枠配信のみ）</a:t>
                      </a:r>
                      <a:endParaRPr kumimoji="1" lang="ja-JP" altLang="en-US"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12700" cap="flat" cmpd="sng" algn="ctr">
                      <a:solidFill>
                        <a:schemeClr val="bg1">
                          <a:lumMod val="65000"/>
                        </a:schemeClr>
                      </a:solidFill>
                      <a:prstDash val="sysDot"/>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smtClean="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12700" cmpd="sng">
                      <a:noFill/>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sp>
        <p:nvSpPr>
          <p:cNvPr id="7" name="正方形/長方形 6"/>
          <p:cNvSpPr/>
          <p:nvPr/>
        </p:nvSpPr>
        <p:spPr>
          <a:xfrm>
            <a:off x="3244807" y="727054"/>
            <a:ext cx="1080120" cy="215444"/>
          </a:xfrm>
          <a:prstGeom prst="rect">
            <a:avLst/>
          </a:prstGeom>
          <a:noFill/>
          <a:ln>
            <a:solidFill>
              <a:sysClr val="windowText" lastClr="000000"/>
            </a:solidFill>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800" b="0" i="0" u="none" strike="noStrike" kern="0" cap="none" spc="0" normalizeH="0" baseline="0" noProof="0" dirty="0">
                <a:ln>
                  <a:noFill/>
                </a:ln>
                <a:solidFill>
                  <a:prstClr val="black">
                    <a:lumMod val="65000"/>
                    <a:lumOff val="35000"/>
                  </a:prstClr>
                </a:solidFill>
                <a:effectLst/>
                <a:uLnTx/>
                <a:uFillTx/>
              </a:rPr>
              <a:t>レギュラー商品</a:t>
            </a:r>
          </a:p>
        </p:txBody>
      </p:sp>
      <p:sp>
        <p:nvSpPr>
          <p:cNvPr id="8" name="正方形/長方形 7"/>
          <p:cNvSpPr/>
          <p:nvPr/>
        </p:nvSpPr>
        <p:spPr>
          <a:xfrm>
            <a:off x="6222965" y="727135"/>
            <a:ext cx="1080120" cy="215444"/>
          </a:xfrm>
          <a:prstGeom prst="rect">
            <a:avLst/>
          </a:prstGeom>
          <a:noFill/>
          <a:ln>
            <a:solidFill>
              <a:sysClr val="windowText" lastClr="000000"/>
            </a:solidFill>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800" b="0" i="0" u="none" strike="noStrike" kern="0" cap="none" spc="0" normalizeH="0" baseline="0" noProof="0" dirty="0">
                <a:ln>
                  <a:noFill/>
                </a:ln>
                <a:solidFill>
                  <a:prstClr val="black">
                    <a:lumMod val="65000"/>
                    <a:lumOff val="35000"/>
                  </a:prstClr>
                </a:solidFill>
                <a:effectLst/>
                <a:uLnTx/>
                <a:uFillTx/>
              </a:rPr>
              <a:t>レギュラー商品</a:t>
            </a:r>
          </a:p>
        </p:txBody>
      </p:sp>
      <p:pic>
        <p:nvPicPr>
          <p:cNvPr id="9" name="図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14023" y="1844824"/>
            <a:ext cx="504000" cy="504000"/>
          </a:xfrm>
          <a:prstGeom prst="rect">
            <a:avLst/>
          </a:prstGeom>
        </p:spPr>
      </p:pic>
      <p:pic>
        <p:nvPicPr>
          <p:cNvPr id="10" name="図 9"/>
          <p:cNvPicPr>
            <a:picLocks noChangeAspect="1"/>
          </p:cNvPicPr>
          <p:nvPr/>
        </p:nvPicPr>
        <p:blipFill>
          <a:blip r:embed="rId3"/>
          <a:stretch>
            <a:fillRect/>
          </a:stretch>
        </p:blipFill>
        <p:spPr>
          <a:xfrm>
            <a:off x="8004240" y="1844824"/>
            <a:ext cx="504000" cy="504000"/>
          </a:xfrm>
          <a:prstGeom prst="rect">
            <a:avLst/>
          </a:prstGeom>
        </p:spPr>
      </p:pic>
      <p:pic>
        <p:nvPicPr>
          <p:cNvPr id="11" name="図 10"/>
          <p:cNvPicPr>
            <a:picLocks noChangeAspect="1"/>
          </p:cNvPicPr>
          <p:nvPr/>
        </p:nvPicPr>
        <p:blipFill>
          <a:blip r:embed="rId4"/>
          <a:stretch>
            <a:fillRect/>
          </a:stretch>
        </p:blipFill>
        <p:spPr>
          <a:xfrm>
            <a:off x="6672064" y="1844824"/>
            <a:ext cx="504000" cy="504000"/>
          </a:xfrm>
          <a:prstGeom prst="rect">
            <a:avLst/>
          </a:prstGeom>
        </p:spPr>
      </p:pic>
      <p:sp>
        <p:nvSpPr>
          <p:cNvPr id="12" name="正方形/長方形 11"/>
          <p:cNvSpPr/>
          <p:nvPr/>
        </p:nvSpPr>
        <p:spPr>
          <a:xfrm>
            <a:off x="9192344" y="634803"/>
            <a:ext cx="1296144" cy="307777"/>
          </a:xfrm>
          <a:prstGeom prst="rect">
            <a:avLst/>
          </a:prstGeom>
          <a:solidFill>
            <a:srgbClr val="FFE9EA"/>
          </a:solidFill>
          <a:ln>
            <a:solidFill>
              <a:srgbClr val="D00216"/>
            </a:solidFill>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700" b="0" i="0" u="none" strike="noStrike" kern="0" cap="none" spc="0" normalizeH="0" baseline="0" noProof="0" dirty="0">
                <a:ln>
                  <a:noFill/>
                </a:ln>
                <a:solidFill>
                  <a:srgbClr val="FF0000"/>
                </a:solidFill>
                <a:effectLst/>
                <a:uLnTx/>
                <a:uFillTx/>
              </a:rPr>
              <a:t>スペシャル商品</a:t>
            </a:r>
            <a:endParaRPr kumimoji="0" lang="en-US" altLang="ja-JP" sz="700" b="0" i="0" u="none" strike="noStrike" kern="0" cap="none" spc="0" normalizeH="0" baseline="0" noProof="0" dirty="0">
              <a:ln>
                <a:noFill/>
              </a:ln>
              <a:solidFill>
                <a:srgbClr val="FF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700" b="0" i="0" u="none" strike="noStrike" kern="0" cap="none" spc="0" normalizeH="0" baseline="0" noProof="0" dirty="0">
                <a:ln>
                  <a:noFill/>
                </a:ln>
                <a:solidFill>
                  <a:srgbClr val="FF0000"/>
                </a:solidFill>
                <a:effectLst/>
                <a:uLnTx/>
                <a:uFillTx/>
              </a:rPr>
              <a:t>事前提案可否判断必須</a:t>
            </a:r>
          </a:p>
        </p:txBody>
      </p:sp>
      <p:sp>
        <p:nvSpPr>
          <p:cNvPr id="13" name="テキスト ボックス 12"/>
          <p:cNvSpPr txBox="1"/>
          <p:nvPr/>
        </p:nvSpPr>
        <p:spPr>
          <a:xfrm>
            <a:off x="11221273" y="1052736"/>
            <a:ext cx="576064" cy="20005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700" b="0" i="0" u="none" strike="noStrike" kern="0" cap="none" spc="0" normalizeH="0" baseline="0" noProof="0" dirty="0" smtClean="0">
                <a:ln>
                  <a:noFill/>
                </a:ln>
                <a:solidFill>
                  <a:prstClr val="black">
                    <a:lumMod val="65000"/>
                    <a:lumOff val="35000"/>
                  </a:prstClr>
                </a:solidFill>
                <a:effectLst/>
                <a:uLnTx/>
                <a:uFillTx/>
              </a:rPr>
              <a:t>※1</a:t>
            </a:r>
            <a:endParaRPr kumimoji="0" lang="ja-JP" altLang="en-US" sz="700" b="0" i="0" u="none" strike="noStrike" kern="0" cap="none" spc="0" normalizeH="0" baseline="0" noProof="0" dirty="0" smtClean="0">
              <a:ln>
                <a:noFill/>
              </a:ln>
              <a:solidFill>
                <a:prstClr val="black">
                  <a:lumMod val="65000"/>
                  <a:lumOff val="35000"/>
                </a:prstClr>
              </a:solidFill>
              <a:effectLst/>
              <a:uLnTx/>
              <a:uFillTx/>
            </a:endParaRPr>
          </a:p>
        </p:txBody>
      </p:sp>
      <p:sp>
        <p:nvSpPr>
          <p:cNvPr id="14" name="正方形/長方形 13"/>
          <p:cNvSpPr/>
          <p:nvPr/>
        </p:nvSpPr>
        <p:spPr>
          <a:xfrm>
            <a:off x="288836" y="6309733"/>
            <a:ext cx="5832648" cy="215444"/>
          </a:xfrm>
          <a:prstGeom prst="rect">
            <a:avLst/>
          </a:prstGeom>
        </p:spPr>
        <p:txBody>
          <a:bodyPr wrap="square">
            <a:spAutoFit/>
          </a:bodyPr>
          <a:lstStyle/>
          <a:p>
            <a:r>
              <a:rPr lang="en-US" altLang="ja-JP" sz="800" dirty="0">
                <a:solidFill>
                  <a:schemeClr val="tx1">
                    <a:lumMod val="65000"/>
                    <a:lumOff val="35000"/>
                  </a:schemeClr>
                </a:solidFill>
              </a:rPr>
              <a:t>※1</a:t>
            </a:r>
            <a:r>
              <a:rPr lang="ja-JP" altLang="en-US" sz="800" dirty="0">
                <a:solidFill>
                  <a:schemeClr val="tx1">
                    <a:lumMod val="65000"/>
                    <a:lumOff val="35000"/>
                  </a:schemeClr>
                </a:solidFill>
              </a:rPr>
              <a:t>：事前提案可否判断および在庫確認必須商品です。承認されたアカウントのみ予約購入が可能となります。</a:t>
            </a:r>
            <a:endParaRPr lang="en-US" altLang="ja-JP" sz="800" dirty="0">
              <a:solidFill>
                <a:schemeClr val="tx1">
                  <a:lumMod val="65000"/>
                  <a:lumOff val="35000"/>
                </a:schemeClr>
              </a:solidFill>
            </a:endParaRPr>
          </a:p>
        </p:txBody>
      </p:sp>
      <p:sp>
        <p:nvSpPr>
          <p:cNvPr id="15" name="正方形/長方形 14"/>
          <p:cNvSpPr/>
          <p:nvPr/>
        </p:nvSpPr>
        <p:spPr>
          <a:xfrm>
            <a:off x="288836" y="6376337"/>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※SP</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PC</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MD</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vCPM</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1,000</a:t>
            </a:r>
            <a:r>
              <a:rPr kumimoji="0" lang="ja-JP" altLang="en-US" sz="800" b="0" i="0" u="none" strike="noStrike" kern="0" cap="none" spc="0" normalizeH="0" baseline="0" noProof="0" dirty="0" smtClean="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vimps</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はビューアブルインプレッションの略称です。</a:t>
            </a:r>
          </a:p>
        </p:txBody>
      </p:sp>
    </p:spTree>
    <p:extLst>
      <p:ext uri="{BB962C8B-B14F-4D97-AF65-F5344CB8AC3E}">
        <p14:creationId xmlns:p14="http://schemas.microsoft.com/office/powerpoint/2010/main" val="10443878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a:xfrm>
            <a:off x="334962" y="130175"/>
            <a:ext cx="10153525" cy="814388"/>
          </a:xfrm>
        </p:spPr>
        <p:txBody>
          <a:bodyPr>
            <a:normAutofit/>
          </a:bodyPr>
          <a:lstStyle/>
          <a:p>
            <a:r>
              <a:rPr lang="ja-JP" altLang="en-US" dirty="0"/>
              <a:t>商品一覧　</a:t>
            </a:r>
            <a:r>
              <a:rPr lang="ja-JP" altLang="en-US" sz="1800" dirty="0"/>
              <a:t>パノラマ</a:t>
            </a:r>
            <a:r>
              <a:rPr lang="en-US" altLang="ja-JP" sz="1800" dirty="0"/>
              <a:t>/</a:t>
            </a:r>
            <a:r>
              <a:rPr lang="ja-JP" altLang="en-US" sz="1800" dirty="0"/>
              <a:t>トップインパクトプライムディスプレイダブルサイズ</a:t>
            </a:r>
            <a:r>
              <a:rPr lang="ja-JP" altLang="en-US" sz="1600" dirty="0"/>
              <a:t>（</a:t>
            </a:r>
            <a:r>
              <a:rPr lang="en-US" altLang="ja-JP" sz="1600" dirty="0"/>
              <a:t>PC</a:t>
            </a:r>
            <a:r>
              <a:rPr lang="ja-JP" altLang="en-US" sz="1600" dirty="0"/>
              <a:t>商品）</a:t>
            </a:r>
            <a:endParaRPr lang="ja-JP" altLang="en-US" sz="1800"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6</a:t>
            </a:fld>
            <a:endParaRPr lang="ja-JP" altLang="en-US"/>
          </a:p>
        </p:txBody>
      </p:sp>
      <p:sp>
        <p:nvSpPr>
          <p:cNvPr id="14" name="正方形/長方形 13"/>
          <p:cNvSpPr/>
          <p:nvPr/>
        </p:nvSpPr>
        <p:spPr>
          <a:xfrm>
            <a:off x="288836" y="6187827"/>
            <a:ext cx="5832648" cy="215444"/>
          </a:xfrm>
          <a:prstGeom prst="rect">
            <a:avLst/>
          </a:prstGeom>
        </p:spPr>
        <p:txBody>
          <a:bodyPr wrap="square">
            <a:spAutoFit/>
          </a:bodyPr>
          <a:lstStyle/>
          <a:p>
            <a:r>
              <a:rPr lang="en-US" altLang="ja-JP" sz="800" dirty="0">
                <a:solidFill>
                  <a:schemeClr val="tx1">
                    <a:lumMod val="65000"/>
                    <a:lumOff val="35000"/>
                  </a:schemeClr>
                </a:solidFill>
              </a:rPr>
              <a:t>※1</a:t>
            </a:r>
            <a:r>
              <a:rPr lang="ja-JP" altLang="en-US" sz="800" dirty="0">
                <a:solidFill>
                  <a:schemeClr val="tx1">
                    <a:lumMod val="65000"/>
                    <a:lumOff val="35000"/>
                  </a:schemeClr>
                </a:solidFill>
              </a:rPr>
              <a:t>：事前提案可否判断および在庫確認必須商品です。承認されたアカウントのみ予約購入が可能となります。</a:t>
            </a:r>
            <a:endParaRPr lang="en-US" altLang="ja-JP" sz="800" dirty="0">
              <a:solidFill>
                <a:schemeClr val="tx1">
                  <a:lumMod val="65000"/>
                  <a:lumOff val="35000"/>
                </a:schemeClr>
              </a:solidFill>
            </a:endParaRPr>
          </a:p>
        </p:txBody>
      </p:sp>
      <p:graphicFrame>
        <p:nvGraphicFramePr>
          <p:cNvPr id="15" name="表 14">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1566431103"/>
              </p:ext>
            </p:extLst>
          </p:nvPr>
        </p:nvGraphicFramePr>
        <p:xfrm>
          <a:off x="334962" y="1043275"/>
          <a:ext cx="11521681" cy="5072391"/>
        </p:xfrm>
        <a:graphic>
          <a:graphicData uri="http://schemas.openxmlformats.org/drawingml/2006/table">
            <a:tbl>
              <a:tblPr firstCol="1" bandRow="1"/>
              <a:tblGrid>
                <a:gridCol w="2033623">
                  <a:extLst>
                    <a:ext uri="{9D8B030D-6E8A-4147-A177-3AD203B41FA5}">
                      <a16:colId xmlns:a16="http://schemas.microsoft.com/office/drawing/2014/main" val="792911817"/>
                    </a:ext>
                  </a:extLst>
                </a:gridCol>
                <a:gridCol w="2371918">
                  <a:extLst>
                    <a:ext uri="{9D8B030D-6E8A-4147-A177-3AD203B41FA5}">
                      <a16:colId xmlns:a16="http://schemas.microsoft.com/office/drawing/2014/main" val="598637953"/>
                    </a:ext>
                  </a:extLst>
                </a:gridCol>
                <a:gridCol w="2371918">
                  <a:extLst>
                    <a:ext uri="{9D8B030D-6E8A-4147-A177-3AD203B41FA5}">
                      <a16:colId xmlns:a16="http://schemas.microsoft.com/office/drawing/2014/main" val="991304690"/>
                    </a:ext>
                  </a:extLst>
                </a:gridCol>
                <a:gridCol w="2372111">
                  <a:extLst>
                    <a:ext uri="{9D8B030D-6E8A-4147-A177-3AD203B41FA5}">
                      <a16:colId xmlns:a16="http://schemas.microsoft.com/office/drawing/2014/main" val="852017258"/>
                    </a:ext>
                  </a:extLst>
                </a:gridCol>
                <a:gridCol w="2372111">
                  <a:extLst>
                    <a:ext uri="{9D8B030D-6E8A-4147-A177-3AD203B41FA5}">
                      <a16:colId xmlns:a16="http://schemas.microsoft.com/office/drawing/2014/main" val="3494685423"/>
                    </a:ext>
                  </a:extLst>
                </a:gridCol>
              </a:tblGrid>
              <a:tr h="31323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700" b="1" kern="1200" dirty="0" smtClean="0">
                          <a:solidFill>
                            <a:schemeClr val="tx1">
                              <a:lumMod val="65000"/>
                              <a:lumOff val="35000"/>
                            </a:schemeClr>
                          </a:solidFill>
                          <a:latin typeface="+mn-lt"/>
                          <a:ea typeface="+mn-ea"/>
                          <a:cs typeface="+mn-cs"/>
                        </a:rPr>
                        <a:t>スポーツナビ　トップ　</a:t>
                      </a:r>
                      <a:r>
                        <a:rPr kumimoji="1" lang="ja-JP" altLang="en-US" sz="700" b="1" kern="1200" dirty="0" smtClean="0">
                          <a:solidFill>
                            <a:schemeClr val="tx1"/>
                          </a:solidFill>
                          <a:latin typeface="+mn-lt"/>
                          <a:ea typeface="+mn-ea"/>
                          <a:cs typeface="+mn-cs"/>
                        </a:rPr>
                        <a:t>パノラマ</a:t>
                      </a:r>
                      <a:r>
                        <a:rPr kumimoji="1" lang="ja-JP" altLang="en-US" sz="700" b="1" kern="1200" dirty="0" smtClean="0">
                          <a:solidFill>
                            <a:schemeClr val="tx1">
                              <a:lumMod val="65000"/>
                              <a:lumOff val="35000"/>
                            </a:schemeClr>
                          </a:solidFill>
                          <a:latin typeface="+mn-lt"/>
                          <a:ea typeface="+mn-ea"/>
                          <a:cs typeface="+mn-cs"/>
                        </a:rPr>
                        <a:t>　</a:t>
                      </a:r>
                      <a:r>
                        <a:rPr kumimoji="1" lang="en-US" altLang="ja-JP" sz="700" b="1" kern="1200" dirty="0" smtClean="0">
                          <a:solidFill>
                            <a:schemeClr val="tx1">
                              <a:lumMod val="65000"/>
                              <a:lumOff val="35000"/>
                            </a:schemeClr>
                          </a:solidFill>
                          <a:latin typeface="+mn-lt"/>
                          <a:ea typeface="+mn-ea"/>
                          <a:cs typeface="+mn-cs"/>
                        </a:rPr>
                        <a:t>PC</a:t>
                      </a:r>
                    </a:p>
                  </a:txBody>
                  <a:tcPr anchor="ctr">
                    <a:lnL w="12700" cmpd="sng">
                      <a:noFill/>
                    </a:lnL>
                    <a:lnR w="12700" cap="flat" cmpd="sng" algn="ctr">
                      <a:solidFill>
                        <a:schemeClr val="bg1">
                          <a:lumMod val="65000"/>
                        </a:schemeClr>
                      </a:solidFill>
                      <a:prstDash val="sysDot"/>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lt"/>
                          <a:ea typeface="+mn-ea"/>
                          <a:cs typeface="+mn-cs"/>
                        </a:rPr>
                        <a:t>スポーツナビ　カテゴリートップ指定　トップインパクトプライムディスプレイダブルサイズ　</a:t>
                      </a:r>
                      <a:r>
                        <a:rPr kumimoji="1" lang="en-US" altLang="ja-JP" sz="700" b="1" kern="1200" dirty="0" smtClean="0">
                          <a:solidFill>
                            <a:schemeClr val="tx1">
                              <a:lumMod val="65000"/>
                              <a:lumOff val="35000"/>
                            </a:schemeClr>
                          </a:solidFill>
                          <a:latin typeface="+mn-lt"/>
                          <a:ea typeface="+mn-ea"/>
                          <a:cs typeface="+mn-cs"/>
                        </a:rPr>
                        <a:t>PC</a:t>
                      </a:r>
                      <a:endParaRPr kumimoji="1" lang="ja-JP" altLang="en-US" sz="700" b="1" kern="1200" dirty="0" smtClean="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6350" cap="flat" cmpd="sng" algn="ctr">
                      <a:noFill/>
                      <a:prstDash val="dot"/>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0719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商品</a:t>
                      </a:r>
                      <a:r>
                        <a:rPr kumimoji="1" lang="en-US" altLang="ja-JP" sz="8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smtClean="0">
                          <a:solidFill>
                            <a:schemeClr val="tx1">
                              <a:lumMod val="65000"/>
                              <a:lumOff val="35000"/>
                            </a:schemeClr>
                          </a:solidFill>
                          <a:latin typeface="+mj-lt"/>
                          <a:ea typeface="+mj-ea"/>
                        </a:rPr>
                        <a:t>継続</a:t>
                      </a:r>
                      <a:endParaRPr kumimoji="1" lang="ja-JP" altLang="en-US" sz="800" dirty="0">
                        <a:solidFill>
                          <a:schemeClr val="tx1">
                            <a:lumMod val="65000"/>
                            <a:lumOff val="35000"/>
                          </a:schemeClr>
                        </a:solidFill>
                        <a:latin typeface="+mj-lt"/>
                        <a:ea typeface="+mj-ea"/>
                      </a:endParaRPr>
                    </a:p>
                  </a:txBody>
                  <a:tcPr anchor="ctr">
                    <a:lnL w="12700" cmpd="sng">
                      <a:noFill/>
                    </a:lnL>
                    <a:lnR w="12700" cap="flat" cmpd="sng" algn="ctr">
                      <a:solidFill>
                        <a:schemeClr val="bg1">
                          <a:lumMod val="65000"/>
                        </a:schemeClr>
                      </a:solidFill>
                      <a:prstDash val="sysDot"/>
                      <a:round/>
                      <a:headEnd type="none" w="med" len="med"/>
                      <a:tailEnd type="none" w="med" len="med"/>
                    </a:lnR>
                    <a:lnT w="63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j-lt"/>
                          <a:ea typeface="+mj-ea"/>
                          <a:cs typeface="+mn-cs"/>
                        </a:rPr>
                        <a:t>1000000819</a:t>
                      </a:r>
                      <a:endParaRPr kumimoji="1" lang="ja-JP" altLang="en-US" sz="800" kern="1200" dirty="0" smtClean="0">
                        <a:solidFill>
                          <a:schemeClr val="tx1">
                            <a:lumMod val="65000"/>
                            <a:lumOff val="35000"/>
                          </a:schemeClr>
                        </a:solidFill>
                        <a:latin typeface="+mj-lt"/>
                        <a:ea typeface="+mj-ea"/>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23" rtl="0" eaLnBrk="1" latinLnBrk="0" hangingPunct="1"/>
                      <a:r>
                        <a:rPr kumimoji="1" lang="ja-JP" altLang="en-US" sz="800" kern="1200" dirty="0">
                          <a:solidFill>
                            <a:schemeClr val="tx1">
                              <a:lumMod val="65000"/>
                              <a:lumOff val="35000"/>
                            </a:schemeClr>
                          </a:solidFill>
                          <a:latin typeface="+mj-lt"/>
                          <a:ea typeface="+mj-ea"/>
                          <a:cs typeface="+mn-cs"/>
                        </a:rPr>
                        <a:t>新規</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j-lt"/>
                          <a:ea typeface="+mj-ea"/>
                          <a:cs typeface="+mn-cs"/>
                        </a:rPr>
                        <a:t>1000001243</a:t>
                      </a:r>
                      <a:endParaRPr kumimoji="1" lang="ja-JP" altLang="en-US" sz="800" kern="1200" dirty="0" smtClean="0">
                        <a:solidFill>
                          <a:schemeClr val="tx1">
                            <a:lumMod val="65000"/>
                            <a:lumOff val="35000"/>
                          </a:schemeClr>
                        </a:solidFill>
                        <a:latin typeface="+mj-lt"/>
                        <a:ea typeface="+mj-ea"/>
                        <a:cs typeface="+mn-cs"/>
                      </a:endParaRPr>
                    </a:p>
                  </a:txBody>
                  <a:tcPr anchor="ctr">
                    <a:lnL w="12700" cap="flat" cmpd="sng" algn="ctr">
                      <a:solidFill>
                        <a:schemeClr val="bg1">
                          <a:lumMod val="65000"/>
                        </a:schemeClr>
                      </a:solidFill>
                      <a:prstDash val="sys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0719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予約開始日</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kumimoji="1" lang="en-US" altLang="ja-JP" sz="800" kern="1200" dirty="0" smtClean="0">
                          <a:solidFill>
                            <a:schemeClr val="tx1">
                              <a:lumMod val="65000"/>
                              <a:lumOff val="35000"/>
                            </a:schemeClr>
                          </a:solidFill>
                          <a:latin typeface="+mn-lt"/>
                          <a:ea typeface="+mn-ea"/>
                          <a:cs typeface="+mn-cs"/>
                        </a:rPr>
                        <a:t>2021/5/12</a:t>
                      </a:r>
                      <a:r>
                        <a:rPr kumimoji="1" lang="en-US" altLang="ja-JP" sz="800" kern="1200" baseline="0" dirty="0" smtClean="0">
                          <a:solidFill>
                            <a:schemeClr val="tx1">
                              <a:lumMod val="65000"/>
                              <a:lumOff val="35000"/>
                            </a:schemeClr>
                          </a:solidFill>
                          <a:latin typeface="+mn-lt"/>
                          <a:ea typeface="+mn-ea"/>
                          <a:cs typeface="+mn-cs"/>
                        </a:rPr>
                        <a:t> </a:t>
                      </a:r>
                      <a:r>
                        <a:rPr kumimoji="1" lang="ja-JP" altLang="en-US" sz="800" kern="1200" dirty="0" smtClean="0">
                          <a:solidFill>
                            <a:schemeClr val="tx1">
                              <a:lumMod val="65000"/>
                              <a:lumOff val="35000"/>
                            </a:schemeClr>
                          </a:solidFill>
                          <a:latin typeface="+mn-lt"/>
                          <a:ea typeface="+mn-ea"/>
                          <a:cs typeface="+mn-cs"/>
                        </a:rPr>
                        <a:t>（水）</a:t>
                      </a:r>
                      <a:r>
                        <a:rPr kumimoji="1" lang="en-US" altLang="ja-JP" sz="800" kern="1200" dirty="0" smtClean="0">
                          <a:solidFill>
                            <a:schemeClr val="tx1">
                              <a:lumMod val="65000"/>
                              <a:lumOff val="35000"/>
                            </a:schemeClr>
                          </a:solidFill>
                          <a:latin typeface="+mn-lt"/>
                          <a:ea typeface="+mn-ea"/>
                          <a:cs typeface="+mn-cs"/>
                        </a:rPr>
                        <a:t> 12:00</a:t>
                      </a:r>
                      <a:endParaRPr kumimoji="1" lang="en-US" altLang="ja-JP"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355075111"/>
                  </a:ext>
                </a:extLst>
              </a:tr>
              <a:tr h="20719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smtClean="0">
                          <a:solidFill>
                            <a:schemeClr val="bg1"/>
                          </a:solidFill>
                          <a:latin typeface="+mn-lt"/>
                          <a:ea typeface="+mn-ea"/>
                          <a:cs typeface="+mn-cs"/>
                        </a:rPr>
                        <a:t>入稿前審査対象</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smtClean="0">
                          <a:solidFill>
                            <a:schemeClr val="tx1">
                              <a:lumMod val="65000"/>
                              <a:lumOff val="35000"/>
                            </a:schemeClr>
                          </a:solidFill>
                          <a:latin typeface="+mj-lt"/>
                          <a:ea typeface="+mj-ea"/>
                        </a:rPr>
                        <a:t>ー</a:t>
                      </a:r>
                      <a:endParaRPr kumimoji="1" lang="ja-JP" altLang="en-US" sz="800" dirty="0">
                        <a:solidFill>
                          <a:schemeClr val="tx1">
                            <a:lumMod val="65000"/>
                            <a:lumOff val="35000"/>
                          </a:schemeClr>
                        </a:solidFill>
                        <a:latin typeface="+mj-lt"/>
                        <a:ea typeface="+mj-ea"/>
                      </a:endParaRPr>
                    </a:p>
                  </a:txBody>
                  <a:tcPr anchor="ctr">
                    <a:lnL w="12700" cmpd="sng">
                      <a:noFill/>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smtClean="0">
                          <a:solidFill>
                            <a:schemeClr val="tx1">
                              <a:lumMod val="65000"/>
                              <a:lumOff val="35000"/>
                            </a:schemeClr>
                          </a:solidFill>
                          <a:latin typeface="+mn-lt"/>
                          <a:ea typeface="+mn-ea"/>
                          <a:cs typeface="+mn-cs"/>
                        </a:rPr>
                        <a:t>〇</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6350" cap="flat" cmpd="sng" algn="ctr">
                      <a:noFill/>
                      <a:prstDash val="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43669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dirty="0">
                        <a:solidFill>
                          <a:schemeClr val="tx1">
                            <a:lumMod val="65000"/>
                            <a:lumOff val="35000"/>
                          </a:schemeClr>
                        </a:solidFill>
                        <a:latin typeface="+mj-lt"/>
                        <a:ea typeface="+mj-ea"/>
                      </a:endParaRPr>
                    </a:p>
                  </a:txBody>
                  <a:tcPr anchor="ctr">
                    <a:lnL w="12700" cap="flat" cmpd="sng" algn="ctr">
                      <a:noFill/>
                      <a:prstDash val="solid"/>
                      <a:round/>
                      <a:headEnd type="none" w="med" len="med"/>
                      <a:tailEnd type="none" w="med" len="med"/>
                    </a:lnL>
                    <a:lnR w="6350" cap="flat" cmpd="sng" algn="ctr">
                      <a:noFill/>
                      <a:prstDash val="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10325936"/>
                  </a:ext>
                </a:extLst>
              </a:tr>
              <a:tr h="52571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700" kern="1200" dirty="0" smtClean="0">
                          <a:solidFill>
                            <a:schemeClr val="tx1">
                              <a:lumMod val="65000"/>
                              <a:lumOff val="35000"/>
                            </a:schemeClr>
                          </a:solidFill>
                          <a:latin typeface="+mn-lt"/>
                          <a:ea typeface="+mn-ea"/>
                          <a:cs typeface="+mn-cs"/>
                        </a:rPr>
                        <a:t>画像 </a:t>
                      </a:r>
                      <a:r>
                        <a:rPr kumimoji="1" lang="en-US" altLang="ja-JP" sz="700" kern="1200" dirty="0" smtClean="0">
                          <a:solidFill>
                            <a:schemeClr val="tx1">
                              <a:lumMod val="65000"/>
                              <a:lumOff val="35000"/>
                            </a:schemeClr>
                          </a:solidFill>
                          <a:latin typeface="+mn-lt"/>
                          <a:ea typeface="+mn-ea"/>
                          <a:cs typeface="+mn-cs"/>
                        </a:rPr>
                        <a:t>4</a:t>
                      </a:r>
                      <a:r>
                        <a:rPr kumimoji="1" lang="ja-JP" altLang="en-US" sz="700" kern="1200" dirty="0" smtClean="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1</a:t>
                      </a:r>
                      <a:r>
                        <a:rPr kumimoji="1" lang="ja-JP" altLang="en-US" sz="700" kern="1200" dirty="0" smtClean="0">
                          <a:solidFill>
                            <a:schemeClr val="tx1">
                              <a:lumMod val="65000"/>
                              <a:lumOff val="35000"/>
                            </a:schemeClr>
                          </a:solidFill>
                          <a:latin typeface="+mn-lt"/>
                          <a:ea typeface="+mn-ea"/>
                          <a:cs typeface="+mn-cs"/>
                        </a:rPr>
                        <a:t>　</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dirty="0" smtClean="0">
                          <a:solidFill>
                            <a:schemeClr val="tx1">
                              <a:lumMod val="65000"/>
                              <a:lumOff val="35000"/>
                            </a:schemeClr>
                          </a:solidFill>
                          <a:latin typeface="+mn-lt"/>
                          <a:ea typeface="+mn-ea"/>
                          <a:cs typeface="+mn-cs"/>
                        </a:rPr>
                        <a:t>　動画 </a:t>
                      </a:r>
                      <a:r>
                        <a:rPr kumimoji="1" lang="en-US" altLang="ja-JP" sz="700" kern="1200" dirty="0" smtClean="0">
                          <a:solidFill>
                            <a:schemeClr val="tx1">
                              <a:lumMod val="65000"/>
                              <a:lumOff val="35000"/>
                            </a:schemeClr>
                          </a:solidFill>
                          <a:latin typeface="+mn-lt"/>
                          <a:ea typeface="+mn-ea"/>
                          <a:cs typeface="+mn-cs"/>
                        </a:rPr>
                        <a:t>4</a:t>
                      </a:r>
                      <a:r>
                        <a:rPr kumimoji="1" lang="ja-JP" altLang="en-US" sz="700" kern="1200" dirty="0" smtClean="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1</a:t>
                      </a:r>
                      <a:endParaRPr kumimoji="1" lang="en-US" altLang="ja-JP" sz="700" kern="1200" dirty="0">
                        <a:solidFill>
                          <a:schemeClr val="tx1">
                            <a:lumMod val="65000"/>
                            <a:lumOff val="35000"/>
                          </a:schemeClr>
                        </a:solidFill>
                        <a:latin typeface="+mn-lt"/>
                        <a:ea typeface="+mn-ea"/>
                        <a:cs typeface="+mn-cs"/>
                      </a:endParaRPr>
                    </a:p>
                  </a:txBody>
                  <a:tcPr anchor="ctr">
                    <a:lnL w="12700" cmpd="sng">
                      <a:noFill/>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700" kern="1200" dirty="0" smtClean="0">
                          <a:solidFill>
                            <a:schemeClr val="tx1">
                              <a:lumMod val="65000"/>
                              <a:lumOff val="35000"/>
                            </a:schemeClr>
                          </a:solidFill>
                          <a:latin typeface="+mn-lt"/>
                          <a:ea typeface="+mn-ea"/>
                          <a:cs typeface="+mn-cs"/>
                        </a:rPr>
                        <a:t>トップインパクト プライムディスプレイダブルサイズ（</a:t>
                      </a:r>
                      <a:r>
                        <a:rPr kumimoji="1" lang="en-US" altLang="ja-JP" sz="700" kern="1200" dirty="0" smtClean="0">
                          <a:solidFill>
                            <a:schemeClr val="tx1">
                              <a:lumMod val="65000"/>
                              <a:lumOff val="35000"/>
                            </a:schemeClr>
                          </a:solidFill>
                          <a:latin typeface="+mn-lt"/>
                          <a:ea typeface="+mn-ea"/>
                          <a:cs typeface="+mn-cs"/>
                        </a:rPr>
                        <a:t>300×600</a:t>
                      </a:r>
                      <a:r>
                        <a:rPr kumimoji="1" lang="ja-JP" altLang="en-US" sz="700" kern="1200" dirty="0" smtClean="0">
                          <a:solidFill>
                            <a:schemeClr val="tx1">
                              <a:lumMod val="65000"/>
                              <a:lumOff val="35000"/>
                            </a:schemeClr>
                          </a:solidFill>
                          <a:latin typeface="+mn-lt"/>
                          <a:ea typeface="+mn-ea"/>
                          <a:cs typeface="+mn-cs"/>
                        </a:rPr>
                        <a:t>）</a:t>
                      </a:r>
                    </a:p>
                    <a:p>
                      <a:pPr algn="ctr"/>
                      <a:r>
                        <a:rPr kumimoji="1" lang="ja-JP" altLang="en-US" sz="700" kern="1200" dirty="0" smtClean="0">
                          <a:solidFill>
                            <a:schemeClr val="tx1">
                              <a:lumMod val="65000"/>
                              <a:lumOff val="35000"/>
                            </a:schemeClr>
                          </a:solidFill>
                          <a:latin typeface="+mn-lt"/>
                          <a:ea typeface="+mn-ea"/>
                          <a:cs typeface="+mn-cs"/>
                        </a:rPr>
                        <a:t>トップインパクト プライムディスプレイダブルサイズ 動画（</a:t>
                      </a:r>
                      <a:r>
                        <a:rPr kumimoji="1" lang="en-US" altLang="ja-JP" sz="700" kern="1200" dirty="0" smtClean="0">
                          <a:solidFill>
                            <a:schemeClr val="tx1">
                              <a:lumMod val="65000"/>
                              <a:lumOff val="35000"/>
                            </a:schemeClr>
                          </a:solidFill>
                          <a:latin typeface="+mn-lt"/>
                          <a:ea typeface="+mn-ea"/>
                          <a:cs typeface="+mn-cs"/>
                        </a:rPr>
                        <a:t>300×600</a:t>
                      </a:r>
                      <a:r>
                        <a:rPr kumimoji="1" lang="ja-JP" altLang="en-US" sz="700" kern="1200" dirty="0" smtClean="0">
                          <a:solidFill>
                            <a:schemeClr val="tx1">
                              <a:lumMod val="65000"/>
                              <a:lumOff val="35000"/>
                            </a:schemeClr>
                          </a:solidFill>
                          <a:latin typeface="+mn-lt"/>
                          <a:ea typeface="+mn-ea"/>
                          <a:cs typeface="+mn-cs"/>
                        </a:rPr>
                        <a:t>）</a:t>
                      </a:r>
                    </a:p>
                  </a:txBody>
                  <a:tcPr anchor="ctr">
                    <a:lnL w="12700" cap="flat" cmpd="sng" algn="ctr">
                      <a:solidFill>
                        <a:schemeClr val="bg1">
                          <a:lumMod val="65000"/>
                        </a:schemeClr>
                      </a:solidFill>
                      <a:prstDash val="sysDot"/>
                      <a:round/>
                      <a:headEnd type="none" w="med" len="med"/>
                      <a:tailEnd type="none" w="med" len="med"/>
                    </a:lnL>
                    <a:lnR w="6350" cap="flat" cmpd="sng" algn="ctr">
                      <a:noFill/>
                      <a:prstDash val="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2559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smtClean="0">
                          <a:solidFill>
                            <a:schemeClr val="bg1"/>
                          </a:solidFill>
                          <a:latin typeface="+mn-lt"/>
                          <a:ea typeface="+mn-ea"/>
                          <a:cs typeface="+mn-cs"/>
                        </a:rPr>
                        <a:t>動画（</a:t>
                      </a:r>
                      <a:r>
                        <a:rPr kumimoji="1" lang="en-US" altLang="ja-JP" sz="800" b="0" kern="1200" dirty="0" smtClean="0">
                          <a:solidFill>
                            <a:schemeClr val="bg1"/>
                          </a:solidFill>
                          <a:latin typeface="+mn-lt"/>
                          <a:ea typeface="+mn-ea"/>
                          <a:cs typeface="+mn-cs"/>
                        </a:rPr>
                        <a:t>16</a:t>
                      </a:r>
                      <a:r>
                        <a:rPr kumimoji="1" lang="ja-JP" altLang="en-US" sz="800" b="0" kern="1200" dirty="0" smtClean="0">
                          <a:solidFill>
                            <a:schemeClr val="bg1"/>
                          </a:solidFill>
                          <a:latin typeface="+mn-lt"/>
                          <a:ea typeface="+mn-ea"/>
                          <a:cs typeface="+mn-cs"/>
                        </a:rPr>
                        <a:t>：</a:t>
                      </a:r>
                      <a:r>
                        <a:rPr kumimoji="1" lang="en-US" altLang="ja-JP" sz="800" b="0" kern="1200" dirty="0" smtClean="0">
                          <a:solidFill>
                            <a:schemeClr val="bg1"/>
                          </a:solidFill>
                          <a:latin typeface="+mn-lt"/>
                          <a:ea typeface="+mn-ea"/>
                          <a:cs typeface="+mn-cs"/>
                        </a:rPr>
                        <a:t>9</a:t>
                      </a:r>
                      <a:r>
                        <a:rPr kumimoji="1" lang="ja-JP" altLang="en-US" sz="800" b="0" kern="1200" dirty="0" smtClean="0">
                          <a:solidFill>
                            <a:schemeClr val="bg1"/>
                          </a:solidFill>
                          <a:latin typeface="+mn-lt"/>
                          <a:ea typeface="+mn-ea"/>
                          <a:cs typeface="+mn-cs"/>
                        </a:rPr>
                        <a:t>）広告</a:t>
                      </a:r>
                    </a:p>
                    <a:p>
                      <a:pPr algn="ctr"/>
                      <a:r>
                        <a:rPr kumimoji="1" lang="ja-JP" altLang="en-US" sz="800" b="0" kern="1200" dirty="0" smtClean="0">
                          <a:solidFill>
                            <a:schemeClr val="bg1"/>
                          </a:solidFill>
                          <a:latin typeface="+mn-lt"/>
                          <a:ea typeface="+mn-ea"/>
                          <a:cs typeface="+mn-cs"/>
                        </a:rPr>
                        <a:t>タップ後の動作</a:t>
                      </a:r>
                      <a:endParaRPr kumimoji="1" lang="ja-JP" altLang="en-US"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err="1" smtClean="0">
                          <a:solidFill>
                            <a:schemeClr val="tx1">
                              <a:lumMod val="65000"/>
                              <a:lumOff val="35000"/>
                            </a:schemeClr>
                          </a:solidFill>
                          <a:latin typeface="+mn-lt"/>
                          <a:ea typeface="+mn-ea"/>
                          <a:cs typeface="+mn-cs"/>
                        </a:rPr>
                        <a:t>ー</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0719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mn-lt"/>
                          <a:ea typeface="+mn-ea"/>
                          <a:cs typeface="+mn-cs"/>
                        </a:rPr>
                        <a:t>PC</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6964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smtClean="0">
                          <a:solidFill>
                            <a:schemeClr val="bg1"/>
                          </a:solidFill>
                          <a:latin typeface="+mn-lt"/>
                          <a:ea typeface="+mn-ea"/>
                          <a:cs typeface="+mn-cs"/>
                        </a:rPr>
                        <a:t>掲載面</a:t>
                      </a:r>
                      <a:endParaRPr kumimoji="1" lang="ja-JP" altLang="en-US"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スポーツナビ　トップ</a:t>
                      </a:r>
                    </a:p>
                  </a:txBody>
                  <a:tcPr anchor="ctr">
                    <a:lnL w="12700" cmpd="sng">
                      <a:noFill/>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7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野球　プロ野球</a:t>
                      </a:r>
                      <a:endParaRPr lang="en-US" altLang="ja-JP" sz="7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dirty="0" smtClean="0">
                          <a:solidFill>
                            <a:schemeClr val="tx1">
                              <a:lumMod val="65000"/>
                              <a:lumOff val="35000"/>
                            </a:schemeClr>
                          </a:solidFill>
                          <a:effectLst/>
                          <a:latin typeface="メイリオ" panose="020B0604030504040204" pitchFamily="50" charset="-128"/>
                          <a:ea typeface="メイリオ" panose="020B0604030504040204" pitchFamily="50" charset="-128"/>
                          <a:cs typeface="+mn-cs"/>
                        </a:rPr>
                        <a:t>スポーツナビ　野球　高校野球</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dirty="0" smtClean="0">
                          <a:solidFill>
                            <a:schemeClr val="tx1">
                              <a:lumMod val="65000"/>
                              <a:lumOff val="35000"/>
                            </a:schemeClr>
                          </a:solidFill>
                          <a:effectLst/>
                          <a:latin typeface="メイリオ" panose="020B0604030504040204" pitchFamily="50" charset="-128"/>
                          <a:ea typeface="メイリオ" panose="020B0604030504040204" pitchFamily="50" charset="-128"/>
                          <a:cs typeface="+mn-cs"/>
                        </a:rPr>
                        <a:t>スポーツナビ　サッカー　サッカー代表</a:t>
                      </a:r>
                      <a:endParaRPr kumimoji="1" lang="ja-JP" altLang="en-US" sz="700" b="0" i="0" u="none" strike="noStrike" kern="1200" dirty="0">
                        <a:solidFill>
                          <a:schemeClr val="tx1">
                            <a:lumMod val="65000"/>
                            <a:lumOff val="35000"/>
                          </a:schemeClr>
                        </a:solidFill>
                        <a:effectLst/>
                        <a:latin typeface="メイリオ" panose="020B0604030504040204" pitchFamily="50" charset="-128"/>
                        <a:ea typeface="メイリオ" panose="020B0604030504040204" pitchFamily="50" charset="-128"/>
                        <a:cs typeface="+mn-cs"/>
                      </a:endParaRPr>
                    </a:p>
                  </a:txBody>
                  <a:tcPr anchor="ctr">
                    <a:lnL w="12700" cap="flat" cmpd="sng" algn="ctr">
                      <a:solidFill>
                        <a:schemeClr val="bg1">
                          <a:lumMod val="6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66098080"/>
                  </a:ext>
                </a:extLst>
              </a:tr>
              <a:tr h="21921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algn="ctr" defTabSz="914400" rtl="0" eaLnBrk="1" latinLnBrk="0" hangingPunct="1"/>
                      <a:r>
                        <a:rPr kumimoji="1" lang="ja-JP" altLang="en-US" sz="800" b="0" kern="1200" dirty="0" smtClean="0">
                          <a:solidFill>
                            <a:schemeClr val="bg1"/>
                          </a:solidFill>
                          <a:latin typeface="+mn-lt"/>
                          <a:ea typeface="+mn-ea"/>
                          <a:cs typeface="+mn-cs"/>
                        </a:rPr>
                        <a:t>掲載場所</a:t>
                      </a:r>
                      <a:endParaRPr kumimoji="1" lang="ja-JP" altLang="en-US"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スポーツナビのトップページ</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スポーツナビ各種目のトップページ</a:t>
                      </a:r>
                      <a:endParaRPr kumimoji="1" lang="ja-JP" altLang="en-US" sz="800" dirty="0">
                        <a:solidFill>
                          <a:schemeClr val="tx1">
                            <a:lumMod val="65000"/>
                            <a:lumOff val="35000"/>
                          </a:schemeClr>
                        </a:solidFill>
                      </a:endParaRPr>
                    </a:p>
                  </a:txBody>
                  <a:tcPr anchor="ctr">
                    <a:lnL w="12700" cap="flat" cmpd="sng" algn="ctr">
                      <a:solidFill>
                        <a:schemeClr val="bg1">
                          <a:lumMod val="65000"/>
                        </a:schemeClr>
                      </a:solidFill>
                      <a:prstDash val="sysDot"/>
                      <a:round/>
                      <a:headEnd type="none" w="med" len="med"/>
                      <a:tailEnd type="none" w="med" len="med"/>
                    </a:lnL>
                    <a:lnR w="635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806916787"/>
                  </a:ext>
                </a:extLst>
              </a:tr>
              <a:tr h="21131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7</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日（木）～</a:t>
                      </a: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30</a:t>
                      </a:r>
                      <a:r>
                        <a:rPr kumimoji="1" lang="ja-JP" altLang="en-US" sz="800" kern="1200" dirty="0" smtClean="0">
                          <a:solidFill>
                            <a:schemeClr val="tx1">
                              <a:lumMod val="65000"/>
                              <a:lumOff val="35000"/>
                            </a:schemeClr>
                          </a:solidFill>
                          <a:latin typeface="+mn-lt"/>
                          <a:ea typeface="+mn-ea"/>
                          <a:cs typeface="+mn-cs"/>
                        </a:rPr>
                        <a:t>日（木）</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3668774"/>
                  </a:ext>
                </a:extLst>
              </a:tr>
              <a:tr h="3418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900" kern="1200" dirty="0" smtClean="0">
                          <a:solidFill>
                            <a:schemeClr val="tx1">
                              <a:lumMod val="65000"/>
                              <a:lumOff val="35000"/>
                            </a:schemeClr>
                          </a:solidFill>
                          <a:latin typeface="+mn-lt"/>
                          <a:ea typeface="+mn-ea"/>
                          <a:cs typeface="+mn-cs"/>
                        </a:rPr>
                        <a:t>5</a:t>
                      </a:r>
                      <a:r>
                        <a:rPr kumimoji="1" lang="ja-JP" altLang="en-US" sz="900" kern="1200" dirty="0" smtClean="0">
                          <a:solidFill>
                            <a:schemeClr val="tx1">
                              <a:lumMod val="65000"/>
                              <a:lumOff val="35000"/>
                            </a:schemeClr>
                          </a:solidFill>
                          <a:latin typeface="+mn-lt"/>
                          <a:ea typeface="+mn-ea"/>
                          <a:cs typeface="+mn-cs"/>
                        </a:rPr>
                        <a:t>日間～</a:t>
                      </a:r>
                      <a:r>
                        <a:rPr kumimoji="1" lang="en-US" altLang="ja-JP" sz="900" kern="1200" dirty="0" smtClean="0">
                          <a:solidFill>
                            <a:schemeClr val="tx1">
                              <a:lumMod val="65000"/>
                              <a:lumOff val="35000"/>
                            </a:schemeClr>
                          </a:solidFill>
                          <a:latin typeface="+mn-lt"/>
                          <a:ea typeface="+mn-ea"/>
                          <a:cs typeface="+mn-cs"/>
                        </a:rPr>
                        <a:t>31</a:t>
                      </a:r>
                      <a:r>
                        <a:rPr kumimoji="1" lang="ja-JP" altLang="en-US" sz="900" kern="1200" dirty="0" smtClean="0">
                          <a:solidFill>
                            <a:schemeClr val="tx1">
                              <a:lumMod val="65000"/>
                              <a:lumOff val="35000"/>
                            </a:schemeClr>
                          </a:solidFill>
                          <a:latin typeface="+mn-lt"/>
                          <a:ea typeface="+mn-ea"/>
                          <a:cs typeface="+mn-cs"/>
                        </a:rPr>
                        <a:t>日間</a:t>
                      </a:r>
                      <a:endParaRPr kumimoji="1" lang="en-US" altLang="ja-JP" sz="9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smtClean="0">
                          <a:solidFill>
                            <a:schemeClr val="tx1">
                              <a:lumMod val="65000"/>
                              <a:lumOff val="35000"/>
                            </a:schemeClr>
                          </a:solidFill>
                          <a:latin typeface="+mn-lt"/>
                          <a:ea typeface="+mn-ea"/>
                          <a:cs typeface="+mn-cs"/>
                        </a:rPr>
                        <a:t>※1</a:t>
                      </a:r>
                      <a:r>
                        <a:rPr kumimoji="1" lang="ja-JP" altLang="en-US" sz="700" kern="1200" dirty="0" smtClean="0">
                          <a:solidFill>
                            <a:schemeClr val="tx1">
                              <a:lumMod val="65000"/>
                              <a:lumOff val="35000"/>
                            </a:schemeClr>
                          </a:solidFill>
                          <a:latin typeface="+mn-lt"/>
                          <a:ea typeface="+mn-ea"/>
                          <a:cs typeface="+mn-cs"/>
                        </a:rPr>
                        <a:t>日間～</a:t>
                      </a:r>
                      <a:r>
                        <a:rPr kumimoji="1" lang="en-US" altLang="ja-JP" sz="700" kern="1200" dirty="0" smtClean="0">
                          <a:solidFill>
                            <a:schemeClr val="tx1">
                              <a:lumMod val="65000"/>
                              <a:lumOff val="35000"/>
                            </a:schemeClr>
                          </a:solidFill>
                          <a:latin typeface="+mn-lt"/>
                          <a:ea typeface="+mn-ea"/>
                          <a:cs typeface="+mn-cs"/>
                        </a:rPr>
                        <a:t>4</a:t>
                      </a:r>
                      <a:r>
                        <a:rPr kumimoji="1" lang="ja-JP" altLang="en-US" sz="700" kern="1200" dirty="0" smtClean="0">
                          <a:solidFill>
                            <a:schemeClr val="tx1">
                              <a:lumMod val="65000"/>
                              <a:lumOff val="35000"/>
                            </a:schemeClr>
                          </a:solidFill>
                          <a:latin typeface="+mn-lt"/>
                          <a:ea typeface="+mn-ea"/>
                          <a:cs typeface="+mn-cs"/>
                        </a:rPr>
                        <a:t>日間での掲載も可能ですが、掲載</a:t>
                      </a:r>
                      <a:r>
                        <a:rPr kumimoji="1" lang="en-US" altLang="ja-JP" sz="700" kern="1200" dirty="0" err="1" smtClean="0">
                          <a:solidFill>
                            <a:schemeClr val="tx1">
                              <a:lumMod val="65000"/>
                              <a:lumOff val="35000"/>
                            </a:schemeClr>
                          </a:solidFill>
                          <a:latin typeface="+mn-lt"/>
                          <a:ea typeface="+mn-ea"/>
                          <a:cs typeface="+mn-cs"/>
                        </a:rPr>
                        <a:t>vimps</a:t>
                      </a:r>
                      <a:r>
                        <a:rPr kumimoji="1" lang="ja-JP" altLang="en-US" sz="700" kern="1200" dirty="0" smtClean="0">
                          <a:solidFill>
                            <a:schemeClr val="tx1">
                              <a:lumMod val="65000"/>
                              <a:lumOff val="35000"/>
                            </a:schemeClr>
                          </a:solidFill>
                          <a:latin typeface="+mn-lt"/>
                          <a:ea typeface="+mn-ea"/>
                          <a:cs typeface="+mn-cs"/>
                        </a:rPr>
                        <a:t>数が未達成の場合補填対象外になります。</a:t>
                      </a:r>
                    </a:p>
                  </a:txBody>
                  <a:tcPr anchor="ctr">
                    <a:lnL w="12700" cmpd="sng">
                      <a:noFill/>
                    </a:lnL>
                    <a:lnR w="6350" cap="flat" cmpd="sng" algn="ctr">
                      <a:noFill/>
                      <a:prstDash val="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67014782"/>
                  </a:ext>
                </a:extLst>
              </a:tr>
              <a:tr h="20719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mpd="sng">
                      <a:noFill/>
                    </a:lnL>
                    <a:lnR w="63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4405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mn-lt"/>
                          <a:ea typeface="+mn-ea"/>
                          <a:cs typeface="+mn-cs"/>
                        </a:rPr>
                        <a:t>1,000,000</a:t>
                      </a:r>
                      <a:r>
                        <a:rPr kumimoji="1" lang="ja-JP" altLang="en-US" sz="800" kern="1200" dirty="0" smtClean="0">
                          <a:solidFill>
                            <a:schemeClr val="tx1">
                              <a:lumMod val="65000"/>
                              <a:lumOff val="35000"/>
                            </a:schemeClr>
                          </a:solidFill>
                          <a:latin typeface="+mn-lt"/>
                          <a:ea typeface="+mn-ea"/>
                          <a:cs typeface="+mn-cs"/>
                        </a:rPr>
                        <a:t>円</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mn-lt"/>
                          <a:ea typeface="+mn-ea"/>
                          <a:cs typeface="+mn-cs"/>
                        </a:rPr>
                        <a:t>1,000,000</a:t>
                      </a:r>
                      <a:r>
                        <a:rPr kumimoji="1" lang="ja-JP" altLang="en-US" sz="800" kern="1200" dirty="0" smtClean="0">
                          <a:solidFill>
                            <a:schemeClr val="tx1">
                              <a:lumMod val="65000"/>
                              <a:lumOff val="35000"/>
                            </a:schemeClr>
                          </a:solidFill>
                          <a:latin typeface="+mn-lt"/>
                          <a:ea typeface="+mn-ea"/>
                          <a:cs typeface="+mn-cs"/>
                        </a:rPr>
                        <a:t>円</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6350" cap="flat" cmpd="sng" algn="ctr">
                      <a:noFill/>
                      <a:prstDash val="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4340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基本料金（</a:t>
                      </a:r>
                      <a:r>
                        <a:rPr kumimoji="1" lang="en-US" altLang="ja-JP" sz="800" b="0" kern="1200" dirty="0" err="1">
                          <a:solidFill>
                            <a:schemeClr val="bg1"/>
                          </a:solidFill>
                          <a:latin typeface="+mn-lt"/>
                          <a:ea typeface="+mn-ea"/>
                          <a:cs typeface="+mn-cs"/>
                        </a:rPr>
                        <a:t>vCPM</a:t>
                      </a:r>
                      <a:r>
                        <a:rPr kumimoji="1" lang="ja-JP" altLang="en-US" sz="800" b="0" kern="1200" dirty="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700" kern="1200" dirty="0" smtClean="0">
                          <a:solidFill>
                            <a:schemeClr val="tx1">
                              <a:lumMod val="65000"/>
                              <a:lumOff val="35000"/>
                            </a:schemeClr>
                          </a:solidFill>
                          <a:latin typeface="+mn-lt"/>
                          <a:ea typeface="+mn-ea"/>
                          <a:cs typeface="+mn-cs"/>
                        </a:rPr>
                        <a:t>1,130</a:t>
                      </a:r>
                      <a:r>
                        <a:rPr kumimoji="1" lang="ja-JP" altLang="en-US" sz="700" kern="1200" dirty="0" smtClean="0">
                          <a:solidFill>
                            <a:schemeClr val="tx1">
                              <a:lumMod val="65000"/>
                              <a:lumOff val="35000"/>
                            </a:schemeClr>
                          </a:solidFill>
                          <a:latin typeface="+mn-lt"/>
                          <a:ea typeface="+mn-ea"/>
                          <a:cs typeface="+mn-cs"/>
                        </a:rPr>
                        <a:t>円</a:t>
                      </a:r>
                      <a:endParaRPr kumimoji="1" lang="en-US" altLang="ja-JP" sz="700" kern="1200" dirty="0">
                        <a:solidFill>
                          <a:schemeClr val="tx1">
                            <a:lumMod val="65000"/>
                            <a:lumOff val="35000"/>
                          </a:schemeClr>
                        </a:solidFill>
                        <a:latin typeface="+mn-lt"/>
                        <a:ea typeface="+mn-ea"/>
                        <a:cs typeface="+mn-cs"/>
                      </a:endParaRPr>
                    </a:p>
                  </a:txBody>
                  <a:tcPr anchor="ctr">
                    <a:lnL w="12700" cmpd="sng">
                      <a:noFill/>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smtClean="0">
                          <a:solidFill>
                            <a:schemeClr val="tx1">
                              <a:lumMod val="65000"/>
                              <a:lumOff val="35000"/>
                            </a:schemeClr>
                          </a:solidFill>
                          <a:latin typeface="+mn-lt"/>
                          <a:ea typeface="+mn-ea"/>
                          <a:cs typeface="+mn-cs"/>
                        </a:rPr>
                        <a:t>2,009</a:t>
                      </a:r>
                      <a:r>
                        <a:rPr kumimoji="1" lang="ja-JP" altLang="en-US" sz="700" kern="1200" dirty="0" smtClean="0">
                          <a:solidFill>
                            <a:schemeClr val="tx1">
                              <a:lumMod val="65000"/>
                              <a:lumOff val="35000"/>
                            </a:schemeClr>
                          </a:solidFill>
                          <a:latin typeface="+mn-lt"/>
                          <a:ea typeface="+mn-ea"/>
                          <a:cs typeface="+mn-cs"/>
                        </a:rPr>
                        <a:t>円</a:t>
                      </a:r>
                      <a:endParaRPr kumimoji="1" lang="en-US" altLang="ja-JP" sz="700" kern="1200" dirty="0" smtClean="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6350" cap="flat" cmpd="sng" algn="ctr">
                      <a:noFill/>
                      <a:prstDash val="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457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smtClean="0">
                          <a:solidFill>
                            <a:schemeClr val="bg1"/>
                          </a:solidFill>
                          <a:latin typeface="+mn-lt"/>
                          <a:ea typeface="+mn-ea"/>
                          <a:cs typeface="+mn-cs"/>
                        </a:rPr>
                        <a:t>想定</a:t>
                      </a:r>
                      <a:r>
                        <a:rPr kumimoji="1" lang="en-US" altLang="ja-JP" sz="800" b="0" kern="1200" dirty="0" err="1" smtClean="0">
                          <a:solidFill>
                            <a:schemeClr val="bg1"/>
                          </a:solidFill>
                          <a:latin typeface="+mn-lt"/>
                          <a:ea typeface="+mn-ea"/>
                          <a:cs typeface="+mn-cs"/>
                        </a:rPr>
                        <a:t>vimps</a:t>
                      </a:r>
                      <a:r>
                        <a:rPr kumimoji="1" lang="ja-JP" altLang="en-US" sz="700" b="0" kern="1200" dirty="0" smtClean="0">
                          <a:solidFill>
                            <a:schemeClr val="bg1"/>
                          </a:solidFill>
                          <a:latin typeface="+mn-lt"/>
                          <a:ea typeface="+mn-ea"/>
                          <a:cs typeface="+mn-cs"/>
                        </a:rPr>
                        <a:t>（枠配信のみ）</a:t>
                      </a:r>
                      <a:endParaRPr kumimoji="1" lang="ja-JP" altLang="en-US"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12700" cap="flat" cmpd="sng" algn="ctr">
                      <a:solidFill>
                        <a:schemeClr val="bg1">
                          <a:lumMod val="65000"/>
                        </a:schemeClr>
                      </a:solidFill>
                      <a:prstDash val="sysDot"/>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smtClean="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12700" cap="flat" cmpd="sng" algn="ctr">
                      <a:solidFill>
                        <a:schemeClr val="bg1">
                          <a:lumMod val="65000"/>
                        </a:schemeClr>
                      </a:solidFill>
                      <a:prstDash val="sysDot"/>
                      <a:round/>
                      <a:headEnd type="none" w="med" len="med"/>
                      <a:tailEnd type="none" w="med" len="med"/>
                    </a:lnL>
                    <a:lnR w="6350" cap="flat" cmpd="sng" algn="ctr">
                      <a:noFill/>
                      <a:prstDash val="dot"/>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sp>
        <p:nvSpPr>
          <p:cNvPr id="16" name="正方形/長方形 15"/>
          <p:cNvSpPr/>
          <p:nvPr/>
        </p:nvSpPr>
        <p:spPr>
          <a:xfrm>
            <a:off x="4331604" y="765284"/>
            <a:ext cx="1080120" cy="215444"/>
          </a:xfrm>
          <a:prstGeom prst="rect">
            <a:avLst/>
          </a:prstGeom>
          <a:noFill/>
          <a:ln>
            <a:solidFill>
              <a:sysClr val="windowText" lastClr="000000"/>
            </a:solidFill>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800" b="0" i="0" u="none" strike="noStrike" kern="0" cap="none" spc="0" normalizeH="0" baseline="0" noProof="0" dirty="0">
                <a:ln>
                  <a:noFill/>
                </a:ln>
                <a:solidFill>
                  <a:prstClr val="black">
                    <a:lumMod val="65000"/>
                    <a:lumOff val="35000"/>
                  </a:prstClr>
                </a:solidFill>
                <a:effectLst/>
                <a:uLnTx/>
                <a:uFillTx/>
              </a:rPr>
              <a:t>レギュラー商品</a:t>
            </a:r>
          </a:p>
        </p:txBody>
      </p:sp>
      <p:pic>
        <p:nvPicPr>
          <p:cNvPr id="18" name="図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11824" y="1898589"/>
            <a:ext cx="555422" cy="521589"/>
          </a:xfrm>
          <a:prstGeom prst="rect">
            <a:avLst/>
          </a:prstGeom>
        </p:spPr>
      </p:pic>
      <p:pic>
        <p:nvPicPr>
          <p:cNvPr id="19" name="図 18"/>
          <p:cNvPicPr>
            <a:picLocks noChangeAspect="1"/>
          </p:cNvPicPr>
          <p:nvPr/>
        </p:nvPicPr>
        <p:blipFill>
          <a:blip r:embed="rId3"/>
          <a:stretch>
            <a:fillRect/>
          </a:stretch>
        </p:blipFill>
        <p:spPr>
          <a:xfrm>
            <a:off x="9262543" y="1936328"/>
            <a:ext cx="601529" cy="518176"/>
          </a:xfrm>
          <a:prstGeom prst="rect">
            <a:avLst/>
          </a:prstGeom>
        </p:spPr>
      </p:pic>
      <p:sp>
        <p:nvSpPr>
          <p:cNvPr id="20" name="テキスト ボックス 19"/>
          <p:cNvSpPr txBox="1"/>
          <p:nvPr/>
        </p:nvSpPr>
        <p:spPr>
          <a:xfrm>
            <a:off x="11450002" y="1196752"/>
            <a:ext cx="576064" cy="20005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700" b="0" i="0" u="none" strike="noStrike" kern="0" cap="none" spc="0" normalizeH="0" baseline="0" noProof="0" dirty="0" smtClean="0">
                <a:ln>
                  <a:noFill/>
                </a:ln>
                <a:solidFill>
                  <a:prstClr val="black">
                    <a:lumMod val="65000"/>
                    <a:lumOff val="35000"/>
                  </a:prstClr>
                </a:solidFill>
                <a:effectLst/>
                <a:uLnTx/>
                <a:uFillTx/>
              </a:rPr>
              <a:t>※1</a:t>
            </a:r>
            <a:endParaRPr kumimoji="0" lang="ja-JP" altLang="en-US" sz="700" b="0" i="0" u="none" strike="noStrike" kern="0" cap="none" spc="0" normalizeH="0" baseline="0" noProof="0" dirty="0" smtClean="0">
              <a:ln>
                <a:noFill/>
              </a:ln>
              <a:solidFill>
                <a:prstClr val="black">
                  <a:lumMod val="65000"/>
                  <a:lumOff val="35000"/>
                </a:prstClr>
              </a:solidFill>
              <a:effectLst/>
              <a:uLnTx/>
              <a:uFillTx/>
            </a:endParaRPr>
          </a:p>
        </p:txBody>
      </p:sp>
      <p:sp>
        <p:nvSpPr>
          <p:cNvPr id="23" name="正方形/長方形 22"/>
          <p:cNvSpPr/>
          <p:nvPr/>
        </p:nvSpPr>
        <p:spPr>
          <a:xfrm>
            <a:off x="8915235" y="692696"/>
            <a:ext cx="1296144" cy="307777"/>
          </a:xfrm>
          <a:prstGeom prst="rect">
            <a:avLst/>
          </a:prstGeom>
          <a:solidFill>
            <a:srgbClr val="FFE9EA"/>
          </a:solidFill>
          <a:ln>
            <a:solidFill>
              <a:srgbClr val="D00216"/>
            </a:solidFill>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700" b="0" i="0" u="none" strike="noStrike" kern="0" cap="none" spc="0" normalizeH="0" baseline="0" noProof="0" dirty="0" smtClean="0">
                <a:ln>
                  <a:noFill/>
                </a:ln>
                <a:solidFill>
                  <a:srgbClr val="FF0000"/>
                </a:solidFill>
                <a:effectLst/>
                <a:uLnTx/>
                <a:uFillTx/>
              </a:rPr>
              <a:t>スペシャル商品</a:t>
            </a:r>
            <a:endParaRPr kumimoji="0" lang="en-US" altLang="ja-JP" sz="700" b="0" i="0" u="none" strike="noStrike" kern="0" cap="none" spc="0" normalizeH="0" baseline="0" noProof="0" dirty="0" smtClean="0">
              <a:ln>
                <a:noFill/>
              </a:ln>
              <a:solidFill>
                <a:srgbClr val="FF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700" b="0" i="0" u="none" strike="noStrike" kern="0" cap="none" spc="0" normalizeH="0" baseline="0" noProof="0" dirty="0" smtClean="0">
                <a:ln>
                  <a:noFill/>
                </a:ln>
                <a:solidFill>
                  <a:srgbClr val="FF0000"/>
                </a:solidFill>
                <a:effectLst/>
                <a:uLnTx/>
                <a:uFillTx/>
              </a:rPr>
              <a:t>事前</a:t>
            </a:r>
            <a:r>
              <a:rPr kumimoji="0" lang="ja-JP" altLang="en-US" sz="700" b="0" i="0" u="none" strike="noStrike" kern="0" cap="none" spc="0" normalizeH="0" baseline="0" noProof="0" dirty="0">
                <a:ln>
                  <a:noFill/>
                </a:ln>
                <a:solidFill>
                  <a:srgbClr val="FF0000"/>
                </a:solidFill>
                <a:effectLst/>
                <a:uLnTx/>
                <a:uFillTx/>
              </a:rPr>
              <a:t>提案</a:t>
            </a:r>
            <a:r>
              <a:rPr kumimoji="0" lang="ja-JP" altLang="en-US" sz="700" b="0" i="0" u="none" strike="noStrike" kern="0" cap="none" spc="0" normalizeH="0" baseline="0" noProof="0" dirty="0" smtClean="0">
                <a:ln>
                  <a:noFill/>
                </a:ln>
                <a:solidFill>
                  <a:srgbClr val="FF0000"/>
                </a:solidFill>
                <a:effectLst/>
                <a:uLnTx/>
                <a:uFillTx/>
              </a:rPr>
              <a:t>可否判断必須</a:t>
            </a:r>
            <a:endParaRPr kumimoji="0" lang="ja-JP" altLang="en-US" sz="700" b="0" i="0" u="none" strike="noStrike" kern="0" cap="none" spc="0" normalizeH="0" baseline="0" noProof="0" dirty="0">
              <a:ln>
                <a:noFill/>
              </a:ln>
              <a:solidFill>
                <a:srgbClr val="FF0000"/>
              </a:solidFill>
              <a:effectLst/>
              <a:uLnTx/>
              <a:uFillTx/>
            </a:endParaRPr>
          </a:p>
        </p:txBody>
      </p:sp>
      <p:sp>
        <p:nvSpPr>
          <p:cNvPr id="12" name="正方形/長方形 11"/>
          <p:cNvSpPr/>
          <p:nvPr/>
        </p:nvSpPr>
        <p:spPr>
          <a:xfrm>
            <a:off x="288836" y="6376337"/>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※SP</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PC</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MD</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vCPM</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1,000</a:t>
            </a:r>
            <a:r>
              <a:rPr kumimoji="0" lang="ja-JP" altLang="en-US" sz="800" b="0" i="0" u="none" strike="noStrike" kern="0" cap="none" spc="0" normalizeH="0" baseline="0" noProof="0" dirty="0" smtClean="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vimps</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はビューアブルインプレッションの略称です。</a:t>
            </a:r>
          </a:p>
        </p:txBody>
      </p:sp>
    </p:spTree>
    <p:extLst>
      <p:ext uri="{BB962C8B-B14F-4D97-AF65-F5344CB8AC3E}">
        <p14:creationId xmlns:p14="http://schemas.microsoft.com/office/powerpoint/2010/main" val="25922282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a:xfrm>
            <a:off x="334962" y="130175"/>
            <a:ext cx="10297541" cy="814388"/>
          </a:xfrm>
        </p:spPr>
        <p:txBody>
          <a:bodyPr>
            <a:normAutofit/>
          </a:bodyPr>
          <a:lstStyle/>
          <a:p>
            <a:r>
              <a:rPr lang="ja-JP" altLang="en-US" dirty="0"/>
              <a:t>商品一覧　</a:t>
            </a:r>
            <a:r>
              <a:rPr lang="ja-JP" altLang="en-US" sz="2200" dirty="0"/>
              <a:t>トップインパクトプライムディスプレイダブルサイズ</a:t>
            </a:r>
            <a:r>
              <a:rPr lang="ja-JP" altLang="en-US" sz="1900" dirty="0"/>
              <a:t>（</a:t>
            </a:r>
            <a:r>
              <a:rPr lang="en-US" altLang="ja-JP" sz="1900" dirty="0"/>
              <a:t>PC</a:t>
            </a:r>
            <a:r>
              <a:rPr lang="ja-JP" altLang="en-US" sz="1900" dirty="0"/>
              <a:t>商品）</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a:p>
        </p:txBody>
      </p:sp>
      <p:graphicFrame>
        <p:nvGraphicFramePr>
          <p:cNvPr id="10" name="表 9">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2682406058"/>
              </p:ext>
            </p:extLst>
          </p:nvPr>
        </p:nvGraphicFramePr>
        <p:xfrm>
          <a:off x="334961" y="1104213"/>
          <a:ext cx="11377663" cy="5038377"/>
        </p:xfrm>
        <a:graphic>
          <a:graphicData uri="http://schemas.openxmlformats.org/drawingml/2006/table">
            <a:tbl>
              <a:tblPr firstCol="1" bandRow="1"/>
              <a:tblGrid>
                <a:gridCol w="1733021">
                  <a:extLst>
                    <a:ext uri="{9D8B030D-6E8A-4147-A177-3AD203B41FA5}">
                      <a16:colId xmlns:a16="http://schemas.microsoft.com/office/drawing/2014/main" val="792911817"/>
                    </a:ext>
                  </a:extLst>
                </a:gridCol>
                <a:gridCol w="1470762">
                  <a:extLst>
                    <a:ext uri="{9D8B030D-6E8A-4147-A177-3AD203B41FA5}">
                      <a16:colId xmlns:a16="http://schemas.microsoft.com/office/drawing/2014/main" val="598637953"/>
                    </a:ext>
                  </a:extLst>
                </a:gridCol>
                <a:gridCol w="1470762">
                  <a:extLst>
                    <a:ext uri="{9D8B030D-6E8A-4147-A177-3AD203B41FA5}">
                      <a16:colId xmlns:a16="http://schemas.microsoft.com/office/drawing/2014/main" val="2484609983"/>
                    </a:ext>
                  </a:extLst>
                </a:gridCol>
                <a:gridCol w="1631680">
                  <a:extLst>
                    <a:ext uri="{9D8B030D-6E8A-4147-A177-3AD203B41FA5}">
                      <a16:colId xmlns:a16="http://schemas.microsoft.com/office/drawing/2014/main" val="1076536073"/>
                    </a:ext>
                  </a:extLst>
                </a:gridCol>
                <a:gridCol w="1837479">
                  <a:extLst>
                    <a:ext uri="{9D8B030D-6E8A-4147-A177-3AD203B41FA5}">
                      <a16:colId xmlns:a16="http://schemas.microsoft.com/office/drawing/2014/main" val="2720907335"/>
                    </a:ext>
                  </a:extLst>
                </a:gridCol>
                <a:gridCol w="1514080">
                  <a:extLst>
                    <a:ext uri="{9D8B030D-6E8A-4147-A177-3AD203B41FA5}">
                      <a16:colId xmlns:a16="http://schemas.microsoft.com/office/drawing/2014/main" val="2365188986"/>
                    </a:ext>
                  </a:extLst>
                </a:gridCol>
                <a:gridCol w="1719879">
                  <a:extLst>
                    <a:ext uri="{9D8B030D-6E8A-4147-A177-3AD203B41FA5}">
                      <a16:colId xmlns:a16="http://schemas.microsoft.com/office/drawing/2014/main" val="2379930653"/>
                    </a:ext>
                  </a:extLst>
                </a:gridCol>
              </a:tblGrid>
              <a:tr h="33498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lt"/>
                          <a:ea typeface="+mn-ea"/>
                          <a:cs typeface="+mn-cs"/>
                        </a:rPr>
                        <a:t>スポーツナビ　トップ　トップインパクトプライムディスプレイダブルサイズ　</a:t>
                      </a:r>
                      <a:r>
                        <a:rPr kumimoji="1" lang="en-US" altLang="ja-JP" sz="700" b="1" kern="1200" dirty="0" smtClean="0">
                          <a:solidFill>
                            <a:schemeClr val="tx1">
                              <a:lumMod val="65000"/>
                              <a:lumOff val="35000"/>
                            </a:schemeClr>
                          </a:solidFill>
                          <a:latin typeface="+mn-lt"/>
                          <a:ea typeface="+mn-ea"/>
                          <a:cs typeface="+mn-cs"/>
                        </a:rPr>
                        <a:t>PC</a:t>
                      </a:r>
                      <a:r>
                        <a:rPr kumimoji="1" lang="ja-JP" altLang="en-US" sz="700" b="1" kern="1200" dirty="0" smtClean="0">
                          <a:solidFill>
                            <a:schemeClr val="tx1">
                              <a:lumMod val="65000"/>
                              <a:lumOff val="35000"/>
                            </a:schemeClr>
                          </a:solidFill>
                          <a:latin typeface="+mn-lt"/>
                          <a:ea typeface="+mn-ea"/>
                          <a:cs typeface="+mn-cs"/>
                        </a:rPr>
                        <a:t>（</a:t>
                      </a:r>
                      <a:r>
                        <a:rPr kumimoji="1" lang="en-US" altLang="ja-JP" sz="700" b="1" kern="1200" dirty="0" smtClean="0">
                          <a:solidFill>
                            <a:schemeClr val="tx1">
                              <a:lumMod val="65000"/>
                              <a:lumOff val="35000"/>
                            </a:schemeClr>
                          </a:solidFill>
                          <a:latin typeface="+mn-lt"/>
                          <a:ea typeface="+mn-ea"/>
                          <a:cs typeface="+mn-cs"/>
                        </a:rPr>
                        <a:t>7/1~7/20</a:t>
                      </a:r>
                      <a:r>
                        <a:rPr kumimoji="1" lang="ja-JP" altLang="en-US" sz="700" b="1" kern="1200" dirty="0" smtClean="0">
                          <a:solidFill>
                            <a:schemeClr val="tx1">
                              <a:lumMod val="65000"/>
                              <a:lumOff val="35000"/>
                            </a:schemeClr>
                          </a:solidFill>
                          <a:latin typeface="+mn-lt"/>
                          <a:ea typeface="+mn-ea"/>
                          <a:cs typeface="+mn-cs"/>
                        </a:rPr>
                        <a:t>）</a:t>
                      </a:r>
                      <a:endParaRPr kumimoji="1" lang="en-US" altLang="ja-JP" sz="700" b="1" kern="1200" dirty="0" smtClean="0">
                        <a:solidFill>
                          <a:schemeClr val="tx1">
                            <a:lumMod val="65000"/>
                            <a:lumOff val="35000"/>
                          </a:schemeClr>
                        </a:solidFill>
                        <a:latin typeface="+mn-lt"/>
                        <a:ea typeface="+mn-ea"/>
                        <a:cs typeface="+mn-cs"/>
                      </a:endParaRPr>
                    </a:p>
                  </a:txBody>
                  <a:tcPr anchor="ctr">
                    <a:lnL w="12700" cmpd="sng">
                      <a:noFill/>
                    </a:lnL>
                    <a:lnR w="12700" cap="flat" cmpd="sng" algn="ctr">
                      <a:solidFill>
                        <a:schemeClr val="bg1">
                          <a:lumMod val="65000"/>
                        </a:schemeClr>
                      </a:solidFill>
                      <a:prstDash val="sysDot"/>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lt"/>
                          <a:ea typeface="+mn-ea"/>
                          <a:cs typeface="+mn-cs"/>
                        </a:rPr>
                        <a:t>スポーツナビ　トップ　トップインパクトプライムディスプレイダブルサイズ　</a:t>
                      </a:r>
                      <a:r>
                        <a:rPr kumimoji="1" lang="en-US" altLang="ja-JP" sz="700" b="1" kern="1200" dirty="0" smtClean="0">
                          <a:solidFill>
                            <a:schemeClr val="tx1">
                              <a:lumMod val="65000"/>
                              <a:lumOff val="35000"/>
                            </a:schemeClr>
                          </a:solidFill>
                          <a:latin typeface="+mn-lt"/>
                          <a:ea typeface="+mn-ea"/>
                          <a:cs typeface="+mn-cs"/>
                        </a:rPr>
                        <a:t>PC</a:t>
                      </a:r>
                      <a:r>
                        <a:rPr kumimoji="1" lang="ja-JP" altLang="en-US" sz="700" b="1" kern="1200" dirty="0" smtClean="0">
                          <a:solidFill>
                            <a:schemeClr val="tx1">
                              <a:lumMod val="65000"/>
                              <a:lumOff val="35000"/>
                            </a:schemeClr>
                          </a:solidFill>
                          <a:latin typeface="+mn-lt"/>
                          <a:ea typeface="+mn-ea"/>
                          <a:cs typeface="+mn-cs"/>
                        </a:rPr>
                        <a:t>（</a:t>
                      </a:r>
                      <a:r>
                        <a:rPr kumimoji="1" lang="en-US" altLang="ja-JP" sz="700" b="1" kern="1200" dirty="0" smtClean="0">
                          <a:solidFill>
                            <a:schemeClr val="tx1">
                              <a:lumMod val="65000"/>
                              <a:lumOff val="35000"/>
                            </a:schemeClr>
                          </a:solidFill>
                          <a:latin typeface="+mn-lt"/>
                          <a:ea typeface="+mn-ea"/>
                          <a:cs typeface="+mn-cs"/>
                        </a:rPr>
                        <a:t>7/21~8/8</a:t>
                      </a:r>
                      <a:r>
                        <a:rPr kumimoji="1" lang="ja-JP" altLang="en-US" sz="700" b="1" kern="1200" dirty="0" smtClean="0">
                          <a:solidFill>
                            <a:schemeClr val="tx1">
                              <a:lumMod val="65000"/>
                              <a:lumOff val="35000"/>
                            </a:schemeClr>
                          </a:solidFill>
                          <a:latin typeface="+mn-lt"/>
                          <a:ea typeface="+mn-ea"/>
                          <a:cs typeface="+mn-cs"/>
                        </a:rPr>
                        <a:t>）</a:t>
                      </a:r>
                      <a:endParaRPr kumimoji="1" lang="ja-JP" altLang="en-US" sz="700" b="1" kern="1200" dirty="0" smtClean="0">
                        <a:solidFill>
                          <a:srgbClr val="00B050"/>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lt"/>
                          <a:ea typeface="+mn-ea"/>
                          <a:cs typeface="+mn-cs"/>
                        </a:rPr>
                        <a:t>スポーツナビ　トップ　トップインパクトプライムディスプレイダブルサイズ　</a:t>
                      </a:r>
                      <a:r>
                        <a:rPr kumimoji="1" lang="en-US" altLang="ja-JP" sz="700" b="1" kern="1200" dirty="0" smtClean="0">
                          <a:solidFill>
                            <a:schemeClr val="tx1">
                              <a:lumMod val="65000"/>
                              <a:lumOff val="35000"/>
                            </a:schemeClr>
                          </a:solidFill>
                          <a:latin typeface="+mn-lt"/>
                          <a:ea typeface="+mn-ea"/>
                          <a:cs typeface="+mn-cs"/>
                        </a:rPr>
                        <a:t>PC</a:t>
                      </a:r>
                      <a:r>
                        <a:rPr kumimoji="1" lang="ja-JP" altLang="en-US" sz="700" b="1" kern="1200" dirty="0" smtClean="0">
                          <a:solidFill>
                            <a:schemeClr val="tx1">
                              <a:lumMod val="65000"/>
                              <a:lumOff val="35000"/>
                            </a:schemeClr>
                          </a:solidFill>
                          <a:latin typeface="+mn-lt"/>
                          <a:ea typeface="+mn-ea"/>
                          <a:cs typeface="+mn-cs"/>
                        </a:rPr>
                        <a:t>（</a:t>
                      </a:r>
                      <a:r>
                        <a:rPr kumimoji="1" lang="en-US" altLang="ja-JP" sz="700" b="1" kern="1200" dirty="0" smtClean="0">
                          <a:solidFill>
                            <a:schemeClr val="tx1">
                              <a:lumMod val="65000"/>
                              <a:lumOff val="35000"/>
                            </a:schemeClr>
                          </a:solidFill>
                          <a:latin typeface="+mn-lt"/>
                          <a:ea typeface="+mn-ea"/>
                          <a:cs typeface="+mn-cs"/>
                        </a:rPr>
                        <a:t>8/9~9/30</a:t>
                      </a:r>
                      <a:r>
                        <a:rPr kumimoji="1" lang="ja-JP" altLang="en-US" sz="700" b="1" kern="1200" dirty="0" smtClean="0">
                          <a:solidFill>
                            <a:schemeClr val="tx1">
                              <a:lumMod val="65000"/>
                              <a:lumOff val="35000"/>
                            </a:schemeClr>
                          </a:solidFill>
                          <a:latin typeface="+mn-lt"/>
                          <a:ea typeface="+mn-ea"/>
                          <a:cs typeface="+mn-cs"/>
                        </a:rPr>
                        <a:t>）</a:t>
                      </a:r>
                      <a:endParaRPr kumimoji="1" lang="en-US" altLang="ja-JP" sz="700" b="1" kern="1200" dirty="0" smtClean="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6350" cap="flat" cmpd="sng" algn="ctr">
                      <a:noFill/>
                      <a:prstDash val="dot"/>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178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商品</a:t>
                      </a:r>
                      <a:r>
                        <a:rPr kumimoji="1" lang="en-US" altLang="ja-JP" sz="8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smtClean="0">
                          <a:solidFill>
                            <a:schemeClr val="tx1">
                              <a:lumMod val="65000"/>
                              <a:lumOff val="35000"/>
                            </a:schemeClr>
                          </a:solidFill>
                          <a:latin typeface="+mj-lt"/>
                          <a:ea typeface="+mj-ea"/>
                        </a:rPr>
                        <a:t>内容変更</a:t>
                      </a:r>
                      <a:endParaRPr kumimoji="1" lang="ja-JP" altLang="en-US" sz="800" dirty="0">
                        <a:solidFill>
                          <a:schemeClr val="tx1">
                            <a:lumMod val="65000"/>
                            <a:lumOff val="35000"/>
                          </a:schemeClr>
                        </a:solidFill>
                        <a:latin typeface="+mj-lt"/>
                        <a:ea typeface="+mj-ea"/>
                      </a:endParaRPr>
                    </a:p>
                  </a:txBody>
                  <a:tcPr anchor="ctr">
                    <a:lnL w="12700" cmpd="sng">
                      <a:noFill/>
                    </a:lnL>
                    <a:lnR w="12700" cap="flat" cmpd="sng" algn="ctr">
                      <a:solidFill>
                        <a:schemeClr val="bg1">
                          <a:lumMod val="65000"/>
                        </a:schemeClr>
                      </a:solidFill>
                      <a:prstDash val="sysDot"/>
                      <a:round/>
                      <a:headEnd type="none" w="med" len="med"/>
                      <a:tailEnd type="none" w="med" len="med"/>
                    </a:lnR>
                    <a:lnT w="63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j-lt"/>
                          <a:ea typeface="+mj-ea"/>
                          <a:cs typeface="+mn-cs"/>
                        </a:rPr>
                        <a:t>1000001245</a:t>
                      </a:r>
                      <a:endParaRPr kumimoji="1" lang="ja-JP" altLang="en-US" sz="800" kern="1200" dirty="0" smtClean="0">
                        <a:solidFill>
                          <a:schemeClr val="tx1">
                            <a:lumMod val="65000"/>
                            <a:lumOff val="35000"/>
                          </a:schemeClr>
                        </a:solidFill>
                        <a:latin typeface="+mj-lt"/>
                        <a:ea typeface="+mj-ea"/>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j-lt"/>
                          <a:ea typeface="+mj-ea"/>
                          <a:cs typeface="+mn-cs"/>
                        </a:rPr>
                        <a:t>内容変更</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j-lt"/>
                          <a:ea typeface="+mj-ea"/>
                          <a:cs typeface="+mn-cs"/>
                        </a:rPr>
                        <a:t>1000001236</a:t>
                      </a:r>
                      <a:endParaRPr kumimoji="1" lang="ja-JP" altLang="en-US" sz="800" kern="1200" dirty="0" smtClean="0">
                        <a:solidFill>
                          <a:schemeClr val="tx1">
                            <a:lumMod val="65000"/>
                            <a:lumOff val="35000"/>
                          </a:schemeClr>
                        </a:solidFill>
                        <a:latin typeface="+mj-lt"/>
                        <a:ea typeface="+mj-ea"/>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j-lt"/>
                          <a:ea typeface="+mj-ea"/>
                          <a:cs typeface="+mn-cs"/>
                        </a:rPr>
                        <a:t>内容変更</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j-lt"/>
                          <a:ea typeface="+mj-ea"/>
                          <a:cs typeface="+mn-cs"/>
                        </a:rPr>
                        <a:t>1000001237</a:t>
                      </a:r>
                      <a:endParaRPr kumimoji="1" lang="ja-JP" altLang="en-US" sz="800" kern="1200" dirty="0" smtClean="0">
                        <a:solidFill>
                          <a:schemeClr val="tx1">
                            <a:lumMod val="65000"/>
                            <a:lumOff val="35000"/>
                          </a:schemeClr>
                        </a:solidFill>
                        <a:latin typeface="+mj-lt"/>
                        <a:ea typeface="+mj-ea"/>
                        <a:cs typeface="+mn-cs"/>
                      </a:endParaRPr>
                    </a:p>
                  </a:txBody>
                  <a:tcPr anchor="ctr">
                    <a:lnL w="12700" cap="flat" cmpd="sng" algn="ctr">
                      <a:solidFill>
                        <a:schemeClr val="bg1">
                          <a:lumMod val="65000"/>
                        </a:schemeClr>
                      </a:solidFill>
                      <a:prstDash val="sysDot"/>
                      <a:round/>
                      <a:headEnd type="none" w="med" len="med"/>
                      <a:tailEnd type="none" w="med" len="med"/>
                    </a:lnL>
                    <a:lnR w="6350" cap="flat" cmpd="sng" algn="ctr">
                      <a:noFill/>
                      <a:prstDash val="dot"/>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178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予約開始日</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kumimoji="1" lang="en-US" altLang="ja-JP" sz="800" kern="1200" dirty="0" smtClean="0">
                          <a:solidFill>
                            <a:schemeClr val="tx1">
                              <a:lumMod val="65000"/>
                              <a:lumOff val="35000"/>
                            </a:schemeClr>
                          </a:solidFill>
                          <a:latin typeface="+mn-lt"/>
                          <a:ea typeface="+mn-ea"/>
                          <a:cs typeface="+mn-cs"/>
                        </a:rPr>
                        <a:t>2021/5/12</a:t>
                      </a:r>
                      <a:r>
                        <a:rPr kumimoji="1" lang="en-US" altLang="ja-JP" sz="800" kern="1200" baseline="0" dirty="0" smtClean="0">
                          <a:solidFill>
                            <a:schemeClr val="tx1">
                              <a:lumMod val="65000"/>
                              <a:lumOff val="35000"/>
                            </a:schemeClr>
                          </a:solidFill>
                          <a:latin typeface="+mn-lt"/>
                          <a:ea typeface="+mn-ea"/>
                          <a:cs typeface="+mn-cs"/>
                        </a:rPr>
                        <a:t> </a:t>
                      </a:r>
                      <a:r>
                        <a:rPr kumimoji="1" lang="ja-JP" altLang="en-US" sz="800" kern="1200" dirty="0" smtClean="0">
                          <a:solidFill>
                            <a:schemeClr val="tx1">
                              <a:lumMod val="65000"/>
                              <a:lumOff val="35000"/>
                            </a:schemeClr>
                          </a:solidFill>
                          <a:latin typeface="+mn-lt"/>
                          <a:ea typeface="+mn-ea"/>
                          <a:cs typeface="+mn-cs"/>
                        </a:rPr>
                        <a:t>（水）</a:t>
                      </a:r>
                      <a:r>
                        <a:rPr kumimoji="1" lang="en-US" altLang="ja-JP" sz="800" kern="1200" dirty="0" smtClean="0">
                          <a:solidFill>
                            <a:schemeClr val="tx1">
                              <a:lumMod val="65000"/>
                              <a:lumOff val="35000"/>
                            </a:schemeClr>
                          </a:solidFill>
                          <a:latin typeface="+mn-lt"/>
                          <a:ea typeface="+mn-ea"/>
                          <a:cs typeface="+mn-cs"/>
                        </a:rPr>
                        <a:t> 12:00</a:t>
                      </a:r>
                      <a:endParaRPr kumimoji="1" lang="en-US" altLang="ja-JP" sz="800" kern="1200" dirty="0">
                        <a:solidFill>
                          <a:schemeClr val="tx1">
                            <a:lumMod val="65000"/>
                            <a:lumOff val="35000"/>
                          </a:schemeClr>
                        </a:solidFill>
                        <a:latin typeface="+mn-lt"/>
                        <a:ea typeface="+mn-ea"/>
                        <a:cs typeface="+mn-cs"/>
                      </a:endParaRPr>
                    </a:p>
                  </a:txBody>
                  <a:tcPr anchor="ctr">
                    <a:lnL w="12700" cmpd="sng">
                      <a:noFill/>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2021/6/1</a:t>
                      </a:r>
                      <a:r>
                        <a:rPr kumimoji="1" lang="en-US" altLang="ja-JP" sz="800" kern="1200" baseline="0" dirty="0" smtClean="0">
                          <a:solidFill>
                            <a:schemeClr val="tx1">
                              <a:lumMod val="65000"/>
                              <a:lumOff val="35000"/>
                            </a:schemeClr>
                          </a:solidFill>
                          <a:latin typeface="+mn-lt"/>
                          <a:ea typeface="+mn-ea"/>
                          <a:cs typeface="+mn-cs"/>
                        </a:rPr>
                        <a:t> </a:t>
                      </a:r>
                      <a:r>
                        <a:rPr kumimoji="1" lang="ja-JP" altLang="en-US" sz="800" kern="1200" dirty="0" smtClean="0">
                          <a:solidFill>
                            <a:schemeClr val="tx1">
                              <a:lumMod val="65000"/>
                              <a:lumOff val="35000"/>
                            </a:schemeClr>
                          </a:solidFill>
                          <a:latin typeface="+mn-lt"/>
                          <a:ea typeface="+mn-ea"/>
                          <a:cs typeface="+mn-cs"/>
                        </a:rPr>
                        <a:t>（木）</a:t>
                      </a:r>
                      <a:r>
                        <a:rPr kumimoji="1" lang="en-US" altLang="ja-JP" sz="800" kern="1200" dirty="0" smtClean="0">
                          <a:solidFill>
                            <a:schemeClr val="tx1">
                              <a:lumMod val="65000"/>
                              <a:lumOff val="35000"/>
                            </a:schemeClr>
                          </a:solidFill>
                          <a:latin typeface="メイリオ"/>
                          <a:ea typeface="メイリオ"/>
                          <a:cs typeface="+mn-cs"/>
                        </a:rPr>
                        <a:t>12:00</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2021/5/12 </a:t>
                      </a:r>
                      <a:r>
                        <a:rPr kumimoji="1" lang="ja-JP" altLang="en-US" sz="800" kern="1200" dirty="0" smtClean="0">
                          <a:solidFill>
                            <a:schemeClr val="tx1">
                              <a:lumMod val="65000"/>
                              <a:lumOff val="35000"/>
                            </a:schemeClr>
                          </a:solidFill>
                          <a:latin typeface="+mn-lt"/>
                          <a:ea typeface="+mn-ea"/>
                          <a:cs typeface="+mn-cs"/>
                        </a:rPr>
                        <a:t>（水）</a:t>
                      </a:r>
                      <a:r>
                        <a:rPr kumimoji="1" lang="en-US" altLang="ja-JP" sz="800" kern="1200" dirty="0" smtClean="0">
                          <a:solidFill>
                            <a:schemeClr val="tx1">
                              <a:lumMod val="65000"/>
                              <a:lumOff val="35000"/>
                            </a:schemeClr>
                          </a:solidFill>
                          <a:latin typeface="+mn-lt"/>
                          <a:ea typeface="+mn-ea"/>
                          <a:cs typeface="+mn-cs"/>
                        </a:rPr>
                        <a:t> 12:00</a:t>
                      </a:r>
                    </a:p>
                  </a:txBody>
                  <a:tcPr anchor="ctr">
                    <a:lnL w="12700" cap="flat" cmpd="sng" algn="ctr">
                      <a:solidFill>
                        <a:schemeClr val="bg1">
                          <a:lumMod val="6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355075111"/>
                  </a:ext>
                </a:extLst>
              </a:tr>
              <a:tr h="2178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smtClean="0">
                          <a:solidFill>
                            <a:schemeClr val="bg1"/>
                          </a:solidFill>
                          <a:latin typeface="+mn-lt"/>
                          <a:ea typeface="+mn-ea"/>
                          <a:cs typeface="+mn-cs"/>
                        </a:rPr>
                        <a:t>入稿前審査対象</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smtClean="0">
                          <a:solidFill>
                            <a:schemeClr val="tx1">
                              <a:lumMod val="65000"/>
                              <a:lumOff val="35000"/>
                            </a:schemeClr>
                          </a:solidFill>
                          <a:latin typeface="+mn-lt"/>
                          <a:ea typeface="+mn-ea"/>
                          <a:cs typeface="+mn-cs"/>
                        </a:rPr>
                        <a:t>〇</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〇</a:t>
                      </a:r>
                      <a:endParaRPr kumimoji="1" lang="ja-JP" altLang="en-US" sz="2200" dirty="0">
                        <a:solidFill>
                          <a:schemeClr val="tx1">
                            <a:lumMod val="65000"/>
                            <a:lumOff val="35000"/>
                          </a:schemeClr>
                        </a:solidFill>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ja-JP" altLang="en-US" sz="800" kern="1200" dirty="0" smtClean="0">
                          <a:solidFill>
                            <a:schemeClr val="tx1">
                              <a:lumMod val="65000"/>
                              <a:lumOff val="35000"/>
                            </a:schemeClr>
                          </a:solidFill>
                          <a:latin typeface="+mn-lt"/>
                          <a:ea typeface="+mn-ea"/>
                          <a:cs typeface="+mn-cs"/>
                        </a:rPr>
                        <a:t>〇</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54596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dirty="0">
                        <a:solidFill>
                          <a:schemeClr val="tx1">
                            <a:lumMod val="65000"/>
                            <a:lumOff val="35000"/>
                          </a:schemeClr>
                        </a:solidFill>
                        <a:latin typeface="+mj-lt"/>
                        <a:ea typeface="+mj-ea"/>
                      </a:endParaRPr>
                    </a:p>
                  </a:txBody>
                  <a:tcPr anchor="ctr">
                    <a:lnL w="12700" cap="flat" cmpd="sng" algn="ctr">
                      <a:noFill/>
                      <a:prstDash val="solid"/>
                      <a:round/>
                      <a:headEnd type="none" w="med" len="med"/>
                      <a:tailEnd type="none" w="med" len="med"/>
                    </a:lnL>
                    <a:lnR w="6350" cap="flat" cmpd="sng" algn="ctr">
                      <a:noFill/>
                      <a:prstDash val="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10325936"/>
                  </a:ext>
                </a:extLst>
              </a:tr>
              <a:tr h="31806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700" kern="1200" dirty="0" smtClean="0">
                          <a:solidFill>
                            <a:schemeClr val="tx1">
                              <a:lumMod val="65000"/>
                              <a:lumOff val="35000"/>
                            </a:schemeClr>
                          </a:solidFill>
                          <a:latin typeface="+mn-lt"/>
                          <a:ea typeface="+mn-ea"/>
                          <a:cs typeface="+mn-cs"/>
                        </a:rPr>
                        <a:t>トップインパクト プライムディスプレイダブルサイズ（</a:t>
                      </a:r>
                      <a:r>
                        <a:rPr kumimoji="1" lang="en-US" altLang="ja-JP" sz="700" kern="1200" dirty="0" smtClean="0">
                          <a:solidFill>
                            <a:schemeClr val="tx1">
                              <a:lumMod val="65000"/>
                              <a:lumOff val="35000"/>
                            </a:schemeClr>
                          </a:solidFill>
                          <a:latin typeface="+mn-lt"/>
                          <a:ea typeface="+mn-ea"/>
                          <a:cs typeface="+mn-cs"/>
                        </a:rPr>
                        <a:t>300×600</a:t>
                      </a:r>
                      <a:r>
                        <a:rPr kumimoji="1" lang="ja-JP" altLang="en-US" sz="700" kern="1200" dirty="0" smtClean="0">
                          <a:solidFill>
                            <a:schemeClr val="tx1">
                              <a:lumMod val="65000"/>
                              <a:lumOff val="35000"/>
                            </a:schemeClr>
                          </a:solidFill>
                          <a:latin typeface="+mn-lt"/>
                          <a:ea typeface="+mn-ea"/>
                          <a:cs typeface="+mn-cs"/>
                        </a:rPr>
                        <a:t>）</a:t>
                      </a:r>
                    </a:p>
                    <a:p>
                      <a:pPr algn="ctr"/>
                      <a:r>
                        <a:rPr kumimoji="1" lang="ja-JP" altLang="en-US" sz="700" kern="1200" dirty="0" smtClean="0">
                          <a:solidFill>
                            <a:schemeClr val="tx1">
                              <a:lumMod val="65000"/>
                              <a:lumOff val="35000"/>
                            </a:schemeClr>
                          </a:solidFill>
                          <a:latin typeface="+mn-lt"/>
                          <a:ea typeface="+mn-ea"/>
                          <a:cs typeface="+mn-cs"/>
                        </a:rPr>
                        <a:t>トップインパクト プライムディスプレイダブルサイズ 動画（</a:t>
                      </a:r>
                      <a:r>
                        <a:rPr kumimoji="1" lang="en-US" altLang="ja-JP" sz="700" kern="1200" dirty="0" smtClean="0">
                          <a:solidFill>
                            <a:schemeClr val="tx1">
                              <a:lumMod val="65000"/>
                              <a:lumOff val="35000"/>
                            </a:schemeClr>
                          </a:solidFill>
                          <a:latin typeface="+mn-lt"/>
                          <a:ea typeface="+mn-ea"/>
                          <a:cs typeface="+mn-cs"/>
                        </a:rPr>
                        <a:t>300×600</a:t>
                      </a:r>
                      <a:r>
                        <a:rPr kumimoji="1" lang="ja-JP" altLang="en-US" sz="700" kern="1200" dirty="0" smtClean="0">
                          <a:solidFill>
                            <a:schemeClr val="tx1">
                              <a:lumMod val="65000"/>
                              <a:lumOff val="35000"/>
                            </a:schemeClr>
                          </a:solidFill>
                          <a:latin typeface="+mn-lt"/>
                          <a:ea typeface="+mn-ea"/>
                          <a:cs typeface="+mn-cs"/>
                        </a:rPr>
                        <a:t>）</a:t>
                      </a:r>
                    </a:p>
                  </a:txBody>
                  <a:tcPr anchor="ctr">
                    <a:lnL w="12700" cmpd="sng">
                      <a:noFill/>
                    </a:lnL>
                    <a:lnR w="6350" cap="flat" cmpd="sng" algn="ctr">
                      <a:noFill/>
                      <a:prstDash val="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4434171"/>
                  </a:ext>
                </a:extLst>
              </a:tr>
              <a:tr h="3431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smtClean="0">
                          <a:solidFill>
                            <a:schemeClr val="bg1"/>
                          </a:solidFill>
                          <a:latin typeface="+mn-lt"/>
                          <a:ea typeface="+mn-ea"/>
                          <a:cs typeface="+mn-cs"/>
                        </a:rPr>
                        <a:t>動画（</a:t>
                      </a:r>
                      <a:r>
                        <a:rPr kumimoji="1" lang="en-US" altLang="ja-JP" sz="800" b="0" kern="1200" dirty="0" smtClean="0">
                          <a:solidFill>
                            <a:schemeClr val="bg1"/>
                          </a:solidFill>
                          <a:latin typeface="+mn-lt"/>
                          <a:ea typeface="+mn-ea"/>
                          <a:cs typeface="+mn-cs"/>
                        </a:rPr>
                        <a:t>16</a:t>
                      </a:r>
                      <a:r>
                        <a:rPr kumimoji="1" lang="ja-JP" altLang="en-US" sz="800" b="0" kern="1200" dirty="0" smtClean="0">
                          <a:solidFill>
                            <a:schemeClr val="bg1"/>
                          </a:solidFill>
                          <a:latin typeface="+mn-lt"/>
                          <a:ea typeface="+mn-ea"/>
                          <a:cs typeface="+mn-cs"/>
                        </a:rPr>
                        <a:t>：</a:t>
                      </a:r>
                      <a:r>
                        <a:rPr kumimoji="1" lang="en-US" altLang="ja-JP" sz="800" b="0" kern="1200" dirty="0" smtClean="0">
                          <a:solidFill>
                            <a:schemeClr val="bg1"/>
                          </a:solidFill>
                          <a:latin typeface="+mn-lt"/>
                          <a:ea typeface="+mn-ea"/>
                          <a:cs typeface="+mn-cs"/>
                        </a:rPr>
                        <a:t>9</a:t>
                      </a:r>
                      <a:r>
                        <a:rPr kumimoji="1" lang="ja-JP" altLang="en-US" sz="800" b="0" kern="1200" dirty="0" smtClean="0">
                          <a:solidFill>
                            <a:schemeClr val="bg1"/>
                          </a:solidFill>
                          <a:latin typeface="+mn-lt"/>
                          <a:ea typeface="+mn-ea"/>
                          <a:cs typeface="+mn-cs"/>
                        </a:rPr>
                        <a:t>）広告</a:t>
                      </a:r>
                    </a:p>
                    <a:p>
                      <a:pPr algn="ctr"/>
                      <a:r>
                        <a:rPr kumimoji="1" lang="ja-JP" altLang="en-US" sz="800" b="0" kern="1200" dirty="0" smtClean="0">
                          <a:solidFill>
                            <a:schemeClr val="bg1"/>
                          </a:solidFill>
                          <a:latin typeface="+mn-lt"/>
                          <a:ea typeface="+mn-ea"/>
                          <a:cs typeface="+mn-cs"/>
                        </a:rPr>
                        <a:t>タップ後の動作</a:t>
                      </a:r>
                      <a:endParaRPr kumimoji="1" lang="ja-JP" altLang="en-US"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err="1" smtClean="0">
                          <a:solidFill>
                            <a:schemeClr val="tx1">
                              <a:lumMod val="65000"/>
                              <a:lumOff val="35000"/>
                            </a:schemeClr>
                          </a:solidFill>
                          <a:latin typeface="+mn-lt"/>
                          <a:ea typeface="+mn-ea"/>
                          <a:cs typeface="+mn-cs"/>
                        </a:rPr>
                        <a:t>ー</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178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mn-lt"/>
                          <a:ea typeface="+mn-ea"/>
                          <a:cs typeface="+mn-cs"/>
                        </a:rPr>
                        <a:t>PC</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30224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smtClean="0">
                          <a:solidFill>
                            <a:schemeClr val="bg1"/>
                          </a:solidFill>
                          <a:latin typeface="+mn-lt"/>
                          <a:ea typeface="+mn-ea"/>
                          <a:cs typeface="+mn-cs"/>
                        </a:rPr>
                        <a:t>掲載面</a:t>
                      </a:r>
                      <a:endParaRPr kumimoji="1" lang="ja-JP" altLang="en-US"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スポーツナビ　トップ</a:t>
                      </a:r>
                    </a:p>
                  </a:txBody>
                  <a:tcPr anchor="ctr">
                    <a:lnL w="12700" cmpd="sng">
                      <a:noFill/>
                    </a:lnL>
                    <a:lnR w="63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66098080"/>
                  </a:ext>
                </a:extLst>
              </a:tr>
              <a:tr h="23443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algn="ctr" defTabSz="914400" rtl="0" eaLnBrk="1" latinLnBrk="0" hangingPunct="1"/>
                      <a:r>
                        <a:rPr kumimoji="1" lang="ja-JP" altLang="en-US" sz="800" b="0" kern="1200" dirty="0" smtClean="0">
                          <a:solidFill>
                            <a:schemeClr val="bg1"/>
                          </a:solidFill>
                          <a:latin typeface="+mn-lt"/>
                          <a:ea typeface="+mn-ea"/>
                          <a:cs typeface="+mn-cs"/>
                        </a:rPr>
                        <a:t>掲載場所</a:t>
                      </a:r>
                      <a:endParaRPr kumimoji="1" lang="ja-JP" altLang="en-US"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スポーツナビのトップページ</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806916787"/>
                  </a:ext>
                </a:extLst>
              </a:tr>
              <a:tr h="22598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7</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日（木）～</a:t>
                      </a: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7</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20</a:t>
                      </a:r>
                      <a:r>
                        <a:rPr kumimoji="1" lang="ja-JP" altLang="en-US" sz="800" kern="1200" dirty="0" smtClean="0">
                          <a:solidFill>
                            <a:schemeClr val="tx1">
                              <a:lumMod val="65000"/>
                              <a:lumOff val="35000"/>
                            </a:schemeClr>
                          </a:solidFill>
                          <a:latin typeface="+mn-lt"/>
                          <a:ea typeface="+mn-ea"/>
                          <a:cs typeface="+mn-cs"/>
                        </a:rPr>
                        <a:t>日（火）</a:t>
                      </a:r>
                    </a:p>
                  </a:txBody>
                  <a:tcPr anchor="ctr">
                    <a:lnL w="12700" cmpd="sng">
                      <a:noFill/>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7</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21</a:t>
                      </a:r>
                      <a:r>
                        <a:rPr kumimoji="1" lang="ja-JP" altLang="en-US" sz="800" kern="1200" dirty="0" smtClean="0">
                          <a:solidFill>
                            <a:schemeClr val="tx1">
                              <a:lumMod val="65000"/>
                              <a:lumOff val="35000"/>
                            </a:schemeClr>
                          </a:solidFill>
                          <a:latin typeface="+mn-lt"/>
                          <a:ea typeface="+mn-ea"/>
                          <a:cs typeface="+mn-cs"/>
                        </a:rPr>
                        <a:t>日（水）～</a:t>
                      </a: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8</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8</a:t>
                      </a:r>
                      <a:r>
                        <a:rPr kumimoji="1" lang="ja-JP" altLang="en-US" sz="800" kern="1200" dirty="0" smtClean="0">
                          <a:solidFill>
                            <a:schemeClr val="tx1">
                              <a:lumMod val="65000"/>
                              <a:lumOff val="35000"/>
                            </a:schemeClr>
                          </a:solidFill>
                          <a:latin typeface="+mn-lt"/>
                          <a:ea typeface="+mn-ea"/>
                          <a:cs typeface="+mn-cs"/>
                        </a:rPr>
                        <a:t>日（日）</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8</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日（月）～</a:t>
                      </a: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30</a:t>
                      </a:r>
                      <a:r>
                        <a:rPr kumimoji="1" lang="ja-JP" altLang="en-US" sz="800" kern="1200" dirty="0" smtClean="0">
                          <a:solidFill>
                            <a:schemeClr val="tx1">
                              <a:lumMod val="65000"/>
                              <a:lumOff val="35000"/>
                            </a:schemeClr>
                          </a:solidFill>
                          <a:latin typeface="+mn-lt"/>
                          <a:ea typeface="+mn-ea"/>
                          <a:cs typeface="+mn-cs"/>
                        </a:rPr>
                        <a:t>日（木）</a:t>
                      </a:r>
                      <a:endParaRPr lang="ja-JP" altLang="en-US" sz="2200" dirty="0">
                        <a:solidFill>
                          <a:schemeClr val="tx1">
                            <a:lumMod val="65000"/>
                            <a:lumOff val="35000"/>
                          </a:schemeClr>
                        </a:solidFill>
                      </a:endParaRPr>
                    </a:p>
                  </a:txBody>
                  <a:tcPr anchor="ctr">
                    <a:lnL w="12700" cap="flat" cmpd="sng" algn="ctr">
                      <a:solidFill>
                        <a:schemeClr val="bg1">
                          <a:lumMod val="6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56866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latinLnBrk="0" hangingPunct="1"/>
                      <a:r>
                        <a:rPr kumimoji="1" lang="en-US" altLang="ja-JP" sz="900" kern="1200" dirty="0" smtClean="0">
                          <a:solidFill>
                            <a:schemeClr val="tx1">
                              <a:lumMod val="65000"/>
                              <a:lumOff val="35000"/>
                            </a:schemeClr>
                          </a:solidFill>
                          <a:latin typeface="+mn-lt"/>
                          <a:ea typeface="+mn-ea"/>
                          <a:cs typeface="+mn-cs"/>
                        </a:rPr>
                        <a:t>5</a:t>
                      </a:r>
                      <a:r>
                        <a:rPr kumimoji="1" lang="ja-JP" altLang="en-US" sz="900" kern="1200" dirty="0" smtClean="0">
                          <a:solidFill>
                            <a:schemeClr val="tx1">
                              <a:lumMod val="65000"/>
                              <a:lumOff val="35000"/>
                            </a:schemeClr>
                          </a:solidFill>
                          <a:latin typeface="+mn-lt"/>
                          <a:ea typeface="+mn-ea"/>
                          <a:cs typeface="+mn-cs"/>
                        </a:rPr>
                        <a:t>日間～</a:t>
                      </a:r>
                      <a:r>
                        <a:rPr kumimoji="1" lang="en-US" altLang="ja-JP" sz="900" kern="1200" dirty="0" smtClean="0">
                          <a:solidFill>
                            <a:schemeClr val="tx1">
                              <a:lumMod val="65000"/>
                              <a:lumOff val="35000"/>
                            </a:schemeClr>
                          </a:solidFill>
                          <a:latin typeface="+mn-lt"/>
                          <a:ea typeface="+mn-ea"/>
                          <a:cs typeface="+mn-cs"/>
                        </a:rPr>
                        <a:t>20</a:t>
                      </a:r>
                      <a:r>
                        <a:rPr kumimoji="1" lang="ja-JP" altLang="en-US" sz="900" kern="1200" dirty="0" smtClean="0">
                          <a:solidFill>
                            <a:schemeClr val="tx1">
                              <a:lumMod val="65000"/>
                              <a:lumOff val="35000"/>
                            </a:schemeClr>
                          </a:solidFill>
                          <a:latin typeface="+mn-lt"/>
                          <a:ea typeface="+mn-ea"/>
                          <a:cs typeface="+mn-cs"/>
                        </a:rPr>
                        <a:t>日間</a:t>
                      </a:r>
                      <a:endParaRPr kumimoji="1" lang="en-US" altLang="ja-JP" sz="9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1</a:t>
                      </a:r>
                      <a:r>
                        <a:rPr kumimoji="1" lang="ja-JP" altLang="en-US" sz="700" kern="1200" dirty="0" smtClean="0">
                          <a:solidFill>
                            <a:schemeClr val="tx1">
                              <a:lumMod val="65000"/>
                              <a:lumOff val="35000"/>
                            </a:schemeClr>
                          </a:solidFill>
                          <a:latin typeface="+mn-lt"/>
                          <a:ea typeface="+mn-ea"/>
                          <a:cs typeface="+mn-cs"/>
                        </a:rPr>
                        <a:t>日間～</a:t>
                      </a:r>
                      <a:r>
                        <a:rPr kumimoji="1" lang="en-US" altLang="ja-JP" sz="700" kern="1200" dirty="0" smtClean="0">
                          <a:solidFill>
                            <a:schemeClr val="tx1">
                              <a:lumMod val="65000"/>
                              <a:lumOff val="35000"/>
                            </a:schemeClr>
                          </a:solidFill>
                          <a:latin typeface="+mn-lt"/>
                          <a:ea typeface="+mn-ea"/>
                          <a:cs typeface="+mn-cs"/>
                        </a:rPr>
                        <a:t>4</a:t>
                      </a:r>
                      <a:r>
                        <a:rPr kumimoji="1" lang="ja-JP" altLang="en-US" sz="700" kern="1200" dirty="0" smtClean="0">
                          <a:solidFill>
                            <a:schemeClr val="tx1">
                              <a:lumMod val="65000"/>
                              <a:lumOff val="35000"/>
                            </a:schemeClr>
                          </a:solidFill>
                          <a:latin typeface="+mn-lt"/>
                          <a:ea typeface="+mn-ea"/>
                          <a:cs typeface="+mn-cs"/>
                        </a:rPr>
                        <a:t>日間での掲載も可能ですが、</a:t>
                      </a:r>
                      <a:endParaRPr kumimoji="1" lang="en-US" altLang="ja-JP" sz="7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kern="1200" dirty="0" smtClean="0">
                          <a:solidFill>
                            <a:schemeClr val="tx1">
                              <a:lumMod val="65000"/>
                              <a:lumOff val="35000"/>
                            </a:schemeClr>
                          </a:solidFill>
                          <a:latin typeface="+mn-lt"/>
                          <a:ea typeface="+mn-ea"/>
                          <a:cs typeface="+mn-cs"/>
                        </a:rPr>
                        <a:t>掲載</a:t>
                      </a:r>
                      <a:r>
                        <a:rPr kumimoji="1" lang="en-US" altLang="ja-JP" sz="700" kern="1200" dirty="0" err="1" smtClean="0">
                          <a:solidFill>
                            <a:schemeClr val="tx1">
                              <a:lumMod val="65000"/>
                              <a:lumOff val="35000"/>
                            </a:schemeClr>
                          </a:solidFill>
                          <a:latin typeface="+mn-lt"/>
                          <a:ea typeface="+mn-ea"/>
                          <a:cs typeface="+mn-cs"/>
                        </a:rPr>
                        <a:t>vimps</a:t>
                      </a:r>
                      <a:r>
                        <a:rPr kumimoji="1" lang="ja-JP" altLang="en-US" sz="700" kern="1200" dirty="0" smtClean="0">
                          <a:solidFill>
                            <a:schemeClr val="tx1">
                              <a:lumMod val="65000"/>
                              <a:lumOff val="35000"/>
                            </a:schemeClr>
                          </a:solidFill>
                          <a:latin typeface="+mn-lt"/>
                          <a:ea typeface="+mn-ea"/>
                          <a:cs typeface="+mn-cs"/>
                        </a:rPr>
                        <a:t>数が未達成の場合補填対象外になります。</a:t>
                      </a:r>
                    </a:p>
                  </a:txBody>
                  <a:tcPr anchor="ctr">
                    <a:lnL w="12700" cmpd="sng">
                      <a:noFill/>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smtClean="0">
                          <a:solidFill>
                            <a:schemeClr val="tx1">
                              <a:lumMod val="65000"/>
                              <a:lumOff val="35000"/>
                            </a:schemeClr>
                          </a:solidFill>
                          <a:latin typeface="+mn-lt"/>
                          <a:ea typeface="+mn-ea"/>
                          <a:cs typeface="+mn-cs"/>
                        </a:rPr>
                        <a:t>5</a:t>
                      </a:r>
                      <a:r>
                        <a:rPr kumimoji="1" lang="ja-JP" altLang="en-US" sz="900" kern="1200" dirty="0" smtClean="0">
                          <a:solidFill>
                            <a:schemeClr val="tx1">
                              <a:lumMod val="65000"/>
                              <a:lumOff val="35000"/>
                            </a:schemeClr>
                          </a:solidFill>
                          <a:latin typeface="+mn-lt"/>
                          <a:ea typeface="+mn-ea"/>
                          <a:cs typeface="+mn-cs"/>
                        </a:rPr>
                        <a:t>日間～</a:t>
                      </a:r>
                      <a:r>
                        <a:rPr kumimoji="1" lang="en-US" altLang="ja-JP" sz="900" kern="1200" dirty="0" smtClean="0">
                          <a:solidFill>
                            <a:schemeClr val="tx1">
                              <a:lumMod val="65000"/>
                              <a:lumOff val="35000"/>
                            </a:schemeClr>
                          </a:solidFill>
                          <a:latin typeface="+mn-lt"/>
                          <a:ea typeface="+mn-ea"/>
                          <a:cs typeface="+mn-cs"/>
                        </a:rPr>
                        <a:t>19</a:t>
                      </a:r>
                      <a:r>
                        <a:rPr kumimoji="1" lang="ja-JP" altLang="en-US" sz="900" kern="1200" dirty="0" smtClean="0">
                          <a:solidFill>
                            <a:schemeClr val="tx1">
                              <a:lumMod val="65000"/>
                              <a:lumOff val="35000"/>
                            </a:schemeClr>
                          </a:solidFill>
                          <a:latin typeface="+mn-lt"/>
                          <a:ea typeface="+mn-ea"/>
                          <a:cs typeface="+mn-cs"/>
                        </a:rPr>
                        <a:t>日間</a:t>
                      </a:r>
                      <a:endParaRPr kumimoji="1" lang="ja-JP" altLang="en-US" sz="2200" dirty="0">
                        <a:solidFill>
                          <a:schemeClr val="tx1">
                            <a:lumMod val="65000"/>
                            <a:lumOff val="35000"/>
                          </a:schemeClr>
                        </a:solidFill>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900" kern="1200" dirty="0" smtClean="0">
                          <a:solidFill>
                            <a:schemeClr val="tx1">
                              <a:lumMod val="65000"/>
                              <a:lumOff val="35000"/>
                            </a:schemeClr>
                          </a:solidFill>
                          <a:latin typeface="+mn-lt"/>
                          <a:ea typeface="+mn-ea"/>
                          <a:cs typeface="+mn-cs"/>
                        </a:rPr>
                        <a:t>5</a:t>
                      </a:r>
                      <a:r>
                        <a:rPr kumimoji="1" lang="ja-JP" altLang="en-US" sz="900" kern="1200" dirty="0" smtClean="0">
                          <a:solidFill>
                            <a:schemeClr val="tx1">
                              <a:lumMod val="65000"/>
                              <a:lumOff val="35000"/>
                            </a:schemeClr>
                          </a:solidFill>
                          <a:latin typeface="+mn-lt"/>
                          <a:ea typeface="+mn-ea"/>
                          <a:cs typeface="+mn-cs"/>
                        </a:rPr>
                        <a:t>日間～</a:t>
                      </a:r>
                      <a:r>
                        <a:rPr kumimoji="1" lang="en-US" altLang="ja-JP" sz="900" kern="1200" dirty="0" smtClean="0">
                          <a:solidFill>
                            <a:schemeClr val="tx1">
                              <a:lumMod val="65000"/>
                              <a:lumOff val="35000"/>
                            </a:schemeClr>
                          </a:solidFill>
                          <a:latin typeface="+mn-lt"/>
                          <a:ea typeface="+mn-ea"/>
                          <a:cs typeface="+mn-cs"/>
                        </a:rPr>
                        <a:t>31</a:t>
                      </a:r>
                      <a:r>
                        <a:rPr kumimoji="1" lang="ja-JP" altLang="en-US" sz="900" kern="1200" dirty="0" smtClean="0">
                          <a:solidFill>
                            <a:schemeClr val="tx1">
                              <a:lumMod val="65000"/>
                              <a:lumOff val="35000"/>
                            </a:schemeClr>
                          </a:solidFill>
                          <a:latin typeface="+mn-lt"/>
                          <a:ea typeface="+mn-ea"/>
                          <a:cs typeface="+mn-cs"/>
                        </a:rPr>
                        <a:t>日間</a:t>
                      </a:r>
                      <a:endParaRPr kumimoji="1" lang="en-US" altLang="ja-JP" sz="9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smtClean="0">
                          <a:solidFill>
                            <a:schemeClr val="tx1">
                              <a:lumMod val="65000"/>
                              <a:lumOff val="35000"/>
                            </a:schemeClr>
                          </a:solidFill>
                          <a:latin typeface="+mn-lt"/>
                          <a:ea typeface="+mn-ea"/>
                          <a:cs typeface="+mn-cs"/>
                        </a:rPr>
                        <a:t>※1</a:t>
                      </a:r>
                      <a:r>
                        <a:rPr kumimoji="1" lang="ja-JP" altLang="en-US" sz="700" kern="1200" dirty="0" smtClean="0">
                          <a:solidFill>
                            <a:schemeClr val="tx1">
                              <a:lumMod val="65000"/>
                              <a:lumOff val="35000"/>
                            </a:schemeClr>
                          </a:solidFill>
                          <a:latin typeface="+mn-lt"/>
                          <a:ea typeface="+mn-ea"/>
                          <a:cs typeface="+mn-cs"/>
                        </a:rPr>
                        <a:t>日間～</a:t>
                      </a:r>
                      <a:r>
                        <a:rPr kumimoji="1" lang="en-US" altLang="ja-JP" sz="700" kern="1200" dirty="0" smtClean="0">
                          <a:solidFill>
                            <a:schemeClr val="tx1">
                              <a:lumMod val="65000"/>
                              <a:lumOff val="35000"/>
                            </a:schemeClr>
                          </a:solidFill>
                          <a:latin typeface="+mn-lt"/>
                          <a:ea typeface="+mn-ea"/>
                          <a:cs typeface="+mn-cs"/>
                        </a:rPr>
                        <a:t>4</a:t>
                      </a:r>
                      <a:r>
                        <a:rPr kumimoji="1" lang="ja-JP" altLang="en-US" sz="700" kern="1200" dirty="0" smtClean="0">
                          <a:solidFill>
                            <a:schemeClr val="tx1">
                              <a:lumMod val="65000"/>
                              <a:lumOff val="35000"/>
                            </a:schemeClr>
                          </a:solidFill>
                          <a:latin typeface="+mn-lt"/>
                          <a:ea typeface="+mn-ea"/>
                          <a:cs typeface="+mn-cs"/>
                        </a:rPr>
                        <a:t>日間での掲載も可能ですが、</a:t>
                      </a:r>
                      <a:endParaRPr kumimoji="1" lang="en-US" altLang="ja-JP" sz="7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kern="1200" dirty="0" smtClean="0">
                          <a:solidFill>
                            <a:schemeClr val="tx1">
                              <a:lumMod val="65000"/>
                              <a:lumOff val="35000"/>
                            </a:schemeClr>
                          </a:solidFill>
                          <a:latin typeface="+mn-lt"/>
                          <a:ea typeface="+mn-ea"/>
                          <a:cs typeface="+mn-cs"/>
                        </a:rPr>
                        <a:t>掲載</a:t>
                      </a:r>
                      <a:r>
                        <a:rPr kumimoji="1" lang="en-US" altLang="ja-JP" sz="700" kern="1200" dirty="0" err="1" smtClean="0">
                          <a:solidFill>
                            <a:schemeClr val="tx1">
                              <a:lumMod val="65000"/>
                              <a:lumOff val="35000"/>
                            </a:schemeClr>
                          </a:solidFill>
                          <a:latin typeface="+mn-lt"/>
                          <a:ea typeface="+mn-ea"/>
                          <a:cs typeface="+mn-cs"/>
                        </a:rPr>
                        <a:t>vimps</a:t>
                      </a:r>
                      <a:r>
                        <a:rPr kumimoji="1" lang="ja-JP" altLang="en-US" sz="700" kern="1200" dirty="0" smtClean="0">
                          <a:solidFill>
                            <a:schemeClr val="tx1">
                              <a:lumMod val="65000"/>
                              <a:lumOff val="35000"/>
                            </a:schemeClr>
                          </a:solidFill>
                          <a:latin typeface="+mn-lt"/>
                          <a:ea typeface="+mn-ea"/>
                          <a:cs typeface="+mn-cs"/>
                        </a:rPr>
                        <a:t>数が未達成の場合補填対象外になります。</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kern="1200" dirty="0" smtClean="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178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mpd="sng">
                      <a:noFill/>
                    </a:lnL>
                    <a:lnR w="63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34881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mn-lt"/>
                          <a:ea typeface="+mn-ea"/>
                          <a:cs typeface="+mn-cs"/>
                        </a:rPr>
                        <a:t>3,000,000</a:t>
                      </a:r>
                      <a:r>
                        <a:rPr kumimoji="1" lang="ja-JP" altLang="en-US" sz="800" kern="1200" dirty="0" smtClean="0">
                          <a:solidFill>
                            <a:schemeClr val="tx1">
                              <a:lumMod val="65000"/>
                              <a:lumOff val="35000"/>
                            </a:schemeClr>
                          </a:solidFill>
                          <a:latin typeface="+mn-lt"/>
                          <a:ea typeface="+mn-ea"/>
                          <a:cs typeface="+mn-cs"/>
                        </a:rPr>
                        <a:t>円</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3,000,000</a:t>
                      </a:r>
                      <a:r>
                        <a:rPr kumimoji="1" lang="ja-JP" altLang="en-US" sz="800" kern="1200" dirty="0" smtClean="0">
                          <a:solidFill>
                            <a:schemeClr val="tx1">
                              <a:lumMod val="65000"/>
                              <a:lumOff val="35000"/>
                            </a:schemeClr>
                          </a:solidFill>
                          <a:latin typeface="+mn-lt"/>
                          <a:ea typeface="+mn-ea"/>
                          <a:cs typeface="+mn-cs"/>
                        </a:rPr>
                        <a:t>円</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3,000,000</a:t>
                      </a:r>
                      <a:r>
                        <a:rPr kumimoji="1" lang="ja-JP" altLang="en-US" sz="800" kern="1200" dirty="0" smtClean="0">
                          <a:solidFill>
                            <a:schemeClr val="tx1">
                              <a:lumMod val="65000"/>
                              <a:lumOff val="35000"/>
                            </a:schemeClr>
                          </a:solidFill>
                          <a:latin typeface="+mn-lt"/>
                          <a:ea typeface="+mn-ea"/>
                          <a:cs typeface="+mn-cs"/>
                        </a:rPr>
                        <a:t>円</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4641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基本料金（</a:t>
                      </a:r>
                      <a:r>
                        <a:rPr kumimoji="1" lang="en-US" altLang="ja-JP" sz="800" b="0" kern="1200" dirty="0" err="1">
                          <a:solidFill>
                            <a:schemeClr val="bg1"/>
                          </a:solidFill>
                          <a:latin typeface="+mn-lt"/>
                          <a:ea typeface="+mn-ea"/>
                          <a:cs typeface="+mn-cs"/>
                        </a:rPr>
                        <a:t>vCPM</a:t>
                      </a:r>
                      <a:r>
                        <a:rPr kumimoji="1" lang="ja-JP" altLang="en-US" sz="800" b="0" kern="1200" dirty="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700" kern="1200" dirty="0" smtClean="0">
                          <a:solidFill>
                            <a:schemeClr val="tx1">
                              <a:lumMod val="65000"/>
                              <a:lumOff val="35000"/>
                            </a:schemeClr>
                          </a:solidFill>
                          <a:latin typeface="+mn-lt"/>
                          <a:ea typeface="+mn-ea"/>
                          <a:cs typeface="+mn-cs"/>
                        </a:rPr>
                        <a:t>1,644</a:t>
                      </a:r>
                      <a:r>
                        <a:rPr kumimoji="1" lang="ja-JP" altLang="en-US" sz="700" kern="1200" dirty="0" smtClean="0">
                          <a:solidFill>
                            <a:schemeClr val="tx1">
                              <a:lumMod val="65000"/>
                              <a:lumOff val="35000"/>
                            </a:schemeClr>
                          </a:solidFill>
                          <a:latin typeface="+mn-lt"/>
                          <a:ea typeface="+mn-ea"/>
                          <a:cs typeface="+mn-cs"/>
                        </a:rPr>
                        <a:t>円</a:t>
                      </a:r>
                      <a:endParaRPr kumimoji="1" lang="en-US" altLang="ja-JP" sz="700" kern="1200" dirty="0">
                        <a:solidFill>
                          <a:schemeClr val="tx1">
                            <a:lumMod val="65000"/>
                            <a:lumOff val="35000"/>
                          </a:schemeClr>
                        </a:solidFill>
                        <a:latin typeface="+mn-lt"/>
                        <a:ea typeface="+mn-ea"/>
                        <a:cs typeface="+mn-cs"/>
                      </a:endParaRPr>
                    </a:p>
                  </a:txBody>
                  <a:tcPr anchor="ctr">
                    <a:lnL w="12700" cmpd="sng">
                      <a:noFill/>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700" kern="1200" dirty="0" smtClean="0">
                          <a:solidFill>
                            <a:schemeClr val="tx1">
                              <a:lumMod val="65000"/>
                              <a:lumOff val="35000"/>
                            </a:schemeClr>
                          </a:solidFill>
                          <a:latin typeface="+mn-lt"/>
                          <a:ea typeface="+mn-ea"/>
                          <a:cs typeface="+mn-cs"/>
                        </a:rPr>
                        <a:t>1,644</a:t>
                      </a:r>
                      <a:r>
                        <a:rPr kumimoji="1" lang="ja-JP" altLang="en-US" sz="700" kern="1200" dirty="0" smtClean="0">
                          <a:solidFill>
                            <a:schemeClr val="tx1">
                              <a:lumMod val="65000"/>
                              <a:lumOff val="35000"/>
                            </a:schemeClr>
                          </a:solidFill>
                          <a:latin typeface="+mn-lt"/>
                          <a:ea typeface="+mn-ea"/>
                          <a:cs typeface="+mn-cs"/>
                        </a:rPr>
                        <a:t>円</a:t>
                      </a:r>
                      <a:endParaRPr kumimoji="1" lang="en-US" altLang="ja-JP" sz="700"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700" kern="1200" dirty="0" smtClean="0">
                          <a:solidFill>
                            <a:schemeClr val="tx1">
                              <a:lumMod val="65000"/>
                              <a:lumOff val="35000"/>
                            </a:schemeClr>
                          </a:solidFill>
                          <a:latin typeface="+mn-lt"/>
                          <a:ea typeface="+mn-ea"/>
                          <a:cs typeface="+mn-cs"/>
                        </a:rPr>
                        <a:t>1,644</a:t>
                      </a:r>
                      <a:r>
                        <a:rPr kumimoji="1" lang="ja-JP" altLang="en-US" sz="700" kern="1200" dirty="0" smtClean="0">
                          <a:solidFill>
                            <a:schemeClr val="tx1">
                              <a:lumMod val="65000"/>
                              <a:lumOff val="35000"/>
                            </a:schemeClr>
                          </a:solidFill>
                          <a:latin typeface="+mn-lt"/>
                          <a:ea typeface="+mn-ea"/>
                          <a:cs typeface="+mn-cs"/>
                        </a:rPr>
                        <a:t>円</a:t>
                      </a:r>
                      <a:endParaRPr kumimoji="1" lang="en-US" altLang="ja-JP" sz="700"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6278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smtClean="0">
                          <a:solidFill>
                            <a:schemeClr val="bg1"/>
                          </a:solidFill>
                          <a:latin typeface="+mn-lt"/>
                          <a:ea typeface="+mn-ea"/>
                          <a:cs typeface="+mn-cs"/>
                        </a:rPr>
                        <a:t>想定</a:t>
                      </a:r>
                      <a:r>
                        <a:rPr kumimoji="1" lang="en-US" altLang="ja-JP" sz="800" b="0" kern="1200" dirty="0" err="1" smtClean="0">
                          <a:solidFill>
                            <a:schemeClr val="bg1"/>
                          </a:solidFill>
                          <a:latin typeface="+mn-lt"/>
                          <a:ea typeface="+mn-ea"/>
                          <a:cs typeface="+mn-cs"/>
                        </a:rPr>
                        <a:t>vimps</a:t>
                      </a:r>
                      <a:r>
                        <a:rPr kumimoji="1" lang="ja-JP" altLang="en-US" sz="700" b="0" kern="1200" dirty="0" smtClean="0">
                          <a:solidFill>
                            <a:schemeClr val="bg1"/>
                          </a:solidFill>
                          <a:latin typeface="+mn-lt"/>
                          <a:ea typeface="+mn-ea"/>
                          <a:cs typeface="+mn-cs"/>
                        </a:rPr>
                        <a:t>（枠配信のみ）</a:t>
                      </a:r>
                      <a:endParaRPr kumimoji="1" lang="ja-JP" altLang="en-US"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latinLnBrk="0" hangingPunct="1"/>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12700" cap="flat" cmpd="sng" algn="ctr">
                      <a:solidFill>
                        <a:schemeClr val="bg1">
                          <a:lumMod val="65000"/>
                        </a:schemeClr>
                      </a:solidFill>
                      <a:prstDash val="sysDot"/>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dirty="0" smtClean="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12700" cap="flat" cmpd="sng" algn="ctr">
                      <a:solidFill>
                        <a:schemeClr val="bg1">
                          <a:lumMod val="6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sp>
        <p:nvSpPr>
          <p:cNvPr id="11" name="正方形/長方形 10"/>
          <p:cNvSpPr/>
          <p:nvPr/>
        </p:nvSpPr>
        <p:spPr>
          <a:xfrm>
            <a:off x="2927648" y="836841"/>
            <a:ext cx="1080120" cy="215444"/>
          </a:xfrm>
          <a:prstGeom prst="rect">
            <a:avLst/>
          </a:prstGeom>
          <a:noFill/>
          <a:ln>
            <a:solidFill>
              <a:sysClr val="windowText" lastClr="000000"/>
            </a:solidFill>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800" b="0" i="0" u="none" strike="noStrike" kern="0" cap="none" spc="0" normalizeH="0" baseline="0" noProof="0" dirty="0">
                <a:ln>
                  <a:noFill/>
                </a:ln>
                <a:solidFill>
                  <a:prstClr val="black">
                    <a:lumMod val="65000"/>
                    <a:lumOff val="35000"/>
                  </a:prstClr>
                </a:solidFill>
                <a:effectLst/>
                <a:uLnTx/>
                <a:uFillTx/>
              </a:rPr>
              <a:t>レギュラー商品</a:t>
            </a:r>
          </a:p>
        </p:txBody>
      </p:sp>
      <p:pic>
        <p:nvPicPr>
          <p:cNvPr id="18" name="図 17"/>
          <p:cNvPicPr>
            <a:picLocks noChangeAspect="1"/>
          </p:cNvPicPr>
          <p:nvPr/>
        </p:nvPicPr>
        <p:blipFill>
          <a:blip r:embed="rId2"/>
          <a:stretch>
            <a:fillRect/>
          </a:stretch>
        </p:blipFill>
        <p:spPr>
          <a:xfrm>
            <a:off x="6384034" y="2127610"/>
            <a:ext cx="601529" cy="518176"/>
          </a:xfrm>
          <a:prstGeom prst="rect">
            <a:avLst/>
          </a:prstGeom>
        </p:spPr>
      </p:pic>
      <p:sp>
        <p:nvSpPr>
          <p:cNvPr id="19" name="正方形/長方形 18"/>
          <p:cNvSpPr/>
          <p:nvPr/>
        </p:nvSpPr>
        <p:spPr>
          <a:xfrm>
            <a:off x="9084964" y="851623"/>
            <a:ext cx="1080120" cy="215444"/>
          </a:xfrm>
          <a:prstGeom prst="rect">
            <a:avLst/>
          </a:prstGeom>
          <a:noFill/>
          <a:ln>
            <a:solidFill>
              <a:sysClr val="windowText" lastClr="000000"/>
            </a:solidFill>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800" b="0" i="0" u="none" strike="noStrike" kern="0" cap="none" spc="0" normalizeH="0" baseline="0" noProof="0" dirty="0">
                <a:ln>
                  <a:noFill/>
                </a:ln>
                <a:solidFill>
                  <a:prstClr val="black">
                    <a:lumMod val="65000"/>
                    <a:lumOff val="35000"/>
                  </a:prstClr>
                </a:solidFill>
                <a:effectLst/>
                <a:uLnTx/>
                <a:uFillTx/>
              </a:rPr>
              <a:t>レギュラー商品</a:t>
            </a:r>
          </a:p>
        </p:txBody>
      </p:sp>
      <p:sp>
        <p:nvSpPr>
          <p:cNvPr id="21" name="テキスト ボックス 20"/>
          <p:cNvSpPr txBox="1"/>
          <p:nvPr/>
        </p:nvSpPr>
        <p:spPr>
          <a:xfrm>
            <a:off x="7752184" y="1268761"/>
            <a:ext cx="576064" cy="20005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700" b="0" i="0" u="none" strike="noStrike" kern="0" cap="none" spc="0" normalizeH="0" baseline="0" noProof="0" dirty="0" smtClean="0">
                <a:ln>
                  <a:noFill/>
                </a:ln>
                <a:solidFill>
                  <a:prstClr val="black">
                    <a:lumMod val="65000"/>
                    <a:lumOff val="35000"/>
                  </a:prstClr>
                </a:solidFill>
                <a:effectLst/>
                <a:uLnTx/>
                <a:uFillTx/>
              </a:rPr>
              <a:t>※1</a:t>
            </a:r>
            <a:endParaRPr kumimoji="0" lang="ja-JP" altLang="en-US" sz="700" b="0" i="0" u="none" strike="noStrike" kern="0" cap="none" spc="0" normalizeH="0" baseline="0" noProof="0" dirty="0" smtClean="0">
              <a:ln>
                <a:noFill/>
              </a:ln>
              <a:solidFill>
                <a:prstClr val="black">
                  <a:lumMod val="65000"/>
                  <a:lumOff val="35000"/>
                </a:prstClr>
              </a:solidFill>
              <a:effectLst/>
              <a:uLnTx/>
              <a:uFillTx/>
            </a:endParaRPr>
          </a:p>
        </p:txBody>
      </p:sp>
      <p:sp>
        <p:nvSpPr>
          <p:cNvPr id="22" name="正方形/長方形 21"/>
          <p:cNvSpPr/>
          <p:nvPr/>
        </p:nvSpPr>
        <p:spPr>
          <a:xfrm>
            <a:off x="263352" y="6206835"/>
            <a:ext cx="10081120" cy="215444"/>
          </a:xfrm>
          <a:prstGeom prst="rect">
            <a:avLst/>
          </a:prstGeom>
        </p:spPr>
        <p:txBody>
          <a:bodyPr wrap="square">
            <a:spAutoFit/>
          </a:bodyPr>
          <a:lstStyle/>
          <a:p>
            <a:r>
              <a:rPr kumimoji="0" lang="en-US" altLang="ja-JP" sz="800" kern="0" dirty="0">
                <a:solidFill>
                  <a:prstClr val="black">
                    <a:lumMod val="65000"/>
                    <a:lumOff val="35000"/>
                  </a:prstClr>
                </a:solidFill>
              </a:rPr>
              <a:t>※1</a:t>
            </a:r>
            <a:r>
              <a:rPr kumimoji="0" lang="ja-JP" altLang="en-US" sz="800" kern="0" dirty="0">
                <a:solidFill>
                  <a:prstClr val="black">
                    <a:lumMod val="65000"/>
                    <a:lumOff val="35000"/>
                  </a:prstClr>
                </a:solidFill>
              </a:rPr>
              <a:t>：事前の在庫確認必須商品です。スペシャル商品（事前提案可否必須商品）のフローにてお問い合わせください。在庫確認後、承認されたアカウントのみ予約購入が可能となります。</a:t>
            </a:r>
            <a:endParaRPr kumimoji="0" lang="en-US" altLang="ja-JP" sz="800" kern="0" dirty="0">
              <a:solidFill>
                <a:prstClr val="black">
                  <a:lumMod val="65000"/>
                  <a:lumOff val="35000"/>
                </a:prstClr>
              </a:solidFill>
            </a:endParaRPr>
          </a:p>
        </p:txBody>
      </p:sp>
      <p:sp>
        <p:nvSpPr>
          <p:cNvPr id="23" name="正方形/長方形 22"/>
          <p:cNvSpPr/>
          <p:nvPr/>
        </p:nvSpPr>
        <p:spPr>
          <a:xfrm>
            <a:off x="5412091" y="740001"/>
            <a:ext cx="2545414" cy="338554"/>
          </a:xfrm>
          <a:prstGeom prst="rect">
            <a:avLst/>
          </a:prstGeom>
          <a:solidFill>
            <a:srgbClr val="FFE9EA"/>
          </a:solidFill>
          <a:ln>
            <a:solidFill>
              <a:srgbClr val="D00216"/>
            </a:solidFill>
          </a:ln>
        </p:spPr>
        <p:txBody>
          <a:bodyPr wrap="square">
            <a:spAutoFit/>
          </a:bodyPr>
          <a:lstStyle/>
          <a:p>
            <a:pPr algn="ctr">
              <a:defRPr/>
            </a:pPr>
            <a:r>
              <a:rPr kumimoji="0" lang="ja-JP" altLang="en-US" sz="800" kern="0" dirty="0">
                <a:solidFill>
                  <a:srgbClr val="FF0000"/>
                </a:solidFill>
              </a:rPr>
              <a:t>スペシャル商品</a:t>
            </a:r>
            <a:endParaRPr kumimoji="0" lang="en-US" altLang="ja-JP" sz="800" kern="0" dirty="0">
              <a:solidFill>
                <a:srgbClr val="FF0000"/>
              </a:solidFill>
            </a:endParaRPr>
          </a:p>
          <a:p>
            <a:pPr algn="ctr">
              <a:defRPr/>
            </a:pPr>
            <a:r>
              <a:rPr kumimoji="0" lang="en-US" altLang="ja-JP" sz="800" kern="0" dirty="0">
                <a:solidFill>
                  <a:srgbClr val="FF0000"/>
                </a:solidFill>
              </a:rPr>
              <a:t>※</a:t>
            </a:r>
            <a:r>
              <a:rPr kumimoji="0" lang="ja-JP" altLang="en-US" sz="800" kern="0" dirty="0">
                <a:solidFill>
                  <a:srgbClr val="FF0000"/>
                </a:solidFill>
              </a:rPr>
              <a:t>在庫確認必須。在庫確認受付は</a:t>
            </a:r>
            <a:r>
              <a:rPr kumimoji="0" lang="en-US" altLang="ja-JP" sz="800" kern="0" dirty="0" smtClean="0">
                <a:solidFill>
                  <a:srgbClr val="FF0000"/>
                </a:solidFill>
              </a:rPr>
              <a:t>5/24</a:t>
            </a:r>
            <a:r>
              <a:rPr kumimoji="0" lang="ja-JP" altLang="en-US" sz="800" kern="0" dirty="0" smtClean="0">
                <a:solidFill>
                  <a:srgbClr val="FF0000"/>
                </a:solidFill>
              </a:rPr>
              <a:t>（月）</a:t>
            </a:r>
            <a:r>
              <a:rPr kumimoji="0" lang="en-US" altLang="ja-JP" sz="800" kern="0" dirty="0" smtClean="0">
                <a:solidFill>
                  <a:srgbClr val="FF0000"/>
                </a:solidFill>
              </a:rPr>
              <a:t>~</a:t>
            </a:r>
            <a:endParaRPr kumimoji="0" lang="ja-JP" altLang="en-US" sz="800" kern="0" dirty="0">
              <a:solidFill>
                <a:srgbClr val="FF0000"/>
              </a:solidFill>
            </a:endParaRPr>
          </a:p>
        </p:txBody>
      </p:sp>
      <p:sp>
        <p:nvSpPr>
          <p:cNvPr id="12" name="正方形/長方形 11"/>
          <p:cNvSpPr/>
          <p:nvPr/>
        </p:nvSpPr>
        <p:spPr>
          <a:xfrm>
            <a:off x="288836" y="6376337"/>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※SP</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PC</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MD</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vCPM</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1,000</a:t>
            </a:r>
            <a:r>
              <a:rPr kumimoji="0" lang="ja-JP" altLang="en-US" sz="800" b="0" i="0" u="none" strike="noStrike" kern="0" cap="none" spc="0" normalizeH="0" baseline="0" noProof="0" dirty="0" smtClean="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vimps</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はビューアブルインプレッションの略称です。</a:t>
            </a:r>
          </a:p>
        </p:txBody>
      </p:sp>
    </p:spTree>
    <p:extLst>
      <p:ext uri="{BB962C8B-B14F-4D97-AF65-F5344CB8AC3E}">
        <p14:creationId xmlns:p14="http://schemas.microsoft.com/office/powerpoint/2010/main" val="34542708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a:p>
        </p:txBody>
      </p:sp>
      <p:sp>
        <p:nvSpPr>
          <p:cNvPr id="7" name="テキスト ボックス 5">
            <a:extLst>
              <a:ext uri="{FF2B5EF4-FFF2-40B4-BE49-F238E27FC236}">
                <a16:creationId xmlns:a16="http://schemas.microsoft.com/office/drawing/2014/main" id="{80B0730C-3B9E-4841-8DAD-6780CB507DD0}"/>
              </a:ext>
            </a:extLst>
          </p:cNvPr>
          <p:cNvSpPr txBox="1"/>
          <p:nvPr/>
        </p:nvSpPr>
        <p:spPr>
          <a:xfrm>
            <a:off x="407368" y="4437113"/>
            <a:ext cx="11377264" cy="2369880"/>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年齢は以下の区分で指定が可能です。</a:t>
            </a:r>
            <a:endParaRPr lang="en-US" altLang="ja-JP" sz="1050" dirty="0">
              <a:solidFill>
                <a:schemeClr val="tx1">
                  <a:lumMod val="65000"/>
                  <a:lumOff val="35000"/>
                </a:schemeClr>
              </a:solidFill>
              <a:latin typeface="+mn-ea"/>
            </a:endParaRPr>
          </a:p>
          <a:p>
            <a:r>
              <a:rPr lang="en-US" altLang="ja-JP" sz="1050" dirty="0">
                <a:solidFill>
                  <a:schemeClr val="tx1">
                    <a:lumMod val="65000"/>
                    <a:lumOff val="35000"/>
                  </a:schemeClr>
                </a:solidFill>
              </a:rPr>
              <a:t>13</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14</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15</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17</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18</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19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20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21</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22</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29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30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39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40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49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50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59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60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69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70</a:t>
            </a:r>
            <a:r>
              <a:rPr lang="ja-JP" altLang="en-US" sz="1050" dirty="0">
                <a:solidFill>
                  <a:schemeClr val="tx1">
                    <a:lumMod val="65000"/>
                    <a:lumOff val="35000"/>
                  </a:schemeClr>
                </a:solidFill>
              </a:rPr>
              <a:t>歳～</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
            </a:r>
            <a:br>
              <a:rPr lang="en-US" altLang="ja-JP" sz="1050" dirty="0">
                <a:solidFill>
                  <a:schemeClr val="tx1">
                    <a:lumMod val="65000"/>
                    <a:lumOff val="35000"/>
                  </a:schemeClr>
                </a:solidFill>
                <a:latin typeface="+mn-ea"/>
              </a:rPr>
            </a:br>
            <a:r>
              <a:rPr lang="en-US" altLang="ja-JP" sz="1050" dirty="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は「基本料金</a:t>
            </a: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ターゲティングごとに設定されている掛け率」（小数点以下切り捨て）によって決定されます</a:t>
            </a:r>
            <a:r>
              <a:rPr lang="ja-JP" altLang="en-US" sz="1050" dirty="0" smtClean="0">
                <a:solidFill>
                  <a:schemeClr val="tx1">
                    <a:lumMod val="65000"/>
                    <a:lumOff val="35000"/>
                  </a:schemeClr>
                </a:solidFill>
                <a:latin typeface="+mn-ea"/>
              </a:rPr>
              <a:t>。</a:t>
            </a:r>
            <a:endParaRPr lang="en-US" altLang="ja-JP" sz="1050" dirty="0" smtClean="0">
              <a:solidFill>
                <a:schemeClr val="tx1">
                  <a:lumMod val="65000"/>
                  <a:lumOff val="35000"/>
                </a:schemeClr>
              </a:solidFill>
              <a:latin typeface="+mn-ea"/>
            </a:endParaRPr>
          </a:p>
          <a:p>
            <a:pPr>
              <a:lnSpc>
                <a:spcPts val="1460"/>
              </a:lnSpc>
            </a:pPr>
            <a:endParaRPr lang="en-US" altLang="ja-JP" sz="1050" dirty="0">
              <a:solidFill>
                <a:schemeClr val="tx1">
                  <a:lumMod val="65000"/>
                  <a:lumOff val="35000"/>
                </a:schemeClr>
              </a:solidFill>
              <a:latin typeface="+mn-ea"/>
            </a:endParaRPr>
          </a:p>
          <a:p>
            <a:pPr>
              <a:lnSpc>
                <a:spcPts val="1460"/>
              </a:lnSpc>
            </a:pPr>
            <a:r>
              <a:rPr lang="en-US" altLang="ja-JP" sz="1050" dirty="0" smtClean="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掛け率の最大値は</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倍になります。</a:t>
            </a:r>
            <a:endParaRPr lang="en-US" altLang="ja-JP" sz="1050" dirty="0">
              <a:solidFill>
                <a:schemeClr val="tx1">
                  <a:lumMod val="65000"/>
                  <a:lumOff val="35000"/>
                </a:schemeClr>
              </a:solidFill>
              <a:latin typeface="+mn-ea"/>
            </a:endParaRPr>
          </a:p>
          <a:p>
            <a:pPr>
              <a:lnSpc>
                <a:spcPts val="1460"/>
              </a:lnSpc>
            </a:pPr>
            <a:r>
              <a:rPr lang="ja-JP" altLang="en-US" sz="1050" dirty="0">
                <a:solidFill>
                  <a:schemeClr val="tx1">
                    <a:lumMod val="65000"/>
                    <a:lumOff val="35000"/>
                  </a:schemeClr>
                </a:solidFill>
                <a:latin typeface="+mn-ea"/>
              </a:rPr>
              <a:t>例：性別、年齢、オーディエンスカテゴリーを設定した場合、</a:t>
            </a:r>
            <a:r>
              <a:rPr lang="en-US" altLang="ja-JP" sz="1050" dirty="0">
                <a:solidFill>
                  <a:schemeClr val="tx1">
                    <a:lumMod val="65000"/>
                    <a:lumOff val="35000"/>
                  </a:schemeClr>
                </a:solidFill>
                <a:latin typeface="+mn-ea"/>
              </a:rPr>
              <a:t>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1.8</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=2.59</a:t>
            </a:r>
            <a:r>
              <a:rPr lang="ja-JP" altLang="en-US" sz="1050" dirty="0">
                <a:solidFill>
                  <a:schemeClr val="tx1">
                    <a:lumMod val="65000"/>
                    <a:lumOff val="35000"/>
                  </a:schemeClr>
                </a:solidFill>
                <a:latin typeface="+mn-ea"/>
              </a:rPr>
              <a:t>倍となりますが</a:t>
            </a:r>
            <a:r>
              <a:rPr lang="ja-JP" altLang="en-US" sz="1050" dirty="0" smtClean="0">
                <a:solidFill>
                  <a:schemeClr val="tx1">
                    <a:lumMod val="65000"/>
                    <a:lumOff val="35000"/>
                  </a:schemeClr>
                </a:solidFill>
                <a:latin typeface="+mn-ea"/>
              </a:rPr>
              <a:t>、最大値</a:t>
            </a:r>
            <a:r>
              <a:rPr lang="ja-JP" altLang="en-US" sz="1050" dirty="0">
                <a:solidFill>
                  <a:schemeClr val="tx1">
                    <a:lumMod val="65000"/>
                    <a:lumOff val="35000"/>
                  </a:schemeClr>
                </a:solidFill>
                <a:latin typeface="+mn-ea"/>
              </a:rPr>
              <a:t>が</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倍のため、</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倍で設定可能となります。</a:t>
            </a:r>
            <a:endParaRPr lang="en-US" altLang="ja-JP" sz="1050" dirty="0">
              <a:solidFill>
                <a:schemeClr val="tx1">
                  <a:lumMod val="65000"/>
                  <a:lumOff val="35000"/>
                </a:schemeClr>
              </a:solidFill>
              <a:latin typeface="+mn-ea"/>
            </a:endParaRPr>
          </a:p>
          <a:p>
            <a:pPr>
              <a:lnSpc>
                <a:spcPts val="1460"/>
              </a:lnSpc>
            </a:pP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オーディエンスカテゴリーの詳細は、</a:t>
            </a:r>
            <a:r>
              <a:rPr lang="en-US" altLang="ja-JP" sz="1050" dirty="0">
                <a:solidFill>
                  <a:schemeClr val="tx1">
                    <a:lumMod val="65000"/>
                    <a:lumOff val="35000"/>
                  </a:schemeClr>
                </a:solidFill>
                <a:latin typeface="+mn-ea"/>
              </a:rPr>
              <a:t>Yahoo!</a:t>
            </a:r>
            <a:r>
              <a:rPr lang="ja-JP" altLang="en-US" sz="1050" dirty="0">
                <a:solidFill>
                  <a:schemeClr val="tx1">
                    <a:lumMod val="65000"/>
                    <a:lumOff val="35000"/>
                  </a:schemeClr>
                </a:solidFill>
                <a:latin typeface="+mn-ea"/>
              </a:rPr>
              <a:t>広告ヘルプを参照してください。</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hlinkClick r:id="rId2"/>
              </a:rPr>
              <a:t>https://ads-help.yahoo.co.jp/yahooads/display/articledetail?lan=ja&amp;aid=71655</a:t>
            </a:r>
            <a:endParaRPr lang="en-US" altLang="ja-JP" sz="1050" b="1" dirty="0">
              <a:solidFill>
                <a:schemeClr val="tx1">
                  <a:lumMod val="65000"/>
                  <a:lumOff val="35000"/>
                </a:schemeClr>
              </a:solidFill>
            </a:endParaRPr>
          </a:p>
          <a:p>
            <a:pPr>
              <a:lnSpc>
                <a:spcPts val="1460"/>
              </a:lnSpc>
            </a:pPr>
            <a:endParaRPr lang="en-US" altLang="ja-JP" sz="1050" b="1"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rPr>
              <a:t>※SP</a:t>
            </a:r>
            <a:r>
              <a:rPr lang="ja-JP" altLang="en-US" sz="1050" dirty="0">
                <a:solidFill>
                  <a:schemeClr val="tx1">
                    <a:lumMod val="65000"/>
                    <a:lumOff val="35000"/>
                  </a:schemeClr>
                </a:solidFill>
              </a:rPr>
              <a:t>はスマートフォン、</a:t>
            </a:r>
            <a:r>
              <a:rPr lang="en-US" altLang="ja-JP" sz="1050" dirty="0">
                <a:solidFill>
                  <a:schemeClr val="tx1">
                    <a:lumMod val="65000"/>
                    <a:lumOff val="35000"/>
                  </a:schemeClr>
                </a:solidFill>
              </a:rPr>
              <a:t>PC</a:t>
            </a:r>
            <a:r>
              <a:rPr lang="ja-JP" altLang="en-US" sz="1050" dirty="0">
                <a:solidFill>
                  <a:schemeClr val="tx1">
                    <a:lumMod val="65000"/>
                    <a:lumOff val="35000"/>
                  </a:schemeClr>
                </a:solidFill>
              </a:rPr>
              <a:t>はパソコン、</a:t>
            </a:r>
            <a:r>
              <a:rPr lang="en-US" altLang="ja-JP" sz="1050" dirty="0">
                <a:solidFill>
                  <a:schemeClr val="tx1">
                    <a:lumMod val="65000"/>
                    <a:lumOff val="35000"/>
                  </a:schemeClr>
                </a:solidFill>
              </a:rPr>
              <a:t>MD</a:t>
            </a:r>
            <a:r>
              <a:rPr lang="ja-JP" altLang="en-US" sz="1050" dirty="0">
                <a:solidFill>
                  <a:schemeClr val="tx1">
                    <a:lumMod val="65000"/>
                    <a:lumOff val="35000"/>
                  </a:schemeClr>
                </a:solidFill>
              </a:rPr>
              <a:t>はマルチデバイスの略称です。</a:t>
            </a:r>
            <a:endParaRPr lang="en-US" altLang="ja-JP" sz="1050" dirty="0">
              <a:latin typeface="+mn-ea"/>
            </a:endParaRPr>
          </a:p>
        </p:txBody>
      </p:sp>
      <p:graphicFrame>
        <p:nvGraphicFramePr>
          <p:cNvPr id="8" name="表 7">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2746270004"/>
              </p:ext>
            </p:extLst>
          </p:nvPr>
        </p:nvGraphicFramePr>
        <p:xfrm>
          <a:off x="334961" y="980728"/>
          <a:ext cx="11449671" cy="3384377"/>
        </p:xfrm>
        <a:graphic>
          <a:graphicData uri="http://schemas.openxmlformats.org/drawingml/2006/table">
            <a:tbl>
              <a:tblPr firstCol="1" bandRow="1"/>
              <a:tblGrid>
                <a:gridCol w="1327497">
                  <a:extLst>
                    <a:ext uri="{9D8B030D-6E8A-4147-A177-3AD203B41FA5}">
                      <a16:colId xmlns:a16="http://schemas.microsoft.com/office/drawing/2014/main" val="792911817"/>
                    </a:ext>
                  </a:extLst>
                </a:gridCol>
                <a:gridCol w="912654">
                  <a:extLst>
                    <a:ext uri="{9D8B030D-6E8A-4147-A177-3AD203B41FA5}">
                      <a16:colId xmlns:a16="http://schemas.microsoft.com/office/drawing/2014/main" val="2515137241"/>
                    </a:ext>
                  </a:extLst>
                </a:gridCol>
                <a:gridCol w="1151190">
                  <a:extLst>
                    <a:ext uri="{9D8B030D-6E8A-4147-A177-3AD203B41FA5}">
                      <a16:colId xmlns:a16="http://schemas.microsoft.com/office/drawing/2014/main" val="3608287535"/>
                    </a:ext>
                  </a:extLst>
                </a:gridCol>
                <a:gridCol w="1151190">
                  <a:extLst>
                    <a:ext uri="{9D8B030D-6E8A-4147-A177-3AD203B41FA5}">
                      <a16:colId xmlns:a16="http://schemas.microsoft.com/office/drawing/2014/main" val="135909385"/>
                    </a:ext>
                  </a:extLst>
                </a:gridCol>
                <a:gridCol w="1151190">
                  <a:extLst>
                    <a:ext uri="{9D8B030D-6E8A-4147-A177-3AD203B41FA5}">
                      <a16:colId xmlns:a16="http://schemas.microsoft.com/office/drawing/2014/main" val="2466444227"/>
                    </a:ext>
                  </a:extLst>
                </a:gridCol>
                <a:gridCol w="1151190">
                  <a:extLst>
                    <a:ext uri="{9D8B030D-6E8A-4147-A177-3AD203B41FA5}">
                      <a16:colId xmlns:a16="http://schemas.microsoft.com/office/drawing/2014/main" val="102341530"/>
                    </a:ext>
                  </a:extLst>
                </a:gridCol>
                <a:gridCol w="1151190">
                  <a:extLst>
                    <a:ext uri="{9D8B030D-6E8A-4147-A177-3AD203B41FA5}">
                      <a16:colId xmlns:a16="http://schemas.microsoft.com/office/drawing/2014/main" val="1527805802"/>
                    </a:ext>
                  </a:extLst>
                </a:gridCol>
                <a:gridCol w="1151190">
                  <a:extLst>
                    <a:ext uri="{9D8B030D-6E8A-4147-A177-3AD203B41FA5}">
                      <a16:colId xmlns:a16="http://schemas.microsoft.com/office/drawing/2014/main" val="2079942996"/>
                    </a:ext>
                  </a:extLst>
                </a:gridCol>
                <a:gridCol w="1151190">
                  <a:extLst>
                    <a:ext uri="{9D8B030D-6E8A-4147-A177-3AD203B41FA5}">
                      <a16:colId xmlns:a16="http://schemas.microsoft.com/office/drawing/2014/main" val="1700612422"/>
                    </a:ext>
                  </a:extLst>
                </a:gridCol>
                <a:gridCol w="1151190">
                  <a:extLst>
                    <a:ext uri="{9D8B030D-6E8A-4147-A177-3AD203B41FA5}">
                      <a16:colId xmlns:a16="http://schemas.microsoft.com/office/drawing/2014/main" val="4029677522"/>
                    </a:ext>
                  </a:extLst>
                </a:gridCol>
              </a:tblGrid>
              <a:tr h="7339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a:solidFill>
                            <a:schemeClr val="bg1"/>
                          </a:solidFill>
                          <a:latin typeface="+mj-lt"/>
                          <a:ea typeface="+mj-ea"/>
                        </a:rPr>
                        <a:t>ターゲティング</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kern="1200" dirty="0" err="1">
                          <a:solidFill>
                            <a:schemeClr val="bg1"/>
                          </a:solidFill>
                          <a:latin typeface="+mn-ea"/>
                          <a:ea typeface="+mn-ea"/>
                          <a:cs typeface="+mn-cs"/>
                        </a:rPr>
                        <a:t>vCPM</a:t>
                      </a:r>
                      <a:endParaRPr kumimoji="1" lang="en-US" altLang="ja-JP" sz="800" b="1" kern="1200" dirty="0">
                        <a:solidFill>
                          <a:schemeClr val="bg1"/>
                        </a:solidFill>
                        <a:latin typeface="+mn-ea"/>
                        <a:ea typeface="+mn-ea"/>
                        <a:cs typeface="+mn-cs"/>
                      </a:endParaRPr>
                    </a:p>
                    <a:p>
                      <a:pPr algn="ctr"/>
                      <a:r>
                        <a:rPr kumimoji="1" lang="ja-JP" altLang="en-US" sz="800" b="1" kern="1200" dirty="0">
                          <a:solidFill>
                            <a:schemeClr val="bg1"/>
                          </a:solidFill>
                          <a:latin typeface="+mn-ea"/>
                          <a:ea typeface="+mn-ea"/>
                          <a:cs typeface="+mn-cs"/>
                        </a:rPr>
                        <a:t>掛け率</a:t>
                      </a:r>
                      <a:endParaRPr kumimoji="1" lang="en-US" altLang="ja-JP" sz="800" b="1" kern="1200" dirty="0">
                        <a:solidFill>
                          <a:schemeClr val="bg1"/>
                        </a:solidFill>
                        <a:latin typeface="+mn-ea"/>
                        <a:ea typeface="+mn-ea"/>
                        <a:cs typeface="+mn-cs"/>
                      </a:endParaRPr>
                    </a:p>
                  </a:txBody>
                  <a:tcPr marL="45720" marR="4572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700" b="1" kern="1200" dirty="0" smtClean="0">
                          <a:solidFill>
                            <a:schemeClr val="tx1">
                              <a:lumMod val="65000"/>
                              <a:lumOff val="35000"/>
                            </a:schemeClr>
                          </a:solidFill>
                          <a:latin typeface="+mn-lt"/>
                          <a:ea typeface="+mn-ea"/>
                          <a:cs typeface="+mn-cs"/>
                        </a:rPr>
                        <a:t>スポーツナビ　トップ　トップパネル　</a:t>
                      </a:r>
                      <a:r>
                        <a:rPr kumimoji="1" lang="en-US" altLang="ja-JP" sz="700" b="1" kern="1200" dirty="0" smtClean="0">
                          <a:solidFill>
                            <a:schemeClr val="tx1">
                              <a:lumMod val="65000"/>
                              <a:lumOff val="35000"/>
                            </a:schemeClr>
                          </a:solidFill>
                          <a:latin typeface="+mn-lt"/>
                          <a:ea typeface="+mn-ea"/>
                          <a:cs typeface="+mn-cs"/>
                        </a:rPr>
                        <a:t>SP</a:t>
                      </a:r>
                      <a:endParaRPr kumimoji="1" lang="ja-JP" altLang="en-US" sz="700" b="1" kern="1200" dirty="0">
                        <a:solidFill>
                          <a:schemeClr val="tx1">
                            <a:lumMod val="65000"/>
                            <a:lumOff val="35000"/>
                          </a:schemeClr>
                        </a:solidFill>
                        <a:latin typeface="+mn-lt"/>
                        <a:ea typeface="+mn-ea"/>
                        <a:cs typeface="+mn-cs"/>
                      </a:endParaRPr>
                    </a:p>
                  </a:txBody>
                  <a:tcPr marL="45720" marR="4572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lt"/>
                          <a:ea typeface="+mn-ea"/>
                          <a:cs typeface="+mn-cs"/>
                        </a:rPr>
                        <a:t>スポーツナビ　カテゴリートップ指定　トップパネル　</a:t>
                      </a:r>
                      <a:r>
                        <a:rPr kumimoji="1" lang="en-US" altLang="ja-JP" sz="700" b="1" kern="1200" dirty="0" smtClean="0">
                          <a:solidFill>
                            <a:schemeClr val="tx1">
                              <a:lumMod val="65000"/>
                              <a:lumOff val="35000"/>
                            </a:schemeClr>
                          </a:solidFill>
                          <a:latin typeface="+mn-lt"/>
                          <a:ea typeface="+mn-ea"/>
                          <a:cs typeface="+mn-cs"/>
                        </a:rPr>
                        <a:t>SP</a:t>
                      </a: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700" b="1" kern="1200" dirty="0" smtClean="0">
                          <a:solidFill>
                            <a:schemeClr val="tx1">
                              <a:lumMod val="65000"/>
                              <a:lumOff val="35000"/>
                            </a:schemeClr>
                          </a:solidFill>
                          <a:latin typeface="+mn-lt"/>
                          <a:ea typeface="+mn-ea"/>
                          <a:cs typeface="+mn-cs"/>
                        </a:rPr>
                        <a:t>スポーツナビ　トップ　プライムディスプレイ　</a:t>
                      </a:r>
                      <a:r>
                        <a:rPr kumimoji="1" lang="en-US" altLang="ja-JP" sz="700" b="1" kern="1200" dirty="0" smtClean="0">
                          <a:solidFill>
                            <a:schemeClr val="tx1">
                              <a:lumMod val="65000"/>
                              <a:lumOff val="35000"/>
                            </a:schemeClr>
                          </a:solidFill>
                          <a:latin typeface="+mn-lt"/>
                          <a:ea typeface="+mn-ea"/>
                          <a:cs typeface="+mn-cs"/>
                        </a:rPr>
                        <a:t>PC</a:t>
                      </a:r>
                      <a:endParaRPr kumimoji="1" lang="ja-JP" altLang="en-US" sz="700" b="1"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lt"/>
                          <a:ea typeface="+mn-ea"/>
                          <a:cs typeface="+mn-cs"/>
                        </a:rPr>
                        <a:t>スポーツナビ　プライムディスプレイ　</a:t>
                      </a:r>
                      <a:r>
                        <a:rPr kumimoji="1" lang="en-US" altLang="ja-JP" sz="700" b="1" kern="1200" dirty="0" smtClean="0">
                          <a:solidFill>
                            <a:schemeClr val="tx1">
                              <a:lumMod val="65000"/>
                              <a:lumOff val="35000"/>
                            </a:schemeClr>
                          </a:solidFill>
                          <a:latin typeface="+mn-lt"/>
                          <a:ea typeface="+mn-ea"/>
                          <a:cs typeface="+mn-cs"/>
                        </a:rPr>
                        <a:t>PC</a:t>
                      </a:r>
                      <a:endParaRPr kumimoji="1" lang="ja-JP" altLang="en-US" sz="700" b="1"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lt"/>
                          <a:ea typeface="+mn-ea"/>
                          <a:cs typeface="+mn-cs"/>
                        </a:rPr>
                        <a:t>スポーツナビ　カテゴリー指定　</a:t>
                      </a:r>
                      <a:endParaRPr kumimoji="1" lang="en-US" altLang="ja-JP" sz="7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lt"/>
                          <a:ea typeface="+mn-ea"/>
                          <a:cs typeface="+mn-cs"/>
                        </a:rPr>
                        <a:t>プライムディスプレイ　</a:t>
                      </a:r>
                      <a:r>
                        <a:rPr kumimoji="1" lang="en-US" altLang="ja-JP" sz="700" b="1" kern="1200" dirty="0" smtClean="0">
                          <a:solidFill>
                            <a:schemeClr val="tx1">
                              <a:lumMod val="65000"/>
                              <a:lumOff val="35000"/>
                            </a:schemeClr>
                          </a:solidFill>
                          <a:latin typeface="+mn-lt"/>
                          <a:ea typeface="+mn-ea"/>
                          <a:cs typeface="+mn-cs"/>
                        </a:rPr>
                        <a:t>PC</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700" b="1" kern="1200" dirty="0" smtClean="0">
                          <a:solidFill>
                            <a:schemeClr val="tx1">
                              <a:lumMod val="65000"/>
                              <a:lumOff val="35000"/>
                            </a:schemeClr>
                          </a:solidFill>
                          <a:latin typeface="+mn-lt"/>
                          <a:ea typeface="+mn-ea"/>
                          <a:cs typeface="+mn-cs"/>
                        </a:rPr>
                        <a:t>スポーツナビ　トップ　プライムボード　</a:t>
                      </a:r>
                      <a:r>
                        <a:rPr kumimoji="1" lang="en-US" altLang="ja-JP" sz="700" b="1" kern="1200" dirty="0" smtClean="0">
                          <a:solidFill>
                            <a:schemeClr val="tx1">
                              <a:lumMod val="65000"/>
                              <a:lumOff val="35000"/>
                            </a:schemeClr>
                          </a:solidFill>
                          <a:latin typeface="+mn-lt"/>
                          <a:ea typeface="+mn-ea"/>
                          <a:cs typeface="+mn-cs"/>
                        </a:rPr>
                        <a:t>PC</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lt"/>
                          <a:ea typeface="+mn-ea"/>
                          <a:cs typeface="+mn-cs"/>
                        </a:rPr>
                        <a:t>スポーツナビ　トップ　トップインパクトプライムディスプレイダブルサイズ　</a:t>
                      </a:r>
                      <a:r>
                        <a:rPr kumimoji="1" lang="en-US" altLang="ja-JP" sz="700" b="1" kern="1200" dirty="0" smtClean="0">
                          <a:solidFill>
                            <a:schemeClr val="tx1">
                              <a:lumMod val="65000"/>
                              <a:lumOff val="35000"/>
                            </a:schemeClr>
                          </a:solidFill>
                          <a:latin typeface="+mn-lt"/>
                          <a:ea typeface="+mn-ea"/>
                          <a:cs typeface="+mn-cs"/>
                        </a:rPr>
                        <a:t>PC</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lt"/>
                          <a:ea typeface="+mn-ea"/>
                          <a:cs typeface="+mn-cs"/>
                        </a:rPr>
                        <a:t>スポーツナビ　カテゴリートップ指定　トップインパクトプライムディスプレイダブルサイズ　</a:t>
                      </a:r>
                      <a:r>
                        <a:rPr kumimoji="1" lang="en-US" altLang="ja-JP" sz="700" b="1" kern="1200" dirty="0" smtClean="0">
                          <a:solidFill>
                            <a:schemeClr val="tx1">
                              <a:lumMod val="65000"/>
                              <a:lumOff val="35000"/>
                            </a:schemeClr>
                          </a:solidFill>
                          <a:latin typeface="+mn-lt"/>
                          <a:ea typeface="+mn-ea"/>
                          <a:cs typeface="+mn-cs"/>
                        </a:rPr>
                        <a:t>PC</a:t>
                      </a:r>
                      <a:endParaRPr kumimoji="1" lang="ja-JP" altLang="en-US" sz="700" b="1" kern="1200" dirty="0" smtClean="0">
                        <a:solidFill>
                          <a:schemeClr val="tx1">
                            <a:lumMod val="65000"/>
                            <a:lumOff val="35000"/>
                          </a:schemeClr>
                        </a:solidFill>
                        <a:latin typeface="+mn-lt"/>
                        <a:ea typeface="+mn-ea"/>
                        <a:cs typeface="+mn-cs"/>
                      </a:endParaRP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3561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700" b="0" dirty="0">
                          <a:solidFill>
                            <a:schemeClr val="bg1"/>
                          </a:solidFill>
                          <a:latin typeface="+mj-lt"/>
                          <a:ea typeface="+mj-ea"/>
                        </a:rPr>
                        <a:t>性別</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0" dirty="0">
                          <a:solidFill>
                            <a:schemeClr val="bg1"/>
                          </a:solidFill>
                          <a:latin typeface="+mn-ea"/>
                          <a:ea typeface="+mn-ea"/>
                        </a:rPr>
                        <a:t>1.2</a:t>
                      </a:r>
                      <a:r>
                        <a:rPr kumimoji="1" lang="ja-JP" altLang="en-US" sz="800" b="0" dirty="0">
                          <a:solidFill>
                            <a:schemeClr val="bg1"/>
                          </a:solidFill>
                          <a:latin typeface="+mn-ea"/>
                          <a:ea typeface="+mn-ea"/>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31039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700" b="0" dirty="0">
                          <a:solidFill>
                            <a:schemeClr val="bg1"/>
                          </a:solidFill>
                          <a:latin typeface="+mj-lt"/>
                          <a:ea typeface="+mj-ea"/>
                        </a:rPr>
                        <a:t>年齢</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1.2</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3931917948"/>
                  </a:ext>
                </a:extLst>
              </a:tr>
              <a:tr h="4111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kern="1200" dirty="0">
                          <a:solidFill>
                            <a:schemeClr val="bg1"/>
                          </a:solidFill>
                          <a:latin typeface="+mn-lt"/>
                          <a:ea typeface="+mn-ea"/>
                          <a:cs typeface="+mn-cs"/>
                        </a:rPr>
                        <a:t>地域</a:t>
                      </a:r>
                      <a:endParaRPr kumimoji="1" lang="en-US" altLang="ja-JP" sz="70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kern="1200" dirty="0">
                          <a:solidFill>
                            <a:schemeClr val="bg1"/>
                          </a:solidFill>
                          <a:latin typeface="+mn-lt"/>
                          <a:ea typeface="+mn-ea"/>
                          <a:cs typeface="+mn-cs"/>
                        </a:rPr>
                        <a:t>（都道府県）</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1.3</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66098080"/>
                  </a:ext>
                </a:extLst>
              </a:tr>
              <a:tr h="3808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700" b="0" dirty="0">
                          <a:solidFill>
                            <a:schemeClr val="bg1"/>
                          </a:solidFill>
                          <a:latin typeface="+mj-lt"/>
                          <a:ea typeface="+mj-ea"/>
                        </a:rPr>
                        <a:t>地域</a:t>
                      </a:r>
                      <a:endParaRPr kumimoji="1" lang="en-US" altLang="ja-JP" sz="700" b="0" dirty="0">
                        <a:solidFill>
                          <a:schemeClr val="bg1"/>
                        </a:solidFill>
                        <a:latin typeface="+mj-lt"/>
                        <a:ea typeface="+mj-ea"/>
                      </a:endParaRPr>
                    </a:p>
                    <a:p>
                      <a:pPr algn="ctr"/>
                      <a:r>
                        <a:rPr kumimoji="1" lang="ja-JP" altLang="en-US" sz="700" b="0" dirty="0">
                          <a:solidFill>
                            <a:schemeClr val="bg1"/>
                          </a:solidFill>
                          <a:latin typeface="+mj-lt"/>
                          <a:ea typeface="+mj-ea"/>
                        </a:rPr>
                        <a:t>（市区郡）</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1.56</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63668774"/>
                  </a:ext>
                </a:extLst>
              </a:tr>
              <a:tr h="47962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700" b="0" kern="1200" dirty="0">
                          <a:solidFill>
                            <a:schemeClr val="bg1"/>
                          </a:solidFill>
                          <a:latin typeface="+mn-lt"/>
                          <a:ea typeface="+mn-ea"/>
                          <a:cs typeface="+mn-cs"/>
                        </a:rPr>
                        <a:t>オーディエンス</a:t>
                      </a:r>
                      <a:endParaRPr kumimoji="1" lang="en-US" altLang="ja-JP" sz="700" b="0" kern="1200" dirty="0">
                        <a:solidFill>
                          <a:schemeClr val="bg1"/>
                        </a:solidFill>
                        <a:latin typeface="+mn-lt"/>
                        <a:ea typeface="+mn-ea"/>
                        <a:cs typeface="+mn-cs"/>
                      </a:endParaRPr>
                    </a:p>
                    <a:p>
                      <a:pPr algn="ctr"/>
                      <a:r>
                        <a:rPr kumimoji="1" lang="ja-JP" altLang="en-US" sz="700" b="0" kern="1200" dirty="0">
                          <a:solidFill>
                            <a:schemeClr val="bg1"/>
                          </a:solidFill>
                          <a:latin typeface="+mn-lt"/>
                          <a:ea typeface="+mn-ea"/>
                          <a:cs typeface="+mn-cs"/>
                        </a:rPr>
                        <a:t>カテゴリー</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1.8</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67014782"/>
                  </a:ext>
                </a:extLst>
              </a:tr>
              <a:tr h="3561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kern="1200" dirty="0">
                          <a:solidFill>
                            <a:schemeClr val="bg1"/>
                          </a:solidFill>
                          <a:latin typeface="+mn-lt"/>
                          <a:ea typeface="+mn-ea"/>
                          <a:cs typeface="+mn-cs"/>
                        </a:rPr>
                        <a:t>曜日・</a:t>
                      </a:r>
                      <a:r>
                        <a:rPr kumimoji="1" lang="ja-JP" altLang="en-US" sz="700" b="0" dirty="0">
                          <a:solidFill>
                            <a:schemeClr val="bg1"/>
                          </a:solidFill>
                          <a:latin typeface="+mj-lt"/>
                          <a:ea typeface="+mj-ea"/>
                        </a:rPr>
                        <a:t>時間帯</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1.2</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750538939"/>
                  </a:ext>
                </a:extLst>
              </a:tr>
              <a:tr h="3561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dirty="0">
                          <a:solidFill>
                            <a:schemeClr val="bg1"/>
                          </a:solidFill>
                          <a:latin typeface="+mj-lt"/>
                          <a:ea typeface="+mj-ea"/>
                        </a:rPr>
                        <a:t>フリークエンシー</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2.0</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256108755"/>
                  </a:ext>
                </a:extLst>
              </a:tr>
            </a:tbl>
          </a:graphicData>
        </a:graphic>
      </p:graphicFrame>
    </p:spTree>
    <p:extLst>
      <p:ext uri="{BB962C8B-B14F-4D97-AF65-F5344CB8AC3E}">
        <p14:creationId xmlns:p14="http://schemas.microsoft.com/office/powerpoint/2010/main" val="25441877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掲載制限業種</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a:p>
        </p:txBody>
      </p:sp>
      <p:sp>
        <p:nvSpPr>
          <p:cNvPr id="16" name="正方形/長方形 15"/>
          <p:cNvSpPr/>
          <p:nvPr/>
        </p:nvSpPr>
        <p:spPr>
          <a:xfrm>
            <a:off x="5983516" y="6207695"/>
            <a:ext cx="4185761"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ja-JP" altLang="en-US" sz="800" b="0" i="0" u="none" strike="noStrike" kern="0" cap="none" spc="0" normalizeH="0" baseline="0" noProof="0" dirty="0" smtClean="0">
                <a:ln>
                  <a:noFill/>
                </a:ln>
                <a:solidFill>
                  <a:prstClr val="black">
                    <a:lumMod val="65000"/>
                    <a:lumOff val="35000"/>
                  </a:prstClr>
                </a:solidFill>
                <a:effectLst/>
                <a:uLnTx/>
                <a:uFillTx/>
              </a:rPr>
              <a:t>　　　の枠はホワイトリストで一部プロモーションで掲載可となる場合があります。</a:t>
            </a:r>
            <a:r>
              <a:rPr kumimoji="0" lang="en-US" altLang="ja-JP" sz="800" b="0" i="0" u="none" strike="noStrike" kern="0" cap="none" spc="0" normalizeH="0" baseline="0" noProof="0" dirty="0" smtClean="0">
                <a:ln>
                  <a:noFill/>
                </a:ln>
                <a:solidFill>
                  <a:prstClr val="black">
                    <a:lumMod val="65000"/>
                    <a:lumOff val="35000"/>
                  </a:prstClr>
                </a:solidFill>
                <a:effectLst/>
                <a:uLnTx/>
                <a:uFillTx/>
              </a:rPr>
              <a:t/>
            </a:r>
            <a:br>
              <a:rPr kumimoji="0" lang="en-US" altLang="ja-JP" sz="800" b="0" i="0" u="none" strike="noStrike" kern="0" cap="none" spc="0" normalizeH="0" baseline="0" noProof="0" dirty="0" smtClean="0">
                <a:ln>
                  <a:noFill/>
                </a:ln>
                <a:solidFill>
                  <a:prstClr val="black">
                    <a:lumMod val="65000"/>
                    <a:lumOff val="35000"/>
                  </a:prstClr>
                </a:solidFill>
                <a:effectLst/>
                <a:uLnTx/>
                <a:uFillTx/>
              </a:rPr>
            </a:b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ja-JP" altLang="en-US" sz="800" b="0" i="0" u="none" strike="noStrike" kern="0" cap="none" spc="0" normalizeH="0" baseline="0" noProof="0" dirty="0" smtClean="0">
                <a:ln>
                  <a:noFill/>
                </a:ln>
                <a:solidFill>
                  <a:prstClr val="black">
                    <a:lumMod val="65000"/>
                    <a:lumOff val="35000"/>
                  </a:prstClr>
                </a:solidFill>
                <a:effectLst/>
                <a:uLnTx/>
                <a:uFillTx/>
              </a:rPr>
              <a:t>　印のないカテゴリーは制限なしとなります。</a:t>
            </a:r>
            <a:endParaRPr kumimoji="0" lang="en-US" altLang="ja-JP" sz="800" b="0" i="0" u="none" strike="noStrike" kern="0" cap="none" spc="0" normalizeH="0" baseline="0" noProof="0" dirty="0" smtClean="0">
              <a:ln>
                <a:noFill/>
              </a:ln>
              <a:solidFill>
                <a:prstClr val="black">
                  <a:lumMod val="65000"/>
                  <a:lumOff val="35000"/>
                </a:prstClr>
              </a:solidFill>
              <a:effectLst/>
              <a:uLnTx/>
              <a:uFillTx/>
            </a:endParaRPr>
          </a:p>
          <a:p>
            <a:r>
              <a:rPr kumimoji="0" lang="en-US" altLang="ja-JP" sz="800" kern="0" dirty="0" smtClean="0">
                <a:solidFill>
                  <a:prstClr val="black">
                    <a:lumMod val="65000"/>
                    <a:lumOff val="35000"/>
                  </a:prstClr>
                </a:solidFill>
              </a:rPr>
              <a:t>※ </a:t>
            </a:r>
            <a:r>
              <a:rPr kumimoji="0" lang="en-US" altLang="ja-JP" sz="800" kern="0" dirty="0">
                <a:solidFill>
                  <a:prstClr val="black">
                    <a:lumMod val="65000"/>
                    <a:lumOff val="35000"/>
                  </a:prstClr>
                </a:solidFill>
              </a:rPr>
              <a:t>SP</a:t>
            </a:r>
            <a:r>
              <a:rPr kumimoji="0" lang="ja-JP" altLang="en-US" sz="800" kern="0" dirty="0">
                <a:solidFill>
                  <a:prstClr val="black">
                    <a:lumMod val="65000"/>
                    <a:lumOff val="35000"/>
                  </a:prstClr>
                </a:solidFill>
              </a:rPr>
              <a:t>はスマートフォン、 </a:t>
            </a:r>
            <a:r>
              <a:rPr kumimoji="0" lang="en-US" altLang="ja-JP" sz="800" kern="0" dirty="0" smtClean="0">
                <a:solidFill>
                  <a:prstClr val="black">
                    <a:lumMod val="65000"/>
                    <a:lumOff val="35000"/>
                  </a:prstClr>
                </a:solidFill>
              </a:rPr>
              <a:t>PC</a:t>
            </a:r>
            <a:r>
              <a:rPr kumimoji="0" lang="ja-JP" altLang="en-US" sz="800" kern="0" dirty="0">
                <a:solidFill>
                  <a:prstClr val="black">
                    <a:lumMod val="65000"/>
                    <a:lumOff val="35000"/>
                  </a:prstClr>
                </a:solidFill>
              </a:rPr>
              <a:t>はパソコン</a:t>
            </a:r>
            <a:r>
              <a:rPr kumimoji="0" lang="ja-JP" altLang="en-US" sz="800" kern="0" dirty="0" smtClean="0">
                <a:solidFill>
                  <a:prstClr val="black">
                    <a:lumMod val="65000"/>
                    <a:lumOff val="35000"/>
                  </a:prstClr>
                </a:solidFill>
              </a:rPr>
              <a:t>、</a:t>
            </a:r>
            <a:r>
              <a:rPr kumimoji="0" lang="en-US" altLang="ja-JP" sz="800" kern="0" dirty="0" smtClean="0">
                <a:solidFill>
                  <a:prstClr val="black">
                    <a:lumMod val="65000"/>
                    <a:lumOff val="35000"/>
                  </a:prstClr>
                </a:solidFill>
              </a:rPr>
              <a:t>MD</a:t>
            </a:r>
            <a:r>
              <a:rPr kumimoji="0" lang="ja-JP" altLang="en-US" sz="800" kern="0" dirty="0">
                <a:solidFill>
                  <a:prstClr val="black">
                    <a:lumMod val="65000"/>
                    <a:lumOff val="35000"/>
                  </a:prstClr>
                </a:solidFill>
              </a:rPr>
              <a:t>はマルチデバイスの略称です</a:t>
            </a:r>
            <a:r>
              <a:rPr kumimoji="0" lang="ja-JP" altLang="en-US" sz="800" kern="0" dirty="0" smtClean="0">
                <a:solidFill>
                  <a:prstClr val="black">
                    <a:lumMod val="65000"/>
                    <a:lumOff val="35000"/>
                  </a:prstClr>
                </a:solidFill>
              </a:rPr>
              <a:t>。</a:t>
            </a:r>
            <a:endParaRPr kumimoji="0" lang="en-US" altLang="ja-JP" sz="800" kern="0" dirty="0">
              <a:solidFill>
                <a:prstClr val="black"/>
              </a:solidFill>
            </a:endParaRPr>
          </a:p>
        </p:txBody>
      </p:sp>
      <p:sp>
        <p:nvSpPr>
          <p:cNvPr id="18" name="正方形/長方形 17"/>
          <p:cNvSpPr/>
          <p:nvPr/>
        </p:nvSpPr>
        <p:spPr>
          <a:xfrm>
            <a:off x="479376" y="6194185"/>
            <a:ext cx="5477825" cy="461665"/>
          </a:xfrm>
          <a:prstGeom prst="rect">
            <a:avLst/>
          </a:prstGeom>
        </p:spPr>
        <p:txBody>
          <a:bodyPr wrap="square">
            <a:sp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※1</a:t>
            </a:r>
            <a:r>
              <a:rPr kumimoji="0" lang="ja-JP" altLang="en-US" sz="800" b="0" i="0" u="none" strike="noStrike" kern="0" cap="none" spc="0" normalizeH="0" baseline="0" noProof="0" dirty="0" smtClean="0">
                <a:ln>
                  <a:noFill/>
                </a:ln>
                <a:solidFill>
                  <a:prstClr val="black">
                    <a:lumMod val="65000"/>
                    <a:lumOff val="35000"/>
                  </a:prstClr>
                </a:solidFill>
                <a:effectLst/>
                <a:uLnTx/>
                <a:uFillTx/>
              </a:rPr>
              <a:t>　</a:t>
            </a:r>
            <a:r>
              <a:rPr kumimoji="0" lang="en-US" altLang="ja-JP" sz="800" b="0" i="0" u="none" strike="noStrike" kern="0" cap="none" spc="0" normalizeH="0" baseline="0" noProof="0" dirty="0" smtClean="0">
                <a:ln>
                  <a:noFill/>
                </a:ln>
                <a:solidFill>
                  <a:prstClr val="black">
                    <a:lumMod val="65000"/>
                    <a:lumOff val="35000"/>
                  </a:prstClr>
                </a:solidFill>
                <a:effectLst/>
                <a:uLnTx/>
                <a:uFillTx/>
              </a:rPr>
              <a:t>Yahoo!</a:t>
            </a:r>
            <a:r>
              <a:rPr kumimoji="0" lang="ja-JP" altLang="en-US" sz="800" b="0" i="0" u="none" strike="noStrike" kern="0" cap="none" spc="0" normalizeH="0" baseline="0" noProof="0" dirty="0" smtClean="0">
                <a:ln>
                  <a:noFill/>
                </a:ln>
                <a:solidFill>
                  <a:prstClr val="black">
                    <a:lumMod val="65000"/>
                    <a:lumOff val="35000"/>
                  </a:prstClr>
                </a:solidFill>
                <a:effectLst/>
                <a:uLnTx/>
                <a:uFillTx/>
              </a:rPr>
              <a:t>ニュース面の一部で掲載されない場合があります。</a:t>
            </a:r>
            <a:endParaRPr kumimoji="0" lang="en-US" altLang="ja-JP" sz="800" b="0" i="0" u="none" strike="noStrike" kern="0" cap="none" spc="0" normalizeH="0" baseline="0" noProof="0" dirty="0" smtClean="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※2</a:t>
            </a:r>
            <a:r>
              <a:rPr kumimoji="0" lang="ja-JP" altLang="en-US" sz="800" b="0" i="0" u="none" strike="noStrike" kern="0" cap="none" spc="0" normalizeH="0" baseline="0" noProof="0" dirty="0" smtClean="0">
                <a:ln>
                  <a:noFill/>
                </a:ln>
                <a:solidFill>
                  <a:prstClr val="black">
                    <a:lumMod val="65000"/>
                    <a:lumOff val="35000"/>
                  </a:prstClr>
                </a:solidFill>
                <a:effectLst/>
                <a:uLnTx/>
                <a:uFillTx/>
              </a:rPr>
              <a:t>　健康・美容食品は一部の商材かつ、ブランディング訴求のみ可。健康器具・雑貨はブランディング訴求のみ可。</a:t>
            </a:r>
            <a:endParaRPr kumimoji="0" lang="en-US" altLang="ja-JP" sz="800" b="0" i="0" u="none" strike="noStrike" kern="0" cap="none" spc="0" normalizeH="0" baseline="0" noProof="0" dirty="0" smtClean="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※3</a:t>
            </a:r>
            <a:r>
              <a:rPr kumimoji="0" lang="ja-JP" altLang="en-US" sz="800" b="0" i="0" u="none" strike="noStrike" kern="0" cap="none" spc="0" normalizeH="0" baseline="0" noProof="0" dirty="0" smtClean="0">
                <a:ln>
                  <a:noFill/>
                </a:ln>
                <a:solidFill>
                  <a:prstClr val="black">
                    <a:lumMod val="65000"/>
                    <a:lumOff val="35000"/>
                  </a:prstClr>
                </a:solidFill>
                <a:effectLst/>
                <a:uLnTx/>
                <a:uFillTx/>
              </a:rPr>
              <a:t>　</a:t>
            </a:r>
            <a:r>
              <a:rPr kumimoji="0" lang="en-US" altLang="ja-JP" sz="800" b="0" i="0" u="none" strike="noStrike" kern="0" cap="none" spc="0" normalizeH="0" baseline="0" noProof="0" dirty="0" smtClean="0">
                <a:ln>
                  <a:noFill/>
                </a:ln>
                <a:solidFill>
                  <a:prstClr val="black">
                    <a:lumMod val="65000"/>
                    <a:lumOff val="35000"/>
                  </a:prstClr>
                </a:solidFill>
                <a:effectLst/>
                <a:uLnTx/>
                <a:uFillTx/>
              </a:rPr>
              <a:t>Yahoo!</a:t>
            </a:r>
            <a:r>
              <a:rPr kumimoji="0" lang="ja-JP" altLang="en-US" sz="800" b="0" i="0" u="none" strike="noStrike" kern="0" cap="none" spc="0" normalizeH="0" baseline="0" noProof="0" dirty="0" smtClean="0">
                <a:ln>
                  <a:noFill/>
                </a:ln>
                <a:solidFill>
                  <a:prstClr val="black">
                    <a:lumMod val="65000"/>
                    <a:lumOff val="35000"/>
                  </a:prstClr>
                </a:solidFill>
                <a:effectLst/>
                <a:uLnTx/>
                <a:uFillTx/>
              </a:rPr>
              <a:t>ニュース面には掲載されません。</a:t>
            </a:r>
            <a:endParaRPr kumimoji="0" lang="en-US" altLang="ja-JP" sz="800" b="0" i="0" u="none" strike="noStrike" kern="0" cap="none" spc="0" normalizeH="0" baseline="0" noProof="0" dirty="0" smtClean="0">
              <a:ln>
                <a:noFill/>
              </a:ln>
              <a:solidFill>
                <a:prstClr val="black">
                  <a:lumMod val="65000"/>
                  <a:lumOff val="35000"/>
                </a:prstClr>
              </a:solidFill>
              <a:effectLst/>
              <a:uLnTx/>
              <a:uFillTx/>
            </a:endParaRPr>
          </a:p>
        </p:txBody>
      </p:sp>
      <p:pic>
        <p:nvPicPr>
          <p:cNvPr id="19" name="図 18"/>
          <p:cNvPicPr>
            <a:picLocks noChangeAspect="1"/>
          </p:cNvPicPr>
          <p:nvPr/>
        </p:nvPicPr>
        <p:blipFill>
          <a:blip r:embed="rId2"/>
          <a:stretch>
            <a:fillRect/>
          </a:stretch>
        </p:blipFill>
        <p:spPr>
          <a:xfrm>
            <a:off x="6271549" y="6232186"/>
            <a:ext cx="203602" cy="120158"/>
          </a:xfrm>
          <a:prstGeom prst="rect">
            <a:avLst/>
          </a:prstGeom>
        </p:spPr>
      </p:pic>
      <p:graphicFrame>
        <p:nvGraphicFramePr>
          <p:cNvPr id="8" name="表 7">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1666956043"/>
              </p:ext>
            </p:extLst>
          </p:nvPr>
        </p:nvGraphicFramePr>
        <p:xfrm>
          <a:off x="334967" y="1340768"/>
          <a:ext cx="11449668" cy="4854535"/>
        </p:xfrm>
        <a:graphic>
          <a:graphicData uri="http://schemas.openxmlformats.org/drawingml/2006/table">
            <a:tbl>
              <a:tblPr firstCol="1" bandRow="1"/>
              <a:tblGrid>
                <a:gridCol w="2595028">
                  <a:extLst>
                    <a:ext uri="{9D8B030D-6E8A-4147-A177-3AD203B41FA5}">
                      <a16:colId xmlns:a16="http://schemas.microsoft.com/office/drawing/2014/main" val="792911817"/>
                    </a:ext>
                  </a:extLst>
                </a:gridCol>
                <a:gridCol w="1106830">
                  <a:extLst>
                    <a:ext uri="{9D8B030D-6E8A-4147-A177-3AD203B41FA5}">
                      <a16:colId xmlns:a16="http://schemas.microsoft.com/office/drawing/2014/main" val="3057805663"/>
                    </a:ext>
                  </a:extLst>
                </a:gridCol>
                <a:gridCol w="1106830">
                  <a:extLst>
                    <a:ext uri="{9D8B030D-6E8A-4147-A177-3AD203B41FA5}">
                      <a16:colId xmlns:a16="http://schemas.microsoft.com/office/drawing/2014/main" val="2057032746"/>
                    </a:ext>
                  </a:extLst>
                </a:gridCol>
                <a:gridCol w="1106830">
                  <a:extLst>
                    <a:ext uri="{9D8B030D-6E8A-4147-A177-3AD203B41FA5}">
                      <a16:colId xmlns:a16="http://schemas.microsoft.com/office/drawing/2014/main" val="1336191591"/>
                    </a:ext>
                  </a:extLst>
                </a:gridCol>
                <a:gridCol w="1106830">
                  <a:extLst>
                    <a:ext uri="{9D8B030D-6E8A-4147-A177-3AD203B41FA5}">
                      <a16:colId xmlns:a16="http://schemas.microsoft.com/office/drawing/2014/main" val="1982972544"/>
                    </a:ext>
                  </a:extLst>
                </a:gridCol>
                <a:gridCol w="1106830">
                  <a:extLst>
                    <a:ext uri="{9D8B030D-6E8A-4147-A177-3AD203B41FA5}">
                      <a16:colId xmlns:a16="http://schemas.microsoft.com/office/drawing/2014/main" val="1273039273"/>
                    </a:ext>
                  </a:extLst>
                </a:gridCol>
                <a:gridCol w="1106830">
                  <a:extLst>
                    <a:ext uri="{9D8B030D-6E8A-4147-A177-3AD203B41FA5}">
                      <a16:colId xmlns:a16="http://schemas.microsoft.com/office/drawing/2014/main" val="1075813293"/>
                    </a:ext>
                  </a:extLst>
                </a:gridCol>
                <a:gridCol w="1106830">
                  <a:extLst>
                    <a:ext uri="{9D8B030D-6E8A-4147-A177-3AD203B41FA5}">
                      <a16:colId xmlns:a16="http://schemas.microsoft.com/office/drawing/2014/main" val="1995511555"/>
                    </a:ext>
                  </a:extLst>
                </a:gridCol>
                <a:gridCol w="1106830">
                  <a:extLst>
                    <a:ext uri="{9D8B030D-6E8A-4147-A177-3AD203B41FA5}">
                      <a16:colId xmlns:a16="http://schemas.microsoft.com/office/drawing/2014/main" val="117353892"/>
                    </a:ext>
                  </a:extLst>
                </a:gridCol>
              </a:tblGrid>
              <a:tr h="7441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a:solidFill>
                            <a:schemeClr val="bg1"/>
                          </a:solidFill>
                          <a:latin typeface="+mj-lt"/>
                          <a:ea typeface="+mj-ea"/>
                        </a:rPr>
                        <a:t>カテゴリー名</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700" b="1" kern="1200" dirty="0" smtClean="0">
                          <a:solidFill>
                            <a:schemeClr val="tx1">
                              <a:lumMod val="65000"/>
                              <a:lumOff val="35000"/>
                            </a:schemeClr>
                          </a:solidFill>
                          <a:latin typeface="+mn-lt"/>
                          <a:ea typeface="+mn-ea"/>
                          <a:cs typeface="+mn-cs"/>
                        </a:rPr>
                        <a:t>スポーツナビ　トップ　トップパネル　</a:t>
                      </a:r>
                      <a:r>
                        <a:rPr kumimoji="1" lang="en-US" altLang="ja-JP" sz="700" b="1" kern="1200" dirty="0" smtClean="0">
                          <a:solidFill>
                            <a:schemeClr val="tx1">
                              <a:lumMod val="65000"/>
                              <a:lumOff val="35000"/>
                            </a:schemeClr>
                          </a:solidFill>
                          <a:latin typeface="+mn-lt"/>
                          <a:ea typeface="+mn-ea"/>
                          <a:cs typeface="+mn-cs"/>
                        </a:rPr>
                        <a:t>SP</a:t>
                      </a:r>
                      <a:endParaRPr kumimoji="1" lang="ja-JP" altLang="en-US" sz="700" b="1" kern="1200" dirty="0">
                        <a:solidFill>
                          <a:schemeClr val="tx1">
                            <a:lumMod val="65000"/>
                            <a:lumOff val="35000"/>
                          </a:schemeClr>
                        </a:solidFill>
                        <a:latin typeface="+mn-lt"/>
                        <a:ea typeface="+mn-ea"/>
                        <a:cs typeface="+mn-cs"/>
                      </a:endParaRPr>
                    </a:p>
                  </a:txBody>
                  <a:tcPr marL="45720" marR="4572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lt"/>
                          <a:ea typeface="+mn-ea"/>
                          <a:cs typeface="+mn-cs"/>
                        </a:rPr>
                        <a:t>スポーツナビ　カテゴリートップ指定　トップパネル　</a:t>
                      </a:r>
                      <a:r>
                        <a:rPr kumimoji="1" lang="en-US" altLang="ja-JP" sz="700" b="1" kern="1200" dirty="0" smtClean="0">
                          <a:solidFill>
                            <a:schemeClr val="tx1">
                              <a:lumMod val="65000"/>
                              <a:lumOff val="35000"/>
                            </a:schemeClr>
                          </a:solidFill>
                          <a:latin typeface="+mn-lt"/>
                          <a:ea typeface="+mn-ea"/>
                          <a:cs typeface="+mn-cs"/>
                        </a:rPr>
                        <a:t>SP</a:t>
                      </a: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700" b="1" kern="1200" dirty="0" smtClean="0">
                          <a:solidFill>
                            <a:schemeClr val="tx1">
                              <a:lumMod val="65000"/>
                              <a:lumOff val="35000"/>
                            </a:schemeClr>
                          </a:solidFill>
                          <a:latin typeface="+mn-lt"/>
                          <a:ea typeface="+mn-ea"/>
                          <a:cs typeface="+mn-cs"/>
                        </a:rPr>
                        <a:t>スポーツナビ　トップ　プライムディスプレイ　</a:t>
                      </a:r>
                      <a:r>
                        <a:rPr kumimoji="1" lang="en-US" altLang="ja-JP" sz="700" b="1" kern="1200" dirty="0" smtClean="0">
                          <a:solidFill>
                            <a:schemeClr val="tx1">
                              <a:lumMod val="65000"/>
                              <a:lumOff val="35000"/>
                            </a:schemeClr>
                          </a:solidFill>
                          <a:latin typeface="+mn-lt"/>
                          <a:ea typeface="+mn-ea"/>
                          <a:cs typeface="+mn-cs"/>
                        </a:rPr>
                        <a:t>PC</a:t>
                      </a:r>
                      <a:endParaRPr kumimoji="1" lang="ja-JP" altLang="en-US" sz="700" b="1"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lt"/>
                          <a:ea typeface="+mn-ea"/>
                          <a:cs typeface="+mn-cs"/>
                        </a:rPr>
                        <a:t>スポーツナビ　プライムディスプレイ　</a:t>
                      </a:r>
                      <a:r>
                        <a:rPr kumimoji="1" lang="en-US" altLang="ja-JP" sz="700" b="1" kern="1200" dirty="0" smtClean="0">
                          <a:solidFill>
                            <a:schemeClr val="tx1">
                              <a:lumMod val="65000"/>
                              <a:lumOff val="35000"/>
                            </a:schemeClr>
                          </a:solidFill>
                          <a:latin typeface="+mn-lt"/>
                          <a:ea typeface="+mn-ea"/>
                          <a:cs typeface="+mn-cs"/>
                        </a:rPr>
                        <a:t>PC</a:t>
                      </a:r>
                      <a:endParaRPr kumimoji="1" lang="ja-JP" altLang="en-US" sz="700" b="1"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lt"/>
                          <a:ea typeface="+mn-ea"/>
                          <a:cs typeface="+mn-cs"/>
                        </a:rPr>
                        <a:t>スポーツナビ　カテゴリー指定　</a:t>
                      </a:r>
                      <a:endParaRPr kumimoji="1" lang="en-US" altLang="ja-JP" sz="7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lt"/>
                          <a:ea typeface="+mn-ea"/>
                          <a:cs typeface="+mn-cs"/>
                        </a:rPr>
                        <a:t>プライムディスプレイ　</a:t>
                      </a:r>
                      <a:r>
                        <a:rPr kumimoji="1" lang="en-US" altLang="ja-JP" sz="700" b="1" kern="1200" dirty="0" smtClean="0">
                          <a:solidFill>
                            <a:schemeClr val="tx1">
                              <a:lumMod val="65000"/>
                              <a:lumOff val="35000"/>
                            </a:schemeClr>
                          </a:solidFill>
                          <a:latin typeface="+mn-lt"/>
                          <a:ea typeface="+mn-ea"/>
                          <a:cs typeface="+mn-cs"/>
                        </a:rPr>
                        <a:t>PC</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700" b="1" kern="1200" dirty="0" smtClean="0">
                          <a:solidFill>
                            <a:schemeClr val="tx1">
                              <a:lumMod val="65000"/>
                              <a:lumOff val="35000"/>
                            </a:schemeClr>
                          </a:solidFill>
                          <a:latin typeface="+mn-lt"/>
                          <a:ea typeface="+mn-ea"/>
                          <a:cs typeface="+mn-cs"/>
                        </a:rPr>
                        <a:t>スポーツナビ　トップ　パノラマ　</a:t>
                      </a:r>
                      <a:r>
                        <a:rPr kumimoji="1" lang="en-US" altLang="ja-JP" sz="700" b="1" kern="1200" dirty="0" smtClean="0">
                          <a:solidFill>
                            <a:schemeClr val="tx1">
                              <a:lumMod val="65000"/>
                              <a:lumOff val="35000"/>
                            </a:schemeClr>
                          </a:solidFill>
                          <a:latin typeface="+mn-lt"/>
                          <a:ea typeface="+mn-ea"/>
                          <a:cs typeface="+mn-cs"/>
                        </a:rPr>
                        <a:t>PC</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lt"/>
                          <a:ea typeface="+mn-ea"/>
                          <a:cs typeface="+mn-cs"/>
                        </a:rPr>
                        <a:t>スポーツナビ　トップ　トップインパクトプライムディスプレイダブルサイズ　</a:t>
                      </a:r>
                      <a:r>
                        <a:rPr kumimoji="1" lang="en-US" altLang="ja-JP" sz="700" b="1" kern="1200" dirty="0" smtClean="0">
                          <a:solidFill>
                            <a:schemeClr val="tx1">
                              <a:lumMod val="65000"/>
                              <a:lumOff val="35000"/>
                            </a:schemeClr>
                          </a:solidFill>
                          <a:latin typeface="+mn-lt"/>
                          <a:ea typeface="+mn-ea"/>
                          <a:cs typeface="+mn-cs"/>
                        </a:rPr>
                        <a:t>PC</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lt"/>
                          <a:ea typeface="+mn-ea"/>
                          <a:cs typeface="+mn-cs"/>
                        </a:rPr>
                        <a:t>スポーツナビ　カテゴリートップ指定　トップインパクトプライムディスプレイダブルサイズ　</a:t>
                      </a:r>
                      <a:r>
                        <a:rPr kumimoji="1" lang="en-US" altLang="ja-JP" sz="700" b="1" kern="1200" dirty="0" smtClean="0">
                          <a:solidFill>
                            <a:schemeClr val="tx1">
                              <a:lumMod val="65000"/>
                              <a:lumOff val="35000"/>
                            </a:schemeClr>
                          </a:solidFill>
                          <a:latin typeface="+mn-lt"/>
                          <a:ea typeface="+mn-ea"/>
                          <a:cs typeface="+mn-cs"/>
                        </a:rPr>
                        <a:t>PC</a:t>
                      </a:r>
                      <a:endParaRPr kumimoji="1" lang="ja-JP" altLang="en-US" sz="700" b="1"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19491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占い</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384434171"/>
                  </a:ext>
                </a:extLst>
              </a:tr>
              <a:tr h="22814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lt"/>
                          <a:ea typeface="+mn-ea"/>
                        </a:rPr>
                        <a:t>消費者向無担保貸金業者（銀行グループ・上場企業を除く）、商工ローン</a:t>
                      </a:r>
                      <a:endParaRPr lang="ja-JP" altLang="en-US" sz="700" b="0" i="0" u="none" strike="noStrike" dirty="0">
                        <a:solidFill>
                          <a:schemeClr val="bg1"/>
                        </a:solidFill>
                        <a:effectLst/>
                        <a:latin typeface="メイリオ"/>
                        <a:ea typeface="メイリオ"/>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1235976483"/>
                  </a:ext>
                </a:extLst>
              </a:tr>
              <a:tr h="22814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出会い系サイト、結婚紹介</a:t>
                      </a:r>
                      <a:r>
                        <a:rPr lang="en-US" altLang="ja-JP" sz="700" b="0" i="0" u="none" strike="noStrike" dirty="0">
                          <a:solidFill>
                            <a:schemeClr val="bg1"/>
                          </a:solidFill>
                          <a:effectLst/>
                          <a:latin typeface="メイリオ" panose="020B0604030504040204" pitchFamily="50" charset="-128"/>
                          <a:ea typeface="メイリオ" panose="020B0604030504040204" pitchFamily="50" charset="-128"/>
                        </a:rPr>
                        <a:t>(</a:t>
                      </a: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インターネット異性紹介業</a:t>
                      </a:r>
                      <a:r>
                        <a:rPr lang="en-US" altLang="ja-JP" sz="700" b="0" i="0" u="none" strike="noStrike" dirty="0">
                          <a:solidFill>
                            <a:schemeClr val="bg1"/>
                          </a:solidFill>
                          <a:effectLst/>
                          <a:latin typeface="メイリオ" panose="020B0604030504040204" pitchFamily="50" charset="-128"/>
                          <a:ea typeface="メイリオ" panose="020B0604030504040204" pitchFamily="50" charset="-128"/>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53124904"/>
                  </a:ext>
                </a:extLst>
              </a:tr>
              <a:tr h="22814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レーシック・美容整形・美容外科・美容皮膚科</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2325638202"/>
                  </a:ext>
                </a:extLst>
              </a:tr>
              <a:tr h="22814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団体による意見広告、主観的な意見を強く伝えるもの</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287883443"/>
                  </a:ext>
                </a:extLst>
              </a:tr>
              <a:tr h="1778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パチンコ・スロット</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1594927395"/>
                  </a:ext>
                </a:extLst>
              </a:tr>
              <a:tr h="19491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ギャンブル（その他）</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3233359345"/>
                  </a:ext>
                </a:extLst>
              </a:tr>
              <a:tr h="19491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発毛・育毛・増毛・かつらサービス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792717137"/>
                  </a:ext>
                </a:extLst>
              </a:tr>
              <a:tr h="19491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妊娠・不妊情報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2478511855"/>
                  </a:ext>
                </a:extLst>
              </a:tr>
              <a:tr h="21291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法務・税務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smtClean="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smtClean="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smtClean="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smtClean="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smtClean="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smtClean="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smtClean="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smtClean="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270189732"/>
                  </a:ext>
                </a:extLst>
              </a:tr>
              <a:tr h="19491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探偵</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1981137617"/>
                  </a:ext>
                </a:extLst>
              </a:tr>
              <a:tr h="19491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治験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2159408202"/>
                  </a:ext>
                </a:extLst>
              </a:tr>
              <a:tr h="27322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700" b="0" i="0" u="none" strike="noStrike" dirty="0">
                          <a:solidFill>
                            <a:schemeClr val="bg1"/>
                          </a:solidFill>
                          <a:effectLst/>
                          <a:latin typeface="メイリオ" panose="020B0604030504040204" pitchFamily="50" charset="-128"/>
                          <a:ea typeface="メイリオ" panose="020B0604030504040204" pitchFamily="50" charset="-128"/>
                        </a:rPr>
                        <a:t>能力開発関連商品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572816015"/>
                  </a:ext>
                </a:extLst>
              </a:tr>
              <a:tr h="19491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性に関する内容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1471209214"/>
                  </a:ext>
                </a:extLst>
              </a:tr>
              <a:tr h="19491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宗教団体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2940608094"/>
                  </a:ext>
                </a:extLst>
              </a:tr>
              <a:tr h="19491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健康・美容食品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2416297115"/>
                  </a:ext>
                </a:extLst>
              </a:tr>
              <a:tr h="19491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恋愛・結婚情報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3078824691"/>
                  </a:ext>
                </a:extLst>
              </a:tr>
              <a:tr h="19491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健康器具・雑貨</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542850792"/>
                  </a:ext>
                </a:extLst>
              </a:tr>
              <a:tr h="19491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美容エステティックサロン</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782460784"/>
                  </a:ext>
                </a:extLst>
              </a:tr>
              <a:tr h="19491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医療機関による保険外治療</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1740765094"/>
                  </a:ext>
                </a:extLst>
              </a:tr>
            </a:tbl>
          </a:graphicData>
        </a:graphic>
      </p:graphicFrame>
      <p:sp>
        <p:nvSpPr>
          <p:cNvPr id="9" name="正方形/長方形 8"/>
          <p:cNvSpPr/>
          <p:nvPr/>
        </p:nvSpPr>
        <p:spPr>
          <a:xfrm>
            <a:off x="4153126" y="859543"/>
            <a:ext cx="792088" cy="307777"/>
          </a:xfrm>
          <a:prstGeom prst="rect">
            <a:avLst/>
          </a:prstGeom>
          <a:solidFill>
            <a:srgbClr val="FFE9EA"/>
          </a:solidFill>
          <a:ln>
            <a:solidFill>
              <a:srgbClr val="D00216"/>
            </a:solidFill>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700" b="0" i="0" u="none" strike="noStrike" kern="0" cap="none" spc="0" normalizeH="0" baseline="0" noProof="0" dirty="0">
                <a:ln>
                  <a:noFill/>
                </a:ln>
                <a:solidFill>
                  <a:srgbClr val="FF0000"/>
                </a:solidFill>
                <a:effectLst/>
                <a:uLnTx/>
                <a:uFillTx/>
              </a:rPr>
              <a:t>事前提案可否判断必須商品</a:t>
            </a:r>
          </a:p>
        </p:txBody>
      </p:sp>
      <p:sp>
        <p:nvSpPr>
          <p:cNvPr id="10" name="正方形/長方形 9"/>
          <p:cNvSpPr/>
          <p:nvPr/>
        </p:nvSpPr>
        <p:spPr>
          <a:xfrm>
            <a:off x="7536160" y="888975"/>
            <a:ext cx="720080" cy="307777"/>
          </a:xfrm>
          <a:prstGeom prst="rect">
            <a:avLst/>
          </a:prstGeom>
          <a:solidFill>
            <a:srgbClr val="FFE9EA"/>
          </a:solidFill>
          <a:ln>
            <a:solidFill>
              <a:srgbClr val="D00216"/>
            </a:solidFill>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700" b="0" i="0" u="none" strike="noStrike" kern="0" cap="none" spc="0" normalizeH="0" baseline="0" noProof="0" dirty="0">
                <a:ln>
                  <a:noFill/>
                </a:ln>
                <a:solidFill>
                  <a:srgbClr val="FF0000"/>
                </a:solidFill>
                <a:effectLst/>
                <a:uLnTx/>
                <a:uFillTx/>
              </a:rPr>
              <a:t>事前提案可否判断必須商品</a:t>
            </a:r>
          </a:p>
        </p:txBody>
      </p:sp>
      <p:sp>
        <p:nvSpPr>
          <p:cNvPr id="11" name="正方形/長方形 10"/>
          <p:cNvSpPr/>
          <p:nvPr/>
        </p:nvSpPr>
        <p:spPr>
          <a:xfrm>
            <a:off x="10866993" y="888975"/>
            <a:ext cx="724683" cy="307777"/>
          </a:xfrm>
          <a:prstGeom prst="rect">
            <a:avLst/>
          </a:prstGeom>
          <a:solidFill>
            <a:srgbClr val="FFE9EA"/>
          </a:solidFill>
          <a:ln>
            <a:solidFill>
              <a:srgbClr val="D00216"/>
            </a:solidFill>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700" b="0" i="0" u="none" strike="noStrike" kern="0" cap="none" spc="0" normalizeH="0" baseline="0" noProof="0" dirty="0">
                <a:ln>
                  <a:noFill/>
                </a:ln>
                <a:solidFill>
                  <a:srgbClr val="FF0000"/>
                </a:solidFill>
                <a:effectLst/>
                <a:uLnTx/>
                <a:uFillTx/>
              </a:rPr>
              <a:t>事前提案可否判断必須商品</a:t>
            </a:r>
          </a:p>
        </p:txBody>
      </p:sp>
      <p:sp>
        <p:nvSpPr>
          <p:cNvPr id="12" name="テキスト ボックス 11"/>
          <p:cNvSpPr txBox="1"/>
          <p:nvPr/>
        </p:nvSpPr>
        <p:spPr>
          <a:xfrm>
            <a:off x="3053354" y="890321"/>
            <a:ext cx="882208"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600" b="0" i="0" u="none" strike="noStrike" kern="0" cap="none" spc="0" normalizeH="0" baseline="0" noProof="0" dirty="0" smtClean="0">
                <a:ln>
                  <a:noFill/>
                </a:ln>
                <a:solidFill>
                  <a:prstClr val="black">
                    <a:lumMod val="65000"/>
                    <a:lumOff val="35000"/>
                  </a:prstClr>
                </a:solidFill>
                <a:effectLst/>
                <a:uLnTx/>
                <a:uFillTx/>
              </a:rPr>
              <a:t>※7/21~8/8</a:t>
            </a:r>
            <a:r>
              <a:rPr kumimoji="0" lang="ja-JP" altLang="en-US" sz="600" b="0" i="0" u="none" strike="noStrike" kern="0" cap="none" spc="0" normalizeH="0" baseline="0" noProof="0" dirty="0" smtClean="0">
                <a:ln>
                  <a:noFill/>
                </a:ln>
                <a:solidFill>
                  <a:prstClr val="black">
                    <a:lumMod val="65000"/>
                    <a:lumOff val="35000"/>
                  </a:prstClr>
                </a:solidFill>
                <a:effectLst/>
                <a:uLnTx/>
                <a:uFillTx/>
              </a:rPr>
              <a:t>は</a:t>
            </a:r>
            <a:endParaRPr kumimoji="0" lang="en-US" altLang="ja-JP" sz="600" b="0" i="0" u="none" strike="noStrike" kern="0" cap="none" spc="0" normalizeH="0" baseline="0" noProof="0" dirty="0" smtClean="0">
              <a:ln>
                <a:noFill/>
              </a:ln>
              <a:solidFill>
                <a:prstClr val="black">
                  <a:lumMod val="65000"/>
                  <a:lumOff val="35000"/>
                </a:prstClr>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600" b="0" i="0" u="none" strike="noStrike" kern="0" cap="none" spc="0" normalizeH="0" baseline="0" noProof="0" dirty="0" smtClean="0">
                <a:ln>
                  <a:noFill/>
                </a:ln>
                <a:solidFill>
                  <a:prstClr val="black">
                    <a:lumMod val="65000"/>
                    <a:lumOff val="35000"/>
                  </a:prstClr>
                </a:solidFill>
                <a:effectLst/>
                <a:uLnTx/>
                <a:uFillTx/>
              </a:rPr>
              <a:t>事前在庫確認必須</a:t>
            </a:r>
            <a:endParaRPr kumimoji="0" lang="ja-JP" altLang="en-US" sz="600" b="0" i="0" u="none" strike="noStrike" kern="0" cap="none" spc="0" normalizeH="0" baseline="0" noProof="0" dirty="0" smtClean="0">
              <a:ln>
                <a:noFill/>
              </a:ln>
              <a:solidFill>
                <a:prstClr val="black"/>
              </a:solidFill>
              <a:effectLst/>
              <a:uLnTx/>
              <a:uFillTx/>
            </a:endParaRPr>
          </a:p>
        </p:txBody>
      </p:sp>
      <p:sp>
        <p:nvSpPr>
          <p:cNvPr id="13" name="テキスト ボックス 12"/>
          <p:cNvSpPr txBox="1"/>
          <p:nvPr/>
        </p:nvSpPr>
        <p:spPr>
          <a:xfrm>
            <a:off x="9693886" y="905037"/>
            <a:ext cx="864096"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600" b="0" i="0" u="none" strike="noStrike" kern="0" cap="none" spc="0" normalizeH="0" baseline="0" noProof="0" dirty="0" smtClean="0">
                <a:ln>
                  <a:noFill/>
                </a:ln>
                <a:solidFill>
                  <a:prstClr val="black">
                    <a:lumMod val="65000"/>
                    <a:lumOff val="35000"/>
                  </a:prstClr>
                </a:solidFill>
                <a:effectLst/>
                <a:uLnTx/>
                <a:uFillTx/>
              </a:rPr>
              <a:t>※7/21~8/8</a:t>
            </a:r>
            <a:r>
              <a:rPr kumimoji="0" lang="ja-JP" altLang="en-US" sz="600" b="0" i="0" u="none" strike="noStrike" kern="0" cap="none" spc="0" normalizeH="0" baseline="0" noProof="0" dirty="0" smtClean="0">
                <a:ln>
                  <a:noFill/>
                </a:ln>
                <a:solidFill>
                  <a:prstClr val="black">
                    <a:lumMod val="65000"/>
                    <a:lumOff val="35000"/>
                  </a:prstClr>
                </a:solidFill>
                <a:effectLst/>
                <a:uLnTx/>
                <a:uFillTx/>
              </a:rPr>
              <a:t>は</a:t>
            </a:r>
            <a:endParaRPr kumimoji="0" lang="en-US" altLang="ja-JP" sz="600" b="0" i="0" u="none" strike="noStrike" kern="0" cap="none" spc="0" normalizeH="0" baseline="0" noProof="0" dirty="0" smtClean="0">
              <a:ln>
                <a:noFill/>
              </a:ln>
              <a:solidFill>
                <a:prstClr val="black">
                  <a:lumMod val="65000"/>
                  <a:lumOff val="35000"/>
                </a:prstClr>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600" b="0" i="0" u="none" strike="noStrike" kern="0" cap="none" spc="0" normalizeH="0" baseline="0" noProof="0" dirty="0" smtClean="0">
                <a:ln>
                  <a:noFill/>
                </a:ln>
                <a:solidFill>
                  <a:prstClr val="black">
                    <a:lumMod val="65000"/>
                    <a:lumOff val="35000"/>
                  </a:prstClr>
                </a:solidFill>
                <a:effectLst/>
                <a:uLnTx/>
                <a:uFillTx/>
              </a:rPr>
              <a:t>事前在庫確認必須</a:t>
            </a:r>
            <a:endParaRPr kumimoji="0" lang="ja-JP" altLang="en-US" sz="600" b="0" i="0" u="none" strike="noStrike" kern="0" cap="none" spc="0" normalizeH="0" baseline="0" noProof="0" dirty="0" smtClean="0">
              <a:ln>
                <a:noFill/>
              </a:ln>
              <a:solidFill>
                <a:prstClr val="black"/>
              </a:solidFill>
              <a:effectLst/>
              <a:uLnTx/>
              <a:uFillTx/>
            </a:endParaRPr>
          </a:p>
        </p:txBody>
      </p:sp>
    </p:spTree>
    <p:extLst>
      <p:ext uri="{BB962C8B-B14F-4D97-AF65-F5344CB8AC3E}">
        <p14:creationId xmlns:p14="http://schemas.microsoft.com/office/powerpoint/2010/main" val="3512369398"/>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3909</TotalTime>
  <Words>4282</Words>
  <Application>Microsoft Office PowerPoint</Application>
  <PresentationFormat>ワイド画面</PresentationFormat>
  <Paragraphs>800</Paragraphs>
  <Slides>19</Slides>
  <Notes>0</Notes>
  <HiddenSlides>0</HiddenSlides>
  <MMClips>0</MMClips>
  <ScaleCrop>false</ScaleCrop>
  <HeadingPairs>
    <vt:vector size="6" baseType="variant">
      <vt:variant>
        <vt:lpstr>使用されているフォント</vt:lpstr>
      </vt:variant>
      <vt:variant>
        <vt:i4>5</vt:i4>
      </vt:variant>
      <vt:variant>
        <vt:lpstr>テーマ</vt:lpstr>
      </vt:variant>
      <vt:variant>
        <vt:i4>3</vt:i4>
      </vt:variant>
      <vt:variant>
        <vt:lpstr>スライド タイトル</vt:lpstr>
      </vt:variant>
      <vt:variant>
        <vt:i4>19</vt:i4>
      </vt:variant>
    </vt:vector>
  </HeadingPairs>
  <TitlesOfParts>
    <vt:vector size="27" baseType="lpstr">
      <vt:lpstr>ＭＳ Ｐゴシック</vt:lpstr>
      <vt:lpstr>メイリオ</vt:lpstr>
      <vt:lpstr>Arial</vt:lpstr>
      <vt:lpstr>Calibri</vt:lpstr>
      <vt:lpstr>Verdana</vt:lpstr>
      <vt:lpstr>表紙</vt:lpstr>
      <vt:lpstr>中表紙と裏表紙</vt:lpstr>
      <vt:lpstr>コンテンツページ</vt:lpstr>
      <vt:lpstr>Yahoo!広告 ディスプレイ広告（予約型）セールスシート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宮崎 佐津紀</cp:lastModifiedBy>
  <cp:revision>221</cp:revision>
  <dcterms:created xsi:type="dcterms:W3CDTF">2020-02-26T07:28:11Z</dcterms:created>
  <dcterms:modified xsi:type="dcterms:W3CDTF">2021-07-28T01:10:31Z</dcterms:modified>
</cp:coreProperties>
</file>