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9"/>
  </p:notesMasterIdLst>
  <p:sldIdLst>
    <p:sldId id="316" r:id="rId4"/>
    <p:sldId id="360" r:id="rId5"/>
    <p:sldId id="356" r:id="rId6"/>
    <p:sldId id="357" r:id="rId7"/>
    <p:sldId id="365" r:id="rId8"/>
    <p:sldId id="328" r:id="rId9"/>
    <p:sldId id="345" r:id="rId10"/>
    <p:sldId id="346" r:id="rId11"/>
    <p:sldId id="333" r:id="rId12"/>
    <p:sldId id="348" r:id="rId13"/>
    <p:sldId id="363" r:id="rId14"/>
    <p:sldId id="336" r:id="rId15"/>
    <p:sldId id="338" r:id="rId16"/>
    <p:sldId id="364" r:id="rId17"/>
    <p:sldId id="312" r:id="rId1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C9D9"/>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BF19F-244D-48D1-9490-1744E140AD2B}" v="48" dt="2021-04-16T06:29:35.7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98" autoAdjust="0"/>
    <p:restoredTop sz="96327" autoAdjust="0"/>
  </p:normalViewPr>
  <p:slideViewPr>
    <p:cSldViewPr>
      <p:cViewPr varScale="1">
        <p:scale>
          <a:sx n="89" d="100"/>
          <a:sy n="89" d="100"/>
        </p:scale>
        <p:origin x="81" y="1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clId="Web-{066BF19F-244D-48D1-9490-1744E140AD2B}"/>
    <pc:docChg chg="modSld">
      <pc:chgData name="moohara" userId="" providerId="" clId="Web-{066BF19F-244D-48D1-9490-1744E140AD2B}" dt="2021-04-16T06:29:35.767" v="22" actId="20577"/>
      <pc:docMkLst>
        <pc:docMk/>
      </pc:docMkLst>
      <pc:sldChg chg="modSp">
        <pc:chgData name="moohara" userId="" providerId="" clId="Web-{066BF19F-244D-48D1-9490-1744E140AD2B}" dt="2021-04-16T06:28:26.047" v="11"/>
        <pc:sldMkLst>
          <pc:docMk/>
          <pc:sldMk cId="3454270807" sldId="326"/>
        </pc:sldMkLst>
        <pc:graphicFrameChg chg="mod modGraphic">
          <ac:chgData name="moohara" userId="" providerId="" clId="Web-{066BF19F-244D-48D1-9490-1744E140AD2B}" dt="2021-04-16T06:28:26.047" v="11"/>
          <ac:graphicFrameMkLst>
            <pc:docMk/>
            <pc:sldMk cId="3454270807" sldId="326"/>
            <ac:graphicFrameMk id="12" creationId="{8D6FD0B5-1C48-2E4A-A909-7ABA89B39DE9}"/>
          </ac:graphicFrameMkLst>
        </pc:graphicFrameChg>
      </pc:sldChg>
      <pc:sldChg chg="modSp">
        <pc:chgData name="moohara" userId="" providerId="" clId="Web-{066BF19F-244D-48D1-9490-1744E140AD2B}" dt="2021-04-16T06:29:35.767" v="22" actId="20577"/>
        <pc:sldMkLst>
          <pc:docMk/>
          <pc:sldMk cId="749953078" sldId="337"/>
        </pc:sldMkLst>
        <pc:spChg chg="mod">
          <ac:chgData name="moohara" userId="" providerId="" clId="Web-{066BF19F-244D-48D1-9490-1744E140AD2B}" dt="2021-04-16T06:29:35.767" v="22" actId="20577"/>
          <ac:spMkLst>
            <pc:docMk/>
            <pc:sldMk cId="749953078" sldId="337"/>
            <ac:spMk id="4" creationId="{00000000-0000-0000-0000-000000000000}"/>
          </ac:spMkLst>
        </pc:spChg>
      </pc:sldChg>
      <pc:sldChg chg="modSp">
        <pc:chgData name="moohara" userId="" providerId="" clId="Web-{066BF19F-244D-48D1-9490-1744E140AD2B}" dt="2021-04-16T06:28:51.875" v="19"/>
        <pc:sldMkLst>
          <pc:docMk/>
          <pc:sldMk cId="3809789903" sldId="342"/>
        </pc:sldMkLst>
        <pc:graphicFrameChg chg="mod modGraphic">
          <ac:chgData name="moohara" userId="" providerId="" clId="Web-{066BF19F-244D-48D1-9490-1744E140AD2B}" dt="2021-04-16T06:28:51.875" v="19"/>
          <ac:graphicFrameMkLst>
            <pc:docMk/>
            <pc:sldMk cId="3809789903" sldId="342"/>
            <ac:graphicFrameMk id="12" creationId="{8D6FD0B5-1C48-2E4A-A909-7ABA89B39DE9}"/>
          </ac:graphicFrameMkLst>
        </pc:graphicFrameChg>
      </pc:sldChg>
      <pc:sldChg chg="modSp">
        <pc:chgData name="moohara" userId="" providerId="" clId="Web-{066BF19F-244D-48D1-9490-1744E140AD2B}" dt="2021-04-16T06:28:37.875" v="15"/>
        <pc:sldMkLst>
          <pc:docMk/>
          <pc:sldMk cId="1589320158" sldId="343"/>
        </pc:sldMkLst>
        <pc:graphicFrameChg chg="mod modGraphic">
          <ac:chgData name="moohara" userId="" providerId="" clId="Web-{066BF19F-244D-48D1-9490-1744E140AD2B}" dt="2021-04-16T06:28:37.875" v="15"/>
          <ac:graphicFrameMkLst>
            <pc:docMk/>
            <pc:sldMk cId="1589320158" sldId="343"/>
            <ac:graphicFrameMk id="12" creationId="{8D6FD0B5-1C48-2E4A-A909-7ABA89B39DE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2022/1/13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399754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3349468"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hyperlink" Target="https://s.yimg.jp/images/listing/pdfs/listing_nyuukoukitei.pdf" TargetMode="External"/><Relationship Id="rId7" Type="http://schemas.openxmlformats.org/officeDocument/2006/relationships/image" Target="../media/image20.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hyperlink" Target="https://s.yimg.jp/images/listing/pdfs/listing_nyuukoukitei.pdf" TargetMode="External"/><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a:t>7</a:t>
            </a:r>
            <a:r>
              <a:rPr lang="ja-JP" altLang="en-US" dirty="0" smtClean="0"/>
              <a:t>月</a:t>
            </a:r>
            <a:r>
              <a:rPr lang="en-US" altLang="ja-JP" dirty="0"/>
              <a:t>14</a:t>
            </a:r>
            <a:r>
              <a:rPr lang="ja-JP" altLang="en-US" dirty="0" smtClean="0"/>
              <a:t>日</a:t>
            </a:r>
            <a:endParaRPr lang="en-US" altLang="ja-JP" dirty="0"/>
          </a:p>
        </p:txBody>
      </p:sp>
      <p:sp>
        <p:nvSpPr>
          <p:cNvPr id="2" name="テキスト プレースホルダー 1"/>
          <p:cNvSpPr>
            <a:spLocks noGrp="1"/>
          </p:cNvSpPr>
          <p:nvPr>
            <p:ph type="body" sz="quarter" idx="13"/>
          </p:nvPr>
        </p:nvSpPr>
        <p:spPr>
          <a:xfrm>
            <a:off x="1055440" y="4941168"/>
            <a:ext cx="3240360" cy="360040"/>
          </a:xfrm>
        </p:spPr>
        <p:txBody>
          <a:bodyPr>
            <a:normAutofit fontScale="85000" lnSpcReduction="10000"/>
          </a:bodyPr>
          <a:lstStyle/>
          <a:p>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スポーツナビ（</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a:p>
            <a:endParaRPr kumimoji="1" lang="ja-JP" altLang="en-US" dirty="0"/>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675620" y="5301208"/>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13</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82801163"/>
              </p:ext>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141146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9</a:t>
            </a:r>
            <a:r>
              <a:rPr lang="ja-JP" altLang="en-US" dirty="0"/>
              <a:t>月</a:t>
            </a:r>
            <a:r>
              <a:rPr lang="en-US" altLang="ja-JP" dirty="0" smtClean="0"/>
              <a:t>-10</a:t>
            </a:r>
            <a:r>
              <a:rPr lang="ja-JP" altLang="en-US" dirty="0" smtClean="0"/>
              <a:t>月の</a:t>
            </a:r>
            <a:r>
              <a:rPr lang="ja-JP" altLang="en-US" dirty="0"/>
              <a:t>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テキスト ボックス 3"/>
          <p:cNvSpPr txBox="1"/>
          <p:nvPr/>
        </p:nvSpPr>
        <p:spPr>
          <a:xfrm>
            <a:off x="423261" y="822914"/>
            <a:ext cx="11402265" cy="1400383"/>
          </a:xfrm>
          <a:prstGeom prst="rect">
            <a:avLst/>
          </a:prstGeom>
          <a:noFill/>
        </p:spPr>
        <p:txBody>
          <a:bodyPr wrap="square" rtlCol="0">
            <a:spAutoFit/>
          </a:bodyPr>
          <a:lstStyle/>
          <a:p>
            <a:r>
              <a:rPr lang="ja-JP" altLang="en-US" sz="1700" dirty="0" smtClean="0">
                <a:solidFill>
                  <a:schemeClr val="tx1">
                    <a:lumMod val="65000"/>
                    <a:lumOff val="35000"/>
                  </a:schemeClr>
                </a:solidFill>
              </a:rPr>
              <a:t>本来、四半期ごとにリリースしている商品</a:t>
            </a:r>
            <a:r>
              <a:rPr lang="ja-JP" altLang="en-US" sz="1700" dirty="0">
                <a:solidFill>
                  <a:schemeClr val="tx1">
                    <a:lumMod val="65000"/>
                    <a:lumOff val="35000"/>
                  </a:schemeClr>
                </a:solidFill>
              </a:rPr>
              <a:t>は</a:t>
            </a:r>
            <a:r>
              <a:rPr lang="ja-JP" altLang="en-US" sz="1700" dirty="0" smtClean="0">
                <a:solidFill>
                  <a:schemeClr val="tx1">
                    <a:lumMod val="65000"/>
                    <a:lumOff val="35000"/>
                  </a:schemeClr>
                </a:solidFill>
              </a:rPr>
              <a:t>、第</a:t>
            </a:r>
            <a:r>
              <a:rPr lang="en-US" altLang="ja-JP" sz="1700" dirty="0" smtClean="0">
                <a:solidFill>
                  <a:schemeClr val="tx1">
                    <a:lumMod val="65000"/>
                    <a:lumOff val="35000"/>
                  </a:schemeClr>
                </a:solidFill>
              </a:rPr>
              <a:t>3</a:t>
            </a:r>
            <a:r>
              <a:rPr lang="ja-JP" altLang="en-US" sz="1700" dirty="0" smtClean="0">
                <a:solidFill>
                  <a:schemeClr val="tx1">
                    <a:lumMod val="65000"/>
                    <a:lumOff val="35000"/>
                  </a:schemeClr>
                </a:solidFill>
              </a:rPr>
              <a:t>四半期開始の</a:t>
            </a:r>
            <a:r>
              <a:rPr lang="en-US" altLang="ja-JP" sz="1700" b="1" dirty="0" smtClean="0">
                <a:solidFill>
                  <a:schemeClr val="tx1">
                    <a:lumMod val="65000"/>
                    <a:lumOff val="35000"/>
                  </a:schemeClr>
                </a:solidFill>
              </a:rPr>
              <a:t>10</a:t>
            </a:r>
            <a:r>
              <a:rPr lang="ja-JP" altLang="en-US" sz="1700" b="1" dirty="0">
                <a:solidFill>
                  <a:schemeClr val="tx1">
                    <a:lumMod val="65000"/>
                    <a:lumOff val="35000"/>
                  </a:schemeClr>
                </a:solidFill>
              </a:rPr>
              <a:t>月から</a:t>
            </a:r>
            <a:r>
              <a:rPr lang="ja-JP" altLang="en-US" sz="1700" dirty="0">
                <a:solidFill>
                  <a:schemeClr val="tx1">
                    <a:lumMod val="65000"/>
                    <a:lumOff val="35000"/>
                  </a:schemeClr>
                </a:solidFill>
              </a:rPr>
              <a:t>掲載開始期間としていますが、</a:t>
            </a:r>
            <a:endParaRPr lang="en-US" altLang="ja-JP" sz="1700" dirty="0">
              <a:solidFill>
                <a:schemeClr val="tx1">
                  <a:lumMod val="65000"/>
                  <a:lumOff val="35000"/>
                </a:schemeClr>
              </a:solidFill>
            </a:endParaRPr>
          </a:p>
          <a:p>
            <a:r>
              <a:rPr lang="ja-JP" altLang="en-US" sz="1700" dirty="0">
                <a:solidFill>
                  <a:schemeClr val="tx1">
                    <a:lumMod val="65000"/>
                    <a:lumOff val="35000"/>
                  </a:schemeClr>
                </a:solidFill>
              </a:rPr>
              <a:t>今回のリリースでは、商品設計に影響しない商品に関して、掲載開始期間を</a:t>
            </a:r>
            <a:r>
              <a:rPr lang="en-US" altLang="ja-JP" sz="1700" b="1" dirty="0">
                <a:solidFill>
                  <a:schemeClr val="accent6"/>
                </a:solidFill>
              </a:rPr>
              <a:t>9</a:t>
            </a:r>
            <a:r>
              <a:rPr lang="ja-JP" altLang="en-US" sz="1700" b="1" dirty="0">
                <a:solidFill>
                  <a:schemeClr val="accent6"/>
                </a:solidFill>
              </a:rPr>
              <a:t>月</a:t>
            </a:r>
            <a:r>
              <a:rPr lang="ja-JP" altLang="en-US" sz="1700" dirty="0">
                <a:solidFill>
                  <a:schemeClr val="accent6"/>
                </a:solidFill>
              </a:rPr>
              <a:t>からに前倒し</a:t>
            </a:r>
            <a:r>
              <a:rPr lang="ja-JP" altLang="en-US" sz="1700" dirty="0">
                <a:solidFill>
                  <a:schemeClr val="tx1">
                    <a:lumMod val="65000"/>
                    <a:lumOff val="35000"/>
                  </a:schemeClr>
                </a:solidFill>
              </a:rPr>
              <a:t>いたします。</a:t>
            </a:r>
            <a:endParaRPr lang="en-US" altLang="ja-JP" sz="1700" dirty="0">
              <a:solidFill>
                <a:schemeClr val="tx1">
                  <a:lumMod val="65000"/>
                  <a:lumOff val="35000"/>
                </a:schemeClr>
              </a:solidFill>
            </a:endParaRPr>
          </a:p>
          <a:p>
            <a:r>
              <a:rPr lang="en-US" altLang="ja-JP" sz="1700" dirty="0">
                <a:solidFill>
                  <a:schemeClr val="tx1">
                    <a:lumMod val="65000"/>
                    <a:lumOff val="35000"/>
                  </a:schemeClr>
                </a:solidFill>
              </a:rPr>
              <a:t>9</a:t>
            </a:r>
            <a:r>
              <a:rPr lang="ja-JP" altLang="en-US" sz="1700" dirty="0">
                <a:solidFill>
                  <a:schemeClr val="tx1">
                    <a:lumMod val="65000"/>
                    <a:lumOff val="35000"/>
                  </a:schemeClr>
                </a:solidFill>
              </a:rPr>
              <a:t>月から</a:t>
            </a:r>
            <a:r>
              <a:rPr lang="en-US" altLang="ja-JP" sz="1700" dirty="0">
                <a:solidFill>
                  <a:schemeClr val="tx1">
                    <a:lumMod val="65000"/>
                    <a:lumOff val="35000"/>
                  </a:schemeClr>
                </a:solidFill>
              </a:rPr>
              <a:t>10</a:t>
            </a:r>
            <a:r>
              <a:rPr lang="ja-JP" altLang="en-US" sz="1700" dirty="0">
                <a:solidFill>
                  <a:schemeClr val="tx1">
                    <a:lumMod val="65000"/>
                    <a:lumOff val="35000"/>
                  </a:schemeClr>
                </a:solidFill>
              </a:rPr>
              <a:t>月、といった期を跨ぐ掲載期間をご希望の場合は、今回リリース</a:t>
            </a:r>
            <a:r>
              <a:rPr lang="ja-JP" altLang="en-US" sz="1700" dirty="0" smtClean="0">
                <a:solidFill>
                  <a:schemeClr val="tx1">
                    <a:lumMod val="65000"/>
                    <a:lumOff val="35000"/>
                  </a:schemeClr>
                </a:solidFill>
              </a:rPr>
              <a:t>する</a:t>
            </a:r>
            <a:r>
              <a:rPr lang="ja-JP" altLang="en-US" sz="1700" dirty="0">
                <a:solidFill>
                  <a:schemeClr val="tx1">
                    <a:lumMod val="65000"/>
                    <a:lumOff val="35000"/>
                  </a:schemeClr>
                </a:solidFill>
              </a:rPr>
              <a:t>第</a:t>
            </a:r>
            <a:r>
              <a:rPr lang="en-US" altLang="ja-JP" sz="1700" dirty="0" smtClean="0">
                <a:solidFill>
                  <a:schemeClr val="tx1">
                    <a:lumMod val="65000"/>
                    <a:lumOff val="35000"/>
                  </a:schemeClr>
                </a:solidFill>
              </a:rPr>
              <a:t>3</a:t>
            </a:r>
            <a:r>
              <a:rPr lang="ja-JP" altLang="en-US" sz="1700" dirty="0" smtClean="0">
                <a:solidFill>
                  <a:schemeClr val="tx1">
                    <a:lumMod val="65000"/>
                    <a:lumOff val="35000"/>
                  </a:schemeClr>
                </a:solidFill>
              </a:rPr>
              <a:t>四半期商品</a:t>
            </a:r>
            <a:r>
              <a:rPr lang="ja-JP" altLang="en-US" sz="1700" dirty="0">
                <a:solidFill>
                  <a:schemeClr val="tx1">
                    <a:lumMod val="65000"/>
                    <a:lumOff val="35000"/>
                  </a:schemeClr>
                </a:solidFill>
              </a:rPr>
              <a:t>をご利用ください。</a:t>
            </a:r>
            <a:endParaRPr lang="en-US" altLang="ja-JP" sz="1700" dirty="0">
              <a:solidFill>
                <a:schemeClr val="tx1">
                  <a:lumMod val="65000"/>
                  <a:lumOff val="35000"/>
                </a:schemeClr>
              </a:solidFill>
            </a:endParaRPr>
          </a:p>
          <a:p>
            <a:r>
              <a:rPr lang="ja-JP" altLang="en-US" sz="1700" dirty="0">
                <a:solidFill>
                  <a:schemeClr val="tx1">
                    <a:lumMod val="65000"/>
                    <a:lumOff val="35000"/>
                  </a:schemeClr>
                </a:solidFill>
              </a:rPr>
              <a:t>なお、期を跨がず、</a:t>
            </a:r>
            <a:r>
              <a:rPr lang="en-US" altLang="ja-JP" sz="1700" dirty="0">
                <a:solidFill>
                  <a:schemeClr val="tx1">
                    <a:lumMod val="65000"/>
                    <a:lumOff val="35000"/>
                  </a:schemeClr>
                </a:solidFill>
              </a:rPr>
              <a:t>9</a:t>
            </a:r>
            <a:r>
              <a:rPr lang="ja-JP" altLang="en-US" sz="1700" dirty="0">
                <a:solidFill>
                  <a:schemeClr val="tx1">
                    <a:lumMod val="65000"/>
                    <a:lumOff val="35000"/>
                  </a:schemeClr>
                </a:solidFill>
              </a:rPr>
              <a:t>月で掲載が終了する場合は</a:t>
            </a:r>
            <a:r>
              <a:rPr lang="ja-JP" altLang="en-US" sz="1700" dirty="0" smtClean="0">
                <a:solidFill>
                  <a:schemeClr val="tx1">
                    <a:lumMod val="65000"/>
                    <a:lumOff val="35000"/>
                  </a:schemeClr>
                </a:solidFill>
              </a:rPr>
              <a:t>、</a:t>
            </a:r>
            <a:r>
              <a:rPr lang="ja-JP" altLang="en-US" sz="1700" dirty="0">
                <a:solidFill>
                  <a:schemeClr val="tx1">
                    <a:lumMod val="65000"/>
                    <a:lumOff val="35000"/>
                  </a:schemeClr>
                </a:solidFill>
              </a:rPr>
              <a:t>第</a:t>
            </a:r>
            <a:r>
              <a:rPr lang="en-US" altLang="ja-JP" sz="1700" dirty="0" smtClean="0">
                <a:solidFill>
                  <a:schemeClr val="tx1">
                    <a:lumMod val="65000"/>
                    <a:lumOff val="35000"/>
                  </a:schemeClr>
                </a:solidFill>
              </a:rPr>
              <a:t>2</a:t>
            </a:r>
            <a:r>
              <a:rPr lang="ja-JP" altLang="en-US" sz="1700" dirty="0" smtClean="0">
                <a:solidFill>
                  <a:schemeClr val="tx1">
                    <a:lumMod val="65000"/>
                    <a:lumOff val="35000"/>
                  </a:schemeClr>
                </a:solidFill>
              </a:rPr>
              <a:t>四半期商品</a:t>
            </a:r>
            <a:r>
              <a:rPr lang="ja-JP" altLang="en-US" sz="1700" dirty="0">
                <a:solidFill>
                  <a:schemeClr val="tx1">
                    <a:lumMod val="65000"/>
                    <a:lumOff val="35000"/>
                  </a:schemeClr>
                </a:solidFill>
              </a:rPr>
              <a:t>をご利用ください。</a:t>
            </a:r>
            <a:endParaRPr lang="en-US" altLang="ja-JP" sz="1700" dirty="0">
              <a:solidFill>
                <a:schemeClr val="tx1">
                  <a:lumMod val="65000"/>
                  <a:lumOff val="35000"/>
                </a:schemeClr>
              </a:solidFill>
            </a:endParaRPr>
          </a:p>
          <a:p>
            <a:r>
              <a:rPr lang="ja-JP" altLang="en-US" sz="1700" dirty="0">
                <a:solidFill>
                  <a:schemeClr val="tx1">
                    <a:lumMod val="65000"/>
                    <a:lumOff val="35000"/>
                  </a:schemeClr>
                </a:solidFill>
              </a:rPr>
              <a:t>掲載期間は、「商品一覧」ページ「掲載期間」の項目で確認いただけます。</a:t>
            </a:r>
            <a:endParaRPr lang="en-US" altLang="ja-JP" sz="1700" dirty="0">
              <a:solidFill>
                <a:schemeClr val="tx1">
                  <a:lumMod val="65000"/>
                  <a:lumOff val="35000"/>
                </a:schemeClr>
              </a:solidFill>
            </a:endParaRPr>
          </a:p>
        </p:txBody>
      </p:sp>
      <p:sp>
        <p:nvSpPr>
          <p:cNvPr id="2" name="テキスト ボックス 1"/>
          <p:cNvSpPr txBox="1"/>
          <p:nvPr/>
        </p:nvSpPr>
        <p:spPr>
          <a:xfrm>
            <a:off x="263352" y="4426644"/>
            <a:ext cx="11642128" cy="323165"/>
          </a:xfrm>
          <a:prstGeom prst="rect">
            <a:avLst/>
          </a:prstGeom>
          <a:noFill/>
        </p:spPr>
        <p:txBody>
          <a:bodyPr wrap="square" rtlCol="0">
            <a:spAutoFit/>
          </a:bodyPr>
          <a:lstStyle/>
          <a:p>
            <a:r>
              <a:rPr lang="en-US" altLang="ja-JP" sz="1500" dirty="0" smtClean="0">
                <a:solidFill>
                  <a:schemeClr val="tx1">
                    <a:lumMod val="65000"/>
                    <a:lumOff val="35000"/>
                  </a:schemeClr>
                </a:solidFill>
              </a:rPr>
              <a:t>※</a:t>
            </a:r>
            <a:r>
              <a:rPr lang="ja-JP" altLang="en-US" sz="1500" dirty="0"/>
              <a:t>年齢ターゲティングを設定して予約する場合、選択した商品や掲載期間によって予約できない場合がありますので</a:t>
            </a:r>
            <a:r>
              <a:rPr lang="ja-JP" altLang="en-US" sz="1500" dirty="0" smtClean="0"/>
              <a:t>ご注意ください</a:t>
            </a:r>
            <a:r>
              <a:rPr lang="ja-JP" altLang="en-US" sz="1500" dirty="0"/>
              <a:t>。</a:t>
            </a:r>
            <a:endParaRPr lang="en-US" altLang="ja-JP" sz="1500" dirty="0"/>
          </a:p>
        </p:txBody>
      </p:sp>
      <p:sp>
        <p:nvSpPr>
          <p:cNvPr id="39" name="正方形/長方形 38"/>
          <p:cNvSpPr/>
          <p:nvPr/>
        </p:nvSpPr>
        <p:spPr>
          <a:xfrm>
            <a:off x="1487488" y="2348880"/>
            <a:ext cx="8856984" cy="1750660"/>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0" name="正方形/長方形 39"/>
          <p:cNvSpPr/>
          <p:nvPr/>
        </p:nvSpPr>
        <p:spPr>
          <a:xfrm>
            <a:off x="1635388" y="2527457"/>
            <a:ext cx="788204" cy="1435903"/>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41" name="テキスト ボックス 40"/>
          <p:cNvSpPr txBox="1"/>
          <p:nvPr/>
        </p:nvSpPr>
        <p:spPr>
          <a:xfrm>
            <a:off x="1825769" y="2821090"/>
            <a:ext cx="400110" cy="1152128"/>
          </a:xfrm>
          <a:prstGeom prst="rect">
            <a:avLst/>
          </a:prstGeom>
          <a:noFill/>
        </p:spPr>
        <p:txBody>
          <a:bodyPr vert="eaVert" wrap="square" rtlCol="0">
            <a:spAutoFit/>
          </a:bodyPr>
          <a:lstStyle/>
          <a:p>
            <a:r>
              <a:rPr lang="ja-JP" altLang="en-US" sz="1400" b="1" dirty="0">
                <a:solidFill>
                  <a:schemeClr val="bg1"/>
                </a:solidFill>
              </a:rPr>
              <a:t>内容変更</a:t>
            </a:r>
          </a:p>
        </p:txBody>
      </p:sp>
      <p:sp>
        <p:nvSpPr>
          <p:cNvPr id="42" name="角丸四角形 41"/>
          <p:cNvSpPr/>
          <p:nvPr/>
        </p:nvSpPr>
        <p:spPr>
          <a:xfrm>
            <a:off x="2617087"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43" name="角丸四角形 42"/>
          <p:cNvSpPr/>
          <p:nvPr/>
        </p:nvSpPr>
        <p:spPr>
          <a:xfrm>
            <a:off x="3841223"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44" name="角丸四角形 43"/>
          <p:cNvSpPr/>
          <p:nvPr/>
        </p:nvSpPr>
        <p:spPr>
          <a:xfrm>
            <a:off x="5065509"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45" name="角丸四角形 44"/>
          <p:cNvSpPr/>
          <p:nvPr/>
        </p:nvSpPr>
        <p:spPr>
          <a:xfrm>
            <a:off x="632974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10</a:t>
            </a:r>
            <a:r>
              <a:rPr lang="ja-JP" altLang="en-US" sz="1050" dirty="0">
                <a:solidFill>
                  <a:schemeClr val="tx1"/>
                </a:solidFill>
              </a:rPr>
              <a:t>月</a:t>
            </a:r>
          </a:p>
        </p:txBody>
      </p:sp>
      <p:sp>
        <p:nvSpPr>
          <p:cNvPr id="46" name="角丸四角形 45"/>
          <p:cNvSpPr/>
          <p:nvPr/>
        </p:nvSpPr>
        <p:spPr>
          <a:xfrm>
            <a:off x="757135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11</a:t>
            </a:r>
            <a:r>
              <a:rPr lang="ja-JP" altLang="en-US" sz="1050" dirty="0">
                <a:solidFill>
                  <a:schemeClr val="tx1"/>
                </a:solidFill>
              </a:rPr>
              <a:t>月</a:t>
            </a:r>
          </a:p>
        </p:txBody>
      </p:sp>
      <p:sp>
        <p:nvSpPr>
          <p:cNvPr id="47" name="角丸四角形 46"/>
          <p:cNvSpPr/>
          <p:nvPr/>
        </p:nvSpPr>
        <p:spPr>
          <a:xfrm>
            <a:off x="8771614"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12</a:t>
            </a:r>
            <a:r>
              <a:rPr lang="ja-JP" altLang="en-US" sz="1050" dirty="0">
                <a:solidFill>
                  <a:schemeClr val="tx1"/>
                </a:solidFill>
              </a:rPr>
              <a:t>月</a:t>
            </a:r>
          </a:p>
        </p:txBody>
      </p:sp>
      <p:sp>
        <p:nvSpPr>
          <p:cNvPr id="49" name="角丸四角形 48"/>
          <p:cNvSpPr/>
          <p:nvPr/>
        </p:nvSpPr>
        <p:spPr>
          <a:xfrm>
            <a:off x="2617757" y="2420658"/>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sz="1050" b="1" dirty="0" smtClean="0">
                <a:solidFill>
                  <a:schemeClr val="bg1"/>
                </a:solidFill>
              </a:rPr>
              <a:t>第</a:t>
            </a:r>
            <a:r>
              <a:rPr lang="en-US" altLang="ja-JP" sz="1050" b="1" dirty="0" smtClean="0">
                <a:solidFill>
                  <a:schemeClr val="bg1"/>
                </a:solidFill>
              </a:rPr>
              <a:t>2</a:t>
            </a:r>
            <a:r>
              <a:rPr lang="ja-JP" altLang="en-US" sz="1050" b="1" dirty="0" smtClean="0">
                <a:solidFill>
                  <a:schemeClr val="bg1"/>
                </a:solidFill>
              </a:rPr>
              <a:t>四半期</a:t>
            </a:r>
            <a:endParaRPr lang="ja-JP" altLang="en-US" sz="1050" b="1" dirty="0">
              <a:solidFill>
                <a:schemeClr val="bg1"/>
              </a:solidFill>
            </a:endParaRPr>
          </a:p>
        </p:txBody>
      </p:sp>
      <p:sp>
        <p:nvSpPr>
          <p:cNvPr id="50" name="角丸四角形 49"/>
          <p:cNvSpPr/>
          <p:nvPr/>
        </p:nvSpPr>
        <p:spPr>
          <a:xfrm>
            <a:off x="6284215" y="2420659"/>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sz="1050" b="1" dirty="0">
                <a:solidFill>
                  <a:schemeClr val="bg1"/>
                </a:solidFill>
              </a:rPr>
              <a:t>第</a:t>
            </a:r>
            <a:r>
              <a:rPr lang="en-US" altLang="ja-JP" sz="1050" b="1" dirty="0" smtClean="0">
                <a:solidFill>
                  <a:schemeClr val="bg1"/>
                </a:solidFill>
              </a:rPr>
              <a:t>3</a:t>
            </a:r>
            <a:r>
              <a:rPr lang="ja-JP" altLang="en-US" sz="1050" b="1" dirty="0" smtClean="0">
                <a:solidFill>
                  <a:schemeClr val="bg1"/>
                </a:solidFill>
              </a:rPr>
              <a:t>四半期</a:t>
            </a:r>
            <a:endParaRPr lang="ja-JP" altLang="en-US" sz="1050" b="1" dirty="0">
              <a:solidFill>
                <a:schemeClr val="bg1"/>
              </a:solidFill>
            </a:endParaRPr>
          </a:p>
        </p:txBody>
      </p:sp>
      <p:sp>
        <p:nvSpPr>
          <p:cNvPr id="51" name="ホームベース 50"/>
          <p:cNvSpPr/>
          <p:nvPr/>
        </p:nvSpPr>
        <p:spPr>
          <a:xfrm>
            <a:off x="2655515" y="3087781"/>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dirty="0">
                <a:solidFill>
                  <a:schemeClr val="tx1"/>
                </a:solidFill>
              </a:rPr>
              <a:t>第</a:t>
            </a:r>
            <a:r>
              <a:rPr lang="en-US" altLang="ja-JP" sz="1000" dirty="0" smtClean="0">
                <a:solidFill>
                  <a:schemeClr val="tx1"/>
                </a:solidFill>
              </a:rPr>
              <a:t>2</a:t>
            </a:r>
            <a:r>
              <a:rPr lang="ja-JP" altLang="en-US" sz="1000" dirty="0" smtClean="0">
                <a:solidFill>
                  <a:schemeClr val="tx1"/>
                </a:solidFill>
              </a:rPr>
              <a:t>四半期商品</a:t>
            </a:r>
            <a:endParaRPr lang="ja-JP" altLang="en-US" sz="1000" dirty="0">
              <a:solidFill>
                <a:schemeClr val="tx1"/>
              </a:solidFill>
            </a:endParaRPr>
          </a:p>
        </p:txBody>
      </p:sp>
      <p:sp>
        <p:nvSpPr>
          <p:cNvPr id="54" name="ホームベース 53"/>
          <p:cNvSpPr/>
          <p:nvPr/>
        </p:nvSpPr>
        <p:spPr>
          <a:xfrm>
            <a:off x="5065508" y="3598794"/>
            <a:ext cx="1462539" cy="364566"/>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dirty="0">
                <a:solidFill>
                  <a:schemeClr val="bg1"/>
                </a:solidFill>
              </a:rPr>
              <a:t>前倒し期間</a:t>
            </a:r>
          </a:p>
        </p:txBody>
      </p:sp>
      <p:sp>
        <p:nvSpPr>
          <p:cNvPr id="48" name="ホームベース 47"/>
          <p:cNvSpPr/>
          <p:nvPr/>
        </p:nvSpPr>
        <p:spPr>
          <a:xfrm>
            <a:off x="6253288" y="3598795"/>
            <a:ext cx="3587128" cy="364565"/>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dirty="0" smtClean="0">
                <a:solidFill>
                  <a:schemeClr val="tx1"/>
                </a:solidFill>
              </a:rPr>
              <a:t>第</a:t>
            </a:r>
            <a:r>
              <a:rPr lang="en-US" altLang="ja-JP" sz="1000" dirty="0" smtClean="0">
                <a:solidFill>
                  <a:schemeClr val="tx1"/>
                </a:solidFill>
              </a:rPr>
              <a:t>3</a:t>
            </a:r>
            <a:r>
              <a:rPr lang="ja-JP" altLang="en-US" sz="1000" dirty="0" smtClean="0">
                <a:solidFill>
                  <a:schemeClr val="tx1"/>
                </a:solidFill>
              </a:rPr>
              <a:t>四半期商品</a:t>
            </a:r>
            <a:endParaRPr lang="ja-JP" altLang="en-US" sz="1000" dirty="0">
              <a:solidFill>
                <a:schemeClr val="tx1"/>
              </a:solidFill>
            </a:endParaRPr>
          </a:p>
        </p:txBody>
      </p:sp>
      <p:cxnSp>
        <p:nvCxnSpPr>
          <p:cNvPr id="52" name="直線コネクタ 51"/>
          <p:cNvCxnSpPr/>
          <p:nvPr/>
        </p:nvCxnSpPr>
        <p:spPr>
          <a:xfrm>
            <a:off x="6240016" y="2386751"/>
            <a:ext cx="13167" cy="1712789"/>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7" name="表 6"/>
          <p:cNvGraphicFramePr>
            <a:graphicFrameLocks noGrp="1"/>
          </p:cNvGraphicFramePr>
          <p:nvPr>
            <p:extLst/>
          </p:nvPr>
        </p:nvGraphicFramePr>
        <p:xfrm>
          <a:off x="1482767" y="4815058"/>
          <a:ext cx="8128000" cy="1815779"/>
        </p:xfrm>
        <a:graphic>
          <a:graphicData uri="http://schemas.openxmlformats.org/drawingml/2006/table">
            <a:tbl>
              <a:tblPr firstRow="1" bandRow="1">
                <a:tableStyleId>{21E4AEA4-8DFA-4A89-87EB-49C32662AFE0}</a:tableStyleId>
              </a:tblPr>
              <a:tblGrid>
                <a:gridCol w="1347994">
                  <a:extLst>
                    <a:ext uri="{9D8B030D-6E8A-4147-A177-3AD203B41FA5}">
                      <a16:colId xmlns:a16="http://schemas.microsoft.com/office/drawing/2014/main" val="2814967944"/>
                    </a:ext>
                  </a:extLst>
                </a:gridCol>
                <a:gridCol w="2016224">
                  <a:extLst>
                    <a:ext uri="{9D8B030D-6E8A-4147-A177-3AD203B41FA5}">
                      <a16:colId xmlns:a16="http://schemas.microsoft.com/office/drawing/2014/main" val="1367055582"/>
                    </a:ext>
                  </a:extLst>
                </a:gridCol>
                <a:gridCol w="2731782">
                  <a:extLst>
                    <a:ext uri="{9D8B030D-6E8A-4147-A177-3AD203B41FA5}">
                      <a16:colId xmlns:a16="http://schemas.microsoft.com/office/drawing/2014/main" val="1844455833"/>
                    </a:ext>
                  </a:extLst>
                </a:gridCol>
                <a:gridCol w="2032000">
                  <a:extLst>
                    <a:ext uri="{9D8B030D-6E8A-4147-A177-3AD203B41FA5}">
                      <a16:colId xmlns:a16="http://schemas.microsoft.com/office/drawing/2014/main" val="3756597764"/>
                    </a:ext>
                  </a:extLst>
                </a:gridCol>
              </a:tblGrid>
              <a:tr h="259397">
                <a:tc>
                  <a:txBody>
                    <a:bodyPr/>
                    <a:lstStyle/>
                    <a:p>
                      <a:r>
                        <a:rPr kumimoji="1" lang="ja-JP" altLang="en-US" sz="1100" dirty="0"/>
                        <a:t>商品</a:t>
                      </a:r>
                    </a:p>
                  </a:txBody>
                  <a:tcPr/>
                </a:tc>
                <a:tc>
                  <a:txBody>
                    <a:bodyPr/>
                    <a:lstStyle/>
                    <a:p>
                      <a:r>
                        <a:rPr kumimoji="1" lang="ja-JP" altLang="en-US" sz="1100" dirty="0"/>
                        <a:t>掲載期間</a:t>
                      </a:r>
                    </a:p>
                  </a:txBody>
                  <a:tcPr/>
                </a:tc>
                <a:tc>
                  <a:txBody>
                    <a:bodyPr/>
                    <a:lstStyle/>
                    <a:p>
                      <a:r>
                        <a:rPr kumimoji="1" lang="ja-JP" altLang="en-US" sz="1100" dirty="0"/>
                        <a:t>年齢ターゲティング</a:t>
                      </a:r>
                    </a:p>
                  </a:txBody>
                  <a:tcPr/>
                </a:tc>
                <a:tc>
                  <a:txBody>
                    <a:bodyPr/>
                    <a:lstStyle/>
                    <a:p>
                      <a:r>
                        <a:rPr kumimoji="1" lang="ja-JP" altLang="en-US" sz="1100" dirty="0"/>
                        <a:t>予約可否</a:t>
                      </a:r>
                    </a:p>
                  </a:txBody>
                  <a:tcPr/>
                </a:tc>
                <a:extLst>
                  <a:ext uri="{0D108BD9-81ED-4DB2-BD59-A6C34878D82A}">
                    <a16:rowId xmlns:a16="http://schemas.microsoft.com/office/drawing/2014/main" val="36525255"/>
                  </a:ext>
                </a:extLst>
              </a:tr>
              <a:tr h="259397">
                <a:tc>
                  <a:txBody>
                    <a:bodyPr/>
                    <a:lstStyle/>
                    <a:p>
                      <a:r>
                        <a:rPr kumimoji="1" lang="ja-JP" altLang="en-US" sz="1100" dirty="0">
                          <a:solidFill>
                            <a:schemeClr val="tx1">
                              <a:lumMod val="65000"/>
                              <a:lumOff val="35000"/>
                            </a:schemeClr>
                          </a:solidFill>
                        </a:rPr>
                        <a:t>第</a:t>
                      </a:r>
                      <a:r>
                        <a:rPr kumimoji="1" lang="en-US" altLang="ja-JP" sz="1100" dirty="0" smtClean="0">
                          <a:solidFill>
                            <a:schemeClr val="tx1">
                              <a:lumMod val="65000"/>
                              <a:lumOff val="35000"/>
                            </a:schemeClr>
                          </a:solidFill>
                        </a:rPr>
                        <a:t>2</a:t>
                      </a:r>
                      <a:r>
                        <a:rPr kumimoji="1" lang="ja-JP" altLang="en-US" sz="1100" dirty="0" smtClean="0">
                          <a:solidFill>
                            <a:schemeClr val="tx1">
                              <a:lumMod val="65000"/>
                              <a:lumOff val="35000"/>
                            </a:schemeClr>
                          </a:solidFill>
                        </a:rPr>
                        <a:t>四半期商品</a:t>
                      </a:r>
                      <a:endParaRPr kumimoji="1" lang="ja-JP" altLang="en-US" sz="1100" dirty="0">
                        <a:solidFill>
                          <a:schemeClr val="tx1">
                            <a:lumMod val="65000"/>
                            <a:lumOff val="35000"/>
                          </a:schemeClr>
                        </a:solidFill>
                      </a:endParaRPr>
                    </a:p>
                  </a:txBody>
                  <a:tcPr/>
                </a:tc>
                <a:tc>
                  <a:txBody>
                    <a:bodyPr/>
                    <a:lstStyle/>
                    <a:p>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250494323"/>
                  </a:ext>
                </a:extLst>
              </a:tr>
              <a:tr h="259397">
                <a:tc>
                  <a:txBody>
                    <a:bodyPr/>
                    <a:lstStyle/>
                    <a:p>
                      <a:r>
                        <a:rPr kumimoji="1" lang="ja-JP" altLang="en-US" sz="1100" dirty="0" smtClean="0">
                          <a:solidFill>
                            <a:schemeClr val="tx1">
                              <a:lumMod val="65000"/>
                              <a:lumOff val="35000"/>
                            </a:schemeClr>
                          </a:solidFill>
                        </a:rPr>
                        <a:t>第</a:t>
                      </a:r>
                      <a:r>
                        <a:rPr kumimoji="1" lang="en-US" altLang="ja-JP" sz="1100" dirty="0" smtClean="0">
                          <a:solidFill>
                            <a:schemeClr val="tx1">
                              <a:lumMod val="65000"/>
                              <a:lumOff val="35000"/>
                            </a:schemeClr>
                          </a:solidFill>
                        </a:rPr>
                        <a:t>2</a:t>
                      </a:r>
                      <a:r>
                        <a:rPr kumimoji="1" lang="ja-JP" altLang="en-US" sz="1100" dirty="0" smtClean="0">
                          <a:solidFill>
                            <a:schemeClr val="tx1">
                              <a:lumMod val="65000"/>
                              <a:lumOff val="35000"/>
                            </a:schemeClr>
                          </a:solidFill>
                        </a:rPr>
                        <a:t>四半期商品</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462541441"/>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endParaRPr kumimoji="1" lang="ja-JP" altLang="en-US" sz="1100" b="1"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あり</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rgbClr val="C00000"/>
                          </a:solidFill>
                        </a:rPr>
                        <a:t>NG</a:t>
                      </a:r>
                      <a:endParaRPr kumimoji="1" lang="ja-JP" altLang="en-US" sz="1100" dirty="0">
                        <a:solidFill>
                          <a:srgbClr val="C00000"/>
                        </a:solidFill>
                      </a:endParaRPr>
                    </a:p>
                  </a:txBody>
                  <a:tcPr/>
                </a:tc>
                <a:extLst>
                  <a:ext uri="{0D108BD9-81ED-4DB2-BD59-A6C34878D82A}">
                    <a16:rowId xmlns:a16="http://schemas.microsoft.com/office/drawing/2014/main" val="615026862"/>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r>
                        <a:rPr kumimoji="1" lang="ja-JP" altLang="en-US" sz="1100" dirty="0">
                          <a:solidFill>
                            <a:schemeClr val="tx1">
                              <a:lumMod val="65000"/>
                              <a:lumOff val="35000"/>
                            </a:schemeClr>
                          </a:solidFill>
                        </a:rPr>
                        <a:t>（非推奨）</a:t>
                      </a:r>
                    </a:p>
                  </a:txBody>
                  <a:tcPr/>
                </a:tc>
                <a:extLst>
                  <a:ext uri="{0D108BD9-81ED-4DB2-BD59-A6C34878D82A}">
                    <a16:rowId xmlns:a16="http://schemas.microsoft.com/office/drawing/2014/main" val="361392894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r>
                        <a:rPr kumimoji="1" lang="en-US" altLang="ja-JP" sz="1100" dirty="0">
                          <a:solidFill>
                            <a:schemeClr val="tx1">
                              <a:lumMod val="65000"/>
                              <a:lumOff val="35000"/>
                            </a:schemeClr>
                          </a:solidFill>
                        </a:rPr>
                        <a:t>9/15-10/14</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139179677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10/1-10/31</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2445332618"/>
                  </a:ext>
                </a:extLst>
              </a:tr>
            </a:tbl>
          </a:graphicData>
        </a:graphic>
      </p:graphicFrame>
      <p:sp>
        <p:nvSpPr>
          <p:cNvPr id="22" name="テキスト ボックス 21"/>
          <p:cNvSpPr txBox="1"/>
          <p:nvPr/>
        </p:nvSpPr>
        <p:spPr>
          <a:xfrm>
            <a:off x="7824192" y="4118622"/>
            <a:ext cx="4504759" cy="261610"/>
          </a:xfrm>
          <a:prstGeom prst="rect">
            <a:avLst/>
          </a:prstGeom>
          <a:noFill/>
        </p:spPr>
        <p:txBody>
          <a:bodyPr wrap="none" rtlCol="0">
            <a:spAutoFit/>
          </a:bodyPr>
          <a:lstStyle/>
          <a:p>
            <a:pPr algn="l"/>
            <a:r>
              <a:rPr kumimoji="1" lang="en-US" altLang="ja-JP" sz="1100" dirty="0" smtClean="0"/>
              <a:t>※</a:t>
            </a:r>
            <a:r>
              <a:rPr kumimoji="1" lang="ja-JP" altLang="en-US" sz="1100" dirty="0" smtClean="0"/>
              <a:t>第</a:t>
            </a:r>
            <a:r>
              <a:rPr kumimoji="1" lang="en-US" altLang="ja-JP" sz="1100" dirty="0" smtClean="0"/>
              <a:t>3</a:t>
            </a:r>
            <a:r>
              <a:rPr kumimoji="1" lang="ja-JP" altLang="en-US" sz="1100" dirty="0" smtClean="0"/>
              <a:t>四半期商品</a:t>
            </a:r>
            <a:r>
              <a:rPr kumimoji="1" lang="ja-JP" altLang="en-US" sz="1100" dirty="0"/>
              <a:t>リリース時にメンテナンス期間は発生しません。</a:t>
            </a:r>
          </a:p>
        </p:txBody>
      </p:sp>
    </p:spTree>
    <p:extLst>
      <p:ext uri="{BB962C8B-B14F-4D97-AF65-F5344CB8AC3E}">
        <p14:creationId xmlns:p14="http://schemas.microsoft.com/office/powerpoint/2010/main" val="37370674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smtClean="0">
                <a:solidFill>
                  <a:schemeClr val="tx1">
                    <a:lumMod val="65000"/>
                    <a:lumOff val="35000"/>
                  </a:schemeClr>
                </a:solidFill>
              </a:rPr>
              <a:t>　・</a:t>
            </a:r>
            <a:r>
              <a:rPr kumimoji="0" lang="ja-JP" altLang="en-US" sz="1400" kern="0" dirty="0">
                <a:solidFill>
                  <a:schemeClr val="tx1">
                    <a:lumMod val="65000"/>
                    <a:lumOff val="35000"/>
                  </a:schemeClr>
                </a:solidFill>
              </a:rPr>
              <a:t>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PDF</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https://s.yimg.jp/images/listing/pdfs/listing_nyuukoukitei.pdf</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a:t>
            </a:r>
            <a:r>
              <a:rPr kumimoji="0" lang="ja-JP" altLang="en-US" sz="1400" kern="0" dirty="0" smtClean="0">
                <a:solidFill>
                  <a:schemeClr val="tx1">
                    <a:lumMod val="65000"/>
                    <a:lumOff val="35000"/>
                  </a:schemeClr>
                </a:solidFill>
              </a:rPr>
              <a:t>いただけます</a:t>
            </a:r>
            <a:endParaRPr kumimoji="0" lang="en-US" altLang="ja-JP" sz="1400" kern="0" dirty="0" smtClean="0">
              <a:solidFill>
                <a:schemeClr val="tx1">
                  <a:lumMod val="65000"/>
                  <a:lumOff val="35000"/>
                </a:schemeClr>
              </a:solidFill>
            </a:endParaRPr>
          </a:p>
          <a:p>
            <a:pPr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a:t>
            </a:r>
            <a:r>
              <a:rPr kumimoji="0" lang="ja-JP" altLang="en-US" sz="1400" b="0" i="0" u="none" strike="noStrike" kern="0" cap="none" spc="0" normalizeH="0" baseline="0" noProof="0" dirty="0">
                <a:ln>
                  <a:noFill/>
                </a:ln>
                <a:solidFill>
                  <a:schemeClr val="tx1">
                    <a:lumMod val="65000"/>
                    <a:lumOff val="35000"/>
                  </a:schemeClr>
                </a:solidFill>
                <a:effectLst/>
                <a:uLnTx/>
                <a:uFillTx/>
              </a:rPr>
              <a:t>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テキスト ボックス 5"/>
          <p:cNvSpPr txBox="1"/>
          <p:nvPr/>
        </p:nvSpPr>
        <p:spPr>
          <a:xfrm>
            <a:off x="454374" y="1124744"/>
            <a:ext cx="11402265" cy="2246769"/>
          </a:xfrm>
          <a:prstGeom prst="rect">
            <a:avLst/>
          </a:prstGeom>
          <a:noFill/>
        </p:spPr>
        <p:txBody>
          <a:bodyPr wrap="square" rtlCol="0">
            <a:spAutoFit/>
          </a:bodyPr>
          <a:lstStyle/>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smtClean="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6" name="テキスト ボックス 5"/>
          <p:cNvSpPr txBox="1"/>
          <p:nvPr/>
        </p:nvSpPr>
        <p:spPr>
          <a:xfrm>
            <a:off x="454374" y="1124744"/>
            <a:ext cx="11402265" cy="2893100"/>
          </a:xfrm>
          <a:prstGeom prst="rect">
            <a:avLst/>
          </a:prstGeom>
          <a:noFill/>
        </p:spPr>
        <p:txBody>
          <a:bodyPr wrap="square" rtlCol="0">
            <a:spAutoFit/>
          </a:bodyPr>
          <a:lstStyle/>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2021/9/7</a:t>
            </a:r>
          </a:p>
          <a:p>
            <a:r>
              <a:rPr lang="ja-JP" altLang="en-US" sz="1400" dirty="0">
                <a:solidFill>
                  <a:schemeClr val="tx1">
                    <a:lumMod val="65000"/>
                    <a:lumOff val="35000"/>
                  </a:schemeClr>
                </a:solidFill>
              </a:rPr>
              <a:t>・「免責事項・注意事項」入稿前審査についての記載を更新しました</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2022/1/13</a:t>
            </a:r>
            <a:endParaRPr lang="en-US" altLang="ja-JP" sz="1400" dirty="0" smtClean="0">
              <a:solidFill>
                <a:schemeClr val="tx1">
                  <a:lumMod val="65000"/>
                  <a:lumOff val="35000"/>
                </a:schemeClr>
              </a:solidFill>
            </a:endParaRPr>
          </a:p>
          <a:p>
            <a:pPr lvl="0">
              <a:defRPr/>
            </a:pPr>
            <a:r>
              <a:rPr lang="ja-JP" altLang="en-US" sz="1400" dirty="0" smtClean="0">
                <a:solidFill>
                  <a:schemeClr val="tx1">
                    <a:lumMod val="65000"/>
                    <a:lumOff val="35000"/>
                  </a:schemeClr>
                </a:solidFill>
              </a:rPr>
              <a:t>・「スポーツナビ</a:t>
            </a:r>
            <a:r>
              <a:rPr lang="ja-JP" altLang="en-US" sz="1400" dirty="0">
                <a:solidFill>
                  <a:schemeClr val="tx1">
                    <a:lumMod val="65000"/>
                    <a:lumOff val="35000"/>
                  </a:schemeClr>
                </a:solidFill>
              </a:rPr>
              <a:t>　カテゴリートップ指定　トップインパクト　プライムディスプレイ　ダブルサイズ　</a:t>
            </a:r>
            <a:r>
              <a:rPr lang="en-US" altLang="ja-JP" sz="1400" dirty="0" smtClean="0">
                <a:solidFill>
                  <a:schemeClr val="tx1">
                    <a:lumMod val="65000"/>
                    <a:lumOff val="35000"/>
                  </a:schemeClr>
                </a:solidFill>
              </a:rPr>
              <a:t>PC</a:t>
            </a:r>
            <a:r>
              <a:rPr lang="ja-JP" altLang="en-US" sz="1400" dirty="0" smtClean="0">
                <a:solidFill>
                  <a:schemeClr val="tx1">
                    <a:lumMod val="65000"/>
                    <a:lumOff val="35000"/>
                  </a:schemeClr>
                </a:solidFill>
              </a:rPr>
              <a:t>」を</a:t>
            </a:r>
            <a:r>
              <a:rPr lang="en-US" altLang="ja-JP" sz="1400" dirty="0" smtClean="0">
                <a:solidFill>
                  <a:schemeClr val="tx1">
                    <a:lumMod val="65000"/>
                    <a:lumOff val="35000"/>
                  </a:schemeClr>
                </a:solidFill>
              </a:rPr>
              <a:t>P5</a:t>
            </a:r>
            <a:r>
              <a:rPr lang="ja-JP" altLang="en-US" sz="1400" dirty="0" smtClean="0">
                <a:solidFill>
                  <a:schemeClr val="tx1">
                    <a:lumMod val="65000"/>
                    <a:lumOff val="35000"/>
                  </a:schemeClr>
                </a:solidFill>
              </a:rPr>
              <a:t>に移動。</a:t>
            </a:r>
            <a:r>
              <a:rPr lang="en-US" altLang="ja-JP" sz="1400" dirty="0" smtClean="0">
                <a:solidFill>
                  <a:schemeClr val="tx1">
                    <a:lumMod val="65000"/>
                    <a:lumOff val="35000"/>
                  </a:schemeClr>
                </a:solidFill>
              </a:rPr>
              <a:t/>
            </a:r>
            <a:br>
              <a:rPr lang="en-US" altLang="ja-JP" sz="1400" dirty="0" smtClean="0">
                <a:solidFill>
                  <a:schemeClr val="tx1">
                    <a:lumMod val="65000"/>
                    <a:lumOff val="35000"/>
                  </a:schemeClr>
                </a:solidFill>
              </a:rPr>
            </a:br>
            <a:r>
              <a:rPr lang="ja-JP" altLang="en-US" sz="1400" dirty="0" smtClean="0">
                <a:solidFill>
                  <a:schemeClr val="tx1">
                    <a:lumMod val="65000"/>
                    <a:lumOff val="35000"/>
                  </a:schemeClr>
                </a:solidFill>
              </a:rPr>
              <a:t>　　掲載終了日を変更。</a:t>
            </a:r>
            <a:endParaRPr lang="en-US" altLang="ja-JP" sz="1400" dirty="0" smtClean="0">
              <a:solidFill>
                <a:schemeClr val="tx1">
                  <a:lumMod val="65000"/>
                  <a:lumOff val="35000"/>
                </a:schemeClr>
              </a:solidFill>
            </a:endParaRPr>
          </a:p>
          <a:p>
            <a:pPr>
              <a:defRPr/>
            </a:pPr>
            <a:r>
              <a:rPr lang="ja-JP" altLang="en-US" sz="1400" dirty="0" smtClean="0">
                <a:solidFill>
                  <a:schemeClr val="tx1">
                    <a:lumMod val="65000"/>
                    <a:lumOff val="35000"/>
                  </a:schemeClr>
                </a:solidFill>
              </a:rPr>
              <a:t>・「スポーツナビ</a:t>
            </a:r>
            <a:r>
              <a:rPr lang="ja-JP" altLang="en-US" sz="1400" dirty="0">
                <a:solidFill>
                  <a:schemeClr val="tx1">
                    <a:lumMod val="65000"/>
                    <a:lumOff val="35000"/>
                  </a:schemeClr>
                </a:solidFill>
              </a:rPr>
              <a:t>　カテゴリートップ指定　トップインパクトプライムディスプレイダブルサイズ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（プロ野球、サッカー代表</a:t>
            </a:r>
            <a:r>
              <a:rPr lang="ja-JP" altLang="en-US" sz="1400" dirty="0" smtClean="0">
                <a:solidFill>
                  <a:schemeClr val="tx1">
                    <a:lumMod val="65000"/>
                    <a:lumOff val="35000"/>
                  </a:schemeClr>
                </a:solidFill>
              </a:rPr>
              <a:t>）」を新規追加</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a:defRPr/>
            </a:pPr>
            <a:r>
              <a:rPr lang="ja-JP" altLang="en-US" sz="1400" dirty="0">
                <a:solidFill>
                  <a:schemeClr val="tx1">
                    <a:lumMod val="65000"/>
                    <a:lumOff val="35000"/>
                  </a:schemeClr>
                </a:solidFill>
              </a:rPr>
              <a:t>・「スポーツナビ　カテゴリートップ指定　トップパネル　</a:t>
            </a:r>
            <a:r>
              <a:rPr lang="en-US" altLang="ja-JP" sz="1400" dirty="0">
                <a:solidFill>
                  <a:schemeClr val="tx1">
                    <a:lumMod val="65000"/>
                    <a:lumOff val="35000"/>
                  </a:schemeClr>
                </a:solidFill>
              </a:rPr>
              <a:t>SP</a:t>
            </a:r>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スポーツナビ　カテゴリー指定　プライムディスプレイ　</a:t>
            </a:r>
            <a:r>
              <a:rPr lang="en-US" altLang="ja-JP" sz="1400" dirty="0" smtClean="0">
                <a:solidFill>
                  <a:schemeClr val="tx1">
                    <a:lumMod val="65000"/>
                    <a:lumOff val="35000"/>
                  </a:schemeClr>
                </a:solidFill>
              </a:rPr>
              <a:t>PC</a:t>
            </a:r>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の注記に一部</a:t>
            </a:r>
            <a:r>
              <a:rPr lang="ja-JP" altLang="en-US" sz="1400" dirty="0" smtClean="0">
                <a:solidFill>
                  <a:schemeClr val="tx1">
                    <a:lumMod val="65000"/>
                    <a:lumOff val="35000"/>
                  </a:schemeClr>
                </a:solidFill>
              </a:rPr>
              <a:t>追記。</a:t>
            </a:r>
            <a:endParaRPr lang="ja-JP" altLang="en-US" sz="1400" dirty="0">
              <a:solidFill>
                <a:schemeClr val="tx1">
                  <a:lumMod val="65000"/>
                  <a:lumOff val="35000"/>
                </a:schemeClr>
              </a:solidFill>
            </a:endParaRPr>
          </a:p>
          <a:p>
            <a:pPr lvl="0">
              <a:defRPr/>
            </a:pP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endParaRPr lang="ja-JP" altLang="en-US" sz="1400" dirty="0">
              <a:solidFill>
                <a:schemeClr val="tx1">
                  <a:lumMod val="65000"/>
                  <a:lumOff val="35000"/>
                </a:schemeClr>
              </a:solidFill>
            </a:endParaRPr>
          </a:p>
        </p:txBody>
      </p:sp>
    </p:spTree>
    <p:extLst>
      <p:ext uri="{BB962C8B-B14F-4D97-AF65-F5344CB8AC3E}">
        <p14:creationId xmlns:p14="http://schemas.microsoft.com/office/powerpoint/2010/main" val="10520267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トップパネル（スマートフォン商品</a:t>
            </a:r>
            <a:r>
              <a:rPr lang="ja-JP" altLang="en-US" dirty="0" smtClean="0"/>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4" name="正方形/長方形 3"/>
          <p:cNvSpPr/>
          <p:nvPr/>
        </p:nvSpPr>
        <p:spPr>
          <a:xfrm>
            <a:off x="288836" y="6376337"/>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901374396"/>
              </p:ext>
            </p:extLst>
          </p:nvPr>
        </p:nvGraphicFramePr>
        <p:xfrm>
          <a:off x="334964" y="1119921"/>
          <a:ext cx="11625522" cy="4994274"/>
        </p:xfrm>
        <a:graphic>
          <a:graphicData uri="http://schemas.openxmlformats.org/drawingml/2006/table">
            <a:tbl>
              <a:tblPr firstCol="1" bandRow="1"/>
              <a:tblGrid>
                <a:gridCol w="2700000">
                  <a:extLst>
                    <a:ext uri="{9D8B030D-6E8A-4147-A177-3AD203B41FA5}">
                      <a16:colId xmlns:a16="http://schemas.microsoft.com/office/drawing/2014/main" val="792911817"/>
                    </a:ext>
                  </a:extLst>
                </a:gridCol>
                <a:gridCol w="1299521">
                  <a:extLst>
                    <a:ext uri="{9D8B030D-6E8A-4147-A177-3AD203B41FA5}">
                      <a16:colId xmlns:a16="http://schemas.microsoft.com/office/drawing/2014/main" val="598637953"/>
                    </a:ext>
                  </a:extLst>
                </a:gridCol>
                <a:gridCol w="3327253">
                  <a:extLst>
                    <a:ext uri="{9D8B030D-6E8A-4147-A177-3AD203B41FA5}">
                      <a16:colId xmlns:a16="http://schemas.microsoft.com/office/drawing/2014/main" val="3655700269"/>
                    </a:ext>
                  </a:extLst>
                </a:gridCol>
                <a:gridCol w="1410373">
                  <a:extLst>
                    <a:ext uri="{9D8B030D-6E8A-4147-A177-3AD203B41FA5}">
                      <a16:colId xmlns:a16="http://schemas.microsoft.com/office/drawing/2014/main" val="2655217227"/>
                    </a:ext>
                  </a:extLst>
                </a:gridCol>
                <a:gridCol w="2888375">
                  <a:extLst>
                    <a:ext uri="{9D8B030D-6E8A-4147-A177-3AD203B41FA5}">
                      <a16:colId xmlns:a16="http://schemas.microsoft.com/office/drawing/2014/main" val="2101335109"/>
                    </a:ext>
                  </a:extLst>
                </a:gridCol>
              </a:tblGrid>
              <a:tr h="3192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no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lt"/>
                          <a:ea typeface="+mn-ea"/>
                          <a:cs typeface="+mn-cs"/>
                        </a:rPr>
                        <a:t>スポーツナビ　トップ　トップパネル　</a:t>
                      </a:r>
                      <a:r>
                        <a:rPr kumimoji="1" lang="en-US" altLang="ja-JP" sz="800" b="1" kern="1200" dirty="0" smtClean="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メイリオ"/>
                          <a:ea typeface="メイリオ"/>
                          <a:cs typeface="+mn-cs"/>
                        </a:rPr>
                        <a:t>スポーツナビ　カテゴリートップ指定　トップパネル　</a:t>
                      </a:r>
                      <a:r>
                        <a:rPr kumimoji="1" lang="en-US" altLang="ja-JP" sz="800" b="1" kern="1200" dirty="0" smtClean="0">
                          <a:solidFill>
                            <a:schemeClr val="tx1">
                              <a:lumMod val="65000"/>
                              <a:lumOff val="35000"/>
                            </a:schemeClr>
                          </a:solidFill>
                          <a:latin typeface="メイリオ"/>
                          <a:ea typeface="メイリオ"/>
                          <a:cs typeface="+mn-cs"/>
                        </a:rPr>
                        <a:t>SP</a:t>
                      </a:r>
                      <a:endParaRPr kumimoji="1" lang="ja-JP" altLang="en-US" sz="800" b="1" kern="1200" dirty="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044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内容変更</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1000001602 </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j-lt"/>
                          <a:ea typeface="+mj-ea"/>
                          <a:cs typeface="+mn-cs"/>
                        </a:rPr>
                        <a:t>内容変更</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1000001585 </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044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2021/7/28</a:t>
                      </a:r>
                      <a:r>
                        <a:rPr kumimoji="1" lang="en-US" altLang="ja-JP"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メイリオ"/>
                          <a:ea typeface="メイリオ"/>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メイリオ"/>
                        <a:ea typeface="メイリオ"/>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044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ー</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40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3357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212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動画（</a:t>
                      </a:r>
                      <a:r>
                        <a:rPr kumimoji="1" lang="en-US" altLang="ja-JP" sz="800" b="0" kern="1200" dirty="0" smtClean="0">
                          <a:solidFill>
                            <a:schemeClr val="bg1"/>
                          </a:solidFill>
                          <a:latin typeface="+mn-lt"/>
                          <a:ea typeface="+mn-ea"/>
                          <a:cs typeface="+mn-cs"/>
                        </a:rPr>
                        <a:t>16</a:t>
                      </a:r>
                      <a:r>
                        <a:rPr kumimoji="1" lang="ja-JP" altLang="en-US" sz="800" b="0" kern="1200" dirty="0" smtClean="0">
                          <a:solidFill>
                            <a:schemeClr val="bg1"/>
                          </a:solidFill>
                          <a:latin typeface="+mn-lt"/>
                          <a:ea typeface="+mn-ea"/>
                          <a:cs typeface="+mn-cs"/>
                        </a:rPr>
                        <a:t>：</a:t>
                      </a:r>
                      <a:r>
                        <a:rPr kumimoji="1" lang="en-US" altLang="ja-JP" sz="800" b="0" kern="1200" dirty="0" smtClean="0">
                          <a:solidFill>
                            <a:schemeClr val="bg1"/>
                          </a:solidFill>
                          <a:latin typeface="+mn-lt"/>
                          <a:ea typeface="+mn-ea"/>
                          <a:cs typeface="+mn-cs"/>
                        </a:rPr>
                        <a:t>9</a:t>
                      </a:r>
                      <a:r>
                        <a:rPr kumimoji="1" lang="ja-JP" altLang="en-US" sz="800" b="0" kern="1200" dirty="0" smtClean="0">
                          <a:solidFill>
                            <a:schemeClr val="bg1"/>
                          </a:solidFill>
                          <a:latin typeface="+mn-lt"/>
                          <a:ea typeface="+mn-ea"/>
                          <a:cs typeface="+mn-cs"/>
                        </a:rPr>
                        <a:t>）広告</a:t>
                      </a:r>
                    </a:p>
                    <a:p>
                      <a:pPr algn="ctr"/>
                      <a:r>
                        <a:rPr kumimoji="1" lang="ja-JP" altLang="en-US" sz="800" b="0" kern="1200" dirty="0" smtClean="0">
                          <a:solidFill>
                            <a:schemeClr val="bg1"/>
                          </a:solidFill>
                          <a:latin typeface="+mn-lt"/>
                          <a:ea typeface="+mn-ea"/>
                          <a:cs typeface="+mn-cs"/>
                        </a:rPr>
                        <a:t>タップ後の動作</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mn-lt"/>
                          <a:ea typeface="+mn-ea"/>
                          <a:cs typeface="+mn-cs"/>
                        </a:rPr>
                        <a:t>動画をフルスクリーンで再生する（</a:t>
                      </a:r>
                      <a:r>
                        <a:rPr kumimoji="1" lang="en-US" altLang="ja-JP" sz="800" kern="1200" dirty="0" smtClean="0">
                          <a:solidFill>
                            <a:schemeClr val="tx1">
                              <a:lumMod val="65000"/>
                              <a:lumOff val="35000"/>
                            </a:schemeClr>
                          </a:solidFill>
                          <a:latin typeface="+mn-lt"/>
                          <a:ea typeface="+mn-ea"/>
                          <a:cs typeface="+mn-cs"/>
                        </a:rPr>
                        <a:t>for view</a:t>
                      </a:r>
                      <a:r>
                        <a:rPr kumimoji="1" lang="ja-JP" altLang="en-US" sz="800" kern="1200" dirty="0" smtClean="0">
                          <a:solidFill>
                            <a:schemeClr val="tx1">
                              <a:lumMod val="65000"/>
                              <a:lumOff val="35000"/>
                            </a:schemeClr>
                          </a:solidFill>
                          <a:latin typeface="+mn-lt"/>
                          <a:ea typeface="+mn-ea"/>
                          <a:cs typeface="+mn-cs"/>
                        </a:rPr>
                        <a:t>）</a:t>
                      </a:r>
                    </a:p>
                    <a:p>
                      <a:pPr algn="ctr"/>
                      <a:r>
                        <a:rPr kumimoji="1" lang="ja-JP" altLang="en-US" sz="800" kern="1200" dirty="0" smtClean="0">
                          <a:solidFill>
                            <a:schemeClr val="tx1">
                              <a:lumMod val="65000"/>
                              <a:lumOff val="35000"/>
                            </a:schemeClr>
                          </a:solidFill>
                          <a:latin typeface="+mn-lt"/>
                          <a:ea typeface="+mn-ea"/>
                          <a:cs typeface="+mn-cs"/>
                        </a:rPr>
                        <a:t>ランディングページを表示する（</a:t>
                      </a:r>
                      <a:r>
                        <a:rPr kumimoji="1" lang="en-US" altLang="ja-JP" sz="800" kern="1200" dirty="0" smtClean="0">
                          <a:solidFill>
                            <a:schemeClr val="tx1">
                              <a:lumMod val="65000"/>
                              <a:lumOff val="35000"/>
                            </a:schemeClr>
                          </a:solidFill>
                          <a:latin typeface="+mn-lt"/>
                          <a:ea typeface="+mn-ea"/>
                          <a:cs typeface="+mn-cs"/>
                        </a:rPr>
                        <a:t>for click</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22545122"/>
                  </a:ext>
                </a:extLst>
              </a:tr>
              <a:tr h="2044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スマートフォン</a:t>
                      </a:r>
                      <a:r>
                        <a:rPr kumimoji="1" lang="ja-JP" altLang="en-US" sz="800" b="0" dirty="0" smtClean="0">
                          <a:solidFill>
                            <a:schemeClr val="tx1">
                              <a:lumMod val="65000"/>
                              <a:lumOff val="35000"/>
                            </a:schemeClr>
                          </a:solidFill>
                          <a:latin typeface="+mj-lt"/>
                          <a:ea typeface="+mj-ea"/>
                        </a:rPr>
                        <a:t>（ウェブ</a:t>
                      </a:r>
                      <a:r>
                        <a:rPr kumimoji="1" lang="en-US" altLang="ja-JP" sz="800" b="0" dirty="0" smtClean="0">
                          <a:solidFill>
                            <a:schemeClr val="tx1">
                              <a:lumMod val="65000"/>
                              <a:lumOff val="35000"/>
                            </a:schemeClr>
                          </a:solidFill>
                          <a:latin typeface="+mj-lt"/>
                          <a:ea typeface="+mj-ea"/>
                        </a:rPr>
                        <a:t>/</a:t>
                      </a:r>
                      <a:r>
                        <a:rPr kumimoji="1" lang="ja-JP" altLang="en-US" sz="800" b="0" dirty="0" smtClean="0">
                          <a:solidFill>
                            <a:schemeClr val="tx1">
                              <a:lumMod val="65000"/>
                              <a:lumOff val="35000"/>
                            </a:schemeClr>
                          </a:solidFill>
                          <a:latin typeface="+mj-lt"/>
                          <a:ea typeface="+mj-ea"/>
                        </a:rPr>
                        <a:t>アプリ）</a:t>
                      </a:r>
                      <a:endParaRPr kumimoji="1" lang="ja-JP" altLang="en-US" sz="800" b="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スマートフォン</a:t>
                      </a:r>
                      <a:r>
                        <a:rPr kumimoji="1" lang="ja-JP" altLang="en-US" sz="800" b="0" kern="1200" dirty="0" smtClean="0">
                          <a:solidFill>
                            <a:schemeClr val="tx1">
                              <a:lumMod val="65000"/>
                              <a:lumOff val="35000"/>
                            </a:schemeClr>
                          </a:solidFill>
                          <a:latin typeface="+mn-lt"/>
                          <a:ea typeface="+mn-ea"/>
                          <a:cs typeface="+mn-cs"/>
                        </a:rPr>
                        <a:t>（ウェブ）</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4381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掲載面</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スポーツナビ　野球　プロ野球</a:t>
                      </a:r>
                    </a:p>
                    <a:p>
                      <a:pPr algn="ctr"/>
                      <a:r>
                        <a:rPr kumimoji="1" lang="ja-JP" altLang="en-US" sz="800" kern="1200" dirty="0" smtClean="0">
                          <a:solidFill>
                            <a:schemeClr val="tx1">
                              <a:lumMod val="65000"/>
                              <a:lumOff val="35000"/>
                            </a:schemeClr>
                          </a:solidFill>
                          <a:latin typeface="+mn-lt"/>
                          <a:ea typeface="+mn-ea"/>
                          <a:cs typeface="+mn-cs"/>
                        </a:rPr>
                        <a:t>スポーツナビ　野球　高校野球</a:t>
                      </a:r>
                      <a:endParaRPr kumimoji="1" lang="en-US" altLang="ja-JP" sz="800" kern="1200" dirty="0" smtClean="0">
                        <a:solidFill>
                          <a:schemeClr val="tx1">
                            <a:lumMod val="65000"/>
                            <a:lumOff val="35000"/>
                          </a:schemeClr>
                        </a:solidFill>
                        <a:latin typeface="+mn-lt"/>
                        <a:ea typeface="+mn-ea"/>
                        <a:cs typeface="+mn-cs"/>
                      </a:endParaRPr>
                    </a:p>
                    <a:p>
                      <a:pPr marL="0" algn="ctr" defTabSz="914400" rtl="0" eaLnBrk="1" latinLnBrk="0" hangingPunct="1"/>
                      <a:r>
                        <a:rPr kumimoji="1" lang="ja-JP" altLang="en-US" sz="800" kern="1200" dirty="0" smtClean="0">
                          <a:solidFill>
                            <a:schemeClr val="tx1">
                              <a:lumMod val="65000"/>
                              <a:lumOff val="35000"/>
                            </a:schemeClr>
                          </a:solidFill>
                          <a:latin typeface="+mn-lt"/>
                          <a:ea typeface="+mn-ea"/>
                          <a:cs typeface="+mn-cs"/>
                        </a:rPr>
                        <a:t>スポーツナビ　サッカー　</a:t>
                      </a:r>
                      <a:r>
                        <a:rPr kumimoji="1" lang="en-US" altLang="ja-JP" sz="800" kern="1200" dirty="0" smtClean="0">
                          <a:solidFill>
                            <a:schemeClr val="tx1">
                              <a:lumMod val="65000"/>
                              <a:lumOff val="35000"/>
                            </a:schemeClr>
                          </a:solidFill>
                          <a:latin typeface="+mn-lt"/>
                          <a:ea typeface="+mn-ea"/>
                          <a:cs typeface="+mn-cs"/>
                        </a:rPr>
                        <a:t>J</a:t>
                      </a:r>
                      <a:r>
                        <a:rPr kumimoji="1" lang="ja-JP" altLang="en-US" sz="800" kern="1200" dirty="0" smtClean="0">
                          <a:solidFill>
                            <a:schemeClr val="tx1">
                              <a:lumMod val="65000"/>
                              <a:lumOff val="35000"/>
                            </a:schemeClr>
                          </a:solidFill>
                          <a:latin typeface="+mn-lt"/>
                          <a:ea typeface="+mn-ea"/>
                          <a:cs typeface="+mn-cs"/>
                        </a:rPr>
                        <a:t>リーグ</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66098080"/>
                  </a:ext>
                </a:extLst>
              </a:tr>
              <a:tr h="2461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smtClean="0">
                          <a:solidFill>
                            <a:schemeClr val="bg1"/>
                          </a:solidFill>
                          <a:latin typeface="+mn-lt"/>
                          <a:ea typeface="+mn-ea"/>
                          <a:cs typeface="+mn-cs"/>
                        </a:rPr>
                        <a:t>掲載場所</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スポーツナビのトップページ</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スポーツナビの各種目のトップページ</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06916787"/>
                  </a:ext>
                </a:extLst>
              </a:tr>
              <a:tr h="3192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（金）</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55156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5</a:t>
                      </a:r>
                      <a:r>
                        <a:rPr kumimoji="1" lang="ja-JP" altLang="en-US" sz="800" kern="1200" dirty="0" smtClean="0">
                          <a:solidFill>
                            <a:schemeClr val="tx1">
                              <a:lumMod val="65000"/>
                              <a:lumOff val="35000"/>
                            </a:schemeClr>
                          </a:solidFill>
                          <a:latin typeface="メイリオ"/>
                          <a:ea typeface="メイリオ"/>
                          <a:cs typeface="+mn-cs"/>
                        </a:rPr>
                        <a:t>日間～</a:t>
                      </a:r>
                      <a:r>
                        <a:rPr kumimoji="1" lang="en-US" altLang="ja-JP" sz="800" kern="1200" dirty="0" smtClean="0">
                          <a:solidFill>
                            <a:schemeClr val="tx1">
                              <a:lumMod val="65000"/>
                              <a:lumOff val="35000"/>
                            </a:schemeClr>
                          </a:solidFill>
                          <a:latin typeface="メイリオ"/>
                          <a:ea typeface="メイリオ"/>
                          <a:cs typeface="+mn-cs"/>
                        </a:rPr>
                        <a:t>31</a:t>
                      </a:r>
                      <a:r>
                        <a:rPr kumimoji="1" lang="ja-JP" altLang="en-US" sz="800" kern="1200" dirty="0" smtClean="0">
                          <a:solidFill>
                            <a:schemeClr val="tx1">
                              <a:lumMod val="65000"/>
                              <a:lumOff val="35000"/>
                            </a:schemeClr>
                          </a:solidFill>
                          <a:latin typeface="メイリオ"/>
                          <a:ea typeface="メイリオ"/>
                          <a:cs typeface="+mn-cs"/>
                        </a:rPr>
                        <a:t>日間</a:t>
                      </a:r>
                      <a:endParaRPr kumimoji="1" lang="en-US" altLang="ja-JP" sz="8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メイリオ"/>
                          <a:ea typeface="メイリオ"/>
                          <a:cs typeface="+mn-cs"/>
                        </a:rPr>
                        <a:t>※1</a:t>
                      </a:r>
                      <a:r>
                        <a:rPr kumimoji="1" lang="ja-JP" altLang="en-US" sz="700" kern="1200" dirty="0" smtClean="0">
                          <a:solidFill>
                            <a:schemeClr val="tx1">
                              <a:lumMod val="65000"/>
                              <a:lumOff val="35000"/>
                            </a:schemeClr>
                          </a:solidFill>
                          <a:latin typeface="メイリオ"/>
                          <a:ea typeface="メイリオ"/>
                          <a:cs typeface="+mn-cs"/>
                        </a:rPr>
                        <a:t>日間～</a:t>
                      </a:r>
                      <a:r>
                        <a:rPr kumimoji="1" lang="en-US" altLang="ja-JP" sz="700" kern="1200" dirty="0" smtClean="0">
                          <a:solidFill>
                            <a:schemeClr val="tx1">
                              <a:lumMod val="65000"/>
                              <a:lumOff val="35000"/>
                            </a:schemeClr>
                          </a:solidFill>
                          <a:latin typeface="メイリオ"/>
                          <a:ea typeface="メイリオ"/>
                          <a:cs typeface="+mn-cs"/>
                        </a:rPr>
                        <a:t>4</a:t>
                      </a:r>
                      <a:r>
                        <a:rPr kumimoji="1" lang="ja-JP" altLang="en-US" sz="700" kern="1200" dirty="0" smtClean="0">
                          <a:solidFill>
                            <a:schemeClr val="tx1">
                              <a:lumMod val="65000"/>
                              <a:lumOff val="35000"/>
                            </a:schemeClr>
                          </a:solidFill>
                          <a:latin typeface="メイリオ"/>
                          <a:ea typeface="メイリオ"/>
                          <a:cs typeface="+mn-cs"/>
                        </a:rPr>
                        <a:t>日間での掲載も可能ですが、掲載</a:t>
                      </a:r>
                      <a:r>
                        <a:rPr kumimoji="1" lang="en-US" altLang="ja-JP" sz="700" kern="1200" dirty="0" err="1" smtClean="0">
                          <a:solidFill>
                            <a:schemeClr val="tx1">
                              <a:lumMod val="65000"/>
                              <a:lumOff val="35000"/>
                            </a:schemeClr>
                          </a:solidFill>
                          <a:latin typeface="メイリオ"/>
                          <a:ea typeface="メイリオ"/>
                          <a:cs typeface="+mn-cs"/>
                        </a:rPr>
                        <a:t>vimps</a:t>
                      </a:r>
                      <a:r>
                        <a:rPr kumimoji="1" lang="ja-JP" altLang="en-US" sz="700" kern="1200" dirty="0" smtClean="0">
                          <a:solidFill>
                            <a:schemeClr val="tx1">
                              <a:lumMod val="65000"/>
                              <a:lumOff val="35000"/>
                            </a:schemeClr>
                          </a:solidFill>
                          <a:latin typeface="メイリオ"/>
                          <a:ea typeface="メイリオ"/>
                          <a:cs typeface="+mn-cs"/>
                        </a:rPr>
                        <a:t>数が未達成の場合補填対象外になります。</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latinLnBrk="0" hangingPunct="1"/>
                      <a:endParaRPr kumimoji="1" lang="ja-JP" altLang="en-US" sz="9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591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591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591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1,285</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latinLnBrk="0" hangingPunct="1"/>
                      <a:r>
                        <a:rPr kumimoji="1" lang="en-US" altLang="ja-JP" sz="800" kern="1200" dirty="0" smtClean="0">
                          <a:solidFill>
                            <a:schemeClr val="tx1">
                              <a:lumMod val="65000"/>
                              <a:lumOff val="35000"/>
                            </a:schemeClr>
                          </a:solidFill>
                          <a:latin typeface="メイリオ"/>
                          <a:ea typeface="メイリオ"/>
                          <a:cs typeface="+mn-cs"/>
                        </a:rPr>
                        <a:t>1,310</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591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想定</a:t>
                      </a:r>
                      <a:r>
                        <a:rPr kumimoji="1" lang="en-US" altLang="ja-JP" sz="8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36160" y="2060848"/>
            <a:ext cx="288032" cy="534079"/>
          </a:xfrm>
          <a:prstGeom prst="rect">
            <a:avLst/>
          </a:prstGeom>
        </p:spPr>
      </p:pic>
      <p:sp>
        <p:nvSpPr>
          <p:cNvPr id="11" name="テキスト ボックス 10"/>
          <p:cNvSpPr txBox="1"/>
          <p:nvPr/>
        </p:nvSpPr>
        <p:spPr>
          <a:xfrm>
            <a:off x="6312024" y="1256281"/>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※1</a:t>
            </a:r>
            <a:endParaRPr kumimoji="0" lang="ja-JP" altLang="en-US" sz="700" b="0" i="0" u="none" strike="noStrike" kern="0" cap="none" spc="0" normalizeH="0" baseline="0" noProof="0" dirty="0" smtClean="0">
              <a:ln>
                <a:noFill/>
              </a:ln>
              <a:solidFill>
                <a:prstClr val="black">
                  <a:lumMod val="65000"/>
                  <a:lumOff val="35000"/>
                </a:prstClr>
              </a:solidFill>
              <a:effectLst/>
              <a:uLnTx/>
              <a:uFillTx/>
            </a:endParaRPr>
          </a:p>
        </p:txBody>
      </p:sp>
      <p:sp>
        <p:nvSpPr>
          <p:cNvPr id="12" name="テキスト ボックス 11"/>
          <p:cNvSpPr txBox="1"/>
          <p:nvPr/>
        </p:nvSpPr>
        <p:spPr>
          <a:xfrm>
            <a:off x="11020002" y="1256281"/>
            <a:ext cx="598268"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a:t>
            </a:r>
            <a:r>
              <a:rPr kumimoji="0" lang="ja-JP" altLang="en-US" sz="700" b="0" i="0" u="none" strike="noStrike" kern="0" cap="none" spc="0" normalizeH="0" baseline="0" noProof="0" dirty="0" smtClean="0">
                <a:ln>
                  <a:noFill/>
                </a:ln>
                <a:solidFill>
                  <a:prstClr val="black">
                    <a:lumMod val="65000"/>
                    <a:lumOff val="35000"/>
                  </a:prstClr>
                </a:solidFill>
                <a:effectLst/>
                <a:uLnTx/>
                <a:uFillTx/>
              </a:rPr>
              <a:t>２</a:t>
            </a:r>
          </a:p>
        </p:txBody>
      </p:sp>
      <p:sp>
        <p:nvSpPr>
          <p:cNvPr id="14" name="テキスト ボックス 13"/>
          <p:cNvSpPr txBox="1"/>
          <p:nvPr/>
        </p:nvSpPr>
        <p:spPr>
          <a:xfrm>
            <a:off x="292334" y="6157328"/>
            <a:ext cx="9339428" cy="338554"/>
          </a:xfrm>
          <a:prstGeom prst="rect">
            <a:avLst/>
          </a:prstGeom>
          <a:noFill/>
        </p:spPr>
        <p:txBody>
          <a:bodyPr wrap="square" rtlCol="0">
            <a:spAutoFit/>
          </a:bodyPr>
          <a:lstStyle/>
          <a:p>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：配信先： </a:t>
            </a:r>
            <a:r>
              <a:rPr kumimoji="0" lang="en-US" altLang="ja-JP" sz="800" kern="0" dirty="0">
                <a:solidFill>
                  <a:prstClr val="black">
                    <a:lumMod val="65000"/>
                    <a:lumOff val="35000"/>
                  </a:prstClr>
                </a:solidFill>
              </a:rPr>
              <a:t>iOS</a:t>
            </a:r>
            <a:r>
              <a:rPr kumimoji="0" lang="ja-JP" altLang="en-US" sz="800" kern="0" dirty="0">
                <a:solidFill>
                  <a:prstClr val="black">
                    <a:lumMod val="65000"/>
                    <a:lumOff val="35000"/>
                  </a:prstClr>
                </a:solidFill>
              </a:rPr>
              <a:t>・</a:t>
            </a:r>
            <a:r>
              <a:rPr kumimoji="0" lang="en-US" altLang="ja-JP" sz="800" kern="0" dirty="0">
                <a:solidFill>
                  <a:prstClr val="black">
                    <a:lumMod val="65000"/>
                    <a:lumOff val="35000"/>
                  </a:prstClr>
                </a:solidFill>
              </a:rPr>
              <a:t>Android</a:t>
            </a:r>
            <a:r>
              <a:rPr kumimoji="0" lang="ja-JP" altLang="en-US" sz="800" kern="0" dirty="0">
                <a:solidFill>
                  <a:prstClr val="black">
                    <a:lumMod val="65000"/>
                    <a:lumOff val="35000"/>
                  </a:prstClr>
                </a:solidFill>
              </a:rPr>
              <a:t>　ウェブ、</a:t>
            </a:r>
            <a:r>
              <a:rPr kumimoji="0" lang="en-US" altLang="ja-JP" sz="800" kern="0" dirty="0">
                <a:solidFill>
                  <a:prstClr val="black">
                    <a:lumMod val="65000"/>
                    <a:lumOff val="35000"/>
                  </a:prstClr>
                </a:solidFill>
              </a:rPr>
              <a:t>iOS</a:t>
            </a:r>
            <a:r>
              <a:rPr kumimoji="0" lang="ja-JP" altLang="en-US" sz="800" kern="0" dirty="0">
                <a:solidFill>
                  <a:prstClr val="black">
                    <a:lumMod val="65000"/>
                    <a:lumOff val="35000"/>
                  </a:prstClr>
                </a:solidFill>
              </a:rPr>
              <a:t>・</a:t>
            </a:r>
            <a:r>
              <a:rPr kumimoji="0" lang="en-US" altLang="ja-JP" sz="800" kern="0" dirty="0">
                <a:solidFill>
                  <a:prstClr val="black">
                    <a:lumMod val="65000"/>
                    <a:lumOff val="35000"/>
                  </a:prstClr>
                </a:solidFill>
              </a:rPr>
              <a:t>Android</a:t>
            </a:r>
            <a:r>
              <a:rPr kumimoji="0" lang="ja-JP" altLang="en-US" sz="800" kern="0" dirty="0">
                <a:solidFill>
                  <a:prstClr val="black">
                    <a:lumMod val="65000"/>
                    <a:lumOff val="35000"/>
                  </a:prstClr>
                </a:solidFill>
              </a:rPr>
              <a:t>　アプリ。</a:t>
            </a:r>
            <a:endParaRPr kumimoji="0" lang="en-US" altLang="ja-JP" sz="800" kern="0" dirty="0">
              <a:solidFill>
                <a:prstClr val="black">
                  <a:lumMod val="65000"/>
                  <a:lumOff val="35000"/>
                </a:prstClr>
              </a:solidFill>
            </a:endParaRPr>
          </a:p>
          <a:p>
            <a:r>
              <a:rPr kumimoji="0" lang="en-US" altLang="ja-JP" sz="800" kern="0" dirty="0">
                <a:solidFill>
                  <a:prstClr val="black">
                    <a:lumMod val="65000"/>
                    <a:lumOff val="35000"/>
                  </a:prstClr>
                </a:solidFill>
              </a:rPr>
              <a:t>※2</a:t>
            </a:r>
            <a:r>
              <a:rPr kumimoji="0" lang="ja-JP" altLang="en-US" sz="800" kern="0" dirty="0" smtClean="0">
                <a:solidFill>
                  <a:prstClr val="black">
                    <a:lumMod val="65000"/>
                    <a:lumOff val="35000"/>
                  </a:prstClr>
                </a:solidFill>
              </a:rPr>
              <a:t>：</a:t>
            </a:r>
            <a:r>
              <a:rPr lang="ja-JP" altLang="en-US" sz="800" dirty="0">
                <a:solidFill>
                  <a:schemeClr val="tx1">
                    <a:lumMod val="65000"/>
                    <a:lumOff val="35000"/>
                  </a:schemeClr>
                </a:solidFill>
              </a:rPr>
              <a:t>配信先： </a:t>
            </a:r>
            <a:r>
              <a:rPr lang="en-US" altLang="ja-JP" sz="800" dirty="0">
                <a:solidFill>
                  <a:schemeClr val="tx1">
                    <a:lumMod val="65000"/>
                    <a:lumOff val="35000"/>
                  </a:schemeClr>
                </a:solidFill>
              </a:rPr>
              <a:t>iOS</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Android</a:t>
            </a:r>
            <a:r>
              <a:rPr lang="ja-JP" altLang="en-US" sz="800" dirty="0">
                <a:solidFill>
                  <a:schemeClr val="tx1">
                    <a:lumMod val="65000"/>
                    <a:lumOff val="35000"/>
                  </a:schemeClr>
                </a:solidFill>
              </a:rPr>
              <a:t>　</a:t>
            </a:r>
            <a:r>
              <a:rPr lang="ja-JP" altLang="en-US" sz="800" dirty="0" smtClean="0">
                <a:solidFill>
                  <a:schemeClr val="tx1">
                    <a:lumMod val="65000"/>
                    <a:lumOff val="35000"/>
                  </a:schemeClr>
                </a:solidFill>
              </a:rPr>
              <a:t>ウェブ。掲載面のうち１つを選択</a:t>
            </a:r>
            <a:r>
              <a:rPr lang="ja-JP" altLang="en-US" sz="800" dirty="0">
                <a:solidFill>
                  <a:schemeClr val="tx1">
                    <a:lumMod val="65000"/>
                    <a:lumOff val="35000"/>
                  </a:schemeClr>
                </a:solidFill>
              </a:rPr>
              <a:t>。掲載面：高校野球について</a:t>
            </a:r>
            <a:r>
              <a:rPr lang="en-US" altLang="ja-JP" sz="800" dirty="0">
                <a:solidFill>
                  <a:schemeClr val="tx1">
                    <a:lumMod val="65000"/>
                    <a:lumOff val="35000"/>
                  </a:schemeClr>
                </a:solidFill>
              </a:rPr>
              <a:t>2022</a:t>
            </a:r>
            <a:r>
              <a:rPr lang="ja-JP" altLang="en-US" sz="800" dirty="0">
                <a:solidFill>
                  <a:schemeClr val="tx1">
                    <a:lumMod val="65000"/>
                    <a:lumOff val="35000"/>
                  </a:schemeClr>
                </a:solidFill>
              </a:rPr>
              <a:t>年</a:t>
            </a:r>
            <a:r>
              <a:rPr lang="en-US" altLang="ja-JP" sz="800" dirty="0">
                <a:solidFill>
                  <a:schemeClr val="tx1">
                    <a:lumMod val="65000"/>
                    <a:lumOff val="35000"/>
                  </a:schemeClr>
                </a:solidFill>
              </a:rPr>
              <a:t>2</a:t>
            </a:r>
            <a:r>
              <a:rPr lang="ja-JP" altLang="en-US" sz="800" dirty="0">
                <a:solidFill>
                  <a:schemeClr val="tx1">
                    <a:lumMod val="65000"/>
                    <a:lumOff val="35000"/>
                  </a:schemeClr>
                </a:solidFill>
              </a:rPr>
              <a:t>月中旬以降にサイトリニューアルを予定しています。</a:t>
            </a:r>
            <a:endParaRPr lang="en-US" altLang="ja-JP" sz="800" dirty="0">
              <a:solidFill>
                <a:schemeClr val="tx1">
                  <a:lumMod val="65000"/>
                  <a:lumOff val="35000"/>
                </a:schemeClr>
              </a:solidFill>
            </a:endParaRPr>
          </a:p>
        </p:txBody>
      </p:sp>
    </p:spTree>
    <p:extLst>
      <p:ext uri="{BB962C8B-B14F-4D97-AF65-F5344CB8AC3E}">
        <p14:creationId xmlns:p14="http://schemas.microsoft.com/office/powerpoint/2010/main" val="1099606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プライムディスプレイ（</a:t>
            </a:r>
            <a:r>
              <a:rPr lang="en-US" altLang="ja-JP" dirty="0"/>
              <a:t>PC</a:t>
            </a:r>
            <a:r>
              <a:rPr lang="ja-JP" altLang="en-US" dirty="0"/>
              <a:t>商品</a:t>
            </a:r>
            <a:r>
              <a:rPr lang="ja-JP" altLang="en-US" dirty="0" smtClean="0"/>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812803334"/>
              </p:ext>
            </p:extLst>
          </p:nvPr>
        </p:nvGraphicFramePr>
        <p:xfrm>
          <a:off x="334963" y="944563"/>
          <a:ext cx="11559046" cy="5362580"/>
        </p:xfrm>
        <a:graphic>
          <a:graphicData uri="http://schemas.openxmlformats.org/drawingml/2006/table">
            <a:tbl>
              <a:tblPr firstCol="1" bandRow="1"/>
              <a:tblGrid>
                <a:gridCol w="2700000">
                  <a:extLst>
                    <a:ext uri="{9D8B030D-6E8A-4147-A177-3AD203B41FA5}">
                      <a16:colId xmlns:a16="http://schemas.microsoft.com/office/drawing/2014/main" val="792911817"/>
                    </a:ext>
                  </a:extLst>
                </a:gridCol>
                <a:gridCol w="2049895">
                  <a:extLst>
                    <a:ext uri="{9D8B030D-6E8A-4147-A177-3AD203B41FA5}">
                      <a16:colId xmlns:a16="http://schemas.microsoft.com/office/drawing/2014/main" val="598637953"/>
                    </a:ext>
                  </a:extLst>
                </a:gridCol>
                <a:gridCol w="2776702">
                  <a:extLst>
                    <a:ext uri="{9D8B030D-6E8A-4147-A177-3AD203B41FA5}">
                      <a16:colId xmlns:a16="http://schemas.microsoft.com/office/drawing/2014/main" val="2453089412"/>
                    </a:ext>
                  </a:extLst>
                </a:gridCol>
                <a:gridCol w="1721794">
                  <a:extLst>
                    <a:ext uri="{9D8B030D-6E8A-4147-A177-3AD203B41FA5}">
                      <a16:colId xmlns:a16="http://schemas.microsoft.com/office/drawing/2014/main" val="2799692674"/>
                    </a:ext>
                  </a:extLst>
                </a:gridCol>
                <a:gridCol w="2310655">
                  <a:extLst>
                    <a:ext uri="{9D8B030D-6E8A-4147-A177-3AD203B41FA5}">
                      <a16:colId xmlns:a16="http://schemas.microsoft.com/office/drawing/2014/main" val="523891125"/>
                    </a:ext>
                  </a:extLst>
                </a:gridCol>
              </a:tblGrid>
              <a:tr h="2929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カテゴリー指定　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11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継続</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1000000816 </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algn="ctr" defTabSz="914423" rtl="0" eaLnBrk="1" latinLnBrk="0" hangingPunct="1"/>
                      <a:r>
                        <a:rPr kumimoji="1" lang="ja-JP" altLang="en-US" sz="800" kern="1200" dirty="0" smtClean="0">
                          <a:solidFill>
                            <a:schemeClr val="tx1">
                              <a:lumMod val="65000"/>
                              <a:lumOff val="35000"/>
                            </a:schemeClr>
                          </a:solidFill>
                          <a:latin typeface="+mj-lt"/>
                          <a:ea typeface="+mj-ea"/>
                          <a:cs typeface="+mn-cs"/>
                        </a:rPr>
                        <a:t>内容変更</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1000001588</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111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2021/7/28</a:t>
                      </a:r>
                      <a:r>
                        <a:rPr kumimoji="1" lang="en-US" altLang="ja-JP" sz="800" kern="1200" baseline="0" dirty="0" smtClean="0">
                          <a:solidFill>
                            <a:schemeClr val="tx1">
                              <a:lumMod val="65000"/>
                              <a:lumOff val="35000"/>
                            </a:schemeClr>
                          </a:solidFill>
                          <a:latin typeface="メイリオ"/>
                          <a:ea typeface="メイリオ"/>
                          <a:cs typeface="+mn-cs"/>
                        </a:rPr>
                        <a:t> </a:t>
                      </a:r>
                      <a:r>
                        <a:rPr kumimoji="1" lang="ja-JP" altLang="en-US" sz="800" kern="1200" dirty="0" smtClean="0">
                          <a:solidFill>
                            <a:schemeClr val="tx1">
                              <a:lumMod val="65000"/>
                              <a:lumOff val="35000"/>
                            </a:schemeClr>
                          </a:solidFill>
                          <a:latin typeface="メイリオ"/>
                          <a:ea typeface="メイリオ"/>
                          <a:cs typeface="+mn-cs"/>
                        </a:rPr>
                        <a:t>（水）</a:t>
                      </a:r>
                      <a:r>
                        <a:rPr kumimoji="1" lang="en-US" altLang="ja-JP" sz="800" kern="1200" dirty="0" smtClean="0">
                          <a:solidFill>
                            <a:schemeClr val="tx1">
                              <a:lumMod val="65000"/>
                              <a:lumOff val="35000"/>
                            </a:schemeClr>
                          </a:solidFill>
                          <a:latin typeface="メイリオ"/>
                          <a:ea typeface="メイリオ"/>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355075111"/>
                  </a:ext>
                </a:extLst>
              </a:tr>
              <a:tr h="2111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ー</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57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4071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lvl="0" algn="ctr" defTabSz="852488" rtl="0" eaLnBrk="1" fontAlgn="ctr" latinLnBrk="0" hangingPunct="1">
                        <a:tabLst>
                          <a:tab pos="3405188" algn="l"/>
                        </a:tabLst>
                      </a:pP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6:5</a:t>
                      </a:r>
                      <a:r>
                        <a:rPr kumimoji="1" lang="ja-JP" altLang="en-US" sz="700" kern="1200" dirty="0" smtClean="0">
                          <a:solidFill>
                            <a:schemeClr val="tx1">
                              <a:lumMod val="65000"/>
                              <a:lumOff val="35000"/>
                            </a:schemeClr>
                          </a:solidFill>
                          <a:latin typeface="+mn-lt"/>
                          <a:ea typeface="+mn-ea"/>
                          <a:cs typeface="+mn-cs"/>
                        </a:rPr>
                        <a:t>）　、　</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317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動画（</a:t>
                      </a:r>
                      <a:r>
                        <a:rPr kumimoji="1" lang="en-US" altLang="ja-JP" sz="800" b="0" kern="1200" dirty="0" smtClean="0">
                          <a:solidFill>
                            <a:schemeClr val="bg1"/>
                          </a:solidFill>
                          <a:latin typeface="+mn-lt"/>
                          <a:ea typeface="+mn-ea"/>
                          <a:cs typeface="+mn-cs"/>
                        </a:rPr>
                        <a:t>16</a:t>
                      </a:r>
                      <a:r>
                        <a:rPr kumimoji="1" lang="ja-JP" altLang="en-US" sz="800" b="0" kern="1200" dirty="0" smtClean="0">
                          <a:solidFill>
                            <a:schemeClr val="bg1"/>
                          </a:solidFill>
                          <a:latin typeface="+mn-lt"/>
                          <a:ea typeface="+mn-ea"/>
                          <a:cs typeface="+mn-cs"/>
                        </a:rPr>
                        <a:t>：</a:t>
                      </a:r>
                      <a:r>
                        <a:rPr kumimoji="1" lang="en-US" altLang="ja-JP" sz="800" b="0" kern="1200" dirty="0" smtClean="0">
                          <a:solidFill>
                            <a:schemeClr val="bg1"/>
                          </a:solidFill>
                          <a:latin typeface="+mn-lt"/>
                          <a:ea typeface="+mn-ea"/>
                          <a:cs typeface="+mn-cs"/>
                        </a:rPr>
                        <a:t>9</a:t>
                      </a:r>
                      <a:r>
                        <a:rPr kumimoji="1" lang="ja-JP" altLang="en-US" sz="800" b="0" kern="1200" dirty="0" smtClean="0">
                          <a:solidFill>
                            <a:schemeClr val="bg1"/>
                          </a:solidFill>
                          <a:latin typeface="+mn-lt"/>
                          <a:ea typeface="+mn-ea"/>
                          <a:cs typeface="+mn-cs"/>
                        </a:rPr>
                        <a:t>）広告</a:t>
                      </a:r>
                    </a:p>
                    <a:p>
                      <a:pPr algn="ctr"/>
                      <a:r>
                        <a:rPr kumimoji="1" lang="ja-JP" altLang="en-US" sz="800" b="0" kern="1200" dirty="0" smtClean="0">
                          <a:solidFill>
                            <a:schemeClr val="bg1"/>
                          </a:solidFill>
                          <a:latin typeface="+mn-lt"/>
                          <a:ea typeface="+mn-ea"/>
                          <a:cs typeface="+mn-cs"/>
                        </a:rPr>
                        <a:t>タップ後の動作</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111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10857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掲載面</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プロ野球</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a:t>
                      </a:r>
                      <a:r>
                        <a:rPr lang="en-US" altLang="ja-JP"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MLB</a:t>
                      </a:r>
                      <a:br>
                        <a:rPr lang="en-US" altLang="ja-JP"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高校野球</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侍ジャパン</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a:t>
                      </a:r>
                      <a:r>
                        <a:rPr lang="en-US" altLang="ja-JP"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J</a:t>
                      </a: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リーグ</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海外サッカー</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サッカー代表</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競馬</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ゴルフ</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フィギュア</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a:t>
                      </a:r>
                      <a:r>
                        <a:rPr lang="en-US" altLang="ja-JP"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F1</a:t>
                      </a:r>
                      <a:br>
                        <a:rPr lang="en-US" altLang="ja-JP"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バレー</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テニス</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バスケ</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格闘技</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大相撲</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ラグビー</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陸上</a:t>
                      </a:r>
                      <a:b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ボートレース</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2111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smtClean="0">
                          <a:solidFill>
                            <a:schemeClr val="bg1"/>
                          </a:solidFill>
                          <a:latin typeface="+mn-lt"/>
                          <a:ea typeface="+mn-ea"/>
                          <a:cs typeface="+mn-cs"/>
                        </a:rPr>
                        <a:t>掲載場所</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スポーツナビのトップページ</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スポーツナビ各種目の配下ページ</a:t>
                      </a:r>
                      <a:endParaRPr kumimoji="1" lang="ja-JP" altLang="en-US" sz="2200" dirty="0">
                        <a:solidFill>
                          <a:schemeClr val="tx1">
                            <a:lumMod val="65000"/>
                            <a:lumOff val="35000"/>
                          </a:schemeClr>
                        </a:solidFill>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06916787"/>
                  </a:ext>
                </a:extLst>
              </a:tr>
              <a:tr h="2111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2021</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日（金）～</a:t>
                      </a:r>
                      <a:r>
                        <a:rPr kumimoji="1" lang="en-US" altLang="ja-JP" sz="800" kern="1200" dirty="0" smtClean="0">
                          <a:solidFill>
                            <a:schemeClr val="tx1">
                              <a:lumMod val="65000"/>
                              <a:lumOff val="35000"/>
                            </a:schemeClr>
                          </a:solidFill>
                          <a:latin typeface="メイリオ"/>
                          <a:ea typeface="メイリオ"/>
                          <a:cs typeface="+mn-cs"/>
                        </a:rPr>
                        <a:t>2022</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3</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31</a:t>
                      </a:r>
                      <a:r>
                        <a:rPr kumimoji="1" lang="ja-JP" altLang="en-US" sz="800" kern="1200" dirty="0" smtClean="0">
                          <a:solidFill>
                            <a:schemeClr val="tx1">
                              <a:lumMod val="65000"/>
                              <a:lumOff val="35000"/>
                            </a:schemeClr>
                          </a:solidFill>
                          <a:latin typeface="メイリオ"/>
                          <a:ea typeface="メイリオ"/>
                          <a:cs typeface="+mn-cs"/>
                        </a:rPr>
                        <a:t>日（木）</a:t>
                      </a:r>
                      <a:endParaRPr kumimoji="1" lang="ja-JP" altLang="en-US" sz="800" kern="1200" dirty="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3166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111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08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071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6:5</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616</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616</a:t>
                      </a:r>
                      <a:r>
                        <a:rPr kumimoji="1" lang="ja-JP" altLang="en-US" sz="700" kern="1200" dirty="0" smtClean="0">
                          <a:solidFill>
                            <a:schemeClr val="tx1">
                              <a:lumMod val="65000"/>
                              <a:lumOff val="35000"/>
                            </a:schemeClr>
                          </a:solidFill>
                          <a:latin typeface="+mn-lt"/>
                          <a:ea typeface="+mn-ea"/>
                          <a:cs typeface="+mn-cs"/>
                        </a:rPr>
                        <a:t>円</a:t>
                      </a:r>
                      <a:endParaRPr kumimoji="1" lang="ja-JP" altLang="en-US"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6:5</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565</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565</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565</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678</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678</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2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想定</a:t>
                      </a:r>
                      <a:r>
                        <a:rPr kumimoji="1" lang="en-US" altLang="ja-JP" sz="8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6159" y="1916832"/>
            <a:ext cx="504000" cy="504000"/>
          </a:xfrm>
          <a:prstGeom prst="rect">
            <a:avLst/>
          </a:prstGeom>
        </p:spPr>
      </p:pic>
      <p:pic>
        <p:nvPicPr>
          <p:cNvPr id="10" name="図 9"/>
          <p:cNvPicPr>
            <a:picLocks noChangeAspect="1"/>
          </p:cNvPicPr>
          <p:nvPr/>
        </p:nvPicPr>
        <p:blipFill>
          <a:blip r:embed="rId3"/>
          <a:stretch>
            <a:fillRect/>
          </a:stretch>
        </p:blipFill>
        <p:spPr>
          <a:xfrm>
            <a:off x="8976376" y="1916832"/>
            <a:ext cx="504000" cy="504000"/>
          </a:xfrm>
          <a:prstGeom prst="rect">
            <a:avLst/>
          </a:prstGeom>
        </p:spPr>
      </p:pic>
      <p:pic>
        <p:nvPicPr>
          <p:cNvPr id="11" name="図 10"/>
          <p:cNvPicPr>
            <a:picLocks noChangeAspect="1"/>
          </p:cNvPicPr>
          <p:nvPr/>
        </p:nvPicPr>
        <p:blipFill>
          <a:blip r:embed="rId4"/>
          <a:stretch>
            <a:fillRect/>
          </a:stretch>
        </p:blipFill>
        <p:spPr>
          <a:xfrm>
            <a:off x="7644200" y="1916832"/>
            <a:ext cx="504000" cy="504000"/>
          </a:xfrm>
          <a:prstGeom prst="rect">
            <a:avLst/>
          </a:prstGeom>
        </p:spPr>
      </p:pic>
      <p:sp>
        <p:nvSpPr>
          <p:cNvPr id="15" name="正方形/長方形 14"/>
          <p:cNvSpPr/>
          <p:nvPr/>
        </p:nvSpPr>
        <p:spPr>
          <a:xfrm>
            <a:off x="334963" y="6264314"/>
            <a:ext cx="10423046" cy="477054"/>
          </a:xfrm>
          <a:prstGeom prst="rect">
            <a:avLst/>
          </a:prstGeom>
        </p:spPr>
        <p:txBody>
          <a:bodyPr wrap="none" lIns="91440" tIns="45720" rIns="91440" bIns="45720" anchor="t">
            <a:spAutoFit/>
          </a:bodyPr>
          <a:lstStyle/>
          <a:p>
            <a:pPr>
              <a:lnSpc>
                <a:spcPts val="1460"/>
              </a:lnSpc>
              <a:defRPr/>
            </a:pPr>
            <a:r>
              <a:rPr kumimoji="0" lang="en-US" altLang="ja-JP" sz="800" kern="0" dirty="0" smtClean="0">
                <a:solidFill>
                  <a:prstClr val="black">
                    <a:lumMod val="65000"/>
                    <a:lumOff val="35000"/>
                  </a:prstClr>
                </a:solidFill>
              </a:rPr>
              <a:t>※1</a:t>
            </a:r>
            <a:r>
              <a:rPr kumimoji="0" lang="ja-JP" altLang="en-US" sz="800" kern="0" dirty="0" smtClean="0">
                <a:solidFill>
                  <a:prstClr val="black">
                    <a:lumMod val="65000"/>
                    <a:lumOff val="35000"/>
                  </a:prstClr>
                </a:solidFill>
              </a:rPr>
              <a:t>：</a:t>
            </a:r>
            <a:r>
              <a:rPr lang="ja-JP" altLang="en-US" sz="800" dirty="0" smtClean="0">
                <a:solidFill>
                  <a:schemeClr val="tx1">
                    <a:lumMod val="65000"/>
                    <a:lumOff val="35000"/>
                  </a:schemeClr>
                </a:solidFill>
              </a:rPr>
              <a:t>掲載面</a:t>
            </a:r>
            <a:r>
              <a:rPr lang="ja-JP" altLang="en-US" sz="800" dirty="0">
                <a:solidFill>
                  <a:schemeClr val="tx1">
                    <a:lumMod val="65000"/>
                    <a:lumOff val="35000"/>
                  </a:schemeClr>
                </a:solidFill>
              </a:rPr>
              <a:t>のうち１つを選択</a:t>
            </a:r>
            <a:r>
              <a:rPr lang="ja-JP" altLang="en-US" sz="800" dirty="0">
                <a:solidFill>
                  <a:schemeClr val="tx1">
                    <a:lumMod val="65000"/>
                    <a:lumOff val="35000"/>
                  </a:schemeClr>
                </a:solidFill>
              </a:rPr>
              <a:t>。掲載面：高校野球について</a:t>
            </a:r>
            <a:r>
              <a:rPr lang="en-US" altLang="ja-JP" sz="800" dirty="0">
                <a:solidFill>
                  <a:schemeClr val="tx1">
                    <a:lumMod val="65000"/>
                    <a:lumOff val="35000"/>
                  </a:schemeClr>
                </a:solidFill>
              </a:rPr>
              <a:t>2022</a:t>
            </a:r>
            <a:r>
              <a:rPr lang="ja-JP" altLang="en-US" sz="800" dirty="0">
                <a:solidFill>
                  <a:schemeClr val="tx1">
                    <a:lumMod val="65000"/>
                    <a:lumOff val="35000"/>
                  </a:schemeClr>
                </a:solidFill>
              </a:rPr>
              <a:t>年</a:t>
            </a:r>
            <a:r>
              <a:rPr lang="en-US" altLang="ja-JP" sz="800" dirty="0">
                <a:solidFill>
                  <a:schemeClr val="tx1">
                    <a:lumMod val="65000"/>
                    <a:lumOff val="35000"/>
                  </a:schemeClr>
                </a:solidFill>
              </a:rPr>
              <a:t>2</a:t>
            </a:r>
            <a:r>
              <a:rPr lang="ja-JP" altLang="en-US" sz="800" dirty="0">
                <a:solidFill>
                  <a:schemeClr val="tx1">
                    <a:lumMod val="65000"/>
                    <a:lumOff val="35000"/>
                  </a:schemeClr>
                </a:solidFill>
              </a:rPr>
              <a:t>月中旬以降にサイトリニューアルを予定しています。</a:t>
            </a:r>
            <a:r>
              <a:rPr lang="en-US" altLang="ja-JP" sz="800" dirty="0" smtClean="0">
                <a:solidFill>
                  <a:schemeClr val="tx1">
                    <a:lumMod val="65000"/>
                    <a:lumOff val="35000"/>
                  </a:schemeClr>
                </a:solidFill>
              </a:rPr>
              <a:t/>
            </a:r>
            <a:br>
              <a:rPr lang="en-US" altLang="ja-JP" sz="800" dirty="0" smtClean="0">
                <a:solidFill>
                  <a:schemeClr val="tx1">
                    <a:lumMod val="65000"/>
                    <a:lumOff val="35000"/>
                  </a:schemeClr>
                </a:solidFill>
              </a:rPr>
            </a:b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2" name="テキスト ボックス 11"/>
          <p:cNvSpPr txBox="1"/>
          <p:nvPr/>
        </p:nvSpPr>
        <p:spPr>
          <a:xfrm>
            <a:off x="11008777" y="1052736"/>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※1</a:t>
            </a:r>
            <a:endParaRPr kumimoji="0" lang="ja-JP" altLang="en-US" sz="7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108282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ja-JP" altLang="en-US" sz="1800" dirty="0"/>
              <a:t>パノラマ</a:t>
            </a:r>
            <a:r>
              <a:rPr lang="en-US" altLang="ja-JP" sz="1800" dirty="0"/>
              <a:t>/</a:t>
            </a:r>
            <a:r>
              <a:rPr lang="ja-JP" altLang="en-US" sz="1800" dirty="0"/>
              <a:t>トップインパクトプライムディスプレイダブルサイズ</a:t>
            </a:r>
            <a:r>
              <a:rPr lang="ja-JP" altLang="en-US" sz="1600" dirty="0"/>
              <a:t>（</a:t>
            </a:r>
            <a:r>
              <a:rPr lang="en-US" altLang="ja-JP" sz="1600" dirty="0"/>
              <a:t>PC</a:t>
            </a:r>
            <a:r>
              <a:rPr lang="ja-JP" altLang="en-US" sz="1600" dirty="0"/>
              <a:t>商品</a:t>
            </a:r>
            <a:r>
              <a:rPr lang="ja-JP" altLang="en-US" sz="1600" dirty="0" smtClean="0"/>
              <a:t>）</a:t>
            </a:r>
            <a:endParaRPr lang="ja-JP" altLang="en-US" sz="18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934579050"/>
              </p:ext>
            </p:extLst>
          </p:nvPr>
        </p:nvGraphicFramePr>
        <p:xfrm>
          <a:off x="334962" y="1043275"/>
          <a:ext cx="8504410" cy="5266044"/>
        </p:xfrm>
        <a:graphic>
          <a:graphicData uri="http://schemas.openxmlformats.org/drawingml/2006/table">
            <a:tbl>
              <a:tblPr firstCol="1" bandRow="1"/>
              <a:tblGrid>
                <a:gridCol w="2265218">
                  <a:extLst>
                    <a:ext uri="{9D8B030D-6E8A-4147-A177-3AD203B41FA5}">
                      <a16:colId xmlns:a16="http://schemas.microsoft.com/office/drawing/2014/main" val="792911817"/>
                    </a:ext>
                  </a:extLst>
                </a:gridCol>
                <a:gridCol w="1559798">
                  <a:extLst>
                    <a:ext uri="{9D8B030D-6E8A-4147-A177-3AD203B41FA5}">
                      <a16:colId xmlns:a16="http://schemas.microsoft.com/office/drawing/2014/main" val="598637953"/>
                    </a:ext>
                  </a:extLst>
                </a:gridCol>
                <a:gridCol w="1559798">
                  <a:extLst>
                    <a:ext uri="{9D8B030D-6E8A-4147-A177-3AD203B41FA5}">
                      <a16:colId xmlns:a16="http://schemas.microsoft.com/office/drawing/2014/main" val="991304690"/>
                    </a:ext>
                  </a:extLst>
                </a:gridCol>
                <a:gridCol w="1559798">
                  <a:extLst>
                    <a:ext uri="{9D8B030D-6E8A-4147-A177-3AD203B41FA5}">
                      <a16:colId xmlns:a16="http://schemas.microsoft.com/office/drawing/2014/main" val="3330853171"/>
                    </a:ext>
                  </a:extLst>
                </a:gridCol>
                <a:gridCol w="1559798">
                  <a:extLst>
                    <a:ext uri="{9D8B030D-6E8A-4147-A177-3AD203B41FA5}">
                      <a16:colId xmlns:a16="http://schemas.microsoft.com/office/drawing/2014/main" val="1572597451"/>
                    </a:ext>
                  </a:extLst>
                </a:gridCol>
              </a:tblGrid>
              <a:tr h="4256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プライムディスプレイ　</a:t>
                      </a:r>
                      <a:r>
                        <a:rPr kumimoji="1" lang="ja-JP" altLang="en-US" sz="700" b="1" kern="1200" dirty="0" smtClean="0">
                          <a:solidFill>
                            <a:schemeClr val="tx1"/>
                          </a:solidFill>
                          <a:latin typeface="+mn-lt"/>
                          <a:ea typeface="+mn-ea"/>
                          <a:cs typeface="+mn-cs"/>
                        </a:rPr>
                        <a:t>パノラマ</a:t>
                      </a:r>
                      <a:r>
                        <a:rPr kumimoji="1" lang="ja-JP" altLang="en-US" sz="700" b="1" kern="1200" dirty="0" smtClean="0">
                          <a:solidFill>
                            <a:schemeClr val="tx1">
                              <a:lumMod val="65000"/>
                              <a:lumOff val="35000"/>
                            </a:schemeClr>
                          </a:solidFill>
                          <a:latin typeface="+mn-lt"/>
                          <a:ea typeface="+mn-ea"/>
                          <a:cs typeface="+mn-cs"/>
                        </a:rPr>
                        <a:t>　</a:t>
                      </a:r>
                      <a:r>
                        <a:rPr kumimoji="1" lang="en-US" altLang="ja-JP" sz="7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トップ　トップインパクト</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ダブルサイズ　</a:t>
                      </a:r>
                      <a:r>
                        <a:rPr kumimoji="1" lang="en-US" altLang="ja-JP" sz="7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内容変更</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1000001636 </a:t>
                      </a:r>
                      <a:endParaRPr kumimoji="1" lang="ja-JP" altLang="en-US" sz="800" kern="1200" dirty="0" smtClean="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内容変更</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algn="ctr" defTabSz="914423" rtl="0" eaLnBrk="1" latinLnBrk="0" hangingPunct="1"/>
                      <a:r>
                        <a:rPr kumimoji="1" lang="en-US" altLang="ja-JP" sz="800" kern="1200" dirty="0" smtClean="0">
                          <a:solidFill>
                            <a:schemeClr val="tx1">
                              <a:lumMod val="65000"/>
                              <a:lumOff val="35000"/>
                            </a:schemeClr>
                          </a:solidFill>
                          <a:latin typeface="+mn-lt"/>
                          <a:ea typeface="+mn-ea"/>
                          <a:cs typeface="+mn-cs"/>
                        </a:rPr>
                        <a:t>1000001647 </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2021/7/28</a:t>
                      </a:r>
                      <a:r>
                        <a:rPr kumimoji="1" lang="en-US" altLang="ja-JP" sz="800" kern="1200" baseline="0" dirty="0" smtClean="0">
                          <a:solidFill>
                            <a:schemeClr val="tx1">
                              <a:lumMod val="65000"/>
                              <a:lumOff val="35000"/>
                            </a:schemeClr>
                          </a:solidFill>
                          <a:latin typeface="メイリオ"/>
                          <a:ea typeface="メイリオ"/>
                          <a:cs typeface="+mn-cs"/>
                        </a:rPr>
                        <a:t> </a:t>
                      </a:r>
                      <a:r>
                        <a:rPr kumimoji="1" lang="ja-JP" altLang="en-US" sz="800" kern="1200" dirty="0" smtClean="0">
                          <a:solidFill>
                            <a:schemeClr val="tx1">
                              <a:lumMod val="65000"/>
                              <a:lumOff val="35000"/>
                            </a:schemeClr>
                          </a:solidFill>
                          <a:latin typeface="メイリオ"/>
                          <a:ea typeface="メイリオ"/>
                          <a:cs typeface="+mn-cs"/>
                        </a:rPr>
                        <a:t>（水）</a:t>
                      </a:r>
                      <a:r>
                        <a:rPr kumimoji="1" lang="en-US" altLang="ja-JP" sz="800" kern="1200" dirty="0" smtClean="0">
                          <a:solidFill>
                            <a:schemeClr val="tx1">
                              <a:lumMod val="65000"/>
                              <a:lumOff val="35000"/>
                            </a:schemeClr>
                          </a:solidFill>
                          <a:latin typeface="メイリオ"/>
                          <a:ea typeface="メイリオ"/>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ー</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〇</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524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5360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zh-CN" altLang="en-US" sz="700" kern="1200" dirty="0" smtClean="0">
                          <a:solidFill>
                            <a:schemeClr val="tx1">
                              <a:lumMod val="65000"/>
                              <a:lumOff val="35000"/>
                            </a:schemeClr>
                          </a:solidFill>
                          <a:latin typeface="+mn-lt"/>
                          <a:ea typeface="+mn-ea"/>
                          <a:cs typeface="+mn-cs"/>
                        </a:rPr>
                        <a:t>画像（</a:t>
                      </a:r>
                      <a:r>
                        <a:rPr kumimoji="1" lang="en-US" altLang="zh-CN" sz="700" kern="1200" dirty="0" smtClean="0">
                          <a:solidFill>
                            <a:schemeClr val="tx1">
                              <a:lumMod val="65000"/>
                              <a:lumOff val="35000"/>
                            </a:schemeClr>
                          </a:solidFill>
                          <a:latin typeface="+mn-lt"/>
                          <a:ea typeface="+mn-ea"/>
                          <a:cs typeface="+mn-cs"/>
                        </a:rPr>
                        <a:t>4</a:t>
                      </a:r>
                      <a:r>
                        <a:rPr kumimoji="1" lang="zh-CN" altLang="en-US" sz="700" kern="1200" dirty="0" smtClean="0">
                          <a:solidFill>
                            <a:schemeClr val="tx1">
                              <a:lumMod val="65000"/>
                              <a:lumOff val="35000"/>
                            </a:schemeClr>
                          </a:solidFill>
                          <a:latin typeface="+mn-lt"/>
                          <a:ea typeface="+mn-ea"/>
                          <a:cs typeface="+mn-cs"/>
                        </a:rPr>
                        <a:t>：</a:t>
                      </a:r>
                      <a:r>
                        <a:rPr kumimoji="1" lang="en-US" altLang="zh-CN" sz="700" kern="1200" dirty="0" smtClean="0">
                          <a:solidFill>
                            <a:schemeClr val="tx1">
                              <a:lumMod val="65000"/>
                              <a:lumOff val="35000"/>
                            </a:schemeClr>
                          </a:solidFill>
                          <a:latin typeface="+mn-lt"/>
                          <a:ea typeface="+mn-ea"/>
                          <a:cs typeface="+mn-cs"/>
                        </a:rPr>
                        <a:t>1</a:t>
                      </a:r>
                      <a:r>
                        <a:rPr kumimoji="1" lang="zh-CN" altLang="en-US" sz="700" kern="1200" dirty="0" smtClean="0">
                          <a:solidFill>
                            <a:schemeClr val="tx1">
                              <a:lumMod val="65000"/>
                              <a:lumOff val="35000"/>
                            </a:schemeClr>
                          </a:solidFill>
                          <a:latin typeface="+mn-lt"/>
                          <a:ea typeface="+mn-ea"/>
                          <a:cs typeface="+mn-cs"/>
                        </a:rPr>
                        <a:t>）</a:t>
                      </a:r>
                    </a:p>
                    <a:p>
                      <a:pPr algn="ctr"/>
                      <a:r>
                        <a:rPr kumimoji="1" lang="zh-CN" altLang="en-US" sz="700" kern="1200" dirty="0" smtClean="0">
                          <a:solidFill>
                            <a:schemeClr val="tx1">
                              <a:lumMod val="65000"/>
                              <a:lumOff val="35000"/>
                            </a:schemeClr>
                          </a:solidFill>
                          <a:latin typeface="+mn-lt"/>
                          <a:ea typeface="+mn-ea"/>
                          <a:cs typeface="+mn-cs"/>
                        </a:rPr>
                        <a:t>動画（</a:t>
                      </a:r>
                      <a:r>
                        <a:rPr kumimoji="1" lang="en-US" altLang="zh-CN" sz="700" kern="1200" dirty="0" smtClean="0">
                          <a:solidFill>
                            <a:schemeClr val="tx1">
                              <a:lumMod val="65000"/>
                              <a:lumOff val="35000"/>
                            </a:schemeClr>
                          </a:solidFill>
                          <a:latin typeface="+mn-lt"/>
                          <a:ea typeface="+mn-ea"/>
                          <a:cs typeface="+mn-cs"/>
                        </a:rPr>
                        <a:t>4</a:t>
                      </a:r>
                      <a:r>
                        <a:rPr kumimoji="1" lang="zh-CN" altLang="en-US" sz="700" kern="1200" dirty="0" smtClean="0">
                          <a:solidFill>
                            <a:schemeClr val="tx1">
                              <a:lumMod val="65000"/>
                              <a:lumOff val="35000"/>
                            </a:schemeClr>
                          </a:solidFill>
                          <a:latin typeface="+mn-lt"/>
                          <a:ea typeface="+mn-ea"/>
                          <a:cs typeface="+mn-cs"/>
                        </a:rPr>
                        <a:t>：</a:t>
                      </a:r>
                      <a:r>
                        <a:rPr kumimoji="1" lang="en-US" altLang="zh-CN" sz="700" kern="1200" dirty="0" smtClean="0">
                          <a:solidFill>
                            <a:schemeClr val="tx1">
                              <a:lumMod val="65000"/>
                              <a:lumOff val="35000"/>
                            </a:schemeClr>
                          </a:solidFill>
                          <a:latin typeface="+mn-lt"/>
                          <a:ea typeface="+mn-ea"/>
                          <a:cs typeface="+mn-cs"/>
                        </a:rPr>
                        <a:t>1</a:t>
                      </a:r>
                      <a:r>
                        <a:rPr kumimoji="1" lang="zh-CN" altLang="en-US" sz="700" kern="1200" dirty="0" smtClean="0">
                          <a:solidFill>
                            <a:schemeClr val="tx1">
                              <a:lumMod val="65000"/>
                              <a:lumOff val="35000"/>
                            </a:schemeClr>
                          </a:solidFill>
                          <a:latin typeface="+mn-lt"/>
                          <a:ea typeface="+mn-ea"/>
                          <a:cs typeface="+mn-cs"/>
                        </a:rPr>
                        <a:t>）</a:t>
                      </a: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700" kern="1200" dirty="0" smtClean="0">
                          <a:solidFill>
                            <a:schemeClr val="tx1">
                              <a:lumMod val="65000"/>
                              <a:lumOff val="35000"/>
                            </a:schemeClr>
                          </a:solidFill>
                          <a:latin typeface="+mn-lt"/>
                          <a:ea typeface="+mn-ea"/>
                          <a:cs typeface="+mn-cs"/>
                        </a:rPr>
                        <a:t>トップインパクト プライムディスプレイ ダブル（</a:t>
                      </a:r>
                      <a:r>
                        <a:rPr kumimoji="1" lang="en-US" altLang="ja-JP" sz="700" kern="1200" dirty="0" smtClean="0">
                          <a:solidFill>
                            <a:schemeClr val="tx1">
                              <a:lumMod val="65000"/>
                              <a:lumOff val="35000"/>
                            </a:schemeClr>
                          </a:solidFill>
                          <a:latin typeface="+mn-lt"/>
                          <a:ea typeface="+mn-ea"/>
                          <a:cs typeface="+mn-cs"/>
                        </a:rPr>
                        <a:t>300×600</a:t>
                      </a:r>
                      <a:r>
                        <a:rPr kumimoji="1" lang="ja-JP" altLang="en-US" sz="700" kern="1200" dirty="0" smtClean="0">
                          <a:solidFill>
                            <a:schemeClr val="tx1">
                              <a:lumMod val="65000"/>
                              <a:lumOff val="35000"/>
                            </a:schemeClr>
                          </a:solidFill>
                          <a:latin typeface="+mn-lt"/>
                          <a:ea typeface="+mn-ea"/>
                          <a:cs typeface="+mn-cs"/>
                        </a:rPr>
                        <a:t>）</a:t>
                      </a:r>
                    </a:p>
                    <a:p>
                      <a:pPr algn="ctr"/>
                      <a:r>
                        <a:rPr kumimoji="1" lang="ja-JP" altLang="en-US" sz="700" kern="1200" dirty="0" smtClean="0">
                          <a:solidFill>
                            <a:schemeClr val="tx1">
                              <a:lumMod val="65000"/>
                              <a:lumOff val="35000"/>
                            </a:schemeClr>
                          </a:solidFill>
                          <a:latin typeface="+mn-lt"/>
                          <a:ea typeface="+mn-ea"/>
                          <a:cs typeface="+mn-cs"/>
                        </a:rPr>
                        <a:t>トップインパクト プライムディスプレイ ダブル</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動画（</a:t>
                      </a:r>
                      <a:r>
                        <a:rPr kumimoji="1" lang="en-US" altLang="ja-JP" sz="700" kern="1200" dirty="0" smtClean="0">
                          <a:solidFill>
                            <a:schemeClr val="tx1">
                              <a:lumMod val="65000"/>
                              <a:lumOff val="35000"/>
                            </a:schemeClr>
                          </a:solidFill>
                          <a:latin typeface="+mn-lt"/>
                          <a:ea typeface="+mn-ea"/>
                          <a:cs typeface="+mn-cs"/>
                        </a:rPr>
                        <a:t>300×600</a:t>
                      </a:r>
                      <a:r>
                        <a:rPr kumimoji="1" lang="ja-JP" altLang="en-US" sz="700" kern="1200" dirty="0" smtClean="0">
                          <a:solidFill>
                            <a:schemeClr val="tx1">
                              <a:lumMod val="65000"/>
                              <a:lumOff val="35000"/>
                            </a:schemeClr>
                          </a:solidFill>
                          <a:latin typeface="+mn-lt"/>
                          <a:ea typeface="+mn-ea"/>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8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動画（</a:t>
                      </a:r>
                      <a:r>
                        <a:rPr kumimoji="1" lang="en-US" altLang="ja-JP" sz="800" b="0" kern="1200" dirty="0" smtClean="0">
                          <a:solidFill>
                            <a:schemeClr val="bg1"/>
                          </a:solidFill>
                          <a:latin typeface="+mn-lt"/>
                          <a:ea typeface="+mn-ea"/>
                          <a:cs typeface="+mn-cs"/>
                        </a:rPr>
                        <a:t>16</a:t>
                      </a:r>
                      <a:r>
                        <a:rPr kumimoji="1" lang="ja-JP" altLang="en-US" sz="800" b="0" kern="1200" dirty="0" smtClean="0">
                          <a:solidFill>
                            <a:schemeClr val="bg1"/>
                          </a:solidFill>
                          <a:latin typeface="+mn-lt"/>
                          <a:ea typeface="+mn-ea"/>
                          <a:cs typeface="+mn-cs"/>
                        </a:rPr>
                        <a:t>：</a:t>
                      </a:r>
                      <a:r>
                        <a:rPr kumimoji="1" lang="en-US" altLang="ja-JP" sz="800" b="0" kern="1200" dirty="0" smtClean="0">
                          <a:solidFill>
                            <a:schemeClr val="bg1"/>
                          </a:solidFill>
                          <a:latin typeface="+mn-lt"/>
                          <a:ea typeface="+mn-ea"/>
                          <a:cs typeface="+mn-cs"/>
                        </a:rPr>
                        <a:t>9</a:t>
                      </a:r>
                      <a:r>
                        <a:rPr kumimoji="1" lang="ja-JP" altLang="en-US" sz="800" b="0" kern="1200" dirty="0" smtClean="0">
                          <a:solidFill>
                            <a:schemeClr val="bg1"/>
                          </a:solidFill>
                          <a:latin typeface="+mn-lt"/>
                          <a:ea typeface="+mn-ea"/>
                          <a:cs typeface="+mn-cs"/>
                        </a:rPr>
                        <a:t>）広告</a:t>
                      </a:r>
                    </a:p>
                    <a:p>
                      <a:pPr algn="ctr"/>
                      <a:r>
                        <a:rPr kumimoji="1" lang="ja-JP" altLang="en-US" sz="800" b="0" kern="1200" dirty="0" smtClean="0">
                          <a:solidFill>
                            <a:schemeClr val="bg1"/>
                          </a:solidFill>
                          <a:latin typeface="+mn-lt"/>
                          <a:ea typeface="+mn-ea"/>
                          <a:cs typeface="+mn-cs"/>
                        </a:rPr>
                        <a:t>タップ後の動作</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6504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掲載面</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66098080"/>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smtClean="0">
                          <a:solidFill>
                            <a:schemeClr val="bg1"/>
                          </a:solidFill>
                          <a:latin typeface="+mn-lt"/>
                          <a:ea typeface="+mn-ea"/>
                          <a:cs typeface="+mn-cs"/>
                        </a:rPr>
                        <a:t>掲載場所</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スポーツナビのトップページ</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スポーツナビのトップページ</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06916787"/>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2021</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日（金）～</a:t>
                      </a:r>
                      <a:r>
                        <a:rPr kumimoji="1" lang="en-US" altLang="ja-JP" sz="800" kern="1200" dirty="0" smtClean="0">
                          <a:solidFill>
                            <a:schemeClr val="tx1">
                              <a:lumMod val="65000"/>
                              <a:lumOff val="35000"/>
                            </a:schemeClr>
                          </a:solidFill>
                          <a:latin typeface="メイリオ"/>
                          <a:ea typeface="メイリオ"/>
                          <a:cs typeface="+mn-cs"/>
                        </a:rPr>
                        <a:t>2022</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3</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31</a:t>
                      </a:r>
                      <a:r>
                        <a:rPr kumimoji="1" lang="ja-JP" altLang="en-US" sz="800" kern="1200" dirty="0" smtClean="0">
                          <a:solidFill>
                            <a:schemeClr val="tx1">
                              <a:lumMod val="65000"/>
                              <a:lumOff val="35000"/>
                            </a:schemeClr>
                          </a:solidFill>
                          <a:latin typeface="メイリオ"/>
                          <a:ea typeface="メイリオ"/>
                          <a:cs typeface="+mn-cs"/>
                        </a:rPr>
                        <a:t>日（木）</a:t>
                      </a:r>
                      <a:endParaRPr kumimoji="1" lang="ja-JP" altLang="en-US" sz="800" kern="1200" dirty="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468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smtClean="0">
                          <a:solidFill>
                            <a:schemeClr val="tx1">
                              <a:lumMod val="65000"/>
                              <a:lumOff val="35000"/>
                            </a:schemeClr>
                          </a:solidFill>
                          <a:latin typeface="+mn-lt"/>
                          <a:ea typeface="+mn-ea"/>
                          <a:cs typeface="+mn-cs"/>
                        </a:rPr>
                        <a:t>1,130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1,644</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想定</a:t>
                      </a:r>
                      <a:r>
                        <a:rPr kumimoji="1" lang="en-US" altLang="ja-JP" sz="8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5760" y="2158951"/>
            <a:ext cx="555422" cy="521589"/>
          </a:xfrm>
          <a:prstGeom prst="rect">
            <a:avLst/>
          </a:prstGeom>
        </p:spPr>
      </p:pic>
      <p:sp>
        <p:nvSpPr>
          <p:cNvPr id="11" name="正方形/長方形 10"/>
          <p:cNvSpPr/>
          <p:nvPr/>
        </p:nvSpPr>
        <p:spPr>
          <a:xfrm>
            <a:off x="334962" y="6237312"/>
            <a:ext cx="10423046" cy="477054"/>
          </a:xfrm>
          <a:prstGeom prst="rect">
            <a:avLst/>
          </a:prstGeom>
        </p:spPr>
        <p:txBody>
          <a:bodyPr wrap="none" lIns="91440" tIns="45720" rIns="91440" bIns="45720" anchor="t">
            <a:spAutoFit/>
          </a:bodyPr>
          <a:lstStyle/>
          <a:p>
            <a:pPr lvl="0">
              <a:lnSpc>
                <a:spcPts val="1460"/>
              </a:lnSpc>
              <a:defRPr/>
            </a:pPr>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a:t>
            </a:r>
            <a:r>
              <a:rPr lang="ja-JP" altLang="en-US" sz="800" dirty="0">
                <a:solidFill>
                  <a:schemeClr val="tx1">
                    <a:lumMod val="65000"/>
                    <a:lumOff val="35000"/>
                  </a:schemeClr>
                </a:solidFill>
              </a:rPr>
              <a:t>掲載面のうち１つを選択。</a:t>
            </a:r>
            <a:r>
              <a:rPr lang="en-US" altLang="ja-JP" sz="800" dirty="0">
                <a:solidFill>
                  <a:schemeClr val="tx1">
                    <a:lumMod val="65000"/>
                    <a:lumOff val="35000"/>
                  </a:schemeClr>
                </a:solidFill>
              </a:rPr>
              <a:t/>
            </a:r>
            <a:br>
              <a:rPr lang="en-US" altLang="ja-JP" sz="800" dirty="0">
                <a:solidFill>
                  <a:schemeClr val="tx1">
                    <a:lumMod val="65000"/>
                    <a:lumOff val="35000"/>
                  </a:schemeClr>
                </a:solidFill>
              </a:rPr>
            </a:b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2" name="図 11"/>
          <p:cNvPicPr>
            <a:picLocks noChangeAspect="1"/>
          </p:cNvPicPr>
          <p:nvPr/>
        </p:nvPicPr>
        <p:blipFill>
          <a:blip r:embed="rId3"/>
          <a:stretch>
            <a:fillRect/>
          </a:stretch>
        </p:blipFill>
        <p:spPr>
          <a:xfrm>
            <a:off x="7032104" y="2158951"/>
            <a:ext cx="601529" cy="518176"/>
          </a:xfrm>
          <a:prstGeom prst="rect">
            <a:avLst/>
          </a:prstGeom>
        </p:spPr>
      </p:pic>
    </p:spTree>
    <p:extLst>
      <p:ext uri="{BB962C8B-B14F-4D97-AF65-F5344CB8AC3E}">
        <p14:creationId xmlns:p14="http://schemas.microsoft.com/office/powerpoint/2010/main" val="2256583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ja-JP" altLang="en-US" sz="1800" dirty="0" smtClean="0"/>
              <a:t>トップインパクトプライムディスプレイダブルサイズ</a:t>
            </a:r>
            <a:r>
              <a:rPr lang="ja-JP" altLang="en-US" sz="1600" dirty="0"/>
              <a:t>（</a:t>
            </a:r>
            <a:r>
              <a:rPr lang="en-US" altLang="ja-JP" sz="1600" dirty="0"/>
              <a:t>PC</a:t>
            </a:r>
            <a:r>
              <a:rPr lang="ja-JP" altLang="en-US" sz="1600" dirty="0"/>
              <a:t>商品</a:t>
            </a:r>
            <a:r>
              <a:rPr lang="ja-JP" altLang="en-US" sz="1600" dirty="0" smtClean="0"/>
              <a:t>）</a:t>
            </a:r>
            <a:endParaRPr lang="ja-JP" altLang="en-US" sz="18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810265010"/>
              </p:ext>
            </p:extLst>
          </p:nvPr>
        </p:nvGraphicFramePr>
        <p:xfrm>
          <a:off x="334962" y="1043275"/>
          <a:ext cx="8504410" cy="5266044"/>
        </p:xfrm>
        <a:graphic>
          <a:graphicData uri="http://schemas.openxmlformats.org/drawingml/2006/table">
            <a:tbl>
              <a:tblPr firstCol="1" bandRow="1"/>
              <a:tblGrid>
                <a:gridCol w="2265218">
                  <a:extLst>
                    <a:ext uri="{9D8B030D-6E8A-4147-A177-3AD203B41FA5}">
                      <a16:colId xmlns:a16="http://schemas.microsoft.com/office/drawing/2014/main" val="792911817"/>
                    </a:ext>
                  </a:extLst>
                </a:gridCol>
                <a:gridCol w="1559798">
                  <a:extLst>
                    <a:ext uri="{9D8B030D-6E8A-4147-A177-3AD203B41FA5}">
                      <a16:colId xmlns:a16="http://schemas.microsoft.com/office/drawing/2014/main" val="598637953"/>
                    </a:ext>
                  </a:extLst>
                </a:gridCol>
                <a:gridCol w="1559798">
                  <a:extLst>
                    <a:ext uri="{9D8B030D-6E8A-4147-A177-3AD203B41FA5}">
                      <a16:colId xmlns:a16="http://schemas.microsoft.com/office/drawing/2014/main" val="991304690"/>
                    </a:ext>
                  </a:extLst>
                </a:gridCol>
                <a:gridCol w="1559798">
                  <a:extLst>
                    <a:ext uri="{9D8B030D-6E8A-4147-A177-3AD203B41FA5}">
                      <a16:colId xmlns:a16="http://schemas.microsoft.com/office/drawing/2014/main" val="852017258"/>
                    </a:ext>
                  </a:extLst>
                </a:gridCol>
                <a:gridCol w="1559798">
                  <a:extLst>
                    <a:ext uri="{9D8B030D-6E8A-4147-A177-3AD203B41FA5}">
                      <a16:colId xmlns:a16="http://schemas.microsoft.com/office/drawing/2014/main" val="3494685423"/>
                    </a:ext>
                  </a:extLst>
                </a:gridCol>
              </a:tblGrid>
              <a:tr h="4256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メイリオ"/>
                          <a:ea typeface="メイリオ"/>
                          <a:cs typeface="+mn-cs"/>
                        </a:rPr>
                        <a:t>スポーツナビ　カテゴリートップ指定　トップインパクト</a:t>
                      </a:r>
                      <a:endParaRPr kumimoji="1" lang="en-US" altLang="ja-JP" sz="700" b="1"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メイリオ"/>
                          <a:ea typeface="メイリオ"/>
                          <a:cs typeface="+mn-cs"/>
                        </a:rPr>
                        <a:t>プライムディスプレイ　ダブルサイズ　</a:t>
                      </a:r>
                      <a:r>
                        <a:rPr kumimoji="1" lang="en-US" altLang="ja-JP" sz="700" b="1" kern="1200" dirty="0" smtClean="0">
                          <a:solidFill>
                            <a:schemeClr val="tx1">
                              <a:lumMod val="65000"/>
                              <a:lumOff val="35000"/>
                            </a:schemeClr>
                          </a:solidFill>
                          <a:latin typeface="メイリオ"/>
                          <a:ea typeface="メイリオ"/>
                          <a:cs typeface="+mn-cs"/>
                        </a:rPr>
                        <a:t>PC</a:t>
                      </a:r>
                      <a:endParaRPr kumimoji="1" lang="en-US" altLang="ja-JP" sz="700" b="1"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r>
                        <a:rPr kumimoji="1" lang="ja-JP" altLang="en-US" sz="700" b="1" kern="1200" dirty="0" smtClean="0">
                          <a:solidFill>
                            <a:schemeClr val="tx1">
                              <a:lumMod val="65000"/>
                              <a:lumOff val="35000"/>
                            </a:schemeClr>
                          </a:solidFill>
                          <a:latin typeface="+mn-lt"/>
                          <a:ea typeface="+mn-ea"/>
                          <a:cs typeface="+mn-cs"/>
                        </a:rPr>
                        <a:t>（プロ野球、サッカー代表）</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23" rtl="0" eaLnBrk="1" latinLnBrk="0" hangingPunct="1"/>
                      <a:r>
                        <a:rPr kumimoji="1" lang="ja-JP" altLang="en-US" sz="800" kern="1200" dirty="0" smtClean="0">
                          <a:solidFill>
                            <a:schemeClr val="tx1">
                              <a:lumMod val="65000"/>
                              <a:lumOff val="35000"/>
                            </a:schemeClr>
                          </a:solidFill>
                          <a:latin typeface="+mj-lt"/>
                          <a:ea typeface="+mj-ea"/>
                          <a:cs typeface="+mn-cs"/>
                        </a:rPr>
                        <a:t>内容変更</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1000001648 </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23" rtl="0" eaLnBrk="1" latinLnBrk="0" hangingPunct="1"/>
                      <a:r>
                        <a:rPr kumimoji="1" lang="ja-JP" altLang="en-US" sz="800" kern="1200" dirty="0" smtClean="0">
                          <a:solidFill>
                            <a:schemeClr val="tx1">
                              <a:lumMod val="65000"/>
                              <a:lumOff val="35000"/>
                            </a:schemeClr>
                          </a:solidFill>
                          <a:latin typeface="+mj-lt"/>
                          <a:ea typeface="+mj-ea"/>
                          <a:cs typeface="+mn-cs"/>
                        </a:rPr>
                        <a:t>新規</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1000002664</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2021/7/28</a:t>
                      </a:r>
                      <a:r>
                        <a:rPr kumimoji="1" lang="en-US" altLang="ja-JP" sz="800" kern="1200" baseline="0" dirty="0" smtClean="0">
                          <a:solidFill>
                            <a:schemeClr val="tx1">
                              <a:lumMod val="65000"/>
                              <a:lumOff val="35000"/>
                            </a:schemeClr>
                          </a:solidFill>
                          <a:latin typeface="メイリオ"/>
                          <a:ea typeface="メイリオ"/>
                          <a:cs typeface="+mn-cs"/>
                        </a:rPr>
                        <a:t> </a:t>
                      </a:r>
                      <a:r>
                        <a:rPr kumimoji="1" lang="ja-JP" altLang="en-US" sz="800" kern="1200" dirty="0" smtClean="0">
                          <a:solidFill>
                            <a:schemeClr val="tx1">
                              <a:lumMod val="65000"/>
                              <a:lumOff val="35000"/>
                            </a:schemeClr>
                          </a:solidFill>
                          <a:latin typeface="メイリオ"/>
                          <a:ea typeface="メイリオ"/>
                          <a:cs typeface="+mn-cs"/>
                        </a:rPr>
                        <a:t>（水）</a:t>
                      </a:r>
                      <a:r>
                        <a:rPr kumimoji="1" lang="en-US" altLang="ja-JP" sz="800" kern="1200" dirty="0" smtClean="0">
                          <a:solidFill>
                            <a:schemeClr val="tx1">
                              <a:lumMod val="65000"/>
                              <a:lumOff val="35000"/>
                            </a:schemeClr>
                          </a:solidFill>
                          <a:latin typeface="メイリオ"/>
                          <a:ea typeface="メイリオ"/>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2022/1/13</a:t>
                      </a:r>
                      <a:r>
                        <a:rPr kumimoji="1" lang="en-US" altLang="ja-JP"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（木）</a:t>
                      </a:r>
                      <a:r>
                        <a:rPr kumimoji="1" lang="en-US" altLang="ja-JP" sz="800" kern="1200" dirty="0" smtClean="0">
                          <a:solidFill>
                            <a:schemeClr val="tx1">
                              <a:lumMod val="65000"/>
                              <a:lumOff val="35000"/>
                            </a:schemeClr>
                          </a:solidFill>
                          <a:latin typeface="+mn-lt"/>
                          <a:ea typeface="+mn-ea"/>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〇</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524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5360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kern="1200" dirty="0" smtClean="0">
                          <a:solidFill>
                            <a:schemeClr val="tx1">
                              <a:lumMod val="65000"/>
                              <a:lumOff val="35000"/>
                            </a:schemeClr>
                          </a:solidFill>
                          <a:latin typeface="メイリオ"/>
                          <a:ea typeface="メイリオ"/>
                          <a:cs typeface="+mn-cs"/>
                        </a:rPr>
                        <a:t>トップインパクト プライムディスプレイ ダブル（</a:t>
                      </a:r>
                      <a:r>
                        <a:rPr kumimoji="1" lang="en-US" altLang="ja-JP" sz="700" kern="1200" dirty="0" smtClean="0">
                          <a:solidFill>
                            <a:schemeClr val="tx1">
                              <a:lumMod val="65000"/>
                              <a:lumOff val="35000"/>
                            </a:schemeClr>
                          </a:solidFill>
                          <a:latin typeface="メイリオ"/>
                          <a:ea typeface="メイリオ"/>
                          <a:cs typeface="+mn-cs"/>
                        </a:rPr>
                        <a:t>300×600</a:t>
                      </a:r>
                      <a:r>
                        <a:rPr kumimoji="1" lang="ja-JP" altLang="en-US" sz="700" kern="1200" dirty="0" smtClean="0">
                          <a:solidFill>
                            <a:schemeClr val="tx1">
                              <a:lumMod val="65000"/>
                              <a:lumOff val="35000"/>
                            </a:schemeClr>
                          </a:solidFill>
                          <a:latin typeface="メイリオ"/>
                          <a:ea typeface="メイリオ"/>
                          <a:cs typeface="+mn-cs"/>
                        </a:rPr>
                        <a:t>）</a:t>
                      </a:r>
                    </a:p>
                    <a:p>
                      <a:pPr algn="ctr"/>
                      <a:r>
                        <a:rPr kumimoji="1" lang="ja-JP" altLang="en-US" sz="700" kern="1200" dirty="0" smtClean="0">
                          <a:solidFill>
                            <a:schemeClr val="tx1">
                              <a:lumMod val="65000"/>
                              <a:lumOff val="35000"/>
                            </a:schemeClr>
                          </a:solidFill>
                          <a:latin typeface="メイリオ"/>
                          <a:ea typeface="メイリオ"/>
                          <a:cs typeface="+mn-cs"/>
                        </a:rPr>
                        <a:t>トップインパクト プライムディスプレイ ダブル</a:t>
                      </a:r>
                      <a:r>
                        <a:rPr kumimoji="1" lang="ja-JP" altLang="en-US" sz="700" kern="1200" baseline="0" dirty="0" smtClean="0">
                          <a:solidFill>
                            <a:schemeClr val="tx1">
                              <a:lumMod val="65000"/>
                              <a:lumOff val="35000"/>
                            </a:schemeClr>
                          </a:solidFill>
                          <a:latin typeface="メイリオ"/>
                          <a:ea typeface="メイリオ"/>
                          <a:cs typeface="+mn-cs"/>
                        </a:rPr>
                        <a:t> </a:t>
                      </a:r>
                      <a:r>
                        <a:rPr kumimoji="1" lang="ja-JP" altLang="en-US" sz="700" kern="1200" dirty="0" smtClean="0">
                          <a:solidFill>
                            <a:schemeClr val="tx1">
                              <a:lumMod val="65000"/>
                              <a:lumOff val="35000"/>
                            </a:schemeClr>
                          </a:solidFill>
                          <a:latin typeface="メイリオ"/>
                          <a:ea typeface="メイリオ"/>
                          <a:cs typeface="+mn-cs"/>
                        </a:rPr>
                        <a:t>動画（</a:t>
                      </a:r>
                      <a:r>
                        <a:rPr kumimoji="1" lang="en-US" altLang="ja-JP" sz="700" kern="1200" dirty="0" smtClean="0">
                          <a:solidFill>
                            <a:schemeClr val="tx1">
                              <a:lumMod val="65000"/>
                              <a:lumOff val="35000"/>
                            </a:schemeClr>
                          </a:solidFill>
                          <a:latin typeface="メイリオ"/>
                          <a:ea typeface="メイリオ"/>
                          <a:cs typeface="+mn-cs"/>
                        </a:rPr>
                        <a:t>300×600</a:t>
                      </a:r>
                      <a:r>
                        <a:rPr kumimoji="1" lang="ja-JP" altLang="en-US" sz="700" kern="1200" dirty="0" smtClean="0">
                          <a:solidFill>
                            <a:schemeClr val="tx1">
                              <a:lumMod val="65000"/>
                              <a:lumOff val="35000"/>
                            </a:schemeClr>
                          </a:solidFill>
                          <a:latin typeface="メイリオ"/>
                          <a:ea typeface="メイリオ"/>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kern="1200" dirty="0" smtClean="0">
                          <a:solidFill>
                            <a:schemeClr val="tx1">
                              <a:lumMod val="65000"/>
                              <a:lumOff val="35000"/>
                            </a:schemeClr>
                          </a:solidFill>
                          <a:latin typeface="メイリオ"/>
                          <a:ea typeface="メイリオ"/>
                          <a:cs typeface="+mn-cs"/>
                        </a:rPr>
                        <a:t>トップインパクト プライムディスプレイ ダブル（</a:t>
                      </a:r>
                      <a:r>
                        <a:rPr kumimoji="1" lang="en-US" altLang="ja-JP" sz="700" kern="1200" dirty="0" smtClean="0">
                          <a:solidFill>
                            <a:schemeClr val="tx1">
                              <a:lumMod val="65000"/>
                              <a:lumOff val="35000"/>
                            </a:schemeClr>
                          </a:solidFill>
                          <a:latin typeface="メイリオ"/>
                          <a:ea typeface="メイリオ"/>
                          <a:cs typeface="+mn-cs"/>
                        </a:rPr>
                        <a:t>300×600</a:t>
                      </a:r>
                      <a:r>
                        <a:rPr kumimoji="1" lang="ja-JP" altLang="en-US" sz="700" kern="1200" dirty="0" smtClean="0">
                          <a:solidFill>
                            <a:schemeClr val="tx1">
                              <a:lumMod val="65000"/>
                              <a:lumOff val="35000"/>
                            </a:schemeClr>
                          </a:solidFill>
                          <a:latin typeface="メイリオ"/>
                          <a:ea typeface="メイリオ"/>
                          <a:cs typeface="+mn-cs"/>
                        </a:rPr>
                        <a:t>）</a:t>
                      </a:r>
                    </a:p>
                    <a:p>
                      <a:pPr algn="ctr"/>
                      <a:r>
                        <a:rPr kumimoji="1" lang="ja-JP" altLang="en-US" sz="700" kern="1200" dirty="0" smtClean="0">
                          <a:solidFill>
                            <a:schemeClr val="tx1">
                              <a:lumMod val="65000"/>
                              <a:lumOff val="35000"/>
                            </a:schemeClr>
                          </a:solidFill>
                          <a:latin typeface="メイリオ"/>
                          <a:ea typeface="メイリオ"/>
                          <a:cs typeface="+mn-cs"/>
                        </a:rPr>
                        <a:t>トップインパクト プライムディスプレイ ダブル</a:t>
                      </a:r>
                      <a:r>
                        <a:rPr kumimoji="1" lang="ja-JP" altLang="en-US" sz="700" kern="1200" baseline="0" dirty="0" smtClean="0">
                          <a:solidFill>
                            <a:schemeClr val="tx1">
                              <a:lumMod val="65000"/>
                              <a:lumOff val="35000"/>
                            </a:schemeClr>
                          </a:solidFill>
                          <a:latin typeface="メイリオ"/>
                          <a:ea typeface="メイリオ"/>
                          <a:cs typeface="+mn-cs"/>
                        </a:rPr>
                        <a:t> </a:t>
                      </a:r>
                      <a:r>
                        <a:rPr kumimoji="1" lang="ja-JP" altLang="en-US" sz="700" kern="1200" dirty="0" smtClean="0">
                          <a:solidFill>
                            <a:schemeClr val="tx1">
                              <a:lumMod val="65000"/>
                              <a:lumOff val="35000"/>
                            </a:schemeClr>
                          </a:solidFill>
                          <a:latin typeface="メイリオ"/>
                          <a:ea typeface="メイリオ"/>
                          <a:cs typeface="+mn-cs"/>
                        </a:rPr>
                        <a:t>動画（</a:t>
                      </a:r>
                      <a:r>
                        <a:rPr kumimoji="1" lang="en-US" altLang="ja-JP" sz="700" kern="1200" dirty="0" smtClean="0">
                          <a:solidFill>
                            <a:schemeClr val="tx1">
                              <a:lumMod val="65000"/>
                              <a:lumOff val="35000"/>
                            </a:schemeClr>
                          </a:solidFill>
                          <a:latin typeface="メイリオ"/>
                          <a:ea typeface="メイリオ"/>
                          <a:cs typeface="+mn-cs"/>
                        </a:rPr>
                        <a:t>300×600</a:t>
                      </a:r>
                      <a:r>
                        <a:rPr kumimoji="1" lang="ja-JP" altLang="en-US" sz="700" kern="1200" dirty="0" smtClean="0">
                          <a:solidFill>
                            <a:schemeClr val="tx1">
                              <a:lumMod val="65000"/>
                              <a:lumOff val="35000"/>
                            </a:schemeClr>
                          </a:solidFill>
                          <a:latin typeface="メイリオ"/>
                          <a:ea typeface="メイリオ"/>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8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動画（</a:t>
                      </a:r>
                      <a:r>
                        <a:rPr kumimoji="1" lang="en-US" altLang="ja-JP" sz="800" b="0" kern="1200" dirty="0" smtClean="0">
                          <a:solidFill>
                            <a:schemeClr val="bg1"/>
                          </a:solidFill>
                          <a:latin typeface="+mn-lt"/>
                          <a:ea typeface="+mn-ea"/>
                          <a:cs typeface="+mn-cs"/>
                        </a:rPr>
                        <a:t>16</a:t>
                      </a:r>
                      <a:r>
                        <a:rPr kumimoji="1" lang="ja-JP" altLang="en-US" sz="800" b="0" kern="1200" dirty="0" smtClean="0">
                          <a:solidFill>
                            <a:schemeClr val="bg1"/>
                          </a:solidFill>
                          <a:latin typeface="+mn-lt"/>
                          <a:ea typeface="+mn-ea"/>
                          <a:cs typeface="+mn-cs"/>
                        </a:rPr>
                        <a:t>：</a:t>
                      </a:r>
                      <a:r>
                        <a:rPr kumimoji="1" lang="en-US" altLang="ja-JP" sz="800" b="0" kern="1200" dirty="0" smtClean="0">
                          <a:solidFill>
                            <a:schemeClr val="bg1"/>
                          </a:solidFill>
                          <a:latin typeface="+mn-lt"/>
                          <a:ea typeface="+mn-ea"/>
                          <a:cs typeface="+mn-cs"/>
                        </a:rPr>
                        <a:t>9</a:t>
                      </a:r>
                      <a:r>
                        <a:rPr kumimoji="1" lang="ja-JP" altLang="en-US" sz="800" b="0" kern="1200" dirty="0" smtClean="0">
                          <a:solidFill>
                            <a:schemeClr val="bg1"/>
                          </a:solidFill>
                          <a:latin typeface="+mn-lt"/>
                          <a:ea typeface="+mn-ea"/>
                          <a:cs typeface="+mn-cs"/>
                        </a:rPr>
                        <a:t>）広告</a:t>
                      </a:r>
                    </a:p>
                    <a:p>
                      <a:pPr algn="ctr"/>
                      <a:r>
                        <a:rPr kumimoji="1" lang="ja-JP" altLang="en-US" sz="800" b="0" kern="1200" dirty="0" smtClean="0">
                          <a:solidFill>
                            <a:schemeClr val="bg1"/>
                          </a:solidFill>
                          <a:latin typeface="+mn-lt"/>
                          <a:ea typeface="+mn-ea"/>
                          <a:cs typeface="+mn-cs"/>
                        </a:rPr>
                        <a:t>タップ後の動作</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6504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掲載面</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プロ野球</a:t>
                      </a:r>
                      <a:endPar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野球　高校野球</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サッカー代表</a:t>
                      </a:r>
                      <a:endPar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プロ野球</a:t>
                      </a:r>
                      <a:endPar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サッカー代表</a:t>
                      </a:r>
                      <a:endParaRPr kumimoji="1" lang="ja-JP" altLang="en-US" sz="8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66098080"/>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smtClean="0">
                          <a:solidFill>
                            <a:schemeClr val="bg1"/>
                          </a:solidFill>
                          <a:latin typeface="+mn-lt"/>
                          <a:ea typeface="+mn-ea"/>
                          <a:cs typeface="+mn-cs"/>
                        </a:rPr>
                        <a:t>掲載場所</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スポーツナビ各種目のトップページ</a:t>
                      </a:r>
                      <a:endParaRPr kumimoji="1" lang="ja-JP" altLang="en-US" sz="800" dirty="0">
                        <a:solidFill>
                          <a:schemeClr val="tx1">
                            <a:lumMod val="65000"/>
                            <a:lumOff val="35000"/>
                          </a:schemeClr>
                        </a:solidFill>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スポーツナビ各種目のトップページ</a:t>
                      </a:r>
                      <a:endParaRPr kumimoji="1" lang="ja-JP" altLang="en-US" sz="800" dirty="0">
                        <a:solidFill>
                          <a:schemeClr val="tx1">
                            <a:lumMod val="65000"/>
                            <a:lumOff val="35000"/>
                          </a:schemeClr>
                        </a:solidFill>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06916787"/>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2021</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日（金）～</a:t>
                      </a:r>
                      <a:r>
                        <a:rPr kumimoji="1" lang="en-US" altLang="ja-JP" sz="800" kern="1200" dirty="0" smtClean="0">
                          <a:solidFill>
                            <a:schemeClr val="tx1">
                              <a:lumMod val="65000"/>
                              <a:lumOff val="35000"/>
                            </a:schemeClr>
                          </a:solidFill>
                          <a:latin typeface="メイリオ"/>
                          <a:ea typeface="メイリオ"/>
                          <a:cs typeface="+mn-cs"/>
                        </a:rPr>
                        <a:t>2022</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2</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13</a:t>
                      </a:r>
                      <a:r>
                        <a:rPr kumimoji="1" lang="ja-JP" altLang="en-US" sz="800" kern="1200" smtClean="0">
                          <a:solidFill>
                            <a:schemeClr val="tx1">
                              <a:lumMod val="65000"/>
                              <a:lumOff val="35000"/>
                            </a:schemeClr>
                          </a:solidFill>
                          <a:latin typeface="メイリオ"/>
                          <a:ea typeface="メイリオ"/>
                          <a:cs typeface="+mn-cs"/>
                        </a:rPr>
                        <a:t>日（日）</a:t>
                      </a:r>
                      <a:endParaRPr kumimoji="1" lang="ja-JP" altLang="en-US" sz="800" kern="1200" dirty="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14</a:t>
                      </a:r>
                      <a:r>
                        <a:rPr kumimoji="1" lang="ja-JP" altLang="en-US" sz="800" kern="1200" smtClean="0">
                          <a:solidFill>
                            <a:schemeClr val="tx1">
                              <a:lumMod val="65000"/>
                              <a:lumOff val="35000"/>
                            </a:schemeClr>
                          </a:solidFill>
                          <a:latin typeface="+mn-lt"/>
                          <a:ea typeface="+mn-ea"/>
                          <a:cs typeface="+mn-cs"/>
                        </a:rPr>
                        <a:t>日（金）</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468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メイリオ"/>
                          <a:ea typeface="メイリオ"/>
                          <a:cs typeface="+mn-cs"/>
                        </a:rPr>
                        <a:t>2,009</a:t>
                      </a:r>
                      <a:r>
                        <a:rPr kumimoji="1" lang="ja-JP" altLang="en-US" sz="700" kern="1200" dirty="0" smtClean="0">
                          <a:solidFill>
                            <a:schemeClr val="tx1">
                              <a:lumMod val="65000"/>
                              <a:lumOff val="35000"/>
                            </a:schemeClr>
                          </a:solidFill>
                          <a:latin typeface="メイリオ"/>
                          <a:ea typeface="メイリオ"/>
                          <a:cs typeface="+mn-cs"/>
                        </a:rPr>
                        <a:t>円</a:t>
                      </a:r>
                      <a:endParaRPr kumimoji="1" lang="en-US" altLang="ja-JP" sz="700" kern="1200" dirty="0" smtClean="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2,009</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smtClean="0">
                          <a:solidFill>
                            <a:schemeClr val="bg1"/>
                          </a:solidFill>
                          <a:latin typeface="+mn-lt"/>
                          <a:ea typeface="+mn-ea"/>
                          <a:cs typeface="+mn-cs"/>
                        </a:rPr>
                        <a:t>想定</a:t>
                      </a:r>
                      <a:r>
                        <a:rPr kumimoji="1" lang="en-US" altLang="ja-JP" sz="8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9" name="図 8"/>
          <p:cNvPicPr>
            <a:picLocks noChangeAspect="1"/>
          </p:cNvPicPr>
          <p:nvPr/>
        </p:nvPicPr>
        <p:blipFill>
          <a:blip r:embed="rId2"/>
          <a:stretch>
            <a:fillRect/>
          </a:stretch>
        </p:blipFill>
        <p:spPr>
          <a:xfrm>
            <a:off x="3863752" y="2151572"/>
            <a:ext cx="601529" cy="518176"/>
          </a:xfrm>
          <a:prstGeom prst="rect">
            <a:avLst/>
          </a:prstGeom>
        </p:spPr>
      </p:pic>
      <p:sp>
        <p:nvSpPr>
          <p:cNvPr id="11" name="正方形/長方形 10"/>
          <p:cNvSpPr/>
          <p:nvPr/>
        </p:nvSpPr>
        <p:spPr>
          <a:xfrm>
            <a:off x="334962" y="6237312"/>
            <a:ext cx="10423046" cy="477054"/>
          </a:xfrm>
          <a:prstGeom prst="rect">
            <a:avLst/>
          </a:prstGeom>
        </p:spPr>
        <p:txBody>
          <a:bodyPr wrap="none" lIns="91440" tIns="45720" rIns="91440" bIns="45720" anchor="t">
            <a:spAutoFit/>
          </a:bodyPr>
          <a:lstStyle/>
          <a:p>
            <a:pPr lvl="0">
              <a:lnSpc>
                <a:spcPts val="1460"/>
              </a:lnSpc>
              <a:defRPr/>
            </a:pPr>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a:t>
            </a:r>
            <a:r>
              <a:rPr lang="ja-JP" altLang="en-US" sz="800" dirty="0">
                <a:solidFill>
                  <a:schemeClr val="tx1">
                    <a:lumMod val="65000"/>
                    <a:lumOff val="35000"/>
                  </a:schemeClr>
                </a:solidFill>
              </a:rPr>
              <a:t>掲載面のうち１つを選択。</a:t>
            </a:r>
            <a:r>
              <a:rPr lang="en-US" altLang="ja-JP" sz="800" dirty="0">
                <a:solidFill>
                  <a:schemeClr val="tx1">
                    <a:lumMod val="65000"/>
                    <a:lumOff val="35000"/>
                  </a:schemeClr>
                </a:solidFill>
              </a:rPr>
              <a:t/>
            </a:r>
            <a:br>
              <a:rPr lang="en-US" altLang="ja-JP" sz="800" dirty="0">
                <a:solidFill>
                  <a:schemeClr val="tx1">
                    <a:lumMod val="65000"/>
                    <a:lumOff val="35000"/>
                  </a:schemeClr>
                </a:solidFill>
              </a:rPr>
            </a:b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2" name="図 11"/>
          <p:cNvPicPr>
            <a:picLocks noChangeAspect="1"/>
          </p:cNvPicPr>
          <p:nvPr/>
        </p:nvPicPr>
        <p:blipFill>
          <a:blip r:embed="rId2"/>
          <a:stretch>
            <a:fillRect/>
          </a:stretch>
        </p:blipFill>
        <p:spPr>
          <a:xfrm>
            <a:off x="7032104" y="2151572"/>
            <a:ext cx="601529" cy="518176"/>
          </a:xfrm>
          <a:prstGeom prst="rect">
            <a:avLst/>
          </a:prstGeom>
        </p:spPr>
      </p:pic>
      <p:sp>
        <p:nvSpPr>
          <p:cNvPr id="10" name="テキスト ボックス 9"/>
          <p:cNvSpPr txBox="1"/>
          <p:nvPr/>
        </p:nvSpPr>
        <p:spPr>
          <a:xfrm>
            <a:off x="8472264" y="1268760"/>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※1</a:t>
            </a:r>
            <a:endParaRPr kumimoji="0" lang="ja-JP" altLang="en-US" sz="700" b="0" i="0" u="none" strike="noStrike" kern="0" cap="none" spc="0" normalizeH="0" baseline="0" noProof="0" dirty="0" smtClean="0">
              <a:ln>
                <a:noFill/>
              </a:ln>
              <a:solidFill>
                <a:prstClr val="black">
                  <a:lumMod val="65000"/>
                  <a:lumOff val="35000"/>
                </a:prstClr>
              </a:solidFill>
              <a:effectLst/>
              <a:uLnTx/>
              <a:uFillTx/>
            </a:endParaRPr>
          </a:p>
        </p:txBody>
      </p:sp>
      <p:sp>
        <p:nvSpPr>
          <p:cNvPr id="13" name="テキスト ボックス 12"/>
          <p:cNvSpPr txBox="1"/>
          <p:nvPr/>
        </p:nvSpPr>
        <p:spPr>
          <a:xfrm>
            <a:off x="5303912" y="1262540"/>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rPr>
              <a:t>※1</a:t>
            </a:r>
            <a:endParaRPr kumimoji="0" lang="ja-JP" altLang="en-US" sz="7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49582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524464239"/>
              </p:ext>
            </p:extLst>
          </p:nvPr>
        </p:nvGraphicFramePr>
        <p:xfrm>
          <a:off x="263352" y="980728"/>
          <a:ext cx="11665297" cy="3400182"/>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1049260">
                  <a:extLst>
                    <a:ext uri="{9D8B030D-6E8A-4147-A177-3AD203B41FA5}">
                      <a16:colId xmlns:a16="http://schemas.microsoft.com/office/drawing/2014/main" val="2515137241"/>
                    </a:ext>
                  </a:extLst>
                </a:gridCol>
                <a:gridCol w="1224138">
                  <a:extLst>
                    <a:ext uri="{9D8B030D-6E8A-4147-A177-3AD203B41FA5}">
                      <a16:colId xmlns:a16="http://schemas.microsoft.com/office/drawing/2014/main" val="3608287535"/>
                    </a:ext>
                  </a:extLst>
                </a:gridCol>
                <a:gridCol w="1152128">
                  <a:extLst>
                    <a:ext uri="{9D8B030D-6E8A-4147-A177-3AD203B41FA5}">
                      <a16:colId xmlns:a16="http://schemas.microsoft.com/office/drawing/2014/main" val="2736899289"/>
                    </a:ext>
                  </a:extLst>
                </a:gridCol>
                <a:gridCol w="1296144">
                  <a:extLst>
                    <a:ext uri="{9D8B030D-6E8A-4147-A177-3AD203B41FA5}">
                      <a16:colId xmlns:a16="http://schemas.microsoft.com/office/drawing/2014/main" val="613100517"/>
                    </a:ext>
                  </a:extLst>
                </a:gridCol>
                <a:gridCol w="1296144">
                  <a:extLst>
                    <a:ext uri="{9D8B030D-6E8A-4147-A177-3AD203B41FA5}">
                      <a16:colId xmlns:a16="http://schemas.microsoft.com/office/drawing/2014/main" val="3564655365"/>
                    </a:ext>
                  </a:extLst>
                </a:gridCol>
                <a:gridCol w="1152128">
                  <a:extLst>
                    <a:ext uri="{9D8B030D-6E8A-4147-A177-3AD203B41FA5}">
                      <a16:colId xmlns:a16="http://schemas.microsoft.com/office/drawing/2014/main" val="135909385"/>
                    </a:ext>
                  </a:extLst>
                </a:gridCol>
                <a:gridCol w="1288541">
                  <a:extLst>
                    <a:ext uri="{9D8B030D-6E8A-4147-A177-3AD203B41FA5}">
                      <a16:colId xmlns:a16="http://schemas.microsoft.com/office/drawing/2014/main" val="2591893762"/>
                    </a:ext>
                  </a:extLst>
                </a:gridCol>
                <a:gridCol w="1231740">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カテゴリー指定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プライムディスプレイ　パノラマ　</a:t>
                      </a:r>
                      <a:r>
                        <a:rPr kumimoji="1" lang="en-US" altLang="ja-JP" sz="7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トップ　トップインパクト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ダブルサイズ　</a:t>
                      </a:r>
                      <a:r>
                        <a:rPr kumimoji="1" lang="en-US" altLang="ja-JP" sz="7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カテゴリートップ指定　トップインパクト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ダブルサイズ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581128"/>
            <a:ext cx="11305256" cy="2400657"/>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ja-JP" altLang="en-US" sz="1050" dirty="0" smtClean="0">
                <a:solidFill>
                  <a:schemeClr val="tx1">
                    <a:lumMod val="65000"/>
                    <a:lumOff val="35000"/>
                  </a:schemeClr>
                </a:solidFill>
                <a:latin typeface="+mn-ea"/>
              </a:rPr>
              <a:t>。</a:t>
            </a:r>
            <a:endParaRPr lang="en-US" altLang="ja-JP" sz="1050" dirty="0" smtClean="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r>
              <a:rPr lang="ja-JP" altLang="en-US" sz="1050" dirty="0" smtClean="0">
                <a:solidFill>
                  <a:schemeClr val="tx1">
                    <a:lumMod val="65000"/>
                    <a:lumOff val="35000"/>
                  </a:schemeClr>
                </a:solidFill>
                <a:latin typeface="+mn-ea"/>
              </a:rPr>
              <a:t>、最大値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p:txBody>
      </p:sp>
    </p:spTree>
    <p:extLst>
      <p:ext uri="{BB962C8B-B14F-4D97-AF65-F5344CB8AC3E}">
        <p14:creationId xmlns:p14="http://schemas.microsoft.com/office/powerpoint/2010/main" val="2544187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6" name="正方形/長方形 15"/>
          <p:cNvSpPr/>
          <p:nvPr/>
        </p:nvSpPr>
        <p:spPr>
          <a:xfrm>
            <a:off x="5983516" y="6207695"/>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　</a:t>
            </a: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66429910"/>
              </p:ext>
            </p:extLst>
          </p:nvPr>
        </p:nvGraphicFramePr>
        <p:xfrm>
          <a:off x="334964" y="980741"/>
          <a:ext cx="11521673" cy="5241994"/>
        </p:xfrm>
        <a:graphic>
          <a:graphicData uri="http://schemas.openxmlformats.org/drawingml/2006/table">
            <a:tbl>
              <a:tblPr firstCol="1" bandRow="1"/>
              <a:tblGrid>
                <a:gridCol w="3039960">
                  <a:extLst>
                    <a:ext uri="{9D8B030D-6E8A-4147-A177-3AD203B41FA5}">
                      <a16:colId xmlns:a16="http://schemas.microsoft.com/office/drawing/2014/main" val="792911817"/>
                    </a:ext>
                  </a:extLst>
                </a:gridCol>
                <a:gridCol w="1225681">
                  <a:extLst>
                    <a:ext uri="{9D8B030D-6E8A-4147-A177-3AD203B41FA5}">
                      <a16:colId xmlns:a16="http://schemas.microsoft.com/office/drawing/2014/main" val="3057805663"/>
                    </a:ext>
                  </a:extLst>
                </a:gridCol>
                <a:gridCol w="1225681">
                  <a:extLst>
                    <a:ext uri="{9D8B030D-6E8A-4147-A177-3AD203B41FA5}">
                      <a16:colId xmlns:a16="http://schemas.microsoft.com/office/drawing/2014/main" val="2032662135"/>
                    </a:ext>
                  </a:extLst>
                </a:gridCol>
                <a:gridCol w="1225681">
                  <a:extLst>
                    <a:ext uri="{9D8B030D-6E8A-4147-A177-3AD203B41FA5}">
                      <a16:colId xmlns:a16="http://schemas.microsoft.com/office/drawing/2014/main" val="3259460941"/>
                    </a:ext>
                  </a:extLst>
                </a:gridCol>
                <a:gridCol w="1225681">
                  <a:extLst>
                    <a:ext uri="{9D8B030D-6E8A-4147-A177-3AD203B41FA5}">
                      <a16:colId xmlns:a16="http://schemas.microsoft.com/office/drawing/2014/main" val="1517436571"/>
                    </a:ext>
                  </a:extLst>
                </a:gridCol>
                <a:gridCol w="1215544">
                  <a:extLst>
                    <a:ext uri="{9D8B030D-6E8A-4147-A177-3AD203B41FA5}">
                      <a16:colId xmlns:a16="http://schemas.microsoft.com/office/drawing/2014/main" val="4203260269"/>
                    </a:ext>
                  </a:extLst>
                </a:gridCol>
                <a:gridCol w="1156580">
                  <a:extLst>
                    <a:ext uri="{9D8B030D-6E8A-4147-A177-3AD203B41FA5}">
                      <a16:colId xmlns:a16="http://schemas.microsoft.com/office/drawing/2014/main" val="2598357217"/>
                    </a:ext>
                  </a:extLst>
                </a:gridCol>
                <a:gridCol w="1206865">
                  <a:extLst>
                    <a:ext uri="{9D8B030D-6E8A-4147-A177-3AD203B41FA5}">
                      <a16:colId xmlns:a16="http://schemas.microsoft.com/office/drawing/2014/main" val="2910572198"/>
                    </a:ext>
                  </a:extLst>
                </a:gridCol>
              </a:tblGrid>
              <a:tr h="5962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カテゴリー指定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プライムディスプレイ　パノラマ　</a:t>
                      </a:r>
                      <a:r>
                        <a:rPr kumimoji="1" lang="en-US" altLang="ja-JP" sz="7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トップ　トップインパクト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ダブルサイズ　</a:t>
                      </a:r>
                      <a:r>
                        <a:rPr kumimoji="1" lang="en-US" altLang="ja-JP" sz="7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カテゴリートップ指定　トップインパクト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ダブルサイズ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mn-lt"/>
                          <a:ea typeface="+mn-ea"/>
                        </a:rPr>
                        <a:t>消費者向無担保貸金業者（銀行グループ・上場企業を除く）、商工ローン</a:t>
                      </a:r>
                      <a:endParaRPr lang="ja-JP" altLang="en-US" sz="10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701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792717137"/>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3078824691"/>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542850792"/>
                  </a:ext>
                </a:extLst>
              </a:tr>
              <a:tr h="235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782460784"/>
                  </a:ext>
                </a:extLst>
              </a:tr>
              <a:tr h="235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pic>
        <p:nvPicPr>
          <p:cNvPr id="19" name="図 18"/>
          <p:cNvPicPr>
            <a:picLocks noChangeAspect="1"/>
          </p:cNvPicPr>
          <p:nvPr/>
        </p:nvPicPr>
        <p:blipFill>
          <a:blip r:embed="rId2"/>
          <a:stretch>
            <a:fillRect/>
          </a:stretch>
        </p:blipFill>
        <p:spPr>
          <a:xfrm>
            <a:off x="6271549" y="6232186"/>
            <a:ext cx="203602" cy="120158"/>
          </a:xfrm>
          <a:prstGeom prst="rect">
            <a:avLst/>
          </a:prstGeom>
        </p:spPr>
      </p:pic>
      <p:sp>
        <p:nvSpPr>
          <p:cNvPr id="8" name="正方形/長方形 7"/>
          <p:cNvSpPr/>
          <p:nvPr/>
        </p:nvSpPr>
        <p:spPr>
          <a:xfrm>
            <a:off x="479376" y="6194185"/>
            <a:ext cx="5477825" cy="461665"/>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※1</a:t>
            </a:r>
            <a:r>
              <a:rPr kumimoji="0" lang="ja-JP" altLang="en-US" sz="800" b="0" i="0" u="none" strike="noStrike" kern="0" cap="none" spc="0" normalizeH="0" baseline="0" noProof="0" dirty="0" smtClean="0">
                <a:ln>
                  <a:noFill/>
                </a:ln>
                <a:solidFill>
                  <a:prstClr val="black">
                    <a:lumMod val="65000"/>
                    <a:lumOff val="35000"/>
                  </a:prstClr>
                </a:solidFill>
                <a:effectLst/>
                <a:uLnTx/>
                <a:uFillTx/>
              </a:rPr>
              <a:t>　</a:t>
            </a:r>
            <a:r>
              <a:rPr kumimoji="0" lang="en-US" altLang="ja-JP" sz="8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800" b="0" i="0" u="none" strike="noStrike" kern="0" cap="none" spc="0" normalizeH="0" baseline="0" noProof="0" dirty="0" smtClean="0">
                <a:ln>
                  <a:noFill/>
                </a:ln>
                <a:solidFill>
                  <a:prstClr val="black">
                    <a:lumMod val="65000"/>
                    <a:lumOff val="35000"/>
                  </a:prstClr>
                </a:solidFill>
                <a:effectLst/>
                <a:uLnTx/>
                <a:uFillTx/>
              </a:rPr>
              <a:t>ニュース面の一部で掲載されない場合があります。</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※2</a:t>
            </a:r>
            <a:r>
              <a:rPr kumimoji="0" lang="ja-JP" altLang="en-US" sz="800" b="0" i="0" u="none" strike="noStrike" kern="0" cap="none" spc="0" normalizeH="0" baseline="0" noProof="0" dirty="0" smtClean="0">
                <a:ln>
                  <a:noFill/>
                </a:ln>
                <a:solidFill>
                  <a:prstClr val="black">
                    <a:lumMod val="65000"/>
                    <a:lumOff val="35000"/>
                  </a:prstClr>
                </a:solidFill>
                <a:effectLst/>
                <a:uLnTx/>
                <a:uFillTx/>
              </a:rPr>
              <a:t>　健康・美容食品は一部の商材かつ、ブランディング訴求のみ可。健康器具・雑貨はブランディング訴求のみ可。</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※3</a:t>
            </a:r>
            <a:r>
              <a:rPr kumimoji="0" lang="ja-JP" altLang="en-US" sz="800" b="0" i="0" u="none" strike="noStrike" kern="0" cap="none" spc="0" normalizeH="0" baseline="0" noProof="0" dirty="0" smtClean="0">
                <a:ln>
                  <a:noFill/>
                </a:ln>
                <a:solidFill>
                  <a:prstClr val="black">
                    <a:lumMod val="65000"/>
                    <a:lumOff val="35000"/>
                  </a:prstClr>
                </a:solidFill>
                <a:effectLst/>
                <a:uLnTx/>
                <a:uFillTx/>
              </a:rPr>
              <a:t>　</a:t>
            </a:r>
            <a:r>
              <a:rPr kumimoji="0" lang="en-US" altLang="ja-JP" sz="8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800" b="0" i="0" u="none" strike="noStrike" kern="0" cap="none" spc="0" normalizeH="0" baseline="0" noProof="0" dirty="0" smtClean="0">
                <a:ln>
                  <a:noFill/>
                </a:ln>
                <a:solidFill>
                  <a:prstClr val="black">
                    <a:lumMod val="65000"/>
                    <a:lumOff val="35000"/>
                  </a:prstClr>
                </a:solidFill>
                <a:effectLst/>
                <a:uLnTx/>
                <a:uFillTx/>
              </a:rPr>
              <a:t>ニュース面には掲載されません。</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1438706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9" name="テキスト ボックス 8"/>
          <p:cNvSpPr txBox="1"/>
          <p:nvPr/>
        </p:nvSpPr>
        <p:spPr>
          <a:xfrm>
            <a:off x="289135" y="5940569"/>
            <a:ext cx="11521552" cy="584775"/>
          </a:xfrm>
          <a:prstGeom prst="rect">
            <a:avLst/>
          </a:prstGeom>
          <a:noFill/>
        </p:spPr>
        <p:txBody>
          <a:bodyPr wrap="none" rtlCol="0">
            <a:spAutoFit/>
          </a:bodyPr>
          <a:lstStyle/>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t>
            </a:r>
            <a:r>
              <a:rPr lang="en-US" altLang="ja-JP" sz="1600" dirty="0" smtClean="0">
                <a:solidFill>
                  <a:schemeClr val="tx1">
                    <a:lumMod val="65000"/>
                    <a:lumOff val="35000"/>
                  </a:schemeClr>
                </a:solidFill>
                <a:hlinkClick r:id="rId2"/>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3"/>
              </a:rPr>
              <a:t>https://</a:t>
            </a:r>
            <a:r>
              <a:rPr kumimoji="0" lang="en-US" altLang="ja-JP" sz="1600" kern="0" dirty="0" smtClean="0">
                <a:solidFill>
                  <a:schemeClr val="tx1">
                    <a:lumMod val="65000"/>
                    <a:lumOff val="35000"/>
                  </a:schemeClr>
                </a:solidFill>
                <a:hlinkClick r:id="rId3"/>
              </a:rPr>
              <a:t>s.yimg.jp/images/listing/pdfs/listing_nyuukoukitei.pdf</a:t>
            </a:r>
            <a:endParaRPr kumimoji="0" lang="en-US" altLang="ja-JP" sz="1600" kern="0" dirty="0">
              <a:solidFill>
                <a:schemeClr val="tx1">
                  <a:lumMod val="65000"/>
                  <a:lumOff val="35000"/>
                </a:schemeClr>
              </a:solidFill>
            </a:endParaRPr>
          </a:p>
        </p:txBody>
      </p:sp>
      <p:sp>
        <p:nvSpPr>
          <p:cNvPr id="10" name="テキスト ボックス 9">
            <a:extLst>
              <a:ext uri="{FF2B5EF4-FFF2-40B4-BE49-F238E27FC236}">
                <a16:creationId xmlns:a16="http://schemas.microsoft.com/office/drawing/2014/main" id="{56BC9F35-7A4E-CA42-9DF1-B36D469930AE}"/>
              </a:ext>
            </a:extLst>
          </p:cNvPr>
          <p:cNvSpPr txBox="1"/>
          <p:nvPr/>
        </p:nvSpPr>
        <p:spPr>
          <a:xfrm>
            <a:off x="5966687" y="1723601"/>
            <a:ext cx="1040670"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solidFill>
                <a:effectLst/>
                <a:uLnTx/>
                <a:uFillTx/>
              </a:rPr>
              <a:t>画像（</a:t>
            </a:r>
            <a:r>
              <a:rPr kumimoji="0" lang="en-US" altLang="ja-JP" sz="1050" b="1" i="0" u="none" strike="noStrike" kern="0" cap="none" spc="0" normalizeH="0" baseline="0" noProof="0" dirty="0" smtClean="0">
                <a:ln>
                  <a:noFill/>
                </a:ln>
                <a:solidFill>
                  <a:prstClr val="black"/>
                </a:solidFill>
                <a:effectLst/>
                <a:uLnTx/>
                <a:uFillTx/>
              </a:rPr>
              <a:t>6</a:t>
            </a:r>
            <a:r>
              <a:rPr kumimoji="0" lang="ja-JP" altLang="en-US" sz="1050" b="1" i="0" u="none" strike="noStrike" kern="0" cap="none" spc="0" normalizeH="0" baseline="0" noProof="0" dirty="0" smtClean="0">
                <a:ln>
                  <a:noFill/>
                </a:ln>
                <a:solidFill>
                  <a:prstClr val="black"/>
                </a:solidFill>
                <a:effectLst/>
                <a:uLnTx/>
                <a:uFillTx/>
              </a:rPr>
              <a:t>：</a:t>
            </a:r>
            <a:r>
              <a:rPr kumimoji="0" lang="en-US" altLang="ja-JP" sz="1050" b="1" i="0" u="none" strike="noStrike" kern="0" cap="none" spc="0" normalizeH="0" baseline="0" noProof="0" dirty="0" smtClean="0">
                <a:ln>
                  <a:noFill/>
                </a:ln>
                <a:solidFill>
                  <a:prstClr val="black"/>
                </a:solidFill>
                <a:effectLst/>
                <a:uLnTx/>
                <a:uFillTx/>
              </a:rPr>
              <a:t>5</a:t>
            </a:r>
            <a:r>
              <a:rPr kumimoji="0" lang="ja-JP" altLang="en-US" sz="1050" b="1" i="0" u="none" strike="noStrike" kern="0" cap="none" spc="0" normalizeH="0" baseline="0" noProof="0" dirty="0" smtClean="0">
                <a:ln>
                  <a:noFill/>
                </a:ln>
                <a:solidFill>
                  <a:prstClr val="black"/>
                </a:solidFill>
                <a:effectLst/>
                <a:uLnTx/>
                <a:uFillTx/>
              </a:rPr>
              <a:t>）</a:t>
            </a:r>
            <a:endParaRPr kumimoji="0" lang="en-US" altLang="ja-JP" sz="1050" b="1" i="0" u="none" strike="noStrike" kern="0" cap="none" spc="0" normalizeH="0" baseline="0" noProof="0" dirty="0" smtClean="0">
              <a:ln>
                <a:noFill/>
              </a:ln>
              <a:solidFill>
                <a:prstClr val="black"/>
              </a:solidFill>
              <a:effectLst/>
              <a:uLnTx/>
              <a:uFillTx/>
            </a:endParaRPr>
          </a:p>
        </p:txBody>
      </p:sp>
      <p:sp>
        <p:nvSpPr>
          <p:cNvPr id="13" name="テキスト ボックス 12">
            <a:extLst>
              <a:ext uri="{FF2B5EF4-FFF2-40B4-BE49-F238E27FC236}">
                <a16:creationId xmlns:a16="http://schemas.microsoft.com/office/drawing/2014/main" id="{105A310C-96BB-AD4C-AB58-A365BD4CA5F0}"/>
              </a:ext>
            </a:extLst>
          </p:cNvPr>
          <p:cNvSpPr txBox="1"/>
          <p:nvPr/>
        </p:nvSpPr>
        <p:spPr>
          <a:xfrm>
            <a:off x="2418137" y="1662332"/>
            <a:ext cx="1132041" cy="47705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solidFill>
                <a:effectLst/>
                <a:uLnTx/>
                <a:uFillTx/>
              </a:rPr>
              <a:t>画像（</a:t>
            </a:r>
            <a:r>
              <a:rPr kumimoji="0" lang="en-US" altLang="ja-JP" sz="1050" b="1" i="0" u="none" strike="noStrike" kern="0" cap="none" spc="0" normalizeH="0" baseline="0" noProof="0" dirty="0" smtClean="0">
                <a:ln>
                  <a:noFill/>
                </a:ln>
                <a:solidFill>
                  <a:prstClr val="black"/>
                </a:solidFill>
                <a:effectLst/>
                <a:uLnTx/>
                <a:uFillTx/>
              </a:rPr>
              <a:t>16</a:t>
            </a:r>
            <a:r>
              <a:rPr kumimoji="0" lang="ja-JP" altLang="en-US" sz="1050" b="1" i="0" u="none" strike="noStrike" kern="0" cap="none" spc="0" normalizeH="0" baseline="0" noProof="0" dirty="0" smtClean="0">
                <a:ln>
                  <a:noFill/>
                </a:ln>
                <a:solidFill>
                  <a:prstClr val="black"/>
                </a:solidFill>
                <a:effectLst/>
                <a:uLnTx/>
                <a:uFillTx/>
              </a:rPr>
              <a:t>：</a:t>
            </a:r>
            <a:r>
              <a:rPr kumimoji="0" lang="en-US" altLang="ja-JP" sz="1050" b="1" i="0" u="none" strike="noStrike" kern="0" cap="none" spc="0" normalizeH="0" baseline="0" noProof="0" dirty="0" smtClean="0">
                <a:ln>
                  <a:noFill/>
                </a:ln>
                <a:solidFill>
                  <a:prstClr val="black"/>
                </a:solidFill>
                <a:effectLst/>
                <a:uLnTx/>
                <a:uFillTx/>
              </a:rPr>
              <a:t>9</a:t>
            </a:r>
            <a:r>
              <a:rPr kumimoji="0" lang="ja-JP" altLang="en-US" sz="1050" b="1" i="0" u="none" strike="noStrike" kern="0" cap="none" spc="0" normalizeH="0" baseline="0" noProof="0" dirty="0" smtClean="0">
                <a:ln>
                  <a:noFill/>
                </a:ln>
                <a:solidFill>
                  <a:prstClr val="black"/>
                </a:solidFill>
                <a:effectLst/>
                <a:uLnTx/>
                <a:uFillTx/>
              </a:rPr>
              <a:t>）</a:t>
            </a:r>
            <a:endParaRPr kumimoji="0" lang="en-US" altLang="ja-JP" sz="1050" b="1" i="0" u="none" strike="noStrike" kern="0" cap="none" spc="0" normalizeH="0" baseline="0" noProof="0" dirty="0" smtClean="0">
              <a:ln>
                <a:noFill/>
              </a:ln>
              <a:solidFill>
                <a:prstClr val="black"/>
              </a:solidFill>
              <a:effectLst/>
              <a:uLnTx/>
              <a:uFillTx/>
            </a:endParaRPr>
          </a:p>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solidFill>
                <a:effectLst/>
                <a:uLnTx/>
                <a:uFillTx/>
              </a:rPr>
              <a:t>動画（</a:t>
            </a:r>
            <a:r>
              <a:rPr kumimoji="0" lang="en-US" altLang="ja-JP" sz="1050" b="1" i="0" u="none" strike="noStrike" kern="0" cap="none" spc="0" normalizeH="0" baseline="0" noProof="0" dirty="0" smtClean="0">
                <a:ln>
                  <a:noFill/>
                </a:ln>
                <a:solidFill>
                  <a:prstClr val="black"/>
                </a:solidFill>
                <a:effectLst/>
                <a:uLnTx/>
                <a:uFillTx/>
              </a:rPr>
              <a:t>16</a:t>
            </a:r>
            <a:r>
              <a:rPr kumimoji="0" lang="ja-JP" altLang="en-US" sz="1050" b="1" i="0" u="none" strike="noStrike" kern="0" cap="none" spc="0" normalizeH="0" baseline="0" noProof="0" dirty="0" smtClean="0">
                <a:ln>
                  <a:noFill/>
                </a:ln>
                <a:solidFill>
                  <a:prstClr val="black"/>
                </a:solidFill>
                <a:effectLst/>
                <a:uLnTx/>
                <a:uFillTx/>
              </a:rPr>
              <a:t>：</a:t>
            </a:r>
            <a:r>
              <a:rPr kumimoji="0" lang="en-US" altLang="ja-JP" sz="1050" b="1" i="0" u="none" strike="noStrike" kern="0" cap="none" spc="0" normalizeH="0" baseline="0" noProof="0" dirty="0" smtClean="0">
                <a:ln>
                  <a:noFill/>
                </a:ln>
                <a:solidFill>
                  <a:prstClr val="black"/>
                </a:solidFill>
                <a:effectLst/>
                <a:uLnTx/>
                <a:uFillTx/>
              </a:rPr>
              <a:t>9</a:t>
            </a:r>
            <a:r>
              <a:rPr kumimoji="0" lang="ja-JP" altLang="en-US" sz="1050" b="1" i="0" u="none" strike="noStrike" kern="0" cap="none" spc="0" normalizeH="0" baseline="0" noProof="0" dirty="0" smtClean="0">
                <a:ln>
                  <a:noFill/>
                </a:ln>
                <a:solidFill>
                  <a:prstClr val="black"/>
                </a:solidFill>
                <a:effectLst/>
                <a:uLnTx/>
                <a:uFillTx/>
              </a:rPr>
              <a:t>）</a:t>
            </a:r>
            <a:endParaRPr kumimoji="0" lang="en-US" altLang="ja-JP" sz="1050" b="1" i="0" u="none" strike="noStrike" kern="0" cap="none" spc="0" normalizeH="0" baseline="0" noProof="0" dirty="0" smtClean="0">
              <a:ln>
                <a:noFill/>
              </a:ln>
              <a:solidFill>
                <a:prstClr val="black"/>
              </a:solidFill>
              <a:effectLst/>
              <a:uLnTx/>
              <a:uFillTx/>
            </a:endParaRPr>
          </a:p>
        </p:txBody>
      </p:sp>
      <p:pic>
        <p:nvPicPr>
          <p:cNvPr id="16" name="図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7488" y="2389426"/>
            <a:ext cx="1365668" cy="2722801"/>
          </a:xfrm>
          <a:prstGeom prst="rect">
            <a:avLst/>
          </a:prstGeom>
        </p:spPr>
      </p:pic>
      <p:pic>
        <p:nvPicPr>
          <p:cNvPr id="17" name="図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18843" y="2378797"/>
            <a:ext cx="1368899" cy="2729243"/>
          </a:xfrm>
          <a:prstGeom prst="rect">
            <a:avLst/>
          </a:prstGeom>
        </p:spPr>
      </p:pic>
      <p:pic>
        <p:nvPicPr>
          <p:cNvPr id="18" name="図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68292" y="2369864"/>
            <a:ext cx="3455222" cy="2852936"/>
          </a:xfrm>
          <a:prstGeom prst="rect">
            <a:avLst/>
          </a:prstGeom>
        </p:spPr>
      </p:pic>
      <p:pic>
        <p:nvPicPr>
          <p:cNvPr id="19" name="図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23514" y="2369864"/>
            <a:ext cx="3325883" cy="2852936"/>
          </a:xfrm>
          <a:prstGeom prst="rect">
            <a:avLst/>
          </a:prstGeom>
        </p:spPr>
      </p:pic>
      <p:sp>
        <p:nvSpPr>
          <p:cNvPr id="20" name="テキスト ボックス 19">
            <a:extLst>
              <a:ext uri="{FF2B5EF4-FFF2-40B4-BE49-F238E27FC236}">
                <a16:creationId xmlns:a16="http://schemas.microsoft.com/office/drawing/2014/main" id="{B2C2EF20-2127-FC40-8CEB-0C59A3ECA146}"/>
              </a:ext>
            </a:extLst>
          </p:cNvPr>
          <p:cNvSpPr txBox="1"/>
          <p:nvPr/>
        </p:nvSpPr>
        <p:spPr>
          <a:xfrm>
            <a:off x="9264352" y="1692889"/>
            <a:ext cx="1040670" cy="47705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solidFill>
                <a:effectLst/>
                <a:uLnTx/>
                <a:uFillTx/>
              </a:rPr>
              <a:t>画像（</a:t>
            </a:r>
            <a:r>
              <a:rPr kumimoji="0" lang="en-US" altLang="ja-JP" sz="1050" b="1" i="0" u="none" strike="noStrike" kern="0" cap="none" spc="0" normalizeH="0" baseline="0" noProof="0" dirty="0" smtClean="0">
                <a:ln>
                  <a:noFill/>
                </a:ln>
                <a:solidFill>
                  <a:prstClr val="black"/>
                </a:solidFill>
                <a:effectLst/>
                <a:uLnTx/>
                <a:uFillTx/>
              </a:rPr>
              <a:t>1</a:t>
            </a:r>
            <a:r>
              <a:rPr kumimoji="0" lang="ja-JP" altLang="en-US" sz="1050" b="1" i="0" u="none" strike="noStrike" kern="0" cap="none" spc="0" normalizeH="0" baseline="0" noProof="0" dirty="0" smtClean="0">
                <a:ln>
                  <a:noFill/>
                </a:ln>
                <a:solidFill>
                  <a:prstClr val="black"/>
                </a:solidFill>
                <a:effectLst/>
                <a:uLnTx/>
                <a:uFillTx/>
              </a:rPr>
              <a:t>：</a:t>
            </a:r>
            <a:r>
              <a:rPr kumimoji="0" lang="en-US" altLang="ja-JP" sz="1050" b="1" i="0" u="none" strike="noStrike" kern="0" cap="none" spc="0" normalizeH="0" baseline="0" noProof="0" dirty="0" smtClean="0">
                <a:ln>
                  <a:noFill/>
                </a:ln>
                <a:solidFill>
                  <a:prstClr val="black"/>
                </a:solidFill>
                <a:effectLst/>
                <a:uLnTx/>
                <a:uFillTx/>
              </a:rPr>
              <a:t>1</a:t>
            </a:r>
            <a:r>
              <a:rPr kumimoji="0" lang="ja-JP" altLang="en-US" sz="1050" b="1" i="0" u="none" strike="noStrike" kern="0" cap="none" spc="0" normalizeH="0" baseline="0" noProof="0" dirty="0" smtClean="0">
                <a:ln>
                  <a:noFill/>
                </a:ln>
                <a:solidFill>
                  <a:prstClr val="black"/>
                </a:solidFill>
                <a:effectLst/>
                <a:uLnTx/>
                <a:uFillTx/>
              </a:rPr>
              <a:t>）</a:t>
            </a:r>
            <a:endParaRPr kumimoji="0" lang="en-US" altLang="ja-JP" sz="1050" b="1" i="0" u="none" strike="noStrike" kern="0" cap="none" spc="0" normalizeH="0" baseline="0" noProof="0" dirty="0" smtClean="0">
              <a:ln>
                <a:noFill/>
              </a:ln>
              <a:solidFill>
                <a:prstClr val="black"/>
              </a:solidFill>
              <a:effectLst/>
              <a:uLnTx/>
              <a:uFillTx/>
            </a:endParaRPr>
          </a:p>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solidFill>
                <a:effectLst/>
                <a:uLnTx/>
                <a:uFillTx/>
              </a:rPr>
              <a:t>動画（</a:t>
            </a:r>
            <a:r>
              <a:rPr kumimoji="0" lang="en-US" altLang="ja-JP" sz="1050" b="1" i="0" u="none" strike="noStrike" kern="0" cap="none" spc="0" normalizeH="0" baseline="0" noProof="0" dirty="0" smtClean="0">
                <a:ln>
                  <a:noFill/>
                </a:ln>
                <a:solidFill>
                  <a:prstClr val="black"/>
                </a:solidFill>
                <a:effectLst/>
                <a:uLnTx/>
                <a:uFillTx/>
              </a:rPr>
              <a:t>1</a:t>
            </a:r>
            <a:r>
              <a:rPr kumimoji="0" lang="ja-JP" altLang="en-US" sz="1050" b="1" i="0" u="none" strike="noStrike" kern="0" cap="none" spc="0" normalizeH="0" baseline="0" noProof="0" dirty="0" smtClean="0">
                <a:ln>
                  <a:noFill/>
                </a:ln>
                <a:solidFill>
                  <a:prstClr val="black"/>
                </a:solidFill>
                <a:effectLst/>
                <a:uLnTx/>
                <a:uFillTx/>
              </a:rPr>
              <a:t>：</a:t>
            </a:r>
            <a:r>
              <a:rPr kumimoji="0" lang="en-US" altLang="ja-JP" sz="1050" b="1" i="0" u="none" strike="noStrike" kern="0" cap="none" spc="0" normalizeH="0" baseline="0" noProof="0" dirty="0" smtClean="0">
                <a:ln>
                  <a:noFill/>
                </a:ln>
                <a:solidFill>
                  <a:prstClr val="black"/>
                </a:solidFill>
                <a:effectLst/>
                <a:uLnTx/>
                <a:uFillTx/>
              </a:rPr>
              <a:t>1</a:t>
            </a:r>
            <a:r>
              <a:rPr kumimoji="0" lang="ja-JP" altLang="en-US" sz="1050" b="1" i="0" u="none" strike="noStrike" kern="0" cap="none" spc="0" normalizeH="0" baseline="0" noProof="0" dirty="0" smtClean="0">
                <a:ln>
                  <a:noFill/>
                </a:ln>
                <a:solidFill>
                  <a:prstClr val="black"/>
                </a:solidFill>
                <a:effectLst/>
                <a:uLnTx/>
                <a:uFillTx/>
              </a:rPr>
              <a:t>）</a:t>
            </a:r>
            <a:endParaRPr kumimoji="0" lang="en-US" altLang="ja-JP" sz="1050" b="1" i="0" u="none" strike="noStrike" kern="0" cap="none" spc="0" normalizeH="0" baseline="0" noProof="0" dirty="0" smtClean="0">
              <a:ln>
                <a:noFill/>
              </a:ln>
              <a:solidFill>
                <a:prstClr val="black"/>
              </a:solidFill>
              <a:effectLst/>
              <a:uLnTx/>
              <a:uFillTx/>
            </a:endParaRPr>
          </a:p>
        </p:txBody>
      </p:sp>
    </p:spTree>
    <p:extLst>
      <p:ext uri="{BB962C8B-B14F-4D97-AF65-F5344CB8AC3E}">
        <p14:creationId xmlns:p14="http://schemas.microsoft.com/office/powerpoint/2010/main" val="2120707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10" name="テキスト ボックス 9"/>
          <p:cNvSpPr txBox="1"/>
          <p:nvPr/>
        </p:nvSpPr>
        <p:spPr>
          <a:xfrm>
            <a:off x="289135" y="5940569"/>
            <a:ext cx="11521552" cy="584775"/>
          </a:xfrm>
          <a:prstGeom prst="rect">
            <a:avLst/>
          </a:prstGeom>
          <a:noFill/>
        </p:spPr>
        <p:txBody>
          <a:bodyPr wrap="none" rtlCol="0">
            <a:spAutoFit/>
          </a:bodyPr>
          <a:lstStyle/>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t>
            </a:r>
            <a:r>
              <a:rPr lang="en-US" altLang="ja-JP" sz="1600" dirty="0" smtClean="0">
                <a:solidFill>
                  <a:schemeClr val="tx1">
                    <a:lumMod val="65000"/>
                    <a:lumOff val="35000"/>
                  </a:schemeClr>
                </a:solidFill>
                <a:hlinkClick r:id="rId2"/>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3"/>
              </a:rPr>
              <a:t>https://</a:t>
            </a:r>
            <a:r>
              <a:rPr kumimoji="0" lang="en-US" altLang="ja-JP" sz="1600" kern="0" dirty="0" smtClean="0">
                <a:solidFill>
                  <a:schemeClr val="tx1">
                    <a:lumMod val="65000"/>
                    <a:lumOff val="35000"/>
                  </a:schemeClr>
                </a:solidFill>
                <a:hlinkClick r:id="rId3"/>
              </a:rPr>
              <a:t>s.yimg.jp/images/listing/pdfs/listing_nyuukoukitei.pdf</a:t>
            </a:r>
            <a:endParaRPr kumimoji="0" lang="en-US" altLang="ja-JP" sz="1600" kern="0" dirty="0">
              <a:solidFill>
                <a:schemeClr val="tx1">
                  <a:lumMod val="65000"/>
                  <a:lumOff val="35000"/>
                </a:schemeClr>
              </a:solidFill>
            </a:endParaRPr>
          </a:p>
        </p:txBody>
      </p:sp>
      <p:sp>
        <p:nvSpPr>
          <p:cNvPr id="11" name="テキスト ボックス 10">
            <a:extLst>
              <a:ext uri="{FF2B5EF4-FFF2-40B4-BE49-F238E27FC236}">
                <a16:creationId xmlns:a16="http://schemas.microsoft.com/office/drawing/2014/main" id="{56BC9F35-7A4E-CA42-9DF1-B36D469930AE}"/>
              </a:ext>
            </a:extLst>
          </p:cNvPr>
          <p:cNvSpPr txBox="1"/>
          <p:nvPr/>
        </p:nvSpPr>
        <p:spPr>
          <a:xfrm>
            <a:off x="7418790" y="1815149"/>
            <a:ext cx="3605474" cy="477054"/>
          </a:xfrm>
          <a:prstGeom prst="rect">
            <a:avLst/>
          </a:prstGeom>
          <a:noFill/>
        </p:spPr>
        <p:txBody>
          <a:bodyPr wrap="none" rtlCol="0" anchor="t">
            <a:spAutoFit/>
          </a:bodyPr>
          <a:lstStyle/>
          <a:p>
            <a:pPr algn="ctr">
              <a:lnSpc>
                <a:spcPts val="1460"/>
              </a:lnSpc>
            </a:pPr>
            <a:r>
              <a:rPr lang="ja-JP" altLang="en-US" sz="1000" b="1" dirty="0"/>
              <a:t>トップインパクト プライムディスプレイダブルサイズ</a:t>
            </a:r>
            <a:endParaRPr lang="en-US" altLang="ja-JP" sz="1000" b="1" dirty="0"/>
          </a:p>
          <a:p>
            <a:pPr algn="ctr">
              <a:lnSpc>
                <a:spcPts val="1460"/>
              </a:lnSpc>
            </a:pPr>
            <a:r>
              <a:rPr lang="ja-JP" altLang="en-US" sz="1000" b="1" dirty="0"/>
              <a:t>トップインパクト プライムディスプレイダブルサイズ 動画</a:t>
            </a:r>
            <a:endParaRPr lang="en-US" altLang="ja-JP" sz="1000" b="1" dirty="0"/>
          </a:p>
        </p:txBody>
      </p:sp>
      <p:sp>
        <p:nvSpPr>
          <p:cNvPr id="12" name="テキスト ボックス 11">
            <a:extLst>
              <a:ext uri="{FF2B5EF4-FFF2-40B4-BE49-F238E27FC236}">
                <a16:creationId xmlns:a16="http://schemas.microsoft.com/office/drawing/2014/main" id="{105A310C-96BB-AD4C-AB58-A365BD4CA5F0}"/>
              </a:ext>
            </a:extLst>
          </p:cNvPr>
          <p:cNvSpPr txBox="1"/>
          <p:nvPr/>
        </p:nvSpPr>
        <p:spPr>
          <a:xfrm>
            <a:off x="5461323" y="1835254"/>
            <a:ext cx="1040670"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4</a:t>
            </a:r>
            <a:r>
              <a:rPr lang="ja-JP" altLang="en-US" sz="1050" b="1" dirty="0"/>
              <a:t>：</a:t>
            </a:r>
            <a:r>
              <a:rPr lang="en-US" altLang="ja-JP" sz="1050" b="1" dirty="0"/>
              <a:t>1</a:t>
            </a:r>
            <a:r>
              <a:rPr lang="ja-JP" altLang="en-US" sz="1050" b="1" dirty="0"/>
              <a:t>）</a:t>
            </a:r>
            <a:endParaRPr lang="en-US" altLang="ja-JP" sz="1050" b="1" dirty="0"/>
          </a:p>
          <a:p>
            <a:pPr algn="ctr">
              <a:lnSpc>
                <a:spcPts val="1460"/>
              </a:lnSpc>
            </a:pPr>
            <a:r>
              <a:rPr lang="ja-JP" altLang="en-US" sz="1050" b="1" dirty="0"/>
              <a:t>動画（</a:t>
            </a:r>
            <a:r>
              <a:rPr lang="en-US" altLang="ja-JP" sz="1050" b="1" dirty="0"/>
              <a:t>4</a:t>
            </a:r>
            <a:r>
              <a:rPr lang="ja-JP" altLang="en-US" sz="1050" b="1" dirty="0"/>
              <a:t>：</a:t>
            </a:r>
            <a:r>
              <a:rPr lang="en-US" altLang="ja-JP" sz="1050" b="1" dirty="0"/>
              <a:t>1</a:t>
            </a:r>
            <a:r>
              <a:rPr lang="ja-JP" altLang="en-US" sz="1050" b="1" dirty="0"/>
              <a:t>）</a:t>
            </a:r>
            <a:endParaRPr lang="en-US" altLang="ja-JP" sz="1050" b="1" dirty="0"/>
          </a:p>
        </p:txBody>
      </p:sp>
      <p:sp>
        <p:nvSpPr>
          <p:cNvPr id="13" name="テキスト ボックス 12">
            <a:extLst>
              <a:ext uri="{FF2B5EF4-FFF2-40B4-BE49-F238E27FC236}">
                <a16:creationId xmlns:a16="http://schemas.microsoft.com/office/drawing/2014/main" id="{80B0730C-3B9E-4841-8DAD-6780CB507DD0}"/>
              </a:ext>
            </a:extLst>
          </p:cNvPr>
          <p:cNvSpPr txBox="1"/>
          <p:nvPr/>
        </p:nvSpPr>
        <p:spPr>
          <a:xfrm>
            <a:off x="2137284" y="1855159"/>
            <a:ext cx="998991" cy="477054"/>
          </a:xfrm>
          <a:prstGeom prst="rect">
            <a:avLst/>
          </a:prstGeom>
          <a:noFill/>
        </p:spPr>
        <p:txBody>
          <a:bodyPr wrap="none" rtlCol="0">
            <a:spAutoFit/>
          </a:bodyPr>
          <a:lstStyle/>
          <a:p>
            <a:pPr algn="ctr">
              <a:lnSpc>
                <a:spcPts val="1460"/>
              </a:lnSpc>
            </a:pPr>
            <a:r>
              <a:rPr lang="ja-JP" altLang="en-US" sz="1000" b="1" dirty="0"/>
              <a:t>画像（</a:t>
            </a:r>
            <a:r>
              <a:rPr lang="en-US" altLang="ja-JP" sz="1000" b="1" dirty="0"/>
              <a:t>1</a:t>
            </a:r>
            <a:r>
              <a:rPr lang="ja-JP" altLang="en-US" sz="1000" b="1" dirty="0"/>
              <a:t>：</a:t>
            </a:r>
            <a:r>
              <a:rPr lang="en-US" altLang="ja-JP" sz="1000" b="1" dirty="0"/>
              <a:t>2</a:t>
            </a:r>
            <a:r>
              <a:rPr lang="ja-JP" altLang="en-US" sz="1000" b="1" dirty="0"/>
              <a:t>）</a:t>
            </a:r>
            <a:endParaRPr lang="en-US" altLang="ja-JP" sz="1000" b="1" dirty="0"/>
          </a:p>
          <a:p>
            <a:pPr algn="ctr">
              <a:lnSpc>
                <a:spcPts val="1460"/>
              </a:lnSpc>
            </a:pPr>
            <a:r>
              <a:rPr lang="ja-JP" altLang="en-US" sz="1000" b="1" dirty="0"/>
              <a:t>動画（</a:t>
            </a:r>
            <a:r>
              <a:rPr lang="en-US" altLang="ja-JP" sz="1000" b="1" dirty="0"/>
              <a:t>1</a:t>
            </a:r>
            <a:r>
              <a:rPr lang="ja-JP" altLang="en-US" sz="1000" b="1" dirty="0"/>
              <a:t>：</a:t>
            </a:r>
            <a:r>
              <a:rPr lang="en-US" altLang="ja-JP" sz="1000" b="1" dirty="0"/>
              <a:t>2</a:t>
            </a:r>
            <a:r>
              <a:rPr lang="ja-JP" altLang="en-US" sz="1000" b="1" dirty="0"/>
              <a:t>）</a:t>
            </a:r>
            <a:endParaRPr lang="en-US" altLang="ja-JP" sz="1000" b="1" dirty="0"/>
          </a:p>
        </p:txBody>
      </p:sp>
      <p:pic>
        <p:nvPicPr>
          <p:cNvPr id="14" name="図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5440" y="2390051"/>
            <a:ext cx="3162681" cy="2712942"/>
          </a:xfrm>
          <a:prstGeom prst="rect">
            <a:avLst/>
          </a:prstGeom>
        </p:spPr>
      </p:pic>
      <p:pic>
        <p:nvPicPr>
          <p:cNvPr id="15" name="図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1795" y="2402612"/>
            <a:ext cx="3096995" cy="2817323"/>
          </a:xfrm>
          <a:prstGeom prst="rect">
            <a:avLst/>
          </a:prstGeom>
        </p:spPr>
      </p:pic>
      <p:pic>
        <p:nvPicPr>
          <p:cNvPr id="20" name="図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50597" y="2402718"/>
            <a:ext cx="3765165" cy="2817217"/>
          </a:xfrm>
          <a:prstGeom prst="rect">
            <a:avLst/>
          </a:prstGeom>
        </p:spPr>
      </p:pic>
    </p:spTree>
    <p:extLst>
      <p:ext uri="{BB962C8B-B14F-4D97-AF65-F5344CB8AC3E}">
        <p14:creationId xmlns:p14="http://schemas.microsoft.com/office/powerpoint/2010/main" val="109514337"/>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6188</TotalTime>
  <Words>3386</Words>
  <Application>Microsoft Office PowerPoint</Application>
  <PresentationFormat>ワイド画面</PresentationFormat>
  <Paragraphs>662</Paragraphs>
  <Slides>15</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15</vt:i4>
      </vt:variant>
    </vt:vector>
  </HeadingPairs>
  <TitlesOfParts>
    <vt:vector size="22"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229</cp:revision>
  <dcterms:created xsi:type="dcterms:W3CDTF">2020-02-26T07:28:11Z</dcterms:created>
  <dcterms:modified xsi:type="dcterms:W3CDTF">2022-01-13T04:56:50Z</dcterms:modified>
</cp:coreProperties>
</file>