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5" r:id="rId1"/>
  </p:sldMasterIdLst>
  <p:notesMasterIdLst>
    <p:notesMasterId r:id="rId15"/>
  </p:notesMasterIdLst>
  <p:handoutMasterIdLst>
    <p:handoutMasterId r:id="rId16"/>
  </p:handoutMasterIdLst>
  <p:sldIdLst>
    <p:sldId id="751" r:id="rId2"/>
    <p:sldId id="767" r:id="rId3"/>
    <p:sldId id="755" r:id="rId4"/>
    <p:sldId id="770" r:id="rId5"/>
    <p:sldId id="756" r:id="rId6"/>
    <p:sldId id="757" r:id="rId7"/>
    <p:sldId id="754" r:id="rId8"/>
    <p:sldId id="786" r:id="rId9"/>
    <p:sldId id="759" r:id="rId10"/>
    <p:sldId id="782" r:id="rId11"/>
    <p:sldId id="763" r:id="rId12"/>
    <p:sldId id="785" r:id="rId13"/>
    <p:sldId id="784" r:id="rId14"/>
  </p:sldIdLst>
  <p:sldSz cx="9906000" cy="6858000" type="A4"/>
  <p:notesSz cx="6858000" cy="9144000"/>
  <p:defaultTex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9EA"/>
    <a:srgbClr val="E4E4EC"/>
    <a:srgbClr val="FFCCD1"/>
    <a:srgbClr val="7F7F7F"/>
    <a:srgbClr val="003399"/>
    <a:srgbClr val="FAFAFB"/>
    <a:srgbClr val="F5F5F9"/>
    <a:srgbClr val="333333"/>
    <a:srgbClr val="D00216"/>
    <a:srgbClr val="F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A7F79C-84F6-476D-B8A6-699422EA7B24}" v="206" dt="2020-06-23T01:15:54.452"/>
    <p1510:client id="{C3A2370B-5FF7-473B-B95E-C80E989906E6}" v="50" dt="2021-01-07T09:48:59.010"/>
    <p1510:client id="{CEAF8666-3763-49AB-8F82-2E024FB94C5C}" v="2" dt="2020-10-05T02:02:43.667"/>
    <p1510:client id="{D08125CD-5D5C-47E1-938F-2B8F8A16C545}" v="1" dt="2021-01-07T09:49:54.470"/>
  </p1510:revLst>
</p1510:revInfo>
</file>

<file path=ppt/tableStyles.xml><?xml version="1.0" encoding="utf-8"?>
<a:tblStyleLst xmlns:a="http://schemas.openxmlformats.org/drawingml/2006/main" def="{5C22544A-7EE6-4342-B048-85BDC9FD1C3A}">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38" autoAdjust="0"/>
    <p:restoredTop sz="96063" autoAdjust="0"/>
  </p:normalViewPr>
  <p:slideViewPr>
    <p:cSldViewPr>
      <p:cViewPr varScale="1">
        <p:scale>
          <a:sx n="71" d="100"/>
          <a:sy n="71" d="100"/>
        </p:scale>
        <p:origin x="225" y="27"/>
      </p:cViewPr>
      <p:guideLst>
        <p:guide orient="horz" pos="2160"/>
        <p:guide pos="3120"/>
      </p:guideLst>
    </p:cSldViewPr>
  </p:slideViewPr>
  <p:notesTextViewPr>
    <p:cViewPr>
      <p:scale>
        <a:sx n="100" d="100"/>
        <a:sy n="100" d="100"/>
      </p:scale>
      <p:origin x="0" y="0"/>
    </p:cViewPr>
  </p:notesTextViewPr>
  <p:sorterViewPr>
    <p:cViewPr>
      <p:scale>
        <a:sx n="100" d="100"/>
        <a:sy n="100" d="100"/>
      </p:scale>
      <p:origin x="0" y="-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clId="Web-{7CA7F79C-84F6-476D-B8A6-699422EA7B24}"/>
    <pc:docChg chg="modSld sldOrd">
      <pc:chgData name="smiyazak" userId="" providerId="" clId="Web-{7CA7F79C-84F6-476D-B8A6-699422EA7B24}" dt="2020-06-23T01:15:54.452" v="186"/>
      <pc:docMkLst>
        <pc:docMk/>
      </pc:docMkLst>
      <pc:sldChg chg="addSp delSp modSp">
        <pc:chgData name="smiyazak" userId="" providerId="" clId="Web-{7CA7F79C-84F6-476D-B8A6-699422EA7B24}" dt="2020-06-23T01:15:19.702" v="182" actId="1076"/>
        <pc:sldMkLst>
          <pc:docMk/>
          <pc:sldMk cId="438246715" sldId="686"/>
        </pc:sldMkLst>
        <pc:spChg chg="add del mod">
          <ac:chgData name="smiyazak" userId="" providerId="" clId="Web-{7CA7F79C-84F6-476D-B8A6-699422EA7B24}" dt="2020-06-23T01:15:02.811" v="174"/>
          <ac:spMkLst>
            <pc:docMk/>
            <pc:sldMk cId="438246715" sldId="686"/>
            <ac:spMk id="4" creationId="{E5E6C6B1-7244-4418-A2B0-9E5D96FD50AB}"/>
          </ac:spMkLst>
        </pc:spChg>
        <pc:spChg chg="add mod">
          <ac:chgData name="smiyazak" userId="" providerId="" clId="Web-{7CA7F79C-84F6-476D-B8A6-699422EA7B24}" dt="2020-06-23T01:15:19.702" v="182" actId="1076"/>
          <ac:spMkLst>
            <pc:docMk/>
            <pc:sldMk cId="438246715" sldId="686"/>
            <ac:spMk id="9" creationId="{6A035B23-D36E-4D8B-BD07-34DF7D64E63A}"/>
          </ac:spMkLst>
        </pc:spChg>
      </pc:sldChg>
      <pc:sldChg chg="modSp">
        <pc:chgData name="smiyazak" userId="" providerId="" clId="Web-{7CA7F79C-84F6-476D-B8A6-699422EA7B24}" dt="2020-06-23T01:14:31.436" v="170" actId="20577"/>
        <pc:sldMkLst>
          <pc:docMk/>
          <pc:sldMk cId="3989490186" sldId="692"/>
        </pc:sldMkLst>
        <pc:spChg chg="mod">
          <ac:chgData name="smiyazak" userId="" providerId="" clId="Web-{7CA7F79C-84F6-476D-B8A6-699422EA7B24}" dt="2020-06-23T01:14:31.436" v="170" actId="20577"/>
          <ac:spMkLst>
            <pc:docMk/>
            <pc:sldMk cId="3989490186" sldId="692"/>
            <ac:spMk id="5" creationId="{00000000-0000-0000-0000-000000000000}"/>
          </ac:spMkLst>
        </pc:spChg>
      </pc:sldChg>
      <pc:sldChg chg="addSp delSp modSp">
        <pc:chgData name="smiyazak" userId="" providerId="" clId="Web-{7CA7F79C-84F6-476D-B8A6-699422EA7B24}" dt="2020-06-23T01:15:26.796" v="185" actId="1076"/>
        <pc:sldMkLst>
          <pc:docMk/>
          <pc:sldMk cId="2004407853" sldId="698"/>
        </pc:sldMkLst>
        <pc:spChg chg="add mod">
          <ac:chgData name="smiyazak" userId="" providerId="" clId="Web-{7CA7F79C-84F6-476D-B8A6-699422EA7B24}" dt="2020-06-23T01:15:26.796" v="185" actId="1076"/>
          <ac:spMkLst>
            <pc:docMk/>
            <pc:sldMk cId="2004407853" sldId="698"/>
            <ac:spMk id="4" creationId="{4DE84799-7CD0-40BA-93DF-406B9A6437BB}"/>
          </ac:spMkLst>
        </pc:spChg>
        <pc:spChg chg="del mod">
          <ac:chgData name="smiyazak" userId="" providerId="" clId="Web-{7CA7F79C-84F6-476D-B8A6-699422EA7B24}" dt="2020-06-23T01:15:23.968" v="183"/>
          <ac:spMkLst>
            <pc:docMk/>
            <pc:sldMk cId="2004407853" sldId="698"/>
            <ac:spMk id="8" creationId="{00000000-0000-0000-0000-000000000000}"/>
          </ac:spMkLst>
        </pc:spChg>
        <pc:graphicFrameChg chg="mod modGraphic">
          <ac:chgData name="smiyazak" userId="" providerId="" clId="Web-{7CA7F79C-84F6-476D-B8A6-699422EA7B24}" dt="2020-06-23T01:04:41.179" v="7"/>
          <ac:graphicFrameMkLst>
            <pc:docMk/>
            <pc:sldMk cId="2004407853" sldId="698"/>
            <ac:graphicFrameMk id="13" creationId="{8D6FD0B5-1C48-2E4A-A909-7ABA89B39DE9}"/>
          </ac:graphicFrameMkLst>
        </pc:graphicFrameChg>
      </pc:sldChg>
      <pc:sldChg chg="modSp ord">
        <pc:chgData name="smiyazak" userId="" providerId="" clId="Web-{7CA7F79C-84F6-476D-B8A6-699422EA7B24}" dt="2020-06-23T01:15:54.452" v="186"/>
        <pc:sldMkLst>
          <pc:docMk/>
          <pc:sldMk cId="3912940893" sldId="705"/>
        </pc:sldMkLst>
        <pc:spChg chg="mod">
          <ac:chgData name="smiyazak" userId="" providerId="" clId="Web-{7CA7F79C-84F6-476D-B8A6-699422EA7B24}" dt="2020-06-23T01:07:39.464" v="29" actId="1076"/>
          <ac:spMkLst>
            <pc:docMk/>
            <pc:sldMk cId="3912940893" sldId="705"/>
            <ac:spMk id="7" creationId="{56BC9F35-7A4E-CA42-9DF1-B36D469930AE}"/>
          </ac:spMkLst>
        </pc:spChg>
      </pc:sldChg>
      <pc:sldChg chg="modSp">
        <pc:chgData name="smiyazak" userId="" providerId="" clId="Web-{7CA7F79C-84F6-476D-B8A6-699422EA7B24}" dt="2020-06-23T01:10:24.917" v="40" actId="20577"/>
        <pc:sldMkLst>
          <pc:docMk/>
          <pc:sldMk cId="2104917091" sldId="724"/>
        </pc:sldMkLst>
        <pc:spChg chg="mod">
          <ac:chgData name="smiyazak" userId="" providerId="" clId="Web-{7CA7F79C-84F6-476D-B8A6-699422EA7B24}" dt="2020-06-23T01:10:24.917" v="40" actId="20577"/>
          <ac:spMkLst>
            <pc:docMk/>
            <pc:sldMk cId="2104917091" sldId="724"/>
            <ac:spMk id="6" creationId="{00000000-0000-0000-0000-000000000000}"/>
          </ac:spMkLst>
        </pc:spChg>
      </pc:sldChg>
      <pc:sldChg chg="modSp">
        <pc:chgData name="smiyazak" userId="" providerId="" clId="Web-{7CA7F79C-84F6-476D-B8A6-699422EA7B24}" dt="2020-06-23T01:06:33.337" v="25"/>
        <pc:sldMkLst>
          <pc:docMk/>
          <pc:sldMk cId="4082721140" sldId="725"/>
        </pc:sldMkLst>
        <pc:graphicFrameChg chg="mod modGraphic">
          <ac:chgData name="smiyazak" userId="" providerId="" clId="Web-{7CA7F79C-84F6-476D-B8A6-699422EA7B24}" dt="2020-06-23T01:06:33.337" v="25"/>
          <ac:graphicFrameMkLst>
            <pc:docMk/>
            <pc:sldMk cId="4082721140" sldId="725"/>
            <ac:graphicFrameMk id="5" creationId="{5C4374D8-C7AA-A044-9BC8-03321DB933E1}"/>
          </ac:graphicFrameMkLst>
        </pc:graphicFrameChg>
      </pc:sldChg>
    </pc:docChg>
  </pc:docChgLst>
  <pc:docChgLst>
    <pc:chgData name="easanuma" userId="yzfjGmfadSvDOcBxGLjUfNNpSeM9N3rpFdd/0d01C9c=" providerId="None" clId="Web-{CEAF8666-3763-49AB-8F82-2E024FB94C5C}"/>
    <pc:docChg chg="modSld">
      <pc:chgData name="easanuma" userId="yzfjGmfadSvDOcBxGLjUfNNpSeM9N3rpFdd/0d01C9c=" providerId="None" clId="Web-{CEAF8666-3763-49AB-8F82-2E024FB94C5C}" dt="2020-10-05T02:02:43.667" v="1"/>
      <pc:docMkLst>
        <pc:docMk/>
      </pc:docMkLst>
      <pc:sldChg chg="addSp delSp">
        <pc:chgData name="easanuma" userId="yzfjGmfadSvDOcBxGLjUfNNpSeM9N3rpFdd/0d01C9c=" providerId="None" clId="Web-{CEAF8666-3763-49AB-8F82-2E024FB94C5C}" dt="2020-10-05T02:02:43.667" v="1"/>
        <pc:sldMkLst>
          <pc:docMk/>
          <pc:sldMk cId="4277606802" sldId="733"/>
        </pc:sldMkLst>
        <pc:spChg chg="add del">
          <ac:chgData name="easanuma" userId="yzfjGmfadSvDOcBxGLjUfNNpSeM9N3rpFdd/0d01C9c=" providerId="None" clId="Web-{CEAF8666-3763-49AB-8F82-2E024FB94C5C}" dt="2020-10-05T02:02:43.667" v="1"/>
          <ac:spMkLst>
            <pc:docMk/>
            <pc:sldMk cId="4277606802" sldId="733"/>
            <ac:spMk id="4" creationId="{149C372C-97C0-4417-A29F-CDF3F404943A}"/>
          </ac:spMkLst>
        </pc:spChg>
      </pc:sldChg>
    </pc:docChg>
  </pc:docChgLst>
  <pc:docChgLst>
    <pc:chgData name="moohara" userId="UoaLVfUKvhleAWKkspD1KH24VyPhZVKii0KpHF7Icwg=" providerId="None" clId="Web-{C3A2370B-5FF7-473B-B95E-C80E989906E6}"/>
    <pc:docChg chg="modSld">
      <pc:chgData name="moohara" userId="UoaLVfUKvhleAWKkspD1KH24VyPhZVKii0KpHF7Icwg=" providerId="None" clId="Web-{C3A2370B-5FF7-473B-B95E-C80E989906E6}" dt="2021-01-07T09:48:59.010" v="49" actId="20577"/>
      <pc:docMkLst>
        <pc:docMk/>
      </pc:docMkLst>
      <pc:sldChg chg="modSp">
        <pc:chgData name="moohara" userId="UoaLVfUKvhleAWKkspD1KH24VyPhZVKii0KpHF7Icwg=" providerId="None" clId="Web-{C3A2370B-5FF7-473B-B95E-C80E989906E6}" dt="2021-01-07T09:48:56.026" v="47" actId="20577"/>
        <pc:sldMkLst>
          <pc:docMk/>
          <pc:sldMk cId="501929044" sldId="752"/>
        </pc:sldMkLst>
        <pc:spChg chg="mod">
          <ac:chgData name="moohara" userId="UoaLVfUKvhleAWKkspD1KH24VyPhZVKii0KpHF7Icwg=" providerId="None" clId="Web-{C3A2370B-5FF7-473B-B95E-C80E989906E6}" dt="2021-01-07T09:48:56.026" v="47" actId="20577"/>
          <ac:spMkLst>
            <pc:docMk/>
            <pc:sldMk cId="501929044" sldId="752"/>
            <ac:spMk id="5" creationId="{00000000-0000-0000-0000-000000000000}"/>
          </ac:spMkLst>
        </pc:spChg>
      </pc:sldChg>
      <pc:sldChg chg="delSp">
        <pc:chgData name="moohara" userId="UoaLVfUKvhleAWKkspD1KH24VyPhZVKii0KpHF7Icwg=" providerId="None" clId="Web-{C3A2370B-5FF7-473B-B95E-C80E989906E6}" dt="2021-01-07T09:48:04.290" v="0"/>
        <pc:sldMkLst>
          <pc:docMk/>
          <pc:sldMk cId="2245122800" sldId="757"/>
        </pc:sldMkLst>
        <pc:spChg chg="del">
          <ac:chgData name="moohara" userId="UoaLVfUKvhleAWKkspD1KH24VyPhZVKii0KpHF7Icwg=" providerId="None" clId="Web-{C3A2370B-5FF7-473B-B95E-C80E989906E6}" dt="2021-01-07T09:48:04.290" v="0"/>
          <ac:spMkLst>
            <pc:docMk/>
            <pc:sldMk cId="2245122800" sldId="757"/>
            <ac:spMk id="10" creationId="{00000000-0000-0000-0000-000000000000}"/>
          </ac:spMkLst>
        </pc:spChg>
      </pc:sldChg>
    </pc:docChg>
  </pc:docChgLst>
  <pc:docChgLst>
    <pc:chgData name="moohara" userId="UoaLVfUKvhleAWKkspD1KH24VyPhZVKii0KpHF7Icwg=" providerId="None" clId="Web-{D08125CD-5D5C-47E1-938F-2B8F8A16C545}"/>
    <pc:docChg chg="delSld">
      <pc:chgData name="moohara" userId="UoaLVfUKvhleAWKkspD1KH24VyPhZVKii0KpHF7Icwg=" providerId="None" clId="Web-{D08125CD-5D5C-47E1-938F-2B8F8A16C545}" dt="2021-01-07T09:49:54.470" v="0"/>
      <pc:docMkLst>
        <pc:docMk/>
      </pc:docMkLst>
      <pc:sldChg chg="del">
        <pc:chgData name="moohara" userId="UoaLVfUKvhleAWKkspD1KH24VyPhZVKii0KpHF7Icwg=" providerId="None" clId="Web-{D08125CD-5D5C-47E1-938F-2B8F8A16C545}" dt="2021-01-07T09:49:54.470" v="0"/>
        <pc:sldMkLst>
          <pc:docMk/>
          <pc:sldMk cId="3580941906" sldId="76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7E4A5E-F982-442B-AD96-6979D7864649}" type="datetimeFigureOut">
              <a:rPr kumimoji="1" lang="ja-JP" altLang="en-US" smtClean="0"/>
              <a:t>2021/5/17</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FD7EC5-E9E6-417E-95B1-D9DF5F42AA33}" type="slidenum">
              <a:rPr kumimoji="1" lang="ja-JP" altLang="en-US" smtClean="0"/>
              <a:t>‹#›</a:t>
            </a:fld>
            <a:endParaRPr kumimoji="1" lang="ja-JP" altLang="en-US"/>
          </a:p>
        </p:txBody>
      </p:sp>
    </p:spTree>
    <p:extLst>
      <p:ext uri="{BB962C8B-B14F-4D97-AF65-F5344CB8AC3E}">
        <p14:creationId xmlns:p14="http://schemas.microsoft.com/office/powerpoint/2010/main" val="378631304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2021/5/17</a:t>
            </a:fld>
            <a:endParaRPr kumimoji="1" lang="ja-JP" altLang="en-US" dirty="0"/>
          </a:p>
        </p:txBody>
      </p:sp>
      <p:sp>
        <p:nvSpPr>
          <p:cNvPr id="4" name="スライド イメージ プレースホルダ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dirty="0"/>
          </a:p>
        </p:txBody>
      </p:sp>
    </p:spTree>
    <p:extLst>
      <p:ext uri="{BB962C8B-B14F-4D97-AF65-F5344CB8AC3E}">
        <p14:creationId xmlns:p14="http://schemas.microsoft.com/office/powerpoint/2010/main" val="179909950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a:t>
            </a:fld>
            <a:endParaRPr kumimoji="1" lang="ja-JP" altLang="en-US"/>
          </a:p>
        </p:txBody>
      </p:sp>
    </p:spTree>
    <p:extLst>
      <p:ext uri="{BB962C8B-B14F-4D97-AF65-F5344CB8AC3E}">
        <p14:creationId xmlns:p14="http://schemas.microsoft.com/office/powerpoint/2010/main" val="2522368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1932716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197741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用">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3212976"/>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pic>
        <p:nvPicPr>
          <p:cNvPr id="7" name="Picture 2"/>
          <p:cNvPicPr>
            <a:picLocks noChangeAspect="1" noChangeArrowheads="1"/>
          </p:cNvPicPr>
          <p:nvPr userDrawn="1"/>
        </p:nvPicPr>
        <p:blipFill>
          <a:blip r:embed="rId2" cstate="print"/>
          <a:srcRect/>
          <a:stretch>
            <a:fillRect/>
          </a:stretch>
        </p:blipFill>
        <p:spPr bwMode="auto">
          <a:xfrm>
            <a:off x="3224826" y="1730067"/>
            <a:ext cx="3529372" cy="943646"/>
          </a:xfrm>
          <a:prstGeom prst="rect">
            <a:avLst/>
          </a:prstGeom>
          <a:noFill/>
          <a:ln w="9525">
            <a:noFill/>
            <a:miter lim="800000"/>
            <a:headEnd/>
            <a:tailEnd/>
          </a:ln>
          <a:effectLst/>
        </p:spPr>
      </p:pic>
      <p:sp>
        <p:nvSpPr>
          <p:cNvPr id="10" name="テキスト プレースホルダ 9"/>
          <p:cNvSpPr>
            <a:spLocks noGrp="1"/>
          </p:cNvSpPr>
          <p:nvPr>
            <p:ph type="body" sz="quarter" idx="13" hasCustomPrompt="1"/>
          </p:nvPr>
        </p:nvSpPr>
        <p:spPr>
          <a:xfrm>
            <a:off x="2792414" y="458112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2013/XX/XX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521943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面用">
    <p:spTree>
      <p:nvGrpSpPr>
        <p:cNvPr id="1" name=""/>
        <p:cNvGrpSpPr/>
        <p:nvPr/>
      </p:nvGrpSpPr>
      <p:grpSpPr>
        <a:xfrm>
          <a:off x="0" y="0"/>
          <a:ext cx="0" cy="0"/>
          <a:chOff x="0" y="0"/>
          <a:chExt cx="0" cy="0"/>
        </a:xfrm>
      </p:grpSpPr>
      <p:sp>
        <p:nvSpPr>
          <p:cNvPr id="15"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8" name="スライド番号プレースホルダ 10"/>
          <p:cNvSpPr txBox="1">
            <a:spLocks/>
          </p:cNvSpPr>
          <p:nvPr userDrawn="1"/>
        </p:nvSpPr>
        <p:spPr>
          <a:xfrm>
            <a:off x="7538144" y="6520259"/>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500926" y="291972"/>
            <a:ext cx="7992888" cy="432048"/>
          </a:xfrm>
        </p:spPr>
        <p:txBody>
          <a:bodyPr>
            <a:normAutofit/>
          </a:bodyPr>
          <a:lstStyle>
            <a:lvl1pPr algn="l">
              <a:defRPr sz="2800"/>
            </a:lvl1pPr>
          </a:lstStyle>
          <a:p>
            <a:r>
              <a:rPr kumimoji="1" lang="ja-JP" altLang="en-US"/>
              <a:t>テキストテキストテキスト　</a:t>
            </a:r>
            <a:r>
              <a:rPr lang="ja-JP" altLang="en-US" sz="1200">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100"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0" y="-11861"/>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449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用">
    <p:spTree>
      <p:nvGrpSpPr>
        <p:cNvPr id="1" name=""/>
        <p:cNvGrpSpPr/>
        <p:nvPr/>
      </p:nvGrpSpPr>
      <p:grpSpPr>
        <a:xfrm>
          <a:off x="0" y="0"/>
          <a:ext cx="0" cy="0"/>
          <a:chOff x="0" y="0"/>
          <a:chExt cx="0" cy="0"/>
        </a:xfrm>
      </p:grpSpPr>
      <p:sp>
        <p:nvSpPr>
          <p:cNvPr id="6" name="タイトル 1"/>
          <p:cNvSpPr>
            <a:spLocks noGrp="1"/>
          </p:cNvSpPr>
          <p:nvPr userDrawn="1">
            <p:ph type="title" hasCustomPrompt="1"/>
          </p:nvPr>
        </p:nvSpPr>
        <p:spPr>
          <a:xfrm>
            <a:off x="704528" y="2703416"/>
            <a:ext cx="8496944" cy="1143000"/>
          </a:xfrm>
        </p:spPr>
        <p:txBody>
          <a:bodyPr>
            <a:normAutofit/>
          </a:bodyPr>
          <a:lstStyle>
            <a:lvl1pPr>
              <a:defRPr sz="4000"/>
            </a:lvl1pPr>
          </a:lstStyle>
          <a:p>
            <a:r>
              <a:rPr kumimoji="1" lang="ja-JP" altLang="en-US" dirty="0">
                <a:solidFill>
                  <a:schemeClr val="tx1"/>
                </a:solidFill>
              </a:rPr>
              <a:t>クリックして中表紙タイトルを入力</a:t>
            </a:r>
          </a:p>
        </p:txBody>
      </p:sp>
      <p:sp>
        <p:nvSpPr>
          <p:cNvPr id="13"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5" name="スライド番号プレースホルダ 10"/>
          <p:cNvSpPr txBox="1">
            <a:spLocks/>
          </p:cNvSpPr>
          <p:nvPr userDrawn="1"/>
        </p:nvSpPr>
        <p:spPr>
          <a:xfrm>
            <a:off x="7594600" y="6453336"/>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4017437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用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442035"/>
            <a:ext cx="3529372" cy="943646"/>
          </a:xfrm>
          <a:prstGeom prst="rect">
            <a:avLst/>
          </a:prstGeom>
          <a:noFill/>
          <a:ln w="9525">
            <a:noFill/>
            <a:miter lim="800000"/>
            <a:headEnd/>
            <a:tailEnd/>
          </a:ln>
          <a:effectLst/>
        </p:spPr>
      </p:pic>
      <p:sp>
        <p:nvSpPr>
          <p:cNvPr id="10" name="タイトル 1"/>
          <p:cNvSpPr>
            <a:spLocks noGrp="1"/>
          </p:cNvSpPr>
          <p:nvPr>
            <p:ph type="ctrTitle"/>
          </p:nvPr>
        </p:nvSpPr>
        <p:spPr>
          <a:xfrm>
            <a:off x="742950" y="2996952"/>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sp>
        <p:nvSpPr>
          <p:cNvPr id="12" name="サブタイトル 2"/>
          <p:cNvSpPr>
            <a:spLocks noGrp="1"/>
          </p:cNvSpPr>
          <p:nvPr>
            <p:ph type="subTitle" idx="1"/>
          </p:nvPr>
        </p:nvSpPr>
        <p:spPr>
          <a:xfrm>
            <a:off x="1485900" y="386104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65407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756488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用二行">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340768"/>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924944"/>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テキスト プレースホルダ 9"/>
          <p:cNvSpPr>
            <a:spLocks noGrp="1"/>
          </p:cNvSpPr>
          <p:nvPr>
            <p:ph type="body" sz="quarter" idx="13" hasCustomPrompt="1"/>
          </p:nvPr>
        </p:nvSpPr>
        <p:spPr>
          <a:xfrm>
            <a:off x="2792414" y="4509120"/>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205372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用二行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124744"/>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708920"/>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サブタイトル 2"/>
          <p:cNvSpPr>
            <a:spLocks noGrp="1"/>
          </p:cNvSpPr>
          <p:nvPr>
            <p:ph type="subTitle" idx="1"/>
          </p:nvPr>
        </p:nvSpPr>
        <p:spPr>
          <a:xfrm>
            <a:off x="1485900" y="422108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798094"/>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53057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16696" y="1916832"/>
            <a:ext cx="7429500" cy="2387600"/>
          </a:xfrm>
        </p:spPr>
        <p:txBody>
          <a:bodyPr anchor="b"/>
          <a:lstStyle>
            <a:lvl1pPr algn="ctr">
              <a:defRPr sz="4875">
                <a:solidFill>
                  <a:srgbClr val="212121"/>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1950">
                <a:solidFill>
                  <a:srgbClr val="212121"/>
                </a:solidFill>
                <a:latin typeface="メイリオ" panose="020B0604030504040204" pitchFamily="50" charset="-128"/>
                <a:ea typeface="メイリオ" panose="020B0604030504040204" pitchFamily="50" charset="-128"/>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atin typeface="メイリオ" panose="020B0604030504040204" pitchFamily="50" charset="-128"/>
                <a:ea typeface="メイリオ" panose="020B0604030504040204" pitchFamily="50" charset="-128"/>
              </a:defRPr>
            </a:lvl1pPr>
          </a:lstStyle>
          <a:p>
            <a:fld id="{AB8BD671-3A72-4035-B958-7833A2864846}" type="datetime1">
              <a:rPr lang="ja-JP" altLang="en-US" smtClean="0"/>
              <a:t>2021/5/17</a:t>
            </a:fld>
            <a:endParaRPr lang="ja-JP" altLang="en-US"/>
          </a:p>
        </p:txBody>
      </p:sp>
      <p:sp>
        <p:nvSpPr>
          <p:cNvPr id="7" name="スライド番号プレースホルダー 5"/>
          <p:cNvSpPr>
            <a:spLocks noGrp="1"/>
          </p:cNvSpPr>
          <p:nvPr>
            <p:ph type="sldNum" sz="quarter" idx="12"/>
          </p:nvPr>
        </p:nvSpPr>
        <p:spPr>
          <a:xfrm>
            <a:off x="7616442" y="6552833"/>
            <a:ext cx="2228850" cy="365125"/>
          </a:xfrm>
          <a:prstGeom prst="rect">
            <a:avLst/>
          </a:prstGeom>
        </p:spPr>
        <p:txBody>
          <a:bodyPr/>
          <a:lstStyle>
            <a:lvl1pPr algn="r">
              <a:defRPr sz="813">
                <a:latin typeface="メイリオ" panose="020B0604030504040204" pitchFamily="50" charset="-128"/>
                <a:ea typeface="メイリオ" panose="020B0604030504040204" pitchFamily="50" charset="-128"/>
              </a:defRPr>
            </a:lvl1pPr>
          </a:lstStyle>
          <a:p>
            <a:fld id="{960A7A60-E623-C842-8AFE-9F11748E6EB6}" type="slidenum">
              <a:rPr lang="ja-JP" altLang="en-US" smtClean="0"/>
              <a:pPr/>
              <a:t>‹#›</a:t>
            </a:fld>
            <a:endParaRPr lang="ja-JP" altLang="en-US"/>
          </a:p>
        </p:txBody>
      </p:sp>
      <p:sp>
        <p:nvSpPr>
          <p:cNvPr id="8" name="フッター プレースホルダー 4"/>
          <p:cNvSpPr>
            <a:spLocks noGrp="1"/>
          </p:cNvSpPr>
          <p:nvPr>
            <p:ph type="ftr" sz="quarter" idx="3"/>
          </p:nvPr>
        </p:nvSpPr>
        <p:spPr>
          <a:xfrm>
            <a:off x="3281363" y="6552833"/>
            <a:ext cx="3343275" cy="365125"/>
          </a:xfrm>
          <a:prstGeom prst="rect">
            <a:avLst/>
          </a:prstGeom>
        </p:spPr>
        <p:txBody>
          <a:bodyPr vert="horz" lIns="91440" tIns="45720" rIns="91440" bIns="45720" rtlCol="0" anchor="ctr"/>
          <a:lstStyle>
            <a:lvl1pPr algn="ctr">
              <a:defRPr sz="650">
                <a:solidFill>
                  <a:schemeClr val="tx1">
                    <a:tint val="75000"/>
                  </a:schemeClr>
                </a:solidFill>
                <a:latin typeface="メイリオ" panose="020B0604030504040204" pitchFamily="50" charset="-128"/>
                <a:ea typeface="メイリオ" panose="020B0604030504040204" pitchFamily="50" charset="-128"/>
              </a:defRPr>
            </a:lvl1pPr>
          </a:lstStyle>
          <a:p>
            <a:r>
              <a:rPr lang="en" altLang="ja-JP" dirty="0"/>
              <a:t>Copyright (C)</a:t>
            </a:r>
            <a:r>
              <a:rPr lang="en" altLang="ja-JP"/>
              <a:t> 2019</a:t>
            </a:r>
            <a:r>
              <a:rPr lang="en" altLang="ja-JP" dirty="0"/>
              <a:t> Yahoo Japan Corporation. All Rights Reserved.</a:t>
            </a:r>
            <a:endParaRPr lang="ja-JP" altLang="en-US" dirty="0"/>
          </a:p>
        </p:txBody>
      </p:sp>
    </p:spTree>
    <p:extLst>
      <p:ext uri="{BB962C8B-B14F-4D97-AF65-F5344CB8AC3E}">
        <p14:creationId xmlns:p14="http://schemas.microsoft.com/office/powerpoint/2010/main" val="45072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dirty="0"/>
              <a:t>マスタ タイトルの書式設定</a:t>
            </a:r>
          </a:p>
        </p:txBody>
      </p:sp>
      <p:sp>
        <p:nvSpPr>
          <p:cNvPr id="3" name="テキスト プレースホルダ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7"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latin typeface="メイリオ"/>
                <a:ea typeface="メイリオ"/>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5" name="フローチャート: 処理 4"/>
          <p:cNvSpPr/>
          <p:nvPr userDrawn="1"/>
        </p:nvSpPr>
        <p:spPr>
          <a:xfrm>
            <a:off x="8481392" y="188640"/>
            <a:ext cx="1280407" cy="480012"/>
          </a:xfrm>
          <a:prstGeom prst="flowChartProcess">
            <a:avLst/>
          </a:prstGeom>
          <a:solidFill>
            <a:schemeClr val="bg1"/>
          </a:solidFill>
          <a:ln w="3175">
            <a:solidFill>
              <a:srgbClr val="AEB1BF"/>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200" dirty="0" smtClean="0">
                <a:solidFill>
                  <a:srgbClr val="454958"/>
                </a:solidFill>
                <a:latin typeface="メイリオ" pitchFamily="50" charset="-128"/>
                <a:ea typeface="メイリオ" pitchFamily="50" charset="-128"/>
                <a:cs typeface="メイリオ" pitchFamily="50" charset="-128"/>
              </a:rPr>
              <a:t>広告主・代理店限定</a:t>
            </a:r>
            <a:endParaRPr kumimoji="1" lang="ja-JP" altLang="en-US" sz="1200" dirty="0">
              <a:solidFill>
                <a:srgbClr val="454958"/>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279226266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hf sldNum="0" hdr="0" dt="0"/>
  <p:txStyles>
    <p:titleStyle>
      <a:lvl1pPr algn="ctr" defTabSz="914400" rtl="0" eaLnBrk="1" latinLnBrk="0" hangingPunct="1">
        <a:spcBef>
          <a:spcPct val="0"/>
        </a:spcBef>
        <a:buNone/>
        <a:defRPr kumimoji="1" sz="4400" kern="1200">
          <a:solidFill>
            <a:schemeClr val="tx1"/>
          </a:solidFill>
          <a:latin typeface="メイリオ"/>
          <a:ea typeface="メイリオ"/>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marketing.yahoo.co.jp/"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hyperlink" Target="https://form-business.yahoo.co.jp/claris/enqueteForm?inquiry_type=display_suppor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56456" y="4509817"/>
            <a:ext cx="9906000" cy="2758035"/>
          </a:xfrm>
          <a:prstGeom prst="rect">
            <a:avLst/>
          </a:prstGeom>
        </p:spPr>
      </p:pic>
      <p:sp>
        <p:nvSpPr>
          <p:cNvPr id="27" name="正方形/長方形 26">
            <a:extLst>
              <a:ext uri="{FF2B5EF4-FFF2-40B4-BE49-F238E27FC236}">
                <a16:creationId xmlns:a16="http://schemas.microsoft.com/office/drawing/2014/main" id="{1743E5D1-7053-1E45-ABCD-B20FA969A2F6}"/>
              </a:ext>
            </a:extLst>
          </p:cNvPr>
          <p:cNvSpPr/>
          <p:nvPr/>
        </p:nvSpPr>
        <p:spPr>
          <a:xfrm>
            <a:off x="394954" y="2095621"/>
            <a:ext cx="9022542" cy="1442703"/>
          </a:xfrm>
          <a:prstGeom prst="rect">
            <a:avLst/>
          </a:prstGeom>
          <a:ln>
            <a:noFill/>
          </a:ln>
        </p:spPr>
        <p:txBody>
          <a:bodyPr wrap="square">
            <a:spAutoFit/>
          </a:bodyPr>
          <a:lstStyle/>
          <a:p>
            <a:r>
              <a:rPr lang="en-US" altLang="ja-JP" sz="3575"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575" dirty="0">
                <a:latin typeface="メイリオ" panose="020B0604030504040204" pitchFamily="50" charset="-128"/>
                <a:ea typeface="メイリオ" panose="020B0604030504040204" pitchFamily="50" charset="-128"/>
                <a:cs typeface="メイリオ" panose="020B0604030504040204" pitchFamily="50" charset="-128"/>
              </a:rPr>
              <a:t>広告</a:t>
            </a:r>
            <a:endParaRPr lang="en-US" altLang="ja-JP" sz="3575"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en-US" altLang="ja-JP" sz="26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スポーツナビ（</a:t>
            </a:r>
            <a:r>
              <a:rPr lang="en-US" altLang="ja-JP" sz="2600"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600"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26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5" name="図 14">
            <a:extLst>
              <a:ext uri="{FF2B5EF4-FFF2-40B4-BE49-F238E27FC236}">
                <a16:creationId xmlns:a16="http://schemas.microsoft.com/office/drawing/2014/main" id="{5C1CA35F-F0A1-F542-AB69-E0E2404F9C74}"/>
              </a:ext>
            </a:extLst>
          </p:cNvPr>
          <p:cNvPicPr>
            <a:picLocks noChangeAspect="1"/>
          </p:cNvPicPr>
          <p:nvPr/>
        </p:nvPicPr>
        <p:blipFill>
          <a:blip r:embed="rId4"/>
          <a:stretch>
            <a:fillRect/>
          </a:stretch>
        </p:blipFill>
        <p:spPr>
          <a:xfrm>
            <a:off x="243702" y="404664"/>
            <a:ext cx="1936692" cy="597490"/>
          </a:xfrm>
          <a:prstGeom prst="rect">
            <a:avLst/>
          </a:prstGeom>
        </p:spPr>
      </p:pic>
      <p:sp>
        <p:nvSpPr>
          <p:cNvPr id="17" name="テキスト プレースホルダー 7">
            <a:extLst>
              <a:ext uri="{FF2B5EF4-FFF2-40B4-BE49-F238E27FC236}">
                <a16:creationId xmlns:a16="http://schemas.microsoft.com/office/drawing/2014/main" id="{02F9056B-7970-924D-A2A6-FBB9B1896C3D}"/>
              </a:ext>
            </a:extLst>
          </p:cNvPr>
          <p:cNvSpPr txBox="1">
            <a:spLocks/>
          </p:cNvSpPr>
          <p:nvPr/>
        </p:nvSpPr>
        <p:spPr>
          <a:xfrm>
            <a:off x="6990289" y="6678915"/>
            <a:ext cx="3305205" cy="206942"/>
          </a:xfrm>
          <a:prstGeom prst="rect">
            <a:avLst/>
          </a:prstGeom>
        </p:spPr>
        <p:txBody>
          <a:bodyPr/>
          <a:lstStyle>
            <a:lvl1pPr marL="0" indent="0" algn="ctr" defTabSz="914400" rtl="0" eaLnBrk="1" latinLnBrk="0" hangingPunct="1">
              <a:lnSpc>
                <a:spcPct val="90000"/>
              </a:lnSpc>
              <a:spcBef>
                <a:spcPts val="1000"/>
              </a:spcBef>
              <a:buFont typeface="Arial"/>
              <a:buNone/>
              <a:defRPr kumimoji="1" sz="1400" kern="1200">
                <a:solidFill>
                  <a:schemeClr val="tx2">
                    <a:lumMod val="60000"/>
                    <a:lumOff val="40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algn="l"/>
            <a:r>
              <a:rPr lang="en-US" altLang="ja-JP" sz="1138" dirty="0">
                <a:solidFill>
                  <a:srgbClr val="545454"/>
                </a:solidFill>
                <a:latin typeface="メイリオ" panose="020B0604030504040204" pitchFamily="50" charset="-128"/>
                <a:ea typeface="メイリオ" panose="020B0604030504040204" pitchFamily="50" charset="-128"/>
                <a:hlinkClick r:id="rId5"/>
              </a:rPr>
              <a:t>https://marketing.yahoo.co.jp/</a:t>
            </a:r>
            <a:endParaRPr lang="en-US" altLang="ja-JP" sz="1138" dirty="0">
              <a:solidFill>
                <a:srgbClr val="545454"/>
              </a:solidFill>
              <a:latin typeface="メイリオ" panose="020B0604030504040204" pitchFamily="50" charset="-128"/>
              <a:ea typeface="メイリオ" panose="020B0604030504040204" pitchFamily="50" charset="-128"/>
            </a:endParaRPr>
          </a:p>
          <a:p>
            <a:pPr algn="l"/>
            <a:endParaRPr lang="ja-JP" altLang="en-US" sz="1138" dirty="0">
              <a:solidFill>
                <a:srgbClr val="545454"/>
              </a:solidFill>
              <a:latin typeface="メイリオ" panose="020B0604030504040204" pitchFamily="50" charset="-128"/>
              <a:ea typeface="メイリオ" panose="020B0604030504040204" pitchFamily="50" charset="-128"/>
            </a:endParaRPr>
          </a:p>
        </p:txBody>
      </p:sp>
      <p:sp>
        <p:nvSpPr>
          <p:cNvPr id="19" name="フッター プレースホルダー 1">
            <a:extLst>
              <a:ext uri="{FF2B5EF4-FFF2-40B4-BE49-F238E27FC236}">
                <a16:creationId xmlns:a16="http://schemas.microsoft.com/office/drawing/2014/main" id="{68C5972C-3F34-3F4B-AE58-3DB523F056B3}"/>
              </a:ext>
            </a:extLst>
          </p:cNvPr>
          <p:cNvSpPr txBox="1">
            <a:spLocks/>
          </p:cNvSpPr>
          <p:nvPr/>
        </p:nvSpPr>
        <p:spPr>
          <a:xfrm>
            <a:off x="389494" y="6709668"/>
            <a:ext cx="2925325" cy="296664"/>
          </a:xfrm>
          <a:prstGeom prst="rect">
            <a:avLst/>
          </a:prstGeom>
          <a:solidFill>
            <a:srgbClr val="FFFFFF">
              <a:alpha val="29804"/>
            </a:srgbClr>
          </a:solidFill>
        </p:spPr>
        <p:txBody>
          <a:bodyPr vert="horz" lIns="74295" tIns="37148" rIns="74295" bIns="37148"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altLang="ja-JP" sz="650" dirty="0">
                <a:solidFill>
                  <a:schemeClr val="tx1"/>
                </a:solidFill>
                <a:latin typeface="メイリオ" panose="020B0604030504040204" pitchFamily="50" charset="-128"/>
                <a:ea typeface="メイリオ" panose="020B0604030504040204" pitchFamily="50" charset="-128"/>
              </a:rPr>
              <a:t>Copyright (C) 2021 Yahoo Japan Corporation. All Rights Reserved.</a:t>
            </a:r>
            <a:endParaRPr lang="ja-JP" altLang="en-US" sz="650" dirty="0">
              <a:solidFill>
                <a:schemeClr val="tx1"/>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B2FD3422-EC4A-A646-AA70-7DF8C3883804}"/>
              </a:ext>
            </a:extLst>
          </p:cNvPr>
          <p:cNvSpPr/>
          <p:nvPr/>
        </p:nvSpPr>
        <p:spPr>
          <a:xfrm>
            <a:off x="389495" y="3944283"/>
            <a:ext cx="3569960" cy="605294"/>
          </a:xfrm>
          <a:prstGeom prst="rect">
            <a:avLst/>
          </a:prstGeom>
          <a:noFill/>
        </p:spPr>
        <p:txBody>
          <a:bodyPr wrap="square">
            <a:spAutoFit/>
          </a:bodyPr>
          <a:lstStyle/>
          <a:p>
            <a:pPr>
              <a:lnSpc>
                <a:spcPts val="2031"/>
              </a:lnSpc>
              <a:spcBef>
                <a:spcPct val="0"/>
              </a:spcBef>
              <a:defRPr/>
            </a:pPr>
            <a:r>
              <a:rPr lang="ja-JP" altLang="en-US" sz="1625" dirty="0">
                <a:solidFill>
                  <a:srgbClr val="454958"/>
                </a:solidFill>
                <a:latin typeface="メイリオ" pitchFamily="50" charset="-128"/>
                <a:ea typeface="メイリオ" pitchFamily="50" charset="-128"/>
                <a:cs typeface="メイリオ" pitchFamily="50" charset="-128"/>
              </a:rPr>
              <a:t>ヤフー株式会社　</a:t>
            </a:r>
            <a:r>
              <a:rPr lang="en-US" altLang="ja-JP" sz="1625" dirty="0">
                <a:solidFill>
                  <a:srgbClr val="454958"/>
                </a:solidFill>
                <a:latin typeface="メイリオ" pitchFamily="50" charset="-128"/>
                <a:ea typeface="メイリオ" pitchFamily="50" charset="-128"/>
                <a:cs typeface="メイリオ" pitchFamily="50" charset="-128"/>
              </a:rPr>
              <a:t>2021</a:t>
            </a:r>
            <a:r>
              <a:rPr lang="ja-JP" altLang="en-US" sz="1625" dirty="0" smtClean="0">
                <a:solidFill>
                  <a:srgbClr val="454958"/>
                </a:solidFill>
                <a:latin typeface="メイリオ" pitchFamily="50" charset="-128"/>
                <a:ea typeface="メイリオ" pitchFamily="50" charset="-128"/>
                <a:cs typeface="メイリオ" pitchFamily="50" charset="-128"/>
              </a:rPr>
              <a:t>年</a:t>
            </a:r>
            <a:r>
              <a:rPr lang="en-US" altLang="ja-JP" sz="1625" dirty="0" smtClean="0">
                <a:solidFill>
                  <a:srgbClr val="454958"/>
                </a:solidFill>
                <a:latin typeface="メイリオ" pitchFamily="50" charset="-128"/>
                <a:ea typeface="メイリオ" pitchFamily="50" charset="-128"/>
                <a:cs typeface="メイリオ" pitchFamily="50" charset="-128"/>
              </a:rPr>
              <a:t>2</a:t>
            </a:r>
            <a:r>
              <a:rPr lang="ja-JP" altLang="en-US" sz="1625" dirty="0" smtClean="0">
                <a:solidFill>
                  <a:srgbClr val="454958"/>
                </a:solidFill>
                <a:latin typeface="メイリオ" pitchFamily="50" charset="-128"/>
                <a:ea typeface="メイリオ" pitchFamily="50" charset="-128"/>
                <a:cs typeface="メイリオ" pitchFamily="50" charset="-128"/>
              </a:rPr>
              <a:t>月</a:t>
            </a:r>
            <a:endParaRPr lang="en-US" altLang="ja-JP" sz="1625" dirty="0" smtClean="0">
              <a:solidFill>
                <a:srgbClr val="454958"/>
              </a:solidFill>
              <a:latin typeface="メイリオ" pitchFamily="50" charset="-128"/>
              <a:ea typeface="メイリオ" pitchFamily="50" charset="-128"/>
              <a:cs typeface="メイリオ" pitchFamily="50" charset="-128"/>
            </a:endParaRPr>
          </a:p>
          <a:p>
            <a:pPr>
              <a:lnSpc>
                <a:spcPts val="2031"/>
              </a:lnSpc>
              <a:spcBef>
                <a:spcPct val="0"/>
              </a:spcBef>
              <a:defRPr/>
            </a:pPr>
            <a:r>
              <a:rPr lang="ja-JP" altLang="en-US" sz="1200" dirty="0">
                <a:solidFill>
                  <a:srgbClr val="454958"/>
                </a:solidFill>
                <a:latin typeface="メイリオ" pitchFamily="50" charset="-128"/>
                <a:ea typeface="メイリオ" pitchFamily="50" charset="-128"/>
                <a:cs typeface="メイリオ" pitchFamily="50" charset="-128"/>
              </a:rPr>
              <a:t>更新日：</a:t>
            </a:r>
            <a:r>
              <a:rPr lang="en-US" altLang="ja-JP" sz="1200" dirty="0">
                <a:solidFill>
                  <a:srgbClr val="454958"/>
                </a:solidFill>
                <a:latin typeface="メイリオ" pitchFamily="50" charset="-128"/>
                <a:ea typeface="メイリオ" pitchFamily="50" charset="-128"/>
                <a:cs typeface="メイリオ" pitchFamily="50" charset="-128"/>
              </a:rPr>
              <a:t>2021</a:t>
            </a:r>
            <a:r>
              <a:rPr lang="ja-JP" altLang="en-US" sz="1200" dirty="0" smtClean="0">
                <a:solidFill>
                  <a:srgbClr val="454958"/>
                </a:solidFill>
                <a:latin typeface="メイリオ" pitchFamily="50" charset="-128"/>
                <a:ea typeface="メイリオ" pitchFamily="50" charset="-128"/>
                <a:cs typeface="メイリオ" pitchFamily="50" charset="-128"/>
              </a:rPr>
              <a:t>年</a:t>
            </a:r>
            <a:r>
              <a:rPr lang="en-US" altLang="ja-JP" sz="1200" dirty="0" smtClean="0">
                <a:solidFill>
                  <a:srgbClr val="454958"/>
                </a:solidFill>
                <a:latin typeface="メイリオ" pitchFamily="50" charset="-128"/>
                <a:ea typeface="メイリオ" pitchFamily="50" charset="-128"/>
                <a:cs typeface="メイリオ" pitchFamily="50" charset="-128"/>
              </a:rPr>
              <a:t>5</a:t>
            </a:r>
            <a:r>
              <a:rPr lang="ja-JP" altLang="en-US" sz="1200" dirty="0" smtClean="0">
                <a:solidFill>
                  <a:srgbClr val="454958"/>
                </a:solidFill>
                <a:latin typeface="メイリオ" pitchFamily="50" charset="-128"/>
                <a:ea typeface="メイリオ" pitchFamily="50" charset="-128"/>
                <a:cs typeface="メイリオ" pitchFamily="50" charset="-128"/>
              </a:rPr>
              <a:t>月</a:t>
            </a:r>
            <a:r>
              <a:rPr lang="en-US" altLang="ja-JP" sz="1200" smtClean="0">
                <a:solidFill>
                  <a:srgbClr val="454958"/>
                </a:solidFill>
                <a:latin typeface="メイリオ" pitchFamily="50" charset="-128"/>
                <a:ea typeface="メイリオ" pitchFamily="50" charset="-128"/>
                <a:cs typeface="メイリオ" pitchFamily="50" charset="-128"/>
              </a:rPr>
              <a:t>17</a:t>
            </a:r>
            <a:r>
              <a:rPr lang="ja-JP" altLang="en-US" sz="1200" smtClean="0">
                <a:solidFill>
                  <a:srgbClr val="454958"/>
                </a:solidFill>
                <a:latin typeface="メイリオ" pitchFamily="50" charset="-128"/>
                <a:ea typeface="メイリオ" pitchFamily="50" charset="-128"/>
                <a:cs typeface="メイリオ" pitchFamily="50" charset="-128"/>
              </a:rPr>
              <a:t>日</a:t>
            </a:r>
            <a:endParaRPr lang="en-US" altLang="ja-JP" sz="1625" dirty="0">
              <a:solidFill>
                <a:srgbClr val="454958"/>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1664278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00926" y="291972"/>
            <a:ext cx="8700546" cy="432048"/>
          </a:xfrm>
        </p:spPr>
        <p:txBody>
          <a:bodyPr>
            <a:normAutofit fontScale="90000"/>
          </a:bodyPr>
          <a:lstStyle/>
          <a:p>
            <a:r>
              <a:rPr lang="ja-JP" altLang="en-US" dirty="0"/>
              <a:t>広告タイプ一覧</a:t>
            </a:r>
            <a:endParaRPr kumimoji="1" lang="ja-JP" altLang="en-US" sz="1600" dirty="0"/>
          </a:p>
        </p:txBody>
      </p:sp>
      <p:sp>
        <p:nvSpPr>
          <p:cNvPr id="7" name="テキスト ボックス 6">
            <a:extLst>
              <a:ext uri="{FF2B5EF4-FFF2-40B4-BE49-F238E27FC236}">
                <a16:creationId xmlns:a16="http://schemas.microsoft.com/office/drawing/2014/main" id="{56BC9F35-7A4E-CA42-9DF1-B36D469930AE}"/>
              </a:ext>
            </a:extLst>
          </p:cNvPr>
          <p:cNvSpPr txBox="1"/>
          <p:nvPr/>
        </p:nvSpPr>
        <p:spPr>
          <a:xfrm>
            <a:off x="6032280" y="889749"/>
            <a:ext cx="3605474" cy="467436"/>
          </a:xfrm>
          <a:prstGeom prst="rect">
            <a:avLst/>
          </a:prstGeom>
          <a:noFill/>
        </p:spPr>
        <p:txBody>
          <a:bodyPr wrap="none" rtlCol="0" anchor="t">
            <a:spAutoFit/>
          </a:bodyPr>
          <a:lstStyle/>
          <a:p>
            <a:pPr algn="ctr">
              <a:lnSpc>
                <a:spcPts val="1460"/>
              </a:lnSpc>
            </a:pPr>
            <a:r>
              <a:rPr lang="ja-JP" altLang="en-US" sz="1000" b="1" dirty="0"/>
              <a:t>トップインパクト </a:t>
            </a:r>
            <a:r>
              <a:rPr lang="ja-JP" altLang="en-US" sz="1000" b="1" dirty="0" smtClean="0"/>
              <a:t>プライムディスプレイダブルサイズ</a:t>
            </a:r>
            <a:endParaRPr lang="en-US" altLang="ja-JP" sz="1000" b="1" dirty="0" smtClean="0"/>
          </a:p>
          <a:p>
            <a:pPr algn="ctr">
              <a:lnSpc>
                <a:spcPts val="1460"/>
              </a:lnSpc>
            </a:pPr>
            <a:r>
              <a:rPr lang="ja-JP" altLang="en-US" sz="1000" b="1" dirty="0" smtClean="0"/>
              <a:t>トップインパクト </a:t>
            </a:r>
            <a:r>
              <a:rPr lang="ja-JP" altLang="en-US" sz="1000" b="1" dirty="0"/>
              <a:t>プライムディスプレイダブルサイズ </a:t>
            </a:r>
            <a:r>
              <a:rPr lang="ja-JP" altLang="en-US" sz="1000" b="1" dirty="0" smtClean="0"/>
              <a:t>動画</a:t>
            </a:r>
            <a:endParaRPr lang="en-US" altLang="ja-JP" sz="1000" b="1" dirty="0"/>
          </a:p>
        </p:txBody>
      </p:sp>
      <p:sp>
        <p:nvSpPr>
          <p:cNvPr id="17" name="テキスト ボックス 16">
            <a:extLst>
              <a:ext uri="{FF2B5EF4-FFF2-40B4-BE49-F238E27FC236}">
                <a16:creationId xmlns:a16="http://schemas.microsoft.com/office/drawing/2014/main" id="{105A310C-96BB-AD4C-AB58-A365BD4CA5F0}"/>
              </a:ext>
            </a:extLst>
          </p:cNvPr>
          <p:cNvSpPr txBox="1"/>
          <p:nvPr/>
        </p:nvSpPr>
        <p:spPr>
          <a:xfrm>
            <a:off x="4318322" y="856949"/>
            <a:ext cx="1040670" cy="477054"/>
          </a:xfrm>
          <a:prstGeom prst="rect">
            <a:avLst/>
          </a:prstGeom>
          <a:noFill/>
        </p:spPr>
        <p:txBody>
          <a:bodyPr wrap="none" rtlCol="0">
            <a:spAutoFit/>
          </a:bodyPr>
          <a:lstStyle/>
          <a:p>
            <a:pPr algn="ctr">
              <a:lnSpc>
                <a:spcPts val="1460"/>
              </a:lnSpc>
            </a:pPr>
            <a:r>
              <a:rPr lang="ja-JP" altLang="en-US" sz="1050" b="1" dirty="0"/>
              <a:t>画像</a:t>
            </a:r>
            <a:r>
              <a:rPr lang="ja-JP" altLang="en-US" sz="1050" b="1" dirty="0" smtClean="0"/>
              <a:t>（</a:t>
            </a:r>
            <a:r>
              <a:rPr lang="en-US" altLang="ja-JP" sz="1050" b="1" dirty="0" smtClean="0"/>
              <a:t>4</a:t>
            </a:r>
            <a:r>
              <a:rPr lang="ja-JP" altLang="en-US" sz="1050" b="1" dirty="0" smtClean="0"/>
              <a:t>：</a:t>
            </a:r>
            <a:r>
              <a:rPr lang="en-US" altLang="ja-JP" sz="1050" b="1" dirty="0"/>
              <a:t>1</a:t>
            </a:r>
            <a:r>
              <a:rPr lang="ja-JP" altLang="en-US" sz="1050" b="1" dirty="0" smtClean="0"/>
              <a:t>）</a:t>
            </a:r>
            <a:endParaRPr lang="en-US" altLang="ja-JP" sz="1050" b="1" dirty="0"/>
          </a:p>
          <a:p>
            <a:pPr algn="ctr">
              <a:lnSpc>
                <a:spcPts val="1460"/>
              </a:lnSpc>
            </a:pPr>
            <a:r>
              <a:rPr lang="ja-JP" altLang="en-US" sz="1050" b="1" dirty="0"/>
              <a:t>動画</a:t>
            </a:r>
            <a:r>
              <a:rPr lang="ja-JP" altLang="en-US" sz="1050" b="1" dirty="0" smtClean="0"/>
              <a:t>（</a:t>
            </a:r>
            <a:r>
              <a:rPr lang="en-US" altLang="ja-JP" sz="1050" b="1" dirty="0" smtClean="0"/>
              <a:t>4</a:t>
            </a:r>
            <a:r>
              <a:rPr lang="ja-JP" altLang="en-US" sz="1050" b="1" dirty="0" smtClean="0"/>
              <a:t>：</a:t>
            </a:r>
            <a:r>
              <a:rPr lang="en-US" altLang="ja-JP" sz="1050" b="1" dirty="0"/>
              <a:t>1</a:t>
            </a:r>
            <a:r>
              <a:rPr lang="ja-JP" altLang="en-US" sz="1050" b="1" dirty="0" smtClean="0"/>
              <a:t>）</a:t>
            </a:r>
            <a:endParaRPr lang="en-US" altLang="ja-JP" sz="1050" b="1" dirty="0"/>
          </a:p>
        </p:txBody>
      </p:sp>
      <p:pic>
        <p:nvPicPr>
          <p:cNvPr id="5" name="図 4"/>
          <p:cNvPicPr>
            <a:picLocks noChangeAspect="1"/>
          </p:cNvPicPr>
          <p:nvPr/>
        </p:nvPicPr>
        <p:blipFill>
          <a:blip r:embed="rId2"/>
          <a:stretch>
            <a:fillRect/>
          </a:stretch>
        </p:blipFill>
        <p:spPr>
          <a:xfrm>
            <a:off x="3656856" y="1402822"/>
            <a:ext cx="2319823" cy="2132632"/>
          </a:xfrm>
          <a:prstGeom prst="rect">
            <a:avLst/>
          </a:prstGeom>
        </p:spPr>
      </p:pic>
      <p:pic>
        <p:nvPicPr>
          <p:cNvPr id="10" name="図 9"/>
          <p:cNvPicPr>
            <a:picLocks noChangeAspect="1"/>
          </p:cNvPicPr>
          <p:nvPr/>
        </p:nvPicPr>
        <p:blipFill>
          <a:blip r:embed="rId3"/>
          <a:stretch>
            <a:fillRect/>
          </a:stretch>
        </p:blipFill>
        <p:spPr>
          <a:xfrm>
            <a:off x="6390706" y="1455209"/>
            <a:ext cx="2810766" cy="2148214"/>
          </a:xfrm>
          <a:prstGeom prst="rect">
            <a:avLst/>
          </a:prstGeom>
        </p:spPr>
      </p:pic>
      <p:pic>
        <p:nvPicPr>
          <p:cNvPr id="16" name="図 15"/>
          <p:cNvPicPr>
            <a:picLocks noChangeAspect="1"/>
          </p:cNvPicPr>
          <p:nvPr/>
        </p:nvPicPr>
        <p:blipFill>
          <a:blip r:embed="rId4"/>
          <a:stretch>
            <a:fillRect/>
          </a:stretch>
        </p:blipFill>
        <p:spPr>
          <a:xfrm>
            <a:off x="871578" y="1365319"/>
            <a:ext cx="2430907" cy="2160549"/>
          </a:xfrm>
          <a:prstGeom prst="rect">
            <a:avLst/>
          </a:prstGeom>
        </p:spPr>
      </p:pic>
      <p:sp>
        <p:nvSpPr>
          <p:cNvPr id="18" name="テキスト ボックス 17">
            <a:extLst>
              <a:ext uri="{FF2B5EF4-FFF2-40B4-BE49-F238E27FC236}">
                <a16:creationId xmlns:a16="http://schemas.microsoft.com/office/drawing/2014/main" id="{80B0730C-3B9E-4841-8DAD-6780CB507DD0}"/>
              </a:ext>
            </a:extLst>
          </p:cNvPr>
          <p:cNvSpPr txBox="1"/>
          <p:nvPr/>
        </p:nvSpPr>
        <p:spPr>
          <a:xfrm>
            <a:off x="1587537" y="856949"/>
            <a:ext cx="998991" cy="477054"/>
          </a:xfrm>
          <a:prstGeom prst="rect">
            <a:avLst/>
          </a:prstGeom>
          <a:noFill/>
        </p:spPr>
        <p:txBody>
          <a:bodyPr wrap="none" rtlCol="0">
            <a:spAutoFit/>
          </a:bodyPr>
          <a:lstStyle/>
          <a:p>
            <a:pPr algn="ctr">
              <a:lnSpc>
                <a:spcPts val="1460"/>
              </a:lnSpc>
            </a:pPr>
            <a:r>
              <a:rPr lang="ja-JP" altLang="en-US" sz="1000" b="1" dirty="0"/>
              <a:t>画像（</a:t>
            </a:r>
            <a:r>
              <a:rPr lang="en-US" altLang="ja-JP" sz="1000" b="1" dirty="0"/>
              <a:t>1</a:t>
            </a:r>
            <a:r>
              <a:rPr lang="ja-JP" altLang="en-US" sz="1000" b="1" dirty="0"/>
              <a:t>：</a:t>
            </a:r>
            <a:r>
              <a:rPr lang="en-US" altLang="ja-JP" sz="1000" b="1" dirty="0"/>
              <a:t>2</a:t>
            </a:r>
            <a:r>
              <a:rPr lang="ja-JP" altLang="en-US" sz="1000" b="1" dirty="0"/>
              <a:t>）</a:t>
            </a:r>
            <a:endParaRPr lang="en-US" altLang="ja-JP" sz="1000" b="1" dirty="0"/>
          </a:p>
          <a:p>
            <a:pPr algn="ctr">
              <a:lnSpc>
                <a:spcPts val="1460"/>
              </a:lnSpc>
            </a:pPr>
            <a:r>
              <a:rPr lang="ja-JP" altLang="en-US" sz="1000" b="1" dirty="0"/>
              <a:t>動画（</a:t>
            </a:r>
            <a:r>
              <a:rPr lang="en-US" altLang="ja-JP" sz="1000" b="1" dirty="0"/>
              <a:t>1</a:t>
            </a:r>
            <a:r>
              <a:rPr lang="ja-JP" altLang="en-US" sz="1000" b="1" dirty="0"/>
              <a:t>：</a:t>
            </a:r>
            <a:r>
              <a:rPr lang="en-US" altLang="ja-JP" sz="1000" b="1" dirty="0"/>
              <a:t>2</a:t>
            </a:r>
            <a:r>
              <a:rPr lang="ja-JP" altLang="en-US" sz="1000" b="1" dirty="0"/>
              <a:t>）</a:t>
            </a:r>
            <a:endParaRPr lang="en-US" altLang="ja-JP" sz="1000" b="1" dirty="0"/>
          </a:p>
        </p:txBody>
      </p:sp>
      <p:sp>
        <p:nvSpPr>
          <p:cNvPr id="12" name="テキスト ボックス 11"/>
          <p:cNvSpPr txBox="1"/>
          <p:nvPr/>
        </p:nvSpPr>
        <p:spPr>
          <a:xfrm>
            <a:off x="280429" y="1378590"/>
            <a:ext cx="400110" cy="2158467"/>
          </a:xfrm>
          <a:prstGeom prst="rect">
            <a:avLst/>
          </a:prstGeom>
          <a:noFill/>
          <a:ln>
            <a:solidFill>
              <a:schemeClr val="bg1">
                <a:lumMod val="75000"/>
              </a:schemeClr>
            </a:solidFill>
          </a:ln>
        </p:spPr>
        <p:txBody>
          <a:bodyPr vert="eaVert" wrap="square" rtlCol="0">
            <a:spAutoFit/>
          </a:bodyPr>
          <a:lstStyle/>
          <a:p>
            <a:pPr algn="ctr"/>
            <a:r>
              <a:rPr kumimoji="1" lang="ja-JP" altLang="en-US" sz="1400" dirty="0" smtClean="0"/>
              <a:t>リニューアル前</a:t>
            </a:r>
            <a:endParaRPr kumimoji="1" lang="ja-JP" altLang="en-US" sz="1400" dirty="0"/>
          </a:p>
        </p:txBody>
      </p:sp>
      <p:sp>
        <p:nvSpPr>
          <p:cNvPr id="13" name="テキスト ボックス 12"/>
          <p:cNvSpPr txBox="1"/>
          <p:nvPr/>
        </p:nvSpPr>
        <p:spPr>
          <a:xfrm>
            <a:off x="280429" y="3752026"/>
            <a:ext cx="400110" cy="2158467"/>
          </a:xfrm>
          <a:prstGeom prst="rect">
            <a:avLst/>
          </a:prstGeom>
          <a:noFill/>
          <a:ln>
            <a:solidFill>
              <a:schemeClr val="bg1">
                <a:lumMod val="85000"/>
              </a:schemeClr>
            </a:solidFill>
          </a:ln>
        </p:spPr>
        <p:txBody>
          <a:bodyPr vert="eaVert" wrap="square" rtlCol="0">
            <a:spAutoFit/>
          </a:bodyPr>
          <a:lstStyle/>
          <a:p>
            <a:pPr algn="ctr"/>
            <a:r>
              <a:rPr kumimoji="1" lang="ja-JP" altLang="en-US" sz="1400" dirty="0" smtClean="0"/>
              <a:t>リニューアル後</a:t>
            </a:r>
            <a:endParaRPr kumimoji="1" lang="ja-JP" altLang="en-US" sz="1400" dirty="0"/>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7314" y="3701690"/>
            <a:ext cx="2455171" cy="2106041"/>
          </a:xfrm>
          <a:prstGeom prst="rect">
            <a:avLst/>
          </a:prstGeom>
        </p:spPr>
      </p:pic>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72500" y="3705108"/>
            <a:ext cx="2404179" cy="2187071"/>
          </a:xfrm>
          <a:prstGeom prst="rect">
            <a:avLst/>
          </a:prstGeom>
        </p:spPr>
      </p:pic>
      <p:pic>
        <p:nvPicPr>
          <p:cNvPr id="19" name="図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73579" y="3737764"/>
            <a:ext cx="2922875" cy="2186989"/>
          </a:xfrm>
          <a:prstGeom prst="rect">
            <a:avLst/>
          </a:prstGeom>
        </p:spPr>
      </p:pic>
      <p:sp>
        <p:nvSpPr>
          <p:cNvPr id="20" name="テキスト ボックス 19"/>
          <p:cNvSpPr txBox="1"/>
          <p:nvPr/>
        </p:nvSpPr>
        <p:spPr>
          <a:xfrm>
            <a:off x="344488" y="6155334"/>
            <a:ext cx="9217024" cy="461665"/>
          </a:xfrm>
          <a:prstGeom prst="rect">
            <a:avLst/>
          </a:prstGeom>
          <a:noFill/>
        </p:spPr>
        <p:txBody>
          <a:bodyPr wrap="square" rtlCol="0">
            <a:spAutoFit/>
          </a:bodyPr>
          <a:lstStyle/>
          <a:p>
            <a:r>
              <a:rPr lang="en-US" altLang="ja-JP" sz="1200" dirty="0" smtClean="0"/>
              <a:t>※</a:t>
            </a:r>
            <a:r>
              <a:rPr lang="en-US" altLang="ja-JP" sz="1200" dirty="0"/>
              <a:t>2021</a:t>
            </a:r>
            <a:r>
              <a:rPr lang="ja-JP" altLang="en-US" sz="1200" dirty="0"/>
              <a:t>年</a:t>
            </a:r>
            <a:r>
              <a:rPr lang="en-US" altLang="ja-JP" sz="1200" dirty="0"/>
              <a:t>6</a:t>
            </a:r>
            <a:r>
              <a:rPr lang="ja-JP" altLang="en-US" sz="1200" dirty="0" smtClean="0"/>
              <a:t>月</a:t>
            </a:r>
            <a:r>
              <a:rPr lang="en-US" altLang="ja-JP" sz="1200" dirty="0" smtClean="0"/>
              <a:t>22</a:t>
            </a:r>
            <a:r>
              <a:rPr lang="ja-JP" altLang="en-US" sz="1200" dirty="0" smtClean="0"/>
              <a:t>日（火）にスポーツナビトップページ（</a:t>
            </a:r>
            <a:r>
              <a:rPr lang="en-US" altLang="ja-JP" sz="1200" dirty="0" smtClean="0"/>
              <a:t>PC/SP</a:t>
            </a:r>
            <a:r>
              <a:rPr lang="ja-JP" altLang="en-US" sz="1200" dirty="0" smtClean="0"/>
              <a:t>）のサイトリニューアル</a:t>
            </a:r>
            <a:r>
              <a:rPr lang="ja-JP" altLang="en-US" sz="1200" dirty="0"/>
              <a:t>を予定しております</a:t>
            </a:r>
            <a:r>
              <a:rPr lang="ja-JP" altLang="en-US" sz="1200" dirty="0" smtClean="0"/>
              <a:t>。サイトリニューアル</a:t>
            </a:r>
            <a:r>
              <a:rPr lang="ja-JP" altLang="en-US" sz="1200" dirty="0"/>
              <a:t>に伴い、デザインや構成が変更になります</a:t>
            </a:r>
            <a:r>
              <a:rPr lang="ja-JP" altLang="en-US" sz="1200" dirty="0" smtClean="0"/>
              <a:t>。トップページを除く競技指定ページについては変更はありません。</a:t>
            </a:r>
            <a:endParaRPr kumimoji="1" lang="ja-JP" altLang="en-US" sz="1200" dirty="0"/>
          </a:p>
        </p:txBody>
      </p:sp>
    </p:spTree>
    <p:extLst>
      <p:ext uri="{BB962C8B-B14F-4D97-AF65-F5344CB8AC3E}">
        <p14:creationId xmlns:p14="http://schemas.microsoft.com/office/powerpoint/2010/main" val="14611369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kumimoji="1" lang="ja-JP" altLang="en-US" dirty="0"/>
              <a:t>免責事項・注意事項</a:t>
            </a:r>
          </a:p>
        </p:txBody>
      </p:sp>
      <p:sp>
        <p:nvSpPr>
          <p:cNvPr id="4" name="テキスト ボックス 3"/>
          <p:cNvSpPr txBox="1"/>
          <p:nvPr/>
        </p:nvSpPr>
        <p:spPr>
          <a:xfrm>
            <a:off x="459858" y="1052736"/>
            <a:ext cx="9201472" cy="5693866"/>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3"/>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■一部、広告掲載対象外となるページがあります。</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■市区郡合併などでエリアが変更・廃止になる場合があります。</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商品によってはセールスシートに明示された「購入期間」より短期間で設定可能ですが、指定したビューアブルインプレッション未達と</a:t>
            </a:r>
            <a:r>
              <a:rPr lang="ja-JP" altLang="ja-JP" sz="1400" dirty="0">
                <a:solidFill>
                  <a:schemeClr val="tx1">
                    <a:lumMod val="65000"/>
                    <a:lumOff val="35000"/>
                  </a:schemeClr>
                </a:solidFill>
              </a:rPr>
              <a:t>なる場合があります。</a:t>
            </a:r>
            <a:r>
              <a:rPr lang="ja-JP" altLang="en-US" sz="1400" dirty="0">
                <a:solidFill>
                  <a:schemeClr val="tx1">
                    <a:lumMod val="65000"/>
                    <a:lumOff val="35000"/>
                  </a:schemeClr>
                </a:solidFill>
              </a:rPr>
              <a:t>その際は補填対象外となりますので</a:t>
            </a:r>
            <a:r>
              <a:rPr lang="ja-JP" altLang="ja-JP" sz="1400" dirty="0">
                <a:solidFill>
                  <a:schemeClr val="tx1">
                    <a:lumMod val="65000"/>
                    <a:lumOff val="35000"/>
                  </a:schemeClr>
                </a:solidFill>
              </a:rPr>
              <a:t>あらかじめご了承ください</a:t>
            </a:r>
            <a:r>
              <a:rPr lang="ja-JP" altLang="ja-JP"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■金額表示は、消費税を含みません。</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■金額表示は、代理店手数料を含みます。</a:t>
            </a:r>
          </a:p>
          <a:p>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■「スポーツナビ　トップ　トップパネル　</a:t>
            </a:r>
            <a:r>
              <a:rPr lang="en-US" altLang="ja-JP" sz="1400" dirty="0" smtClean="0">
                <a:solidFill>
                  <a:schemeClr val="tx1">
                    <a:lumMod val="65000"/>
                    <a:lumOff val="35000"/>
                  </a:schemeClr>
                </a:solidFill>
              </a:rPr>
              <a:t>SP</a:t>
            </a:r>
            <a:r>
              <a:rPr lang="ja-JP" altLang="en-US" sz="1400" dirty="0" smtClean="0">
                <a:solidFill>
                  <a:schemeClr val="tx1">
                    <a:lumMod val="65000"/>
                    <a:lumOff val="35000"/>
                  </a:schemeClr>
                </a:solidFill>
              </a:rPr>
              <a:t>」の配信先について</a:t>
            </a:r>
            <a:endParaRPr lang="en-US" altLang="ja-JP" sz="1400" dirty="0" smtClean="0">
              <a:solidFill>
                <a:schemeClr val="tx1">
                  <a:lumMod val="65000"/>
                  <a:lumOff val="35000"/>
                </a:schemeClr>
              </a:solidFill>
            </a:endParaRPr>
          </a:p>
          <a:p>
            <a:r>
              <a:rPr lang="en-US" altLang="ja-JP" sz="1400" dirty="0" smtClean="0">
                <a:solidFill>
                  <a:schemeClr val="tx1">
                    <a:lumMod val="65000"/>
                    <a:lumOff val="35000"/>
                  </a:schemeClr>
                </a:solidFill>
              </a:rPr>
              <a:t> Android</a:t>
            </a:r>
            <a:r>
              <a:rPr lang="ja-JP" altLang="en-US" sz="1400" dirty="0" smtClean="0">
                <a:solidFill>
                  <a:schemeClr val="tx1">
                    <a:lumMod val="65000"/>
                    <a:lumOff val="35000"/>
                  </a:schemeClr>
                </a:solidFill>
              </a:rPr>
              <a:t>　アプリは</a:t>
            </a:r>
            <a:r>
              <a:rPr lang="en-US" altLang="ja-JP" sz="1400" dirty="0" smtClean="0">
                <a:solidFill>
                  <a:schemeClr val="tx1">
                    <a:lumMod val="65000"/>
                    <a:lumOff val="35000"/>
                  </a:schemeClr>
                </a:solidFill>
              </a:rPr>
              <a:t>2021</a:t>
            </a:r>
            <a:r>
              <a:rPr lang="ja-JP" altLang="en-US" sz="1400" dirty="0" smtClean="0">
                <a:solidFill>
                  <a:schemeClr val="tx1">
                    <a:lumMod val="65000"/>
                    <a:lumOff val="35000"/>
                  </a:schemeClr>
                </a:solidFill>
              </a:rPr>
              <a:t>年</a:t>
            </a:r>
            <a:r>
              <a:rPr lang="en-US" altLang="ja-JP" sz="1400" dirty="0" smtClean="0">
                <a:solidFill>
                  <a:schemeClr val="tx1">
                    <a:lumMod val="65000"/>
                    <a:lumOff val="35000"/>
                  </a:schemeClr>
                </a:solidFill>
              </a:rPr>
              <a:t>4</a:t>
            </a:r>
            <a:r>
              <a:rPr lang="ja-JP" altLang="en-US" sz="1400" dirty="0" smtClean="0">
                <a:solidFill>
                  <a:schemeClr val="tx1">
                    <a:lumMod val="65000"/>
                    <a:lumOff val="35000"/>
                  </a:schemeClr>
                </a:solidFill>
              </a:rPr>
              <a:t>月中旬頃より配信予定です。日程は変更となる場合があります。 あらかじめご了承ください。</a:t>
            </a:r>
            <a:endParaRPr kumimoji="1" lang="ja-JP" altLang="en-US" sz="1600" dirty="0">
              <a:solidFill>
                <a:schemeClr val="tx1">
                  <a:lumMod val="65000"/>
                  <a:lumOff val="35000"/>
                </a:schemeClr>
              </a:solidFill>
            </a:endParaRPr>
          </a:p>
        </p:txBody>
      </p:sp>
    </p:spTree>
    <p:extLst>
      <p:ext uri="{BB962C8B-B14F-4D97-AF65-F5344CB8AC3E}">
        <p14:creationId xmlns:p14="http://schemas.microsoft.com/office/powerpoint/2010/main" val="33024750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Autofit/>
          </a:bodyPr>
          <a:lstStyle/>
          <a:p>
            <a:r>
              <a:rPr lang="ja-JP" altLang="en-US" sz="2400" dirty="0"/>
              <a:t>免責事項・注意事項</a:t>
            </a:r>
            <a:endParaRPr kumimoji="1" lang="ja-JP" altLang="en-US" sz="2400" dirty="0"/>
          </a:p>
        </p:txBody>
      </p:sp>
      <p:sp>
        <p:nvSpPr>
          <p:cNvPr id="4" name="テキスト ボックス 3"/>
          <p:cNvSpPr txBox="1"/>
          <p:nvPr/>
        </p:nvSpPr>
        <p:spPr>
          <a:xfrm>
            <a:off x="632520" y="1196752"/>
            <a:ext cx="8951495" cy="3054939"/>
          </a:xfrm>
          <a:prstGeom prst="rect">
            <a:avLst/>
          </a:prstGeom>
          <a:noFill/>
        </p:spPr>
        <p:txBody>
          <a:bodyPr wrap="square" rtlCol="0">
            <a:spAutoFit/>
          </a:bodyPr>
          <a:lstStyle/>
          <a:p>
            <a:r>
              <a:rPr lang="ja-JP" altLang="en-US" sz="1463" dirty="0" smtClean="0">
                <a:solidFill>
                  <a:schemeClr val="tx1">
                    <a:lumMod val="50000"/>
                    <a:lumOff val="50000"/>
                  </a:schemeClr>
                </a:solidFill>
              </a:rPr>
              <a:t>■</a:t>
            </a:r>
            <a:r>
              <a:rPr lang="ja-JP" altLang="en-US" sz="1463" dirty="0">
                <a:solidFill>
                  <a:schemeClr val="tx1">
                    <a:lumMod val="50000"/>
                    <a:lumOff val="50000"/>
                  </a:schemeClr>
                </a:solidFill>
              </a:rPr>
              <a:t>掲載不具合について</a:t>
            </a:r>
            <a:endParaRPr lang="en-US" altLang="ja-JP" sz="1463" dirty="0">
              <a:solidFill>
                <a:schemeClr val="tx1">
                  <a:lumMod val="50000"/>
                  <a:lumOff val="50000"/>
                </a:schemeClr>
              </a:solidFill>
            </a:endParaRPr>
          </a:p>
          <a:p>
            <a:endParaRPr lang="ja-JP" altLang="en-US" sz="1400" dirty="0">
              <a:solidFill>
                <a:schemeClr val="tx1">
                  <a:lumMod val="50000"/>
                  <a:lumOff val="50000"/>
                </a:schemeClr>
              </a:solidFill>
            </a:endParaRPr>
          </a:p>
          <a:p>
            <a:r>
              <a:rPr lang="ja-JP" altLang="en-US" sz="1400" dirty="0">
                <a:solidFill>
                  <a:schemeClr val="tx1">
                    <a:lumMod val="50000"/>
                    <a:lumOff val="50000"/>
                  </a:schemeClr>
                </a:solidFill>
              </a:rPr>
              <a:t>　次に定める時間は、広告掲載調整時間とし、広告掲載調整時間内の不具合について、ヤフーは免責されます。</a:t>
            </a:r>
          </a:p>
          <a:p>
            <a:r>
              <a:rPr lang="ja-JP" altLang="en-US" sz="1400" dirty="0">
                <a:solidFill>
                  <a:schemeClr val="tx1">
                    <a:lumMod val="50000"/>
                    <a:lumOff val="50000"/>
                  </a:schemeClr>
                </a:solidFill>
              </a:rPr>
              <a:t>　</a:t>
            </a:r>
            <a:r>
              <a:rPr lang="ja-JP" altLang="en-US" sz="1200" dirty="0">
                <a:solidFill>
                  <a:schemeClr val="tx1">
                    <a:lumMod val="50000"/>
                    <a:lumOff val="50000"/>
                  </a:schemeClr>
                </a:solidFill>
              </a:rPr>
              <a:t>（１）広告掲載開始日、及び広告内容の変更後の掲載開始日は、掲載開始から</a:t>
            </a:r>
            <a:r>
              <a:rPr lang="en-US" altLang="ja-JP" sz="1200" dirty="0">
                <a:solidFill>
                  <a:schemeClr val="tx1">
                    <a:lumMod val="50000"/>
                    <a:lumOff val="50000"/>
                  </a:schemeClr>
                </a:solidFill>
              </a:rPr>
              <a:t>12</a:t>
            </a:r>
            <a:r>
              <a:rPr lang="ja-JP" altLang="en-US" sz="1200" dirty="0">
                <a:solidFill>
                  <a:schemeClr val="tx1">
                    <a:lumMod val="50000"/>
                    <a:lumOff val="50000"/>
                  </a:schemeClr>
                </a:solidFill>
              </a:rPr>
              <a:t>時間を広告掲載調整時間とします。</a:t>
            </a:r>
          </a:p>
          <a:p>
            <a:r>
              <a:rPr lang="ja-JP" altLang="en-US" sz="1200" dirty="0">
                <a:solidFill>
                  <a:schemeClr val="tx1">
                    <a:lumMod val="50000"/>
                    <a:lumOff val="50000"/>
                  </a:schemeClr>
                </a:solidFill>
              </a:rPr>
              <a:t>　　ただし、（２）、（３）に該当する場合は、その定めに従います。</a:t>
            </a:r>
          </a:p>
          <a:p>
            <a:r>
              <a:rPr lang="ja-JP" altLang="en-US" sz="1200" dirty="0">
                <a:solidFill>
                  <a:schemeClr val="tx1">
                    <a:lumMod val="50000"/>
                    <a:lumOff val="50000"/>
                  </a:schemeClr>
                </a:solidFill>
              </a:rPr>
              <a:t>　（２）広告掲載開始日が営業日以外の場合、当該広告掲載開始時間から翌営業日正午までを広告掲載調整時間とします。</a:t>
            </a:r>
          </a:p>
          <a:p>
            <a:r>
              <a:rPr lang="ja-JP" altLang="en-US" sz="1200" dirty="0">
                <a:solidFill>
                  <a:schemeClr val="tx1">
                    <a:lumMod val="50000"/>
                    <a:lumOff val="50000"/>
                  </a:schemeClr>
                </a:solidFill>
              </a:rPr>
              <a:t>　（３）広告の総掲載予定時間が</a:t>
            </a:r>
            <a:r>
              <a:rPr lang="en-US" altLang="ja-JP" sz="1200" dirty="0">
                <a:solidFill>
                  <a:schemeClr val="tx1">
                    <a:lumMod val="50000"/>
                    <a:lumOff val="50000"/>
                  </a:schemeClr>
                </a:solidFill>
              </a:rPr>
              <a:t>12</a:t>
            </a:r>
            <a:r>
              <a:rPr lang="ja-JP" altLang="en-US" sz="1200" dirty="0">
                <a:solidFill>
                  <a:schemeClr val="tx1">
                    <a:lumMod val="50000"/>
                    <a:lumOff val="50000"/>
                  </a:schemeClr>
                </a:solidFill>
              </a:rPr>
              <a:t>時間未満の場合、総掲載予定時間の</a:t>
            </a:r>
            <a:r>
              <a:rPr lang="en-US" altLang="ja-JP" sz="1200" dirty="0">
                <a:solidFill>
                  <a:schemeClr val="tx1">
                    <a:lumMod val="50000"/>
                    <a:lumOff val="50000"/>
                  </a:schemeClr>
                </a:solidFill>
              </a:rPr>
              <a:t>10%</a:t>
            </a:r>
            <a:r>
              <a:rPr lang="ja-JP" altLang="en-US" sz="1200" dirty="0">
                <a:solidFill>
                  <a:schemeClr val="tx1">
                    <a:lumMod val="50000"/>
                    <a:lumOff val="50000"/>
                  </a:schemeClr>
                </a:solidFill>
              </a:rPr>
              <a:t>にあたる時間までを広告掲載調整時間とします。</a:t>
            </a:r>
          </a:p>
          <a:p>
            <a:endParaRPr lang="en-US" altLang="ja-JP" sz="1463" dirty="0">
              <a:solidFill>
                <a:schemeClr val="tx1">
                  <a:lumMod val="50000"/>
                  <a:lumOff val="50000"/>
                </a:schemeClr>
              </a:solidFill>
              <a:ea typeface="メイリオ" panose="020B0604030504040204" pitchFamily="50" charset="-128"/>
            </a:endParaRPr>
          </a:p>
          <a:p>
            <a:r>
              <a:rPr lang="ja-JP" altLang="en-US" sz="1463" dirty="0" smtClean="0">
                <a:solidFill>
                  <a:schemeClr val="tx1">
                    <a:lumMod val="50000"/>
                    <a:lumOff val="50000"/>
                  </a:schemeClr>
                </a:solidFill>
              </a:rPr>
              <a:t>■トップページリニューアルに伴う入稿規定変更について</a:t>
            </a:r>
            <a:endParaRPr lang="en-US" altLang="ja-JP" sz="1463" dirty="0" smtClean="0">
              <a:solidFill>
                <a:schemeClr val="tx1">
                  <a:lumMod val="50000"/>
                  <a:lumOff val="50000"/>
                </a:schemeClr>
              </a:solidFill>
            </a:endParaRPr>
          </a:p>
          <a:p>
            <a:endParaRPr lang="en-US" altLang="ja-JP" sz="1463" dirty="0">
              <a:solidFill>
                <a:schemeClr val="tx1">
                  <a:lumMod val="50000"/>
                  <a:lumOff val="50000"/>
                </a:schemeClr>
              </a:solidFill>
            </a:endParaRPr>
          </a:p>
          <a:p>
            <a:pPr marL="268288" lvl="0" indent="-268288">
              <a:defRPr/>
            </a:pPr>
            <a:r>
              <a:rPr lang="ja-JP" altLang="en-US" sz="1400" dirty="0">
                <a:solidFill>
                  <a:schemeClr val="tx1">
                    <a:lumMod val="50000"/>
                    <a:lumOff val="50000"/>
                  </a:schemeClr>
                </a:solidFill>
              </a:rPr>
              <a:t>　</a:t>
            </a:r>
            <a:r>
              <a:rPr lang="en-US" altLang="ja-JP" sz="1400" dirty="0">
                <a:solidFill>
                  <a:schemeClr val="tx1">
                    <a:lumMod val="50000"/>
                    <a:lumOff val="50000"/>
                  </a:schemeClr>
                </a:solidFill>
              </a:rPr>
              <a:t> </a:t>
            </a:r>
            <a:r>
              <a:rPr lang="ja-JP" altLang="en-US" sz="1400" dirty="0" smtClean="0">
                <a:solidFill>
                  <a:schemeClr val="tx1">
                    <a:lumMod val="50000"/>
                    <a:lumOff val="50000"/>
                  </a:schemeClr>
                </a:solidFill>
              </a:rPr>
              <a:t>スポーツナビ</a:t>
            </a:r>
            <a:r>
              <a:rPr lang="ja-JP" altLang="en-US" sz="1400" dirty="0">
                <a:solidFill>
                  <a:schemeClr val="tx1">
                    <a:lumMod val="50000"/>
                    <a:lumOff val="50000"/>
                  </a:schemeClr>
                </a:solidFill>
              </a:rPr>
              <a:t>　トップ　トップインパクトプライムディスプレイダブルサイズ　</a:t>
            </a:r>
            <a:r>
              <a:rPr lang="en-US" altLang="ja-JP" sz="1400" dirty="0">
                <a:solidFill>
                  <a:schemeClr val="tx1">
                    <a:lumMod val="50000"/>
                    <a:lumOff val="50000"/>
                  </a:schemeClr>
                </a:solidFill>
              </a:rPr>
              <a:t>PC</a:t>
            </a:r>
            <a:r>
              <a:rPr lang="ja-JP" altLang="en-US" sz="1400" dirty="0">
                <a:solidFill>
                  <a:schemeClr val="tx1">
                    <a:lumMod val="50000"/>
                    <a:lumOff val="50000"/>
                  </a:schemeClr>
                </a:solidFill>
              </a:rPr>
              <a:t>（</a:t>
            </a:r>
            <a:r>
              <a:rPr lang="en-US" altLang="ja-JP" sz="1400" dirty="0">
                <a:solidFill>
                  <a:schemeClr val="tx1">
                    <a:lumMod val="50000"/>
                    <a:lumOff val="50000"/>
                  </a:schemeClr>
                </a:solidFill>
              </a:rPr>
              <a:t>6/23</a:t>
            </a:r>
            <a:r>
              <a:rPr lang="ja-JP" altLang="en-US" sz="1400" dirty="0">
                <a:solidFill>
                  <a:schemeClr val="tx1">
                    <a:lumMod val="50000"/>
                    <a:lumOff val="50000"/>
                  </a:schemeClr>
                </a:solidFill>
              </a:rPr>
              <a:t>～</a:t>
            </a:r>
            <a:r>
              <a:rPr lang="en-US" altLang="ja-JP" sz="1400" dirty="0">
                <a:solidFill>
                  <a:schemeClr val="tx1">
                    <a:lumMod val="50000"/>
                    <a:lumOff val="50000"/>
                  </a:schemeClr>
                </a:solidFill>
              </a:rPr>
              <a:t>6/30</a:t>
            </a:r>
            <a:r>
              <a:rPr lang="ja-JP" altLang="en-US" sz="1400" dirty="0" smtClean="0">
                <a:solidFill>
                  <a:schemeClr val="tx1">
                    <a:lumMod val="50000"/>
                    <a:lumOff val="50000"/>
                  </a:schemeClr>
                </a:solidFill>
              </a:rPr>
              <a:t>）については、入稿規定が変更になります。（ファイルサイズや容量は変更なし。「広告</a:t>
            </a:r>
            <a:r>
              <a:rPr lang="ja-JP" altLang="en-US" sz="1400" dirty="0">
                <a:solidFill>
                  <a:schemeClr val="tx1">
                    <a:lumMod val="50000"/>
                    <a:lumOff val="50000"/>
                  </a:schemeClr>
                </a:solidFill>
              </a:rPr>
              <a:t>、動画の</a:t>
            </a:r>
            <a:r>
              <a:rPr lang="ja-JP" altLang="en-US" sz="1400" dirty="0" smtClean="0">
                <a:solidFill>
                  <a:schemeClr val="tx1">
                    <a:lumMod val="50000"/>
                    <a:lumOff val="50000"/>
                  </a:schemeClr>
                </a:solidFill>
              </a:rPr>
              <a:t>挙動」の</a:t>
            </a:r>
            <a:r>
              <a:rPr lang="ja-JP" altLang="en-US" sz="1400" dirty="0">
                <a:solidFill>
                  <a:schemeClr val="tx1">
                    <a:lumMod val="50000"/>
                    <a:lumOff val="50000"/>
                  </a:schemeClr>
                </a:solidFill>
              </a:rPr>
              <a:t>資料に記載の</a:t>
            </a:r>
            <a:r>
              <a:rPr lang="ja-JP" altLang="en-US" sz="1400" dirty="0" smtClean="0">
                <a:solidFill>
                  <a:schemeClr val="tx1">
                    <a:lumMod val="50000"/>
                    <a:lumOff val="50000"/>
                  </a:schemeClr>
                </a:solidFill>
              </a:rPr>
              <a:t>ある「表現</a:t>
            </a:r>
            <a:r>
              <a:rPr lang="ja-JP" altLang="en-US" sz="1400" dirty="0">
                <a:solidFill>
                  <a:schemeClr val="tx1">
                    <a:lumMod val="50000"/>
                    <a:lumOff val="50000"/>
                  </a:schemeClr>
                </a:solidFill>
              </a:rPr>
              <a:t>禁止</a:t>
            </a:r>
            <a:r>
              <a:rPr lang="ja-JP" altLang="en-US" sz="1400" dirty="0" smtClean="0">
                <a:solidFill>
                  <a:schemeClr val="tx1">
                    <a:lumMod val="50000"/>
                    <a:lumOff val="50000"/>
                  </a:schemeClr>
                </a:solidFill>
              </a:rPr>
              <a:t>エリア」「制作上</a:t>
            </a:r>
            <a:r>
              <a:rPr lang="ja-JP" altLang="en-US" sz="1400" dirty="0">
                <a:solidFill>
                  <a:schemeClr val="tx1">
                    <a:lumMod val="50000"/>
                    <a:lumOff val="50000"/>
                  </a:schemeClr>
                </a:solidFill>
              </a:rPr>
              <a:t>の</a:t>
            </a:r>
            <a:r>
              <a:rPr lang="ja-JP" altLang="en-US" sz="1400" dirty="0" smtClean="0">
                <a:solidFill>
                  <a:schemeClr val="tx1">
                    <a:lumMod val="50000"/>
                    <a:lumOff val="50000"/>
                  </a:schemeClr>
                </a:solidFill>
              </a:rPr>
              <a:t>目安」に</a:t>
            </a:r>
            <a:r>
              <a:rPr lang="ja-JP" altLang="en-US" sz="1400" dirty="0">
                <a:solidFill>
                  <a:schemeClr val="tx1">
                    <a:lumMod val="50000"/>
                    <a:lumOff val="50000"/>
                  </a:schemeClr>
                </a:solidFill>
              </a:rPr>
              <a:t>ついて変更あり）現在準備中</a:t>
            </a:r>
            <a:r>
              <a:rPr lang="ja-JP" altLang="en-US" sz="1400" dirty="0" smtClean="0">
                <a:solidFill>
                  <a:schemeClr val="tx1">
                    <a:lumMod val="50000"/>
                    <a:lumOff val="50000"/>
                  </a:schemeClr>
                </a:solidFill>
              </a:rPr>
              <a:t>となり、</a:t>
            </a:r>
            <a:r>
              <a:rPr lang="en-US" altLang="ja-JP" sz="1400" dirty="0" smtClean="0">
                <a:solidFill>
                  <a:schemeClr val="tx1">
                    <a:lumMod val="50000"/>
                    <a:lumOff val="50000"/>
                  </a:schemeClr>
                </a:solidFill>
              </a:rPr>
              <a:t>5</a:t>
            </a:r>
            <a:r>
              <a:rPr lang="ja-JP" altLang="en-US" sz="1400" dirty="0" smtClean="0">
                <a:solidFill>
                  <a:schemeClr val="tx1">
                    <a:lumMod val="50000"/>
                    <a:lumOff val="50000"/>
                  </a:schemeClr>
                </a:solidFill>
              </a:rPr>
              <a:t>月中旬から下旬を</a:t>
            </a:r>
            <a:r>
              <a:rPr lang="ja-JP" altLang="en-US" sz="1400" dirty="0">
                <a:solidFill>
                  <a:schemeClr val="tx1">
                    <a:lumMod val="50000"/>
                    <a:lumOff val="50000"/>
                  </a:schemeClr>
                </a:solidFill>
              </a:rPr>
              <a:t>目途</a:t>
            </a:r>
            <a:r>
              <a:rPr lang="ja-JP" altLang="en-US" sz="1400" dirty="0" smtClean="0">
                <a:solidFill>
                  <a:schemeClr val="tx1">
                    <a:lumMod val="50000"/>
                    <a:lumOff val="50000"/>
                  </a:schemeClr>
                </a:solidFill>
              </a:rPr>
              <a:t>にヘルプの入稿規定にアップされる予定となります。</a:t>
            </a:r>
            <a:endParaRPr lang="en-US" altLang="ja-JP" sz="1400" dirty="0" smtClean="0">
              <a:solidFill>
                <a:schemeClr val="tx1">
                  <a:lumMod val="50000"/>
                  <a:lumOff val="50000"/>
                </a:schemeClr>
              </a:solidFill>
            </a:endParaRPr>
          </a:p>
        </p:txBody>
      </p:sp>
      <p:sp>
        <p:nvSpPr>
          <p:cNvPr id="6" name="フッター プレースホルダー 1"/>
          <p:cNvSpPr>
            <a:spLocks noGrp="1"/>
          </p:cNvSpPr>
          <p:nvPr>
            <p:ph type="ftr" sz="quarter" idx="3"/>
          </p:nvPr>
        </p:nvSpPr>
        <p:spPr>
          <a:xfrm>
            <a:off x="2792760" y="6525344"/>
            <a:ext cx="4320480" cy="365125"/>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smtClean="0">
                <a:solidFill>
                  <a:prstClr val="black"/>
                </a:solidFill>
              </a:rPr>
              <a:t>）</a:t>
            </a:r>
            <a:r>
              <a:rPr lang="en-US" altLang="ja-JP" dirty="0" smtClean="0">
                <a:solidFill>
                  <a:prstClr val="black"/>
                </a:solidFill>
              </a:rPr>
              <a:t>2021 </a:t>
            </a:r>
            <a:r>
              <a:rPr lang="en-US" altLang="ja-JP" dirty="0">
                <a:solidFill>
                  <a:prstClr val="black"/>
                </a:solidFill>
              </a:rPr>
              <a:t>Yahoo Japan Corporation. All Rights Reserved. </a:t>
            </a:r>
            <a:r>
              <a:rPr lang="ja-JP" altLang="en-US" dirty="0">
                <a:solidFill>
                  <a:prstClr val="black"/>
                </a:solidFill>
              </a:rPr>
              <a:t>無断引用・転載禁止</a:t>
            </a:r>
          </a:p>
        </p:txBody>
      </p:sp>
    </p:spTree>
    <p:extLst>
      <p:ext uri="{BB962C8B-B14F-4D97-AF65-F5344CB8AC3E}">
        <p14:creationId xmlns:p14="http://schemas.microsoft.com/office/powerpoint/2010/main" val="9111999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lang="ja-JP" altLang="en-US" dirty="0" smtClean="0"/>
              <a:t>更新・変更履歴</a:t>
            </a:r>
            <a:endParaRPr kumimoji="1" lang="ja-JP" altLang="en-US" dirty="0"/>
          </a:p>
        </p:txBody>
      </p:sp>
      <p:sp>
        <p:nvSpPr>
          <p:cNvPr id="5" name="テキスト ボックス 4"/>
          <p:cNvSpPr txBox="1"/>
          <p:nvPr/>
        </p:nvSpPr>
        <p:spPr>
          <a:xfrm>
            <a:off x="236476" y="908720"/>
            <a:ext cx="9433048" cy="5663089"/>
          </a:xfrm>
          <a:prstGeom prst="rect">
            <a:avLst/>
          </a:prstGeom>
          <a:noFill/>
        </p:spPr>
        <p:txBody>
          <a:bodyPr wrap="square" rtlCol="0">
            <a:spAutoFit/>
          </a:bodyPr>
          <a:lstStyle/>
          <a:p>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2021/3/26</a:t>
            </a:r>
            <a:r>
              <a:rPr lang="ja-JP" altLang="en-US" sz="1200" dirty="0">
                <a:solidFill>
                  <a:schemeClr val="tx1">
                    <a:lumMod val="65000"/>
                    <a:lumOff val="35000"/>
                  </a:schemeClr>
                </a:solidFill>
              </a:rPr>
              <a:t>　</a:t>
            </a:r>
            <a:r>
              <a:rPr lang="en-US" altLang="ja-JP" sz="1200" dirty="0" smtClean="0">
                <a:solidFill>
                  <a:schemeClr val="tx1">
                    <a:lumMod val="65000"/>
                    <a:lumOff val="35000"/>
                  </a:schemeClr>
                </a:solidFill>
              </a:rPr>
              <a:t>P12</a:t>
            </a:r>
            <a:r>
              <a:rPr lang="ja-JP" altLang="en-US" sz="1200" dirty="0" smtClean="0">
                <a:solidFill>
                  <a:schemeClr val="tx1">
                    <a:lumMod val="65000"/>
                    <a:lumOff val="35000"/>
                  </a:schemeClr>
                </a:solidFill>
              </a:rPr>
              <a:t>「</a:t>
            </a:r>
            <a:r>
              <a:rPr lang="ja-JP" altLang="en-US" sz="1200" dirty="0">
                <a:solidFill>
                  <a:schemeClr val="tx1">
                    <a:lumMod val="65000"/>
                    <a:lumOff val="35000"/>
                  </a:schemeClr>
                </a:solidFill>
              </a:rPr>
              <a:t>免責事項・注意事項</a:t>
            </a:r>
            <a:r>
              <a:rPr lang="ja-JP" altLang="en-US" sz="1200" dirty="0" smtClean="0">
                <a:solidFill>
                  <a:schemeClr val="tx1">
                    <a:lumMod val="65000"/>
                    <a:lumOff val="35000"/>
                  </a:schemeClr>
                </a:solidFill>
              </a:rPr>
              <a:t>」</a:t>
            </a:r>
            <a:r>
              <a:rPr lang="ja-JP" altLang="en-US" sz="1200" dirty="0">
                <a:solidFill>
                  <a:schemeClr val="tx1">
                    <a:lumMod val="65000"/>
                    <a:lumOff val="35000"/>
                  </a:schemeClr>
                </a:solidFill>
              </a:rPr>
              <a:t>掲載不具合に</a:t>
            </a:r>
            <a:r>
              <a:rPr lang="ja-JP" altLang="en-US" sz="1200" dirty="0" smtClean="0">
                <a:solidFill>
                  <a:schemeClr val="tx1">
                    <a:lumMod val="65000"/>
                    <a:lumOff val="35000"/>
                  </a:schemeClr>
                </a:solidFill>
              </a:rPr>
              <a:t>ついて　追加</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2021/4/16</a:t>
            </a:r>
            <a:r>
              <a:rPr lang="ja-JP" altLang="en-US" sz="1200" dirty="0" smtClean="0">
                <a:solidFill>
                  <a:schemeClr val="tx1">
                    <a:lumMod val="65000"/>
                    <a:lumOff val="35000"/>
                  </a:schemeClr>
                </a:solidFill>
              </a:rPr>
              <a:t>　</a:t>
            </a:r>
            <a:r>
              <a:rPr lang="en-US" altLang="ja-JP" sz="1200" dirty="0" smtClean="0">
                <a:solidFill>
                  <a:schemeClr val="tx1">
                    <a:lumMod val="65000"/>
                    <a:lumOff val="35000"/>
                  </a:schemeClr>
                </a:solidFill>
              </a:rPr>
              <a:t>P2</a:t>
            </a:r>
            <a:r>
              <a:rPr lang="ja-JP" altLang="en-US" sz="1200" dirty="0" smtClean="0">
                <a:solidFill>
                  <a:schemeClr val="tx1">
                    <a:lumMod val="65000"/>
                    <a:lumOff val="35000"/>
                  </a:schemeClr>
                </a:solidFill>
              </a:rPr>
              <a:t>「</a:t>
            </a:r>
            <a:r>
              <a:rPr lang="ja-JP" altLang="en-US" sz="1200" dirty="0">
                <a:solidFill>
                  <a:schemeClr val="tx1">
                    <a:lumMod val="65000"/>
                    <a:lumOff val="35000"/>
                  </a:schemeClr>
                </a:solidFill>
              </a:rPr>
              <a:t>スポーツナビ　カテゴリートップ指定　トップパネル　</a:t>
            </a:r>
            <a:r>
              <a:rPr lang="en-US" altLang="ja-JP" sz="1200" dirty="0" smtClean="0">
                <a:solidFill>
                  <a:schemeClr val="tx1">
                    <a:lumMod val="65000"/>
                    <a:lumOff val="35000"/>
                  </a:schemeClr>
                </a:solidFill>
              </a:rPr>
              <a:t>SP</a:t>
            </a:r>
            <a:r>
              <a:rPr lang="ja-JP" altLang="en-US" sz="1200" dirty="0" smtClean="0">
                <a:solidFill>
                  <a:schemeClr val="tx1">
                    <a:lumMod val="65000"/>
                    <a:lumOff val="35000"/>
                  </a:schemeClr>
                </a:solidFill>
              </a:rPr>
              <a:t>」内容変更。掲載面に「</a:t>
            </a:r>
            <a:r>
              <a:rPr lang="ja-JP" altLang="en-US" sz="1200" dirty="0">
                <a:solidFill>
                  <a:schemeClr val="tx1">
                    <a:lumMod val="65000"/>
                    <a:lumOff val="35000"/>
                  </a:schemeClr>
                </a:solidFill>
              </a:rPr>
              <a:t>スポーツナビ　サッカー　</a:t>
            </a:r>
            <a:r>
              <a:rPr lang="en-US" altLang="ja-JP" sz="1200" dirty="0">
                <a:solidFill>
                  <a:schemeClr val="tx1">
                    <a:lumMod val="65000"/>
                    <a:lumOff val="35000"/>
                  </a:schemeClr>
                </a:solidFill>
              </a:rPr>
              <a:t>J</a:t>
            </a:r>
            <a:r>
              <a:rPr lang="ja-JP" altLang="en-US" sz="1200" dirty="0" smtClean="0">
                <a:solidFill>
                  <a:schemeClr val="tx1">
                    <a:lumMod val="65000"/>
                    <a:lumOff val="35000"/>
                  </a:schemeClr>
                </a:solidFill>
              </a:rPr>
              <a:t>リーグ」を追加</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2021/4/16</a:t>
            </a:r>
            <a:r>
              <a:rPr lang="ja-JP" altLang="en-US" sz="1200" dirty="0" smtClean="0">
                <a:solidFill>
                  <a:schemeClr val="tx1">
                    <a:lumMod val="65000"/>
                    <a:lumOff val="35000"/>
                  </a:schemeClr>
                </a:solidFill>
              </a:rPr>
              <a:t>　</a:t>
            </a:r>
            <a:r>
              <a:rPr lang="en-US" altLang="ja-JP" sz="1200" dirty="0" smtClean="0">
                <a:solidFill>
                  <a:schemeClr val="tx1">
                    <a:lumMod val="65000"/>
                    <a:lumOff val="35000"/>
                  </a:schemeClr>
                </a:solidFill>
              </a:rPr>
              <a:t>P4</a:t>
            </a:r>
            <a:r>
              <a:rPr lang="ja-JP" altLang="en-US" sz="1200" dirty="0" smtClean="0">
                <a:solidFill>
                  <a:schemeClr val="tx1">
                    <a:lumMod val="65000"/>
                    <a:lumOff val="35000"/>
                  </a:schemeClr>
                </a:solidFill>
              </a:rPr>
              <a:t>「</a:t>
            </a:r>
            <a:r>
              <a:rPr lang="ja-JP" altLang="en-US" sz="1200" dirty="0">
                <a:solidFill>
                  <a:schemeClr val="tx1">
                    <a:lumMod val="65000"/>
                    <a:lumOff val="35000"/>
                  </a:schemeClr>
                </a:solidFill>
              </a:rPr>
              <a:t>スポーツナビ　プロ野球　トップ　トップインパクトプライムディスプレイダブルサイズ　</a:t>
            </a:r>
            <a:r>
              <a:rPr lang="en-US" altLang="ja-JP" sz="1200" dirty="0" smtClean="0">
                <a:solidFill>
                  <a:schemeClr val="tx1">
                    <a:lumMod val="65000"/>
                    <a:lumOff val="35000"/>
                  </a:schemeClr>
                </a:solidFill>
              </a:rPr>
              <a:t>PC</a:t>
            </a:r>
            <a:r>
              <a:rPr lang="ja-JP" altLang="en-US" sz="1200" dirty="0" smtClean="0">
                <a:solidFill>
                  <a:schemeClr val="tx1">
                    <a:lumMod val="65000"/>
                    <a:lumOff val="35000"/>
                  </a:schemeClr>
                </a:solidFill>
              </a:rPr>
              <a:t>」は</a:t>
            </a:r>
            <a:r>
              <a:rPr lang="en-US" altLang="ja-JP" sz="1200" dirty="0" smtClean="0">
                <a:solidFill>
                  <a:schemeClr val="tx1">
                    <a:lumMod val="65000"/>
                    <a:lumOff val="35000"/>
                  </a:schemeClr>
                </a:solidFill>
              </a:rPr>
              <a:t>2021/4/22</a:t>
            </a:r>
            <a:r>
              <a:rPr lang="ja-JP" altLang="en-US" sz="1200" dirty="0" smtClean="0">
                <a:solidFill>
                  <a:schemeClr val="tx1">
                    <a:lumMod val="65000"/>
                    <a:lumOff val="35000"/>
                  </a:schemeClr>
                </a:solidFill>
              </a:rPr>
              <a:t>をもって</a:t>
            </a:r>
            <a:r>
              <a:rPr lang="ja-JP" altLang="en-US" sz="1200" dirty="0">
                <a:solidFill>
                  <a:schemeClr val="tx1">
                    <a:lumMod val="65000"/>
                    <a:lumOff val="35000"/>
                  </a:schemeClr>
                </a:solidFill>
              </a:rPr>
              <a:t>予約</a:t>
            </a:r>
            <a:r>
              <a:rPr lang="ja-JP" altLang="en-US" sz="1200" dirty="0" smtClean="0">
                <a:solidFill>
                  <a:schemeClr val="tx1">
                    <a:lumMod val="65000"/>
                    <a:lumOff val="35000"/>
                  </a:schemeClr>
                </a:solidFill>
              </a:rPr>
              <a:t>終了、</a:t>
            </a:r>
            <a:r>
              <a:rPr lang="en-US" altLang="ja-JP" sz="1200" dirty="0" smtClean="0">
                <a:solidFill>
                  <a:schemeClr val="tx1">
                    <a:lumMod val="65000"/>
                    <a:lumOff val="35000"/>
                  </a:schemeClr>
                </a:solidFill>
              </a:rPr>
              <a:t>2021/4/25</a:t>
            </a:r>
            <a:r>
              <a:rPr lang="ja-JP" altLang="en-US" sz="1200" dirty="0" smtClean="0">
                <a:solidFill>
                  <a:schemeClr val="tx1">
                    <a:lumMod val="65000"/>
                    <a:lumOff val="35000"/>
                  </a:schemeClr>
                </a:solidFill>
              </a:rPr>
              <a:t>をもって</a:t>
            </a:r>
            <a:r>
              <a:rPr lang="ja-JP" altLang="en-US" sz="1200" dirty="0">
                <a:solidFill>
                  <a:schemeClr val="tx1">
                    <a:lumMod val="65000"/>
                    <a:lumOff val="35000"/>
                  </a:schemeClr>
                </a:solidFill>
              </a:rPr>
              <a:t>掲載</a:t>
            </a:r>
            <a:r>
              <a:rPr lang="ja-JP" altLang="en-US" sz="1200" dirty="0" smtClean="0">
                <a:solidFill>
                  <a:schemeClr val="tx1">
                    <a:lumMod val="65000"/>
                    <a:lumOff val="35000"/>
                  </a:schemeClr>
                </a:solidFill>
              </a:rPr>
              <a:t>終了のため削除。</a:t>
            </a:r>
            <a:endParaRPr lang="en-US" altLang="ja-JP" sz="1200" dirty="0" smtClean="0">
              <a:solidFill>
                <a:schemeClr val="tx1">
                  <a:lumMod val="65000"/>
                  <a:lumOff val="35000"/>
                </a:schemeClr>
              </a:solidFill>
            </a:endParaRPr>
          </a:p>
          <a:p>
            <a:pPr lvl="1"/>
            <a:r>
              <a:rPr lang="en-US" altLang="ja-JP" sz="1100" dirty="0">
                <a:solidFill>
                  <a:schemeClr val="tx1">
                    <a:lumMod val="65000"/>
                    <a:lumOff val="35000"/>
                  </a:schemeClr>
                </a:solidFill>
              </a:rPr>
              <a:t>※</a:t>
            </a:r>
            <a:r>
              <a:rPr lang="ja-JP" altLang="en-US" sz="1100" dirty="0">
                <a:solidFill>
                  <a:schemeClr val="tx1">
                    <a:lumMod val="65000"/>
                    <a:lumOff val="35000"/>
                  </a:schemeClr>
                </a:solidFill>
              </a:rPr>
              <a:t>今後、プロ野球のトップページ　トップインパクトプライムディスプレイダブルサイズ</a:t>
            </a:r>
            <a:r>
              <a:rPr lang="ja-JP" altLang="en-US" sz="1100" dirty="0" err="1">
                <a:solidFill>
                  <a:schemeClr val="tx1">
                    <a:lumMod val="65000"/>
                    <a:lumOff val="35000"/>
                  </a:schemeClr>
                </a:solidFill>
              </a:rPr>
              <a:t>の</a:t>
            </a:r>
            <a:r>
              <a:rPr lang="ja-JP" altLang="en-US" sz="1100" dirty="0">
                <a:solidFill>
                  <a:schemeClr val="tx1">
                    <a:lumMod val="65000"/>
                    <a:lumOff val="35000"/>
                  </a:schemeClr>
                </a:solidFill>
              </a:rPr>
              <a:t>ご出稿をご希望の場合は「スポーツナビ　カテゴリートップ指定　トップインパクトプライムディスプレイダブルサイズ　</a:t>
            </a:r>
            <a:r>
              <a:rPr lang="en-US" altLang="ja-JP" sz="1100" dirty="0">
                <a:solidFill>
                  <a:schemeClr val="tx1">
                    <a:lumMod val="65000"/>
                    <a:lumOff val="35000"/>
                  </a:schemeClr>
                </a:solidFill>
              </a:rPr>
              <a:t>PC</a:t>
            </a:r>
            <a:r>
              <a:rPr lang="ja-JP" altLang="en-US" sz="1100" dirty="0">
                <a:solidFill>
                  <a:schemeClr val="tx1">
                    <a:lumMod val="65000"/>
                    <a:lumOff val="35000"/>
                  </a:schemeClr>
                </a:solidFill>
              </a:rPr>
              <a:t>」の商品にてご出稿いただけます。</a:t>
            </a:r>
            <a:endParaRPr lang="en-US" altLang="ja-JP" sz="1100" dirty="0">
              <a:solidFill>
                <a:schemeClr val="tx1">
                  <a:lumMod val="65000"/>
                  <a:lumOff val="35000"/>
                </a:schemeClr>
              </a:solidFill>
            </a:endParaRPr>
          </a:p>
          <a:p>
            <a:endParaRPr lang="en-US" altLang="ja-JP" sz="1200" dirty="0" smtClean="0">
              <a:solidFill>
                <a:schemeClr val="tx1">
                  <a:lumMod val="65000"/>
                  <a:lumOff val="35000"/>
                </a:schemeClr>
              </a:solidFill>
            </a:endParaRPr>
          </a:p>
          <a:p>
            <a:r>
              <a:rPr lang="ja-JP" altLang="en-US" sz="1200" dirty="0">
                <a:solidFill>
                  <a:schemeClr val="tx1">
                    <a:lumMod val="65000"/>
                    <a:lumOff val="35000"/>
                  </a:schemeClr>
                </a:solidFill>
              </a:rPr>
              <a:t>■</a:t>
            </a:r>
            <a:r>
              <a:rPr lang="en-US" altLang="ja-JP" sz="1200" dirty="0">
                <a:solidFill>
                  <a:schemeClr val="tx1">
                    <a:lumMod val="65000"/>
                    <a:lumOff val="35000"/>
                  </a:schemeClr>
                </a:solidFill>
              </a:rPr>
              <a:t>2021/4/16</a:t>
            </a:r>
            <a:r>
              <a:rPr lang="ja-JP" altLang="en-US" sz="1200" dirty="0">
                <a:solidFill>
                  <a:schemeClr val="tx1">
                    <a:lumMod val="65000"/>
                    <a:lumOff val="35000"/>
                  </a:schemeClr>
                </a:solidFill>
              </a:rPr>
              <a:t>　</a:t>
            </a:r>
            <a:r>
              <a:rPr lang="en-US" altLang="ja-JP" sz="1200" dirty="0">
                <a:solidFill>
                  <a:schemeClr val="tx1">
                    <a:lumMod val="65000"/>
                    <a:lumOff val="35000"/>
                  </a:schemeClr>
                </a:solidFill>
              </a:rPr>
              <a:t>P4 </a:t>
            </a:r>
            <a:r>
              <a:rPr lang="ja-JP" altLang="en-US" sz="1200" dirty="0" smtClean="0">
                <a:solidFill>
                  <a:schemeClr val="tx1">
                    <a:lumMod val="65000"/>
                    <a:lumOff val="35000"/>
                  </a:schemeClr>
                </a:solidFill>
              </a:rPr>
              <a:t>「スポーツナビ　カテゴリートップ指定　トップインパクトプライムディスプレイダブルサイズ　</a:t>
            </a:r>
            <a:r>
              <a:rPr lang="en-US" altLang="ja-JP" sz="1200" dirty="0" smtClean="0">
                <a:solidFill>
                  <a:schemeClr val="tx1">
                    <a:lumMod val="65000"/>
                    <a:lumOff val="35000"/>
                  </a:schemeClr>
                </a:solidFill>
              </a:rPr>
              <a:t>PC</a:t>
            </a:r>
            <a:r>
              <a:rPr lang="ja-JP" altLang="en-US" sz="1200" dirty="0" smtClean="0">
                <a:solidFill>
                  <a:schemeClr val="tx1">
                    <a:lumMod val="65000"/>
                    <a:lumOff val="35000"/>
                  </a:schemeClr>
                </a:solidFill>
              </a:rPr>
              <a:t>」を新規追加。</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2021/4/16 </a:t>
            </a:r>
            <a:r>
              <a:rPr lang="ja-JP" altLang="en-US" sz="1200" dirty="0" smtClean="0">
                <a:solidFill>
                  <a:schemeClr val="tx1">
                    <a:lumMod val="65000"/>
                    <a:lumOff val="35000"/>
                  </a:schemeClr>
                </a:solidFill>
              </a:rPr>
              <a:t>　</a:t>
            </a:r>
            <a:r>
              <a:rPr lang="en-US" altLang="ja-JP" sz="1200" dirty="0" smtClean="0">
                <a:solidFill>
                  <a:schemeClr val="tx1">
                    <a:lumMod val="65000"/>
                    <a:lumOff val="35000"/>
                  </a:schemeClr>
                </a:solidFill>
              </a:rPr>
              <a:t>P5,6 </a:t>
            </a:r>
            <a:r>
              <a:rPr lang="ja-JP" altLang="en-US" sz="1200" dirty="0" smtClean="0">
                <a:solidFill>
                  <a:schemeClr val="tx1">
                    <a:lumMod val="65000"/>
                    <a:lumOff val="35000"/>
                  </a:schemeClr>
                </a:solidFill>
              </a:rPr>
              <a:t>「</a:t>
            </a:r>
            <a:r>
              <a:rPr lang="ja-JP" altLang="en-US" sz="1200" dirty="0">
                <a:solidFill>
                  <a:schemeClr val="tx1">
                    <a:lumMod val="65000"/>
                    <a:lumOff val="35000"/>
                  </a:schemeClr>
                </a:solidFill>
              </a:rPr>
              <a:t>スポーツナビ　プロ野球　トップ　トップインパクトプライムディスプレイダブルサイズ　</a:t>
            </a:r>
            <a:r>
              <a:rPr lang="en-US" altLang="ja-JP" sz="1200" dirty="0">
                <a:solidFill>
                  <a:schemeClr val="tx1">
                    <a:lumMod val="65000"/>
                    <a:lumOff val="35000"/>
                  </a:schemeClr>
                </a:solidFill>
              </a:rPr>
              <a:t>PC</a:t>
            </a:r>
            <a:r>
              <a:rPr lang="ja-JP" altLang="en-US" sz="1200" dirty="0">
                <a:solidFill>
                  <a:schemeClr val="tx1">
                    <a:lumMod val="65000"/>
                    <a:lumOff val="35000"/>
                  </a:schemeClr>
                </a:solidFill>
              </a:rPr>
              <a:t>」 </a:t>
            </a:r>
            <a:r>
              <a:rPr lang="ja-JP" altLang="en-US" sz="1200" dirty="0" smtClean="0">
                <a:solidFill>
                  <a:schemeClr val="tx1">
                    <a:lumMod val="65000"/>
                    <a:lumOff val="35000"/>
                  </a:schemeClr>
                </a:solidFill>
              </a:rPr>
              <a:t>を削除し、「</a:t>
            </a:r>
            <a:r>
              <a:rPr lang="ja-JP" altLang="en-US" sz="1200" dirty="0">
                <a:solidFill>
                  <a:schemeClr val="tx1">
                    <a:lumMod val="65000"/>
                    <a:lumOff val="35000"/>
                  </a:schemeClr>
                </a:solidFill>
              </a:rPr>
              <a:t>スポーツナビ　カテゴリートップ指定　トップインパクトプライムディスプレイダブルサイズ　</a:t>
            </a:r>
            <a:r>
              <a:rPr lang="en-US" altLang="ja-JP" sz="1200" dirty="0">
                <a:solidFill>
                  <a:schemeClr val="tx1">
                    <a:lumMod val="65000"/>
                    <a:lumOff val="35000"/>
                  </a:schemeClr>
                </a:solidFill>
              </a:rPr>
              <a:t>PC</a:t>
            </a:r>
            <a:r>
              <a:rPr lang="ja-JP" altLang="en-US" sz="1200" dirty="0">
                <a:solidFill>
                  <a:schemeClr val="tx1">
                    <a:lumMod val="65000"/>
                    <a:lumOff val="35000"/>
                  </a:schemeClr>
                </a:solidFill>
              </a:rPr>
              <a:t>」を新規</a:t>
            </a:r>
            <a:r>
              <a:rPr lang="ja-JP" altLang="en-US" sz="1200" dirty="0" smtClean="0">
                <a:solidFill>
                  <a:schemeClr val="tx1">
                    <a:lumMod val="65000"/>
                    <a:lumOff val="35000"/>
                  </a:schemeClr>
                </a:solidFill>
              </a:rPr>
              <a:t>追加。</a:t>
            </a:r>
            <a:endParaRPr lang="en-US" altLang="ja-JP" sz="1200" dirty="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2021/4/16 </a:t>
            </a:r>
            <a:r>
              <a:rPr lang="ja-JP" altLang="en-US" sz="1200" dirty="0">
                <a:solidFill>
                  <a:schemeClr val="tx1">
                    <a:lumMod val="65000"/>
                    <a:lumOff val="35000"/>
                  </a:schemeClr>
                </a:solidFill>
              </a:rPr>
              <a:t>　</a:t>
            </a:r>
            <a:r>
              <a:rPr lang="en-US" altLang="ja-JP" sz="1200" dirty="0" smtClean="0">
                <a:solidFill>
                  <a:schemeClr val="tx1">
                    <a:lumMod val="65000"/>
                    <a:lumOff val="35000"/>
                  </a:schemeClr>
                </a:solidFill>
              </a:rPr>
              <a:t>P9,10</a:t>
            </a:r>
            <a:r>
              <a:rPr lang="ja-JP" altLang="en-US" sz="1200" dirty="0" smtClean="0">
                <a:solidFill>
                  <a:schemeClr val="tx1">
                    <a:lumMod val="65000"/>
                    <a:lumOff val="35000"/>
                  </a:schemeClr>
                </a:solidFill>
              </a:rPr>
              <a:t>　サイトリニューアル文言追加</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a:solidFill>
                  <a:schemeClr val="tx1">
                    <a:lumMod val="65000"/>
                    <a:lumOff val="35000"/>
                  </a:schemeClr>
                </a:solidFill>
              </a:rPr>
              <a:t>■</a:t>
            </a:r>
            <a:r>
              <a:rPr lang="en-US" altLang="ja-JP" sz="1200" dirty="0" smtClean="0">
                <a:solidFill>
                  <a:schemeClr val="tx1">
                    <a:lumMod val="65000"/>
                    <a:lumOff val="35000"/>
                  </a:schemeClr>
                </a:solidFill>
              </a:rPr>
              <a:t>2021/4/26</a:t>
            </a:r>
            <a:r>
              <a:rPr lang="ja-JP" altLang="en-US" sz="1200" dirty="0" smtClean="0">
                <a:solidFill>
                  <a:schemeClr val="tx1">
                    <a:lumMod val="65000"/>
                    <a:lumOff val="35000"/>
                  </a:schemeClr>
                </a:solidFill>
              </a:rPr>
              <a:t>　</a:t>
            </a:r>
            <a:r>
              <a:rPr lang="en-US" altLang="ja-JP" sz="1200" dirty="0" smtClean="0">
                <a:solidFill>
                  <a:schemeClr val="tx1">
                    <a:lumMod val="65000"/>
                    <a:lumOff val="35000"/>
                  </a:schemeClr>
                </a:solidFill>
              </a:rPr>
              <a:t>P4</a:t>
            </a:r>
            <a:r>
              <a:rPr lang="ja-JP" altLang="en-US" sz="1200" dirty="0" smtClean="0">
                <a:solidFill>
                  <a:schemeClr val="tx1">
                    <a:lumMod val="65000"/>
                    <a:lumOff val="35000"/>
                  </a:schemeClr>
                </a:solidFill>
              </a:rPr>
              <a:t>　</a:t>
            </a:r>
            <a:r>
              <a:rPr lang="ja-JP" altLang="en-US" sz="1200" dirty="0">
                <a:solidFill>
                  <a:schemeClr val="tx1">
                    <a:lumMod val="65000"/>
                    <a:lumOff val="35000"/>
                  </a:schemeClr>
                </a:solidFill>
              </a:rPr>
              <a:t>スポーツナビ　トップ　トップインパクトプライムディスプレイダブルサイズ　</a:t>
            </a:r>
            <a:r>
              <a:rPr lang="en-US" altLang="ja-JP" sz="1200" dirty="0" smtClean="0">
                <a:solidFill>
                  <a:schemeClr val="tx1">
                    <a:lumMod val="65000"/>
                    <a:lumOff val="35000"/>
                  </a:schemeClr>
                </a:solidFill>
              </a:rPr>
              <a:t>PC</a:t>
            </a:r>
            <a:r>
              <a:rPr lang="ja-JP" altLang="en-US" sz="1200" dirty="0">
                <a:solidFill>
                  <a:schemeClr val="tx1">
                    <a:lumMod val="65000"/>
                    <a:lumOff val="35000"/>
                  </a:schemeClr>
                </a:solidFill>
              </a:rPr>
              <a:t>　　</a:t>
            </a:r>
            <a:r>
              <a:rPr lang="ja-JP" altLang="en-US" sz="1200" dirty="0" smtClean="0">
                <a:solidFill>
                  <a:schemeClr val="tx1">
                    <a:lumMod val="65000"/>
                    <a:lumOff val="35000"/>
                  </a:schemeClr>
                </a:solidFill>
              </a:rPr>
              <a:t>　　　　　　　　　掲載終了日変更。スポーツナビ</a:t>
            </a:r>
            <a:r>
              <a:rPr lang="ja-JP" altLang="en-US" sz="1200" dirty="0">
                <a:solidFill>
                  <a:schemeClr val="tx1">
                    <a:lumMod val="65000"/>
                    <a:lumOff val="35000"/>
                  </a:schemeClr>
                </a:solidFill>
              </a:rPr>
              <a:t>　トップ　トップインパクトプライムディスプレイダブルサイズ　</a:t>
            </a:r>
            <a:r>
              <a:rPr lang="en-US" altLang="ja-JP" sz="1200" dirty="0">
                <a:solidFill>
                  <a:schemeClr val="tx1">
                    <a:lumMod val="65000"/>
                    <a:lumOff val="35000"/>
                  </a:schemeClr>
                </a:solidFill>
              </a:rPr>
              <a:t>PC</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6/23</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6/30</a:t>
            </a:r>
            <a:r>
              <a:rPr lang="ja-JP" altLang="en-US" sz="1200" dirty="0" smtClean="0">
                <a:solidFill>
                  <a:schemeClr val="tx1">
                    <a:lumMod val="65000"/>
                    <a:lumOff val="35000"/>
                  </a:schemeClr>
                </a:solidFill>
              </a:rPr>
              <a:t>）の新規追加。</a:t>
            </a:r>
            <a:endParaRPr lang="en-US" altLang="ja-JP" sz="1200" dirty="0">
              <a:solidFill>
                <a:schemeClr val="tx1">
                  <a:lumMod val="65000"/>
                  <a:lumOff val="35000"/>
                </a:schemeClr>
              </a:solidFill>
            </a:endParaRPr>
          </a:p>
          <a:p>
            <a:endParaRPr lang="en-US" altLang="ja-JP" sz="1200" dirty="0" smtClean="0">
              <a:solidFill>
                <a:schemeClr val="tx1">
                  <a:lumMod val="65000"/>
                  <a:lumOff val="35000"/>
                </a:schemeClr>
              </a:solidFill>
            </a:endParaRPr>
          </a:p>
          <a:p>
            <a:r>
              <a:rPr lang="ja-JP" altLang="en-US" sz="1200" dirty="0">
                <a:solidFill>
                  <a:schemeClr val="tx1">
                    <a:lumMod val="65000"/>
                    <a:lumOff val="35000"/>
                  </a:schemeClr>
                </a:solidFill>
              </a:rPr>
              <a:t>■</a:t>
            </a:r>
            <a:r>
              <a:rPr lang="en-US" altLang="ja-JP" sz="1200" dirty="0" smtClean="0">
                <a:solidFill>
                  <a:schemeClr val="tx1">
                    <a:lumMod val="65000"/>
                    <a:lumOff val="35000"/>
                  </a:schemeClr>
                </a:solidFill>
              </a:rPr>
              <a:t>2021/4/26 </a:t>
            </a:r>
            <a:r>
              <a:rPr lang="ja-JP" altLang="en-US" sz="1200" dirty="0">
                <a:solidFill>
                  <a:schemeClr val="tx1">
                    <a:lumMod val="65000"/>
                    <a:lumOff val="35000"/>
                  </a:schemeClr>
                </a:solidFill>
              </a:rPr>
              <a:t>　</a:t>
            </a:r>
            <a:r>
              <a:rPr lang="en-US" altLang="ja-JP" sz="1200" dirty="0">
                <a:solidFill>
                  <a:schemeClr val="tx1">
                    <a:lumMod val="65000"/>
                    <a:lumOff val="35000"/>
                  </a:schemeClr>
                </a:solidFill>
              </a:rPr>
              <a:t>P9,10</a:t>
            </a:r>
            <a:r>
              <a:rPr lang="ja-JP" altLang="en-US" sz="1200" dirty="0">
                <a:solidFill>
                  <a:schemeClr val="tx1">
                    <a:lumMod val="65000"/>
                    <a:lumOff val="35000"/>
                  </a:schemeClr>
                </a:solidFill>
              </a:rPr>
              <a:t>　</a:t>
            </a:r>
            <a:r>
              <a:rPr lang="ja-JP" altLang="en-US" sz="1200" dirty="0" smtClean="0">
                <a:solidFill>
                  <a:schemeClr val="tx1">
                    <a:lumMod val="65000"/>
                    <a:lumOff val="35000"/>
                  </a:schemeClr>
                </a:solidFill>
              </a:rPr>
              <a:t>サイトリニューアル日追記</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a:solidFill>
                  <a:schemeClr val="tx1">
                    <a:lumMod val="65000"/>
                    <a:lumOff val="35000"/>
                  </a:schemeClr>
                </a:solidFill>
              </a:rPr>
              <a:t>■</a:t>
            </a:r>
            <a:r>
              <a:rPr lang="en-US" altLang="ja-JP" sz="1200" dirty="0">
                <a:solidFill>
                  <a:schemeClr val="tx1">
                    <a:lumMod val="65000"/>
                    <a:lumOff val="35000"/>
                  </a:schemeClr>
                </a:solidFill>
              </a:rPr>
              <a:t>2021/4/26 </a:t>
            </a:r>
            <a:r>
              <a:rPr lang="ja-JP" altLang="en-US" sz="1200" dirty="0">
                <a:solidFill>
                  <a:schemeClr val="tx1">
                    <a:lumMod val="65000"/>
                    <a:lumOff val="35000"/>
                  </a:schemeClr>
                </a:solidFill>
              </a:rPr>
              <a:t>　</a:t>
            </a:r>
            <a:r>
              <a:rPr lang="en-US" altLang="ja-JP" sz="1200" dirty="0" smtClean="0">
                <a:solidFill>
                  <a:schemeClr val="tx1">
                    <a:lumMod val="65000"/>
                    <a:lumOff val="35000"/>
                  </a:schemeClr>
                </a:solidFill>
              </a:rPr>
              <a:t>P12</a:t>
            </a:r>
            <a:r>
              <a:rPr lang="ja-JP" altLang="en-US" sz="1200" dirty="0">
                <a:solidFill>
                  <a:schemeClr val="tx1">
                    <a:lumMod val="65000"/>
                    <a:lumOff val="35000"/>
                  </a:schemeClr>
                </a:solidFill>
              </a:rPr>
              <a:t>　トップページリニューアルに伴う入稿規定変更に</a:t>
            </a:r>
            <a:r>
              <a:rPr lang="ja-JP" altLang="en-US" sz="1200" dirty="0" smtClean="0">
                <a:solidFill>
                  <a:schemeClr val="tx1">
                    <a:lumMod val="65000"/>
                    <a:lumOff val="35000"/>
                  </a:schemeClr>
                </a:solidFill>
              </a:rPr>
              <a:t>ついて</a:t>
            </a:r>
            <a:endParaRPr lang="en-US" altLang="ja-JP" sz="1200" dirty="0" smtClean="0">
              <a:solidFill>
                <a:schemeClr val="tx1">
                  <a:lumMod val="65000"/>
                  <a:lumOff val="35000"/>
                </a:schemeClr>
              </a:solidFill>
            </a:endParaRPr>
          </a:p>
          <a:p>
            <a:endParaRPr lang="en-US" altLang="ja-JP" sz="1200" dirty="0" smtClean="0">
              <a:solidFill>
                <a:schemeClr val="tx1">
                  <a:lumMod val="65000"/>
                  <a:lumOff val="35000"/>
                </a:schemeClr>
              </a:solidFill>
            </a:endParaRPr>
          </a:p>
          <a:p>
            <a:r>
              <a:rPr lang="ja-JP" altLang="en-US" sz="1200" dirty="0">
                <a:solidFill>
                  <a:schemeClr val="tx1">
                    <a:lumMod val="65000"/>
                    <a:lumOff val="35000"/>
                  </a:schemeClr>
                </a:solidFill>
              </a:rPr>
              <a:t>■</a:t>
            </a:r>
            <a:r>
              <a:rPr lang="en-US" altLang="ja-JP" sz="1200" dirty="0" smtClean="0">
                <a:solidFill>
                  <a:schemeClr val="tx1">
                    <a:lumMod val="65000"/>
                    <a:lumOff val="35000"/>
                  </a:schemeClr>
                </a:solidFill>
              </a:rPr>
              <a:t>2021/5/13 </a:t>
            </a:r>
            <a:r>
              <a:rPr lang="ja-JP" altLang="en-US" sz="1200" dirty="0">
                <a:solidFill>
                  <a:schemeClr val="tx1">
                    <a:lumMod val="65000"/>
                    <a:lumOff val="35000"/>
                  </a:schemeClr>
                </a:solidFill>
              </a:rPr>
              <a:t>　</a:t>
            </a:r>
            <a:r>
              <a:rPr lang="en-US" altLang="ja-JP" sz="1200" dirty="0">
                <a:solidFill>
                  <a:schemeClr val="tx1">
                    <a:lumMod val="65000"/>
                    <a:lumOff val="35000"/>
                  </a:schemeClr>
                </a:solidFill>
              </a:rPr>
              <a:t>P9,10</a:t>
            </a:r>
            <a:r>
              <a:rPr lang="ja-JP" altLang="en-US" sz="1200" dirty="0">
                <a:solidFill>
                  <a:schemeClr val="tx1">
                    <a:lumMod val="65000"/>
                    <a:lumOff val="35000"/>
                  </a:schemeClr>
                </a:solidFill>
              </a:rPr>
              <a:t>　</a:t>
            </a:r>
            <a:r>
              <a:rPr lang="ja-JP" altLang="en-US" sz="1200" dirty="0" smtClean="0">
                <a:solidFill>
                  <a:schemeClr val="tx1">
                    <a:lumMod val="65000"/>
                    <a:lumOff val="35000"/>
                  </a:schemeClr>
                </a:solidFill>
              </a:rPr>
              <a:t>広告タイプ一覧　画像追加、追記文言変更</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a:solidFill>
                  <a:schemeClr val="tx1">
                    <a:lumMod val="65000"/>
                    <a:lumOff val="35000"/>
                  </a:schemeClr>
                </a:solidFill>
              </a:rPr>
              <a:t>■</a:t>
            </a:r>
            <a:r>
              <a:rPr lang="en-US" altLang="ja-JP" sz="1200" dirty="0" smtClean="0">
                <a:solidFill>
                  <a:schemeClr val="tx1">
                    <a:lumMod val="65000"/>
                    <a:lumOff val="35000"/>
                  </a:schemeClr>
                </a:solidFill>
              </a:rPr>
              <a:t>2021/5/17 </a:t>
            </a:r>
            <a:r>
              <a:rPr lang="ja-JP" altLang="en-US" sz="1200" dirty="0">
                <a:solidFill>
                  <a:schemeClr val="tx1">
                    <a:lumMod val="65000"/>
                    <a:lumOff val="35000"/>
                  </a:schemeClr>
                </a:solidFill>
              </a:rPr>
              <a:t>　</a:t>
            </a:r>
            <a:r>
              <a:rPr lang="en-US" altLang="ja-JP" sz="1200" dirty="0" smtClean="0">
                <a:solidFill>
                  <a:schemeClr val="tx1">
                    <a:lumMod val="65000"/>
                    <a:lumOff val="35000"/>
                  </a:schemeClr>
                </a:solidFill>
              </a:rPr>
              <a:t>P8</a:t>
            </a:r>
            <a:r>
              <a:rPr lang="ja-JP" altLang="en-US" sz="1200" dirty="0">
                <a:solidFill>
                  <a:schemeClr val="tx1">
                    <a:lumMod val="65000"/>
                    <a:lumOff val="35000"/>
                  </a:schemeClr>
                </a:solidFill>
              </a:rPr>
              <a:t>　項目名変更</a:t>
            </a:r>
            <a:endParaRPr lang="en-US" altLang="ja-JP" sz="1200">
              <a:solidFill>
                <a:schemeClr val="tx1">
                  <a:lumMod val="65000"/>
                  <a:lumOff val="35000"/>
                </a:schemeClr>
              </a:solidFill>
            </a:endParaRPr>
          </a:p>
          <a:p>
            <a:endParaRPr lang="en-US" altLang="ja-JP" sz="1200" dirty="0" smtClean="0">
              <a:solidFill>
                <a:schemeClr val="tx1">
                  <a:lumMod val="65000"/>
                  <a:lumOff val="35000"/>
                </a:schemeClr>
              </a:solidFill>
            </a:endParaRPr>
          </a:p>
          <a:p>
            <a:endParaRPr kumimoji="1" lang="en-US" altLang="ja-JP" sz="1200" dirty="0">
              <a:solidFill>
                <a:schemeClr val="tx1">
                  <a:lumMod val="65000"/>
                  <a:lumOff val="35000"/>
                </a:schemeClr>
              </a:solidFill>
            </a:endParaRPr>
          </a:p>
          <a:p>
            <a:endParaRPr kumimoji="1" lang="ja-JP" altLang="en-US" sz="1600" dirty="0">
              <a:solidFill>
                <a:schemeClr val="tx1">
                  <a:lumMod val="65000"/>
                  <a:lumOff val="35000"/>
                </a:schemeClr>
              </a:solidFill>
            </a:endParaRPr>
          </a:p>
        </p:txBody>
      </p:sp>
    </p:spTree>
    <p:extLst>
      <p:ext uri="{BB962C8B-B14F-4D97-AF65-F5344CB8AC3E}">
        <p14:creationId xmlns:p14="http://schemas.microsoft.com/office/powerpoint/2010/main" val="270603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商品一覧　</a:t>
            </a:r>
            <a:r>
              <a:rPr lang="ja-JP" altLang="en-US" sz="2200" dirty="0" smtClean="0"/>
              <a:t>トップパネル（スマートフォン商品）</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747883320"/>
              </p:ext>
            </p:extLst>
          </p:nvPr>
        </p:nvGraphicFramePr>
        <p:xfrm>
          <a:off x="776537" y="1124743"/>
          <a:ext cx="8352926" cy="4563729"/>
        </p:xfrm>
        <a:graphic>
          <a:graphicData uri="http://schemas.openxmlformats.org/drawingml/2006/table">
            <a:tbl>
              <a:tblPr firstCol="1" bandRow="1">
                <a:tableStyleId>{21E4AEA4-8DFA-4A89-87EB-49C32662AFE0}</a:tableStyleId>
              </a:tblPr>
              <a:tblGrid>
                <a:gridCol w="1492738">
                  <a:extLst>
                    <a:ext uri="{9D8B030D-6E8A-4147-A177-3AD203B41FA5}">
                      <a16:colId xmlns:a16="http://schemas.microsoft.com/office/drawing/2014/main" val="792911817"/>
                    </a:ext>
                  </a:extLst>
                </a:gridCol>
                <a:gridCol w="3430094">
                  <a:extLst>
                    <a:ext uri="{9D8B030D-6E8A-4147-A177-3AD203B41FA5}">
                      <a16:colId xmlns:a16="http://schemas.microsoft.com/office/drawing/2014/main" val="598637953"/>
                    </a:ext>
                  </a:extLst>
                </a:gridCol>
                <a:gridCol w="3430094">
                  <a:extLst>
                    <a:ext uri="{9D8B030D-6E8A-4147-A177-3AD203B41FA5}">
                      <a16:colId xmlns:a16="http://schemas.microsoft.com/office/drawing/2014/main" val="2655217227"/>
                    </a:ext>
                  </a:extLst>
                </a:gridCol>
              </a:tblGrid>
              <a:tr h="459617">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smtClean="0">
                          <a:solidFill>
                            <a:schemeClr val="tx1">
                              <a:lumMod val="65000"/>
                              <a:lumOff val="35000"/>
                            </a:schemeClr>
                          </a:solidFill>
                          <a:latin typeface="+mj-lt"/>
                          <a:ea typeface="+mj-ea"/>
                        </a:rPr>
                        <a:t>スポーツナビ　トップ　トップパネル　</a:t>
                      </a:r>
                      <a:r>
                        <a:rPr kumimoji="1" lang="en-US" altLang="ja-JP" sz="800" b="1" dirty="0" smtClean="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j-lt"/>
                          <a:ea typeface="+mj-ea"/>
                          <a:cs typeface="+mn-cs"/>
                        </a:rPr>
                        <a:t>スポーツナビ　カテゴリートップ指定　トップパネル　</a:t>
                      </a:r>
                      <a:r>
                        <a:rPr kumimoji="1" lang="en-US" altLang="ja-JP" sz="800" b="1" kern="1200" dirty="0" smtClean="0">
                          <a:solidFill>
                            <a:schemeClr val="tx1">
                              <a:lumMod val="65000"/>
                              <a:lumOff val="35000"/>
                            </a:schemeClr>
                          </a:solidFill>
                          <a:latin typeface="+mj-lt"/>
                          <a:ea typeface="+mj-ea"/>
                          <a:cs typeface="+mn-cs"/>
                        </a:rPr>
                        <a:t>SP</a:t>
                      </a:r>
                      <a:endParaRPr kumimoji="1" lang="ja-JP" altLang="en-US" sz="800" b="1"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8499">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1000000814</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n-lt"/>
                          <a:ea typeface="+mn-ea"/>
                          <a:cs typeface="+mn-cs"/>
                        </a:rPr>
                        <a:t>1000000815</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392726"/>
                  </a:ext>
                </a:extLst>
              </a:tr>
              <a:tr h="2844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kumimoji="1" lang="en-US" altLang="ja-JP" sz="800" kern="1200" dirty="0" smtClean="0">
                          <a:solidFill>
                            <a:schemeClr val="tx1">
                              <a:lumMod val="65000"/>
                              <a:lumOff val="35000"/>
                            </a:schemeClr>
                          </a:solidFill>
                          <a:latin typeface="+mn-lt"/>
                          <a:ea typeface="+mn-ea"/>
                          <a:cs typeface="+mn-cs"/>
                        </a:rPr>
                        <a:t>2021/3/3</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kumimoji="1" lang="en-US" altLang="ja-JP" sz="800" kern="1200" dirty="0" smtClean="0">
                          <a:solidFill>
                            <a:schemeClr val="tx1">
                              <a:lumMod val="65000"/>
                              <a:lumOff val="35000"/>
                            </a:schemeClr>
                          </a:solidFill>
                          <a:latin typeface="+mn-lt"/>
                          <a:ea typeface="+mn-ea"/>
                          <a:cs typeface="+mn-cs"/>
                        </a:rPr>
                        <a:t>2021/3/3</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55075111"/>
                  </a:ext>
                </a:extLst>
              </a:tr>
              <a:tr h="864488">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noFill/>
                      <a:prstDash val="solid"/>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210325936"/>
                  </a:ext>
                </a:extLst>
              </a:tr>
              <a:tr h="308899">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16:9</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16:9</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4434171"/>
                  </a:ext>
                </a:extLst>
              </a:tr>
              <a:tr h="270400">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a:t>
                      </a: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3931917948"/>
                  </a:ext>
                </a:extLst>
              </a:tr>
              <a:tr h="436904">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kumimoji="1" lang="ja-JP" altLang="en-US" sz="800" kern="1200" dirty="0" smtClean="0">
                          <a:solidFill>
                            <a:schemeClr val="tx1">
                              <a:lumMod val="65000"/>
                              <a:lumOff val="35000"/>
                            </a:schemeClr>
                          </a:solidFill>
                          <a:latin typeface="+mn-lt"/>
                          <a:ea typeface="+mn-ea"/>
                          <a:cs typeface="+mn-cs"/>
                        </a:rPr>
                        <a:t>スポーツナビ　野球　プロ野球</a:t>
                      </a:r>
                    </a:p>
                    <a:p>
                      <a:pPr algn="ctr"/>
                      <a:r>
                        <a:rPr kumimoji="1" lang="ja-JP" altLang="en-US" sz="800" kern="1200" dirty="0" smtClean="0">
                          <a:solidFill>
                            <a:schemeClr val="tx1">
                              <a:lumMod val="65000"/>
                              <a:lumOff val="35000"/>
                            </a:schemeClr>
                          </a:solidFill>
                          <a:latin typeface="+mn-lt"/>
                          <a:ea typeface="+mn-ea"/>
                          <a:cs typeface="+mn-cs"/>
                        </a:rPr>
                        <a:t>スポーツナビ　野球　高校野球</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スポーツナビ　サッカー　</a:t>
                      </a:r>
                      <a:r>
                        <a:rPr kumimoji="1" lang="en-US" altLang="ja-JP" sz="800" kern="1200" dirty="0" smtClean="0">
                          <a:solidFill>
                            <a:schemeClr val="tx1">
                              <a:lumMod val="65000"/>
                              <a:lumOff val="35000"/>
                            </a:schemeClr>
                          </a:solidFill>
                          <a:latin typeface="+mn-lt"/>
                          <a:ea typeface="+mn-ea"/>
                          <a:cs typeface="+mn-cs"/>
                        </a:rPr>
                        <a:t>J</a:t>
                      </a:r>
                      <a:r>
                        <a:rPr kumimoji="1" lang="ja-JP" altLang="en-US" sz="800" kern="1200" dirty="0" smtClean="0">
                          <a:solidFill>
                            <a:schemeClr val="tx1">
                              <a:lumMod val="65000"/>
                              <a:lumOff val="35000"/>
                            </a:schemeClr>
                          </a:solidFill>
                          <a:latin typeface="+mn-lt"/>
                          <a:ea typeface="+mn-ea"/>
                          <a:cs typeface="+mn-cs"/>
                        </a:rPr>
                        <a:t>リーグ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6098080"/>
                  </a:ext>
                </a:extLst>
              </a:tr>
              <a:tr h="310237">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75195">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en-US" altLang="ja-JP" sz="900" kern="1200" dirty="0">
                          <a:solidFill>
                            <a:schemeClr val="tx1">
                              <a:lumMod val="65000"/>
                              <a:lumOff val="35000"/>
                            </a:schemeClr>
                          </a:solidFill>
                          <a:latin typeface="+mn-lt"/>
                          <a:ea typeface="+mn-ea"/>
                          <a:cs typeface="+mn-cs"/>
                        </a:rPr>
                        <a:t>5</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1967014782"/>
                  </a:ext>
                </a:extLst>
              </a:tr>
              <a:tr h="206434">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1750538939"/>
                  </a:ext>
                </a:extLst>
              </a:tr>
              <a:tr h="310237">
                <a:tc>
                  <a:txBody>
                    <a:bodyPr/>
                    <a:lstStyle/>
                    <a:p>
                      <a:pPr algn="ctr"/>
                      <a:r>
                        <a:rPr kumimoji="1" lang="ja-JP" altLang="en-US" sz="800" b="0" dirty="0">
                          <a:solidFill>
                            <a:schemeClr val="bg1"/>
                          </a:solidFill>
                          <a:latin typeface="+mj-lt"/>
                          <a:ea typeface="+mj-ea"/>
                        </a:rPr>
                        <a:t>最低購入価格</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a:t>
                      </a:r>
                      <a:r>
                        <a:rPr kumimoji="1" lang="ja-JP" altLang="en-US" sz="800" dirty="0">
                          <a:solidFill>
                            <a:schemeClr val="tx1">
                              <a:lumMod val="65000"/>
                              <a:lumOff val="35000"/>
                            </a:schemeClr>
                          </a:solidFill>
                          <a:latin typeface="+mj-lt"/>
                          <a:ea typeface="+mj-ea"/>
                        </a:rPr>
                        <a:t>円</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1913646"/>
                  </a:ext>
                </a:extLst>
              </a:tr>
              <a:tr h="381115">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1,285</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j-lt"/>
                          <a:ea typeface="+mj-ea"/>
                          <a:cs typeface="+mn-cs"/>
                        </a:rPr>
                        <a:t>1,310</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4462905"/>
                  </a:ext>
                </a:extLst>
              </a:tr>
            </a:tbl>
          </a:graphicData>
        </a:graphic>
      </p:graphicFrame>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91708" y="2145378"/>
            <a:ext cx="466012" cy="864096"/>
          </a:xfrm>
          <a:prstGeom prst="rect">
            <a:avLst/>
          </a:prstGeom>
        </p:spPr>
      </p:pic>
      <p:sp>
        <p:nvSpPr>
          <p:cNvPr id="21" name="正方形/長方形 20"/>
          <p:cNvSpPr/>
          <p:nvPr/>
        </p:nvSpPr>
        <p:spPr>
          <a:xfrm>
            <a:off x="3584848" y="882542"/>
            <a:ext cx="1080120" cy="215444"/>
          </a:xfrm>
          <a:prstGeom prst="rect">
            <a:avLst/>
          </a:prstGeom>
          <a:noFill/>
          <a:ln>
            <a:solidFill>
              <a:schemeClr val="tx1"/>
            </a:solidFill>
          </a:ln>
        </p:spPr>
        <p:txBody>
          <a:bodyPr wrap="square">
            <a:spAutoFit/>
          </a:bodyPr>
          <a:lstStyle/>
          <a:p>
            <a:pPr lvl="0" algn="ctr">
              <a:defRPr/>
            </a:pPr>
            <a:r>
              <a:rPr lang="ja-JP" altLang="en-US" sz="800" dirty="0" smtClean="0">
                <a:solidFill>
                  <a:schemeClr val="tx1">
                    <a:lumMod val="65000"/>
                    <a:lumOff val="35000"/>
                  </a:schemeClr>
                </a:solidFill>
              </a:rPr>
              <a:t>レギュラー商品</a:t>
            </a:r>
            <a:endParaRPr lang="ja-JP" altLang="en-US" sz="800" dirty="0">
              <a:solidFill>
                <a:schemeClr val="tx1">
                  <a:lumMod val="65000"/>
                  <a:lumOff val="35000"/>
                </a:schemeClr>
              </a:solidFill>
            </a:endParaRPr>
          </a:p>
        </p:txBody>
      </p:sp>
      <p:sp>
        <p:nvSpPr>
          <p:cNvPr id="22" name="正方形/長方形 21"/>
          <p:cNvSpPr/>
          <p:nvPr/>
        </p:nvSpPr>
        <p:spPr>
          <a:xfrm>
            <a:off x="6897216" y="764854"/>
            <a:ext cx="1296144" cy="338554"/>
          </a:xfrm>
          <a:prstGeom prst="rect">
            <a:avLst/>
          </a:prstGeom>
          <a:solidFill>
            <a:srgbClr val="FFE9EA"/>
          </a:solidFill>
          <a:ln>
            <a:solidFill>
              <a:schemeClr val="accent5"/>
            </a:solidFill>
          </a:ln>
        </p:spPr>
        <p:txBody>
          <a:bodyPr wrap="square">
            <a:spAutoFit/>
          </a:bodyPr>
          <a:lstStyle/>
          <a:p>
            <a:pPr lvl="0" algn="ctr">
              <a:defRPr/>
            </a:pPr>
            <a:r>
              <a:rPr lang="ja-JP" altLang="en-US" sz="800" dirty="0" smtClean="0">
                <a:solidFill>
                  <a:srgbClr val="FF0000"/>
                </a:solidFill>
              </a:rPr>
              <a:t>スペシャル商品</a:t>
            </a:r>
            <a:endParaRPr lang="en-US" altLang="ja-JP" sz="800" dirty="0" smtClean="0">
              <a:solidFill>
                <a:srgbClr val="FF0000"/>
              </a:solidFill>
            </a:endParaRPr>
          </a:p>
          <a:p>
            <a:pPr lvl="0" algn="ctr">
              <a:defRPr/>
            </a:pPr>
            <a:r>
              <a:rPr lang="ja-JP" altLang="en-US" sz="800" dirty="0" smtClean="0">
                <a:solidFill>
                  <a:srgbClr val="FF0000"/>
                </a:solidFill>
              </a:rPr>
              <a:t>事前</a:t>
            </a:r>
            <a:r>
              <a:rPr lang="ja-JP" altLang="en-US" sz="800" dirty="0">
                <a:solidFill>
                  <a:srgbClr val="FF0000"/>
                </a:solidFill>
              </a:rPr>
              <a:t>提案</a:t>
            </a:r>
            <a:r>
              <a:rPr lang="ja-JP" altLang="en-US" sz="800" dirty="0" smtClean="0">
                <a:solidFill>
                  <a:srgbClr val="FF0000"/>
                </a:solidFill>
              </a:rPr>
              <a:t>可否判断必須</a:t>
            </a:r>
            <a:endParaRPr lang="ja-JP" altLang="en-US" sz="800" dirty="0">
              <a:solidFill>
                <a:srgbClr val="FF0000"/>
              </a:solidFill>
            </a:endParaRPr>
          </a:p>
        </p:txBody>
      </p:sp>
      <p:sp>
        <p:nvSpPr>
          <p:cNvPr id="23" name="テキスト ボックス 22"/>
          <p:cNvSpPr txBox="1"/>
          <p:nvPr/>
        </p:nvSpPr>
        <p:spPr>
          <a:xfrm>
            <a:off x="222084" y="5826902"/>
            <a:ext cx="9339428" cy="461665"/>
          </a:xfrm>
          <a:prstGeom prst="rect">
            <a:avLst/>
          </a:prstGeom>
          <a:noFill/>
        </p:spPr>
        <p:txBody>
          <a:bodyPr wrap="square" rtlCol="0">
            <a:spAutoFit/>
          </a:bodyPr>
          <a:lstStyle/>
          <a:p>
            <a:r>
              <a:rPr lang="en-US" altLang="ja-JP" sz="800" dirty="0" smtClean="0">
                <a:solidFill>
                  <a:schemeClr val="tx1">
                    <a:lumMod val="65000"/>
                    <a:lumOff val="35000"/>
                  </a:schemeClr>
                </a:solidFill>
              </a:rPr>
              <a:t>※1</a:t>
            </a:r>
            <a:r>
              <a:rPr lang="ja-JP" altLang="en-US" sz="800" dirty="0" smtClean="0">
                <a:solidFill>
                  <a:schemeClr val="tx1">
                    <a:lumMod val="65000"/>
                    <a:lumOff val="35000"/>
                  </a:schemeClr>
                </a:solidFill>
              </a:rPr>
              <a:t>：配信先</a:t>
            </a:r>
            <a:r>
              <a:rPr lang="ja-JP" altLang="en-US" sz="800" dirty="0">
                <a:solidFill>
                  <a:schemeClr val="tx1">
                    <a:lumMod val="65000"/>
                    <a:lumOff val="35000"/>
                  </a:schemeClr>
                </a:solidFill>
              </a:rPr>
              <a:t>： </a:t>
            </a:r>
            <a:r>
              <a:rPr lang="en-US" altLang="ja-JP" sz="800" dirty="0" smtClean="0">
                <a:solidFill>
                  <a:schemeClr val="tx1">
                    <a:lumMod val="65000"/>
                    <a:lumOff val="35000"/>
                  </a:schemeClr>
                </a:solidFill>
              </a:rPr>
              <a:t>iOS</a:t>
            </a:r>
            <a:r>
              <a:rPr lang="ja-JP" altLang="en-US" sz="800" dirty="0">
                <a:solidFill>
                  <a:schemeClr val="tx1">
                    <a:lumMod val="65000"/>
                    <a:lumOff val="35000"/>
                  </a:schemeClr>
                </a:solidFill>
              </a:rPr>
              <a:t>・</a:t>
            </a:r>
            <a:r>
              <a:rPr lang="en-US" altLang="ja-JP" sz="800" dirty="0" smtClean="0">
                <a:solidFill>
                  <a:schemeClr val="tx1">
                    <a:lumMod val="65000"/>
                    <a:lumOff val="35000"/>
                  </a:schemeClr>
                </a:solidFill>
              </a:rPr>
              <a:t>Android</a:t>
            </a:r>
            <a:r>
              <a:rPr lang="ja-JP" altLang="en-US" sz="800" dirty="0">
                <a:solidFill>
                  <a:schemeClr val="tx1">
                    <a:lumMod val="65000"/>
                    <a:lumOff val="35000"/>
                  </a:schemeClr>
                </a:solidFill>
              </a:rPr>
              <a:t>　</a:t>
            </a:r>
            <a:r>
              <a:rPr lang="ja-JP" altLang="en-US" sz="800" dirty="0" smtClean="0">
                <a:solidFill>
                  <a:schemeClr val="tx1">
                    <a:lumMod val="65000"/>
                    <a:lumOff val="35000"/>
                  </a:schemeClr>
                </a:solidFill>
              </a:rPr>
              <a:t>ウェブ、</a:t>
            </a:r>
            <a:r>
              <a:rPr lang="en-US" altLang="ja-JP" sz="800" dirty="0" smtClean="0">
                <a:solidFill>
                  <a:schemeClr val="tx1">
                    <a:lumMod val="65000"/>
                    <a:lumOff val="35000"/>
                  </a:schemeClr>
                </a:solidFill>
              </a:rPr>
              <a:t>iOS</a:t>
            </a:r>
            <a:r>
              <a:rPr lang="ja-JP" altLang="en-US" sz="800" dirty="0" smtClean="0">
                <a:solidFill>
                  <a:schemeClr val="tx1">
                    <a:lumMod val="65000"/>
                    <a:lumOff val="35000"/>
                  </a:schemeClr>
                </a:solidFill>
              </a:rPr>
              <a:t>・</a:t>
            </a:r>
            <a:r>
              <a:rPr lang="en-US" altLang="ja-JP" sz="800" dirty="0" smtClean="0">
                <a:solidFill>
                  <a:schemeClr val="tx1">
                    <a:lumMod val="65000"/>
                    <a:lumOff val="35000"/>
                  </a:schemeClr>
                </a:solidFill>
              </a:rPr>
              <a:t>Android</a:t>
            </a:r>
            <a:r>
              <a:rPr lang="ja-JP" altLang="en-US" sz="800" dirty="0">
                <a:solidFill>
                  <a:schemeClr val="tx1">
                    <a:lumMod val="65000"/>
                    <a:lumOff val="35000"/>
                  </a:schemeClr>
                </a:solidFill>
              </a:rPr>
              <a:t>　</a:t>
            </a:r>
            <a:r>
              <a:rPr lang="ja-JP" altLang="en-US" sz="800" dirty="0" smtClean="0">
                <a:solidFill>
                  <a:schemeClr val="tx1">
                    <a:lumMod val="65000"/>
                    <a:lumOff val="35000"/>
                  </a:schemeClr>
                </a:solidFill>
              </a:rPr>
              <a:t>アプリ。注意事項：</a:t>
            </a:r>
            <a:r>
              <a:rPr lang="en-US" altLang="ja-JP" sz="800" dirty="0">
                <a:solidFill>
                  <a:schemeClr val="tx1">
                    <a:lumMod val="65000"/>
                    <a:lumOff val="35000"/>
                  </a:schemeClr>
                </a:solidFill>
              </a:rPr>
              <a:t>Android</a:t>
            </a:r>
            <a:r>
              <a:rPr lang="ja-JP" altLang="en-US" sz="800" dirty="0">
                <a:solidFill>
                  <a:schemeClr val="tx1">
                    <a:lumMod val="65000"/>
                    <a:lumOff val="35000"/>
                  </a:schemeClr>
                </a:solidFill>
              </a:rPr>
              <a:t>　アプリは</a:t>
            </a:r>
            <a:r>
              <a:rPr lang="en-US" altLang="ja-JP" sz="800" dirty="0">
                <a:solidFill>
                  <a:schemeClr val="tx1">
                    <a:lumMod val="65000"/>
                    <a:lumOff val="35000"/>
                  </a:schemeClr>
                </a:solidFill>
              </a:rPr>
              <a:t>2021</a:t>
            </a:r>
            <a:r>
              <a:rPr lang="ja-JP" altLang="en-US" sz="800" dirty="0">
                <a:solidFill>
                  <a:schemeClr val="tx1">
                    <a:lumMod val="65000"/>
                    <a:lumOff val="35000"/>
                  </a:schemeClr>
                </a:solidFill>
              </a:rPr>
              <a:t>年</a:t>
            </a:r>
            <a:r>
              <a:rPr lang="en-US" altLang="ja-JP" sz="800" dirty="0">
                <a:solidFill>
                  <a:schemeClr val="tx1">
                    <a:lumMod val="65000"/>
                    <a:lumOff val="35000"/>
                  </a:schemeClr>
                </a:solidFill>
              </a:rPr>
              <a:t>4</a:t>
            </a:r>
            <a:r>
              <a:rPr lang="ja-JP" altLang="en-US" sz="800" dirty="0">
                <a:solidFill>
                  <a:schemeClr val="tx1">
                    <a:lumMod val="65000"/>
                    <a:lumOff val="35000"/>
                  </a:schemeClr>
                </a:solidFill>
              </a:rPr>
              <a:t>月中旬頃より配信予定</a:t>
            </a:r>
            <a:r>
              <a:rPr lang="ja-JP" altLang="en-US" sz="800" dirty="0" smtClean="0">
                <a:solidFill>
                  <a:schemeClr val="tx1">
                    <a:lumMod val="65000"/>
                    <a:lumOff val="35000"/>
                  </a:schemeClr>
                </a:solidFill>
              </a:rPr>
              <a:t>です。日程</a:t>
            </a:r>
            <a:r>
              <a:rPr lang="ja-JP" altLang="en-US" sz="800" dirty="0">
                <a:solidFill>
                  <a:schemeClr val="tx1">
                    <a:lumMod val="65000"/>
                    <a:lumOff val="35000"/>
                  </a:schemeClr>
                </a:solidFill>
              </a:rPr>
              <a:t>は変更となる場合があります。 あらかじめご了承ください</a:t>
            </a:r>
            <a:r>
              <a:rPr lang="ja-JP" altLang="en-US" sz="800" dirty="0" smtClean="0">
                <a:solidFill>
                  <a:schemeClr val="tx1">
                    <a:lumMod val="65000"/>
                    <a:lumOff val="35000"/>
                  </a:schemeClr>
                </a:solidFill>
              </a:rPr>
              <a:t>。</a:t>
            </a:r>
            <a:endParaRPr lang="en-US" altLang="ja-JP" sz="800" dirty="0" smtClean="0">
              <a:solidFill>
                <a:schemeClr val="tx1">
                  <a:lumMod val="65000"/>
                  <a:lumOff val="35000"/>
                </a:schemeClr>
              </a:solidFill>
            </a:endParaRPr>
          </a:p>
          <a:p>
            <a:r>
              <a:rPr lang="en-US" altLang="ja-JP" sz="800" dirty="0" smtClean="0">
                <a:solidFill>
                  <a:schemeClr val="tx1">
                    <a:lumMod val="65000"/>
                    <a:lumOff val="35000"/>
                  </a:schemeClr>
                </a:solidFill>
              </a:rPr>
              <a:t>※</a:t>
            </a:r>
            <a:r>
              <a:rPr lang="en-US" altLang="ja-JP" sz="800" dirty="0">
                <a:solidFill>
                  <a:schemeClr val="tx1">
                    <a:lumMod val="65000"/>
                    <a:lumOff val="35000"/>
                  </a:schemeClr>
                </a:solidFill>
              </a:rPr>
              <a:t>2</a:t>
            </a:r>
            <a:r>
              <a:rPr lang="ja-JP" altLang="en-US" sz="800" dirty="0">
                <a:solidFill>
                  <a:schemeClr val="tx1">
                    <a:lumMod val="65000"/>
                    <a:lumOff val="35000"/>
                  </a:schemeClr>
                </a:solidFill>
              </a:rPr>
              <a:t>：</a:t>
            </a:r>
            <a:r>
              <a:rPr lang="ja-JP" altLang="en-US" sz="800" dirty="0" smtClean="0">
                <a:solidFill>
                  <a:schemeClr val="tx1">
                    <a:lumMod val="65000"/>
                    <a:lumOff val="35000"/>
                  </a:schemeClr>
                </a:solidFill>
              </a:rPr>
              <a:t>配信先： </a:t>
            </a:r>
            <a:r>
              <a:rPr lang="en-US" altLang="ja-JP" sz="800" dirty="0">
                <a:solidFill>
                  <a:schemeClr val="tx1">
                    <a:lumMod val="65000"/>
                    <a:lumOff val="35000"/>
                  </a:schemeClr>
                </a:solidFill>
              </a:rPr>
              <a:t>iOS</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Android</a:t>
            </a:r>
            <a:r>
              <a:rPr lang="ja-JP" altLang="en-US" sz="800" dirty="0">
                <a:solidFill>
                  <a:schemeClr val="tx1">
                    <a:lumMod val="65000"/>
                    <a:lumOff val="35000"/>
                  </a:schemeClr>
                </a:solidFill>
              </a:rPr>
              <a:t>　</a:t>
            </a:r>
            <a:r>
              <a:rPr lang="ja-JP" altLang="en-US" sz="800" dirty="0" smtClean="0">
                <a:solidFill>
                  <a:schemeClr val="tx1">
                    <a:lumMod val="65000"/>
                    <a:lumOff val="35000"/>
                  </a:schemeClr>
                </a:solidFill>
              </a:rPr>
              <a:t>ウェブ</a:t>
            </a:r>
            <a:endParaRPr lang="en-US" altLang="ja-JP" sz="800" dirty="0" smtClean="0">
              <a:solidFill>
                <a:schemeClr val="tx1">
                  <a:lumMod val="65000"/>
                  <a:lumOff val="35000"/>
                </a:schemeClr>
              </a:solidFill>
            </a:endParaRPr>
          </a:p>
          <a:p>
            <a:r>
              <a:rPr lang="en-US" altLang="ja-JP" sz="800" dirty="0" smtClean="0">
                <a:solidFill>
                  <a:schemeClr val="tx1">
                    <a:lumMod val="65000"/>
                    <a:lumOff val="35000"/>
                  </a:schemeClr>
                </a:solidFill>
              </a:rPr>
              <a:t>※3</a:t>
            </a:r>
            <a:r>
              <a:rPr lang="ja-JP" altLang="en-US" sz="800" dirty="0">
                <a:solidFill>
                  <a:schemeClr val="tx1">
                    <a:lumMod val="65000"/>
                    <a:lumOff val="35000"/>
                  </a:schemeClr>
                </a:solidFill>
              </a:rPr>
              <a:t>：事前提案可否判断および在庫確認必須商品です。承認されたアカウントのみ予約購入が可能となります。</a:t>
            </a:r>
            <a:endParaRPr lang="en-US" altLang="ja-JP" sz="800" dirty="0">
              <a:solidFill>
                <a:schemeClr val="tx1">
                  <a:lumMod val="65000"/>
                  <a:lumOff val="35000"/>
                </a:schemeClr>
              </a:solidFill>
            </a:endParaRPr>
          </a:p>
        </p:txBody>
      </p:sp>
      <p:sp>
        <p:nvSpPr>
          <p:cNvPr id="27" name="正方形/長方形 26"/>
          <p:cNvSpPr/>
          <p:nvPr/>
        </p:nvSpPr>
        <p:spPr>
          <a:xfrm>
            <a:off x="222085" y="6218969"/>
            <a:ext cx="4953000" cy="461665"/>
          </a:xfrm>
          <a:prstGeom prst="rect">
            <a:avLst/>
          </a:prstGeom>
        </p:spPr>
        <p:txBody>
          <a:bodyPr>
            <a:spAutoFit/>
          </a:bodyPr>
          <a:lstStyle/>
          <a:p>
            <a:r>
              <a:rPr lang="en-US" altLang="ja-JP" sz="800" dirty="0" smtClean="0">
                <a:solidFill>
                  <a:schemeClr val="tx1">
                    <a:lumMod val="65000"/>
                    <a:lumOff val="35000"/>
                  </a:schemeClr>
                </a:solidFill>
                <a:latin typeface="+mn-ea"/>
              </a:rPr>
              <a:t>※</a:t>
            </a: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rPr>
              <a:t>はスマートフォンの略称です。</a:t>
            </a:r>
            <a:endParaRPr lang="en-US" altLang="ja-JP" sz="800" dirty="0">
              <a:solidFill>
                <a:schemeClr val="tx1">
                  <a:lumMod val="65000"/>
                  <a:lumOff val="35000"/>
                </a:schemeClr>
              </a:solidFill>
            </a:endParaRPr>
          </a:p>
          <a:p>
            <a:r>
              <a:rPr lang="ja-JP" altLang="en-US" sz="800" dirty="0">
                <a:solidFill>
                  <a:schemeClr val="tx1">
                    <a:lumMod val="65000"/>
                    <a:lumOff val="35000"/>
                  </a:schemeClr>
                </a:solidFill>
              </a:rPr>
              <a:t>※Vimpsはビューアブルインプレッションの略称です。</a:t>
            </a:r>
          </a:p>
          <a:p>
            <a:r>
              <a:rPr lang="ja-JP" altLang="en-US" sz="800" dirty="0">
                <a:solidFill>
                  <a:schemeClr val="tx1">
                    <a:lumMod val="65000"/>
                    <a:lumOff val="35000"/>
                  </a:schemeClr>
                </a:solidFill>
              </a:rPr>
              <a:t>※vCPMはビューアブルインプレッション1,000回あたりにかかる見込み広告費用です。</a:t>
            </a:r>
          </a:p>
        </p:txBody>
      </p:sp>
      <p:sp>
        <p:nvSpPr>
          <p:cNvPr id="5" name="テキスト ボックス 4"/>
          <p:cNvSpPr txBox="1"/>
          <p:nvPr/>
        </p:nvSpPr>
        <p:spPr>
          <a:xfrm>
            <a:off x="4953000" y="1402245"/>
            <a:ext cx="576064" cy="200055"/>
          </a:xfrm>
          <a:prstGeom prst="rect">
            <a:avLst/>
          </a:prstGeom>
          <a:noFill/>
        </p:spPr>
        <p:txBody>
          <a:bodyPr wrap="square" rtlCol="0">
            <a:spAutoFit/>
          </a:bodyPr>
          <a:lstStyle/>
          <a:p>
            <a:r>
              <a:rPr kumimoji="1" lang="en-US" altLang="ja-JP" sz="700" dirty="0" smtClean="0">
                <a:solidFill>
                  <a:schemeClr val="tx1">
                    <a:lumMod val="65000"/>
                    <a:lumOff val="35000"/>
                  </a:schemeClr>
                </a:solidFill>
              </a:rPr>
              <a:t>※1</a:t>
            </a:r>
            <a:endParaRPr kumimoji="1" lang="ja-JP" altLang="en-US" sz="700" dirty="0">
              <a:solidFill>
                <a:schemeClr val="tx1">
                  <a:lumMod val="65000"/>
                  <a:lumOff val="35000"/>
                </a:schemeClr>
              </a:solidFill>
            </a:endParaRPr>
          </a:p>
        </p:txBody>
      </p:sp>
      <p:sp>
        <p:nvSpPr>
          <p:cNvPr id="14" name="テキスト ボックス 13"/>
          <p:cNvSpPr txBox="1"/>
          <p:nvPr/>
        </p:nvSpPr>
        <p:spPr>
          <a:xfrm>
            <a:off x="8697416" y="1402245"/>
            <a:ext cx="792088" cy="200055"/>
          </a:xfrm>
          <a:prstGeom prst="rect">
            <a:avLst/>
          </a:prstGeom>
          <a:noFill/>
        </p:spPr>
        <p:txBody>
          <a:bodyPr wrap="square" rtlCol="0">
            <a:spAutoFit/>
          </a:bodyPr>
          <a:lstStyle/>
          <a:p>
            <a:r>
              <a:rPr kumimoji="1" lang="en-US" altLang="ja-JP" sz="700" dirty="0" smtClean="0">
                <a:solidFill>
                  <a:schemeClr val="tx1">
                    <a:lumMod val="65000"/>
                    <a:lumOff val="35000"/>
                  </a:schemeClr>
                </a:solidFill>
              </a:rPr>
              <a:t>※2,3</a:t>
            </a:r>
            <a:endParaRPr kumimoji="1" lang="ja-JP" altLang="en-US" sz="700" dirty="0">
              <a:solidFill>
                <a:schemeClr val="tx1">
                  <a:lumMod val="65000"/>
                  <a:lumOff val="35000"/>
                </a:schemeClr>
              </a:solidFill>
            </a:endParaRPr>
          </a:p>
        </p:txBody>
      </p:sp>
    </p:spTree>
    <p:extLst>
      <p:ext uri="{BB962C8B-B14F-4D97-AF65-F5344CB8AC3E}">
        <p14:creationId xmlns:p14="http://schemas.microsoft.com/office/powerpoint/2010/main" val="2286242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商品一覧　</a:t>
            </a:r>
            <a:r>
              <a:rPr lang="ja-JP" altLang="en-US" sz="2200" dirty="0" smtClean="0"/>
              <a:t>プライムディスプレイ（</a:t>
            </a:r>
            <a:r>
              <a:rPr lang="en-US" altLang="ja-JP" sz="2200" dirty="0" smtClean="0"/>
              <a:t>PC</a:t>
            </a:r>
            <a:r>
              <a:rPr lang="ja-JP" altLang="en-US" sz="2200" dirty="0" smtClean="0"/>
              <a:t>商品）</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236549240"/>
              </p:ext>
            </p:extLst>
          </p:nvPr>
        </p:nvGraphicFramePr>
        <p:xfrm>
          <a:off x="776537" y="1015084"/>
          <a:ext cx="8928991" cy="5114289"/>
        </p:xfrm>
        <a:graphic>
          <a:graphicData uri="http://schemas.openxmlformats.org/drawingml/2006/table">
            <a:tbl>
              <a:tblPr firstCol="1" bandRow="1">
                <a:tableStyleId>{21E4AEA4-8DFA-4A89-87EB-49C32662AFE0}</a:tableStyleId>
              </a:tblPr>
              <a:tblGrid>
                <a:gridCol w="979927">
                  <a:extLst>
                    <a:ext uri="{9D8B030D-6E8A-4147-A177-3AD203B41FA5}">
                      <a16:colId xmlns:a16="http://schemas.microsoft.com/office/drawing/2014/main" val="792911817"/>
                    </a:ext>
                  </a:extLst>
                </a:gridCol>
                <a:gridCol w="2534484">
                  <a:extLst>
                    <a:ext uri="{9D8B030D-6E8A-4147-A177-3AD203B41FA5}">
                      <a16:colId xmlns:a16="http://schemas.microsoft.com/office/drawing/2014/main" val="598637953"/>
                    </a:ext>
                  </a:extLst>
                </a:gridCol>
                <a:gridCol w="2534484">
                  <a:extLst>
                    <a:ext uri="{9D8B030D-6E8A-4147-A177-3AD203B41FA5}">
                      <a16:colId xmlns:a16="http://schemas.microsoft.com/office/drawing/2014/main" val="2655217227"/>
                    </a:ext>
                  </a:extLst>
                </a:gridCol>
                <a:gridCol w="1655960">
                  <a:extLst>
                    <a:ext uri="{9D8B030D-6E8A-4147-A177-3AD203B41FA5}">
                      <a16:colId xmlns:a16="http://schemas.microsoft.com/office/drawing/2014/main" val="285008442"/>
                    </a:ext>
                  </a:extLst>
                </a:gridCol>
                <a:gridCol w="1224136">
                  <a:extLst>
                    <a:ext uri="{9D8B030D-6E8A-4147-A177-3AD203B41FA5}">
                      <a16:colId xmlns:a16="http://schemas.microsoft.com/office/drawing/2014/main" val="2627014350"/>
                    </a:ext>
                  </a:extLst>
                </a:gridCol>
              </a:tblGrid>
              <a:tr h="433256">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smtClean="0">
                          <a:solidFill>
                            <a:schemeClr val="tx1">
                              <a:lumMod val="65000"/>
                              <a:lumOff val="35000"/>
                            </a:schemeClr>
                          </a:solidFill>
                          <a:latin typeface="+mj-lt"/>
                          <a:ea typeface="+mj-ea"/>
                        </a:rPr>
                        <a:t>スポーツナビ　トップ　プライムディスプレイ　</a:t>
                      </a:r>
                      <a:r>
                        <a:rPr kumimoji="1" lang="en-US" altLang="ja-JP" sz="800" b="1" dirty="0" smtClean="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スポーツナビ　プライムディスプレイ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スポーツナビ　カテゴリー指定　</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08764">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kern="1200" dirty="0" smtClean="0">
                          <a:solidFill>
                            <a:schemeClr val="tx1">
                              <a:lumMod val="65000"/>
                              <a:lumOff val="35000"/>
                            </a:schemeClr>
                          </a:solidFill>
                          <a:latin typeface="+mj-lt"/>
                          <a:ea typeface="+mj-ea"/>
                          <a:cs typeface="+mn-cs"/>
                        </a:rPr>
                        <a:t>1000000816</a:t>
                      </a:r>
                      <a:endParaRPr kumimoji="1" lang="ja-JP" altLang="en-US" sz="800" kern="1200" dirty="0">
                        <a:solidFill>
                          <a:schemeClr val="tx1">
                            <a:lumMod val="65000"/>
                            <a:lumOff val="35000"/>
                          </a:schemeClr>
                        </a:solidFill>
                        <a:latin typeface="+mj-lt"/>
                        <a:ea typeface="+mj-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kumimoji="1" lang="en-US" altLang="ja-JP" sz="800" kern="1200" dirty="0" smtClean="0">
                          <a:solidFill>
                            <a:schemeClr val="tx1">
                              <a:lumMod val="65000"/>
                              <a:lumOff val="35000"/>
                            </a:schemeClr>
                          </a:solidFill>
                          <a:latin typeface="+mj-lt"/>
                          <a:ea typeface="+mj-ea"/>
                          <a:cs typeface="+mn-cs"/>
                        </a:rPr>
                        <a:t>1000000818</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gridSpan="2">
                  <a:txBody>
                    <a:bodyPr/>
                    <a:lstStyle/>
                    <a:p>
                      <a:pPr algn="ctr"/>
                      <a:r>
                        <a:rPr kumimoji="1" lang="en-US" altLang="ja-JP" sz="800" kern="1200" dirty="0" smtClean="0">
                          <a:solidFill>
                            <a:schemeClr val="tx1">
                              <a:lumMod val="65000"/>
                              <a:lumOff val="35000"/>
                            </a:schemeClr>
                          </a:solidFill>
                          <a:latin typeface="+mj-lt"/>
                          <a:ea typeface="+mj-ea"/>
                          <a:cs typeface="+mn-cs"/>
                        </a:rPr>
                        <a:t>1000000846</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hMerge="1">
                  <a:txBody>
                    <a:bodyPr/>
                    <a:lstStyle/>
                    <a:p>
                      <a:endParaRPr kumimoji="1" lang="ja-JP" altLang="en-US"/>
                    </a:p>
                  </a:txBody>
                  <a:tcPr/>
                </a:tc>
                <a:extLst>
                  <a:ext uri="{0D108BD9-81ED-4DB2-BD59-A6C34878D82A}">
                    <a16:rowId xmlns:a16="http://schemas.microsoft.com/office/drawing/2014/main" val="4069392726"/>
                  </a:ext>
                </a:extLst>
              </a:tr>
              <a:tr h="2087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algn="ctr" fontAlgn="ctr"/>
                      <a:r>
                        <a:rPr kumimoji="1" lang="en-US" altLang="ja-JP" sz="800" kern="1200" dirty="0" smtClean="0">
                          <a:solidFill>
                            <a:schemeClr val="tx1">
                              <a:lumMod val="65000"/>
                              <a:lumOff val="35000"/>
                            </a:schemeClr>
                          </a:solidFill>
                          <a:latin typeface="+mj-lt"/>
                          <a:ea typeface="+mj-ea"/>
                          <a:cs typeface="+mn-cs"/>
                        </a:rPr>
                        <a:t>2021/3/3</a:t>
                      </a:r>
                      <a:r>
                        <a:rPr kumimoji="1" lang="ja-JP" altLang="en-US" sz="800" kern="1200" dirty="0" smtClean="0">
                          <a:solidFill>
                            <a:schemeClr val="tx1">
                              <a:lumMod val="65000"/>
                              <a:lumOff val="35000"/>
                            </a:schemeClr>
                          </a:solidFill>
                          <a:latin typeface="+mj-lt"/>
                          <a:ea typeface="+mj-ea"/>
                          <a:cs typeface="+mn-cs"/>
                        </a:rPr>
                        <a:t>（水）</a:t>
                      </a:r>
                      <a:r>
                        <a:rPr kumimoji="1" lang="en-US" altLang="ja-JP" sz="800" kern="1200" dirty="0" smtClean="0">
                          <a:solidFill>
                            <a:schemeClr val="tx1">
                              <a:lumMod val="65000"/>
                              <a:lumOff val="35000"/>
                            </a:schemeClr>
                          </a:solidFill>
                          <a:latin typeface="+mj-lt"/>
                          <a:ea typeface="+mj-ea"/>
                          <a:cs typeface="+mn-cs"/>
                        </a:rPr>
                        <a:t> 12:00</a:t>
                      </a:r>
                      <a:endParaRPr kumimoji="1" lang="en-US" altLang="ja-JP" sz="800" kern="1200" dirty="0">
                        <a:solidFill>
                          <a:schemeClr val="tx1">
                            <a:lumMod val="65000"/>
                            <a:lumOff val="35000"/>
                          </a:schemeClr>
                        </a:solidFill>
                        <a:latin typeface="+mj-lt"/>
                        <a:ea typeface="+mj-ea"/>
                        <a:cs typeface="+mn-cs"/>
                      </a:endParaRPr>
                    </a:p>
                  </a:txBody>
                  <a:tcPr marL="0" marR="0" marT="0" marB="0"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877025">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no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endParaRPr kumimoji="1" lang="ja-JP" altLang="en-US"/>
                    </a:p>
                  </a:txBody>
                  <a:tcPr/>
                </a:tc>
                <a:extLst>
                  <a:ext uri="{0D108BD9-81ED-4DB2-BD59-A6C34878D82A}">
                    <a16:rowId xmlns:a16="http://schemas.microsoft.com/office/drawing/2014/main" val="210325936"/>
                  </a:ext>
                </a:extLst>
              </a:tr>
              <a:tr h="437570">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marL="0" lvl="0" algn="ctr" defTabSz="852488" rtl="0" eaLnBrk="1" fontAlgn="ctr" latinLnBrk="0" hangingPunct="1">
                        <a:tabLst>
                          <a:tab pos="3405188" algn="l"/>
                        </a:tabLst>
                      </a:pPr>
                      <a:r>
                        <a:rPr kumimoji="1" lang="ja-JP" altLang="en-US" sz="700" kern="1200" dirty="0" smtClean="0">
                          <a:solidFill>
                            <a:schemeClr val="tx1">
                              <a:lumMod val="65000"/>
                              <a:lumOff val="35000"/>
                            </a:schemeClr>
                          </a:solidFill>
                          <a:latin typeface="+mn-lt"/>
                          <a:ea typeface="+mn-ea"/>
                          <a:cs typeface="+mn-cs"/>
                        </a:rPr>
                        <a:t>画像</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　　　　　</a:t>
                      </a:r>
                      <a:r>
                        <a:rPr kumimoji="1" lang="ja-JP" altLang="en-US" sz="700" kern="1200" dirty="0">
                          <a:solidFill>
                            <a:schemeClr val="tx1">
                              <a:lumMod val="65000"/>
                              <a:lumOff val="35000"/>
                            </a:schemeClr>
                          </a:solidFill>
                          <a:latin typeface="+mn-lt"/>
                          <a:ea typeface="+mn-ea"/>
                          <a:cs typeface="+mn-cs"/>
                        </a:rPr>
                        <a:t/>
                      </a:r>
                      <a:br>
                        <a:rPr kumimoji="1" lang="ja-JP" altLang="en-US" sz="700" kern="1200" dirty="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br>
                        <a:rPr kumimoji="1" lang="ja-JP" altLang="en-US" sz="700" kern="1200" dirty="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marL="0" marR="0" marT="0" marB="0"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84434171"/>
                  </a:ext>
                </a:extLst>
              </a:tr>
              <a:tr h="208764">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algn="ctr"/>
                      <a:r>
                        <a:rPr kumimoji="1" lang="en-US" altLang="ja-JP" sz="800" dirty="0" smtClean="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931917948"/>
                  </a:ext>
                </a:extLst>
              </a:tr>
              <a:tr h="1148205">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algn="ctr" defTabSz="914400" rtl="0" eaLnBrk="1" fontAlgn="ctr" latinLnBrk="0" hangingPunct="1"/>
                      <a:r>
                        <a:rPr kumimoji="1" lang="ja-JP" altLang="en-US" sz="800" kern="1200" dirty="0">
                          <a:solidFill>
                            <a:schemeClr val="tx1">
                              <a:lumMod val="65000"/>
                              <a:lumOff val="35000"/>
                            </a:schemeClr>
                          </a:solidFill>
                          <a:latin typeface="+mn-lt"/>
                          <a:ea typeface="+mn-ea"/>
                          <a:cs typeface="+mn-cs"/>
                        </a:rPr>
                        <a:t>スポーツナビ</a:t>
                      </a:r>
                    </a:p>
                  </a:txBody>
                  <a:tcPr marL="0" marR="0" marT="0" marB="0"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l" fontAlgn="ct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a:t>
                      </a:r>
                      <a:b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プロ野球</a:t>
                      </a:r>
                      <a:b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a:t>
                      </a:r>
                      <a:r>
                        <a:rPr lang="en-US" altLang="ja-JP"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MLB</a:t>
                      </a:r>
                      <a:br>
                        <a:rPr lang="en-US" altLang="ja-JP"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高校野球</a:t>
                      </a:r>
                      <a:b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侍ジャパン</a:t>
                      </a:r>
                      <a:b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a:t>
                      </a:r>
                      <a:b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a:t>
                      </a:r>
                      <a:r>
                        <a:rPr lang="en-US" altLang="ja-JP"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J</a:t>
                      </a: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リーグ</a:t>
                      </a:r>
                      <a:b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海外サッカー</a:t>
                      </a:r>
                      <a:b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サッカー代表</a:t>
                      </a:r>
                      <a:b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競馬</a:t>
                      </a:r>
                      <a:br>
                        <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ゴルフ</a:t>
                      </a:r>
                      <a:endPar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0" marR="0" marT="0" marB="0"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l" fontAlgn="ct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フィギュア</a:t>
                      </a:r>
                      <a:b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a:t>
                      </a:r>
                      <a:r>
                        <a:rPr lang="en-US" altLang="ja-JP"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F1</a:t>
                      </a:r>
                      <a:br>
                        <a:rPr lang="en-US" altLang="ja-JP"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バレー</a:t>
                      </a:r>
                      <a:b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テニス</a:t>
                      </a:r>
                      <a:b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バスケ</a:t>
                      </a:r>
                      <a:b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格闘技</a:t>
                      </a:r>
                      <a:b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大相撲</a:t>
                      </a:r>
                      <a:b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ラグビー</a:t>
                      </a:r>
                      <a:b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陸上</a:t>
                      </a:r>
                      <a:b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7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ボートレース</a:t>
                      </a:r>
                      <a:endParaRPr lang="ja-JP" altLang="en-US" sz="7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0"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12700" cmpd="sng">
                      <a:noFill/>
                    </a:lnB>
                  </a:tcPr>
                </a:tc>
                <a:extLst>
                  <a:ext uri="{0D108BD9-81ED-4DB2-BD59-A6C34878D82A}">
                    <a16:rowId xmlns:a16="http://schemas.microsoft.com/office/drawing/2014/main" val="166098080"/>
                  </a:ext>
                </a:extLst>
              </a:tr>
              <a:tr h="208764">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379126">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a:t>
                      </a:r>
                      <a:r>
                        <a:rPr kumimoji="1" lang="ja-JP" altLang="en-US" sz="700" kern="1200" dirty="0" smtClean="0">
                          <a:solidFill>
                            <a:schemeClr val="tx1">
                              <a:lumMod val="65000"/>
                              <a:lumOff val="35000"/>
                            </a:schemeClr>
                          </a:solidFill>
                          <a:latin typeface="+mn-lt"/>
                          <a:ea typeface="+mn-ea"/>
                          <a:cs typeface="+mn-cs"/>
                        </a:rPr>
                        <a:t>場合、補填</a:t>
                      </a:r>
                      <a:r>
                        <a:rPr kumimoji="1" lang="ja-JP" altLang="en-US" sz="700" kern="1200" dirty="0">
                          <a:solidFill>
                            <a:schemeClr val="tx1">
                              <a:lumMod val="65000"/>
                              <a:lumOff val="35000"/>
                            </a:schemeClr>
                          </a:solidFill>
                          <a:latin typeface="+mn-lt"/>
                          <a:ea typeface="+mn-ea"/>
                          <a:cs typeface="+mn-cs"/>
                        </a:rPr>
                        <a:t>対象外になります。</a:t>
                      </a:r>
                    </a:p>
                  </a:txBody>
                  <a:tcPr anchor="ctr">
                    <a:lnL w="12700" cmpd="sng">
                      <a:noFill/>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967014782"/>
                  </a:ext>
                </a:extLst>
              </a:tr>
              <a:tr h="208764">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06899">
                <a:tc>
                  <a:txBody>
                    <a:bodyPr/>
                    <a:lstStyle/>
                    <a:p>
                      <a:pPr algn="ctr"/>
                      <a:r>
                        <a:rPr kumimoji="1" lang="ja-JP" altLang="en-US" sz="800" b="0" dirty="0">
                          <a:solidFill>
                            <a:schemeClr val="bg1"/>
                          </a:solidFill>
                          <a:latin typeface="+mj-lt"/>
                          <a:ea typeface="+mj-ea"/>
                        </a:rPr>
                        <a:t>最低購入価格</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a:t>
                      </a:r>
                      <a:r>
                        <a:rPr kumimoji="1" lang="ja-JP" altLang="en-US" sz="800" dirty="0" smtClean="0">
                          <a:solidFill>
                            <a:schemeClr val="tx1">
                              <a:lumMod val="65000"/>
                              <a:lumOff val="35000"/>
                            </a:schemeClr>
                          </a:solidFill>
                          <a:latin typeface="+mj-lt"/>
                          <a:ea typeface="+mj-ea"/>
                        </a:rPr>
                        <a:t>円</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endParaRPr kumimoji="1" lang="ja-JP" altLang="en-US"/>
                    </a:p>
                  </a:txBody>
                  <a:tcPr/>
                </a:tc>
                <a:extLst>
                  <a:ext uri="{0D108BD9-81ED-4DB2-BD59-A6C34878D82A}">
                    <a16:rowId xmlns:a16="http://schemas.microsoft.com/office/drawing/2014/main" val="3381913646"/>
                  </a:ext>
                </a:extLst>
              </a:tr>
              <a:tr h="533672">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00" rtl="0" eaLnBrk="1" fontAlgn="ctr" latinLnBrk="0" hangingPunct="1"/>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616</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616</a:t>
                      </a:r>
                      <a:r>
                        <a:rPr kumimoji="1" lang="ja-JP" altLang="en-US" sz="700" kern="1200" dirty="0" smtClean="0">
                          <a:solidFill>
                            <a:schemeClr val="tx1">
                              <a:lumMod val="65000"/>
                              <a:lumOff val="35000"/>
                            </a:schemeClr>
                          </a:solidFill>
                          <a:latin typeface="+mn-lt"/>
                          <a:ea typeface="+mn-ea"/>
                          <a:cs typeface="+mn-cs"/>
                        </a:rPr>
                        <a:t>円</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429</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429</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429</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514</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6:5</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565</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565</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565</a:t>
                      </a:r>
                      <a:r>
                        <a:rPr kumimoji="1" lang="ja-JP" altLang="en-US" sz="700" kern="1200" dirty="0" smtClean="0">
                          <a:solidFill>
                            <a:schemeClr val="tx1">
                              <a:lumMod val="65000"/>
                              <a:lumOff val="35000"/>
                            </a:schemeClr>
                          </a:solidFill>
                          <a:latin typeface="+mn-lt"/>
                          <a:ea typeface="+mn-ea"/>
                          <a:cs typeface="+mn-cs"/>
                        </a:rPr>
                        <a:t>円</a:t>
                      </a:r>
                      <a:br>
                        <a:rPr kumimoji="1" lang="ja-JP" altLang="en-US"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678</a:t>
                      </a:r>
                      <a:r>
                        <a:rPr kumimoji="1" lang="ja-JP" altLang="en-US" sz="700" kern="1200" dirty="0" smtClean="0">
                          <a:solidFill>
                            <a:schemeClr val="tx1">
                              <a:lumMod val="65000"/>
                              <a:lumOff val="35000"/>
                            </a:schemeClr>
                          </a:solidFill>
                          <a:latin typeface="+mn-lt"/>
                          <a:ea typeface="+mn-ea"/>
                          <a:cs typeface="+mn-cs"/>
                        </a:rPr>
                        <a:t>円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　動画（</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678</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a:p>
                  </a:txBody>
                  <a:tcPr/>
                </a:tc>
                <a:extLst>
                  <a:ext uri="{0D108BD9-81ED-4DB2-BD59-A6C34878D82A}">
                    <a16:rowId xmlns:a16="http://schemas.microsoft.com/office/drawing/2014/main" val="4014462905"/>
                  </a:ext>
                </a:extLst>
              </a:tr>
            </a:tbl>
          </a:graphicData>
        </a:graphic>
      </p:graphicFrame>
      <p:pic>
        <p:nvPicPr>
          <p:cNvPr id="23" name="図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12840" y="1916832"/>
            <a:ext cx="864096" cy="867433"/>
          </a:xfrm>
          <a:prstGeom prst="rect">
            <a:avLst/>
          </a:prstGeom>
        </p:spPr>
      </p:pic>
      <p:sp>
        <p:nvSpPr>
          <p:cNvPr id="25" name="正方形/長方形 24"/>
          <p:cNvSpPr/>
          <p:nvPr/>
        </p:nvSpPr>
        <p:spPr>
          <a:xfrm>
            <a:off x="279038" y="6297956"/>
            <a:ext cx="8778417" cy="338554"/>
          </a:xfrm>
          <a:prstGeom prst="rect">
            <a:avLst/>
          </a:prstGeom>
        </p:spPr>
        <p:txBody>
          <a:bodyPr wrap="square">
            <a:spAutoFit/>
          </a:bodyPr>
          <a:lstStyle/>
          <a:p>
            <a:r>
              <a:rPr lang="en-US" altLang="ja-JP" sz="800" dirty="0">
                <a:latin typeface="+mn-ea"/>
              </a:rPr>
              <a:t>※SP</a:t>
            </a:r>
            <a:r>
              <a:rPr lang="ja-JP" altLang="en-US" sz="800" dirty="0">
                <a:latin typeface="+mn-ea"/>
              </a:rPr>
              <a:t>はスマートフォン、</a:t>
            </a:r>
            <a:r>
              <a:rPr lang="en-US" altLang="ja-JP" sz="800" dirty="0">
                <a:latin typeface="+mn-ea"/>
              </a:rPr>
              <a:t>PC</a:t>
            </a:r>
            <a:r>
              <a:rPr lang="ja-JP" altLang="en-US" sz="800" dirty="0">
                <a:latin typeface="+mn-ea"/>
              </a:rPr>
              <a:t>はパソコン、</a:t>
            </a:r>
            <a:r>
              <a:rPr lang="en-US" altLang="ja-JP" sz="800" dirty="0">
                <a:latin typeface="+mn-ea"/>
              </a:rPr>
              <a:t>MD</a:t>
            </a:r>
            <a:r>
              <a:rPr lang="ja-JP" altLang="en-US" sz="800" dirty="0">
                <a:latin typeface="+mn-ea"/>
              </a:rPr>
              <a:t>はマルチデバイスの略称です。 </a:t>
            </a:r>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Vimpsはビューアブルインプレッションの略称です</a:t>
            </a:r>
            <a:r>
              <a:rPr lang="ja-JP" altLang="en-US" sz="800" dirty="0" smtClean="0">
                <a:solidFill>
                  <a:schemeClr val="tx1">
                    <a:lumMod val="65000"/>
                    <a:lumOff val="35000"/>
                  </a:schemeClr>
                </a:solidFill>
              </a:rPr>
              <a:t>。</a:t>
            </a:r>
            <a:endParaRPr lang="ja-JP" altLang="en-US" sz="800" dirty="0">
              <a:solidFill>
                <a:schemeClr val="tx1">
                  <a:lumMod val="65000"/>
                  <a:lumOff val="35000"/>
                </a:schemeClr>
              </a:solidFill>
            </a:endParaRPr>
          </a:p>
          <a:p>
            <a:r>
              <a:rPr lang="ja-JP" altLang="en-US" sz="800" dirty="0">
                <a:solidFill>
                  <a:schemeClr val="tx1">
                    <a:lumMod val="65000"/>
                    <a:lumOff val="35000"/>
                  </a:schemeClr>
                </a:solidFill>
              </a:rPr>
              <a:t>※vCPMはビューアブルインプレッション1,000回あたりにかかる見込み広告費用です。</a:t>
            </a:r>
          </a:p>
        </p:txBody>
      </p:sp>
      <p:pic>
        <p:nvPicPr>
          <p:cNvPr id="4" name="図 3"/>
          <p:cNvPicPr>
            <a:picLocks noChangeAspect="1"/>
          </p:cNvPicPr>
          <p:nvPr/>
        </p:nvPicPr>
        <p:blipFill>
          <a:blip r:embed="rId3"/>
          <a:stretch>
            <a:fillRect/>
          </a:stretch>
        </p:blipFill>
        <p:spPr>
          <a:xfrm>
            <a:off x="6673274" y="1899833"/>
            <a:ext cx="825107" cy="836620"/>
          </a:xfrm>
          <a:prstGeom prst="rect">
            <a:avLst/>
          </a:prstGeom>
        </p:spPr>
      </p:pic>
      <p:pic>
        <p:nvPicPr>
          <p:cNvPr id="15" name="図 14"/>
          <p:cNvPicPr>
            <a:picLocks noChangeAspect="1"/>
          </p:cNvPicPr>
          <p:nvPr/>
        </p:nvPicPr>
        <p:blipFill>
          <a:blip r:embed="rId4"/>
          <a:stretch>
            <a:fillRect/>
          </a:stretch>
        </p:blipFill>
        <p:spPr>
          <a:xfrm>
            <a:off x="5097016" y="1918813"/>
            <a:ext cx="864096" cy="817639"/>
          </a:xfrm>
          <a:prstGeom prst="rect">
            <a:avLst/>
          </a:prstGeom>
        </p:spPr>
      </p:pic>
      <p:sp>
        <p:nvSpPr>
          <p:cNvPr id="11" name="正方形/長方形 10"/>
          <p:cNvSpPr/>
          <p:nvPr/>
        </p:nvSpPr>
        <p:spPr>
          <a:xfrm>
            <a:off x="2504728" y="772146"/>
            <a:ext cx="1080120" cy="215444"/>
          </a:xfrm>
          <a:prstGeom prst="rect">
            <a:avLst/>
          </a:prstGeom>
          <a:noFill/>
          <a:ln>
            <a:solidFill>
              <a:schemeClr val="tx1"/>
            </a:solidFill>
          </a:ln>
        </p:spPr>
        <p:txBody>
          <a:bodyPr wrap="square">
            <a:spAutoFit/>
          </a:bodyPr>
          <a:lstStyle/>
          <a:p>
            <a:pPr lvl="0" algn="ctr">
              <a:defRPr/>
            </a:pPr>
            <a:r>
              <a:rPr lang="ja-JP" altLang="en-US" sz="800" dirty="0">
                <a:solidFill>
                  <a:schemeClr val="tx1">
                    <a:lumMod val="65000"/>
                    <a:lumOff val="35000"/>
                  </a:schemeClr>
                </a:solidFill>
              </a:rPr>
              <a:t>レギュラ</a:t>
            </a:r>
            <a:r>
              <a:rPr lang="ja-JP" altLang="en-US" sz="800" dirty="0" smtClean="0">
                <a:solidFill>
                  <a:schemeClr val="tx1">
                    <a:lumMod val="65000"/>
                    <a:lumOff val="35000"/>
                  </a:schemeClr>
                </a:solidFill>
              </a:rPr>
              <a:t>ー商品</a:t>
            </a:r>
            <a:endParaRPr lang="ja-JP" altLang="en-US" sz="800" dirty="0">
              <a:solidFill>
                <a:schemeClr val="tx1">
                  <a:lumMod val="65000"/>
                  <a:lumOff val="35000"/>
                </a:schemeClr>
              </a:solidFill>
            </a:endParaRPr>
          </a:p>
        </p:txBody>
      </p:sp>
      <p:sp>
        <p:nvSpPr>
          <p:cNvPr id="12" name="正方形/長方形 11"/>
          <p:cNvSpPr/>
          <p:nvPr/>
        </p:nvSpPr>
        <p:spPr>
          <a:xfrm>
            <a:off x="5104521" y="775306"/>
            <a:ext cx="1080120" cy="215444"/>
          </a:xfrm>
          <a:prstGeom prst="rect">
            <a:avLst/>
          </a:prstGeom>
          <a:noFill/>
          <a:ln>
            <a:solidFill>
              <a:schemeClr val="tx1"/>
            </a:solidFill>
          </a:ln>
        </p:spPr>
        <p:txBody>
          <a:bodyPr wrap="square">
            <a:spAutoFit/>
          </a:bodyPr>
          <a:lstStyle/>
          <a:p>
            <a:pPr lvl="0" algn="ctr">
              <a:defRPr/>
            </a:pPr>
            <a:r>
              <a:rPr lang="ja-JP" altLang="en-US" sz="800" dirty="0" smtClean="0">
                <a:solidFill>
                  <a:schemeClr val="tx1">
                    <a:lumMod val="65000"/>
                    <a:lumOff val="35000"/>
                  </a:schemeClr>
                </a:solidFill>
              </a:rPr>
              <a:t>レギュラー商品</a:t>
            </a:r>
            <a:endParaRPr lang="ja-JP" altLang="en-US" sz="800" dirty="0">
              <a:solidFill>
                <a:schemeClr val="tx1">
                  <a:lumMod val="65000"/>
                  <a:lumOff val="35000"/>
                </a:schemeClr>
              </a:solidFill>
            </a:endParaRPr>
          </a:p>
        </p:txBody>
      </p:sp>
      <p:sp>
        <p:nvSpPr>
          <p:cNvPr id="14" name="正方形/長方形 13"/>
          <p:cNvSpPr/>
          <p:nvPr/>
        </p:nvSpPr>
        <p:spPr>
          <a:xfrm>
            <a:off x="7545288" y="696231"/>
            <a:ext cx="1296144" cy="307777"/>
          </a:xfrm>
          <a:prstGeom prst="rect">
            <a:avLst/>
          </a:prstGeom>
          <a:solidFill>
            <a:srgbClr val="FFE9EA"/>
          </a:solidFill>
          <a:ln>
            <a:solidFill>
              <a:schemeClr val="accent5"/>
            </a:solidFill>
          </a:ln>
        </p:spPr>
        <p:txBody>
          <a:bodyPr wrap="square">
            <a:spAutoFit/>
          </a:bodyPr>
          <a:lstStyle/>
          <a:p>
            <a:pPr lvl="0" algn="ctr">
              <a:defRPr/>
            </a:pPr>
            <a:r>
              <a:rPr lang="ja-JP" altLang="en-US" sz="700" dirty="0" smtClean="0">
                <a:solidFill>
                  <a:srgbClr val="FF0000"/>
                </a:solidFill>
              </a:rPr>
              <a:t>スペシャル商品</a:t>
            </a:r>
            <a:endParaRPr lang="en-US" altLang="ja-JP" sz="700" dirty="0" smtClean="0">
              <a:solidFill>
                <a:srgbClr val="FF0000"/>
              </a:solidFill>
            </a:endParaRPr>
          </a:p>
          <a:p>
            <a:pPr lvl="0" algn="ctr">
              <a:defRPr/>
            </a:pPr>
            <a:r>
              <a:rPr lang="ja-JP" altLang="en-US" sz="700" dirty="0" smtClean="0">
                <a:solidFill>
                  <a:srgbClr val="FF0000"/>
                </a:solidFill>
              </a:rPr>
              <a:t>事前</a:t>
            </a:r>
            <a:r>
              <a:rPr lang="ja-JP" altLang="en-US" sz="700" dirty="0">
                <a:solidFill>
                  <a:srgbClr val="FF0000"/>
                </a:solidFill>
              </a:rPr>
              <a:t>提案</a:t>
            </a:r>
            <a:r>
              <a:rPr lang="ja-JP" altLang="en-US" sz="700" dirty="0" smtClean="0">
                <a:solidFill>
                  <a:srgbClr val="FF0000"/>
                </a:solidFill>
              </a:rPr>
              <a:t>可否判断必須</a:t>
            </a:r>
            <a:endParaRPr lang="ja-JP" altLang="en-US" sz="700" dirty="0">
              <a:solidFill>
                <a:srgbClr val="FF0000"/>
              </a:solidFill>
            </a:endParaRPr>
          </a:p>
        </p:txBody>
      </p:sp>
      <p:sp>
        <p:nvSpPr>
          <p:cNvPr id="17" name="テキスト ボックス 16"/>
          <p:cNvSpPr txBox="1"/>
          <p:nvPr/>
        </p:nvSpPr>
        <p:spPr>
          <a:xfrm>
            <a:off x="8842822" y="1268760"/>
            <a:ext cx="576064" cy="200055"/>
          </a:xfrm>
          <a:prstGeom prst="rect">
            <a:avLst/>
          </a:prstGeom>
          <a:noFill/>
        </p:spPr>
        <p:txBody>
          <a:bodyPr wrap="square" rtlCol="0">
            <a:spAutoFit/>
          </a:bodyPr>
          <a:lstStyle/>
          <a:p>
            <a:r>
              <a:rPr kumimoji="1" lang="en-US" altLang="ja-JP" sz="700" dirty="0" smtClean="0">
                <a:solidFill>
                  <a:schemeClr val="tx1">
                    <a:lumMod val="65000"/>
                    <a:lumOff val="35000"/>
                  </a:schemeClr>
                </a:solidFill>
              </a:rPr>
              <a:t>※1</a:t>
            </a:r>
            <a:endParaRPr kumimoji="1" lang="ja-JP" altLang="en-US" sz="700" dirty="0">
              <a:solidFill>
                <a:schemeClr val="tx1">
                  <a:lumMod val="65000"/>
                  <a:lumOff val="35000"/>
                </a:schemeClr>
              </a:solidFill>
            </a:endParaRPr>
          </a:p>
        </p:txBody>
      </p:sp>
      <p:sp>
        <p:nvSpPr>
          <p:cNvPr id="6" name="正方形/長方形 5"/>
          <p:cNvSpPr/>
          <p:nvPr/>
        </p:nvSpPr>
        <p:spPr>
          <a:xfrm>
            <a:off x="279039" y="6163663"/>
            <a:ext cx="5832648" cy="215444"/>
          </a:xfrm>
          <a:prstGeom prst="rect">
            <a:avLst/>
          </a:prstGeom>
        </p:spPr>
        <p:txBody>
          <a:bodyPr wrap="square">
            <a:spAutoFit/>
          </a:bodyPr>
          <a:lstStyle/>
          <a:p>
            <a:r>
              <a:rPr lang="en-US" altLang="ja-JP" sz="800" dirty="0" smtClean="0">
                <a:solidFill>
                  <a:schemeClr val="tx1">
                    <a:lumMod val="65000"/>
                    <a:lumOff val="35000"/>
                  </a:schemeClr>
                </a:solidFill>
              </a:rPr>
              <a:t>※1</a:t>
            </a:r>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事前提案可否判断および在庫確認必須商品です。承認されたアカウントのみ予約購入が可能となります。</a:t>
            </a:r>
            <a:endParaRPr lang="en-US" altLang="ja-JP" sz="800" dirty="0">
              <a:solidFill>
                <a:schemeClr val="tx1">
                  <a:lumMod val="65000"/>
                  <a:lumOff val="35000"/>
                </a:schemeClr>
              </a:solidFill>
            </a:endParaRPr>
          </a:p>
        </p:txBody>
      </p:sp>
    </p:spTree>
    <p:extLst>
      <p:ext uri="{BB962C8B-B14F-4D97-AF65-F5344CB8AC3E}">
        <p14:creationId xmlns:p14="http://schemas.microsoft.com/office/powerpoint/2010/main" val="4425864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8293998" cy="432048"/>
          </a:xfrm>
        </p:spPr>
        <p:txBody>
          <a:bodyPr>
            <a:normAutofit fontScale="90000"/>
          </a:bodyPr>
          <a:lstStyle/>
          <a:p>
            <a:r>
              <a:rPr kumimoji="1" lang="ja-JP" altLang="en-US" dirty="0"/>
              <a:t>商品一覧　</a:t>
            </a:r>
            <a:r>
              <a:rPr lang="ja-JP" altLang="en-US" sz="1600" dirty="0"/>
              <a:t>パノラマ</a:t>
            </a:r>
            <a:r>
              <a:rPr lang="en-US" altLang="ja-JP" sz="1600" dirty="0"/>
              <a:t>/</a:t>
            </a:r>
            <a:r>
              <a:rPr lang="ja-JP" altLang="en-US" sz="1600" dirty="0" smtClean="0"/>
              <a:t>トップインパクトプライムディスプレイダブルサイズ（</a:t>
            </a:r>
            <a:r>
              <a:rPr lang="en-US" altLang="ja-JP" sz="1600" dirty="0" smtClean="0"/>
              <a:t>PC</a:t>
            </a:r>
            <a:r>
              <a:rPr lang="ja-JP" altLang="en-US" sz="1600" dirty="0" smtClean="0"/>
              <a:t>商品）</a:t>
            </a:r>
            <a:endParaRPr lang="ja-JP" altLang="en-US" sz="16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492924206"/>
              </p:ext>
            </p:extLst>
          </p:nvPr>
        </p:nvGraphicFramePr>
        <p:xfrm>
          <a:off x="692662" y="1099396"/>
          <a:ext cx="8652825" cy="4904125"/>
        </p:xfrm>
        <a:graphic>
          <a:graphicData uri="http://schemas.openxmlformats.org/drawingml/2006/table">
            <a:tbl>
              <a:tblPr firstCol="1" bandRow="1">
                <a:tableStyleId>{21E4AEA4-8DFA-4A89-87EB-49C32662AFE0}</a:tableStyleId>
              </a:tblPr>
              <a:tblGrid>
                <a:gridCol w="1016777">
                  <a:extLst>
                    <a:ext uri="{9D8B030D-6E8A-4147-A177-3AD203B41FA5}">
                      <a16:colId xmlns:a16="http://schemas.microsoft.com/office/drawing/2014/main" val="792911817"/>
                    </a:ext>
                  </a:extLst>
                </a:gridCol>
                <a:gridCol w="1909012">
                  <a:extLst>
                    <a:ext uri="{9D8B030D-6E8A-4147-A177-3AD203B41FA5}">
                      <a16:colId xmlns:a16="http://schemas.microsoft.com/office/drawing/2014/main" val="598637953"/>
                    </a:ext>
                  </a:extLst>
                </a:gridCol>
                <a:gridCol w="1909012">
                  <a:extLst>
                    <a:ext uri="{9D8B030D-6E8A-4147-A177-3AD203B41FA5}">
                      <a16:colId xmlns:a16="http://schemas.microsoft.com/office/drawing/2014/main" val="2655217227"/>
                    </a:ext>
                  </a:extLst>
                </a:gridCol>
                <a:gridCol w="1909012">
                  <a:extLst>
                    <a:ext uri="{9D8B030D-6E8A-4147-A177-3AD203B41FA5}">
                      <a16:colId xmlns:a16="http://schemas.microsoft.com/office/drawing/2014/main" val="2939102374"/>
                    </a:ext>
                  </a:extLst>
                </a:gridCol>
                <a:gridCol w="1909012">
                  <a:extLst>
                    <a:ext uri="{9D8B030D-6E8A-4147-A177-3AD203B41FA5}">
                      <a16:colId xmlns:a16="http://schemas.microsoft.com/office/drawing/2014/main" val="56015879"/>
                    </a:ext>
                  </a:extLst>
                </a:gridCol>
              </a:tblGrid>
              <a:tr h="446782">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smtClean="0">
                          <a:solidFill>
                            <a:schemeClr val="tx1">
                              <a:lumMod val="65000"/>
                              <a:lumOff val="35000"/>
                            </a:schemeClr>
                          </a:solidFill>
                          <a:latin typeface="+mj-lt"/>
                          <a:ea typeface="+mj-ea"/>
                        </a:rPr>
                        <a:t>スポーツナビ　トップ　</a:t>
                      </a:r>
                      <a:r>
                        <a:rPr kumimoji="1" lang="ja-JP" altLang="en-US" sz="800" b="1" dirty="0" smtClean="0">
                          <a:solidFill>
                            <a:schemeClr val="tx1"/>
                          </a:solidFill>
                          <a:latin typeface="+mj-lt"/>
                          <a:ea typeface="+mj-ea"/>
                        </a:rPr>
                        <a:t>パノラマ</a:t>
                      </a:r>
                      <a:r>
                        <a:rPr kumimoji="1" lang="ja-JP" altLang="en-US" sz="800" b="1" dirty="0" smtClean="0">
                          <a:solidFill>
                            <a:schemeClr val="tx1">
                              <a:lumMod val="65000"/>
                              <a:lumOff val="35000"/>
                            </a:schemeClr>
                          </a:solidFill>
                          <a:latin typeface="+mj-lt"/>
                          <a:ea typeface="+mj-ea"/>
                        </a:rPr>
                        <a:t>　</a:t>
                      </a:r>
                      <a:r>
                        <a:rPr kumimoji="1" lang="en-US" altLang="ja-JP" sz="800" b="1" dirty="0" smtClean="0">
                          <a:solidFill>
                            <a:schemeClr val="tx1">
                              <a:lumMod val="65000"/>
                              <a:lumOff val="35000"/>
                            </a:schemeClr>
                          </a:solidFill>
                          <a:latin typeface="+mj-lt"/>
                          <a:ea typeface="+mj-ea"/>
                        </a:rPr>
                        <a:t>PC</a:t>
                      </a: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スポーツナビ　トップ　トップインパクトプライムディスプレイダブルサイズ　</a:t>
                      </a:r>
                      <a:r>
                        <a:rPr kumimoji="1" lang="en-US" altLang="ja-JP" sz="800" b="1" kern="1200" dirty="0" smtClean="0">
                          <a:solidFill>
                            <a:schemeClr val="tx1">
                              <a:lumMod val="65000"/>
                              <a:lumOff val="35000"/>
                            </a:schemeClr>
                          </a:solidFill>
                          <a:latin typeface="+mn-lt"/>
                          <a:ea typeface="+mn-ea"/>
                          <a:cs typeface="+mn-cs"/>
                        </a:rPr>
                        <a:t>PC</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スポーツナビ　トップ　トップインパクトプライムディスプレイダブルサイズ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6/23</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6/30</a:t>
                      </a:r>
                      <a:r>
                        <a:rPr kumimoji="1" lang="ja-JP" altLang="en-US" sz="800" b="1" kern="1200" dirty="0" smtClean="0">
                          <a:solidFill>
                            <a:schemeClr val="tx1">
                              <a:lumMod val="65000"/>
                              <a:lumOff val="35000"/>
                            </a:schemeClr>
                          </a:solidFill>
                          <a:latin typeface="+mn-lt"/>
                          <a:ea typeface="+mn-ea"/>
                          <a:cs typeface="+mn-cs"/>
                        </a:rPr>
                        <a:t>）</a:t>
                      </a:r>
                      <a:endParaRPr kumimoji="1" lang="en-US" altLang="ja-JP" sz="800" b="1" kern="1200" dirty="0">
                        <a:solidFill>
                          <a:schemeClr val="tx1">
                            <a:lumMod val="65000"/>
                            <a:lumOff val="35000"/>
                          </a:schemeClr>
                        </a:solidFill>
                        <a:latin typeface="+mn-lt"/>
                        <a:ea typeface="+mn-ea"/>
                        <a:cs typeface="+mn-cs"/>
                      </a:endParaRPr>
                    </a:p>
                  </a:txBody>
                  <a:tcPr marL="4763" marR="4763" marT="4763"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スポーツナビ　カテゴリートップ指定　</a:t>
                      </a:r>
                      <a:r>
                        <a:rPr kumimoji="1" lang="ja-JP" altLang="en-US" sz="800" b="1" kern="1200" dirty="0" smtClean="0">
                          <a:solidFill>
                            <a:schemeClr val="tx1">
                              <a:lumMod val="65000"/>
                              <a:lumOff val="35000"/>
                            </a:schemeClr>
                          </a:solidFill>
                          <a:latin typeface="+mn-lt"/>
                          <a:ea typeface="+mn-ea"/>
                          <a:cs typeface="+mn-cs"/>
                        </a:rPr>
                        <a:t>トップインパクト　プライムディスプレイ　ダブルサイズ</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PC</a:t>
                      </a:r>
                    </a:p>
                  </a:txBody>
                  <a:tcPr marL="4763" marR="4763" marT="4763"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08498">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1000000819</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1000000817</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n-lt"/>
                          <a:ea typeface="+mn-ea"/>
                          <a:cs typeface="+mn-cs"/>
                        </a:rPr>
                        <a:t>1000001267</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n-lt"/>
                          <a:ea typeface="+mn-ea"/>
                          <a:cs typeface="+mn-cs"/>
                        </a:rPr>
                        <a:t>1000001198</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69392726"/>
                  </a:ext>
                </a:extLst>
              </a:tr>
              <a:tr h="2687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fontAlgn="ctr"/>
                      <a:r>
                        <a:rPr kumimoji="1" lang="en-US" altLang="ja-JP" sz="800" kern="1200" dirty="0" smtClean="0">
                          <a:solidFill>
                            <a:schemeClr val="tx1">
                              <a:lumMod val="65000"/>
                              <a:lumOff val="35000"/>
                            </a:schemeClr>
                          </a:solidFill>
                          <a:latin typeface="+mn-lt"/>
                          <a:ea typeface="+mn-ea"/>
                          <a:cs typeface="+mn-cs"/>
                        </a:rPr>
                        <a:t>2021/3/3</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font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2021/4/26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 12:00</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2021/4/20</a:t>
                      </a:r>
                      <a:r>
                        <a:rPr kumimoji="1" lang="ja-JP" altLang="en-US" sz="800" kern="1200" dirty="0" smtClean="0">
                          <a:solidFill>
                            <a:schemeClr val="tx1">
                              <a:lumMod val="65000"/>
                              <a:lumOff val="35000"/>
                            </a:schemeClr>
                          </a:solidFill>
                          <a:latin typeface="+mn-lt"/>
                          <a:ea typeface="+mn-ea"/>
                          <a:cs typeface="+mn-cs"/>
                        </a:rPr>
                        <a:t>（水）</a:t>
                      </a:r>
                      <a:r>
                        <a:rPr kumimoji="1" lang="en-US" altLang="ja-JP" sz="800" kern="1200" dirty="0" smtClean="0">
                          <a:solidFill>
                            <a:schemeClr val="tx1">
                              <a:lumMod val="65000"/>
                              <a:lumOff val="35000"/>
                            </a:schemeClr>
                          </a:solidFill>
                          <a:latin typeface="+mn-lt"/>
                          <a:ea typeface="+mn-ea"/>
                          <a:cs typeface="+mn-cs"/>
                        </a:rPr>
                        <a:t> 12:00</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55075111"/>
                  </a:ext>
                </a:extLst>
              </a:tr>
              <a:tr h="816631">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noFill/>
                      <a:prstDash val="solid"/>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0325936"/>
                  </a:ext>
                </a:extLst>
              </a:tr>
              <a:tr h="685065">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endParaRPr kumimoji="1" lang="ja-JP" altLang="en-US"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画像 </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 </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kumimoji="1" lang="ja-JP" altLang="en-US" sz="800" kern="1200" dirty="0" smtClean="0">
                          <a:solidFill>
                            <a:schemeClr val="tx1">
                              <a:lumMod val="65000"/>
                              <a:lumOff val="35000"/>
                            </a:schemeClr>
                          </a:solidFill>
                          <a:latin typeface="+mn-lt"/>
                          <a:ea typeface="+mn-ea"/>
                          <a:cs typeface="+mn-cs"/>
                        </a:rPr>
                        <a:t>トップインパクト プライムディスプレイダブルサイズ（</a:t>
                      </a:r>
                      <a:r>
                        <a:rPr kumimoji="1" lang="en-US" altLang="ja-JP" sz="800" kern="1200" dirty="0" smtClean="0">
                          <a:solidFill>
                            <a:schemeClr val="tx1">
                              <a:lumMod val="65000"/>
                              <a:lumOff val="35000"/>
                            </a:schemeClr>
                          </a:solidFill>
                          <a:latin typeface="+mn-lt"/>
                          <a:ea typeface="+mn-ea"/>
                          <a:cs typeface="+mn-cs"/>
                        </a:rPr>
                        <a:t>300×600</a:t>
                      </a:r>
                      <a:r>
                        <a:rPr kumimoji="1" lang="ja-JP" altLang="en-US" sz="800" kern="1200" dirty="0" smtClean="0">
                          <a:solidFill>
                            <a:schemeClr val="tx1">
                              <a:lumMod val="65000"/>
                              <a:lumOff val="35000"/>
                            </a:schemeClr>
                          </a:solidFill>
                          <a:latin typeface="+mn-lt"/>
                          <a:ea typeface="+mn-ea"/>
                          <a:cs typeface="+mn-cs"/>
                        </a:rPr>
                        <a:t>）</a:t>
                      </a:r>
                    </a:p>
                    <a:p>
                      <a:pPr algn="ctr"/>
                      <a:r>
                        <a:rPr kumimoji="1" lang="ja-JP" altLang="en-US" sz="800" kern="1200" dirty="0" smtClean="0">
                          <a:solidFill>
                            <a:schemeClr val="tx1">
                              <a:lumMod val="65000"/>
                              <a:lumOff val="35000"/>
                            </a:schemeClr>
                          </a:solidFill>
                          <a:latin typeface="+mn-lt"/>
                          <a:ea typeface="+mn-ea"/>
                          <a:cs typeface="+mn-cs"/>
                        </a:rPr>
                        <a:t>トップインパクト プライムディスプレイダブルサイズ 動画（</a:t>
                      </a:r>
                      <a:r>
                        <a:rPr kumimoji="1" lang="en-US" altLang="ja-JP" sz="800" kern="1200" dirty="0" smtClean="0">
                          <a:solidFill>
                            <a:schemeClr val="tx1">
                              <a:lumMod val="65000"/>
                              <a:lumOff val="35000"/>
                            </a:schemeClr>
                          </a:solidFill>
                          <a:latin typeface="+mn-lt"/>
                          <a:ea typeface="+mn-ea"/>
                          <a:cs typeface="+mn-cs"/>
                        </a:rPr>
                        <a:t>300×600</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kumimoji="1" lang="ja-JP" altLang="en-US" sz="800" kern="1200" dirty="0" smtClean="0">
                          <a:solidFill>
                            <a:schemeClr val="tx1">
                              <a:lumMod val="65000"/>
                              <a:lumOff val="35000"/>
                            </a:schemeClr>
                          </a:solidFill>
                          <a:latin typeface="+mn-lt"/>
                          <a:ea typeface="+mn-ea"/>
                          <a:cs typeface="+mn-cs"/>
                        </a:rPr>
                        <a:t>トップインパクト プライムディスプレイダブルサイズ（</a:t>
                      </a:r>
                      <a:r>
                        <a:rPr kumimoji="1" lang="en-US" altLang="ja-JP" sz="800" kern="1200" dirty="0" smtClean="0">
                          <a:solidFill>
                            <a:schemeClr val="tx1">
                              <a:lumMod val="65000"/>
                              <a:lumOff val="35000"/>
                            </a:schemeClr>
                          </a:solidFill>
                          <a:latin typeface="+mn-lt"/>
                          <a:ea typeface="+mn-ea"/>
                          <a:cs typeface="+mn-cs"/>
                        </a:rPr>
                        <a:t>300×600</a:t>
                      </a:r>
                      <a:r>
                        <a:rPr kumimoji="1" lang="ja-JP" altLang="en-US" sz="800" kern="1200" dirty="0" smtClean="0">
                          <a:solidFill>
                            <a:schemeClr val="tx1">
                              <a:lumMod val="65000"/>
                              <a:lumOff val="35000"/>
                            </a:schemeClr>
                          </a:solidFill>
                          <a:latin typeface="+mn-lt"/>
                          <a:ea typeface="+mn-ea"/>
                          <a:cs typeface="+mn-cs"/>
                        </a:rPr>
                        <a:t>）</a:t>
                      </a:r>
                    </a:p>
                    <a:p>
                      <a:pPr algn="ctr"/>
                      <a:r>
                        <a:rPr kumimoji="1" lang="ja-JP" altLang="en-US" sz="800" kern="1200" dirty="0" smtClean="0">
                          <a:solidFill>
                            <a:schemeClr val="tx1">
                              <a:lumMod val="65000"/>
                              <a:lumOff val="35000"/>
                            </a:schemeClr>
                          </a:solidFill>
                          <a:latin typeface="+mn-lt"/>
                          <a:ea typeface="+mn-ea"/>
                          <a:cs typeface="+mn-cs"/>
                        </a:rPr>
                        <a:t>トップインパクト プライムディスプレイダブルサイズ 動画（</a:t>
                      </a:r>
                      <a:r>
                        <a:rPr kumimoji="1" lang="en-US" altLang="ja-JP" sz="800" kern="1200" dirty="0" smtClean="0">
                          <a:solidFill>
                            <a:schemeClr val="tx1">
                              <a:lumMod val="65000"/>
                              <a:lumOff val="35000"/>
                            </a:schemeClr>
                          </a:solidFill>
                          <a:latin typeface="+mn-lt"/>
                          <a:ea typeface="+mn-ea"/>
                          <a:cs typeface="+mn-cs"/>
                        </a:rPr>
                        <a:t>300×600</a:t>
                      </a:r>
                      <a:r>
                        <a:rPr kumimoji="1" lang="ja-JP" altLang="en-US" sz="800" kern="1200" dirty="0" smtClean="0">
                          <a:solidFill>
                            <a:schemeClr val="tx1">
                              <a:lumMod val="65000"/>
                              <a:lumOff val="35000"/>
                            </a:schemeClr>
                          </a:solidFill>
                          <a:latin typeface="+mn-lt"/>
                          <a:ea typeface="+mn-ea"/>
                          <a:cs typeface="+mn-cs"/>
                        </a:rPr>
                        <a:t>）</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トップインパクト プライムディスプレイダブルサイズ（</a:t>
                      </a:r>
                      <a:r>
                        <a:rPr kumimoji="1" lang="en-US" altLang="ja-JP" sz="800" kern="1200" dirty="0" smtClean="0">
                          <a:solidFill>
                            <a:schemeClr val="tx1">
                              <a:lumMod val="65000"/>
                              <a:lumOff val="35000"/>
                            </a:schemeClr>
                          </a:solidFill>
                          <a:latin typeface="+mn-lt"/>
                          <a:ea typeface="+mn-ea"/>
                          <a:cs typeface="+mn-cs"/>
                        </a:rPr>
                        <a:t>300×600</a:t>
                      </a:r>
                      <a:r>
                        <a:rPr kumimoji="1" lang="ja-JP" altLang="en-US"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トップインパクト プライムディスプレイダブルサイズ 動画（</a:t>
                      </a:r>
                      <a:r>
                        <a:rPr kumimoji="1" lang="en-US" altLang="ja-JP" sz="800" kern="1200" dirty="0" smtClean="0">
                          <a:solidFill>
                            <a:schemeClr val="tx1">
                              <a:lumMod val="65000"/>
                              <a:lumOff val="35000"/>
                            </a:schemeClr>
                          </a:solidFill>
                          <a:latin typeface="+mn-lt"/>
                          <a:ea typeface="+mn-ea"/>
                          <a:cs typeface="+mn-cs"/>
                        </a:rPr>
                        <a:t>300×600</a:t>
                      </a:r>
                      <a:r>
                        <a:rPr kumimoji="1" lang="ja-JP" altLang="en-US"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4434171"/>
                  </a:ext>
                </a:extLst>
              </a:tr>
              <a:tr h="208498">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56592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スポーツナビ　トップ</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野球　プロ野球</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野球　高校野球</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スポーツナビ　サッカー　サッカー代表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6098080"/>
                  </a:ext>
                </a:extLst>
              </a:tr>
              <a:tr h="327640">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21</a:t>
                      </a:r>
                      <a:r>
                        <a:rPr kumimoji="1" lang="ja-JP" altLang="en-US" sz="800" kern="1200" dirty="0" smtClean="0">
                          <a:solidFill>
                            <a:schemeClr val="tx1">
                              <a:lumMod val="65000"/>
                              <a:lumOff val="35000"/>
                            </a:schemeClr>
                          </a:solidFill>
                          <a:latin typeface="+mn-lt"/>
                          <a:ea typeface="+mn-ea"/>
                          <a:cs typeface="+mn-cs"/>
                        </a:rPr>
                        <a:t>日（月）</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23</a:t>
                      </a:r>
                      <a:r>
                        <a:rPr kumimoji="1" lang="ja-JP" altLang="en-US" sz="800" kern="1200" dirty="0" smtClean="0">
                          <a:solidFill>
                            <a:schemeClr val="tx1">
                              <a:lumMod val="65000"/>
                              <a:lumOff val="35000"/>
                            </a:schemeClr>
                          </a:solidFill>
                          <a:latin typeface="+mn-lt"/>
                          <a:ea typeface="+mn-ea"/>
                          <a:cs typeface="+mn-cs"/>
                        </a:rPr>
                        <a:t>日（水）</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日（月）</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63668774"/>
                  </a:ext>
                </a:extLst>
              </a:tr>
              <a:tr h="536138">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en-US" altLang="ja-JP" sz="900" kern="1200" dirty="0">
                          <a:solidFill>
                            <a:schemeClr val="tx1">
                              <a:lumMod val="65000"/>
                              <a:lumOff val="35000"/>
                            </a:schemeClr>
                          </a:solidFill>
                          <a:latin typeface="+mn-lt"/>
                          <a:ea typeface="+mn-ea"/>
                          <a:cs typeface="+mn-cs"/>
                        </a:rPr>
                        <a:t>5</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r>
                        <a:rPr kumimoji="1" lang="ja-JP" altLang="en-US" sz="700" kern="1200" dirty="0" smtClean="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8</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67014782"/>
                  </a:ext>
                </a:extLst>
              </a:tr>
              <a:tr h="212132">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extLst>
                  <a:ext uri="{0D108BD9-81ED-4DB2-BD59-A6C34878D82A}">
                    <a16:rowId xmlns:a16="http://schemas.microsoft.com/office/drawing/2014/main" val="1750538939"/>
                  </a:ext>
                </a:extLst>
              </a:tr>
              <a:tr h="208498">
                <a:tc>
                  <a:txBody>
                    <a:bodyPr/>
                    <a:lstStyle/>
                    <a:p>
                      <a:pPr algn="ctr"/>
                      <a:r>
                        <a:rPr kumimoji="1" lang="ja-JP" altLang="en-US" sz="800" b="0" dirty="0">
                          <a:solidFill>
                            <a:schemeClr val="bg1"/>
                          </a:solidFill>
                          <a:latin typeface="+mj-lt"/>
                          <a:ea typeface="+mj-ea"/>
                        </a:rPr>
                        <a:t>最低購入価格</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a:t>
                      </a:r>
                      <a:r>
                        <a:rPr kumimoji="1" lang="ja-JP" altLang="en-US" sz="800" dirty="0">
                          <a:solidFill>
                            <a:schemeClr val="tx1">
                              <a:lumMod val="65000"/>
                              <a:lumOff val="35000"/>
                            </a:schemeClr>
                          </a:solidFill>
                          <a:latin typeface="+mj-lt"/>
                          <a:ea typeface="+mj-ea"/>
                        </a:rPr>
                        <a:t>円</a:t>
                      </a: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1913646"/>
                  </a:ext>
                </a:extLst>
              </a:tr>
              <a:tr h="360016">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1,130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800" kern="1200" dirty="0" smtClean="0">
                          <a:solidFill>
                            <a:schemeClr val="tx1">
                              <a:lumMod val="65000"/>
                              <a:lumOff val="35000"/>
                            </a:schemeClr>
                          </a:solidFill>
                          <a:latin typeface="+mn-lt"/>
                          <a:ea typeface="+mn-ea"/>
                          <a:cs typeface="+mn-cs"/>
                        </a:rPr>
                        <a:t>1,644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1,644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800" kern="1200" dirty="0" smtClean="0">
                          <a:solidFill>
                            <a:schemeClr val="tx1">
                              <a:lumMod val="65000"/>
                              <a:lumOff val="35000"/>
                            </a:schemeClr>
                          </a:solidFill>
                          <a:latin typeface="+mn-lt"/>
                          <a:ea typeface="+mn-ea"/>
                          <a:cs typeface="+mn-cs"/>
                        </a:rPr>
                        <a:t>2,009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dot"/>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4462905"/>
                  </a:ext>
                </a:extLst>
              </a:tr>
            </a:tbl>
          </a:graphicData>
        </a:graphic>
      </p:graphicFrame>
      <p:pic>
        <p:nvPicPr>
          <p:cNvPr id="10" name="図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9317" y="2047123"/>
            <a:ext cx="866885" cy="814079"/>
          </a:xfrm>
          <a:prstGeom prst="rect">
            <a:avLst/>
          </a:prstGeom>
        </p:spPr>
      </p:pic>
      <p:sp>
        <p:nvSpPr>
          <p:cNvPr id="18" name="正方形/長方形 17"/>
          <p:cNvSpPr/>
          <p:nvPr/>
        </p:nvSpPr>
        <p:spPr>
          <a:xfrm>
            <a:off x="144016" y="6409077"/>
            <a:ext cx="4953000" cy="338554"/>
          </a:xfrm>
          <a:prstGeom prst="rect">
            <a:avLst/>
          </a:prstGeom>
        </p:spPr>
        <p:txBody>
          <a:bodyPr>
            <a:spAutoFit/>
          </a:bodyPr>
          <a:lstStyle/>
          <a:p>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Vimpsはビューアブルインプレッションの略称です</a:t>
            </a:r>
            <a:r>
              <a:rPr lang="ja-JP" altLang="en-US" sz="800" dirty="0" smtClean="0">
                <a:solidFill>
                  <a:schemeClr val="tx1">
                    <a:lumMod val="65000"/>
                    <a:lumOff val="35000"/>
                  </a:schemeClr>
                </a:solidFill>
              </a:rPr>
              <a:t>。</a:t>
            </a:r>
            <a:endParaRPr lang="ja-JP" altLang="en-US" sz="800" dirty="0">
              <a:solidFill>
                <a:schemeClr val="tx1">
                  <a:lumMod val="65000"/>
                  <a:lumOff val="35000"/>
                </a:schemeClr>
              </a:solidFill>
            </a:endParaRPr>
          </a:p>
          <a:p>
            <a:r>
              <a:rPr lang="ja-JP" altLang="en-US" sz="800" dirty="0">
                <a:solidFill>
                  <a:schemeClr val="tx1">
                    <a:lumMod val="65000"/>
                    <a:lumOff val="35000"/>
                  </a:schemeClr>
                </a:solidFill>
              </a:rPr>
              <a:t>※vCPMはビューアブルインプレッション1,000回あたりにかかる見込み広告費用です。</a:t>
            </a:r>
          </a:p>
        </p:txBody>
      </p:sp>
      <p:pic>
        <p:nvPicPr>
          <p:cNvPr id="4" name="図 3"/>
          <p:cNvPicPr>
            <a:picLocks noChangeAspect="1"/>
          </p:cNvPicPr>
          <p:nvPr/>
        </p:nvPicPr>
        <p:blipFill>
          <a:blip r:embed="rId3"/>
          <a:stretch>
            <a:fillRect/>
          </a:stretch>
        </p:blipFill>
        <p:spPr>
          <a:xfrm>
            <a:off x="3995344" y="2047123"/>
            <a:ext cx="978527" cy="842935"/>
          </a:xfrm>
          <a:prstGeom prst="rect">
            <a:avLst/>
          </a:prstGeom>
        </p:spPr>
      </p:pic>
      <p:pic>
        <p:nvPicPr>
          <p:cNvPr id="19" name="図 18"/>
          <p:cNvPicPr>
            <a:picLocks noChangeAspect="1"/>
          </p:cNvPicPr>
          <p:nvPr/>
        </p:nvPicPr>
        <p:blipFill>
          <a:blip r:embed="rId3"/>
          <a:stretch>
            <a:fillRect/>
          </a:stretch>
        </p:blipFill>
        <p:spPr>
          <a:xfrm>
            <a:off x="7898197" y="2060848"/>
            <a:ext cx="943235" cy="812533"/>
          </a:xfrm>
          <a:prstGeom prst="rect">
            <a:avLst/>
          </a:prstGeom>
        </p:spPr>
      </p:pic>
      <p:sp>
        <p:nvSpPr>
          <p:cNvPr id="20" name="正方形/長方形 19"/>
          <p:cNvSpPr/>
          <p:nvPr/>
        </p:nvSpPr>
        <p:spPr>
          <a:xfrm>
            <a:off x="2167528" y="836712"/>
            <a:ext cx="1080120" cy="215444"/>
          </a:xfrm>
          <a:prstGeom prst="rect">
            <a:avLst/>
          </a:prstGeom>
          <a:noFill/>
          <a:ln>
            <a:solidFill>
              <a:schemeClr val="tx1"/>
            </a:solidFill>
          </a:ln>
        </p:spPr>
        <p:txBody>
          <a:bodyPr wrap="square">
            <a:spAutoFit/>
          </a:bodyPr>
          <a:lstStyle/>
          <a:p>
            <a:pPr lvl="0" algn="ctr">
              <a:defRPr/>
            </a:pPr>
            <a:r>
              <a:rPr lang="ja-JP" altLang="en-US" sz="800" dirty="0">
                <a:solidFill>
                  <a:schemeClr val="tx1">
                    <a:lumMod val="65000"/>
                    <a:lumOff val="35000"/>
                  </a:schemeClr>
                </a:solidFill>
              </a:rPr>
              <a:t>レギュラ</a:t>
            </a:r>
            <a:r>
              <a:rPr lang="ja-JP" altLang="en-US" sz="800" dirty="0" smtClean="0">
                <a:solidFill>
                  <a:schemeClr val="tx1">
                    <a:lumMod val="65000"/>
                    <a:lumOff val="35000"/>
                  </a:schemeClr>
                </a:solidFill>
              </a:rPr>
              <a:t>ー商品</a:t>
            </a:r>
            <a:endParaRPr lang="ja-JP" altLang="en-US" sz="800" dirty="0">
              <a:solidFill>
                <a:schemeClr val="tx1">
                  <a:lumMod val="65000"/>
                  <a:lumOff val="35000"/>
                </a:schemeClr>
              </a:solidFill>
            </a:endParaRPr>
          </a:p>
        </p:txBody>
      </p:sp>
      <p:sp>
        <p:nvSpPr>
          <p:cNvPr id="21" name="正方形/長方形 20"/>
          <p:cNvSpPr/>
          <p:nvPr/>
        </p:nvSpPr>
        <p:spPr>
          <a:xfrm>
            <a:off x="3974473" y="826261"/>
            <a:ext cx="1080120" cy="215444"/>
          </a:xfrm>
          <a:prstGeom prst="rect">
            <a:avLst/>
          </a:prstGeom>
          <a:noFill/>
          <a:ln>
            <a:solidFill>
              <a:schemeClr val="tx1"/>
            </a:solidFill>
          </a:ln>
        </p:spPr>
        <p:txBody>
          <a:bodyPr wrap="square">
            <a:spAutoFit/>
          </a:bodyPr>
          <a:lstStyle/>
          <a:p>
            <a:pPr lvl="0" algn="ctr">
              <a:defRPr/>
            </a:pPr>
            <a:r>
              <a:rPr lang="ja-JP" altLang="en-US" sz="800" dirty="0">
                <a:solidFill>
                  <a:schemeClr val="tx1">
                    <a:lumMod val="65000"/>
                    <a:lumOff val="35000"/>
                  </a:schemeClr>
                </a:solidFill>
              </a:rPr>
              <a:t>レギュラ</a:t>
            </a:r>
            <a:r>
              <a:rPr lang="ja-JP" altLang="en-US" sz="800" dirty="0" smtClean="0">
                <a:solidFill>
                  <a:schemeClr val="tx1">
                    <a:lumMod val="65000"/>
                    <a:lumOff val="35000"/>
                  </a:schemeClr>
                </a:solidFill>
              </a:rPr>
              <a:t>ー商品</a:t>
            </a:r>
            <a:endParaRPr lang="ja-JP" altLang="en-US" sz="800" dirty="0">
              <a:solidFill>
                <a:schemeClr val="tx1">
                  <a:lumMod val="65000"/>
                  <a:lumOff val="35000"/>
                </a:schemeClr>
              </a:solidFill>
            </a:endParaRPr>
          </a:p>
        </p:txBody>
      </p:sp>
      <p:sp>
        <p:nvSpPr>
          <p:cNvPr id="15" name="正方形/長方形 14"/>
          <p:cNvSpPr/>
          <p:nvPr/>
        </p:nvSpPr>
        <p:spPr>
          <a:xfrm>
            <a:off x="7833320" y="776765"/>
            <a:ext cx="1296144" cy="307777"/>
          </a:xfrm>
          <a:prstGeom prst="rect">
            <a:avLst/>
          </a:prstGeom>
          <a:solidFill>
            <a:srgbClr val="FFE9EA"/>
          </a:solidFill>
          <a:ln>
            <a:solidFill>
              <a:schemeClr val="accent5"/>
            </a:solidFill>
          </a:ln>
        </p:spPr>
        <p:txBody>
          <a:bodyPr wrap="square">
            <a:spAutoFit/>
          </a:bodyPr>
          <a:lstStyle/>
          <a:p>
            <a:pPr lvl="0" algn="ctr">
              <a:defRPr/>
            </a:pPr>
            <a:r>
              <a:rPr lang="ja-JP" altLang="en-US" sz="700" dirty="0" smtClean="0">
                <a:solidFill>
                  <a:srgbClr val="FF0000"/>
                </a:solidFill>
              </a:rPr>
              <a:t>スペシャル商品</a:t>
            </a:r>
            <a:endParaRPr lang="en-US" altLang="ja-JP" sz="700" dirty="0" smtClean="0">
              <a:solidFill>
                <a:srgbClr val="FF0000"/>
              </a:solidFill>
            </a:endParaRPr>
          </a:p>
          <a:p>
            <a:pPr lvl="0" algn="ctr">
              <a:defRPr/>
            </a:pPr>
            <a:r>
              <a:rPr lang="ja-JP" altLang="en-US" sz="700" dirty="0" smtClean="0">
                <a:solidFill>
                  <a:srgbClr val="FF0000"/>
                </a:solidFill>
              </a:rPr>
              <a:t>事前</a:t>
            </a:r>
            <a:r>
              <a:rPr lang="ja-JP" altLang="en-US" sz="700" dirty="0">
                <a:solidFill>
                  <a:srgbClr val="FF0000"/>
                </a:solidFill>
              </a:rPr>
              <a:t>提案</a:t>
            </a:r>
            <a:r>
              <a:rPr lang="ja-JP" altLang="en-US" sz="700" dirty="0" smtClean="0">
                <a:solidFill>
                  <a:srgbClr val="FF0000"/>
                </a:solidFill>
              </a:rPr>
              <a:t>可否判断必須</a:t>
            </a:r>
            <a:endParaRPr lang="ja-JP" altLang="en-US" sz="700" dirty="0">
              <a:solidFill>
                <a:srgbClr val="FF0000"/>
              </a:solidFill>
            </a:endParaRPr>
          </a:p>
        </p:txBody>
      </p:sp>
      <p:sp>
        <p:nvSpPr>
          <p:cNvPr id="16" name="正方形/長方形 15"/>
          <p:cNvSpPr/>
          <p:nvPr/>
        </p:nvSpPr>
        <p:spPr>
          <a:xfrm>
            <a:off x="128464" y="6024826"/>
            <a:ext cx="9937104" cy="584775"/>
          </a:xfrm>
          <a:prstGeom prst="rect">
            <a:avLst/>
          </a:prstGeom>
        </p:spPr>
        <p:txBody>
          <a:bodyPr wrap="square">
            <a:spAutoFit/>
          </a:bodyPr>
          <a:lstStyle/>
          <a:p>
            <a:r>
              <a:rPr lang="en-US" altLang="ja-JP" sz="800" dirty="0" smtClean="0">
                <a:solidFill>
                  <a:schemeClr val="tx1">
                    <a:lumMod val="65000"/>
                    <a:lumOff val="35000"/>
                  </a:schemeClr>
                </a:solidFill>
              </a:rPr>
              <a:t>※1</a:t>
            </a:r>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事前提案可否判断および在庫確認必須商品です。承認されたアカウントのみ予約購入が可能となります</a:t>
            </a:r>
            <a:r>
              <a:rPr lang="ja-JP" altLang="en-US" sz="800" dirty="0" smtClean="0">
                <a:solidFill>
                  <a:schemeClr val="tx1">
                    <a:lumMod val="65000"/>
                    <a:lumOff val="35000"/>
                  </a:schemeClr>
                </a:solidFill>
              </a:rPr>
              <a:t>。</a:t>
            </a:r>
            <a:endParaRPr lang="en-US" altLang="ja-JP" sz="800" dirty="0" smtClean="0">
              <a:solidFill>
                <a:schemeClr val="tx1">
                  <a:lumMod val="65000"/>
                  <a:lumOff val="35000"/>
                </a:schemeClr>
              </a:solidFill>
            </a:endParaRPr>
          </a:p>
          <a:p>
            <a:r>
              <a:rPr lang="en-US" altLang="ja-JP" sz="800" dirty="0" smtClean="0">
                <a:solidFill>
                  <a:schemeClr val="tx1">
                    <a:lumMod val="65000"/>
                    <a:lumOff val="35000"/>
                  </a:schemeClr>
                </a:solidFill>
              </a:rPr>
              <a:t>※2</a:t>
            </a:r>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スポーツナビ　トップ　トップインパクトプライムディスプレイダブルサイズ　</a:t>
            </a:r>
            <a:r>
              <a:rPr lang="en-US" altLang="ja-JP" sz="800" dirty="0">
                <a:solidFill>
                  <a:schemeClr val="tx1">
                    <a:lumMod val="65000"/>
                    <a:lumOff val="35000"/>
                  </a:schemeClr>
                </a:solidFill>
              </a:rPr>
              <a:t>PC</a:t>
            </a:r>
            <a:r>
              <a:rPr lang="ja-JP" altLang="en-US" sz="800" dirty="0">
                <a:solidFill>
                  <a:schemeClr val="tx1">
                    <a:lumMod val="65000"/>
                    <a:lumOff val="35000"/>
                  </a:schemeClr>
                </a:solidFill>
              </a:rPr>
              <a:t>　</a:t>
            </a:r>
            <a:r>
              <a:rPr lang="ja-JP" altLang="en-US" sz="800" dirty="0" smtClean="0">
                <a:solidFill>
                  <a:schemeClr val="tx1">
                    <a:lumMod val="65000"/>
                    <a:lumOff val="35000"/>
                  </a:schemeClr>
                </a:solidFill>
              </a:rPr>
              <a:t>はスポーツナビトップページリニューアルに伴い、</a:t>
            </a:r>
            <a:r>
              <a:rPr lang="en-US" altLang="ja-JP" sz="800" dirty="0" smtClean="0">
                <a:solidFill>
                  <a:schemeClr val="tx1">
                    <a:lumMod val="65000"/>
                    <a:lumOff val="35000"/>
                  </a:schemeClr>
                </a:solidFill>
              </a:rPr>
              <a:t>6/22</a:t>
            </a:r>
            <a:r>
              <a:rPr lang="ja-JP" altLang="en-US" sz="800" dirty="0" smtClean="0">
                <a:solidFill>
                  <a:schemeClr val="tx1">
                    <a:lumMod val="65000"/>
                    <a:lumOff val="35000"/>
                  </a:schemeClr>
                </a:solidFill>
              </a:rPr>
              <a:t>（火）は売り止めとなります。ご了承ください。</a:t>
            </a:r>
            <a:endParaRPr lang="en-US" altLang="ja-JP" sz="800" dirty="0" smtClean="0">
              <a:solidFill>
                <a:schemeClr val="tx1">
                  <a:lumMod val="65000"/>
                  <a:lumOff val="35000"/>
                </a:schemeClr>
              </a:solidFill>
            </a:endParaRPr>
          </a:p>
          <a:p>
            <a:r>
              <a:rPr lang="en-US" altLang="ja-JP" sz="800" dirty="0" smtClean="0">
                <a:solidFill>
                  <a:schemeClr val="tx1">
                    <a:lumMod val="65000"/>
                    <a:lumOff val="35000"/>
                  </a:schemeClr>
                </a:solidFill>
              </a:rPr>
              <a:t>※3</a:t>
            </a:r>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スポーツナビトップページリニューアルに</a:t>
            </a:r>
            <a:r>
              <a:rPr lang="ja-JP" altLang="en-US" sz="800" dirty="0" smtClean="0">
                <a:solidFill>
                  <a:schemeClr val="tx1">
                    <a:lumMod val="65000"/>
                    <a:lumOff val="35000"/>
                  </a:schemeClr>
                </a:solidFill>
              </a:rPr>
              <a:t>伴い、</a:t>
            </a:r>
            <a:r>
              <a:rPr lang="en-US" altLang="ja-JP" sz="800" dirty="0" smtClean="0">
                <a:solidFill>
                  <a:schemeClr val="tx1">
                    <a:lumMod val="65000"/>
                    <a:lumOff val="35000"/>
                  </a:schemeClr>
                </a:solidFill>
              </a:rPr>
              <a:t>6/23</a:t>
            </a:r>
            <a:r>
              <a:rPr lang="ja-JP" altLang="en-US" sz="800" dirty="0" smtClean="0">
                <a:solidFill>
                  <a:schemeClr val="tx1">
                    <a:lumMod val="65000"/>
                    <a:lumOff val="35000"/>
                  </a:schemeClr>
                </a:solidFill>
              </a:rPr>
              <a:t>（水）以降に掲載するトップインパクト プライムディスプレイダブルサイズの入稿規定が変更となります。</a:t>
            </a:r>
            <a:r>
              <a:rPr lang="ja-JP" altLang="en-US" sz="800" dirty="0">
                <a:solidFill>
                  <a:schemeClr val="tx1">
                    <a:lumMod val="65000"/>
                    <a:lumOff val="35000"/>
                  </a:schemeClr>
                </a:solidFill>
              </a:rPr>
              <a:t>入稿</a:t>
            </a:r>
            <a:r>
              <a:rPr lang="ja-JP" altLang="en-US" sz="800" dirty="0" smtClean="0">
                <a:solidFill>
                  <a:schemeClr val="tx1">
                    <a:lumMod val="65000"/>
                    <a:lumOff val="35000"/>
                  </a:schemeClr>
                </a:solidFill>
              </a:rPr>
              <a:t>規定については現在準備中となります。</a:t>
            </a:r>
            <a:endParaRPr lang="en-US" altLang="ja-JP" sz="800" dirty="0" smtClean="0">
              <a:solidFill>
                <a:schemeClr val="tx1">
                  <a:lumMod val="65000"/>
                  <a:lumOff val="35000"/>
                </a:schemeClr>
              </a:solidFill>
            </a:endParaRPr>
          </a:p>
          <a:p>
            <a:endParaRPr lang="en-US" altLang="ja-JP" sz="800" dirty="0">
              <a:solidFill>
                <a:schemeClr val="tx1">
                  <a:lumMod val="65000"/>
                  <a:lumOff val="35000"/>
                </a:schemeClr>
              </a:solidFill>
            </a:endParaRPr>
          </a:p>
        </p:txBody>
      </p:sp>
      <p:sp>
        <p:nvSpPr>
          <p:cNvPr id="17" name="テキスト ボックス 16"/>
          <p:cNvSpPr txBox="1"/>
          <p:nvPr/>
        </p:nvSpPr>
        <p:spPr>
          <a:xfrm>
            <a:off x="9009182" y="1356737"/>
            <a:ext cx="576064" cy="200055"/>
          </a:xfrm>
          <a:prstGeom prst="rect">
            <a:avLst/>
          </a:prstGeom>
          <a:noFill/>
        </p:spPr>
        <p:txBody>
          <a:bodyPr wrap="square" rtlCol="0">
            <a:spAutoFit/>
          </a:bodyPr>
          <a:lstStyle/>
          <a:p>
            <a:r>
              <a:rPr kumimoji="1" lang="en-US" altLang="ja-JP" sz="700" dirty="0" smtClean="0">
                <a:solidFill>
                  <a:schemeClr val="tx1">
                    <a:lumMod val="65000"/>
                    <a:lumOff val="35000"/>
                  </a:schemeClr>
                </a:solidFill>
              </a:rPr>
              <a:t>※1</a:t>
            </a:r>
            <a:endParaRPr kumimoji="1" lang="ja-JP" altLang="en-US" sz="700" dirty="0">
              <a:solidFill>
                <a:schemeClr val="tx1">
                  <a:lumMod val="65000"/>
                  <a:lumOff val="35000"/>
                </a:schemeClr>
              </a:solidFill>
            </a:endParaRPr>
          </a:p>
        </p:txBody>
      </p:sp>
      <p:pic>
        <p:nvPicPr>
          <p:cNvPr id="22" name="図 21"/>
          <p:cNvPicPr>
            <a:picLocks noChangeAspect="1"/>
          </p:cNvPicPr>
          <p:nvPr/>
        </p:nvPicPr>
        <p:blipFill>
          <a:blip r:embed="rId3"/>
          <a:stretch>
            <a:fillRect/>
          </a:stretch>
        </p:blipFill>
        <p:spPr>
          <a:xfrm>
            <a:off x="5994763" y="2031616"/>
            <a:ext cx="974462" cy="839433"/>
          </a:xfrm>
          <a:prstGeom prst="rect">
            <a:avLst/>
          </a:prstGeom>
        </p:spPr>
      </p:pic>
      <p:sp>
        <p:nvSpPr>
          <p:cNvPr id="23" name="正方形/長方形 22"/>
          <p:cNvSpPr/>
          <p:nvPr/>
        </p:nvSpPr>
        <p:spPr>
          <a:xfrm>
            <a:off x="5994762" y="826261"/>
            <a:ext cx="1080120" cy="215444"/>
          </a:xfrm>
          <a:prstGeom prst="rect">
            <a:avLst/>
          </a:prstGeom>
          <a:noFill/>
          <a:ln>
            <a:solidFill>
              <a:schemeClr val="tx1"/>
            </a:solidFill>
          </a:ln>
        </p:spPr>
        <p:txBody>
          <a:bodyPr wrap="square">
            <a:spAutoFit/>
          </a:bodyPr>
          <a:lstStyle/>
          <a:p>
            <a:pPr lvl="0" algn="ctr">
              <a:defRPr/>
            </a:pPr>
            <a:r>
              <a:rPr lang="ja-JP" altLang="en-US" sz="800" dirty="0">
                <a:solidFill>
                  <a:schemeClr val="tx1">
                    <a:lumMod val="65000"/>
                    <a:lumOff val="35000"/>
                  </a:schemeClr>
                </a:solidFill>
              </a:rPr>
              <a:t>レギュラ</a:t>
            </a:r>
            <a:r>
              <a:rPr lang="ja-JP" altLang="en-US" sz="800" dirty="0" smtClean="0">
                <a:solidFill>
                  <a:schemeClr val="tx1">
                    <a:lumMod val="65000"/>
                    <a:lumOff val="35000"/>
                  </a:schemeClr>
                </a:solidFill>
              </a:rPr>
              <a:t>ー商品</a:t>
            </a:r>
            <a:endParaRPr lang="ja-JP" altLang="en-US" sz="800" dirty="0">
              <a:solidFill>
                <a:schemeClr val="tx1">
                  <a:lumMod val="65000"/>
                  <a:lumOff val="35000"/>
                </a:schemeClr>
              </a:solidFill>
            </a:endParaRPr>
          </a:p>
        </p:txBody>
      </p:sp>
      <p:sp>
        <p:nvSpPr>
          <p:cNvPr id="24" name="角丸四角形 23"/>
          <p:cNvSpPr/>
          <p:nvPr/>
        </p:nvSpPr>
        <p:spPr bwMode="auto">
          <a:xfrm>
            <a:off x="5529064" y="976839"/>
            <a:ext cx="576064" cy="134074"/>
          </a:xfrm>
          <a:prstGeom prst="roundRect">
            <a:avLst/>
          </a:prstGeom>
          <a:solidFill>
            <a:schemeClr val="accent5"/>
          </a:solid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700" b="1" kern="0" dirty="0">
                <a:solidFill>
                  <a:schemeClr val="bg1"/>
                </a:solidFill>
                <a:latin typeface="+mn-ea"/>
                <a:cs typeface="Verdana" pitchFamily="34" charset="0"/>
              </a:rPr>
              <a:t>新規</a:t>
            </a:r>
            <a:endParaRPr kumimoji="0" lang="ja-JP" altLang="en-US" sz="7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25" name="テキスト ボックス 24"/>
          <p:cNvSpPr txBox="1"/>
          <p:nvPr/>
        </p:nvSpPr>
        <p:spPr>
          <a:xfrm>
            <a:off x="6973314" y="1368116"/>
            <a:ext cx="576064" cy="200055"/>
          </a:xfrm>
          <a:prstGeom prst="rect">
            <a:avLst/>
          </a:prstGeom>
          <a:noFill/>
        </p:spPr>
        <p:txBody>
          <a:bodyPr wrap="square" rtlCol="0">
            <a:spAutoFit/>
          </a:bodyPr>
          <a:lstStyle/>
          <a:p>
            <a:r>
              <a:rPr kumimoji="1" lang="en-US" altLang="ja-JP" sz="700" dirty="0" smtClean="0">
                <a:solidFill>
                  <a:schemeClr val="tx1">
                    <a:lumMod val="65000"/>
                    <a:lumOff val="35000"/>
                  </a:schemeClr>
                </a:solidFill>
              </a:rPr>
              <a:t>※2</a:t>
            </a:r>
            <a:r>
              <a:rPr kumimoji="1" lang="ja-JP" altLang="en-US" sz="700" dirty="0" err="1" smtClean="0">
                <a:solidFill>
                  <a:schemeClr val="tx1">
                    <a:lumMod val="65000"/>
                    <a:lumOff val="35000"/>
                  </a:schemeClr>
                </a:solidFill>
              </a:rPr>
              <a:t>、</a:t>
            </a:r>
            <a:r>
              <a:rPr kumimoji="1" lang="ja-JP" altLang="en-US" sz="700" dirty="0" smtClean="0">
                <a:solidFill>
                  <a:schemeClr val="tx1">
                    <a:lumMod val="65000"/>
                    <a:lumOff val="35000"/>
                  </a:schemeClr>
                </a:solidFill>
              </a:rPr>
              <a:t>３</a:t>
            </a:r>
            <a:endParaRPr kumimoji="1" lang="ja-JP" altLang="en-US" sz="700" dirty="0">
              <a:solidFill>
                <a:schemeClr val="tx1">
                  <a:lumMod val="65000"/>
                  <a:lumOff val="35000"/>
                </a:schemeClr>
              </a:solidFill>
            </a:endParaRPr>
          </a:p>
        </p:txBody>
      </p:sp>
      <p:sp>
        <p:nvSpPr>
          <p:cNvPr id="26" name="テキスト ボックス 25"/>
          <p:cNvSpPr txBox="1"/>
          <p:nvPr/>
        </p:nvSpPr>
        <p:spPr>
          <a:xfrm>
            <a:off x="5225480" y="1388476"/>
            <a:ext cx="576064" cy="200055"/>
          </a:xfrm>
          <a:prstGeom prst="rect">
            <a:avLst/>
          </a:prstGeom>
          <a:noFill/>
        </p:spPr>
        <p:txBody>
          <a:bodyPr wrap="square" rtlCol="0">
            <a:spAutoFit/>
          </a:bodyPr>
          <a:lstStyle/>
          <a:p>
            <a:r>
              <a:rPr kumimoji="1" lang="en-US" altLang="ja-JP" sz="700" dirty="0" smtClean="0">
                <a:solidFill>
                  <a:schemeClr val="tx1">
                    <a:lumMod val="65000"/>
                    <a:lumOff val="35000"/>
                  </a:schemeClr>
                </a:solidFill>
              </a:rPr>
              <a:t>※2</a:t>
            </a:r>
            <a:endParaRPr kumimoji="1" lang="ja-JP" altLang="en-US" sz="700" dirty="0">
              <a:solidFill>
                <a:schemeClr val="tx1">
                  <a:lumMod val="65000"/>
                  <a:lumOff val="35000"/>
                </a:schemeClr>
              </a:solidFill>
            </a:endParaRPr>
          </a:p>
        </p:txBody>
      </p:sp>
    </p:spTree>
    <p:extLst>
      <p:ext uri="{BB962C8B-B14F-4D97-AF65-F5344CB8AC3E}">
        <p14:creationId xmlns:p14="http://schemas.microsoft.com/office/powerpoint/2010/main" val="1833704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t>ターゲティング設定</a:t>
            </a:r>
            <a:endParaRPr kumimoji="1" lang="ja-JP" altLang="en-US" sz="2200" dirty="0"/>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539872238"/>
              </p:ext>
            </p:extLst>
          </p:nvPr>
        </p:nvGraphicFramePr>
        <p:xfrm>
          <a:off x="272480" y="1048925"/>
          <a:ext cx="9456466" cy="3338255"/>
        </p:xfrm>
        <a:graphic>
          <a:graphicData uri="http://schemas.openxmlformats.org/drawingml/2006/table">
            <a:tbl>
              <a:tblPr firstCol="1" bandRow="1">
                <a:tableStyleId>{21E4AEA4-8DFA-4A89-87EB-49C32662AFE0}</a:tableStyleId>
              </a:tblPr>
              <a:tblGrid>
                <a:gridCol w="720080">
                  <a:extLst>
                    <a:ext uri="{9D8B030D-6E8A-4147-A177-3AD203B41FA5}">
                      <a16:colId xmlns:a16="http://schemas.microsoft.com/office/drawing/2014/main" val="792911817"/>
                    </a:ext>
                  </a:extLst>
                </a:gridCol>
                <a:gridCol w="720080">
                  <a:extLst>
                    <a:ext uri="{9D8B030D-6E8A-4147-A177-3AD203B41FA5}">
                      <a16:colId xmlns:a16="http://schemas.microsoft.com/office/drawing/2014/main" val="2515137241"/>
                    </a:ext>
                  </a:extLst>
                </a:gridCol>
                <a:gridCol w="774750">
                  <a:extLst>
                    <a:ext uri="{9D8B030D-6E8A-4147-A177-3AD203B41FA5}">
                      <a16:colId xmlns:a16="http://schemas.microsoft.com/office/drawing/2014/main" val="3608287535"/>
                    </a:ext>
                  </a:extLst>
                </a:gridCol>
                <a:gridCol w="1034508">
                  <a:extLst>
                    <a:ext uri="{9D8B030D-6E8A-4147-A177-3AD203B41FA5}">
                      <a16:colId xmlns:a16="http://schemas.microsoft.com/office/drawing/2014/main" val="135909385"/>
                    </a:ext>
                  </a:extLst>
                </a:gridCol>
                <a:gridCol w="1034508">
                  <a:extLst>
                    <a:ext uri="{9D8B030D-6E8A-4147-A177-3AD203B41FA5}">
                      <a16:colId xmlns:a16="http://schemas.microsoft.com/office/drawing/2014/main" val="2466444227"/>
                    </a:ext>
                  </a:extLst>
                </a:gridCol>
                <a:gridCol w="1034508">
                  <a:extLst>
                    <a:ext uri="{9D8B030D-6E8A-4147-A177-3AD203B41FA5}">
                      <a16:colId xmlns:a16="http://schemas.microsoft.com/office/drawing/2014/main" val="102341530"/>
                    </a:ext>
                  </a:extLst>
                </a:gridCol>
                <a:gridCol w="1034508">
                  <a:extLst>
                    <a:ext uri="{9D8B030D-6E8A-4147-A177-3AD203B41FA5}">
                      <a16:colId xmlns:a16="http://schemas.microsoft.com/office/drawing/2014/main" val="1527805802"/>
                    </a:ext>
                  </a:extLst>
                </a:gridCol>
                <a:gridCol w="1034508">
                  <a:extLst>
                    <a:ext uri="{9D8B030D-6E8A-4147-A177-3AD203B41FA5}">
                      <a16:colId xmlns:a16="http://schemas.microsoft.com/office/drawing/2014/main" val="2079942996"/>
                    </a:ext>
                  </a:extLst>
                </a:gridCol>
                <a:gridCol w="1034508">
                  <a:extLst>
                    <a:ext uri="{9D8B030D-6E8A-4147-A177-3AD203B41FA5}">
                      <a16:colId xmlns:a16="http://schemas.microsoft.com/office/drawing/2014/main" val="1700612422"/>
                    </a:ext>
                  </a:extLst>
                </a:gridCol>
                <a:gridCol w="1034508">
                  <a:extLst>
                    <a:ext uri="{9D8B030D-6E8A-4147-A177-3AD203B41FA5}">
                      <a16:colId xmlns:a16="http://schemas.microsoft.com/office/drawing/2014/main" val="2615874203"/>
                    </a:ext>
                  </a:extLst>
                </a:gridCol>
              </a:tblGrid>
              <a:tr h="598954">
                <a:tc>
                  <a:txBody>
                    <a:bodyPr/>
                    <a:lstStyle/>
                    <a:p>
                      <a:pPr algn="ctr"/>
                      <a:r>
                        <a:rPr kumimoji="1" lang="ja-JP" altLang="en-US" sz="8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カテゴリー指定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プライムボード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endParaRPr kumimoji="1" lang="en-US" altLang="ja-JP" sz="7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68803">
                <a:tc>
                  <a:txBody>
                    <a:bodyPr/>
                    <a:lstStyle/>
                    <a:p>
                      <a:pPr algn="ctr"/>
                      <a:r>
                        <a:rPr kumimoji="1" lang="ja-JP" altLang="en-US" sz="7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21446">
                <a:tc>
                  <a:txBody>
                    <a:bodyPr/>
                    <a:lstStyle/>
                    <a:p>
                      <a:pPr algn="ctr"/>
                      <a:r>
                        <a:rPr kumimoji="1" lang="ja-JP" altLang="en-US" sz="7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944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94433">
                <a:tc>
                  <a:txBody>
                    <a:body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496694">
                <a:tc>
                  <a:txBody>
                    <a:body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6880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6880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72480" y="4437112"/>
            <a:ext cx="8496944" cy="2169825"/>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年齢は以下の区分で指定が可能です。</a:t>
            </a:r>
            <a:endParaRPr lang="en-US" altLang="ja-JP" sz="1000" dirty="0">
              <a:solidFill>
                <a:schemeClr val="tx1">
                  <a:lumMod val="65000"/>
                  <a:lumOff val="35000"/>
                </a:schemeClr>
              </a:solidFill>
              <a:latin typeface="+mn-ea"/>
            </a:endParaRPr>
          </a:p>
          <a:p>
            <a:r>
              <a:rPr lang="en-US" altLang="ja-JP" sz="1000" dirty="0">
                <a:solidFill>
                  <a:schemeClr val="tx1">
                    <a:lumMod val="65000"/>
                    <a:lumOff val="35000"/>
                  </a:schemeClr>
                </a:solidFill>
              </a:rPr>
              <a:t>13</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14</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15</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17</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18</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19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20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21</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22</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29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30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39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40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49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50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59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60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69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70</a:t>
            </a:r>
            <a:r>
              <a:rPr lang="ja-JP" altLang="en-US" sz="1000" dirty="0">
                <a:solidFill>
                  <a:schemeClr val="tx1">
                    <a:lumMod val="65000"/>
                    <a:lumOff val="35000"/>
                  </a:schemeClr>
                </a:solidFill>
              </a:rPr>
              <a:t>歳</a:t>
            </a:r>
            <a:r>
              <a:rPr lang="ja-JP" altLang="en-US" sz="1000" dirty="0" smtClean="0">
                <a:solidFill>
                  <a:schemeClr val="tx1">
                    <a:lumMod val="65000"/>
                    <a:lumOff val="35000"/>
                  </a:schemeClr>
                </a:solidFill>
              </a:rPr>
              <a:t>～</a:t>
            </a:r>
            <a:endParaRPr lang="en-US" altLang="ja-JP" sz="1000" dirty="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en-US" altLang="ja-JP" sz="1000" dirty="0" smtClean="0">
                <a:solidFill>
                  <a:schemeClr val="tx1">
                    <a:lumMod val="65000"/>
                    <a:lumOff val="35000"/>
                  </a:schemeClr>
                </a:solidFill>
                <a:latin typeface="+mn-ea"/>
              </a:rPr>
              <a:t>※</a:t>
            </a:r>
            <a:r>
              <a:rPr lang="en-US" altLang="ja-JP" sz="1000" dirty="0" err="1" smtClean="0">
                <a:solidFill>
                  <a:schemeClr val="tx1">
                    <a:lumMod val="65000"/>
                    <a:lumOff val="35000"/>
                  </a:schemeClr>
                </a:solidFill>
                <a:latin typeface="+mn-ea"/>
              </a:rPr>
              <a:t>vCPM</a:t>
            </a:r>
            <a:r>
              <a:rPr lang="ja-JP" altLang="en-US" sz="1000" dirty="0" smtClean="0">
                <a:solidFill>
                  <a:schemeClr val="tx1">
                    <a:lumMod val="65000"/>
                    <a:lumOff val="35000"/>
                  </a:schemeClr>
                </a:solidFill>
                <a:latin typeface="+mn-ea"/>
              </a:rPr>
              <a:t>掛け率の最大値は</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倍になります。</a:t>
            </a:r>
            <a:endParaRPr lang="en-US" altLang="ja-JP" sz="1000" dirty="0" smtClean="0">
              <a:solidFill>
                <a:schemeClr val="tx1">
                  <a:lumMod val="65000"/>
                  <a:lumOff val="35000"/>
                </a:schemeClr>
              </a:solidFill>
              <a:latin typeface="+mn-ea"/>
            </a:endParaRPr>
          </a:p>
          <a:p>
            <a:pPr>
              <a:lnSpc>
                <a:spcPts val="1460"/>
              </a:lnSpc>
            </a:pPr>
            <a:r>
              <a:rPr lang="ja-JP" altLang="en-US" sz="1000" dirty="0" smtClean="0">
                <a:solidFill>
                  <a:schemeClr val="tx1">
                    <a:lumMod val="65000"/>
                    <a:lumOff val="35000"/>
                  </a:schemeClr>
                </a:solidFill>
                <a:latin typeface="+mn-ea"/>
              </a:rPr>
              <a:t>例：性別、年齢、オーディエンスカテゴリーを設定した場合、</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a:solidFill>
                  <a:schemeClr val="tx1">
                    <a:lumMod val="65000"/>
                    <a:lumOff val="35000"/>
                  </a:schemeClr>
                </a:solidFill>
                <a:latin typeface="+mn-ea"/>
              </a:rPr>
              <a:t>× 1.2</a:t>
            </a:r>
            <a:r>
              <a:rPr lang="ja-JP" altLang="en-US" sz="1000" dirty="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a:t>
            </a:r>
            <a:r>
              <a:rPr lang="en-US" altLang="ja-JP" sz="1000" dirty="0">
                <a:solidFill>
                  <a:schemeClr val="tx1">
                    <a:lumMod val="65000"/>
                    <a:lumOff val="35000"/>
                  </a:schemeClr>
                </a:solidFill>
                <a:latin typeface="+mn-ea"/>
              </a:rPr>
              <a:t> </a:t>
            </a:r>
            <a:r>
              <a:rPr lang="en-US" altLang="ja-JP" sz="1000" dirty="0" smtClean="0">
                <a:solidFill>
                  <a:schemeClr val="tx1">
                    <a:lumMod val="65000"/>
                    <a:lumOff val="35000"/>
                  </a:schemeClr>
                </a:solidFill>
                <a:latin typeface="+mn-ea"/>
              </a:rPr>
              <a:t>1.8</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=2.59</a:t>
            </a:r>
            <a:r>
              <a:rPr lang="ja-JP" altLang="en-US" sz="1000" dirty="0" smtClean="0">
                <a:solidFill>
                  <a:schemeClr val="tx1">
                    <a:lumMod val="65000"/>
                    <a:lumOff val="35000"/>
                  </a:schemeClr>
                </a:solidFill>
                <a:latin typeface="+mn-ea"/>
              </a:rPr>
              <a:t>倍となりますが、</a:t>
            </a:r>
            <a:endParaRPr lang="en-US" altLang="ja-JP" sz="1000" dirty="0" smtClean="0">
              <a:solidFill>
                <a:schemeClr val="tx1">
                  <a:lumMod val="65000"/>
                  <a:lumOff val="35000"/>
                </a:schemeClr>
              </a:solidFill>
              <a:latin typeface="+mn-ea"/>
            </a:endParaRPr>
          </a:p>
          <a:p>
            <a:pPr>
              <a:lnSpc>
                <a:spcPts val="1460"/>
              </a:lnSpc>
            </a:pPr>
            <a:r>
              <a:rPr lang="ja-JP" altLang="en-US" sz="1000" dirty="0" smtClean="0">
                <a:solidFill>
                  <a:schemeClr val="tx1">
                    <a:lumMod val="65000"/>
                    <a:lumOff val="35000"/>
                  </a:schemeClr>
                </a:solidFill>
                <a:latin typeface="+mn-ea"/>
              </a:rPr>
              <a:t>最大値が</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倍のため、</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倍で設定可能となります。</a:t>
            </a:r>
            <a:endParaRPr lang="en-US" altLang="ja-JP" sz="1000" dirty="0" smtClean="0">
              <a:solidFill>
                <a:schemeClr val="tx1">
                  <a:lumMod val="65000"/>
                  <a:lumOff val="35000"/>
                </a:schemeClr>
              </a:solidFill>
              <a:latin typeface="+mn-ea"/>
            </a:endParaRPr>
          </a:p>
          <a:p>
            <a:pPr>
              <a:lnSpc>
                <a:spcPts val="1460"/>
              </a:lnSpc>
            </a:pPr>
            <a:endParaRPr lang="en-US" altLang="ja-JP" sz="1000" dirty="0" smtClean="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rPr>
              <a:t>※</a:t>
            </a:r>
            <a:r>
              <a:rPr lang="ja-JP" altLang="en-US" sz="1000" dirty="0">
                <a:solidFill>
                  <a:schemeClr val="tx1">
                    <a:lumMod val="65000"/>
                    <a:lumOff val="35000"/>
                  </a:schemeClr>
                </a:solidFill>
                <a:latin typeface="+mn-ea"/>
              </a:rPr>
              <a:t>オーディエンスカテゴリーの詳細</a:t>
            </a:r>
            <a:r>
              <a:rPr lang="ja-JP" altLang="en-US" sz="1000" dirty="0" smtClean="0">
                <a:solidFill>
                  <a:schemeClr val="tx1">
                    <a:lumMod val="65000"/>
                    <a:lumOff val="35000"/>
                  </a:schemeClr>
                </a:solidFill>
                <a:latin typeface="+mn-ea"/>
              </a:rPr>
              <a:t>は、</a:t>
            </a:r>
            <a:r>
              <a:rPr lang="en-US" altLang="ja-JP" sz="1000" dirty="0" smtClean="0">
                <a:solidFill>
                  <a:schemeClr val="tx1">
                    <a:lumMod val="65000"/>
                    <a:lumOff val="35000"/>
                  </a:schemeClr>
                </a:solidFill>
                <a:latin typeface="+mn-ea"/>
              </a:rPr>
              <a:t>Yahoo!</a:t>
            </a:r>
            <a:r>
              <a:rPr lang="ja-JP" altLang="en-US" sz="1000" dirty="0">
                <a:solidFill>
                  <a:schemeClr val="tx1">
                    <a:lumMod val="65000"/>
                    <a:lumOff val="35000"/>
                  </a:schemeClr>
                </a:solidFill>
                <a:latin typeface="+mn-ea"/>
              </a:rPr>
              <a:t>広告ヘルプを</a:t>
            </a:r>
            <a:r>
              <a:rPr lang="ja-JP" altLang="en-US" sz="1000" dirty="0" smtClean="0">
                <a:solidFill>
                  <a:schemeClr val="tx1">
                    <a:lumMod val="65000"/>
                    <a:lumOff val="35000"/>
                  </a:schemeClr>
                </a:solidFill>
                <a:latin typeface="+mn-ea"/>
              </a:rPr>
              <a:t>参照してください。</a:t>
            </a:r>
            <a:endParaRPr lang="en-US" altLang="ja-JP" sz="1000" dirty="0" smtClean="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hlinkClick r:id="rId2"/>
              </a:rPr>
              <a:t>https</a:t>
            </a:r>
            <a:r>
              <a:rPr lang="en-US" altLang="ja-JP" sz="1000" dirty="0">
                <a:solidFill>
                  <a:schemeClr val="tx1">
                    <a:lumMod val="65000"/>
                    <a:lumOff val="35000"/>
                  </a:schemeClr>
                </a:solidFill>
                <a:latin typeface="+mn-ea"/>
                <a:hlinkClick r:id="rId2"/>
              </a:rPr>
              <a:t>://</a:t>
            </a:r>
            <a:r>
              <a:rPr lang="en-US" altLang="ja-JP" sz="1000" dirty="0" smtClean="0">
                <a:solidFill>
                  <a:schemeClr val="tx1">
                    <a:lumMod val="65000"/>
                    <a:lumOff val="35000"/>
                  </a:schemeClr>
                </a:solidFill>
                <a:latin typeface="+mn-ea"/>
                <a:hlinkClick r:id="rId2"/>
              </a:rPr>
              <a:t>ads-help.yahoo.co.jp/yahooads/display/articledetail?lan=ja&amp;aid=71655</a:t>
            </a:r>
            <a:endParaRPr lang="en-US" altLang="ja-JP" sz="1000" b="1" dirty="0">
              <a:solidFill>
                <a:schemeClr val="tx1">
                  <a:lumMod val="65000"/>
                  <a:lumOff val="35000"/>
                </a:schemeClr>
              </a:solidFill>
            </a:endParaRPr>
          </a:p>
          <a:p>
            <a:pPr>
              <a:lnSpc>
                <a:spcPts val="1460"/>
              </a:lnSpc>
            </a:pPr>
            <a:endParaRPr lang="en-US" altLang="ja-JP" sz="1000" b="1" dirty="0">
              <a:solidFill>
                <a:schemeClr val="tx1">
                  <a:lumMod val="65000"/>
                  <a:lumOff val="35000"/>
                </a:schemeClr>
              </a:solidFill>
              <a:latin typeface="+mn-ea"/>
            </a:endParaRPr>
          </a:p>
          <a:p>
            <a:pPr>
              <a:lnSpc>
                <a:spcPts val="1460"/>
              </a:lnSpc>
            </a:pPr>
            <a:r>
              <a:rPr lang="en-US" altLang="ja-JP" sz="1000" dirty="0">
                <a:solidFill>
                  <a:schemeClr val="tx1">
                    <a:lumMod val="65000"/>
                    <a:lumOff val="35000"/>
                  </a:schemeClr>
                </a:solidFill>
                <a:latin typeface="+mn-ea"/>
              </a:rPr>
              <a:t>※SP</a:t>
            </a:r>
            <a:r>
              <a:rPr lang="ja-JP" altLang="en-US" sz="1000" dirty="0">
                <a:solidFill>
                  <a:schemeClr val="tx1">
                    <a:lumMod val="65000"/>
                    <a:lumOff val="35000"/>
                  </a:schemeClr>
                </a:solidFill>
                <a:latin typeface="+mn-ea"/>
              </a:rPr>
              <a:t>はスマートフォンの略称です</a:t>
            </a:r>
            <a:r>
              <a:rPr lang="ja-JP" altLang="en-US" sz="1000" dirty="0" smtClean="0">
                <a:solidFill>
                  <a:schemeClr val="tx1">
                    <a:lumMod val="65000"/>
                    <a:lumOff val="35000"/>
                  </a:schemeClr>
                </a:solidFill>
                <a:latin typeface="+mn-ea"/>
              </a:rPr>
              <a:t>。</a:t>
            </a:r>
            <a:endParaRPr lang="en-US" altLang="ja-JP" sz="1000" dirty="0">
              <a:solidFill>
                <a:schemeClr val="tx1">
                  <a:lumMod val="65000"/>
                  <a:lumOff val="35000"/>
                </a:schemeClr>
              </a:solidFill>
              <a:latin typeface="+mn-ea"/>
            </a:endParaRPr>
          </a:p>
        </p:txBody>
      </p:sp>
    </p:spTree>
    <p:extLst>
      <p:ext uri="{BB962C8B-B14F-4D97-AF65-F5344CB8AC3E}">
        <p14:creationId xmlns:p14="http://schemas.microsoft.com/office/powerpoint/2010/main" val="1512909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lang="ja-JP" altLang="en-US" dirty="0"/>
              <a:t>掲載制限業種</a:t>
            </a:r>
            <a:endParaRPr kumimoji="1" lang="ja-JP" altLang="en-US" dirty="0"/>
          </a:p>
        </p:txBody>
      </p:sp>
      <p:graphicFrame>
        <p:nvGraphicFramePr>
          <p:cNvPr id="5" name="表 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224870719"/>
              </p:ext>
            </p:extLst>
          </p:nvPr>
        </p:nvGraphicFramePr>
        <p:xfrm>
          <a:off x="500926" y="1231206"/>
          <a:ext cx="9006212" cy="4845584"/>
        </p:xfrm>
        <a:graphic>
          <a:graphicData uri="http://schemas.openxmlformats.org/drawingml/2006/table">
            <a:tbl>
              <a:tblPr firstCol="1" bandRow="1">
                <a:tableStyleId>{21E4AEA4-8DFA-4A89-87EB-49C32662AFE0}</a:tableStyleId>
              </a:tblPr>
              <a:tblGrid>
                <a:gridCol w="2041225">
                  <a:extLst>
                    <a:ext uri="{9D8B030D-6E8A-4147-A177-3AD203B41FA5}">
                      <a16:colId xmlns:a16="http://schemas.microsoft.com/office/drawing/2014/main" val="792911817"/>
                    </a:ext>
                  </a:extLst>
                </a:gridCol>
                <a:gridCol w="875426">
                  <a:extLst>
                    <a:ext uri="{9D8B030D-6E8A-4147-A177-3AD203B41FA5}">
                      <a16:colId xmlns:a16="http://schemas.microsoft.com/office/drawing/2014/main" val="3057805663"/>
                    </a:ext>
                  </a:extLst>
                </a:gridCol>
                <a:gridCol w="875426">
                  <a:extLst>
                    <a:ext uri="{9D8B030D-6E8A-4147-A177-3AD203B41FA5}">
                      <a16:colId xmlns:a16="http://schemas.microsoft.com/office/drawing/2014/main" val="2057032746"/>
                    </a:ext>
                  </a:extLst>
                </a:gridCol>
                <a:gridCol w="875426">
                  <a:extLst>
                    <a:ext uri="{9D8B030D-6E8A-4147-A177-3AD203B41FA5}">
                      <a16:colId xmlns:a16="http://schemas.microsoft.com/office/drawing/2014/main" val="1336191591"/>
                    </a:ext>
                  </a:extLst>
                </a:gridCol>
                <a:gridCol w="875426">
                  <a:extLst>
                    <a:ext uri="{9D8B030D-6E8A-4147-A177-3AD203B41FA5}">
                      <a16:colId xmlns:a16="http://schemas.microsoft.com/office/drawing/2014/main" val="1982972544"/>
                    </a:ext>
                  </a:extLst>
                </a:gridCol>
                <a:gridCol w="875426">
                  <a:extLst>
                    <a:ext uri="{9D8B030D-6E8A-4147-A177-3AD203B41FA5}">
                      <a16:colId xmlns:a16="http://schemas.microsoft.com/office/drawing/2014/main" val="1273039273"/>
                    </a:ext>
                  </a:extLst>
                </a:gridCol>
                <a:gridCol w="875426">
                  <a:extLst>
                    <a:ext uri="{9D8B030D-6E8A-4147-A177-3AD203B41FA5}">
                      <a16:colId xmlns:a16="http://schemas.microsoft.com/office/drawing/2014/main" val="1075813293"/>
                    </a:ext>
                  </a:extLst>
                </a:gridCol>
                <a:gridCol w="875426">
                  <a:extLst>
                    <a:ext uri="{9D8B030D-6E8A-4147-A177-3AD203B41FA5}">
                      <a16:colId xmlns:a16="http://schemas.microsoft.com/office/drawing/2014/main" val="1995511555"/>
                    </a:ext>
                  </a:extLst>
                </a:gridCol>
                <a:gridCol w="837005">
                  <a:extLst>
                    <a:ext uri="{9D8B030D-6E8A-4147-A177-3AD203B41FA5}">
                      <a16:colId xmlns:a16="http://schemas.microsoft.com/office/drawing/2014/main" val="4203260269"/>
                    </a:ext>
                  </a:extLst>
                </a:gridCol>
              </a:tblGrid>
              <a:tr h="804916">
                <a:tc>
                  <a:txBody>
                    <a:bodyPr/>
                    <a:lstStyle/>
                    <a:p>
                      <a:pPr algn="ctr"/>
                      <a:r>
                        <a:rPr kumimoji="1" lang="ja-JP" altLang="en-US" sz="800" b="1" dirty="0">
                          <a:solidFill>
                            <a:schemeClr val="bg1"/>
                          </a:solidFill>
                          <a:latin typeface="+mj-lt"/>
                          <a:ea typeface="+mj-ea"/>
                        </a:rPr>
                        <a:t>カテゴリー名</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トップパネル　</a:t>
                      </a:r>
                      <a:r>
                        <a:rPr kumimoji="1" lang="en-US" altLang="ja-JP" sz="700" b="1" kern="1200" dirty="0" smtClean="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プライムディスプレイ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カテゴリー指定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スポーツナビ　トップ　パノラマ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トップ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スポーツナビ　カテゴリートップ指定　トップインパクトプライムディスプレイダブルサイズ　</a:t>
                      </a:r>
                      <a:r>
                        <a:rPr kumimoji="1" lang="en-US" altLang="ja-JP" sz="700" b="1" kern="1200" dirty="0" smtClean="0">
                          <a:solidFill>
                            <a:schemeClr val="tx1">
                              <a:lumMod val="65000"/>
                              <a:lumOff val="35000"/>
                            </a:schemeClr>
                          </a:solidFill>
                          <a:latin typeface="+mn-lt"/>
                          <a:ea typeface="+mn-ea"/>
                          <a:cs typeface="+mn-cs"/>
                        </a:rPr>
                        <a:t>PC</a:t>
                      </a:r>
                      <a:endParaRPr kumimoji="1" lang="en-US" altLang="ja-JP" sz="7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384434171"/>
                  </a:ext>
                </a:extLst>
              </a:tr>
              <a:tr h="209939">
                <a:tc>
                  <a:txBody>
                    <a:body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1235976483"/>
                  </a:ext>
                </a:extLst>
              </a:tr>
              <a:tr h="20993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53124904"/>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2325638202"/>
                  </a:ext>
                </a:extLst>
              </a:tr>
              <a:tr h="20993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287883443"/>
                  </a:ext>
                </a:extLst>
              </a:tr>
              <a:tr h="175704">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extLst>
                  <a:ext uri="{0D108BD9-81ED-4DB2-BD59-A6C34878D82A}">
                    <a16:rowId xmlns:a16="http://schemas.microsoft.com/office/drawing/2014/main" val="1594927395"/>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extLst>
                  <a:ext uri="{0D108BD9-81ED-4DB2-BD59-A6C34878D82A}">
                    <a16:rowId xmlns:a16="http://schemas.microsoft.com/office/drawing/2014/main" val="3233359345"/>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extLst>
                  <a:ext uri="{0D108BD9-81ED-4DB2-BD59-A6C34878D82A}">
                    <a16:rowId xmlns:a16="http://schemas.microsoft.com/office/drawing/2014/main" val="792717137"/>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2478511855"/>
                  </a:ext>
                </a:extLst>
              </a:tr>
              <a:tr h="210328">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smtClean="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270189732"/>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1981137617"/>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2159408202"/>
                  </a:ext>
                </a:extLst>
              </a:tr>
              <a:tr h="269904">
                <a:tc>
                  <a:txBody>
                    <a:body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extLst>
                  <a:ext uri="{0D108BD9-81ED-4DB2-BD59-A6C34878D82A}">
                    <a16:rowId xmlns:a16="http://schemas.microsoft.com/office/drawing/2014/main" val="572816015"/>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1471209214"/>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2940608094"/>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1">
                        <a:lumMod val="95000"/>
                      </a:schemeClr>
                    </a:solidFill>
                  </a:tcPr>
                </a:tc>
                <a:extLst>
                  <a:ext uri="{0D108BD9-81ED-4DB2-BD59-A6C34878D82A}">
                    <a16:rowId xmlns:a16="http://schemas.microsoft.com/office/drawing/2014/main" val="2416297115"/>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extLst>
                  <a:ext uri="{0D108BD9-81ED-4DB2-BD59-A6C34878D82A}">
                    <a16:rowId xmlns:a16="http://schemas.microsoft.com/office/drawing/2014/main" val="3078824691"/>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extLst>
                  <a:ext uri="{0D108BD9-81ED-4DB2-BD59-A6C34878D82A}">
                    <a16:rowId xmlns:a16="http://schemas.microsoft.com/office/drawing/2014/main" val="542850792"/>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extLst>
                  <a:ext uri="{0D108BD9-81ED-4DB2-BD59-A6C34878D82A}">
                    <a16:rowId xmlns:a16="http://schemas.microsoft.com/office/drawing/2014/main" val="782460784"/>
                  </a:ext>
                </a:extLst>
              </a:tr>
              <a:tr h="192542">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FF0000"/>
                          </a:solidFill>
                          <a:effectLst/>
                          <a:uLnTx/>
                          <a:uFillTx/>
                          <a:latin typeface="+mn-lt"/>
                          <a:ea typeface="+mn-ea"/>
                          <a:cs typeface="+mn-cs"/>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40765094"/>
                  </a:ext>
                </a:extLst>
              </a:tr>
            </a:tbl>
          </a:graphicData>
        </a:graphic>
      </p:graphicFrame>
      <p:sp>
        <p:nvSpPr>
          <p:cNvPr id="21" name="正方形/長方形 20"/>
          <p:cNvSpPr/>
          <p:nvPr/>
        </p:nvSpPr>
        <p:spPr>
          <a:xfrm>
            <a:off x="416496" y="6173374"/>
            <a:ext cx="9294249" cy="215444"/>
          </a:xfrm>
          <a:prstGeom prst="rect">
            <a:avLst/>
          </a:prstGeom>
        </p:spPr>
        <p:txBody>
          <a:bodyPr wrap="square">
            <a:spAutoFit/>
          </a:bodyPr>
          <a:lstStyle/>
          <a:p>
            <a:r>
              <a:rPr lang="en-US" altLang="ja-JP" sz="800" dirty="0" smtClean="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a:t>
            </a:r>
            <a:r>
              <a:rPr lang="ja-JP" altLang="en-US" sz="800" dirty="0" smtClean="0">
                <a:solidFill>
                  <a:schemeClr val="tx1">
                    <a:lumMod val="65000"/>
                    <a:lumOff val="35000"/>
                  </a:schemeClr>
                </a:solidFill>
              </a:rPr>
              <a:t>。　</a:t>
            </a:r>
            <a:endParaRPr lang="en-US" altLang="ja-JP" sz="800" dirty="0">
              <a:solidFill>
                <a:schemeClr val="tx1">
                  <a:lumMod val="65000"/>
                  <a:lumOff val="35000"/>
                </a:schemeClr>
              </a:solidFill>
            </a:endParaRPr>
          </a:p>
        </p:txBody>
      </p:sp>
      <p:sp>
        <p:nvSpPr>
          <p:cNvPr id="26" name="正方形/長方形 25"/>
          <p:cNvSpPr/>
          <p:nvPr/>
        </p:nvSpPr>
        <p:spPr>
          <a:xfrm>
            <a:off x="416496" y="6449868"/>
            <a:ext cx="4185761" cy="284693"/>
          </a:xfrm>
          <a:prstGeom prst="rect">
            <a:avLst/>
          </a:prstGeom>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の枠は</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pic>
        <p:nvPicPr>
          <p:cNvPr id="27" name="図 26"/>
          <p:cNvPicPr>
            <a:picLocks noChangeAspect="1"/>
          </p:cNvPicPr>
          <p:nvPr/>
        </p:nvPicPr>
        <p:blipFill>
          <a:blip r:embed="rId2"/>
          <a:stretch>
            <a:fillRect/>
          </a:stretch>
        </p:blipFill>
        <p:spPr>
          <a:xfrm>
            <a:off x="704528" y="6524741"/>
            <a:ext cx="203602" cy="120158"/>
          </a:xfrm>
          <a:prstGeom prst="rect">
            <a:avLst/>
          </a:prstGeom>
        </p:spPr>
      </p:pic>
      <p:sp>
        <p:nvSpPr>
          <p:cNvPr id="36" name="正方形/長方形 35"/>
          <p:cNvSpPr/>
          <p:nvPr/>
        </p:nvSpPr>
        <p:spPr>
          <a:xfrm>
            <a:off x="7839728" y="6159773"/>
            <a:ext cx="1850186" cy="284693"/>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ja-JP" altLang="en-US" sz="800" dirty="0" smtClean="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37" name="正方形/長方形 36"/>
          <p:cNvSpPr/>
          <p:nvPr/>
        </p:nvSpPr>
        <p:spPr>
          <a:xfrm>
            <a:off x="3440832" y="838704"/>
            <a:ext cx="792088" cy="307777"/>
          </a:xfrm>
          <a:prstGeom prst="rect">
            <a:avLst/>
          </a:prstGeom>
          <a:solidFill>
            <a:srgbClr val="FFE9EA"/>
          </a:solidFill>
          <a:ln>
            <a:solidFill>
              <a:schemeClr val="accent5"/>
            </a:solidFill>
          </a:ln>
        </p:spPr>
        <p:txBody>
          <a:bodyPr wrap="square">
            <a:spAutoFit/>
          </a:bodyPr>
          <a:lstStyle/>
          <a:p>
            <a:pPr lvl="0" algn="ctr">
              <a:defRPr/>
            </a:pPr>
            <a:r>
              <a:rPr lang="ja-JP" altLang="en-US" sz="700" dirty="0" smtClean="0">
                <a:solidFill>
                  <a:srgbClr val="FF0000"/>
                </a:solidFill>
              </a:rPr>
              <a:t>事前</a:t>
            </a:r>
            <a:r>
              <a:rPr lang="ja-JP" altLang="en-US" sz="700" dirty="0">
                <a:solidFill>
                  <a:srgbClr val="FF0000"/>
                </a:solidFill>
              </a:rPr>
              <a:t>提案</a:t>
            </a:r>
            <a:r>
              <a:rPr lang="ja-JP" altLang="en-US" sz="700" dirty="0" smtClean="0">
                <a:solidFill>
                  <a:srgbClr val="FF0000"/>
                </a:solidFill>
              </a:rPr>
              <a:t>可否判断必須商品</a:t>
            </a:r>
            <a:endParaRPr lang="ja-JP" altLang="en-US" sz="700" dirty="0">
              <a:solidFill>
                <a:srgbClr val="FF0000"/>
              </a:solidFill>
            </a:endParaRPr>
          </a:p>
        </p:txBody>
      </p:sp>
      <p:sp>
        <p:nvSpPr>
          <p:cNvPr id="12" name="正方形/長方形 11"/>
          <p:cNvSpPr/>
          <p:nvPr/>
        </p:nvSpPr>
        <p:spPr>
          <a:xfrm>
            <a:off x="6062408" y="854537"/>
            <a:ext cx="792088" cy="307777"/>
          </a:xfrm>
          <a:prstGeom prst="rect">
            <a:avLst/>
          </a:prstGeom>
          <a:solidFill>
            <a:srgbClr val="FFE9EA"/>
          </a:solidFill>
          <a:ln>
            <a:solidFill>
              <a:schemeClr val="accent5"/>
            </a:solidFill>
          </a:ln>
        </p:spPr>
        <p:txBody>
          <a:bodyPr wrap="square">
            <a:spAutoFit/>
          </a:bodyPr>
          <a:lstStyle/>
          <a:p>
            <a:pPr lvl="0" algn="ctr">
              <a:defRPr/>
            </a:pPr>
            <a:r>
              <a:rPr lang="ja-JP" altLang="en-US" sz="700" dirty="0" smtClean="0">
                <a:solidFill>
                  <a:srgbClr val="FF0000"/>
                </a:solidFill>
              </a:rPr>
              <a:t>事前</a:t>
            </a:r>
            <a:r>
              <a:rPr lang="ja-JP" altLang="en-US" sz="700" dirty="0">
                <a:solidFill>
                  <a:srgbClr val="FF0000"/>
                </a:solidFill>
              </a:rPr>
              <a:t>提案</a:t>
            </a:r>
            <a:r>
              <a:rPr lang="ja-JP" altLang="en-US" sz="700" dirty="0" smtClean="0">
                <a:solidFill>
                  <a:srgbClr val="FF0000"/>
                </a:solidFill>
              </a:rPr>
              <a:t>可否判断必須商品</a:t>
            </a:r>
            <a:endParaRPr lang="ja-JP" altLang="en-US" sz="700" dirty="0">
              <a:solidFill>
                <a:srgbClr val="FF0000"/>
              </a:solidFill>
            </a:endParaRPr>
          </a:p>
        </p:txBody>
      </p:sp>
      <p:sp>
        <p:nvSpPr>
          <p:cNvPr id="13" name="正方形/長方形 12"/>
          <p:cNvSpPr/>
          <p:nvPr/>
        </p:nvSpPr>
        <p:spPr>
          <a:xfrm>
            <a:off x="8683984" y="843832"/>
            <a:ext cx="792088" cy="307777"/>
          </a:xfrm>
          <a:prstGeom prst="rect">
            <a:avLst/>
          </a:prstGeom>
          <a:solidFill>
            <a:srgbClr val="FFE9EA"/>
          </a:solidFill>
          <a:ln>
            <a:solidFill>
              <a:schemeClr val="accent5"/>
            </a:solidFill>
          </a:ln>
        </p:spPr>
        <p:txBody>
          <a:bodyPr wrap="square">
            <a:spAutoFit/>
          </a:bodyPr>
          <a:lstStyle/>
          <a:p>
            <a:pPr lvl="0" algn="ctr">
              <a:defRPr/>
            </a:pPr>
            <a:r>
              <a:rPr lang="ja-JP" altLang="en-US" sz="700" dirty="0" smtClean="0">
                <a:solidFill>
                  <a:srgbClr val="FF0000"/>
                </a:solidFill>
              </a:rPr>
              <a:t>事前</a:t>
            </a:r>
            <a:r>
              <a:rPr lang="ja-JP" altLang="en-US" sz="700" dirty="0">
                <a:solidFill>
                  <a:srgbClr val="FF0000"/>
                </a:solidFill>
              </a:rPr>
              <a:t>提案</a:t>
            </a:r>
            <a:r>
              <a:rPr lang="ja-JP" altLang="en-US" sz="700" dirty="0" smtClean="0">
                <a:solidFill>
                  <a:srgbClr val="FF0000"/>
                </a:solidFill>
              </a:rPr>
              <a:t>可否判断必須商品</a:t>
            </a:r>
            <a:endParaRPr lang="ja-JP" altLang="en-US" sz="700" dirty="0">
              <a:solidFill>
                <a:srgbClr val="FF0000"/>
              </a:solidFill>
            </a:endParaRPr>
          </a:p>
        </p:txBody>
      </p:sp>
    </p:spTree>
    <p:extLst>
      <p:ext uri="{BB962C8B-B14F-4D97-AF65-F5344CB8AC3E}">
        <p14:creationId xmlns:p14="http://schemas.microsoft.com/office/powerpoint/2010/main" val="2245122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latin typeface="+mn-ea"/>
                <a:ea typeface="+mn-ea"/>
              </a:rPr>
              <a:t>Copyright</a:t>
            </a:r>
            <a:r>
              <a:rPr lang="ja-JP" altLang="en-US" dirty="0">
                <a:solidFill>
                  <a:prstClr val="black"/>
                </a:solidFill>
                <a:latin typeface="+mn-ea"/>
                <a:ea typeface="+mn-ea"/>
              </a:rPr>
              <a:t>（</a:t>
            </a:r>
            <a:r>
              <a:rPr lang="en-US" altLang="ja-JP" dirty="0">
                <a:solidFill>
                  <a:prstClr val="black"/>
                </a:solidFill>
                <a:latin typeface="+mn-ea"/>
                <a:ea typeface="+mn-ea"/>
              </a:rPr>
              <a:t>C</a:t>
            </a:r>
            <a:r>
              <a:rPr lang="ja-JP" altLang="en-US" dirty="0">
                <a:solidFill>
                  <a:prstClr val="black"/>
                </a:solidFill>
                <a:latin typeface="+mn-ea"/>
                <a:ea typeface="+mn-ea"/>
              </a:rPr>
              <a:t>）</a:t>
            </a:r>
            <a:r>
              <a:rPr lang="en-US" altLang="ja-JP" dirty="0">
                <a:solidFill>
                  <a:prstClr val="black"/>
                </a:solidFill>
                <a:latin typeface="+mn-ea"/>
                <a:ea typeface="+mn-ea"/>
              </a:rPr>
              <a:t>2021 Yahoo Japan Corporation. All Rights Reserved. </a:t>
            </a:r>
            <a:r>
              <a:rPr lang="ja-JP" altLang="en-US" dirty="0">
                <a:solidFill>
                  <a:prstClr val="black"/>
                </a:solidFill>
                <a:latin typeface="+mn-ea"/>
                <a:ea typeface="+mn-ea"/>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Autofit/>
          </a:bodyPr>
          <a:lstStyle/>
          <a:p>
            <a:r>
              <a:rPr lang="ja-JP" altLang="en-US" sz="2500" dirty="0">
                <a:latin typeface="+mn-ea"/>
                <a:ea typeface="+mn-ea"/>
                <a:cs typeface="メイリオ" panose="020B0604030504040204" pitchFamily="50" charset="-128"/>
              </a:rPr>
              <a:t>スペシャル商品について</a:t>
            </a:r>
          </a:p>
        </p:txBody>
      </p:sp>
      <p:sp>
        <p:nvSpPr>
          <p:cNvPr id="5" name="正方形/長方形 4"/>
          <p:cNvSpPr/>
          <p:nvPr/>
        </p:nvSpPr>
        <p:spPr>
          <a:xfrm>
            <a:off x="344488" y="936117"/>
            <a:ext cx="9389800" cy="1815882"/>
          </a:xfrm>
          <a:prstGeom prst="rect">
            <a:avLst/>
          </a:prstGeom>
        </p:spPr>
        <p:txBody>
          <a:bodyPr wrap="square">
            <a:spAutoFit/>
          </a:bodyPr>
          <a:lstStyle/>
          <a:p>
            <a:r>
              <a:rPr lang="ja-JP" altLang="en-US" sz="1600" dirty="0">
                <a:solidFill>
                  <a:schemeClr val="tx1">
                    <a:lumMod val="65000"/>
                    <a:lumOff val="35000"/>
                  </a:schemeClr>
                </a:solidFill>
                <a:latin typeface="+mn-ea"/>
              </a:rPr>
              <a:t>販売先を限定しないレギュラー商品に対し、スペシャル商品は提案可能な広告主様やプロモーションが限定されています。そのため、事前に弊社による出稿可否判断が必要となります。</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事前提案可否申請で承認されたアカウントに対して、弊社内でシステム対応を行い、広告管理ツールの商品選択画面にて該当商品が予約購入できるようになります。（事前提案可否申請で承認されていないアカウントで予約することはできません。）</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p:txBody>
      </p:sp>
      <p:sp>
        <p:nvSpPr>
          <p:cNvPr id="7" name="正方形/長方形 6"/>
          <p:cNvSpPr/>
          <p:nvPr/>
        </p:nvSpPr>
        <p:spPr>
          <a:xfrm>
            <a:off x="632520" y="2564905"/>
            <a:ext cx="2248192" cy="194813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mn-ea"/>
              </a:rPr>
              <a:t>レギュラー商品</a:t>
            </a:r>
            <a:endParaRPr lang="en-US" altLang="ja-JP" sz="1600" b="1" dirty="0">
              <a:latin typeface="+mn-ea"/>
            </a:endParaRPr>
          </a:p>
        </p:txBody>
      </p:sp>
      <p:sp>
        <p:nvSpPr>
          <p:cNvPr id="9" name="正方形/長方形 8"/>
          <p:cNvSpPr/>
          <p:nvPr/>
        </p:nvSpPr>
        <p:spPr>
          <a:xfrm>
            <a:off x="5169024" y="2564904"/>
            <a:ext cx="2248192" cy="1948131"/>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latin typeface="+mn-ea"/>
              </a:rPr>
              <a:t>スペシャル商品</a:t>
            </a:r>
          </a:p>
        </p:txBody>
      </p:sp>
      <p:sp>
        <p:nvSpPr>
          <p:cNvPr id="10" name="正方形/長方形 9"/>
          <p:cNvSpPr/>
          <p:nvPr/>
        </p:nvSpPr>
        <p:spPr>
          <a:xfrm>
            <a:off x="7562998" y="3094184"/>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期間限定特別商品</a:t>
            </a:r>
          </a:p>
        </p:txBody>
      </p:sp>
      <p:sp>
        <p:nvSpPr>
          <p:cNvPr id="11" name="正方形/長方形 10"/>
          <p:cNvSpPr/>
          <p:nvPr/>
        </p:nvSpPr>
        <p:spPr>
          <a:xfrm>
            <a:off x="7563627" y="3569727"/>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広告主様限定商品</a:t>
            </a:r>
          </a:p>
        </p:txBody>
      </p:sp>
      <p:sp>
        <p:nvSpPr>
          <p:cNvPr id="12" name="正方形/長方形 11"/>
          <p:cNvSpPr/>
          <p:nvPr/>
        </p:nvSpPr>
        <p:spPr>
          <a:xfrm>
            <a:off x="7562998" y="4063880"/>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その他特別対応商品</a:t>
            </a:r>
          </a:p>
        </p:txBody>
      </p:sp>
      <p:sp>
        <p:nvSpPr>
          <p:cNvPr id="24" name="正方形/長方形 23"/>
          <p:cNvSpPr/>
          <p:nvPr/>
        </p:nvSpPr>
        <p:spPr>
          <a:xfrm>
            <a:off x="3026494" y="3071562"/>
            <a:ext cx="158199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特集・企画</a:t>
            </a:r>
          </a:p>
        </p:txBody>
      </p:sp>
      <p:sp>
        <p:nvSpPr>
          <p:cNvPr id="25" name="正方形/長方形 24"/>
          <p:cNvSpPr/>
          <p:nvPr/>
        </p:nvSpPr>
        <p:spPr>
          <a:xfrm>
            <a:off x="3026494" y="2569246"/>
            <a:ext cx="1602025" cy="46654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通常商品</a:t>
            </a:r>
          </a:p>
        </p:txBody>
      </p:sp>
      <p:sp>
        <p:nvSpPr>
          <p:cNvPr id="35" name="正方形/長方形 34"/>
          <p:cNvSpPr/>
          <p:nvPr/>
        </p:nvSpPr>
        <p:spPr>
          <a:xfrm>
            <a:off x="7562999" y="2591869"/>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事前提案可否</a:t>
            </a:r>
            <a:endParaRPr lang="en-US" altLang="ja-JP" sz="1200" dirty="0">
              <a:solidFill>
                <a:schemeClr val="tx1">
                  <a:lumMod val="65000"/>
                  <a:lumOff val="35000"/>
                </a:schemeClr>
              </a:solidFill>
              <a:latin typeface="+mn-ea"/>
            </a:endParaRPr>
          </a:p>
          <a:p>
            <a:pPr algn="ctr"/>
            <a:r>
              <a:rPr lang="ja-JP" altLang="en-US" sz="1200" dirty="0">
                <a:solidFill>
                  <a:schemeClr val="tx1">
                    <a:lumMod val="65000"/>
                    <a:lumOff val="35000"/>
                  </a:schemeClr>
                </a:solidFill>
                <a:latin typeface="+mn-ea"/>
              </a:rPr>
              <a:t>判断必須商品</a:t>
            </a:r>
          </a:p>
        </p:txBody>
      </p:sp>
      <p:sp>
        <p:nvSpPr>
          <p:cNvPr id="4" name="正方形/長方形 3"/>
          <p:cNvSpPr/>
          <p:nvPr/>
        </p:nvSpPr>
        <p:spPr bwMode="auto">
          <a:xfrm>
            <a:off x="7538619" y="2577604"/>
            <a:ext cx="1628057" cy="470884"/>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n-ea"/>
              <a:cs typeface="Verdana" pitchFamily="34" charset="0"/>
            </a:endParaRPr>
          </a:p>
        </p:txBody>
      </p:sp>
    </p:spTree>
    <p:extLst>
      <p:ext uri="{BB962C8B-B14F-4D97-AF65-F5344CB8AC3E}">
        <p14:creationId xmlns:p14="http://schemas.microsoft.com/office/powerpoint/2010/main" val="28277923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スペシャル商品（事前提案可否必須商品）について</a:t>
            </a:r>
          </a:p>
        </p:txBody>
      </p:sp>
      <p:sp>
        <p:nvSpPr>
          <p:cNvPr id="5" name="正方形/長方形 4"/>
          <p:cNvSpPr/>
          <p:nvPr/>
        </p:nvSpPr>
        <p:spPr>
          <a:xfrm>
            <a:off x="486795" y="1070136"/>
            <a:ext cx="9219376" cy="1485022"/>
          </a:xfrm>
          <a:prstGeom prst="rect">
            <a:avLst/>
          </a:prstGeom>
        </p:spPr>
        <p:txBody>
          <a:bodyPr wrap="square" lIns="91440" tIns="45720" rIns="91440" bIns="45720" anchor="t">
            <a:spAutoFit/>
          </a:bodyPr>
          <a:lstStyle/>
          <a:p>
            <a:r>
              <a:rPr lang="ja-JP" altLang="en-US" sz="1600" u="sng" dirty="0">
                <a:solidFill>
                  <a:schemeClr val="tx1">
                    <a:lumMod val="65000"/>
                    <a:lumOff val="35000"/>
                  </a:schemeClr>
                </a:solidFill>
              </a:rPr>
              <a:t>スペシャル商品（事前提案可否必須商品</a:t>
            </a:r>
            <a:r>
              <a:rPr lang="en-US" altLang="ja-JP" sz="800" u="sng" dirty="0">
                <a:solidFill>
                  <a:schemeClr val="tx1">
                    <a:lumMod val="65000"/>
                    <a:lumOff val="35000"/>
                  </a:schemeClr>
                </a:solidFill>
              </a:rPr>
              <a:t>※</a:t>
            </a:r>
            <a:r>
              <a:rPr lang="ja-JP" altLang="en-US" sz="1600" u="sng" dirty="0">
                <a:solidFill>
                  <a:schemeClr val="tx1">
                    <a:lumMod val="65000"/>
                    <a:lumOff val="35000"/>
                  </a:schemeClr>
                </a:solidFill>
              </a:rPr>
              <a:t>）</a:t>
            </a:r>
            <a:r>
              <a:rPr lang="ja-JP" altLang="en-US" sz="1600" dirty="0">
                <a:solidFill>
                  <a:schemeClr val="tx1">
                    <a:lumMod val="65000"/>
                    <a:lumOff val="35000"/>
                  </a:schemeClr>
                </a:solidFill>
              </a:rPr>
              <a:t>への掲載をご希望の場合は、</a:t>
            </a:r>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弊社担当営業または</a:t>
            </a:r>
            <a:r>
              <a:rPr lang="en-US" altLang="ja-JP" sz="1600" dirty="0">
                <a:solidFill>
                  <a:schemeClr val="tx1">
                    <a:lumMod val="65000"/>
                    <a:lumOff val="35000"/>
                  </a:schemeClr>
                </a:solidFill>
              </a:rPr>
              <a:t>Yahoo!</a:t>
            </a:r>
            <a:r>
              <a:rPr lang="ja-JP" altLang="en-US" sz="1600" dirty="0">
                <a:solidFill>
                  <a:schemeClr val="tx1">
                    <a:lumMod val="65000"/>
                    <a:lumOff val="35000"/>
                  </a:schemeClr>
                </a:solidFill>
              </a:rPr>
              <a:t>広告パートナーサポート宛</a:t>
            </a:r>
            <a:r>
              <a:rPr lang="ja-JP" altLang="en-US" sz="1600" dirty="0" smtClean="0">
                <a:solidFill>
                  <a:schemeClr val="tx1">
                    <a:lumMod val="65000"/>
                    <a:lumOff val="35000"/>
                  </a:schemeClr>
                </a:solidFill>
              </a:rPr>
              <a:t>に以下</a:t>
            </a:r>
            <a:r>
              <a:rPr lang="ja-JP" altLang="en-US" sz="1600" dirty="0">
                <a:solidFill>
                  <a:schemeClr val="tx1">
                    <a:lumMod val="65000"/>
                    <a:lumOff val="35000"/>
                  </a:schemeClr>
                </a:solidFill>
              </a:rPr>
              <a:t>の項目をご連絡ください</a:t>
            </a:r>
            <a:r>
              <a:rPr lang="ja-JP" altLang="en-US" sz="1600" dirty="0" smtClean="0">
                <a:solidFill>
                  <a:schemeClr val="tx1">
                    <a:lumMod val="65000"/>
                    <a:lumOff val="35000"/>
                  </a:schemeClr>
                </a:solidFill>
              </a:rPr>
              <a:t>。</a:t>
            </a:r>
            <a:endParaRPr lang="en-US" altLang="ja-JP" sz="1600" dirty="0" smtClean="0">
              <a:solidFill>
                <a:schemeClr val="tx1">
                  <a:lumMod val="65000"/>
                  <a:lumOff val="35000"/>
                </a:schemeClr>
              </a:solidFill>
            </a:endParaRPr>
          </a:p>
          <a:p>
            <a:r>
              <a:rPr lang="ja-JP" altLang="en-US" sz="1600" dirty="0" smtClean="0">
                <a:solidFill>
                  <a:schemeClr val="tx1">
                    <a:lumMod val="65000"/>
                    <a:lumOff val="35000"/>
                  </a:schemeClr>
                </a:solidFill>
              </a:rPr>
              <a:t>回答</a:t>
            </a:r>
            <a:r>
              <a:rPr lang="ja-JP" altLang="en-US" sz="1600" dirty="0">
                <a:solidFill>
                  <a:schemeClr val="tx1">
                    <a:lumMod val="65000"/>
                    <a:lumOff val="35000"/>
                  </a:schemeClr>
                </a:solidFill>
              </a:rPr>
              <a:t>まで最大5営業日いただきます。</a:t>
            </a:r>
            <a:endParaRPr lang="en-US" altLang="ja-JP" sz="1600" dirty="0">
              <a:solidFill>
                <a:schemeClr val="tx1">
                  <a:lumMod val="65000"/>
                  <a:lumOff val="35000"/>
                </a:schemeClr>
              </a:solidFill>
            </a:endParaRPr>
          </a:p>
          <a:p>
            <a:r>
              <a:rPr lang="en-US" altLang="ja-JP" sz="900" dirty="0">
                <a:solidFill>
                  <a:schemeClr val="tx1">
                    <a:lumMod val="65000"/>
                    <a:lumOff val="35000"/>
                  </a:schemeClr>
                </a:solidFill>
              </a:rPr>
              <a:t>※</a:t>
            </a:r>
            <a:r>
              <a:rPr lang="ja-JP" altLang="en-US" sz="900" dirty="0">
                <a:solidFill>
                  <a:schemeClr val="tx1">
                    <a:lumMod val="65000"/>
                    <a:lumOff val="35000"/>
                  </a:schemeClr>
                </a:solidFill>
              </a:rPr>
              <a:t>商品名一例：スポーツナビ　カテゴリートップ指定　トップパネル　</a:t>
            </a:r>
            <a:r>
              <a:rPr lang="en-US" altLang="ja-JP" sz="900" dirty="0">
                <a:solidFill>
                  <a:schemeClr val="tx1">
                    <a:lumMod val="65000"/>
                    <a:lumOff val="35000"/>
                  </a:schemeClr>
                </a:solidFill>
              </a:rPr>
              <a:t>SP</a:t>
            </a:r>
            <a:endParaRPr lang="ja-JP" altLang="en-US" sz="900" dirty="0">
              <a:solidFill>
                <a:schemeClr val="tx1">
                  <a:lumMod val="65000"/>
                  <a:lumOff val="35000"/>
                </a:schemeClr>
              </a:solidFill>
            </a:endParaRPr>
          </a:p>
          <a:p>
            <a:pPr algn="ctr"/>
            <a:endParaRPr lang="ja-JP" altLang="en-US" sz="1600" b="1" dirty="0">
              <a:solidFill>
                <a:schemeClr val="tx1">
                  <a:lumMod val="65000"/>
                  <a:lumOff val="35000"/>
                </a:schemeClr>
              </a:solidFill>
            </a:endParaRPr>
          </a:p>
          <a:p>
            <a:endParaRPr lang="ja-JP" altLang="en-US" sz="1600" dirty="0">
              <a:solidFill>
                <a:schemeClr val="tx1">
                  <a:lumMod val="65000"/>
                  <a:lumOff val="35000"/>
                </a:schemeClr>
              </a:solidFill>
            </a:endParaRPr>
          </a:p>
        </p:txBody>
      </p:sp>
      <p:sp>
        <p:nvSpPr>
          <p:cNvPr id="8" name="正方形/長方形 7"/>
          <p:cNvSpPr/>
          <p:nvPr/>
        </p:nvSpPr>
        <p:spPr>
          <a:xfrm>
            <a:off x="632520" y="2348880"/>
            <a:ext cx="5616624" cy="3108543"/>
          </a:xfrm>
          <a:prstGeom prst="rect">
            <a:avLst/>
          </a:prstGeom>
        </p:spPr>
        <p:txBody>
          <a:bodyPr wrap="square">
            <a:spAutoFit/>
          </a:bodyPr>
          <a:lstStyle/>
          <a:p>
            <a:r>
              <a:rPr lang="ja-JP" altLang="en-US" sz="1600" u="sng" dirty="0">
                <a:solidFill>
                  <a:schemeClr val="tx1">
                    <a:lumMod val="65000"/>
                    <a:lumOff val="35000"/>
                  </a:schemeClr>
                </a:solidFill>
              </a:rPr>
              <a:t>▼ご連絡いただきたい項目</a:t>
            </a:r>
            <a:endParaRPr lang="en-US" altLang="ja-JP" sz="1600" u="sng" dirty="0">
              <a:solidFill>
                <a:schemeClr val="tx1">
                  <a:lumMod val="65000"/>
                  <a:lumOff val="35000"/>
                </a:schemeClr>
              </a:solidFill>
            </a:endParaRPr>
          </a:p>
          <a:p>
            <a:endParaRPr lang="en-US" altLang="ja-JP" sz="1200" dirty="0">
              <a:solidFill>
                <a:schemeClr val="tx1">
                  <a:lumMod val="65000"/>
                  <a:lumOff val="35000"/>
                </a:schemeClr>
              </a:solidFill>
            </a:endParaRPr>
          </a:p>
          <a:p>
            <a:pPr marL="285750" indent="-285750">
              <a:buFont typeface="Arial" panose="020B0604020202020204" pitchFamily="34" charset="0"/>
              <a:buChar char="•"/>
            </a:pPr>
            <a:r>
              <a:rPr lang="ja-JP" altLang="en-US" sz="1400" dirty="0" smtClean="0">
                <a:solidFill>
                  <a:schemeClr val="tx1">
                    <a:lumMod val="65000"/>
                    <a:lumOff val="35000"/>
                  </a:schemeClr>
                </a:solidFill>
              </a:rPr>
              <a:t>広告</a:t>
            </a:r>
            <a:r>
              <a:rPr lang="ja-JP" altLang="en-US" sz="1400" dirty="0">
                <a:solidFill>
                  <a:schemeClr val="tx1">
                    <a:lumMod val="65000"/>
                    <a:lumOff val="35000"/>
                  </a:schemeClr>
                </a:solidFill>
              </a:rPr>
              <a:t>商品：</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広告主：</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プロモーション商品・内容：</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リンク先</a:t>
            </a:r>
            <a:r>
              <a:rPr lang="en-US" altLang="ja-JP" sz="1400" dirty="0">
                <a:solidFill>
                  <a:schemeClr val="tx1">
                    <a:lumMod val="65000"/>
                    <a:lumOff val="35000"/>
                  </a:schemeClr>
                </a:solidFill>
              </a:rPr>
              <a:t>URL:</a:t>
            </a:r>
          </a:p>
          <a:p>
            <a:pPr marL="285750" indent="-285750">
              <a:buFont typeface="Arial" panose="020B0604020202020204" pitchFamily="34" charset="0"/>
              <a:buChar char="•"/>
            </a:pPr>
            <a:r>
              <a:rPr lang="ja-JP" altLang="en-US" sz="1400" dirty="0">
                <a:solidFill>
                  <a:schemeClr val="tx1">
                    <a:lumMod val="65000"/>
                    <a:lumOff val="35000"/>
                  </a:schemeClr>
                </a:solidFill>
              </a:rPr>
              <a:t>ヤフー営業担当者：</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代理店：</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予約型対応アカウント</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（用意があれば）：</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掲載期間：</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予算：</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掲載</a:t>
            </a:r>
            <a:r>
              <a:rPr lang="en-US" altLang="ja-JP" sz="1400" dirty="0" err="1">
                <a:solidFill>
                  <a:schemeClr val="tx1">
                    <a:lumMod val="65000"/>
                    <a:lumOff val="35000"/>
                  </a:schemeClr>
                </a:solidFill>
              </a:rPr>
              <a:t>vimps</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懸念点：</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備考：</a:t>
            </a:r>
            <a:endParaRPr lang="ja-JP" altLang="ja-JP" sz="1400" dirty="0">
              <a:solidFill>
                <a:schemeClr val="tx1">
                  <a:lumMod val="65000"/>
                  <a:lumOff val="35000"/>
                </a:schemeClr>
              </a:solidFill>
            </a:endParaRPr>
          </a:p>
        </p:txBody>
      </p:sp>
    </p:spTree>
    <p:extLst>
      <p:ext uri="{BB962C8B-B14F-4D97-AF65-F5344CB8AC3E}">
        <p14:creationId xmlns:p14="http://schemas.microsoft.com/office/powerpoint/2010/main" val="391926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00926" y="291972"/>
            <a:ext cx="8700546" cy="432048"/>
          </a:xfrm>
        </p:spPr>
        <p:txBody>
          <a:bodyPr>
            <a:normAutofit fontScale="90000"/>
          </a:bodyPr>
          <a:lstStyle/>
          <a:p>
            <a:r>
              <a:rPr lang="ja-JP" altLang="en-US" dirty="0"/>
              <a:t>広告タイプ一覧</a:t>
            </a:r>
            <a:endParaRPr kumimoji="1" lang="ja-JP" altLang="en-US" sz="1600" dirty="0"/>
          </a:p>
        </p:txBody>
      </p:sp>
      <p:sp>
        <p:nvSpPr>
          <p:cNvPr id="7" name="テキスト ボックス 6">
            <a:extLst>
              <a:ext uri="{FF2B5EF4-FFF2-40B4-BE49-F238E27FC236}">
                <a16:creationId xmlns:a16="http://schemas.microsoft.com/office/drawing/2014/main" id="{56BC9F35-7A4E-CA42-9DF1-B36D469930AE}"/>
              </a:ext>
            </a:extLst>
          </p:cNvPr>
          <p:cNvSpPr txBox="1"/>
          <p:nvPr/>
        </p:nvSpPr>
        <p:spPr>
          <a:xfrm>
            <a:off x="4440629" y="926179"/>
            <a:ext cx="1040670" cy="276999"/>
          </a:xfrm>
          <a:prstGeom prst="rect">
            <a:avLst/>
          </a:prstGeom>
          <a:noFill/>
        </p:spPr>
        <p:txBody>
          <a:bodyPr wrap="none" rtlCol="0" anchor="t">
            <a:spAutoFit/>
          </a:bodyPr>
          <a:lstStyle/>
          <a:p>
            <a:pPr algn="ctr">
              <a:lnSpc>
                <a:spcPts val="1460"/>
              </a:lnSpc>
            </a:pPr>
            <a:r>
              <a:rPr lang="ja-JP" altLang="en-US" sz="1050" b="1" dirty="0"/>
              <a:t>画像（</a:t>
            </a:r>
            <a:r>
              <a:rPr lang="en-US" altLang="ja-JP" sz="1050" b="1" dirty="0"/>
              <a:t>6</a:t>
            </a:r>
            <a:r>
              <a:rPr lang="ja-JP" altLang="en-US" sz="1050" b="1" dirty="0"/>
              <a:t>：</a:t>
            </a:r>
            <a:r>
              <a:rPr lang="en-US" altLang="ja-JP" sz="1050" b="1" dirty="0"/>
              <a:t>5</a:t>
            </a:r>
            <a:r>
              <a:rPr lang="ja-JP" altLang="en-US" sz="1050" b="1" dirty="0"/>
              <a:t>）</a:t>
            </a:r>
            <a:endParaRPr lang="en-US" altLang="ja-JP" sz="1050" b="1" dirty="0"/>
          </a:p>
        </p:txBody>
      </p:sp>
      <p:sp>
        <p:nvSpPr>
          <p:cNvPr id="15" name="テキスト ボックス 14">
            <a:extLst>
              <a:ext uri="{FF2B5EF4-FFF2-40B4-BE49-F238E27FC236}">
                <a16:creationId xmlns:a16="http://schemas.microsoft.com/office/drawing/2014/main" id="{B2C2EF20-2127-FC40-8CEB-0C59A3ECA146}"/>
              </a:ext>
            </a:extLst>
          </p:cNvPr>
          <p:cNvSpPr txBox="1"/>
          <p:nvPr/>
        </p:nvSpPr>
        <p:spPr>
          <a:xfrm>
            <a:off x="7165115" y="805813"/>
            <a:ext cx="1066318"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a:t>
            </a:r>
            <a:r>
              <a:rPr lang="ja-JP" altLang="en-US" sz="1050" b="1" dirty="0"/>
              <a:t>：</a:t>
            </a:r>
            <a:r>
              <a:rPr lang="en-US" altLang="ja-JP" sz="1050" b="1" dirty="0"/>
              <a:t>1</a:t>
            </a:r>
            <a:r>
              <a:rPr lang="ja-JP" altLang="en-US" sz="1050" b="1" dirty="0"/>
              <a:t>）</a:t>
            </a:r>
            <a:endParaRPr lang="en-US" altLang="ja-JP" sz="1050" b="1" dirty="0"/>
          </a:p>
          <a:p>
            <a:pPr algn="ctr">
              <a:lnSpc>
                <a:spcPts val="1460"/>
              </a:lnSpc>
            </a:pPr>
            <a:r>
              <a:rPr lang="ja-JP" altLang="en-US" sz="1050" b="1" dirty="0"/>
              <a:t>動画（</a:t>
            </a:r>
            <a:r>
              <a:rPr lang="en-US" altLang="ja-JP" sz="1050" b="1" dirty="0"/>
              <a:t>1</a:t>
            </a:r>
            <a:r>
              <a:rPr lang="ja-JP" altLang="en-US" sz="1050" b="1" dirty="0"/>
              <a:t>：</a:t>
            </a:r>
            <a:r>
              <a:rPr lang="en-US" altLang="ja-JP" sz="1050" b="1" dirty="0"/>
              <a:t>1</a:t>
            </a:r>
            <a:r>
              <a:rPr lang="ja-JP" altLang="en-US" sz="1050" b="1" dirty="0"/>
              <a:t>）</a:t>
            </a:r>
            <a:endParaRPr kumimoji="1" lang="en-US" altLang="ja-JP" sz="1050" b="1" dirty="0"/>
          </a:p>
        </p:txBody>
      </p:sp>
      <p:sp>
        <p:nvSpPr>
          <p:cNvPr id="17" name="テキスト ボックス 16">
            <a:extLst>
              <a:ext uri="{FF2B5EF4-FFF2-40B4-BE49-F238E27FC236}">
                <a16:creationId xmlns:a16="http://schemas.microsoft.com/office/drawing/2014/main" id="{105A310C-96BB-AD4C-AB58-A365BD4CA5F0}"/>
              </a:ext>
            </a:extLst>
          </p:cNvPr>
          <p:cNvSpPr txBox="1"/>
          <p:nvPr/>
        </p:nvSpPr>
        <p:spPr>
          <a:xfrm>
            <a:off x="1599124" y="854842"/>
            <a:ext cx="1157689"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16</a:t>
            </a:r>
            <a:r>
              <a:rPr lang="ja-JP" altLang="en-US" sz="1050" b="1" dirty="0"/>
              <a:t>：</a:t>
            </a:r>
            <a:r>
              <a:rPr lang="en-US" altLang="ja-JP" sz="1050" b="1" dirty="0"/>
              <a:t>9</a:t>
            </a:r>
            <a:r>
              <a:rPr lang="ja-JP" altLang="en-US" sz="1050" b="1" dirty="0"/>
              <a:t>）</a:t>
            </a:r>
            <a:endParaRPr lang="en-US" altLang="ja-JP" sz="1050" b="1" dirty="0"/>
          </a:p>
          <a:p>
            <a:pPr algn="ctr">
              <a:lnSpc>
                <a:spcPts val="1460"/>
              </a:lnSpc>
            </a:pPr>
            <a:r>
              <a:rPr lang="ja-JP" altLang="en-US" sz="1050" b="1" dirty="0"/>
              <a:t>動画（</a:t>
            </a:r>
            <a:r>
              <a:rPr lang="en-US" altLang="ja-JP" sz="1050" b="1" dirty="0"/>
              <a:t>16</a:t>
            </a:r>
            <a:r>
              <a:rPr lang="ja-JP" altLang="en-US" sz="1050" b="1" dirty="0"/>
              <a:t>：</a:t>
            </a:r>
            <a:r>
              <a:rPr lang="en-US" altLang="ja-JP" sz="1050" b="1" dirty="0"/>
              <a:t>9</a:t>
            </a:r>
            <a:r>
              <a:rPr lang="ja-JP" altLang="en-US" sz="1050" b="1" dirty="0"/>
              <a:t>）</a:t>
            </a:r>
            <a:endParaRPr lang="en-US" altLang="ja-JP" sz="1050" b="1" dirty="0"/>
          </a:p>
        </p:txBody>
      </p:sp>
      <p:pic>
        <p:nvPicPr>
          <p:cNvPr id="20" name="図 19"/>
          <p:cNvPicPr>
            <a:picLocks noChangeAspect="1"/>
          </p:cNvPicPr>
          <p:nvPr/>
        </p:nvPicPr>
        <p:blipFill>
          <a:blip r:embed="rId2"/>
          <a:stretch>
            <a:fillRect/>
          </a:stretch>
        </p:blipFill>
        <p:spPr>
          <a:xfrm>
            <a:off x="2305511" y="1356068"/>
            <a:ext cx="1080120" cy="2153490"/>
          </a:xfrm>
          <a:prstGeom prst="rect">
            <a:avLst/>
          </a:prstGeom>
        </p:spPr>
      </p:pic>
      <p:pic>
        <p:nvPicPr>
          <p:cNvPr id="21" name="図 20"/>
          <p:cNvPicPr>
            <a:picLocks noChangeAspect="1"/>
          </p:cNvPicPr>
          <p:nvPr/>
        </p:nvPicPr>
        <p:blipFill>
          <a:blip r:embed="rId3"/>
          <a:stretch>
            <a:fillRect/>
          </a:stretch>
        </p:blipFill>
        <p:spPr>
          <a:xfrm>
            <a:off x="1063832" y="1356068"/>
            <a:ext cx="1145806" cy="2284450"/>
          </a:xfrm>
          <a:prstGeom prst="rect">
            <a:avLst/>
          </a:prstGeom>
        </p:spPr>
      </p:pic>
      <p:pic>
        <p:nvPicPr>
          <p:cNvPr id="4" name="図 3"/>
          <p:cNvPicPr>
            <a:picLocks noChangeAspect="1"/>
          </p:cNvPicPr>
          <p:nvPr/>
        </p:nvPicPr>
        <p:blipFill>
          <a:blip r:embed="rId4"/>
          <a:stretch>
            <a:fillRect/>
          </a:stretch>
        </p:blipFill>
        <p:spPr>
          <a:xfrm>
            <a:off x="3584848" y="1272479"/>
            <a:ext cx="2736304" cy="2340945"/>
          </a:xfrm>
          <a:prstGeom prst="rect">
            <a:avLst/>
          </a:prstGeom>
        </p:spPr>
      </p:pic>
      <p:pic>
        <p:nvPicPr>
          <p:cNvPr id="8" name="図 7"/>
          <p:cNvPicPr>
            <a:picLocks noChangeAspect="1"/>
          </p:cNvPicPr>
          <p:nvPr/>
        </p:nvPicPr>
        <p:blipFill>
          <a:blip r:embed="rId5"/>
          <a:stretch>
            <a:fillRect/>
          </a:stretch>
        </p:blipFill>
        <p:spPr>
          <a:xfrm>
            <a:off x="6357902" y="1280065"/>
            <a:ext cx="2676920" cy="2379202"/>
          </a:xfrm>
          <a:prstGeom prst="rect">
            <a:avLst/>
          </a:prstGeom>
        </p:spPr>
      </p:pic>
      <p:sp>
        <p:nvSpPr>
          <p:cNvPr id="11" name="テキスト ボックス 10"/>
          <p:cNvSpPr txBox="1"/>
          <p:nvPr/>
        </p:nvSpPr>
        <p:spPr>
          <a:xfrm>
            <a:off x="344488" y="6155334"/>
            <a:ext cx="9217024" cy="461665"/>
          </a:xfrm>
          <a:prstGeom prst="rect">
            <a:avLst/>
          </a:prstGeom>
          <a:noFill/>
        </p:spPr>
        <p:txBody>
          <a:bodyPr wrap="square" rtlCol="0">
            <a:spAutoFit/>
          </a:bodyPr>
          <a:lstStyle/>
          <a:p>
            <a:r>
              <a:rPr lang="en-US" altLang="ja-JP" sz="1200" dirty="0" smtClean="0"/>
              <a:t>※</a:t>
            </a:r>
            <a:r>
              <a:rPr lang="en-US" altLang="ja-JP" sz="1200" dirty="0"/>
              <a:t>2021</a:t>
            </a:r>
            <a:r>
              <a:rPr lang="ja-JP" altLang="en-US" sz="1200" dirty="0"/>
              <a:t>年</a:t>
            </a:r>
            <a:r>
              <a:rPr lang="en-US" altLang="ja-JP" sz="1200" dirty="0"/>
              <a:t>6</a:t>
            </a:r>
            <a:r>
              <a:rPr lang="ja-JP" altLang="en-US" sz="1200" dirty="0" smtClean="0"/>
              <a:t>月</a:t>
            </a:r>
            <a:r>
              <a:rPr lang="en-US" altLang="ja-JP" sz="1200" dirty="0" smtClean="0"/>
              <a:t>22</a:t>
            </a:r>
            <a:r>
              <a:rPr lang="ja-JP" altLang="en-US" sz="1200" dirty="0" smtClean="0"/>
              <a:t>日（火）にスポーツナビトップページ（</a:t>
            </a:r>
            <a:r>
              <a:rPr lang="en-US" altLang="ja-JP" sz="1200" dirty="0" smtClean="0"/>
              <a:t>PC/SP</a:t>
            </a:r>
            <a:r>
              <a:rPr lang="ja-JP" altLang="en-US" sz="1200" dirty="0" smtClean="0"/>
              <a:t>）のサイトリニューアル</a:t>
            </a:r>
            <a:r>
              <a:rPr lang="ja-JP" altLang="en-US" sz="1200" dirty="0"/>
              <a:t>を予定しております</a:t>
            </a:r>
            <a:r>
              <a:rPr lang="ja-JP" altLang="en-US" sz="1200" dirty="0" smtClean="0"/>
              <a:t>。サイトリニューアル</a:t>
            </a:r>
            <a:r>
              <a:rPr lang="ja-JP" altLang="en-US" sz="1200" dirty="0"/>
              <a:t>に伴い、デザインや構成が変更になります</a:t>
            </a:r>
            <a:r>
              <a:rPr lang="ja-JP" altLang="en-US" sz="1200" dirty="0" smtClean="0"/>
              <a:t>。トップページを除く競技指定ページについては変更はありません。</a:t>
            </a:r>
            <a:endParaRPr kumimoji="1" lang="ja-JP" altLang="en-US" sz="1200" dirty="0"/>
          </a:p>
        </p:txBody>
      </p:sp>
      <p:pic>
        <p:nvPicPr>
          <p:cNvPr id="12" name="図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8375" y="3852460"/>
            <a:ext cx="1087813" cy="2168828"/>
          </a:xfrm>
          <a:prstGeom prst="rect">
            <a:avLst/>
          </a:prstGeom>
        </p:spPr>
      </p:pic>
      <p:pic>
        <p:nvPicPr>
          <p:cNvPr id="13" name="図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39185" y="3839320"/>
            <a:ext cx="1090387" cy="2173959"/>
          </a:xfrm>
          <a:prstGeom prst="rect">
            <a:avLst/>
          </a:prstGeom>
        </p:spPr>
      </p:pic>
      <p:pic>
        <p:nvPicPr>
          <p:cNvPr id="14" name="図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84848" y="3820810"/>
            <a:ext cx="2752233" cy="2272486"/>
          </a:xfrm>
          <a:prstGeom prst="rect">
            <a:avLst/>
          </a:prstGeom>
        </p:spPr>
      </p:pic>
      <p:pic>
        <p:nvPicPr>
          <p:cNvPr id="16" name="図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71966" y="3796839"/>
            <a:ext cx="2649209" cy="2272486"/>
          </a:xfrm>
          <a:prstGeom prst="rect">
            <a:avLst/>
          </a:prstGeom>
        </p:spPr>
      </p:pic>
      <p:sp>
        <p:nvSpPr>
          <p:cNvPr id="5" name="テキスト ボックス 4"/>
          <p:cNvSpPr txBox="1"/>
          <p:nvPr/>
        </p:nvSpPr>
        <p:spPr>
          <a:xfrm>
            <a:off x="280429" y="1378590"/>
            <a:ext cx="400110" cy="2158467"/>
          </a:xfrm>
          <a:prstGeom prst="rect">
            <a:avLst/>
          </a:prstGeom>
          <a:noFill/>
          <a:ln>
            <a:solidFill>
              <a:schemeClr val="bg1">
                <a:lumMod val="75000"/>
              </a:schemeClr>
            </a:solidFill>
          </a:ln>
        </p:spPr>
        <p:txBody>
          <a:bodyPr vert="eaVert" wrap="square" rtlCol="0">
            <a:spAutoFit/>
          </a:bodyPr>
          <a:lstStyle/>
          <a:p>
            <a:pPr algn="ctr"/>
            <a:r>
              <a:rPr kumimoji="1" lang="ja-JP" altLang="en-US" sz="1400" dirty="0" smtClean="0"/>
              <a:t>リニューアル前</a:t>
            </a:r>
            <a:endParaRPr kumimoji="1" lang="ja-JP" altLang="en-US" sz="1400" dirty="0"/>
          </a:p>
        </p:txBody>
      </p:sp>
      <p:sp>
        <p:nvSpPr>
          <p:cNvPr id="18" name="テキスト ボックス 17"/>
          <p:cNvSpPr txBox="1"/>
          <p:nvPr/>
        </p:nvSpPr>
        <p:spPr>
          <a:xfrm>
            <a:off x="280429" y="3752026"/>
            <a:ext cx="400110" cy="2158467"/>
          </a:xfrm>
          <a:prstGeom prst="rect">
            <a:avLst/>
          </a:prstGeom>
          <a:noFill/>
          <a:ln>
            <a:solidFill>
              <a:schemeClr val="bg1">
                <a:lumMod val="85000"/>
              </a:schemeClr>
            </a:solidFill>
          </a:ln>
        </p:spPr>
        <p:txBody>
          <a:bodyPr vert="eaVert" wrap="square" rtlCol="0">
            <a:spAutoFit/>
          </a:bodyPr>
          <a:lstStyle/>
          <a:p>
            <a:pPr algn="ctr"/>
            <a:r>
              <a:rPr kumimoji="1" lang="ja-JP" altLang="en-US" sz="1400" dirty="0" smtClean="0"/>
              <a:t>リニューアル後</a:t>
            </a:r>
            <a:endParaRPr kumimoji="1" lang="ja-JP" altLang="en-US" sz="1400" dirty="0"/>
          </a:p>
        </p:txBody>
      </p:sp>
    </p:spTree>
    <p:extLst>
      <p:ext uri="{BB962C8B-B14F-4D97-AF65-F5344CB8AC3E}">
        <p14:creationId xmlns:p14="http://schemas.microsoft.com/office/powerpoint/2010/main" val="2016857166"/>
      </p:ext>
    </p:extLst>
  </p:cSld>
  <p:clrMapOvr>
    <a:masterClrMapping/>
  </p:clrMapOvr>
  <p:timing>
    <p:tnLst>
      <p:par>
        <p:cTn id="1" dur="indefinite" restart="never" nodeType="tmRoot"/>
      </p:par>
    </p:tnLst>
  </p:timing>
</p:sld>
</file>

<file path=ppt/theme/theme1.xml><?xml version="1.0" encoding="utf-8"?>
<a:theme xmlns:a="http://schemas.openxmlformats.org/drawingml/2006/main" name="2_【社外秘】MSCテンプレート_2013">
  <a:themeElements>
    <a:clrScheme name="MSC2013">
      <a:dk1>
        <a:sysClr val="windowText" lastClr="000000"/>
      </a:dk1>
      <a:lt1>
        <a:srgbClr val="FFFFFF"/>
      </a:lt1>
      <a:dk2>
        <a:srgbClr val="FAFAFC"/>
      </a:dk2>
      <a:lt2>
        <a:srgbClr val="E4E4EC"/>
      </a:lt2>
      <a:accent1>
        <a:srgbClr val="FAFAFC"/>
      </a:accent1>
      <a:accent2>
        <a:srgbClr val="E4E4EC"/>
      </a:accent2>
      <a:accent3>
        <a:srgbClr val="687080"/>
      </a:accent3>
      <a:accent4>
        <a:srgbClr val="454958"/>
      </a:accent4>
      <a:accent5>
        <a:srgbClr val="D00216"/>
      </a:accent5>
      <a:accent6>
        <a:srgbClr val="000000"/>
      </a:accent6>
      <a:hlink>
        <a:srgbClr val="0E5C58"/>
      </a:hlink>
      <a:folHlink>
        <a:srgbClr val="424868"/>
      </a:folHlink>
    </a:clrScheme>
    <a:fontScheme name="MSC2013">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5"/>
        </a:solidFill>
        <a:ln w="3175" algn="ctr">
          <a:solidFill>
            <a:srgbClr val="292929"/>
          </a:solidFill>
          <a:prstDash val="solid"/>
          <a:miter lim="800000"/>
          <a:headEnd/>
          <a:tailEnd/>
        </a:ln>
      </a:spPr>
      <a:bodyPr lIns="0" tIns="0" rIns="0" bIns="0" anchor="ctr"/>
      <a:lstStyle>
        <a:defPPr marL="0" marR="0" indent="0" algn="ctr" defTabSz="914400" eaLnBrk="1" fontAlgn="auto" latinLnBrk="0" hangingPunct="1">
          <a:lnSpc>
            <a:spcPct val="100000"/>
          </a:lnSpc>
          <a:spcBef>
            <a:spcPts val="0"/>
          </a:spcBef>
          <a:spcAft>
            <a:spcPts val="0"/>
          </a:spcAft>
          <a:buClrTx/>
          <a:buSzTx/>
          <a:buFontTx/>
          <a:buNone/>
          <a:tabLst/>
          <a:defRPr kumimoji="0" sz="1200" b="1" i="0" u="none" strike="noStrike" kern="0" cap="none" spc="0" normalizeH="0" baseline="0" noProof="0" dirty="0" smtClean="0">
            <a:ln>
              <a:noFill/>
            </a:ln>
            <a:solidFill>
              <a:schemeClr val="bg1"/>
            </a:solidFill>
            <a:effectLst/>
            <a:uLnTx/>
            <a:uFillTx/>
            <a:latin typeface="+mn-ea"/>
            <a:cs typeface="Verdana" pitchFamily="34" charset="0"/>
          </a:defRPr>
        </a:defPPr>
      </a:lst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【社外秘】MSCテンプレート_2013</Template>
  <TotalTime>63727</TotalTime>
  <Words>3452</Words>
  <Application>Microsoft Office PowerPoint</Application>
  <PresentationFormat>A4 210 x 297 mm</PresentationFormat>
  <Paragraphs>586</Paragraphs>
  <Slides>13</Slides>
  <Notes>3</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13</vt:i4>
      </vt:variant>
    </vt:vector>
  </HeadingPairs>
  <TitlesOfParts>
    <vt:vector size="19" baseType="lpstr">
      <vt:lpstr>ＭＳ Ｐゴシック</vt:lpstr>
      <vt:lpstr>メイリオ</vt:lpstr>
      <vt:lpstr>Arial</vt:lpstr>
      <vt:lpstr>Calibri</vt:lpstr>
      <vt:lpstr>Verdana</vt:lpstr>
      <vt:lpstr>2_【社外秘】MSCテンプレート_2013</vt:lpstr>
      <vt:lpstr>PowerPoint プレゼンテーション</vt:lpstr>
      <vt:lpstr>商品一覧　トップパネル（スマートフォン商品）</vt:lpstr>
      <vt:lpstr>商品一覧　プライムディスプレイ（PC商品）</vt:lpstr>
      <vt:lpstr>商品一覧　パノラマ/トップインパクトプライムディスプレイダブルサイズ（PC商品）</vt:lpstr>
      <vt:lpstr>ターゲティング設定</vt:lpstr>
      <vt:lpstr>掲載制限業種</vt:lpstr>
      <vt:lpstr>スペシャル商品について</vt:lpstr>
      <vt:lpstr>スペシャル商品（事前提案可否必須商品）について</vt:lpstr>
      <vt:lpstr>広告タイプ一覧</vt:lpstr>
      <vt:lpstr>広告タイプ一覧</vt:lpstr>
      <vt:lpstr>免責事項・注意事項</vt:lpstr>
      <vt:lpstr>免責事項・注意事項</vt:lpstr>
      <vt:lpstr>更新・変更履歴</vt:lpstr>
    </vt:vector>
  </TitlesOfParts>
  <Company>Yahoo! JAPAN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Yahoo! JAPAN セールスシート</dc:title>
  <dc:creator>akumazaw</dc:creator>
  <cp:lastModifiedBy>宮崎 佐津紀</cp:lastModifiedBy>
  <cp:revision>1061</cp:revision>
  <dcterms:created xsi:type="dcterms:W3CDTF">2013-09-17T05:48:50Z</dcterms:created>
  <dcterms:modified xsi:type="dcterms:W3CDTF">2021-05-17T07:44:24Z</dcterms:modified>
</cp:coreProperties>
</file>