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469" r:id="rId2"/>
    <p:sldId id="572" r:id="rId3"/>
    <p:sldId id="544" r:id="rId4"/>
    <p:sldId id="616" r:id="rId5"/>
    <p:sldId id="625" r:id="rId6"/>
    <p:sldId id="617" r:id="rId7"/>
    <p:sldId id="583" r:id="rId8"/>
    <p:sldId id="553" r:id="rId9"/>
    <p:sldId id="576" r:id="rId10"/>
    <p:sldId id="615" r:id="rId11"/>
    <p:sldId id="578" r:id="rId12"/>
    <p:sldId id="565" r:id="rId13"/>
    <p:sldId id="514" r:id="rId14"/>
    <p:sldId id="567" r:id="rId15"/>
    <p:sldId id="581" r:id="rId16"/>
    <p:sldId id="564" r:id="rId17"/>
    <p:sldId id="561" r:id="rId18"/>
    <p:sldId id="569" r:id="rId19"/>
    <p:sldId id="580" r:id="rId20"/>
    <p:sldId id="571" r:id="rId21"/>
    <p:sldId id="545" r:id="rId22"/>
    <p:sldId id="624" r:id="rId23"/>
    <p:sldId id="546" r:id="rId24"/>
    <p:sldId id="619" r:id="rId25"/>
    <p:sldId id="512" r:id="rId2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F5"/>
    <a:srgbClr val="E9E9E9"/>
    <a:srgbClr val="ECECEC"/>
    <a:srgbClr val="FBFBFB"/>
    <a:srgbClr val="FFFFFF"/>
    <a:srgbClr val="999999"/>
    <a:srgbClr val="FCEDED"/>
    <a:srgbClr val="FFDBDB"/>
    <a:srgbClr val="C9002C"/>
    <a:srgbClr val="DEDE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80600E3-63E9-4356-A5F2-33EE9E2FEE72}" v="30" dt="2023-04-04T08:24:07.808"/>
    <p1510:client id="{E4214B32-8760-420F-9839-5DBA1A4D1019}" v="4" dt="2023-03-29T06:27:57.776"/>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238" autoAdjust="0"/>
    <p:restoredTop sz="94352" autoAdjust="0"/>
  </p:normalViewPr>
  <p:slideViewPr>
    <p:cSldViewPr snapToGrid="0">
      <p:cViewPr varScale="1">
        <p:scale>
          <a:sx n="92" d="100"/>
          <a:sy n="92" d="100"/>
        </p:scale>
        <p:origin x="64" y="156"/>
      </p:cViewPr>
      <p:guideLst/>
    </p:cSldViewPr>
  </p:slideViewPr>
  <p:outlineViewPr>
    <p:cViewPr>
      <p:scale>
        <a:sx n="33" d="100"/>
        <a:sy n="33" d="100"/>
      </p:scale>
      <p:origin x="0" y="0"/>
    </p:cViewPr>
  </p:outlineViewPr>
  <p:notesTextViewPr>
    <p:cViewPr>
      <p:scale>
        <a:sx n="240" d="100"/>
        <a:sy n="240" d="100"/>
      </p:scale>
      <p:origin x="0" y="0"/>
    </p:cViewPr>
  </p:notesTextViewPr>
  <p:notesViewPr>
    <p:cSldViewPr snapToGrid="0">
      <p:cViewPr varScale="1">
        <p:scale>
          <a:sx n="71" d="100"/>
          <a:sy n="71" d="100"/>
        </p:scale>
        <p:origin x="2164" y="6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mkebukawa" userId="16448328226_tp_box_2" providerId="OAuth2" clId="{E4214B32-8760-420F-9839-5DBA1A4D1019}"/>
    <pc:docChg chg="modSld">
      <pc:chgData name="t-mkebukawa" userId="16448328226_tp_box_2" providerId="OAuth2" clId="{E4214B32-8760-420F-9839-5DBA1A4D1019}" dt="2023-03-29T06:27:57.776" v="3"/>
      <pc:docMkLst>
        <pc:docMk/>
      </pc:docMkLst>
      <pc:sldChg chg="modSp">
        <pc:chgData name="t-mkebukawa" userId="16448328226_tp_box_2" providerId="OAuth2" clId="{E4214B32-8760-420F-9839-5DBA1A4D1019}" dt="2023-03-29T06:02:29.395" v="2"/>
        <pc:sldMkLst>
          <pc:docMk/>
          <pc:sldMk cId="1356310870" sldId="564"/>
        </pc:sldMkLst>
        <pc:graphicFrameChg chg="mod">
          <ac:chgData name="t-mkebukawa" userId="16448328226_tp_box_2" providerId="OAuth2" clId="{E4214B32-8760-420F-9839-5DBA1A4D1019}" dt="2023-03-29T06:02:29.395" v="2"/>
          <ac:graphicFrameMkLst>
            <pc:docMk/>
            <pc:sldMk cId="1356310870" sldId="564"/>
            <ac:graphicFrameMk id="21" creationId="{A2DC2D13-E8A1-1105-DADD-781E71AA682E}"/>
          </ac:graphicFrameMkLst>
        </pc:graphicFrameChg>
      </pc:sldChg>
      <pc:sldChg chg="modSp">
        <pc:chgData name="t-mkebukawa" userId="16448328226_tp_box_2" providerId="OAuth2" clId="{E4214B32-8760-420F-9839-5DBA1A4D1019}" dt="2023-03-29T05:35:24.097" v="1"/>
        <pc:sldMkLst>
          <pc:docMk/>
          <pc:sldMk cId="3037872993" sldId="565"/>
        </pc:sldMkLst>
        <pc:graphicFrameChg chg="mod">
          <ac:chgData name="t-mkebukawa" userId="16448328226_tp_box_2" providerId="OAuth2" clId="{E4214B32-8760-420F-9839-5DBA1A4D1019}" dt="2023-03-29T05:35:24.097" v="1"/>
          <ac:graphicFrameMkLst>
            <pc:docMk/>
            <pc:sldMk cId="3037872993" sldId="565"/>
            <ac:graphicFrameMk id="10" creationId="{F67B7EEB-573A-9DF0-2B5D-1EA6EE856F25}"/>
          </ac:graphicFrameMkLst>
        </pc:graphicFrameChg>
      </pc:sldChg>
      <pc:sldChg chg="modSp">
        <pc:chgData name="t-mkebukawa" userId="16448328226_tp_box_2" providerId="OAuth2" clId="{E4214B32-8760-420F-9839-5DBA1A4D1019}" dt="2023-03-29T06:27:57.776" v="3"/>
        <pc:sldMkLst>
          <pc:docMk/>
          <pc:sldMk cId="3987117949" sldId="578"/>
        </pc:sldMkLst>
        <pc:graphicFrameChg chg="mod">
          <ac:chgData name="t-mkebukawa" userId="16448328226_tp_box_2" providerId="OAuth2" clId="{E4214B32-8760-420F-9839-5DBA1A4D1019}" dt="2023-03-29T06:27:57.776" v="3"/>
          <ac:graphicFrameMkLst>
            <pc:docMk/>
            <pc:sldMk cId="3987117949" sldId="578"/>
            <ac:graphicFrameMk id="10" creationId="{F67B7EEB-573A-9DF0-2B5D-1EA6EE856F25}"/>
          </ac:graphicFrameMkLst>
        </pc:graphicFrameChg>
      </pc:sldChg>
    </pc:docChg>
  </pc:docChgLst>
  <pc:docChgLst>
    <pc:chgData name="hidsakur" userId="P1VVbHtxO+yFer1VstNgqerffv1i8mjmoXXWTVBd63s=" providerId="None" clId="Web-{780600E3-63E9-4356-A5F2-33EE9E2FEE72}"/>
    <pc:docChg chg="modSld">
      <pc:chgData name="hidsakur" userId="P1VVbHtxO+yFer1VstNgqerffv1i8mjmoXXWTVBd63s=" providerId="None" clId="Web-{780600E3-63E9-4356-A5F2-33EE9E2FEE72}" dt="2023-04-04T08:23:57.995" v="7"/>
      <pc:docMkLst>
        <pc:docMk/>
      </pc:docMkLst>
      <pc:sldChg chg="modSp">
        <pc:chgData name="hidsakur" userId="P1VVbHtxO+yFer1VstNgqerffv1i8mjmoXXWTVBd63s=" providerId="None" clId="Web-{780600E3-63E9-4356-A5F2-33EE9E2FEE72}" dt="2023-04-04T08:23:57.995" v="7"/>
        <pc:sldMkLst>
          <pc:docMk/>
          <pc:sldMk cId="1356310870" sldId="564"/>
        </pc:sldMkLst>
        <pc:graphicFrameChg chg="mod modGraphic">
          <ac:chgData name="hidsakur" userId="P1VVbHtxO+yFer1VstNgqerffv1i8mjmoXXWTVBd63s=" providerId="None" clId="Web-{780600E3-63E9-4356-A5F2-33EE9E2FEE72}" dt="2023-04-04T08:23:57.995" v="7"/>
          <ac:graphicFrameMkLst>
            <pc:docMk/>
            <pc:sldMk cId="1356310870" sldId="564"/>
            <ac:graphicFrameMk id="21" creationId="{A2DC2D13-E8A1-1105-DADD-781E71AA682E}"/>
          </ac:graphicFrameMkLst>
        </pc:graphicFrameChg>
      </pc:sldChg>
      <pc:sldChg chg="modSp">
        <pc:chgData name="hidsakur" userId="P1VVbHtxO+yFer1VstNgqerffv1i8mjmoXXWTVBd63s=" providerId="None" clId="Web-{780600E3-63E9-4356-A5F2-33EE9E2FEE72}" dt="2023-04-04T08:23:37.166" v="5"/>
        <pc:sldMkLst>
          <pc:docMk/>
          <pc:sldMk cId="3037872993" sldId="565"/>
        </pc:sldMkLst>
        <pc:graphicFrameChg chg="mod modGraphic">
          <ac:chgData name="hidsakur" userId="P1VVbHtxO+yFer1VstNgqerffv1i8mjmoXXWTVBd63s=" providerId="None" clId="Web-{780600E3-63E9-4356-A5F2-33EE9E2FEE72}" dt="2023-04-04T08:23:37.166" v="5"/>
          <ac:graphicFrameMkLst>
            <pc:docMk/>
            <pc:sldMk cId="3037872993" sldId="565"/>
            <ac:graphicFrameMk id="10" creationId="{F67B7EEB-573A-9DF0-2B5D-1EA6EE856F25}"/>
          </ac:graphicFrameMkLst>
        </pc:graphicFrameChg>
      </pc:sldChg>
      <pc:sldChg chg="modSp">
        <pc:chgData name="hidsakur" userId="P1VVbHtxO+yFer1VstNgqerffv1i8mjmoXXWTVBd63s=" providerId="None" clId="Web-{780600E3-63E9-4356-A5F2-33EE9E2FEE72}" dt="2023-04-04T08:23:09.400" v="3"/>
        <pc:sldMkLst>
          <pc:docMk/>
          <pc:sldMk cId="3987117949" sldId="578"/>
        </pc:sldMkLst>
        <pc:graphicFrameChg chg="mod modGraphic">
          <ac:chgData name="hidsakur" userId="P1VVbHtxO+yFer1VstNgqerffv1i8mjmoXXWTVBd63s=" providerId="None" clId="Web-{780600E3-63E9-4356-A5F2-33EE9E2FEE72}" dt="2023-04-04T08:23:09.400" v="3"/>
          <ac:graphicFrameMkLst>
            <pc:docMk/>
            <pc:sldMk cId="3987117949" sldId="578"/>
            <ac:graphicFrameMk id="10" creationId="{F67B7EEB-573A-9DF0-2B5D-1EA6EE856F25}"/>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2023/4/20</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73121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15</a:t>
            </a:fld>
            <a:endParaRPr kumimoji="1" lang="ja-JP" altLang="en-US"/>
          </a:p>
        </p:txBody>
      </p:sp>
    </p:spTree>
    <p:extLst>
      <p:ext uri="{BB962C8B-B14F-4D97-AF65-F5344CB8AC3E}">
        <p14:creationId xmlns:p14="http://schemas.microsoft.com/office/powerpoint/2010/main" val="18396779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16857765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17</a:t>
            </a:fld>
            <a:endParaRPr kumimoji="1" lang="ja-JP" altLang="en-US"/>
          </a:p>
        </p:txBody>
      </p:sp>
    </p:spTree>
    <p:extLst>
      <p:ext uri="{BB962C8B-B14F-4D97-AF65-F5344CB8AC3E}">
        <p14:creationId xmlns:p14="http://schemas.microsoft.com/office/powerpoint/2010/main" val="21508945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920907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1848055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9384664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5300294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343031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26761887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11</a:t>
            </a:fld>
            <a:endParaRPr kumimoji="1" lang="ja-JP" altLang="en-US"/>
          </a:p>
        </p:txBody>
      </p:sp>
    </p:spTree>
    <p:extLst>
      <p:ext uri="{BB962C8B-B14F-4D97-AF65-F5344CB8AC3E}">
        <p14:creationId xmlns:p14="http://schemas.microsoft.com/office/powerpoint/2010/main" val="11416750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9004395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8.emf"/></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2_目次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8317035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3_中表紙">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13152327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4964980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grayscl/>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5693727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8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ニュース  </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dirty="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
        <p:nvSpPr>
          <p:cNvPr id="11" name="テキスト ボックス 10">
            <a:extLst>
              <a:ext uri="{FF2B5EF4-FFF2-40B4-BE49-F238E27FC236}">
                <a16:creationId xmlns:a16="http://schemas.microsoft.com/office/drawing/2014/main" id="{1F4BD17D-71A6-A90E-6454-22CC0983EA18}"/>
              </a:ext>
            </a:extLst>
          </p:cNvPr>
          <p:cNvSpPr txBox="1"/>
          <p:nvPr userDrawn="1"/>
        </p:nvSpPr>
        <p:spPr>
          <a:xfrm>
            <a:off x="607656" y="5710013"/>
            <a:ext cx="1700850" cy="592470"/>
          </a:xfrm>
          <a:prstGeom prst="rect">
            <a:avLst/>
          </a:prstGeom>
          <a:noFill/>
        </p:spPr>
        <p:txBody>
          <a:bodyPr wrap="squar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2023/1/25</a:t>
            </a: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a:p>
            <a:pPr algn="r"/>
            <a:r>
              <a:rPr kumimoji="1" lang="ja-JP" altLang="en-US"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更新日：</a:t>
            </a:r>
            <a:r>
              <a:rPr kumimoji="1" lang="en-US" altLang="ja-JP"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2023/4/20</a:t>
            </a:r>
          </a:p>
        </p:txBody>
      </p:sp>
    </p:spTree>
    <p:extLst>
      <p:ext uri="{BB962C8B-B14F-4D97-AF65-F5344CB8AC3E}">
        <p14:creationId xmlns:p14="http://schemas.microsoft.com/office/powerpoint/2010/main" val="16978214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9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6359851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タイトル スライド">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706624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5048305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45843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ニュース  </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848648" y="6227119"/>
            <a:ext cx="1292020"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2023/1/25</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35088785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図 9">
            <a:extLst>
              <a:ext uri="{FF2B5EF4-FFF2-40B4-BE49-F238E27FC236}">
                <a16:creationId xmlns:a16="http://schemas.microsoft.com/office/drawing/2014/main" id="{281B0A86-00CC-18D2-77EB-E37EC09EC041}"/>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3181426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_表紙_1行+1行">
    <p:bg>
      <p:bgPr>
        <a:solidFill>
          <a:srgbClr val="FFFFFF"/>
        </a:solidFill>
        <a:effectLst/>
      </p:bgPr>
    </p:bg>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17C3A250-9B4F-E6CE-7B50-70D35737F897}"/>
              </a:ext>
            </a:extLst>
          </p:cNvPr>
          <p:cNvSpPr/>
          <p:nvPr userDrawn="1"/>
        </p:nvSpPr>
        <p:spPr>
          <a:xfrm>
            <a:off x="-2" y="0"/>
            <a:ext cx="8900161"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角丸四角形 10">
            <a:extLst>
              <a:ext uri="{FF2B5EF4-FFF2-40B4-BE49-F238E27FC236}">
                <a16:creationId xmlns:a16="http://schemas.microsoft.com/office/drawing/2014/main" id="{23565ED0-F026-DF6B-34D2-48BC0C9B821B}"/>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pic>
        <p:nvPicPr>
          <p:cNvPr id="13" name="図 12">
            <a:extLst>
              <a:ext uri="{FF2B5EF4-FFF2-40B4-BE49-F238E27FC236}">
                <a16:creationId xmlns:a16="http://schemas.microsoft.com/office/drawing/2014/main" id="{F1E4046A-34BF-04B0-6237-E4FF11F04DE0}"/>
              </a:ext>
            </a:extLst>
          </p:cNvPr>
          <p:cNvPicPr>
            <a:picLocks noChangeAspect="1"/>
          </p:cNvPicPr>
          <p:nvPr userDrawn="1"/>
        </p:nvPicPr>
        <p:blipFill>
          <a:blip r:embed="rId2"/>
          <a:stretch>
            <a:fillRect/>
          </a:stretch>
        </p:blipFill>
        <p:spPr>
          <a:xfrm>
            <a:off x="330127" y="275411"/>
            <a:ext cx="1115899" cy="584519"/>
          </a:xfrm>
          <a:prstGeom prst="rect">
            <a:avLst/>
          </a:prstGeom>
        </p:spPr>
      </p:pic>
      <p:sp>
        <p:nvSpPr>
          <p:cNvPr id="14" name="正方形/長方形 13">
            <a:extLst>
              <a:ext uri="{FF2B5EF4-FFF2-40B4-BE49-F238E27FC236}">
                <a16:creationId xmlns:a16="http://schemas.microsoft.com/office/drawing/2014/main" id="{0E01EA13-ACAF-54E6-0E21-29F5152BE7D0}"/>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角丸四角形 24">
            <a:extLst>
              <a:ext uri="{FF2B5EF4-FFF2-40B4-BE49-F238E27FC236}">
                <a16:creationId xmlns:a16="http://schemas.microsoft.com/office/drawing/2014/main" id="{473B2881-5AA8-63FC-6055-92C2819E65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pic>
        <p:nvPicPr>
          <p:cNvPr id="16" name="図 15">
            <a:extLst>
              <a:ext uri="{FF2B5EF4-FFF2-40B4-BE49-F238E27FC236}">
                <a16:creationId xmlns:a16="http://schemas.microsoft.com/office/drawing/2014/main" id="{5DA466A4-6516-C698-E2FB-DFF21B4F9735}"/>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18" name="テキスト ボックス 17">
            <a:extLst>
              <a:ext uri="{FF2B5EF4-FFF2-40B4-BE49-F238E27FC236}">
                <a16:creationId xmlns:a16="http://schemas.microsoft.com/office/drawing/2014/main" id="{33B512B4-5ED5-F73D-76CA-A40F9B6267BA}"/>
              </a:ext>
            </a:extLst>
          </p:cNvPr>
          <p:cNvSpPr txBox="1"/>
          <p:nvPr userDrawn="1"/>
        </p:nvSpPr>
        <p:spPr>
          <a:xfrm>
            <a:off x="7325423"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1" name="テキスト ボックス 20">
            <a:extLst>
              <a:ext uri="{FF2B5EF4-FFF2-40B4-BE49-F238E27FC236}">
                <a16:creationId xmlns:a16="http://schemas.microsoft.com/office/drawing/2014/main" id="{7E594581-16AB-8BB6-0658-C94CDB81A456}"/>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 name="正方形/長方形 3">
            <a:extLst>
              <a:ext uri="{FF2B5EF4-FFF2-40B4-BE49-F238E27FC236}">
                <a16:creationId xmlns:a16="http://schemas.microsoft.com/office/drawing/2014/main" id="{240BE962-DDA9-E574-7A02-480B8F6E5CD1}"/>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ニュース  </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FE7072CA-7DD3-E1ED-293F-1BAC89E7C73A}"/>
              </a:ext>
            </a:extLst>
          </p:cNvPr>
          <p:cNvSpPr txBox="1"/>
          <p:nvPr userDrawn="1"/>
        </p:nvSpPr>
        <p:spPr>
          <a:xfrm>
            <a:off x="7316262" y="6227119"/>
            <a:ext cx="1292020"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2023/1/25</a:t>
            </a:r>
          </a:p>
        </p:txBody>
      </p:sp>
      <p:sp>
        <p:nvSpPr>
          <p:cNvPr id="8" name="タイトル 7">
            <a:extLst>
              <a:ext uri="{FF2B5EF4-FFF2-40B4-BE49-F238E27FC236}">
                <a16:creationId xmlns:a16="http://schemas.microsoft.com/office/drawing/2014/main" id="{CB842A4C-C4B8-52EE-9039-14EF160B6FF0}"/>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spTree>
    <p:extLst>
      <p:ext uri="{BB962C8B-B14F-4D97-AF65-F5344CB8AC3E}">
        <p14:creationId xmlns:p14="http://schemas.microsoft.com/office/powerpoint/2010/main" val="18458413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正方形/長方形 7">
            <a:extLst>
              <a:ext uri="{FF2B5EF4-FFF2-40B4-BE49-F238E27FC236}">
                <a16:creationId xmlns:a16="http://schemas.microsoft.com/office/drawing/2014/main" id="{D5BC5826-35DE-FF24-949E-775D30789A3D}"/>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2" name="図 21">
            <a:extLst>
              <a:ext uri="{FF2B5EF4-FFF2-40B4-BE49-F238E27FC236}">
                <a16:creationId xmlns:a16="http://schemas.microsoft.com/office/drawing/2014/main" id="{D767C440-5F18-31AD-B0EB-B4DDEEBF9D83}"/>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46034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BB9671F4-5EE2-FD37-12D3-7BD0E409243E}"/>
              </a:ext>
            </a:extLst>
          </p:cNvPr>
          <p:cNvSpPr txBox="1"/>
          <p:nvPr userDrawn="1"/>
        </p:nvSpPr>
        <p:spPr>
          <a:xfrm>
            <a:off x="2791993" y="627959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69675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97097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33255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7446737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6_表紙_1行+1行（商品名入り）">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0" y="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03743" y="42496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06657" y="5638181"/>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2690378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duotone>
              <a:prstClr val="black"/>
              <a:schemeClr val="tx2">
                <a:tint val="45000"/>
                <a:satMod val="400000"/>
              </a:schemeClr>
            </a:duotone>
            <a:alphaModFix/>
            <a:extLst>
              <a:ext uri="{28A0092B-C50C-407E-A947-70E740481C1C}">
                <a14:useLocalDpi xmlns:a14="http://schemas.microsoft.com/office/drawing/2010/main"/>
              </a:ext>
            </a:extLst>
          </a:blip>
          <a:srcRect l="3588" t="2039" b="4902"/>
          <a:stretch/>
        </p:blipFill>
        <p:spPr>
          <a:xfrm>
            <a:off x="0" y="0"/>
            <a:ext cx="12283968" cy="6858000"/>
          </a:xfrm>
          <a:prstGeom prst="rect">
            <a:avLst/>
          </a:prstGeom>
        </p:spPr>
      </p:pic>
      <p:sp>
        <p:nvSpPr>
          <p:cNvPr id="12" name="正方形/長方形 11">
            <a:extLst>
              <a:ext uri="{FF2B5EF4-FFF2-40B4-BE49-F238E27FC236}">
                <a16:creationId xmlns:a16="http://schemas.microsoft.com/office/drawing/2014/main" id="{EC754568-57D6-736D-604A-9B266A56971D}"/>
              </a:ext>
            </a:extLst>
          </p:cNvPr>
          <p:cNvSpPr/>
          <p:nvPr userDrawn="1"/>
        </p:nvSpPr>
        <p:spPr>
          <a:xfrm>
            <a:off x="-45984" y="0"/>
            <a:ext cx="12283968" cy="4941168"/>
          </a:xfrm>
          <a:prstGeom prst="rect">
            <a:avLst/>
          </a:prstGeom>
          <a:gradFill flip="none" rotWithShape="1">
            <a:gsLst>
              <a:gs pos="100000">
                <a:schemeClr val="tx1">
                  <a:alpha val="0"/>
                </a:schemeClr>
              </a:gs>
              <a:gs pos="0">
                <a:schemeClr val="tx1">
                  <a:alpha val="4292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C813671-4876-8933-8947-7798E0A31F01}"/>
              </a:ext>
            </a:extLst>
          </p:cNvPr>
          <p:cNvPicPr>
            <a:picLocks noChangeAspect="1"/>
          </p:cNvPicPr>
          <p:nvPr userDrawn="1"/>
        </p:nvPicPr>
        <p:blipFill rotWithShape="1">
          <a:blip r:embed="rId3"/>
          <a:srcRect r="11927" b="11264"/>
          <a:stretch/>
        </p:blipFill>
        <p:spPr>
          <a:xfrm>
            <a:off x="0" y="-61209"/>
            <a:ext cx="12321170" cy="6919209"/>
          </a:xfrm>
          <a:prstGeom prst="rect">
            <a:avLst/>
          </a:prstGeom>
        </p:spPr>
      </p:pic>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0888490" y="6230638"/>
            <a:ext cx="90922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pic>
        <p:nvPicPr>
          <p:cNvPr id="16" name="図 15">
            <a:extLst>
              <a:ext uri="{FF2B5EF4-FFF2-40B4-BE49-F238E27FC236}">
                <a16:creationId xmlns:a16="http://schemas.microsoft.com/office/drawing/2014/main" id="{BE834F55-A73E-8A2B-2553-B4C6AF8379D9}"/>
              </a:ext>
            </a:extLst>
          </p:cNvPr>
          <p:cNvPicPr>
            <a:picLocks noChangeAspect="1"/>
          </p:cNvPicPr>
          <p:nvPr userDrawn="1"/>
        </p:nvPicPr>
        <p:blipFill>
          <a:blip r:embed="rId4"/>
          <a:stretch>
            <a:fillRect/>
          </a:stretch>
        </p:blipFill>
        <p:spPr>
          <a:xfrm>
            <a:off x="10966118" y="5002377"/>
            <a:ext cx="909223" cy="476260"/>
          </a:xfrm>
          <a:prstGeom prst="rect">
            <a:avLst/>
          </a:prstGeom>
        </p:spPr>
      </p:pic>
      <p:sp>
        <p:nvSpPr>
          <p:cNvPr id="18" name="角丸四角形 17">
            <a:extLst>
              <a:ext uri="{FF2B5EF4-FFF2-40B4-BE49-F238E27FC236}">
                <a16:creationId xmlns:a16="http://schemas.microsoft.com/office/drawing/2014/main" id="{23025234-5ACB-99D4-3445-120DBB660B35}"/>
              </a:ext>
            </a:extLst>
          </p:cNvPr>
          <p:cNvSpPr/>
          <p:nvPr userDrawn="1"/>
        </p:nvSpPr>
        <p:spPr>
          <a:xfrm>
            <a:off x="630288" y="1868768"/>
            <a:ext cx="1825756"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Segoe UI" panose="020B0502040204020203" pitchFamily="34" charset="0"/>
                <a:ea typeface="Yu Gothic" panose="020B0400000000000000" pitchFamily="34" charset="-128"/>
                <a:cs typeface="Segoe UI" panose="020B0502040204020203" pitchFamily="34" charset="0"/>
              </a:rPr>
              <a:t>Yahoo</a:t>
            </a:r>
            <a:r>
              <a:rPr kumimoji="1" lang="en" altLang="ja-JP" sz="2400" b="1"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a:t>
            </a:r>
            <a:r>
              <a:rPr kumimoji="1" lang="ja-JP" altLang="en-US" sz="2400" b="1" i="0">
                <a:solidFill>
                  <a:schemeClr val="bg1"/>
                </a:solidFill>
                <a:latin typeface="Yu Gothic" panose="020B0400000000000000" pitchFamily="34" charset="-128"/>
                <a:ea typeface="Yu Gothic" panose="020B0400000000000000" pitchFamily="34" charset="-128"/>
              </a:rPr>
              <a:t>広告</a:t>
            </a:r>
            <a:endParaRPr kumimoji="1" lang="ja-JP" altLang="en-US" sz="2400" b="1" i="0" dirty="0">
              <a:solidFill>
                <a:schemeClr val="bg1"/>
              </a:solidFill>
              <a:latin typeface="Yu Gothic" panose="020B0400000000000000" pitchFamily="34" charset="-128"/>
              <a:ea typeface="Yu Gothic" panose="020B0400000000000000"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448777" y="5692275"/>
            <a:ext cx="1256754" cy="307777"/>
          </a:xfrm>
          <a:prstGeom prst="rect">
            <a:avLst/>
          </a:prstGeom>
          <a:noFill/>
        </p:spPr>
        <p:txBody>
          <a:bodyPr wrap="none" lIns="0" r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623392" y="485690"/>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591155" y="5931299"/>
            <a:ext cx="1160574" cy="307777"/>
          </a:xfrm>
          <a:prstGeom prst="rect">
            <a:avLst/>
          </a:prstGeom>
          <a:noFill/>
        </p:spPr>
        <p:txBody>
          <a:bodyPr wrap="none" lIns="0" r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2023/1/25</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623392" y="4123931"/>
            <a:ext cx="388843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Yahoo!</a:t>
            </a: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ニュース  </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2023</a:t>
            </a: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年</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3</a:t>
            </a: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9</a:t>
            </a: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endParaRPr kumimoji="1" lang="ja-JP" altLang="en-US" sz="1400" b="1" i="0" dirty="0">
              <a:solidFill>
                <a:schemeClr val="accent6"/>
              </a:solidFill>
              <a:latin typeface="Yu Gothic" panose="020B0400000000000000" pitchFamily="34" charset="-128"/>
              <a:ea typeface="Yu Gothic" panose="020B0400000000000000" pitchFamily="34" charset="-128"/>
            </a:endParaRPr>
          </a:p>
        </p:txBody>
      </p:sp>
      <p:sp>
        <p:nvSpPr>
          <p:cNvPr id="10" name="タイトル 7">
            <a:extLst>
              <a:ext uri="{FF2B5EF4-FFF2-40B4-BE49-F238E27FC236}">
                <a16:creationId xmlns:a16="http://schemas.microsoft.com/office/drawing/2014/main" id="{5116E6C3-70AC-8C60-8883-1FFCE7FB5C52}"/>
              </a:ext>
            </a:extLst>
          </p:cNvPr>
          <p:cNvSpPr>
            <a:spLocks noGrp="1"/>
          </p:cNvSpPr>
          <p:nvPr>
            <p:ph type="title" hasCustomPrompt="1"/>
          </p:nvPr>
        </p:nvSpPr>
        <p:spPr>
          <a:xfrm>
            <a:off x="623392" y="2490458"/>
            <a:ext cx="6706778" cy="1325563"/>
          </a:xfrm>
          <a:prstGeom prst="rect">
            <a:avLst/>
          </a:prstGeom>
        </p:spPr>
        <p:txBody>
          <a:bodyPr anchor="ctr"/>
          <a:lstStyle>
            <a:lvl1pPr>
              <a:lnSpc>
                <a:spcPct val="100000"/>
              </a:lnSpc>
              <a:defRPr sz="4000" b="1">
                <a:solidFill>
                  <a:schemeClr val="bg1"/>
                </a:solidFill>
              </a:defRPr>
            </a:lvl1pPr>
          </a:lstStyle>
          <a:p>
            <a:r>
              <a:rPr kumimoji="1" lang="ja-JP" altLang="en-US"/>
              <a:t>資料タイトルタイトル</a:t>
            </a:r>
            <a:br>
              <a:rPr kumimoji="1" lang="en-US" altLang="ja-JP" dirty="0"/>
            </a:br>
            <a:r>
              <a:rPr kumimoji="1" lang="ja-JP" altLang="en-US"/>
              <a:t>タイトルタイトル</a:t>
            </a:r>
          </a:p>
        </p:txBody>
      </p:sp>
    </p:spTree>
    <p:extLst>
      <p:ext uri="{BB962C8B-B14F-4D97-AF65-F5344CB8AC3E}">
        <p14:creationId xmlns:p14="http://schemas.microsoft.com/office/powerpoint/2010/main" val="22014753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直角三角形 20">
            <a:extLst>
              <a:ext uri="{FF2B5EF4-FFF2-40B4-BE49-F238E27FC236}">
                <a16:creationId xmlns:a16="http://schemas.microsoft.com/office/drawing/2014/main" id="{9AD44F9A-8192-EFAE-B9BE-6EBEA75595A4}"/>
              </a:ext>
            </a:extLst>
          </p:cNvPr>
          <p:cNvSpPr/>
          <p:nvPr userDrawn="1"/>
        </p:nvSpPr>
        <p:spPr>
          <a:xfrm flipH="1">
            <a:off x="9656063" y="1225849"/>
            <a:ext cx="2535935" cy="563215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2" name="直角三角形 21">
            <a:extLst>
              <a:ext uri="{FF2B5EF4-FFF2-40B4-BE49-F238E27FC236}">
                <a16:creationId xmlns:a16="http://schemas.microsoft.com/office/drawing/2014/main" id="{CDF1774E-5583-9505-E11C-C73B99CB2BC8}"/>
              </a:ext>
            </a:extLst>
          </p:cNvPr>
          <p:cNvSpPr/>
          <p:nvPr userDrawn="1"/>
        </p:nvSpPr>
        <p:spPr>
          <a:xfrm rot="10800000">
            <a:off x="10051243" y="1"/>
            <a:ext cx="2140755" cy="4754480"/>
          </a:xfrm>
          <a:prstGeom prst="rtTriangle">
            <a:avLst/>
          </a:prstGeom>
          <a:solidFill>
            <a:srgbClr val="999999">
              <a:alpha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109648675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0_タイトル スライド">
    <p:bg>
      <p:bgPr>
        <a:solidFill>
          <a:schemeClr val="accent6"/>
        </a:solidFill>
        <a:effectLst/>
      </p:bgPr>
    </p:bg>
    <p:spTree>
      <p:nvGrpSpPr>
        <p:cNvPr id="1" name=""/>
        <p:cNvGrpSpPr/>
        <p:nvPr/>
      </p:nvGrpSpPr>
      <p:grpSpPr>
        <a:xfrm>
          <a:off x="0" y="0"/>
          <a:ext cx="0" cy="0"/>
          <a:chOff x="0" y="0"/>
          <a:chExt cx="0" cy="0"/>
        </a:xfrm>
      </p:grpSpPr>
      <p:pic>
        <p:nvPicPr>
          <p:cNvPr id="10" name="図 9" descr="携帯電話を持っている手&#10;&#10;自動的に生成された説明">
            <a:extLst>
              <a:ext uri="{FF2B5EF4-FFF2-40B4-BE49-F238E27FC236}">
                <a16:creationId xmlns:a16="http://schemas.microsoft.com/office/drawing/2014/main" id="{1B0B64AB-EC68-74E6-8655-C0A29EAFCEFC}"/>
              </a:ext>
            </a:extLst>
          </p:cNvPr>
          <p:cNvPicPr>
            <a:picLocks noChangeAspect="1"/>
          </p:cNvPicPr>
          <p:nvPr userDrawn="1"/>
        </p:nvPicPr>
        <p:blipFill rotWithShape="1">
          <a:blip r:embed="rId2" cstate="print">
            <a:grayscl/>
            <a:extLst>
              <a:ext uri="{28A0092B-C50C-407E-A947-70E740481C1C}">
                <a14:useLocalDpi xmlns:a14="http://schemas.microsoft.com/office/drawing/2010/main" val="0"/>
              </a:ext>
            </a:extLst>
          </a:blip>
          <a:srcRect l="6933" t="-1" r="6933" b="16229"/>
          <a:stretch/>
        </p:blipFill>
        <p:spPr>
          <a:xfrm>
            <a:off x="0" y="0"/>
            <a:ext cx="12192001" cy="6858000"/>
          </a:xfrm>
          <a:prstGeom prst="rect">
            <a:avLst/>
          </a:prstGeom>
        </p:spPr>
      </p:pic>
      <p:sp>
        <p:nvSpPr>
          <p:cNvPr id="33" name="フリーフォーム 32">
            <a:extLst>
              <a:ext uri="{FF2B5EF4-FFF2-40B4-BE49-F238E27FC236}">
                <a16:creationId xmlns:a16="http://schemas.microsoft.com/office/drawing/2014/main" id="{DD9DA690-52E8-1C0D-AC67-01D50DEABBE1}"/>
              </a:ext>
            </a:extLst>
          </p:cNvPr>
          <p:cNvSpPr/>
          <p:nvPr userDrawn="1"/>
        </p:nvSpPr>
        <p:spPr>
          <a:xfrm>
            <a:off x="0" y="2999"/>
            <a:ext cx="5243863" cy="6855001"/>
          </a:xfrm>
          <a:custGeom>
            <a:avLst/>
            <a:gdLst>
              <a:gd name="connsiteX0" fmla="*/ 0 w 5243863"/>
              <a:gd name="connsiteY0" fmla="*/ 0 h 6855001"/>
              <a:gd name="connsiteX1" fmla="*/ 2631767 w 5243863"/>
              <a:gd name="connsiteY1" fmla="*/ 0 h 6855001"/>
              <a:gd name="connsiteX2" fmla="*/ 5243863 w 5243863"/>
              <a:gd name="connsiteY2" fmla="*/ 6855001 h 6855001"/>
              <a:gd name="connsiteX3" fmla="*/ 0 w 5243863"/>
              <a:gd name="connsiteY3" fmla="*/ 6855001 h 6855001"/>
              <a:gd name="connsiteX4" fmla="*/ 0 w 5243863"/>
              <a:gd name="connsiteY4" fmla="*/ 0 h 6855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3863" h="6855001">
                <a:moveTo>
                  <a:pt x="0" y="0"/>
                </a:moveTo>
                <a:lnTo>
                  <a:pt x="2631767" y="0"/>
                </a:lnTo>
                <a:lnTo>
                  <a:pt x="5243863" y="6855001"/>
                </a:lnTo>
                <a:lnTo>
                  <a:pt x="0" y="6855001"/>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479425" y="620841"/>
            <a:ext cx="1833164" cy="324000"/>
          </a:xfrm>
          <a:prstGeom prst="roundRect">
            <a:avLst>
              <a:gd name="adj" fmla="val 9836"/>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bg1"/>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bg1"/>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bg1"/>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bg1"/>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689415" y="-158496"/>
            <a:ext cx="0" cy="0"/>
          </a:xfrm>
        </p:spPr>
        <p:txBody>
          <a:bodyPr/>
          <a:lstStyle/>
          <a:p>
            <a:pPr>
              <a:defRPr/>
            </a:pPr>
            <a:r>
              <a:rPr lang="en" altLang="ja-JP" sz="800" dirty="0">
                <a:solidFill>
                  <a:schemeClr val="accent2"/>
                </a:solidFill>
              </a:rPr>
              <a:t>.</a:t>
            </a:r>
          </a:p>
        </p:txBody>
      </p:sp>
      <p:sp>
        <p:nvSpPr>
          <p:cNvPr id="6" name="テキスト ボックス 5">
            <a:extLst>
              <a:ext uri="{FF2B5EF4-FFF2-40B4-BE49-F238E27FC236}">
                <a16:creationId xmlns:a16="http://schemas.microsoft.com/office/drawing/2014/main" id="{D8E75A4A-4405-34BC-CFB3-0677E2CA9B34}"/>
              </a:ext>
            </a:extLst>
          </p:cNvPr>
          <p:cNvSpPr txBox="1"/>
          <p:nvPr userDrawn="1"/>
        </p:nvSpPr>
        <p:spPr>
          <a:xfrm>
            <a:off x="548009" y="37747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1" name="図プレースホルダー 4">
            <a:extLst>
              <a:ext uri="{FF2B5EF4-FFF2-40B4-BE49-F238E27FC236}">
                <a16:creationId xmlns:a16="http://schemas.microsoft.com/office/drawing/2014/main" id="{35C4F67E-1951-BE55-7073-AAD6BDA38C4D}"/>
              </a:ext>
            </a:extLst>
          </p:cNvPr>
          <p:cNvSpPr>
            <a:spLocks noGrp="1"/>
          </p:cNvSpPr>
          <p:nvPr>
            <p:ph type="pic" sz="quarter" idx="16"/>
          </p:nvPr>
        </p:nvSpPr>
        <p:spPr>
          <a:xfrm>
            <a:off x="479425" y="3653585"/>
            <a:ext cx="1586282" cy="1464484"/>
          </a:xfrm>
          <a:prstGeom prst="rect">
            <a:avLst/>
          </a:prstGeom>
        </p:spPr>
        <p:txBody>
          <a:bodyPr/>
          <a:lstStyle>
            <a:lvl1pPr algn="l">
              <a:defRPr sz="1400">
                <a:solidFill>
                  <a:schemeClr val="bg1"/>
                </a:solidFill>
              </a:defRPr>
            </a:lvl1pPr>
          </a:lstStyle>
          <a:p>
            <a:r>
              <a:rPr kumimoji="1" lang="ja-JP" altLang="en-US"/>
              <a:t>アイコン</a:t>
            </a:r>
          </a:p>
        </p:txBody>
      </p:sp>
      <p:sp>
        <p:nvSpPr>
          <p:cNvPr id="14" name="テキスト プレースホルダー 23">
            <a:extLst>
              <a:ext uri="{FF2B5EF4-FFF2-40B4-BE49-F238E27FC236}">
                <a16:creationId xmlns:a16="http://schemas.microsoft.com/office/drawing/2014/main" id="{22D24D6E-8723-9759-AF98-6E51B69A0C89}"/>
              </a:ext>
            </a:extLst>
          </p:cNvPr>
          <p:cNvSpPr>
            <a:spLocks noGrp="1"/>
          </p:cNvSpPr>
          <p:nvPr>
            <p:ph type="body" sz="quarter" idx="19" hasCustomPrompt="1"/>
          </p:nvPr>
        </p:nvSpPr>
        <p:spPr>
          <a:xfrm>
            <a:off x="479425" y="5144688"/>
            <a:ext cx="4922569" cy="958159"/>
          </a:xfrm>
          <a:prstGeom prst="rect">
            <a:avLst/>
          </a:prstGeom>
        </p:spPr>
        <p:txBody>
          <a:bodyPr/>
          <a:lstStyle>
            <a:lvl1pPr algn="l">
              <a:defRPr sz="2400" b="1" spc="300">
                <a:solidFill>
                  <a:schemeClr val="bg1"/>
                </a:solidFill>
              </a:defRPr>
            </a:lvl1pPr>
            <a:lvl2pPr marL="457212" indent="0">
              <a:buNone/>
              <a:defRPr/>
            </a:lvl2pPr>
          </a:lstStyle>
          <a:p>
            <a:pPr lvl="0"/>
            <a:r>
              <a:rPr kumimoji="1" lang="ja-JP" altLang="en-US"/>
              <a:t>リッチ中タイトルああああ</a:t>
            </a:r>
            <a:endParaRPr kumimoji="1" lang="en-US" altLang="ja-JP" dirty="0"/>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a:t>タイトルタイトルタイああ</a:t>
            </a:r>
          </a:p>
        </p:txBody>
      </p:sp>
      <p:sp>
        <p:nvSpPr>
          <p:cNvPr id="25" name="フリーフォーム 24">
            <a:extLst>
              <a:ext uri="{FF2B5EF4-FFF2-40B4-BE49-F238E27FC236}">
                <a16:creationId xmlns:a16="http://schemas.microsoft.com/office/drawing/2014/main" id="{079061EE-C505-933C-2262-41FD7F8AD4F2}"/>
              </a:ext>
            </a:extLst>
          </p:cNvPr>
          <p:cNvSpPr/>
          <p:nvPr userDrawn="1"/>
        </p:nvSpPr>
        <p:spPr>
          <a:xfrm flipH="1">
            <a:off x="10050216" y="0"/>
            <a:ext cx="2141785" cy="1433782"/>
          </a:xfrm>
          <a:custGeom>
            <a:avLst/>
            <a:gdLst>
              <a:gd name="connsiteX0" fmla="*/ 2141785 w 2141785"/>
              <a:gd name="connsiteY0" fmla="*/ 0 h 1433782"/>
              <a:gd name="connsiteX1" fmla="*/ 0 w 2141785"/>
              <a:gd name="connsiteY1" fmla="*/ 0 h 1433782"/>
              <a:gd name="connsiteX2" fmla="*/ 0 w 2141785"/>
              <a:gd name="connsiteY2" fmla="*/ 1433782 h 1433782"/>
              <a:gd name="connsiteX3" fmla="*/ 1682264 w 2141785"/>
              <a:gd name="connsiteY3" fmla="*/ 1433782 h 1433782"/>
              <a:gd name="connsiteX4" fmla="*/ 2141785 w 2141785"/>
              <a:gd name="connsiteY4" fmla="*/ 0 h 1433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1785" h="1433782">
                <a:moveTo>
                  <a:pt x="2141785" y="0"/>
                </a:moveTo>
                <a:lnTo>
                  <a:pt x="0" y="0"/>
                </a:lnTo>
                <a:lnTo>
                  <a:pt x="0" y="1433782"/>
                </a:lnTo>
                <a:lnTo>
                  <a:pt x="1682264" y="1433782"/>
                </a:lnTo>
                <a:lnTo>
                  <a:pt x="2141785" y="0"/>
                </a:lnTo>
                <a:close/>
              </a:path>
            </a:pathLst>
          </a:custGeom>
          <a:solidFill>
            <a:schemeClr val="accent6">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テキスト プレースホルダー 19">
            <a:extLst>
              <a:ext uri="{FF2B5EF4-FFF2-40B4-BE49-F238E27FC236}">
                <a16:creationId xmlns:a16="http://schemas.microsoft.com/office/drawing/2014/main" id="{A4331145-A944-C66B-6693-82FCF268FC7B}"/>
              </a:ext>
            </a:extLst>
          </p:cNvPr>
          <p:cNvSpPr>
            <a:spLocks noGrp="1"/>
          </p:cNvSpPr>
          <p:nvPr>
            <p:ph type="body" sz="quarter" idx="18" hasCustomPrompt="1"/>
          </p:nvPr>
        </p:nvSpPr>
        <p:spPr>
          <a:xfrm>
            <a:off x="10566327" y="-13705"/>
            <a:ext cx="1483451" cy="1409388"/>
          </a:xfrm>
          <a:prstGeom prst="rect">
            <a:avLst/>
          </a:prstGeom>
        </p:spPr>
        <p:txBody>
          <a:bodyPr anchor="ctr"/>
          <a:lstStyle>
            <a:lvl1pPr>
              <a:defRPr sz="72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Tree>
    <p:extLst>
      <p:ext uri="{BB962C8B-B14F-4D97-AF65-F5344CB8AC3E}">
        <p14:creationId xmlns:p14="http://schemas.microsoft.com/office/powerpoint/2010/main" val="380885525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5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38153354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8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116581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61548907"/>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539595894"/>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17098235"/>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A5D0E059-BF95-F5D7-6B57-10FFC0D2C30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4" name="角丸四角形 3">
            <a:extLst>
              <a:ext uri="{FF2B5EF4-FFF2-40B4-BE49-F238E27FC236}">
                <a16:creationId xmlns:a16="http://schemas.microsoft.com/office/drawing/2014/main" id="{68680C27-759F-9927-19D0-542C686209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pic>
        <p:nvPicPr>
          <p:cNvPr id="5" name="図 4">
            <a:extLst>
              <a:ext uri="{FF2B5EF4-FFF2-40B4-BE49-F238E27FC236}">
                <a16:creationId xmlns:a16="http://schemas.microsoft.com/office/drawing/2014/main" id="{BEFB43E6-D852-9852-E13E-6855BE30CDF3}"/>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8" name="テキスト ボックス 7">
            <a:extLst>
              <a:ext uri="{FF2B5EF4-FFF2-40B4-BE49-F238E27FC236}">
                <a16:creationId xmlns:a16="http://schemas.microsoft.com/office/drawing/2014/main" id="{D1BD56B7-FBC9-A195-0204-4133B80D67D9}"/>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0575464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注意事項有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7" name="グラフィックス 6" descr="警告 単色塗りつぶし">
            <a:extLst>
              <a:ext uri="{FF2B5EF4-FFF2-40B4-BE49-F238E27FC236}">
                <a16:creationId xmlns:a16="http://schemas.microsoft.com/office/drawing/2014/main" id="{FA79C571-2721-72DD-B72E-874E01B1AD8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5_資料について">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4735520"/>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7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3" name="テキスト プレースホルダー 10">
            <a:extLst>
              <a:ext uri="{FF2B5EF4-FFF2-40B4-BE49-F238E27FC236}">
                <a16:creationId xmlns:a16="http://schemas.microsoft.com/office/drawing/2014/main" id="{EEDF1896-8F0E-3B99-E84B-994456349356}"/>
              </a:ext>
            </a:extLst>
          </p:cNvPr>
          <p:cNvSpPr>
            <a:spLocks noGrp="1"/>
          </p:cNvSpPr>
          <p:nvPr>
            <p:ph type="body" sz="quarter" idx="13"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366D2A0E-6043-6819-23C0-1FBCF566E498}"/>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3349411814"/>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_注意事項有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346000"/>
            <a:ext cx="12193200" cy="1512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7" name="グラフィックス 6" descr="警告 単色塗りつぶし">
            <a:extLst>
              <a:ext uri="{FF2B5EF4-FFF2-40B4-BE49-F238E27FC236}">
                <a16:creationId xmlns:a16="http://schemas.microsoft.com/office/drawing/2014/main" id="{FA79C571-2721-72DD-B72E-874E01B1AD8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635873"/>
            <a:ext cx="860908" cy="860908"/>
          </a:xfrm>
          <a:prstGeom prst="rect">
            <a:avLst/>
          </a:prstGeom>
        </p:spPr>
      </p:pic>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572800"/>
            <a:ext cx="9172235" cy="997200"/>
          </a:xfrm>
          <a:prstGeom prst="rect">
            <a:avLst/>
          </a:prstGeom>
        </p:spPr>
        <p:txBody>
          <a:bodyPr wrap="non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2" name="フリーフォーム 1">
            <a:extLst>
              <a:ext uri="{FF2B5EF4-FFF2-40B4-BE49-F238E27FC236}">
                <a16:creationId xmlns:a16="http://schemas.microsoft.com/office/drawing/2014/main" id="{D4B3A80D-9424-C119-B14C-D509C4C949B9}"/>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テキスト プレースホルダー 6">
            <a:extLst>
              <a:ext uri="{FF2B5EF4-FFF2-40B4-BE49-F238E27FC236}">
                <a16:creationId xmlns:a16="http://schemas.microsoft.com/office/drawing/2014/main" id="{B4AF383A-BBD2-0914-DBF6-2BD17FE0E6BF}"/>
              </a:ext>
            </a:extLst>
          </p:cNvPr>
          <p:cNvSpPr>
            <a:spLocks noGrp="1"/>
          </p:cNvSpPr>
          <p:nvPr>
            <p:ph type="body" sz="quarter" idx="13"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10" name="図プレースホルダー 11">
            <a:extLst>
              <a:ext uri="{FF2B5EF4-FFF2-40B4-BE49-F238E27FC236}">
                <a16:creationId xmlns:a16="http://schemas.microsoft.com/office/drawing/2014/main" id="{4EB769D5-8434-717C-BE50-39B1A4F2C54E}"/>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16" name="テキスト プレースホルダー 10">
            <a:extLst>
              <a:ext uri="{FF2B5EF4-FFF2-40B4-BE49-F238E27FC236}">
                <a16:creationId xmlns:a16="http://schemas.microsoft.com/office/drawing/2014/main" id="{467EFEA7-BB9C-5C2C-229E-C5089C2D7475}"/>
              </a:ext>
            </a:extLst>
          </p:cNvPr>
          <p:cNvSpPr>
            <a:spLocks noGrp="1"/>
          </p:cNvSpPr>
          <p:nvPr>
            <p:ph type="body" sz="quarter" idx="14"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17" name="角丸四角形 16">
            <a:extLst>
              <a:ext uri="{FF2B5EF4-FFF2-40B4-BE49-F238E27FC236}">
                <a16:creationId xmlns:a16="http://schemas.microsoft.com/office/drawing/2014/main" id="{5319FA55-5D62-A7C5-64D7-3B8055D9BE57}"/>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3251053652"/>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05_通常スライド_アイコン項目_長">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76336780"/>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タイトル スライド">
    <p:bg>
      <p:bgPr>
        <a:solidFill>
          <a:schemeClr val="accent6"/>
        </a:solidFill>
        <a:effectLst/>
      </p:bgPr>
    </p:bg>
    <p:spTree>
      <p:nvGrpSpPr>
        <p:cNvPr id="1" name=""/>
        <p:cNvGrpSpPr/>
        <p:nvPr/>
      </p:nvGrpSpPr>
      <p:grpSpPr>
        <a:xfrm>
          <a:off x="0" y="0"/>
          <a:ext cx="0" cy="0"/>
          <a:chOff x="0" y="0"/>
          <a:chExt cx="0" cy="0"/>
        </a:xfrm>
      </p:grpSpPr>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2"/>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2"/>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2"/>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2"/>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2"/>
              </a:solidFill>
              <a:latin typeface="Yu Gothic" panose="020B0400000000000000" pitchFamily="34" charset="-128"/>
              <a:ea typeface="Yu Gothic" panose="020B0400000000000000" pitchFamily="34" charset="-128"/>
              <a:cs typeface="メイリオ" pitchFamily="50" charset="-128"/>
            </a:endParaRPr>
          </a:p>
        </p:txBody>
      </p:sp>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a:blip r:embed="rId2" cstate="print">
            <a:duotone>
              <a:prstClr val="black"/>
              <a:schemeClr val="tx2">
                <a:tint val="45000"/>
                <a:satMod val="400000"/>
              </a:schemeClr>
            </a:duotone>
            <a:alphaModFix/>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335154" y="0"/>
            <a:ext cx="11856846" cy="6858000"/>
          </a:xfrm>
          <a:prstGeom prst="rect">
            <a:avLst/>
          </a:prstGeom>
        </p:spPr>
      </p:pic>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sp>
        <p:nvSpPr>
          <p:cNvPr id="9" name="正方形/長方形 8">
            <a:extLst>
              <a:ext uri="{FF2B5EF4-FFF2-40B4-BE49-F238E27FC236}">
                <a16:creationId xmlns:a16="http://schemas.microsoft.com/office/drawing/2014/main" id="{F82DA828-12A8-A3E0-2E72-ED530F557A2F}"/>
              </a:ext>
            </a:extLst>
          </p:cNvPr>
          <p:cNvSpPr/>
          <p:nvPr userDrawn="1"/>
        </p:nvSpPr>
        <p:spPr>
          <a:xfrm>
            <a:off x="0" y="0"/>
            <a:ext cx="5015880"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707740" y="278092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145662" y="660018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1701406" y="301734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4" name="図プレースホルダー 13">
            <a:extLst>
              <a:ext uri="{FF2B5EF4-FFF2-40B4-BE49-F238E27FC236}">
                <a16:creationId xmlns:a16="http://schemas.microsoft.com/office/drawing/2014/main" id="{30301120-11CA-1114-A245-69E29DA472F7}"/>
              </a:ext>
            </a:extLst>
          </p:cNvPr>
          <p:cNvSpPr>
            <a:spLocks noGrp="1"/>
          </p:cNvSpPr>
          <p:nvPr>
            <p:ph type="pic" sz="quarter" idx="16"/>
          </p:nvPr>
        </p:nvSpPr>
        <p:spPr>
          <a:xfrm>
            <a:off x="5016500" y="0"/>
            <a:ext cx="7175500" cy="6858000"/>
          </a:xfrm>
          <a:prstGeom prst="rect">
            <a:avLst/>
          </a:prstGeom>
        </p:spPr>
        <p:txBody>
          <a:bodyPr anchor="ctr"/>
          <a:lstStyle>
            <a:lvl1pPr algn="ctr">
              <a:defRPr b="1">
                <a:solidFill>
                  <a:schemeClr val="bg1"/>
                </a:solidFill>
              </a:defRPr>
            </a:lvl1pPr>
          </a:lstStyle>
          <a:p>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1919536" y="129155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708025" y="465313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3811571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duotone>
              <a:prstClr val="black"/>
              <a:schemeClr val="tx2">
                <a:tint val="45000"/>
                <a:satMod val="400000"/>
              </a:schemeClr>
            </a:duotone>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7" name="正方形/長方形 6">
            <a:extLst>
              <a:ext uri="{FF2B5EF4-FFF2-40B4-BE49-F238E27FC236}">
                <a16:creationId xmlns:a16="http://schemas.microsoft.com/office/drawing/2014/main" id="{62D2414D-F422-9EA9-1A23-7FA13DF110D5}"/>
              </a:ext>
            </a:extLst>
          </p:cNvPr>
          <p:cNvSpPr/>
          <p:nvPr userDrawn="1"/>
        </p:nvSpPr>
        <p:spPr>
          <a:xfrm>
            <a:off x="-600" y="3545632"/>
            <a:ext cx="12192000" cy="33123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223792" y="4725144"/>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6113669"/>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1125738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7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duotone>
              <a:prstClr val="black"/>
              <a:schemeClr val="accent1">
                <a:tint val="45000"/>
                <a:satMod val="400000"/>
              </a:schemeClr>
            </a:duotone>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ニュース  </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dirty="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
        <p:nvSpPr>
          <p:cNvPr id="11" name="テキスト ボックス 10">
            <a:extLst>
              <a:ext uri="{FF2B5EF4-FFF2-40B4-BE49-F238E27FC236}">
                <a16:creationId xmlns:a16="http://schemas.microsoft.com/office/drawing/2014/main" id="{1B3216FE-E6A3-7820-29EE-8A6F48306246}"/>
              </a:ext>
            </a:extLst>
          </p:cNvPr>
          <p:cNvSpPr txBox="1"/>
          <p:nvPr userDrawn="1"/>
        </p:nvSpPr>
        <p:spPr>
          <a:xfrm>
            <a:off x="607656" y="5710013"/>
            <a:ext cx="1700850" cy="592470"/>
          </a:xfrm>
          <a:prstGeom prst="rect">
            <a:avLst/>
          </a:prstGeom>
          <a:noFill/>
        </p:spPr>
        <p:txBody>
          <a:bodyPr wrap="squar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2023/1/25</a:t>
            </a: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a:p>
            <a:pPr algn="r"/>
            <a:r>
              <a:rPr kumimoji="1" lang="ja-JP" altLang="en-US"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更新日：</a:t>
            </a:r>
            <a:r>
              <a:rPr kumimoji="1" lang="en-US" altLang="ja-JP"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2023/4/20</a:t>
            </a:r>
          </a:p>
        </p:txBody>
      </p:sp>
    </p:spTree>
    <p:extLst>
      <p:ext uri="{BB962C8B-B14F-4D97-AF65-F5344CB8AC3E}">
        <p14:creationId xmlns:p14="http://schemas.microsoft.com/office/powerpoint/2010/main" val="1097946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duotone>
              <a:prstClr val="black"/>
              <a:schemeClr val="accent1">
                <a:tint val="45000"/>
                <a:satMod val="400000"/>
              </a:schemeClr>
            </a:duotone>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0"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354938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タイトル スライド">
    <p:bg>
      <p:bgPr>
        <a:solidFill>
          <a:schemeClr val="accent6"/>
        </a:solidFill>
        <a:effectLst/>
      </p:bgPr>
    </p:bg>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rotWithShape="1">
          <a:blip r:embed="rId2" cstate="print">
            <a:alphaModFix/>
            <a:graysc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t="2749"/>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1766688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ニュース</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72AB7534-73FE-B5CD-133D-F8B31B1181BD}"/>
              </a:ext>
            </a:extLst>
          </p:cNvPr>
          <p:cNvSpPr txBox="1"/>
          <p:nvPr userDrawn="1"/>
        </p:nvSpPr>
        <p:spPr>
          <a:xfrm>
            <a:off x="607656" y="5710013"/>
            <a:ext cx="1700850" cy="592470"/>
          </a:xfrm>
          <a:prstGeom prst="rect">
            <a:avLst/>
          </a:prstGeom>
          <a:noFill/>
        </p:spPr>
        <p:txBody>
          <a:bodyPr wrap="squar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2023/1/25</a:t>
            </a: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a:p>
            <a:pPr algn="r"/>
            <a:r>
              <a:rPr kumimoji="1" lang="ja-JP" altLang="en-US"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更新日：</a:t>
            </a:r>
            <a:r>
              <a:rPr kumimoji="1" lang="en-US" altLang="ja-JP"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2023/4/20</a:t>
            </a:r>
          </a:p>
        </p:txBody>
      </p:sp>
    </p:spTree>
    <p:extLst>
      <p:ext uri="{BB962C8B-B14F-4D97-AF65-F5344CB8AC3E}">
        <p14:creationId xmlns:p14="http://schemas.microsoft.com/office/powerpoint/2010/main" val="95439455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cSld>
  <p:clrMap bg1="lt1" tx1="dk1" bg2="lt2" tx2="dk2" accent1="accent1" accent2="accent2" accent3="accent3" accent4="accent4" accent5="accent5" accent6="accent6" hlink="hlink" folHlink="folHlink"/>
  <p:sldLayoutIdLst>
    <p:sldLayoutId id="2147483792" r:id="rId1"/>
    <p:sldLayoutId id="2147483859" r:id="rId2"/>
    <p:sldLayoutId id="2147483857" r:id="rId3"/>
    <p:sldLayoutId id="2147483855" r:id="rId4"/>
    <p:sldLayoutId id="2147483856" r:id="rId5"/>
    <p:sldLayoutId id="2147483841" r:id="rId6"/>
    <p:sldLayoutId id="2147483842" r:id="rId7"/>
    <p:sldLayoutId id="2147483747" r:id="rId8"/>
    <p:sldLayoutId id="2147483868" r:id="rId9"/>
    <p:sldLayoutId id="2147483869" r:id="rId10"/>
    <p:sldLayoutId id="2147483870" r:id="rId11"/>
    <p:sldLayoutId id="2147483871" r:id="rId12"/>
    <p:sldLayoutId id="2147483737" r:id="rId13"/>
    <p:sldLayoutId id="2147483850" r:id="rId14"/>
    <p:sldLayoutId id="2147483853" r:id="rId15"/>
    <p:sldLayoutId id="2147483851" r:id="rId16"/>
    <p:sldLayoutId id="2147483852" r:id="rId17"/>
    <p:sldLayoutId id="2147483760" r:id="rId18"/>
    <p:sldLayoutId id="2147483846" r:id="rId19"/>
    <p:sldLayoutId id="2147483847" r:id="rId20"/>
    <p:sldLayoutId id="2147483845" r:id="rId21"/>
    <p:sldLayoutId id="2147483849" r:id="rId22"/>
    <p:sldLayoutId id="2147483864" r:id="rId23"/>
    <p:sldLayoutId id="2147483820" r:id="rId24"/>
    <p:sldLayoutId id="2147483762" r:id="rId25"/>
    <p:sldLayoutId id="2147483782" r:id="rId26"/>
    <p:sldLayoutId id="2147483793" r:id="rId27"/>
    <p:sldLayoutId id="2147483799" r:id="rId28"/>
    <p:sldLayoutId id="2147483800" r:id="rId29"/>
    <p:sldLayoutId id="2147483794" r:id="rId30"/>
    <p:sldLayoutId id="2147483863" r:id="rId31"/>
    <p:sldLayoutId id="2147483865" r:id="rId32"/>
    <p:sldLayoutId id="2147483867" r:id="rId33"/>
    <p:sldLayoutId id="2147483872" r:id="rId34"/>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9.png"/><Relationship Id="rId7" Type="http://schemas.openxmlformats.org/officeDocument/2006/relationships/image" Target="../media/image33.jpeg"/><Relationship Id="rId2" Type="http://schemas.openxmlformats.org/officeDocument/2006/relationships/image" Target="../media/image28.png"/><Relationship Id="rId1" Type="http://schemas.openxmlformats.org/officeDocument/2006/relationships/slideLayout" Target="../slideLayouts/slideLayout34.xml"/><Relationship Id="rId6" Type="http://schemas.openxmlformats.org/officeDocument/2006/relationships/image" Target="../media/image32.jpeg"/><Relationship Id="rId5" Type="http://schemas.openxmlformats.org/officeDocument/2006/relationships/image" Target="../media/image31.png"/><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s://ads-help.yahoo-net.jp/s/article/H000044833?language=ja" TargetMode="External"/><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s://ads-help.yahoo-net.jp/s/article/H000044833?language=ja" TargetMode="External"/><Relationship Id="rId1" Type="http://schemas.openxmlformats.org/officeDocument/2006/relationships/slideLayout" Target="../slideLayouts/slideLayout33.xml"/></Relationships>
</file>

<file path=ppt/slides/_rels/slide15.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7"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3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notesSlide" Target="../notesSlides/notesSlide12.xml"/><Relationship Id="rId1" Type="http://schemas.openxmlformats.org/officeDocument/2006/relationships/slideLayout" Target="../slideLayouts/slideLayout32.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7.xml"/><Relationship Id="rId5" Type="http://schemas.openxmlformats.org/officeDocument/2006/relationships/image" Target="../media/image38.png"/><Relationship Id="rId4" Type="http://schemas.openxmlformats.org/officeDocument/2006/relationships/hyperlink" Target="https://form-business.yahoo.co.jp/claris/enqueteForm?inquiry_type=placement_restrictions"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7" Type="http://schemas.openxmlformats.org/officeDocument/2006/relationships/image" Target="../media/image38.png"/><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7.xml"/><Relationship Id="rId6" Type="http://schemas.openxmlformats.org/officeDocument/2006/relationships/hyperlink" Target="https://form-business.yahoo.co.jp/claris/enqueteForm?inquiry_type=bls_review" TargetMode="Externa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form-business.yahoo.co.jp/claris/enqueteForm?inquiry_type=placement_restrictions" TargetMode="External"/></Relationships>
</file>

<file path=ppt/slides/_rels/slide2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8" Type="http://schemas.openxmlformats.org/officeDocument/2006/relationships/hyperlink" Target="https://portal.yadui.business.yahoo.co.jp/agencyportal/1052207/" TargetMode="External"/><Relationship Id="rId3" Type="http://schemas.openxmlformats.org/officeDocument/2006/relationships/image" Target="../media/image16.emf"/><Relationship Id="rId7" Type="http://schemas.openxmlformats.org/officeDocument/2006/relationships/hyperlink" Target="https://portal.yadui.business.yahoo.co.jp/agencyportal/30187098/" TargetMode="External"/><Relationship Id="rId2" Type="http://schemas.openxmlformats.org/officeDocument/2006/relationships/notesSlide" Target="../notesSlides/notesSlide3.xml"/><Relationship Id="rId1" Type="http://schemas.openxmlformats.org/officeDocument/2006/relationships/slideLayout" Target="../slideLayouts/slideLayout27.xml"/><Relationship Id="rId6" Type="http://schemas.openxmlformats.org/officeDocument/2006/relationships/hyperlink" Target="https://portal.yadui.business.yahoo.co.jp/agencyportal/30335704/" TargetMode="External"/><Relationship Id="rId5" Type="http://schemas.openxmlformats.org/officeDocument/2006/relationships/hyperlink" Target="https://portal.yadui.business.yahoo.co.jp/agencyportal/873240/" TargetMode="External"/><Relationship Id="rId4" Type="http://schemas.openxmlformats.org/officeDocument/2006/relationships/image" Target="../media/image17.emf"/><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7.xml"/><Relationship Id="rId6" Type="http://schemas.openxmlformats.org/officeDocument/2006/relationships/image" Target="../media/image19.png"/><Relationship Id="rId5" Type="http://schemas.openxmlformats.org/officeDocument/2006/relationships/hyperlink" Target="https://ads-promo.yahoo.co.jp/support/release/30406415.html" TargetMode="External"/><Relationship Id="rId4" Type="http://schemas.openxmlformats.org/officeDocument/2006/relationships/hyperlink" Target="https://s.yimg.jp/dl/displayads-guarantee/01/displayads-guarantee_ALT-TG_changelist_2023Q1H1.zip"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7.xml"/><Relationship Id="rId5" Type="http://schemas.openxmlformats.org/officeDocument/2006/relationships/image" Target="../media/image21.sv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6.xml"/><Relationship Id="rId1" Type="http://schemas.openxmlformats.org/officeDocument/2006/relationships/slideLayout" Target="../slideLayouts/slideLayout27.xml"/><Relationship Id="rId5" Type="http://schemas.openxmlformats.org/officeDocument/2006/relationships/image" Target="../media/image23.png"/><Relationship Id="rId4" Type="http://schemas.openxmlformats.org/officeDocument/2006/relationships/image" Target="../media/image17.emf"/></Relationships>
</file>

<file path=ppt/slides/_rels/slide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hyperlink" Target="https://ads-help.yahoo.co.jp/yahooads/guideline/articledetail?lan=ja&amp;aid=1493&amp;o=default" TargetMode="External"/><Relationship Id="rId7" Type="http://schemas.openxmlformats.org/officeDocument/2006/relationships/image" Target="../media/image27.emf"/><Relationship Id="rId2" Type="http://schemas.openxmlformats.org/officeDocument/2006/relationships/notesSlide" Target="../notesSlides/notesSlide7.xml"/><Relationship Id="rId1" Type="http://schemas.openxmlformats.org/officeDocument/2006/relationships/slideLayout" Target="../slideLayouts/slideLayout3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70CCF94-73B7-3C10-BEF3-5ADF2DE99DDD}"/>
              </a:ext>
            </a:extLst>
          </p:cNvPr>
          <p:cNvSpPr>
            <a:spLocks noGrp="1"/>
          </p:cNvSpPr>
          <p:nvPr>
            <p:ph type="title"/>
          </p:nvPr>
        </p:nvSpPr>
        <p:spPr>
          <a:xfrm>
            <a:off x="914400" y="2766218"/>
            <a:ext cx="5673777" cy="1325563"/>
          </a:xfrm>
        </p:spPr>
        <p:txBody>
          <a:bodyPr/>
          <a:lstStyle/>
          <a:p>
            <a:r>
              <a:rPr kumimoji="1" lang="ja-JP" altLang="en-US" dirty="0"/>
              <a:t>ディスプレイ広告 </a:t>
            </a:r>
            <a:r>
              <a:rPr lang="ja-JP" altLang="en-US" dirty="0"/>
              <a:t>（</a:t>
            </a:r>
            <a:r>
              <a:rPr kumimoji="1" lang="ja-JP" altLang="en-US" dirty="0"/>
              <a:t>予約型</a:t>
            </a:r>
            <a:r>
              <a:rPr kumimoji="1" lang="en-US" altLang="ja-JP" dirty="0"/>
              <a:t> </a:t>
            </a:r>
            <a:r>
              <a:rPr lang="ja-JP" altLang="en-US" dirty="0"/>
              <a:t>）</a:t>
            </a:r>
            <a:br>
              <a:rPr kumimoji="1" lang="en-US" altLang="ja-JP" dirty="0"/>
            </a:br>
            <a:r>
              <a:rPr kumimoji="1" lang="ja-JP" altLang="en-US" dirty="0"/>
              <a:t>セールスシート</a:t>
            </a:r>
          </a:p>
        </p:txBody>
      </p:sp>
    </p:spTree>
    <p:extLst>
      <p:ext uri="{BB962C8B-B14F-4D97-AF65-F5344CB8AC3E}">
        <p14:creationId xmlns:p14="http://schemas.microsoft.com/office/powerpoint/2010/main" val="3274969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正方形/長方形 12">
            <a:extLst>
              <a:ext uri="{FF2B5EF4-FFF2-40B4-BE49-F238E27FC236}">
                <a16:creationId xmlns:a16="http://schemas.microsoft.com/office/drawing/2014/main" id="{29B11FB3-D319-F680-E02A-AF514548708D}"/>
              </a:ext>
            </a:extLst>
          </p:cNvPr>
          <p:cNvSpPr/>
          <p:nvPr/>
        </p:nvSpPr>
        <p:spPr>
          <a:xfrm>
            <a:off x="8519905" y="6243251"/>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7" name="テキスト ボックス 16">
            <a:extLst>
              <a:ext uri="{FF2B5EF4-FFF2-40B4-BE49-F238E27FC236}">
                <a16:creationId xmlns:a16="http://schemas.microsoft.com/office/drawing/2014/main" id="{7CF18B31-197A-83B0-5A94-0A1E79A47069}"/>
              </a:ext>
            </a:extLst>
          </p:cNvPr>
          <p:cNvSpPr txBox="1"/>
          <p:nvPr/>
        </p:nvSpPr>
        <p:spPr>
          <a:xfrm>
            <a:off x="404509" y="1247187"/>
            <a:ext cx="610186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スマートフォン動画広告タップ後の挙動</a:t>
            </a:r>
          </a:p>
        </p:txBody>
      </p:sp>
      <p:sp>
        <p:nvSpPr>
          <p:cNvPr id="18" name="片側の 2 つの角を丸めた四角形 17">
            <a:extLst>
              <a:ext uri="{FF2B5EF4-FFF2-40B4-BE49-F238E27FC236}">
                <a16:creationId xmlns:a16="http://schemas.microsoft.com/office/drawing/2014/main" id="{20264C38-2A53-16E2-6D9E-BC4C38FCF6BA}"/>
              </a:ext>
            </a:extLst>
          </p:cNvPr>
          <p:cNvSpPr/>
          <p:nvPr/>
        </p:nvSpPr>
        <p:spPr>
          <a:xfrm>
            <a:off x="471174" y="1830672"/>
            <a:ext cx="5480364" cy="4274776"/>
          </a:xfrm>
          <a:prstGeom prst="round2SameRect">
            <a:avLst>
              <a:gd name="adj1" fmla="val 4527"/>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9" name="片側の 2 つの角を丸めた四角形 18">
            <a:extLst>
              <a:ext uri="{FF2B5EF4-FFF2-40B4-BE49-F238E27FC236}">
                <a16:creationId xmlns:a16="http://schemas.microsoft.com/office/drawing/2014/main" id="{332207F5-2505-3D22-1FEB-698F6010FB5D}"/>
              </a:ext>
            </a:extLst>
          </p:cNvPr>
          <p:cNvSpPr/>
          <p:nvPr/>
        </p:nvSpPr>
        <p:spPr>
          <a:xfrm>
            <a:off x="499024" y="1830672"/>
            <a:ext cx="5452514" cy="595851"/>
          </a:xfrm>
          <a:prstGeom prst="round2SameRect">
            <a:avLst>
              <a:gd name="adj1" fmla="val 20214"/>
              <a:gd name="adj2" fmla="val 0"/>
            </a:avLst>
          </a:prstGeom>
          <a:solidFill>
            <a:schemeClr val="bg2">
              <a:lumMod val="75000"/>
            </a:schemeClr>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動画をフルスクリーンで再生する</a:t>
            </a:r>
            <a:r>
              <a:rPr kumimoji="0" lang="en-US" altLang="ja-JP"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 (for view)</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dirty="0">
                <a:solidFill>
                  <a:srgbClr val="FFFFFF"/>
                </a:solidFill>
                <a:latin typeface="Meiryo" panose="020B0604030504040204" pitchFamily="34" charset="-128"/>
                <a:ea typeface="Meiryo" panose="020B0604030504040204" pitchFamily="34" charset="-128"/>
              </a:rPr>
              <a:t>プライムカバー</a:t>
            </a:r>
            <a:endParaRPr kumimoji="0" lang="en-US" altLang="ja-JP"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0" name="片側の 2 つの角を丸めた四角形 19">
            <a:extLst>
              <a:ext uri="{FF2B5EF4-FFF2-40B4-BE49-F238E27FC236}">
                <a16:creationId xmlns:a16="http://schemas.microsoft.com/office/drawing/2014/main" id="{75EF2793-7537-C44C-134F-2B65A06227EB}"/>
              </a:ext>
            </a:extLst>
          </p:cNvPr>
          <p:cNvSpPr/>
          <p:nvPr/>
        </p:nvSpPr>
        <p:spPr>
          <a:xfrm>
            <a:off x="6240464" y="1830672"/>
            <a:ext cx="5480364" cy="4274776"/>
          </a:xfrm>
          <a:prstGeom prst="round2SameRect">
            <a:avLst>
              <a:gd name="adj1" fmla="val 4527"/>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1" name="片側の 2 つの角を丸めた四角形 20">
            <a:extLst>
              <a:ext uri="{FF2B5EF4-FFF2-40B4-BE49-F238E27FC236}">
                <a16:creationId xmlns:a16="http://schemas.microsoft.com/office/drawing/2014/main" id="{7DA8EECD-D137-4960-5ED6-8C4633A63B69}"/>
              </a:ext>
            </a:extLst>
          </p:cNvPr>
          <p:cNvSpPr/>
          <p:nvPr/>
        </p:nvSpPr>
        <p:spPr>
          <a:xfrm>
            <a:off x="6268314" y="1830672"/>
            <a:ext cx="5452514" cy="595851"/>
          </a:xfrm>
          <a:prstGeom prst="round2SameRect">
            <a:avLst>
              <a:gd name="adj1" fmla="val 20214"/>
              <a:gd name="adj2" fmla="val 0"/>
            </a:avLst>
          </a:prstGeom>
          <a:solidFill>
            <a:schemeClr val="bg2">
              <a:lumMod val="75000"/>
            </a:schemeClr>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ランディングページを表示する（</a:t>
            </a:r>
            <a:r>
              <a:rPr kumimoji="0" lang="en-US" altLang="ja-JP"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for click</a:t>
            </a:r>
            <a:r>
              <a:rPr kumimoji="0" lang="ja-JP" altLang="en-US"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a:t>
            </a:r>
            <a:endParaRPr kumimoji="0" lang="en-US" altLang="ja-JP"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dirty="0">
                <a:solidFill>
                  <a:srgbClr val="FFFFFF"/>
                </a:solidFill>
                <a:latin typeface="Meiryo" panose="020B0604030504040204" pitchFamily="34" charset="-128"/>
                <a:ea typeface="Meiryo" panose="020B0604030504040204" pitchFamily="34" charset="-128"/>
              </a:rPr>
              <a:t>スマートパネル</a:t>
            </a:r>
            <a:endParaRPr kumimoji="0" lang="en-US" altLang="ja-JP"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grpSp>
        <p:nvGrpSpPr>
          <p:cNvPr id="37" name="グループ化 36">
            <a:extLst>
              <a:ext uri="{FF2B5EF4-FFF2-40B4-BE49-F238E27FC236}">
                <a16:creationId xmlns:a16="http://schemas.microsoft.com/office/drawing/2014/main" id="{93E30640-8474-F301-E874-E41E31681077}"/>
              </a:ext>
            </a:extLst>
          </p:cNvPr>
          <p:cNvGrpSpPr/>
          <p:nvPr/>
        </p:nvGrpSpPr>
        <p:grpSpPr>
          <a:xfrm>
            <a:off x="919365" y="2715632"/>
            <a:ext cx="1384006" cy="3002489"/>
            <a:chOff x="513033" y="432674"/>
            <a:chExt cx="2115990" cy="4304579"/>
          </a:xfrm>
        </p:grpSpPr>
        <p:grpSp>
          <p:nvGrpSpPr>
            <p:cNvPr id="38" name="グループ化 37">
              <a:extLst>
                <a:ext uri="{FF2B5EF4-FFF2-40B4-BE49-F238E27FC236}">
                  <a16:creationId xmlns:a16="http://schemas.microsoft.com/office/drawing/2014/main" id="{3671E151-8663-D2AB-69E1-C02595F6370F}"/>
                </a:ext>
              </a:extLst>
            </p:cNvPr>
            <p:cNvGrpSpPr/>
            <p:nvPr/>
          </p:nvGrpSpPr>
          <p:grpSpPr>
            <a:xfrm>
              <a:off x="513033" y="432674"/>
              <a:ext cx="2115990" cy="4304579"/>
              <a:chOff x="513033" y="446485"/>
              <a:chExt cx="2115990" cy="4304579"/>
            </a:xfrm>
          </p:grpSpPr>
          <p:pic>
            <p:nvPicPr>
              <p:cNvPr id="40" name="図 39">
                <a:extLst>
                  <a:ext uri="{FF2B5EF4-FFF2-40B4-BE49-F238E27FC236}">
                    <a16:creationId xmlns:a16="http://schemas.microsoft.com/office/drawing/2014/main" id="{AAA57EBC-2974-6C5D-1A37-6D8A7BAE582E}"/>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41" name="図 40">
                <a:extLst>
                  <a:ext uri="{FF2B5EF4-FFF2-40B4-BE49-F238E27FC236}">
                    <a16:creationId xmlns:a16="http://schemas.microsoft.com/office/drawing/2014/main" id="{B9EA4DC8-2CB2-FDD2-6F6D-B24BF70B450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42" name="図 41">
                <a:extLst>
                  <a:ext uri="{FF2B5EF4-FFF2-40B4-BE49-F238E27FC236}">
                    <a16:creationId xmlns:a16="http://schemas.microsoft.com/office/drawing/2014/main" id="{9B8B9FAC-E7AC-AB22-BDAA-E467E35B4B3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39" name="図 38">
              <a:extLst>
                <a:ext uri="{FF2B5EF4-FFF2-40B4-BE49-F238E27FC236}">
                  <a16:creationId xmlns:a16="http://schemas.microsoft.com/office/drawing/2014/main" id="{0AFF5C71-93DD-516E-E6DC-C08F25C1D29E}"/>
                </a:ext>
              </a:extLst>
            </p:cNvPr>
            <p:cNvPicPr>
              <a:picLocks noChangeAspect="1"/>
            </p:cNvPicPr>
            <p:nvPr/>
          </p:nvPicPr>
          <p:blipFill rotWithShape="1">
            <a:blip r:embed="rId5">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44" name="グループ化 43">
            <a:extLst>
              <a:ext uri="{FF2B5EF4-FFF2-40B4-BE49-F238E27FC236}">
                <a16:creationId xmlns:a16="http://schemas.microsoft.com/office/drawing/2014/main" id="{BEF9C684-CF68-A2E7-1A4D-0689C2253C08}"/>
              </a:ext>
            </a:extLst>
          </p:cNvPr>
          <p:cNvGrpSpPr/>
          <p:nvPr/>
        </p:nvGrpSpPr>
        <p:grpSpPr>
          <a:xfrm>
            <a:off x="6670887" y="2757316"/>
            <a:ext cx="1384006" cy="3002489"/>
            <a:chOff x="513033" y="432674"/>
            <a:chExt cx="2115990" cy="4304579"/>
          </a:xfrm>
        </p:grpSpPr>
        <p:grpSp>
          <p:nvGrpSpPr>
            <p:cNvPr id="45" name="グループ化 44">
              <a:extLst>
                <a:ext uri="{FF2B5EF4-FFF2-40B4-BE49-F238E27FC236}">
                  <a16:creationId xmlns:a16="http://schemas.microsoft.com/office/drawing/2014/main" id="{CF4F6EC0-9517-3B1F-7C94-5A378CF3DCF2}"/>
                </a:ext>
              </a:extLst>
            </p:cNvPr>
            <p:cNvGrpSpPr/>
            <p:nvPr/>
          </p:nvGrpSpPr>
          <p:grpSpPr>
            <a:xfrm>
              <a:off x="513033" y="432674"/>
              <a:ext cx="2115990" cy="4304579"/>
              <a:chOff x="513033" y="446485"/>
              <a:chExt cx="2115990" cy="4304579"/>
            </a:xfrm>
          </p:grpSpPr>
          <p:pic>
            <p:nvPicPr>
              <p:cNvPr id="47" name="図 46">
                <a:extLst>
                  <a:ext uri="{FF2B5EF4-FFF2-40B4-BE49-F238E27FC236}">
                    <a16:creationId xmlns:a16="http://schemas.microsoft.com/office/drawing/2014/main" id="{42A7F986-5D37-E1F7-A047-654B79170CC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48" name="図 47">
                <a:extLst>
                  <a:ext uri="{FF2B5EF4-FFF2-40B4-BE49-F238E27FC236}">
                    <a16:creationId xmlns:a16="http://schemas.microsoft.com/office/drawing/2014/main" id="{D55A0DE8-4D70-2E2D-3FBF-A2E85AA482A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49" name="図 48">
                <a:extLst>
                  <a:ext uri="{FF2B5EF4-FFF2-40B4-BE49-F238E27FC236}">
                    <a16:creationId xmlns:a16="http://schemas.microsoft.com/office/drawing/2014/main" id="{789EEF54-070A-C8BF-0484-C2F5457B443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6" name="図 45">
              <a:extLst>
                <a:ext uri="{FF2B5EF4-FFF2-40B4-BE49-F238E27FC236}">
                  <a16:creationId xmlns:a16="http://schemas.microsoft.com/office/drawing/2014/main" id="{05C90BDC-BEFF-42A1-2163-4C11AD4DA6EE}"/>
                </a:ext>
              </a:extLst>
            </p:cNvPr>
            <p:cNvPicPr>
              <a:picLocks noChangeAspect="1"/>
            </p:cNvPicPr>
            <p:nvPr/>
          </p:nvPicPr>
          <p:blipFill rotWithShape="1">
            <a:blip r:embed="rId5">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sp>
        <p:nvSpPr>
          <p:cNvPr id="26" name="角丸四角形 5">
            <a:extLst>
              <a:ext uri="{FF2B5EF4-FFF2-40B4-BE49-F238E27FC236}">
                <a16:creationId xmlns:a16="http://schemas.microsoft.com/office/drawing/2014/main" id="{0DE597FE-7569-157D-6EEE-582908AC4EB0}"/>
              </a:ext>
            </a:extLst>
          </p:cNvPr>
          <p:cNvSpPr/>
          <p:nvPr/>
        </p:nvSpPr>
        <p:spPr>
          <a:xfrm>
            <a:off x="1779574" y="168557"/>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pic>
        <p:nvPicPr>
          <p:cNvPr id="25" name="図 24">
            <a:extLst>
              <a:ext uri="{FF2B5EF4-FFF2-40B4-BE49-F238E27FC236}">
                <a16:creationId xmlns:a16="http://schemas.microsoft.com/office/drawing/2014/main" id="{B273166D-1ED4-67FD-B382-55738015FD3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94122" y="2928074"/>
            <a:ext cx="1454011" cy="2917108"/>
          </a:xfrm>
          <a:prstGeom prst="rect">
            <a:avLst/>
          </a:prstGeom>
        </p:spPr>
      </p:pic>
      <p:pic>
        <p:nvPicPr>
          <p:cNvPr id="27" name="図 26">
            <a:extLst>
              <a:ext uri="{FF2B5EF4-FFF2-40B4-BE49-F238E27FC236}">
                <a16:creationId xmlns:a16="http://schemas.microsoft.com/office/drawing/2014/main" id="{3A37E688-7893-74B5-43A3-83FF64A8689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45644" y="2928074"/>
            <a:ext cx="1454011" cy="2917110"/>
          </a:xfrm>
          <a:prstGeom prst="rect">
            <a:avLst/>
          </a:prstGeom>
        </p:spPr>
      </p:pic>
      <p:sp>
        <p:nvSpPr>
          <p:cNvPr id="50" name="テキスト ボックス 49">
            <a:extLst>
              <a:ext uri="{FF2B5EF4-FFF2-40B4-BE49-F238E27FC236}">
                <a16:creationId xmlns:a16="http://schemas.microsoft.com/office/drawing/2014/main" id="{F46B5992-F0F0-F697-F351-487486028D6C}"/>
              </a:ext>
            </a:extLst>
          </p:cNvPr>
          <p:cNvSpPr txBox="1"/>
          <p:nvPr/>
        </p:nvSpPr>
        <p:spPr>
          <a:xfrm>
            <a:off x="3608248" y="3646546"/>
            <a:ext cx="2009132" cy="954107"/>
          </a:xfrm>
          <a:prstGeom prst="rect">
            <a:avLst/>
          </a:prstGeom>
          <a:noFill/>
        </p:spPr>
        <p:txBody>
          <a:bodyPr wrap="square" rtlCol="0">
            <a:spAutoFit/>
          </a:bodyPr>
          <a:lstStyle/>
          <a:p>
            <a:pPr algn="l"/>
            <a:r>
              <a:rPr kumimoji="1" lang="ja-JP" altLang="en-US" sz="1400"/>
              <a:t>バナーをタップすると</a:t>
            </a:r>
            <a:endParaRPr kumimoji="1" lang="en-US" altLang="ja-JP" sz="1400" dirty="0"/>
          </a:p>
          <a:p>
            <a:pPr algn="l"/>
            <a:r>
              <a:rPr lang="ja-JP" altLang="en-US" sz="1400"/>
              <a:t>フルスクリーンの動画プレイヤーで動画が再生される</a:t>
            </a:r>
            <a:endParaRPr kumimoji="1" lang="ja-JP" altLang="en-US" sz="1400"/>
          </a:p>
        </p:txBody>
      </p:sp>
      <p:sp>
        <p:nvSpPr>
          <p:cNvPr id="51" name="テキスト ボックス 50">
            <a:extLst>
              <a:ext uri="{FF2B5EF4-FFF2-40B4-BE49-F238E27FC236}">
                <a16:creationId xmlns:a16="http://schemas.microsoft.com/office/drawing/2014/main" id="{7B98B9B0-C90E-F544-0C7A-7D2E89EDAF08}"/>
              </a:ext>
            </a:extLst>
          </p:cNvPr>
          <p:cNvSpPr txBox="1"/>
          <p:nvPr/>
        </p:nvSpPr>
        <p:spPr>
          <a:xfrm>
            <a:off x="9428621" y="3646547"/>
            <a:ext cx="2125781" cy="954107"/>
          </a:xfrm>
          <a:prstGeom prst="rect">
            <a:avLst/>
          </a:prstGeom>
          <a:noFill/>
        </p:spPr>
        <p:txBody>
          <a:bodyPr wrap="square" rtlCol="0">
            <a:spAutoFit/>
          </a:bodyPr>
          <a:lstStyle/>
          <a:p>
            <a:pPr algn="l"/>
            <a:r>
              <a:rPr kumimoji="1" lang="ja-JP" altLang="en-US" sz="1400"/>
              <a:t>バナーをタップすると</a:t>
            </a:r>
            <a:endParaRPr kumimoji="1" lang="en-US" altLang="ja-JP" sz="1400" dirty="0"/>
          </a:p>
          <a:p>
            <a:pPr algn="l"/>
            <a:r>
              <a:rPr kumimoji="1" lang="ja-JP" altLang="en-US" sz="1400"/>
              <a:t>再生している動画の下にランディングページが表示される</a:t>
            </a:r>
            <a:endParaRPr kumimoji="1" lang="en-US" altLang="ja-JP" sz="1400" dirty="0"/>
          </a:p>
        </p:txBody>
      </p:sp>
      <p:sp>
        <p:nvSpPr>
          <p:cNvPr id="22" name="テキスト プレースホルダー 21">
            <a:extLst>
              <a:ext uri="{FF2B5EF4-FFF2-40B4-BE49-F238E27FC236}">
                <a16:creationId xmlns:a16="http://schemas.microsoft.com/office/drawing/2014/main" id="{81865439-B595-3E0D-6733-251F82C9C007}"/>
              </a:ext>
            </a:extLst>
          </p:cNvPr>
          <p:cNvSpPr>
            <a:spLocks noGrp="1"/>
          </p:cNvSpPr>
          <p:nvPr>
            <p:ph type="body" sz="quarter" idx="12"/>
          </p:nvPr>
        </p:nvSpPr>
        <p:spPr/>
        <p:txBody>
          <a:bodyPr/>
          <a:lstStyle/>
          <a:p>
            <a:pPr algn="ctr"/>
            <a:r>
              <a:rPr lang="ja-JP" altLang="en-US" dirty="0"/>
              <a:t>商品スペック</a:t>
            </a:r>
            <a:endParaRPr lang="en-US" altLang="ja-JP" dirty="0"/>
          </a:p>
        </p:txBody>
      </p:sp>
      <p:sp>
        <p:nvSpPr>
          <p:cNvPr id="16" name="角丸四角形 15">
            <a:extLst>
              <a:ext uri="{FF2B5EF4-FFF2-40B4-BE49-F238E27FC236}">
                <a16:creationId xmlns:a16="http://schemas.microsoft.com/office/drawing/2014/main" id="{7B62F065-11A8-E1F2-CD69-A845CDE0808C}"/>
              </a:ext>
            </a:extLst>
          </p:cNvPr>
          <p:cNvSpPr/>
          <p:nvPr/>
        </p:nvSpPr>
        <p:spPr>
          <a:xfrm>
            <a:off x="1745057" y="169926"/>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300" normalizeH="0" baseline="0" noProof="0" dirty="0">
                <a:ln>
                  <a:noFill/>
                </a:ln>
                <a:solidFill>
                  <a:srgbClr val="545454"/>
                </a:solidFill>
                <a:effectLst/>
                <a:uLnTx/>
                <a:uFillTx/>
                <a:latin typeface="Meiryo" panose="020B0604030504040204" pitchFamily="34" charset="-128"/>
                <a:ea typeface="Meiryo" panose="020B0604030504040204" pitchFamily="34" charset="-128"/>
              </a:rPr>
              <a:t>挙動説明</a:t>
            </a:r>
          </a:p>
        </p:txBody>
      </p:sp>
      <p:sp>
        <p:nvSpPr>
          <p:cNvPr id="4" name="テキスト プレースホルダー 35">
            <a:extLst>
              <a:ext uri="{FF2B5EF4-FFF2-40B4-BE49-F238E27FC236}">
                <a16:creationId xmlns:a16="http://schemas.microsoft.com/office/drawing/2014/main" id="{5865BA2A-6FFC-56AE-D89B-A586EA373D67}"/>
              </a:ext>
            </a:extLst>
          </p:cNvPr>
          <p:cNvSpPr txBox="1">
            <a:spLocks/>
          </p:cNvSpPr>
          <p:nvPr/>
        </p:nvSpPr>
        <p:spPr>
          <a:xfrm>
            <a:off x="3746909" y="205581"/>
            <a:ext cx="5325181" cy="335028"/>
          </a:xfrm>
          <a:prstGeom prst="rect">
            <a:avLst/>
          </a:prstGeom>
        </p:spPr>
        <p:txBody>
          <a:bodyPr/>
          <a:lst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2000" b="1" dirty="0">
                <a:solidFill>
                  <a:schemeClr val="accent3"/>
                </a:solidFill>
                <a:latin typeface="Meiryo" panose="020B0604030504040204" pitchFamily="34" charset="-128"/>
                <a:ea typeface="Meiryo" panose="020B0604030504040204" pitchFamily="34" charset="-128"/>
              </a:rPr>
              <a:t>スマートフォン商品</a:t>
            </a:r>
          </a:p>
        </p:txBody>
      </p:sp>
      <p:pic>
        <p:nvPicPr>
          <p:cNvPr id="10" name="図プレースホルダー 9" descr="アイコン&#10;&#10;自動的に生成された説明">
            <a:extLst>
              <a:ext uri="{FF2B5EF4-FFF2-40B4-BE49-F238E27FC236}">
                <a16:creationId xmlns:a16="http://schemas.microsoft.com/office/drawing/2014/main" id="{A8DF4C2C-CDEE-96D3-48AA-7AFAB52DB1D8}"/>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976077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graphicFrame>
        <p:nvGraphicFramePr>
          <p:cNvPr id="10" name="表 9">
            <a:extLst>
              <a:ext uri="{FF2B5EF4-FFF2-40B4-BE49-F238E27FC236}">
                <a16:creationId xmlns:a16="http://schemas.microsoft.com/office/drawing/2014/main" id="{F67B7EEB-573A-9DF0-2B5D-1EA6EE856F25}"/>
              </a:ext>
            </a:extLst>
          </p:cNvPr>
          <p:cNvGraphicFramePr>
            <a:graphicFrameLocks noGrp="1"/>
          </p:cNvGraphicFramePr>
          <p:nvPr>
            <p:extLst>
              <p:ext uri="{D42A27DB-BD31-4B8C-83A1-F6EECF244321}">
                <p14:modId xmlns:p14="http://schemas.microsoft.com/office/powerpoint/2010/main" val="224581376"/>
              </p:ext>
            </p:extLst>
          </p:nvPr>
        </p:nvGraphicFramePr>
        <p:xfrm>
          <a:off x="479426" y="1082858"/>
          <a:ext cx="11233149" cy="5077994"/>
        </p:xfrm>
        <a:graphic>
          <a:graphicData uri="http://schemas.openxmlformats.org/drawingml/2006/table">
            <a:tbl>
              <a:tblPr firstCol="1" bandRow="1"/>
              <a:tblGrid>
                <a:gridCol w="2006175">
                  <a:extLst>
                    <a:ext uri="{9D8B030D-6E8A-4147-A177-3AD203B41FA5}">
                      <a16:colId xmlns:a16="http://schemas.microsoft.com/office/drawing/2014/main" val="792911817"/>
                    </a:ext>
                  </a:extLst>
                </a:gridCol>
                <a:gridCol w="1157301">
                  <a:extLst>
                    <a:ext uri="{9D8B030D-6E8A-4147-A177-3AD203B41FA5}">
                      <a16:colId xmlns:a16="http://schemas.microsoft.com/office/drawing/2014/main" val="1525620392"/>
                    </a:ext>
                  </a:extLst>
                </a:gridCol>
                <a:gridCol w="1348573">
                  <a:extLst>
                    <a:ext uri="{9D8B030D-6E8A-4147-A177-3AD203B41FA5}">
                      <a16:colId xmlns:a16="http://schemas.microsoft.com/office/drawing/2014/main" val="3835180974"/>
                    </a:ext>
                  </a:extLst>
                </a:gridCol>
                <a:gridCol w="1449960">
                  <a:extLst>
                    <a:ext uri="{9D8B030D-6E8A-4147-A177-3AD203B41FA5}">
                      <a16:colId xmlns:a16="http://schemas.microsoft.com/office/drawing/2014/main" val="4269922740"/>
                    </a:ext>
                  </a:extLst>
                </a:gridCol>
                <a:gridCol w="2330032">
                  <a:extLst>
                    <a:ext uri="{9D8B030D-6E8A-4147-A177-3AD203B41FA5}">
                      <a16:colId xmlns:a16="http://schemas.microsoft.com/office/drawing/2014/main" val="360912566"/>
                    </a:ext>
                  </a:extLst>
                </a:gridCol>
                <a:gridCol w="1659272">
                  <a:extLst>
                    <a:ext uri="{9D8B030D-6E8A-4147-A177-3AD203B41FA5}">
                      <a16:colId xmlns:a16="http://schemas.microsoft.com/office/drawing/2014/main" val="2320183110"/>
                    </a:ext>
                  </a:extLst>
                </a:gridCol>
                <a:gridCol w="1281836">
                  <a:extLst>
                    <a:ext uri="{9D8B030D-6E8A-4147-A177-3AD203B41FA5}">
                      <a16:colId xmlns:a16="http://schemas.microsoft.com/office/drawing/2014/main" val="3201855149"/>
                    </a:ext>
                  </a:extLst>
                </a:gridCol>
              </a:tblGrid>
              <a:tr h="4278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accent3"/>
                          </a:solidFill>
                          <a:latin typeface="Meiryo" panose="020B0604030504040204" pitchFamily="34" charset="-128"/>
                          <a:ea typeface="Meiryo" panose="020B0604030504040204" pitchFamily="34" charset="-128"/>
                        </a:rPr>
                        <a:t>商品名</a:t>
                      </a: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i="0" dirty="0">
                          <a:solidFill>
                            <a:srgbClr val="FFFFFF"/>
                          </a:solidFill>
                          <a:latin typeface="Meiryo" panose="020B0604030504040204" pitchFamily="34" charset="-128"/>
                          <a:ea typeface="Meiryo" panose="020B0604030504040204" pitchFamily="34" charset="-128"/>
                        </a:rPr>
                        <a:t>Yahoo!</a:t>
                      </a:r>
                      <a:r>
                        <a:rPr kumimoji="1" lang="ja-JP" altLang="en-US" sz="900" b="1" i="0" dirty="0">
                          <a:solidFill>
                            <a:srgbClr val="FFFFFF"/>
                          </a:solidFill>
                          <a:latin typeface="Meiryo" panose="020B0604030504040204" pitchFamily="34" charset="-128"/>
                          <a:ea typeface="Meiryo" panose="020B0604030504040204" pitchFamily="34" charset="-128"/>
                        </a:rPr>
                        <a:t>ニュース　プライムカバー　</a:t>
                      </a:r>
                      <a:r>
                        <a:rPr kumimoji="1" lang="en-US" altLang="ja-JP" sz="900" b="1" i="0" dirty="0">
                          <a:solidFill>
                            <a:srgbClr val="FFFFFF"/>
                          </a:solidFill>
                          <a:latin typeface="Meiryo" panose="020B0604030504040204" pitchFamily="34" charset="-128"/>
                          <a:ea typeface="Meiryo" panose="020B0604030504040204" pitchFamily="34" charset="-128"/>
                        </a:rPr>
                        <a:t>SP</a:t>
                      </a:r>
                      <a:r>
                        <a:rPr kumimoji="1" lang="ja-JP" altLang="en-US" sz="900" b="1" i="0" dirty="0">
                          <a:solidFill>
                            <a:srgbClr val="FFFFFF"/>
                          </a:solidFill>
                          <a:latin typeface="Meiryo" panose="020B0604030504040204" pitchFamily="34" charset="-128"/>
                          <a:ea typeface="Meiryo" panose="020B0604030504040204" pitchFamily="34" charset="-128"/>
                        </a:rPr>
                        <a:t>　</a:t>
                      </a: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ニュース　カテゴリー指定　</a:t>
                      </a:r>
                    </a:p>
                    <a:p>
                      <a:pPr algn="ct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プライムカバー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SP</a:t>
                      </a: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dirty="0"/>
                    </a:p>
                  </a:txBody>
                  <a:tcPr>
                    <a:lnL w="28575" cap="flat" cmpd="sng" algn="ctr">
                      <a:solidFill>
                        <a:srgbClr val="FFFFFF"/>
                      </a:solidFill>
                      <a:prstDash val="solid"/>
                      <a:round/>
                      <a:headEnd type="none" w="med" len="med"/>
                      <a:tailEnd type="none" w="med" len="med"/>
                    </a:lnL>
                  </a:tcPr>
                </a:tc>
                <a:tc gridSpan="2">
                  <a:txBody>
                    <a:bodyPr/>
                    <a:lstStyle/>
                    <a:p>
                      <a:pPr algn="ctr"/>
                      <a:r>
                        <a:rPr kumimoji="1" lang="en-US" altLang="ja-JP" sz="900" b="1" i="0" kern="1200" dirty="0">
                          <a:solidFill>
                            <a:srgbClr val="FFFFFF"/>
                          </a:solidFill>
                          <a:latin typeface="Meiryo" panose="020B0604030504040204" pitchFamily="34" charset="-128"/>
                          <a:ea typeface="Meiryo" panose="020B0604030504040204" pitchFamily="34" charset="-128"/>
                          <a:cs typeface="+mn-cs"/>
                        </a:rPr>
                        <a:t>Yahoo!</a:t>
                      </a:r>
                      <a:r>
                        <a:rPr kumimoji="1" lang="ja-JP" altLang="en-US" sz="900" b="1" i="0" kern="1200" dirty="0">
                          <a:solidFill>
                            <a:srgbClr val="FFFFFF"/>
                          </a:solidFill>
                          <a:latin typeface="Meiryo" panose="020B0604030504040204" pitchFamily="34" charset="-128"/>
                          <a:ea typeface="Meiryo" panose="020B0604030504040204" pitchFamily="34" charset="-128"/>
                          <a:cs typeface="+mn-cs"/>
                        </a:rPr>
                        <a:t>ニュース　トップ　スマートパネル　</a:t>
                      </a:r>
                      <a:r>
                        <a:rPr kumimoji="1" lang="en-US" altLang="ja-JP" sz="900" b="1" i="0" kern="1200" dirty="0">
                          <a:solidFill>
                            <a:srgbClr val="FFFFFF"/>
                          </a:solidFill>
                          <a:latin typeface="Meiryo" panose="020B0604030504040204" pitchFamily="34" charset="-128"/>
                          <a:ea typeface="Meiryo" panose="020B0604030504040204" pitchFamily="34" charset="-128"/>
                          <a:cs typeface="+mn-cs"/>
                        </a:rPr>
                        <a:t>SP</a:t>
                      </a:r>
                    </a:p>
                  </a:txBody>
                  <a:tcPr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2435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商品</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ID</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内容変更</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a:ea typeface="メイリオ"/>
                          <a:cs typeface="+mn-cs"/>
                        </a:rPr>
                        <a:t>1000005780</a:t>
                      </a:r>
                      <a:endParaRPr kumimoji="1" lang="ja-JP" altLang="en-US" sz="900" kern="1200" dirty="0">
                        <a:solidFill>
                          <a:schemeClr val="tx1">
                            <a:lumMod val="65000"/>
                            <a:lumOff val="35000"/>
                          </a:schemeClr>
                        </a:solidFill>
                        <a:latin typeface="メイリオ"/>
                        <a:ea typeface="メイリオ"/>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a:solidFill>
                            <a:schemeClr val="tx1">
                              <a:lumMod val="65000"/>
                              <a:lumOff val="35000"/>
                            </a:schemeClr>
                          </a:solidFill>
                          <a:latin typeface="Meiryo" panose="020B0604030504040204" pitchFamily="34" charset="-128"/>
                          <a:ea typeface="Meiryo" panose="020B0604030504040204" pitchFamily="34" charset="-128"/>
                        </a:rPr>
                        <a:t>継続</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noProof="0" dirty="0">
                          <a:solidFill>
                            <a:schemeClr val="tx1">
                              <a:lumMod val="65000"/>
                              <a:lumOff val="35000"/>
                            </a:schemeClr>
                          </a:solidFill>
                          <a:latin typeface="メイリオ"/>
                          <a:ea typeface="メイリオ"/>
                          <a:cs typeface="+mn-cs"/>
                        </a:rPr>
                        <a:t>1000001212</a:t>
                      </a:r>
                      <a:endParaRPr kumimoji="1" lang="ja-JP" altLang="en-US" sz="900" kern="1200" dirty="0">
                        <a:solidFill>
                          <a:schemeClr val="tx1">
                            <a:lumMod val="65000"/>
                            <a:lumOff val="35000"/>
                          </a:schemeClr>
                        </a:solidFill>
                        <a:latin typeface="メイリオ"/>
                        <a:ea typeface="メイリオ"/>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内容変更</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tx1">
                              <a:lumMod val="65000"/>
                              <a:lumOff val="35000"/>
                            </a:schemeClr>
                          </a:solidFill>
                          <a:latin typeface="メイリオ"/>
                          <a:ea typeface="メイリオ"/>
                          <a:cs typeface="+mn-cs"/>
                        </a:rPr>
                        <a:t>1000005749</a:t>
                      </a:r>
                      <a:endParaRPr kumimoji="1" lang="ja-JP" altLang="en-US" sz="900" kern="1200" dirty="0">
                        <a:solidFill>
                          <a:schemeClr val="tx1">
                            <a:lumMod val="65000"/>
                            <a:lumOff val="35000"/>
                          </a:schemeClr>
                        </a:solidFill>
                        <a:latin typeface="メイリオ"/>
                        <a:ea typeface="メイリオ"/>
                        <a:cs typeface="+mn-cs"/>
                      </a:endParaRPr>
                    </a:p>
                  </a:txBody>
                  <a:tcPr marT="72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4357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kern="1200" dirty="0">
                          <a:solidFill>
                            <a:schemeClr val="tx1">
                              <a:lumMod val="65000"/>
                              <a:lumOff val="35000"/>
                            </a:schemeClr>
                          </a:solidFill>
                          <a:latin typeface="Meiryo"/>
                          <a:ea typeface="Meiryo"/>
                          <a:cs typeface="+mn-cs"/>
                        </a:rPr>
                        <a:t>2023</a:t>
                      </a:r>
                      <a:r>
                        <a:rPr kumimoji="1" lang="ja-JP" altLang="en-US" sz="900" b="0" i="0" kern="1200" dirty="0">
                          <a:solidFill>
                            <a:schemeClr val="tx1">
                              <a:lumMod val="65000"/>
                              <a:lumOff val="35000"/>
                            </a:schemeClr>
                          </a:solidFill>
                          <a:latin typeface="Meiryo"/>
                          <a:ea typeface="Meiryo"/>
                          <a:cs typeface="+mn-cs"/>
                        </a:rPr>
                        <a:t>年</a:t>
                      </a:r>
                      <a:r>
                        <a:rPr lang="ja-JP" altLang="en-US" sz="900" b="0" i="0" kern="1200" dirty="0">
                          <a:solidFill>
                            <a:schemeClr val="tx1">
                              <a:lumMod val="65000"/>
                              <a:lumOff val="35000"/>
                            </a:schemeClr>
                          </a:solidFill>
                          <a:latin typeface="Meiryo"/>
                          <a:ea typeface="Meiryo"/>
                          <a:cs typeface="+mn-cs"/>
                        </a:rPr>
                        <a:t>2</a:t>
                      </a:r>
                      <a:r>
                        <a:rPr kumimoji="1" lang="ja-JP" altLang="en-US" sz="900" b="0" i="0" kern="1200" dirty="0">
                          <a:solidFill>
                            <a:schemeClr val="tx1">
                              <a:lumMod val="65000"/>
                              <a:lumOff val="35000"/>
                            </a:schemeClr>
                          </a:solidFill>
                          <a:latin typeface="Meiryo"/>
                          <a:ea typeface="Meiryo"/>
                          <a:cs typeface="+mn-cs"/>
                        </a:rPr>
                        <a:t>月</a:t>
                      </a:r>
                      <a:r>
                        <a:rPr lang="ja-JP" altLang="en-US" sz="900" b="0" i="0" kern="1200" dirty="0">
                          <a:solidFill>
                            <a:schemeClr val="tx1">
                              <a:lumMod val="65000"/>
                              <a:lumOff val="35000"/>
                            </a:schemeClr>
                          </a:solidFill>
                          <a:latin typeface="Meiryo"/>
                          <a:ea typeface="Meiryo"/>
                          <a:cs typeface="+mn-cs"/>
                        </a:rPr>
                        <a:t>8</a:t>
                      </a:r>
                      <a:r>
                        <a:rPr kumimoji="1" lang="ja-JP" altLang="en-US" sz="900" b="0" i="0" kern="1200" dirty="0">
                          <a:solidFill>
                            <a:schemeClr val="tx1">
                              <a:lumMod val="65000"/>
                              <a:lumOff val="35000"/>
                            </a:schemeClr>
                          </a:solidFill>
                          <a:latin typeface="Meiryo"/>
                          <a:ea typeface="Meiryo"/>
                          <a:cs typeface="+mn-cs"/>
                        </a:rPr>
                        <a:t>日（水）</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mpd="sng">
                      <a:noFill/>
                      <a:prstDash val="solid"/>
                    </a:lnL>
                    <a:lnT w="28575" cap="flat" cmpd="sng" algn="ctr">
                      <a:solidFill>
                        <a:srgbClr val="FFFFFF"/>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435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3693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/16</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9</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動画</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/16</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9</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T="72000" marB="36000"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mpd="sng">
                      <a:noFill/>
                      <a:prstDash val="soli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バナー</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画像</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/16</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9</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バナー</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動画</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/16</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9</a:t>
                      </a:r>
                      <a:endPar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36316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タップ後の動作</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dirty="0">
                          <a:solidFill>
                            <a:schemeClr val="accent3"/>
                          </a:solidFill>
                          <a:latin typeface="Meiryo" panose="020B0604030504040204" pitchFamily="34" charset="-128"/>
                          <a:ea typeface="Meiryo" panose="020B0604030504040204" pitchFamily="34" charset="-128"/>
                          <a:cs typeface="+mn-cs"/>
                        </a:rPr>
                        <a:t>動画をフルスクリーンで再生する（</a:t>
                      </a:r>
                      <a:r>
                        <a:rPr kumimoji="1" lang="en" altLang="ja-JP" sz="900" kern="1200" dirty="0">
                          <a:solidFill>
                            <a:schemeClr val="accent3"/>
                          </a:solidFill>
                          <a:latin typeface="Meiryo" panose="020B0604030504040204" pitchFamily="34" charset="-128"/>
                          <a:ea typeface="Meiryo" panose="020B0604030504040204" pitchFamily="34" charset="-128"/>
                          <a:cs typeface="+mn-cs"/>
                        </a:rPr>
                        <a:t>for view</a:t>
                      </a:r>
                      <a:r>
                        <a:rPr kumimoji="1" lang="ja-JP" altLang="en" sz="900" kern="1200" dirty="0">
                          <a:solidFill>
                            <a:schemeClr val="accent3"/>
                          </a:solidFill>
                          <a:latin typeface="Meiryo" panose="020B0604030504040204" pitchFamily="34" charset="-128"/>
                          <a:ea typeface="Meiryo" panose="020B0604030504040204" pitchFamily="34" charset="-128"/>
                          <a:cs typeface="+mn-cs"/>
                        </a:rPr>
                        <a:t>）</a:t>
                      </a:r>
                    </a:p>
                  </a:txBody>
                  <a:tcPr marL="0" marR="0" marT="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gridSpan="2">
                  <a:txBody>
                    <a:bodyPr/>
                    <a:lstStyle/>
                    <a:p>
                      <a:pPr algn="ctr"/>
                      <a:r>
                        <a:rPr kumimoji="1" lang="ja-JP" altLang="en-US" sz="900" kern="1200">
                          <a:solidFill>
                            <a:schemeClr val="accent3"/>
                          </a:solidFill>
                          <a:latin typeface="+mn-ea"/>
                          <a:ea typeface="+mn-ea"/>
                          <a:cs typeface="+mn-cs"/>
                        </a:rPr>
                        <a:t>ランディングページを表示する（</a:t>
                      </a:r>
                      <a:r>
                        <a:rPr kumimoji="1" lang="en" altLang="ja-JP" sz="900" kern="1200" dirty="0">
                          <a:solidFill>
                            <a:schemeClr val="accent3"/>
                          </a:solidFill>
                          <a:latin typeface="+mn-ea"/>
                          <a:ea typeface="+mn-ea"/>
                          <a:cs typeface="+mn-cs"/>
                        </a:rPr>
                        <a:t>for click</a:t>
                      </a:r>
                      <a:r>
                        <a:rPr kumimoji="1" lang="ja-JP" altLang="en" sz="900" kern="1200">
                          <a:solidFill>
                            <a:schemeClr val="accent3"/>
                          </a:solidFill>
                          <a:latin typeface="+mn-ea"/>
                          <a:ea typeface="+mn-ea"/>
                          <a:cs typeface="+mn-cs"/>
                        </a:rPr>
                        <a:t>）</a:t>
                      </a:r>
                      <a:endParaRPr kumimoji="1" lang="ja-JP" altLang="en" sz="900" kern="1200" dirty="0">
                        <a:solidFill>
                          <a:schemeClr val="accent3"/>
                        </a:solidFill>
                        <a:latin typeface="Meiryo" panose="020B0604030504040204" pitchFamily="34" charset="-128"/>
                        <a:ea typeface="Meiryo" panose="020B0604030504040204" pitchFamily="34" charset="-128"/>
                        <a:cs typeface="+mn-cs"/>
                      </a:endParaRPr>
                    </a:p>
                  </a:txBody>
                  <a:tcPr marL="0" marR="0" marT="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93594562"/>
                  </a:ext>
                </a:extLst>
              </a:tr>
              <a:tr h="2435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スマートフォン（ウェブ）</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mpd="sng">
                      <a:noFill/>
                      <a:prstDash val="solid"/>
                    </a:lnL>
                  </a:tcPr>
                </a:tc>
                <a:tc gridSpan="2">
                  <a:txBody>
                    <a:bodyPr/>
                    <a:lstStyle/>
                    <a:p>
                      <a:pPr algn="ctr"/>
                      <a:r>
                        <a:rPr kumimoji="1" lang="ja-JP" altLang="en-US" sz="900" b="0" i="0" kern="1200" noProof="0">
                          <a:solidFill>
                            <a:schemeClr val="tx1">
                              <a:lumMod val="65000"/>
                              <a:lumOff val="35000"/>
                            </a:schemeClr>
                          </a:solidFill>
                          <a:latin typeface="+mn-ea"/>
                          <a:ea typeface="+mn-ea"/>
                          <a:cs typeface="+mn-cs"/>
                        </a:rPr>
                        <a:t>スマートフォン</a:t>
                      </a:r>
                      <a:r>
                        <a:rPr kumimoji="1" lang="ja-JP" altLang="en-US" sz="900" b="0" i="0" u="none" strike="noStrike" kern="1200" cap="none" spc="0" normalizeH="0" baseline="0" noProof="0">
                          <a:ln>
                            <a:noFill/>
                          </a:ln>
                          <a:solidFill>
                            <a:prstClr val="black">
                              <a:lumMod val="65000"/>
                              <a:lumOff val="35000"/>
                            </a:prstClr>
                          </a:solidFill>
                          <a:effectLst/>
                          <a:uLnTx/>
                          <a:uFillTx/>
                          <a:latin typeface="+mn-ea"/>
                          <a:ea typeface="+mn-ea"/>
                          <a:cs typeface="+mn-cs"/>
                        </a:rPr>
                        <a:t>（アプリ）</a:t>
                      </a: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106053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Yahoo!</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ニュース（</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SP</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プライムカバー）</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Yahoo!</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ニュース　経済</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Yahoo!</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ニュース　エンタメ</a:t>
                      </a:r>
                    </a:p>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Yahoo!</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ニュース　スポーツ</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Yahoo!</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ニュース　スポーツ　ゴルフ</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Yahoo!</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ニュース　スポーツ　野球</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Yahoo!</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ニュース　スポーツ　サッカー</a:t>
                      </a:r>
                    </a:p>
                    <a:p>
                      <a:pPr algn="ctr"/>
                      <a:r>
                        <a:rPr kumimoji="1" lang="en-US" altLang="ja-JP" sz="900" b="0" i="0" kern="1200" dirty="0">
                          <a:solidFill>
                            <a:schemeClr val="accent6"/>
                          </a:solidFill>
                          <a:latin typeface="Meiryo" panose="020B0604030504040204" pitchFamily="34" charset="-128"/>
                          <a:ea typeface="Meiryo" panose="020B0604030504040204" pitchFamily="34" charset="-128"/>
                          <a:cs typeface="+mn-cs"/>
                        </a:rPr>
                        <a:t>※1</a:t>
                      </a:r>
                      <a:endParaRPr kumimoji="1" lang="ja-JP" altLang="en-US" sz="800" kern="1200" dirty="0">
                        <a:solidFill>
                          <a:schemeClr val="tx1">
                            <a:lumMod val="65000"/>
                            <a:lumOff val="35000"/>
                          </a:schemeClr>
                        </a:solidFill>
                        <a:latin typeface="+mn-lt"/>
                        <a:ea typeface="+mn-ea"/>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2700" cmpd="sng">
                      <a:noFill/>
                      <a:prstDash val="solid"/>
                    </a:lnL>
                  </a:tcPr>
                </a:tc>
                <a:tc gridSpan="2">
                  <a:txBody>
                    <a:bodyPr/>
                    <a:lstStyle/>
                    <a:p>
                      <a:pPr algn="ctr"/>
                      <a:r>
                        <a:rPr kumimoji="1" lang="en-US" altLang="ja-JP" sz="900" kern="1200" dirty="0">
                          <a:solidFill>
                            <a:schemeClr val="tx1">
                              <a:lumMod val="65000"/>
                              <a:lumOff val="35000"/>
                            </a:schemeClr>
                          </a:solidFill>
                          <a:latin typeface="+mn-ea"/>
                          <a:ea typeface="+mn-ea"/>
                          <a:cs typeface="+mn-cs"/>
                        </a:rPr>
                        <a:t>Yahoo!</a:t>
                      </a:r>
                      <a:r>
                        <a:rPr kumimoji="1" lang="ja-JP" altLang="en-US" sz="900" kern="1200" dirty="0">
                          <a:solidFill>
                            <a:schemeClr val="tx1">
                              <a:lumMod val="65000"/>
                              <a:lumOff val="35000"/>
                            </a:schemeClr>
                          </a:solidFill>
                          <a:latin typeface="+mn-ea"/>
                          <a:ea typeface="+mn-ea"/>
                          <a:cs typeface="+mn-cs"/>
                        </a:rPr>
                        <a:t>ニュース　トップ（アプリ）</a:t>
                      </a:r>
                      <a:endParaRPr kumimoji="1" lang="ja-JP" altLang="en-US" sz="800" kern="1200" dirty="0">
                        <a:solidFill>
                          <a:schemeClr val="tx1">
                            <a:lumMod val="65000"/>
                            <a:lumOff val="35000"/>
                          </a:schemeClr>
                        </a:solidFill>
                        <a:latin typeface="+mn-lt"/>
                        <a:ea typeface="+mn-ea"/>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37985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Yahoo!</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ニュースの記事詳細ページ</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Yahoo!</a:t>
                      </a:r>
                      <a:r>
                        <a:rPr kumimoji="1" lang="ja-JP" altLang="en-US" sz="900" b="0" i="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ニュース内の各カテゴリーの記事詳細ページ</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2700" cmpd="sng">
                      <a:noFill/>
                      <a:prstDash val="solid"/>
                    </a:ln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Yahoo!</a:t>
                      </a: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ニュースのアプリのトップページの</a:t>
                      </a:r>
                      <a:endParaRPr kumimoji="1" lang="en-US" altLang="ja-JP" sz="900" b="0" i="0" u="none" strike="noStrike" kern="1200" cap="none" spc="0" normalizeH="0" baseline="0" noProof="0" dirty="0">
                        <a:ln>
                          <a:noFill/>
                        </a:ln>
                        <a:solidFill>
                          <a:prstClr val="black">
                            <a:lumMod val="65000"/>
                            <a:lumOff val="35000"/>
                          </a:prstClr>
                        </a:solidFill>
                        <a:effectLst/>
                        <a:uLnTx/>
                        <a:uFillTx/>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prstClr val="black">
                              <a:lumMod val="65000"/>
                              <a:lumOff val="35000"/>
                            </a:prstClr>
                          </a:solidFill>
                          <a:effectLst/>
                          <a:uLnTx/>
                          <a:uFillTx/>
                          <a:latin typeface="+mn-ea"/>
                          <a:ea typeface="+mn-ea"/>
                          <a:cs typeface="+mn-cs"/>
                        </a:rPr>
                        <a:t>トピックス以下</a:t>
                      </a:r>
                      <a:endParaRPr kumimoji="1" lang="ja-JP" altLang="en-US" sz="9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4357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2023</a:t>
                      </a:r>
                      <a:r>
                        <a:rPr kumimoji="1" lang="ja-JP" altLang="en-US" sz="900" b="0" i="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年3月</a:t>
                      </a:r>
                      <a:r>
                        <a:rPr kumimoji="1" lang="en-US" altLang="ja-JP" sz="900" b="0" i="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900" b="0" i="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日（水）～</a:t>
                      </a:r>
                      <a:r>
                        <a:rPr kumimoji="1" lang="en-US" altLang="ja-JP" sz="900" b="0" i="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2023</a:t>
                      </a:r>
                      <a:r>
                        <a:rPr kumimoji="1" lang="ja-JP" altLang="en-US" sz="900" b="0" i="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年9月</a:t>
                      </a:r>
                      <a:r>
                        <a:rPr kumimoji="1" lang="en-US" altLang="ja-JP" sz="900" b="0" i="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30</a:t>
                      </a:r>
                      <a:r>
                        <a:rPr kumimoji="1" lang="ja-JP" altLang="en-US" sz="900" b="0" i="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日（土）</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mpd="sng">
                      <a:noFill/>
                      <a:prstDash val="soli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435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5</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日間～</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31</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日間</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a:t>
                      </a:r>
                      <a:r>
                        <a:rPr kumimoji="1" lang="en-US" altLang="ja-JP" sz="900" b="0" i="0" kern="1200" dirty="0">
                          <a:solidFill>
                            <a:schemeClr val="accent6"/>
                          </a:solidFill>
                          <a:latin typeface="Meiryo" panose="020B0604030504040204" pitchFamily="34" charset="-128"/>
                          <a:ea typeface="Meiryo" panose="020B0604030504040204" pitchFamily="34" charset="-128"/>
                          <a:cs typeface="+mn-cs"/>
                        </a:rPr>
                        <a:t>※2</a:t>
                      </a:r>
                      <a:endParaRPr kumimoji="1" lang="ja-JP" altLang="en-US" sz="900" b="0" i="0" kern="1200" dirty="0">
                        <a:solidFill>
                          <a:schemeClr val="accent6"/>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5</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日間～</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31</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日間 </a:t>
                      </a:r>
                      <a:r>
                        <a:rPr kumimoji="1" lang="en-US" altLang="ja-JP" sz="900" b="0" i="0" kern="1200" dirty="0">
                          <a:solidFill>
                            <a:schemeClr val="accent6"/>
                          </a:solidFill>
                          <a:latin typeface="Meiryo" panose="020B0604030504040204" pitchFamily="34" charset="-128"/>
                          <a:ea typeface="Meiryo" panose="020B0604030504040204" pitchFamily="34" charset="-128"/>
                          <a:cs typeface="+mn-cs"/>
                        </a:rPr>
                        <a:t>※3</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5</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日間～</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31</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日間</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 </a:t>
                      </a:r>
                      <a:r>
                        <a:rPr kumimoji="1" lang="en-US" altLang="ja-JP" sz="900" b="0" i="0" kern="1200" dirty="0">
                          <a:solidFill>
                            <a:schemeClr val="accent6"/>
                          </a:solidFill>
                          <a:latin typeface="Meiryo" panose="020B0604030504040204" pitchFamily="34" charset="-128"/>
                          <a:ea typeface="Meiryo" panose="020B0604030504040204" pitchFamily="34" charset="-128"/>
                          <a:cs typeface="+mn-cs"/>
                        </a:rPr>
                        <a:t>※2</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435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err="1">
                          <a:solidFill>
                            <a:schemeClr val="tx1">
                              <a:lumMod val="65000"/>
                              <a:lumOff val="35000"/>
                            </a:schemeClr>
                          </a:solidFill>
                          <a:latin typeface="Meiryo"/>
                          <a:ea typeface="Meiryo"/>
                          <a:cs typeface="+mn-cs"/>
                        </a:rPr>
                        <a:t>vimps</a:t>
                      </a:r>
                      <a:r>
                        <a:rPr kumimoji="1" lang="ja-JP" altLang="en-US" sz="900" b="0" i="0" kern="1200">
                          <a:solidFill>
                            <a:schemeClr val="tx1">
                              <a:lumMod val="65000"/>
                              <a:lumOff val="35000"/>
                            </a:schemeClr>
                          </a:solidFill>
                          <a:latin typeface="Meiryo"/>
                          <a:ea typeface="Meiryo"/>
                          <a:cs typeface="+mn-cs"/>
                        </a:rPr>
                        <a:t>購入型</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mpd="sng">
                      <a:noFill/>
                      <a:prstDash val="soli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435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a:ea typeface="Meiryo"/>
                          <a:cs typeface="+mn-cs"/>
                        </a:rPr>
                        <a:t>500,000</a:t>
                      </a:r>
                      <a:r>
                        <a:rPr kumimoji="1" lang="ja-JP" altLang="en-US" sz="900" b="0" i="0" kern="1200">
                          <a:solidFill>
                            <a:schemeClr val="tx1">
                              <a:lumMod val="65000"/>
                              <a:lumOff val="35000"/>
                            </a:schemeClr>
                          </a:solidFill>
                          <a:latin typeface="Meiryo"/>
                          <a:ea typeface="Meiryo"/>
                          <a:cs typeface="+mn-cs"/>
                        </a:rPr>
                        <a:t>円</a:t>
                      </a:r>
                      <a:endParaRPr kumimoji="1" lang="en-US" altLang="ja-JP" sz="900" b="0" i="0" kern="1200">
                        <a:solidFill>
                          <a:schemeClr val="tx1">
                            <a:lumMod val="65000"/>
                            <a:lumOff val="35000"/>
                          </a:schemeClr>
                        </a:solidFill>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300,000</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endPar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500,000</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endPar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2435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基本料金（</a:t>
                      </a:r>
                      <a:r>
                        <a:rPr kumimoji="1" lang="en-US" altLang="ja-JP" sz="900" b="0" i="0" kern="1200" dirty="0" err="1">
                          <a:solidFill>
                            <a:schemeClr val="bg1"/>
                          </a:solidFill>
                          <a:latin typeface="Meiryo"/>
                          <a:ea typeface="Meiryo"/>
                          <a:cs typeface="+mn-cs"/>
                        </a:rPr>
                        <a:t>vCPM</a:t>
                      </a:r>
                      <a:r>
                        <a:rPr kumimoji="1" lang="ja-JP" altLang="en-US" sz="900" b="0" i="0" kern="1200">
                          <a:solidFill>
                            <a:schemeClr val="bg1"/>
                          </a:solidFill>
                          <a:latin typeface="Meiryo"/>
                          <a:ea typeface="Meiryo"/>
                          <a:cs typeface="+mn-cs"/>
                        </a:rPr>
                        <a:t>）</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a:ea typeface="Meiryo"/>
                          <a:cs typeface="+mn-cs"/>
                        </a:rPr>
                        <a:t>330</a:t>
                      </a:r>
                      <a:r>
                        <a:rPr kumimoji="1" lang="ja-JP" altLang="en-US" sz="900" b="0" i="0" kern="1200">
                          <a:solidFill>
                            <a:schemeClr val="tx1">
                              <a:lumMod val="65000"/>
                              <a:lumOff val="35000"/>
                            </a:schemeClr>
                          </a:solidFill>
                          <a:latin typeface="Meiryo"/>
                          <a:ea typeface="Meiryo"/>
                          <a:cs typeface="+mn-cs"/>
                        </a:rPr>
                        <a:t>円</a:t>
                      </a:r>
                      <a:endParaRPr kumimoji="1" lang="en-US" altLang="ja-JP" sz="900" b="0" i="0" kern="1200">
                        <a:solidFill>
                          <a:schemeClr val="tx1">
                            <a:lumMod val="65000"/>
                            <a:lumOff val="35000"/>
                          </a:schemeClr>
                        </a:solidFill>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480</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240</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4357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a:ea typeface="Meiryo"/>
                          <a:cs typeface="+mn-cs"/>
                        </a:rPr>
                        <a:t>想定</a:t>
                      </a:r>
                      <a:r>
                        <a:rPr kumimoji="1" lang="en-US" altLang="ja-JP" sz="900" b="0" i="0" kern="1200" dirty="0" err="1">
                          <a:solidFill>
                            <a:schemeClr val="bg1"/>
                          </a:solidFill>
                          <a:latin typeface="Meiryo"/>
                          <a:ea typeface="Meiryo"/>
                          <a:cs typeface="+mn-cs"/>
                        </a:rPr>
                        <a:t>vimps</a:t>
                      </a:r>
                      <a:r>
                        <a:rPr kumimoji="1" lang="ja-JP" altLang="en-US" sz="900" b="0" i="0" kern="1200">
                          <a:solidFill>
                            <a:schemeClr val="bg1"/>
                          </a:solidFill>
                          <a:latin typeface="Meiryo"/>
                          <a:ea typeface="Meiryo"/>
                          <a:cs typeface="+mn-cs"/>
                        </a:rPr>
                        <a:t>（枠配信のみ）</a:t>
                      </a: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a:ea typeface="Meiryo"/>
                          <a:cs typeface="+mn-cs"/>
                        </a:rPr>
                        <a:t>-</a:t>
                      </a: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88356064"/>
                  </a:ext>
                </a:extLst>
              </a:tr>
            </a:tbl>
          </a:graphicData>
        </a:graphic>
      </p:graphicFrame>
      <p:sp>
        <p:nvSpPr>
          <p:cNvPr id="20" name="円/楕円 19">
            <a:extLst>
              <a:ext uri="{FF2B5EF4-FFF2-40B4-BE49-F238E27FC236}">
                <a16:creationId xmlns:a16="http://schemas.microsoft.com/office/drawing/2014/main" id="{91CD59FA-84CB-531F-EAD6-7C07362A2FF9}"/>
              </a:ext>
            </a:extLst>
          </p:cNvPr>
          <p:cNvSpPr>
            <a:spLocks noChangeAspect="1"/>
          </p:cNvSpPr>
          <p:nvPr/>
        </p:nvSpPr>
        <p:spPr>
          <a:xfrm>
            <a:off x="6261846" y="2338882"/>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 name="正方形/長方形 2">
            <a:extLst>
              <a:ext uri="{FF2B5EF4-FFF2-40B4-BE49-F238E27FC236}">
                <a16:creationId xmlns:a16="http://schemas.microsoft.com/office/drawing/2014/main" id="{5D83B675-5FF8-6E1C-6470-09E014A89139}"/>
              </a:ext>
            </a:extLst>
          </p:cNvPr>
          <p:cNvSpPr/>
          <p:nvPr/>
        </p:nvSpPr>
        <p:spPr>
          <a:xfrm>
            <a:off x="479425" y="6204009"/>
            <a:ext cx="4158652" cy="355482"/>
          </a:xfrm>
          <a:prstGeom prst="rect">
            <a:avLst/>
          </a:prstGeom>
        </p:spPr>
        <p:txBody>
          <a:bodyPr wrap="square" lIns="0" tIns="0" rIns="0" bIns="0" anchor="t">
            <a:spAutoFit/>
          </a:bodyPr>
          <a:lstStyle/>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 </a:t>
            </a:r>
            <a:r>
              <a:rPr kumimoji="0" lang="en-US" altLang="ja-JP" sz="7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rPr>
              <a:t>※ </a:t>
            </a:r>
            <a:r>
              <a:rPr kumimoji="0" lang="en-US" altLang="ja-JP" sz="7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7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7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lang="ja-JP" altLang="en-US"/>
              <a:t>スマートフォン商品</a:t>
            </a:r>
          </a:p>
        </p:txBody>
      </p:sp>
      <p:sp>
        <p:nvSpPr>
          <p:cNvPr id="9" name="円/楕円 19">
            <a:extLst>
              <a:ext uri="{FF2B5EF4-FFF2-40B4-BE49-F238E27FC236}">
                <a16:creationId xmlns:a16="http://schemas.microsoft.com/office/drawing/2014/main" id="{079DE421-F140-52A9-0674-7B4077C45E6E}"/>
              </a:ext>
            </a:extLst>
          </p:cNvPr>
          <p:cNvSpPr>
            <a:spLocks noChangeAspect="1"/>
          </p:cNvSpPr>
          <p:nvPr/>
        </p:nvSpPr>
        <p:spPr>
          <a:xfrm>
            <a:off x="10859709" y="2338882"/>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Meiryo" panose="020B0604030504040204" pitchFamily="34" charset="-128"/>
                <a:ea typeface="Meiryo" panose="020B0604030504040204" pitchFamily="34" charset="-128"/>
                <a:cs typeface="Segoe UI" panose="020B0502040204020203" pitchFamily="34" charset="0"/>
              </a:rPr>
              <a:t>B</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2" name="正方形/長方形 11">
            <a:extLst>
              <a:ext uri="{FF2B5EF4-FFF2-40B4-BE49-F238E27FC236}">
                <a16:creationId xmlns:a16="http://schemas.microsoft.com/office/drawing/2014/main" id="{FBA15F97-7D70-658B-D55D-D3BA2035598E}"/>
              </a:ext>
            </a:extLst>
          </p:cNvPr>
          <p:cNvSpPr/>
          <p:nvPr/>
        </p:nvSpPr>
        <p:spPr>
          <a:xfrm>
            <a:off x="7171365" y="6184468"/>
            <a:ext cx="4541209" cy="406265"/>
          </a:xfrm>
          <a:prstGeom prst="rect">
            <a:avLst/>
          </a:prstGeom>
        </p:spPr>
        <p:txBody>
          <a:bodyPr wrap="squar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a:t>
            </a:r>
            <a:r>
              <a:rPr kumimoji="0" lang="ja-JP" altLang="en-US" sz="800" kern="0" dirty="0">
                <a:solidFill>
                  <a:srgbClr val="C9002C"/>
                </a:solidFill>
                <a:latin typeface="Meiryo" panose="020B0604030504040204" pitchFamily="34" charset="-128"/>
                <a:ea typeface="Meiryo" panose="020B0604030504040204" pitchFamily="34" charset="-128"/>
              </a:rPr>
              <a:t>　いずれかのカテゴリーひとつを選択してください。</a:t>
            </a: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※2</a:t>
            </a:r>
            <a:r>
              <a:rPr kumimoji="0" lang="ja-JP" altLang="en-US" sz="800" kern="0" dirty="0">
                <a:solidFill>
                  <a:srgbClr val="C9002C"/>
                </a:solidFill>
                <a:latin typeface="Meiryo" panose="020B0604030504040204" pitchFamily="34" charset="-128"/>
                <a:ea typeface="Meiryo" panose="020B0604030504040204" pitchFamily="34" charset="-128"/>
              </a:rPr>
              <a:t>　</a:t>
            </a:r>
            <a:r>
              <a:rPr kumimoji="0" lang="en-US" altLang="ja-JP" sz="800" kern="0" dirty="0">
                <a:solidFill>
                  <a:srgbClr val="C9002C"/>
                </a:solidFill>
                <a:latin typeface="Meiryo" panose="020B0604030504040204" pitchFamily="34" charset="-128"/>
                <a:ea typeface="Meiryo" panose="020B0604030504040204" pitchFamily="34" charset="-128"/>
              </a:rPr>
              <a:t>1</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※3</a:t>
            </a:r>
            <a:r>
              <a:rPr kumimoji="0" lang="ja-JP" altLang="en-US" sz="800" kern="0" dirty="0">
                <a:solidFill>
                  <a:srgbClr val="C9002C"/>
                </a:solidFill>
                <a:latin typeface="Meiryo" panose="020B0604030504040204" pitchFamily="34" charset="-128"/>
                <a:ea typeface="Meiryo" panose="020B0604030504040204" pitchFamily="34" charset="-128"/>
              </a:rPr>
              <a:t>　</a:t>
            </a:r>
            <a:r>
              <a:rPr kumimoji="0" lang="en-US" altLang="ja-JP" sz="800" kern="0" dirty="0">
                <a:solidFill>
                  <a:srgbClr val="C9002C"/>
                </a:solidFill>
                <a:latin typeface="Meiryo" panose="020B0604030504040204" pitchFamily="34" charset="-128"/>
                <a:ea typeface="Meiryo" panose="020B0604030504040204" pitchFamily="34" charset="-128"/>
              </a:rPr>
              <a:t>3</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US" altLang="ja-JP" sz="800" kern="0" dirty="0" err="1">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p>
        </p:txBody>
      </p:sp>
      <p:pic>
        <p:nvPicPr>
          <p:cNvPr id="5" name="図プレースホルダー 9" descr="アイコン&#10;&#10;自動的に生成された説明">
            <a:extLst>
              <a:ext uri="{FF2B5EF4-FFF2-40B4-BE49-F238E27FC236}">
                <a16:creationId xmlns:a16="http://schemas.microsoft.com/office/drawing/2014/main" id="{F5102E07-1B81-787C-3E33-B7144FF0AD4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39871179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2707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graphicFrame>
        <p:nvGraphicFramePr>
          <p:cNvPr id="10" name="表 9">
            <a:extLst>
              <a:ext uri="{FF2B5EF4-FFF2-40B4-BE49-F238E27FC236}">
                <a16:creationId xmlns:a16="http://schemas.microsoft.com/office/drawing/2014/main" id="{F67B7EEB-573A-9DF0-2B5D-1EA6EE856F25}"/>
              </a:ext>
            </a:extLst>
          </p:cNvPr>
          <p:cNvGraphicFramePr>
            <a:graphicFrameLocks noGrp="1"/>
          </p:cNvGraphicFramePr>
          <p:nvPr>
            <p:extLst>
              <p:ext uri="{D42A27DB-BD31-4B8C-83A1-F6EECF244321}">
                <p14:modId xmlns:p14="http://schemas.microsoft.com/office/powerpoint/2010/main" val="2539735908"/>
              </p:ext>
            </p:extLst>
          </p:nvPr>
        </p:nvGraphicFramePr>
        <p:xfrm>
          <a:off x="479425" y="1082857"/>
          <a:ext cx="5472113" cy="5035192"/>
        </p:xfrm>
        <a:graphic>
          <a:graphicData uri="http://schemas.openxmlformats.org/drawingml/2006/table">
            <a:tbl>
              <a:tblPr firstCol="1" bandRow="1"/>
              <a:tblGrid>
                <a:gridCol w="2064202">
                  <a:extLst>
                    <a:ext uri="{9D8B030D-6E8A-4147-A177-3AD203B41FA5}">
                      <a16:colId xmlns:a16="http://schemas.microsoft.com/office/drawing/2014/main" val="792911817"/>
                    </a:ext>
                  </a:extLst>
                </a:gridCol>
                <a:gridCol w="1389897">
                  <a:extLst>
                    <a:ext uri="{9D8B030D-6E8A-4147-A177-3AD203B41FA5}">
                      <a16:colId xmlns:a16="http://schemas.microsoft.com/office/drawing/2014/main" val="1525620392"/>
                    </a:ext>
                  </a:extLst>
                </a:gridCol>
                <a:gridCol w="2018014">
                  <a:extLst>
                    <a:ext uri="{9D8B030D-6E8A-4147-A177-3AD203B41FA5}">
                      <a16:colId xmlns:a16="http://schemas.microsoft.com/office/drawing/2014/main" val="3835180974"/>
                    </a:ext>
                  </a:extLst>
                </a:gridCol>
              </a:tblGrid>
              <a:tr h="60996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accent3"/>
                          </a:solidFill>
                          <a:latin typeface="Meiryo" panose="020B0604030504040204" pitchFamily="34" charset="-128"/>
                          <a:ea typeface="Meiryo" panose="020B0604030504040204" pitchFamily="34" charset="-128"/>
                        </a:rPr>
                        <a:t>商品名</a:t>
                      </a:r>
                    </a:p>
                  </a:txBody>
                  <a:tcPr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i="0" dirty="0">
                          <a:solidFill>
                            <a:srgbClr val="FFFFFF"/>
                          </a:solidFill>
                          <a:latin typeface="Meiryo" panose="020B0604030504040204" pitchFamily="34" charset="-128"/>
                          <a:ea typeface="Meiryo" panose="020B0604030504040204" pitchFamily="34" charset="-128"/>
                        </a:rPr>
                        <a:t>Yahoo!</a:t>
                      </a:r>
                      <a:r>
                        <a:rPr kumimoji="1" lang="ja-JP" altLang="en-US" sz="900" b="1" i="0" dirty="0">
                          <a:solidFill>
                            <a:srgbClr val="FFFFFF"/>
                          </a:solidFill>
                          <a:latin typeface="Meiryo" panose="020B0604030504040204" pitchFamily="34" charset="-128"/>
                          <a:ea typeface="Meiryo" panose="020B0604030504040204" pitchFamily="34" charset="-128"/>
                        </a:rPr>
                        <a:t>ニュース　プライムカバー　</a:t>
                      </a:r>
                      <a:r>
                        <a:rPr kumimoji="1" lang="en-US" altLang="ja-JP" sz="900" b="1" i="0" dirty="0">
                          <a:solidFill>
                            <a:srgbClr val="FFFFFF"/>
                          </a:solidFill>
                          <a:latin typeface="Meiryo" panose="020B0604030504040204" pitchFamily="34" charset="-128"/>
                          <a:ea typeface="Meiryo" panose="020B0604030504040204" pitchFamily="34" charset="-128"/>
                        </a:rPr>
                        <a:t>SP</a:t>
                      </a:r>
                      <a:r>
                        <a:rPr kumimoji="1" lang="ja-JP" altLang="en-US" sz="900" b="1" i="0" dirty="0">
                          <a:solidFill>
                            <a:srgbClr val="FFFFFF"/>
                          </a:solidFill>
                          <a:latin typeface="Meiryo" panose="020B0604030504040204" pitchFamily="34" charset="-128"/>
                          <a:ea typeface="Meiryo" panose="020B0604030504040204" pitchFamily="34" charset="-128"/>
                        </a:rPr>
                        <a:t>（市区郡）</a:t>
                      </a:r>
                    </a:p>
                  </a:txBody>
                  <a:tcPr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extLst>
                  <a:ext uri="{0D108BD9-81ED-4DB2-BD59-A6C34878D82A}">
                    <a16:rowId xmlns:a16="http://schemas.microsoft.com/office/drawing/2014/main" val="2117335041"/>
                  </a:ext>
                </a:extLst>
              </a:tr>
              <a:tr h="32287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リリース種別</a:t>
                      </a:r>
                      <a:r>
                        <a:rPr kumimoji="1" lang="en-US" altLang="ja-JP" sz="10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商品</a:t>
                      </a:r>
                      <a:r>
                        <a:rPr kumimoji="1" lang="en-US" altLang="ja-JP" sz="1000" b="0" i="0" kern="1200" dirty="0">
                          <a:solidFill>
                            <a:schemeClr val="bg1"/>
                          </a:solidFill>
                          <a:latin typeface="Meiryo" panose="020B0604030504040204" pitchFamily="34" charset="-128"/>
                          <a:ea typeface="Meiryo" panose="020B0604030504040204" pitchFamily="34" charset="-128"/>
                          <a:cs typeface="+mn-cs"/>
                        </a:rPr>
                        <a:t>ID</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内容変更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a:ea typeface="メイリオ"/>
                          <a:cs typeface="+mn-cs"/>
                        </a:rPr>
                        <a:t>1000005781</a:t>
                      </a:r>
                      <a:endParaRPr kumimoji="1" lang="ja-JP" altLang="en-US" sz="900" kern="1200" dirty="0">
                        <a:solidFill>
                          <a:schemeClr val="tx1">
                            <a:lumMod val="65000"/>
                            <a:lumOff val="35000"/>
                          </a:schemeClr>
                        </a:solidFill>
                        <a:latin typeface="メイリオ"/>
                        <a:ea typeface="メイリオ"/>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32287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kern="1200" dirty="0">
                          <a:solidFill>
                            <a:schemeClr val="tx1">
                              <a:lumMod val="65000"/>
                              <a:lumOff val="35000"/>
                            </a:schemeClr>
                          </a:solidFill>
                          <a:latin typeface="Meiryo"/>
                          <a:ea typeface="Meiryo"/>
                          <a:cs typeface="+mn-cs"/>
                        </a:rPr>
                        <a:t>2023</a:t>
                      </a:r>
                      <a:r>
                        <a:rPr kumimoji="1" lang="ja-JP" altLang="en-US" sz="900" b="0" i="0" kern="1200" dirty="0">
                          <a:solidFill>
                            <a:schemeClr val="tx1">
                              <a:lumMod val="65000"/>
                              <a:lumOff val="35000"/>
                            </a:schemeClr>
                          </a:solidFill>
                          <a:latin typeface="Meiryo"/>
                          <a:ea typeface="Meiryo"/>
                          <a:cs typeface="+mn-cs"/>
                        </a:rPr>
                        <a:t>年</a:t>
                      </a:r>
                      <a:r>
                        <a:rPr lang="ja-JP" altLang="en-US" sz="900" b="0" i="0" kern="1200" dirty="0">
                          <a:solidFill>
                            <a:schemeClr val="tx1">
                              <a:lumMod val="65000"/>
                              <a:lumOff val="35000"/>
                            </a:schemeClr>
                          </a:solidFill>
                          <a:latin typeface="Meiryo"/>
                          <a:ea typeface="Meiryo"/>
                          <a:cs typeface="+mn-cs"/>
                        </a:rPr>
                        <a:t>2</a:t>
                      </a:r>
                      <a:r>
                        <a:rPr kumimoji="1" lang="ja-JP" altLang="en-US" sz="900" b="0" i="0" kern="1200" dirty="0">
                          <a:solidFill>
                            <a:schemeClr val="tx1">
                              <a:lumMod val="65000"/>
                              <a:lumOff val="35000"/>
                            </a:schemeClr>
                          </a:solidFill>
                          <a:latin typeface="Meiryo"/>
                          <a:ea typeface="Meiryo"/>
                          <a:cs typeface="+mn-cs"/>
                        </a:rPr>
                        <a:t>月</a:t>
                      </a:r>
                      <a:r>
                        <a:rPr lang="ja-JP" altLang="en-US" sz="900" b="0" i="0" kern="1200" dirty="0">
                          <a:solidFill>
                            <a:schemeClr val="tx1">
                              <a:lumMod val="65000"/>
                              <a:lumOff val="35000"/>
                            </a:schemeClr>
                          </a:solidFill>
                          <a:latin typeface="Meiryo"/>
                          <a:ea typeface="Meiryo"/>
                          <a:cs typeface="+mn-cs"/>
                        </a:rPr>
                        <a:t>8</a:t>
                      </a:r>
                      <a:r>
                        <a:rPr kumimoji="1" lang="ja-JP" altLang="en-US" sz="900" b="0" i="0" kern="1200" dirty="0">
                          <a:solidFill>
                            <a:schemeClr val="tx1">
                              <a:lumMod val="65000"/>
                              <a:lumOff val="35000"/>
                            </a:schemeClr>
                          </a:solidFill>
                          <a:latin typeface="Meiryo"/>
                          <a:ea typeface="Meiryo"/>
                          <a:cs typeface="+mn-cs"/>
                        </a:rPr>
                        <a:t>日（水）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777446988"/>
                  </a:ext>
                </a:extLst>
              </a:tr>
              <a:tr h="32287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3112060797"/>
                  </a:ext>
                </a:extLst>
              </a:tr>
              <a:tr h="32287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/16</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9</a:t>
                      </a:r>
                    </a:p>
                    <a:p>
                      <a:pPr algn="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動画</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/16</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9</a:t>
                      </a:r>
                      <a:endParaRPr kumimoji="1" lang="zh-CN"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R="1188000"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84434171"/>
                  </a:ext>
                </a:extLst>
              </a:tr>
              <a:tr h="49130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1000" b="0" kern="1200" dirty="0">
                          <a:solidFill>
                            <a:schemeClr val="bg1"/>
                          </a:solidFill>
                          <a:latin typeface="Meiryo" panose="020B0604030504040204" pitchFamily="34" charset="-128"/>
                          <a:ea typeface="Meiryo" panose="020B0604030504040204" pitchFamily="34" charset="-128"/>
                          <a:cs typeface="+mn-cs"/>
                        </a:rPr>
                        <a:t>/</a:t>
                      </a:r>
                      <a:r>
                        <a:rPr kumimoji="1" lang="ja-JP" altLang="en-US" sz="10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10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1000" b="0" kern="1200" dirty="0">
                          <a:solidFill>
                            <a:schemeClr val="bg1"/>
                          </a:solidFill>
                          <a:latin typeface="Meiryo" panose="020B0604030504040204" pitchFamily="34" charset="-128"/>
                          <a:ea typeface="Meiryo" panose="020B0604030504040204" pitchFamily="34" charset="-128"/>
                          <a:cs typeface="+mn-cs"/>
                        </a:rPr>
                        <a:t>：</a:t>
                      </a:r>
                      <a:r>
                        <a:rPr kumimoji="1" lang="en-US" altLang="ja-JP" sz="1000" b="0" kern="1200" dirty="0">
                          <a:solidFill>
                            <a:schemeClr val="bg1"/>
                          </a:solidFill>
                          <a:latin typeface="Meiryo" panose="020B0604030504040204" pitchFamily="34" charset="-128"/>
                          <a:ea typeface="Meiryo" panose="020B0604030504040204" pitchFamily="34" charset="-128"/>
                          <a:cs typeface="+mn-cs"/>
                        </a:rPr>
                        <a:t>9</a:t>
                      </a:r>
                      <a:r>
                        <a:rPr kumimoji="1" lang="ja-JP" altLang="en-US" sz="1000" b="0" kern="1200" dirty="0">
                          <a:solidFill>
                            <a:schemeClr val="bg1"/>
                          </a:solidFill>
                          <a:latin typeface="Meiryo" panose="020B0604030504040204" pitchFamily="34" charset="-128"/>
                          <a:ea typeface="Meiryo" panose="020B0604030504040204" pitchFamily="34" charset="-128"/>
                          <a:cs typeface="+mn-cs"/>
                        </a:rPr>
                        <a:t>広告</a:t>
                      </a:r>
                    </a:p>
                    <a:p>
                      <a:pPr algn="ctr"/>
                      <a:r>
                        <a:rPr kumimoji="1" lang="ja-JP" altLang="en-US" sz="1000" b="0" kern="1200" dirty="0">
                          <a:solidFill>
                            <a:schemeClr val="bg1"/>
                          </a:solidFill>
                          <a:latin typeface="Meiryo" panose="020B0604030504040204" pitchFamily="34" charset="-128"/>
                          <a:ea typeface="Meiryo" panose="020B0604030504040204" pitchFamily="34" charset="-128"/>
                          <a:cs typeface="+mn-cs"/>
                        </a:rPr>
                        <a:t>タップ後の動作</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dirty="0">
                          <a:solidFill>
                            <a:schemeClr val="accent3"/>
                          </a:solidFill>
                          <a:latin typeface="Meiryo" panose="020B0604030504040204" pitchFamily="34" charset="-128"/>
                          <a:ea typeface="Meiryo" panose="020B0604030504040204" pitchFamily="34" charset="-128"/>
                          <a:cs typeface="+mn-cs"/>
                        </a:rPr>
                        <a:t>動画をフルスクリーンで再生する（</a:t>
                      </a:r>
                      <a:r>
                        <a:rPr kumimoji="1" lang="en" altLang="ja-JP" sz="900" kern="1200" dirty="0">
                          <a:solidFill>
                            <a:schemeClr val="accent3"/>
                          </a:solidFill>
                          <a:latin typeface="Meiryo" panose="020B0604030504040204" pitchFamily="34" charset="-128"/>
                          <a:ea typeface="Meiryo" panose="020B0604030504040204" pitchFamily="34" charset="-128"/>
                          <a:cs typeface="+mn-cs"/>
                        </a:rPr>
                        <a:t>for view</a:t>
                      </a:r>
                      <a:r>
                        <a:rPr kumimoji="1" lang="ja-JP" altLang="en" sz="900" kern="1200" dirty="0">
                          <a:solidFill>
                            <a:schemeClr val="accent3"/>
                          </a:solidFill>
                          <a:latin typeface="Meiryo" panose="020B0604030504040204" pitchFamily="34" charset="-128"/>
                          <a:ea typeface="Meiryo" panose="020B0604030504040204" pitchFamily="34" charset="-128"/>
                          <a:cs typeface="+mn-cs"/>
                        </a:rPr>
                        <a:t>）</a:t>
                      </a:r>
                    </a:p>
                  </a:txBody>
                  <a:tcPr marL="0" marR="0" marT="72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3993594562"/>
                  </a:ext>
                </a:extLst>
              </a:tr>
              <a:tr h="32287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スマートフォン（ウェブ）</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931917948"/>
                  </a:ext>
                </a:extLst>
              </a:tr>
              <a:tr h="32287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Yahoo!</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ニュース（</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SP</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プライムカバー）</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787314208"/>
                  </a:ext>
                </a:extLst>
              </a:tr>
              <a:tr h="32287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Yahoo!</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ニュースの記事詳細ページ</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066738162"/>
                  </a:ext>
                </a:extLst>
              </a:tr>
              <a:tr h="32287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90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年</a:t>
                      </a:r>
                      <a:r>
                        <a:rPr lang="ja-JP" altLang="en-US" sz="90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1</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日（</a:t>
                      </a:r>
                      <a:r>
                        <a:rPr lang="ja-JP" altLang="en-US" sz="90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水</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年</a:t>
                      </a:r>
                      <a:r>
                        <a:rPr lang="ja-JP" altLang="en-US" sz="90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9</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月</a:t>
                      </a:r>
                      <a:r>
                        <a:rPr lang="en-US" altLang="ja-JP" sz="90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30</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日（</a:t>
                      </a:r>
                      <a:r>
                        <a:rPr lang="ja-JP" altLang="en-US" sz="90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土</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2463668774"/>
                  </a:ext>
                </a:extLst>
              </a:tr>
              <a:tr h="32287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5</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日間～</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31</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日間</a:t>
                      </a:r>
                      <a:endParaRPr kumimoji="1" lang="ja-JP" altLang="en-US" sz="900" b="0" i="0" kern="1200" dirty="0">
                        <a:solidFill>
                          <a:schemeClr val="accent6"/>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967014782"/>
                  </a:ext>
                </a:extLst>
              </a:tr>
              <a:tr h="32287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err="1">
                          <a:solidFill>
                            <a:schemeClr val="tx1">
                              <a:lumMod val="65000"/>
                              <a:lumOff val="35000"/>
                            </a:schemeClr>
                          </a:solidFill>
                          <a:latin typeface="Meiryo"/>
                          <a:ea typeface="Meiryo"/>
                        </a:rPr>
                        <a:t>vimps</a:t>
                      </a:r>
                      <a:r>
                        <a:rPr kumimoji="1" lang="ja-JP" altLang="en-US" sz="900" b="0" i="0">
                          <a:solidFill>
                            <a:schemeClr val="tx1">
                              <a:lumMod val="65000"/>
                              <a:lumOff val="35000"/>
                            </a:schemeClr>
                          </a:solidFill>
                          <a:latin typeface="Meiryo"/>
                          <a:ea typeface="Meiryo"/>
                        </a:rPr>
                        <a:t>購入型</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1750538939"/>
                  </a:ext>
                </a:extLst>
              </a:tr>
              <a:tr h="32287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100,000</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円</a:t>
                      </a:r>
                      <a:endParaRPr kumimoji="1" lang="en-US" altLang="ja-JP" sz="900" b="0" i="0" dirty="0">
                        <a:solidFill>
                          <a:schemeClr val="accent6"/>
                        </a:solidFill>
                        <a:latin typeface="Meiryo" panose="020B0604030504040204" pitchFamily="34" charset="-128"/>
                        <a:ea typeface="Meiryo" panose="020B0604030504040204" pitchFamily="34" charset="-128"/>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381913646"/>
                  </a:ext>
                </a:extLst>
              </a:tr>
              <a:tr h="32287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0" i="0" kern="1200">
                          <a:solidFill>
                            <a:schemeClr val="bg1"/>
                          </a:solidFill>
                          <a:latin typeface="Meiryo"/>
                          <a:ea typeface="Meiryo"/>
                          <a:cs typeface="+mn-cs"/>
                        </a:rPr>
                        <a:t>想定</a:t>
                      </a:r>
                      <a:r>
                        <a:rPr kumimoji="1" lang="en-US" altLang="ja-JP" sz="1000" b="0" i="0" kern="1200" dirty="0" err="1">
                          <a:solidFill>
                            <a:schemeClr val="bg1"/>
                          </a:solidFill>
                          <a:latin typeface="Meiryo"/>
                          <a:ea typeface="Meiryo"/>
                          <a:cs typeface="+mn-cs"/>
                        </a:rPr>
                        <a:t>vimps</a:t>
                      </a:r>
                      <a:r>
                        <a:rPr kumimoji="1" lang="ja-JP" altLang="en-US" sz="1000" b="0" i="0" kern="1200">
                          <a:solidFill>
                            <a:schemeClr val="bg1"/>
                          </a:solidFill>
                          <a:latin typeface="Meiryo"/>
                          <a:ea typeface="Meiryo"/>
                          <a:cs typeface="+mn-cs"/>
                        </a:rPr>
                        <a:t>（枠配信のみ）</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20" name="円/楕円 19">
            <a:extLst>
              <a:ext uri="{FF2B5EF4-FFF2-40B4-BE49-F238E27FC236}">
                <a16:creationId xmlns:a16="http://schemas.microsoft.com/office/drawing/2014/main" id="{91CD59FA-84CB-531F-EAD6-7C07362A2FF9}"/>
              </a:ext>
            </a:extLst>
          </p:cNvPr>
          <p:cNvSpPr>
            <a:spLocks noChangeAspect="1"/>
          </p:cNvSpPr>
          <p:nvPr/>
        </p:nvSpPr>
        <p:spPr>
          <a:xfrm>
            <a:off x="4795338" y="2720729"/>
            <a:ext cx="236642" cy="236642"/>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 name="正方形/長方形 2">
            <a:extLst>
              <a:ext uri="{FF2B5EF4-FFF2-40B4-BE49-F238E27FC236}">
                <a16:creationId xmlns:a16="http://schemas.microsoft.com/office/drawing/2014/main" id="{5D83B675-5FF8-6E1C-6470-09E014A89139}"/>
              </a:ext>
            </a:extLst>
          </p:cNvPr>
          <p:cNvSpPr/>
          <p:nvPr/>
        </p:nvSpPr>
        <p:spPr>
          <a:xfrm>
            <a:off x="479425" y="6157308"/>
            <a:ext cx="4190250" cy="406265"/>
          </a:xfrm>
          <a:prstGeom prst="rect">
            <a:avLst/>
          </a:prstGeom>
        </p:spPr>
        <p:txBody>
          <a:bodyPr wrap="none" lIns="0" tIns="0" rIns="0" bIns="0" anchor="t">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graphicFrame>
        <p:nvGraphicFramePr>
          <p:cNvPr id="5" name="表 4">
            <a:extLst>
              <a:ext uri="{FF2B5EF4-FFF2-40B4-BE49-F238E27FC236}">
                <a16:creationId xmlns:a16="http://schemas.microsoft.com/office/drawing/2014/main" id="{B8C97651-5565-634B-C6B1-D7BDA49848CE}"/>
              </a:ext>
            </a:extLst>
          </p:cNvPr>
          <p:cNvGraphicFramePr>
            <a:graphicFrameLocks noGrp="1"/>
          </p:cNvGraphicFramePr>
          <p:nvPr>
            <p:extLst>
              <p:ext uri="{D42A27DB-BD31-4B8C-83A1-F6EECF244321}">
                <p14:modId xmlns:p14="http://schemas.microsoft.com/office/powerpoint/2010/main" val="1960368527"/>
              </p:ext>
            </p:extLst>
          </p:nvPr>
        </p:nvGraphicFramePr>
        <p:xfrm>
          <a:off x="6240464" y="2817395"/>
          <a:ext cx="5472111" cy="3277781"/>
        </p:xfrm>
        <a:graphic>
          <a:graphicData uri="http://schemas.openxmlformats.org/drawingml/2006/table">
            <a:tbl>
              <a:tblPr firstCol="1" bandRow="1"/>
              <a:tblGrid>
                <a:gridCol w="1666828">
                  <a:extLst>
                    <a:ext uri="{9D8B030D-6E8A-4147-A177-3AD203B41FA5}">
                      <a16:colId xmlns:a16="http://schemas.microsoft.com/office/drawing/2014/main" val="1016059451"/>
                    </a:ext>
                  </a:extLst>
                </a:gridCol>
                <a:gridCol w="3805283">
                  <a:extLst>
                    <a:ext uri="{9D8B030D-6E8A-4147-A177-3AD203B41FA5}">
                      <a16:colId xmlns:a16="http://schemas.microsoft.com/office/drawing/2014/main" val="82726464"/>
                    </a:ext>
                  </a:extLst>
                </a:gridCol>
              </a:tblGrid>
              <a:tr h="32777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i="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p>
                      <a:pPr algn="ct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メイリオ"/>
                          <a:ea typeface="メイリオ"/>
                          <a:cs typeface="+mn-cs"/>
                        </a:rPr>
                        <a:t>この商品に限り、</a:t>
                      </a:r>
                      <a:endParaRPr kumimoji="1" lang="en-US" altLang="ja-JP" sz="900" b="0" kern="1200" dirty="0">
                        <a:solidFill>
                          <a:schemeClr val="bg1"/>
                        </a:solidFill>
                        <a:latin typeface="メイリオ"/>
                        <a:ea typeface="メイリオ"/>
                        <a:cs typeface="+mn-cs"/>
                      </a:endParaRPr>
                    </a:p>
                    <a:p>
                      <a:pPr algn="ctr"/>
                      <a:r>
                        <a:rPr kumimoji="1" lang="ja-JP" altLang="en-US" sz="900" b="0" kern="1200" dirty="0">
                          <a:solidFill>
                            <a:schemeClr val="bg1"/>
                          </a:solidFill>
                          <a:latin typeface="メイリオ"/>
                          <a:ea typeface="メイリオ"/>
                          <a:cs typeface="+mn-cs"/>
                        </a:rPr>
                        <a:t>市区郡とその他ターゲティングを掛け合わせる場合は、</a:t>
                      </a:r>
                      <a:endParaRPr kumimoji="1" lang="en-US" altLang="ja-JP" sz="900" b="0" kern="1200" dirty="0">
                        <a:solidFill>
                          <a:schemeClr val="bg1"/>
                        </a:solidFill>
                        <a:latin typeface="メイリオ"/>
                        <a:ea typeface="メイリオ"/>
                        <a:cs typeface="+mn-cs"/>
                      </a:endParaRPr>
                    </a:p>
                    <a:p>
                      <a:pPr algn="ctr"/>
                      <a:r>
                        <a:rPr kumimoji="1" lang="ja-JP" altLang="en-US" sz="900" b="0" kern="1200" dirty="0">
                          <a:solidFill>
                            <a:schemeClr val="bg1"/>
                          </a:solidFill>
                          <a:latin typeface="メイリオ"/>
                          <a:ea typeface="メイリオ"/>
                          <a:cs typeface="+mn-cs"/>
                        </a:rPr>
                        <a:t>表内の</a:t>
                      </a:r>
                      <a:r>
                        <a:rPr kumimoji="1" lang="en-US" altLang="ja-JP" sz="900" b="0" kern="1200" dirty="0" err="1">
                          <a:solidFill>
                            <a:schemeClr val="bg1"/>
                          </a:solidFill>
                          <a:latin typeface="メイリオ"/>
                          <a:ea typeface="メイリオ"/>
                          <a:cs typeface="+mn-cs"/>
                        </a:rPr>
                        <a:t>vCPM</a:t>
                      </a:r>
                      <a:r>
                        <a:rPr kumimoji="1" lang="ja-JP" altLang="en-US" sz="900" b="0" kern="1200" dirty="0">
                          <a:solidFill>
                            <a:schemeClr val="bg1"/>
                          </a:solidFill>
                          <a:latin typeface="メイリオ"/>
                          <a:ea typeface="メイリオ"/>
                          <a:cs typeface="+mn-cs"/>
                        </a:rPr>
                        <a:t>になります。</a:t>
                      </a:r>
                      <a:endParaRPr kumimoji="1" lang="en-US" altLang="ja-JP" sz="900" b="0" kern="1200" dirty="0">
                        <a:solidFill>
                          <a:schemeClr val="bg1"/>
                        </a:solidFill>
                        <a:latin typeface="メイリオ"/>
                        <a:ea typeface="メイリオ"/>
                        <a:cs typeface="+mn-cs"/>
                      </a:endParaRPr>
                    </a:p>
                    <a:p>
                      <a:pPr algn="ctr"/>
                      <a:endParaRPr kumimoji="1" lang="en-US" altLang="ja-JP" sz="900" b="0" kern="1200" dirty="0">
                        <a:solidFill>
                          <a:schemeClr val="bg1"/>
                        </a:solidFill>
                        <a:latin typeface="メイリオ"/>
                        <a:ea typeface="メイリオ"/>
                        <a:cs typeface="+mn-cs"/>
                      </a:endParaRPr>
                    </a:p>
                    <a:p>
                      <a:pPr algn="ctr"/>
                      <a:r>
                        <a:rPr kumimoji="1" lang="ja-JP" altLang="en-US" sz="900" b="0" kern="1200" dirty="0">
                          <a:solidFill>
                            <a:schemeClr val="bg1"/>
                          </a:solidFill>
                          <a:latin typeface="メイリオ"/>
                          <a:ea typeface="メイリオ"/>
                          <a:cs typeface="+mn-cs"/>
                        </a:rPr>
                        <a:t>市区郡とその他ターゲティングを掛け合わせる場合は</a:t>
                      </a:r>
                    </a:p>
                    <a:p>
                      <a:pPr algn="ctr"/>
                      <a:r>
                        <a:rPr kumimoji="1" lang="ja-JP" altLang="en-US" sz="900" b="0" kern="1200" dirty="0">
                          <a:solidFill>
                            <a:schemeClr val="bg1"/>
                          </a:solidFill>
                          <a:latin typeface="メイリオ"/>
                          <a:ea typeface="メイリオ"/>
                          <a:cs typeface="+mn-cs"/>
                        </a:rPr>
                        <a:t>上限値が２倍を超える商品設計です。</a:t>
                      </a:r>
                      <a:endParaRPr kumimoji="1" lang="ja-JP" altLang="en-US"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6350" cap="flat" cmpd="sng" algn="ctr">
                      <a:noFill/>
                      <a:prstDash val="sysDot"/>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zh-CN" altLang="en-US" sz="900" b="0" i="0" dirty="0">
                          <a:solidFill>
                            <a:schemeClr val="tx1">
                              <a:lumMod val="65000"/>
                              <a:lumOff val="35000"/>
                            </a:schemeClr>
                          </a:solidFill>
                          <a:latin typeface="Meiryo" panose="020B0604030504040204" pitchFamily="34" charset="-128"/>
                          <a:ea typeface="Meiryo" panose="020B0604030504040204" pitchFamily="34" charset="-128"/>
                        </a:rPr>
                        <a:t>市区郡：</a:t>
                      </a:r>
                      <a:r>
                        <a:rPr kumimoji="1" lang="en-US" altLang="zh-CN" sz="900" b="0" i="0" dirty="0">
                          <a:solidFill>
                            <a:schemeClr val="tx1">
                              <a:lumMod val="65000"/>
                              <a:lumOff val="35000"/>
                            </a:schemeClr>
                          </a:solidFill>
                          <a:latin typeface="Meiryo" panose="020B0604030504040204" pitchFamily="34" charset="-128"/>
                          <a:ea typeface="Meiryo" panose="020B0604030504040204" pitchFamily="34" charset="-128"/>
                        </a:rPr>
                        <a:t>514</a:t>
                      </a:r>
                      <a:r>
                        <a:rPr kumimoji="1" lang="zh-CN" altLang="en-US" sz="900" b="0" i="0" dirty="0">
                          <a:solidFill>
                            <a:schemeClr val="tx1">
                              <a:lumMod val="65000"/>
                              <a:lumOff val="35000"/>
                            </a:schemeClr>
                          </a:solidFill>
                          <a:latin typeface="Meiryo" panose="020B0604030504040204" pitchFamily="34" charset="-128"/>
                          <a:ea typeface="Meiryo" panose="020B0604030504040204" pitchFamily="34" charset="-128"/>
                        </a:rPr>
                        <a:t>円（</a:t>
                      </a:r>
                      <a:r>
                        <a:rPr kumimoji="1" lang="en-US" altLang="zh-CN" sz="900" b="0" i="0" dirty="0">
                          <a:solidFill>
                            <a:schemeClr val="tx1">
                              <a:lumMod val="65000"/>
                              <a:lumOff val="35000"/>
                            </a:schemeClr>
                          </a:solidFill>
                          <a:latin typeface="Meiryo" panose="020B0604030504040204" pitchFamily="34" charset="-128"/>
                          <a:ea typeface="Meiryo" panose="020B0604030504040204" pitchFamily="34" charset="-128"/>
                        </a:rPr>
                        <a:t>330</a:t>
                      </a:r>
                      <a:r>
                        <a:rPr kumimoji="1" lang="zh-CN" altLang="en-US" sz="900" b="0" i="0" dirty="0">
                          <a:solidFill>
                            <a:schemeClr val="tx1">
                              <a:lumMod val="65000"/>
                              <a:lumOff val="35000"/>
                            </a:schemeClr>
                          </a:solidFill>
                          <a:latin typeface="Meiryo" panose="020B0604030504040204" pitchFamily="34" charset="-128"/>
                          <a:ea typeface="Meiryo" panose="020B0604030504040204" pitchFamily="34" charset="-128"/>
                        </a:rPr>
                        <a:t>円</a:t>
                      </a:r>
                      <a:r>
                        <a:rPr kumimoji="1" lang="en-US" altLang="zh-CN" sz="900" b="0" i="0" dirty="0">
                          <a:solidFill>
                            <a:schemeClr val="tx1">
                              <a:lumMod val="65000"/>
                              <a:lumOff val="35000"/>
                            </a:schemeClr>
                          </a:solidFill>
                          <a:latin typeface="Meiryo" panose="020B0604030504040204" pitchFamily="34" charset="-128"/>
                          <a:ea typeface="Meiryo" panose="020B0604030504040204" pitchFamily="34" charset="-128"/>
                        </a:rPr>
                        <a:t>×1.56</a:t>
                      </a:r>
                      <a:r>
                        <a:rPr kumimoji="1" lang="zh-CN" altLang="en-US" sz="900" b="0" i="0" dirty="0">
                          <a:solidFill>
                            <a:schemeClr val="tx1">
                              <a:lumMod val="65000"/>
                              <a:lumOff val="35000"/>
                            </a:schemeClr>
                          </a:solidFill>
                          <a:latin typeface="Meiryo" panose="020B0604030504040204" pitchFamily="34" charset="-128"/>
                          <a:ea typeface="Meiryo" panose="020B0604030504040204" pitchFamily="34" charset="-128"/>
                        </a:rPr>
                        <a:t>倍）</a:t>
                      </a:r>
                      <a:endParaRPr kumimoji="1" lang="en-US" altLang="zh-CN" sz="900" b="0" i="0" dirty="0">
                        <a:solidFill>
                          <a:schemeClr val="tx1">
                            <a:lumMod val="65000"/>
                            <a:lumOff val="35000"/>
                          </a:schemeClr>
                        </a:solidFill>
                        <a:latin typeface="Meiryo" panose="020B0604030504040204" pitchFamily="34" charset="-128"/>
                        <a:ea typeface="Meiryo" panose="020B0604030504040204" pitchFamily="34" charset="-128"/>
                      </a:endParaRPr>
                    </a:p>
                    <a:p>
                      <a:pPr algn="ctr"/>
                      <a:endPar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endParaRPr>
                    </a:p>
                    <a:p>
                      <a:pPr algn="ctr"/>
                      <a:r>
                        <a:rPr kumimoji="1" lang="ja-JP" altLang="en-US" sz="900" kern="1200" dirty="0">
                          <a:solidFill>
                            <a:schemeClr val="tx1">
                              <a:lumMod val="65000"/>
                              <a:lumOff val="35000"/>
                            </a:schemeClr>
                          </a:solidFill>
                          <a:latin typeface="Calibri" panose="020F0502020204030204"/>
                          <a:ea typeface="+mn-ea"/>
                          <a:cs typeface="+mn-cs"/>
                        </a:rPr>
                        <a:t>市区郡</a:t>
                      </a:r>
                      <a:r>
                        <a:rPr kumimoji="1" lang="en-US" altLang="ja-JP" sz="900" kern="1200" dirty="0">
                          <a:solidFill>
                            <a:schemeClr val="tx1">
                              <a:lumMod val="65000"/>
                              <a:lumOff val="35000"/>
                            </a:schemeClr>
                          </a:solidFill>
                          <a:latin typeface="Calibri" panose="020F0502020204030204"/>
                          <a:ea typeface="+mn-ea"/>
                          <a:cs typeface="+mn-cs"/>
                        </a:rPr>
                        <a:t>×</a:t>
                      </a:r>
                      <a:r>
                        <a:rPr kumimoji="1" lang="ja-JP" altLang="en-US" sz="900" kern="1200" dirty="0">
                          <a:solidFill>
                            <a:schemeClr val="tx1">
                              <a:lumMod val="65000"/>
                              <a:lumOff val="35000"/>
                            </a:schemeClr>
                          </a:solidFill>
                          <a:latin typeface="Calibri" panose="020F0502020204030204"/>
                          <a:ea typeface="+mn-ea"/>
                          <a:cs typeface="+mn-cs"/>
                        </a:rPr>
                        <a:t>年齢：</a:t>
                      </a:r>
                      <a:r>
                        <a:rPr kumimoji="1" lang="en-US" altLang="ja-JP" sz="900" kern="1200" dirty="0">
                          <a:solidFill>
                            <a:schemeClr val="tx1">
                              <a:lumMod val="65000"/>
                              <a:lumOff val="35000"/>
                            </a:schemeClr>
                          </a:solidFill>
                          <a:latin typeface="Calibri" panose="020F0502020204030204"/>
                          <a:ea typeface="+mn-ea"/>
                          <a:cs typeface="+mn-cs"/>
                        </a:rPr>
                        <a:t>617</a:t>
                      </a:r>
                      <a:r>
                        <a:rPr kumimoji="1" lang="ja-JP" altLang="en-US" sz="900" kern="1200" dirty="0">
                          <a:solidFill>
                            <a:schemeClr val="tx1">
                              <a:lumMod val="65000"/>
                              <a:lumOff val="35000"/>
                            </a:schemeClr>
                          </a:solidFill>
                          <a:latin typeface="Calibri" panose="020F0502020204030204"/>
                          <a:ea typeface="+mn-ea"/>
                          <a:cs typeface="+mn-cs"/>
                        </a:rPr>
                        <a:t>円</a:t>
                      </a:r>
                      <a:endParaRPr kumimoji="1" lang="en-US" altLang="ja-JP" sz="900" kern="1200" dirty="0">
                        <a:solidFill>
                          <a:schemeClr val="tx1">
                            <a:lumMod val="65000"/>
                            <a:lumOff val="35000"/>
                          </a:schemeClr>
                        </a:solidFill>
                        <a:latin typeface="Calibri" panose="020F0502020204030204"/>
                        <a:ea typeface="+mn-ea"/>
                        <a:cs typeface="+mn-cs"/>
                      </a:endParaRPr>
                    </a:p>
                    <a:p>
                      <a:pPr algn="ctr"/>
                      <a:r>
                        <a:rPr kumimoji="1" lang="ja-JP" altLang="en-US" sz="900" kern="1200" dirty="0">
                          <a:solidFill>
                            <a:schemeClr val="tx1">
                              <a:lumMod val="65000"/>
                              <a:lumOff val="35000"/>
                            </a:schemeClr>
                          </a:solidFill>
                          <a:latin typeface="Calibri" panose="020F0502020204030204"/>
                          <a:ea typeface="+mn-ea"/>
                          <a:cs typeface="+mn-cs"/>
                        </a:rPr>
                        <a:t>市区郡</a:t>
                      </a:r>
                      <a:r>
                        <a:rPr kumimoji="1" lang="en-US" altLang="ja-JP" sz="900" kern="1200" dirty="0">
                          <a:solidFill>
                            <a:schemeClr val="tx1">
                              <a:lumMod val="65000"/>
                              <a:lumOff val="35000"/>
                            </a:schemeClr>
                          </a:solidFill>
                          <a:latin typeface="Calibri" panose="020F0502020204030204"/>
                          <a:ea typeface="+mn-ea"/>
                          <a:cs typeface="+mn-cs"/>
                        </a:rPr>
                        <a:t>×</a:t>
                      </a:r>
                      <a:r>
                        <a:rPr kumimoji="1" lang="ja-JP" altLang="en-US" sz="900" kern="1200" dirty="0">
                          <a:solidFill>
                            <a:schemeClr val="tx1">
                              <a:lumMod val="65000"/>
                              <a:lumOff val="35000"/>
                            </a:schemeClr>
                          </a:solidFill>
                          <a:latin typeface="Calibri" panose="020F0502020204030204"/>
                          <a:ea typeface="+mn-ea"/>
                          <a:cs typeface="+mn-cs"/>
                        </a:rPr>
                        <a:t>性別：</a:t>
                      </a:r>
                      <a:r>
                        <a:rPr kumimoji="1" lang="en-US" altLang="ja-JP" sz="900" kern="1200" dirty="0">
                          <a:solidFill>
                            <a:schemeClr val="tx1">
                              <a:lumMod val="65000"/>
                              <a:lumOff val="35000"/>
                            </a:schemeClr>
                          </a:solidFill>
                          <a:latin typeface="Calibri" panose="020F0502020204030204"/>
                          <a:ea typeface="+mn-ea"/>
                          <a:cs typeface="+mn-cs"/>
                        </a:rPr>
                        <a:t>617</a:t>
                      </a:r>
                      <a:r>
                        <a:rPr kumimoji="1" lang="ja-JP" altLang="en-US" sz="900" kern="1200" dirty="0">
                          <a:solidFill>
                            <a:schemeClr val="tx1">
                              <a:lumMod val="65000"/>
                              <a:lumOff val="35000"/>
                            </a:schemeClr>
                          </a:solidFill>
                          <a:latin typeface="Calibri" panose="020F0502020204030204"/>
                          <a:ea typeface="+mn-ea"/>
                          <a:cs typeface="+mn-cs"/>
                        </a:rPr>
                        <a:t>円</a:t>
                      </a:r>
                      <a:endParaRPr kumimoji="1" lang="en-US" altLang="ja-JP" sz="900" kern="1200" dirty="0">
                        <a:solidFill>
                          <a:schemeClr val="tx1">
                            <a:lumMod val="65000"/>
                            <a:lumOff val="35000"/>
                          </a:schemeClr>
                        </a:solidFill>
                        <a:latin typeface="Calibri" panose="020F0502020204030204"/>
                        <a:ea typeface="+mn-ea"/>
                        <a:cs typeface="+mn-cs"/>
                      </a:endParaRPr>
                    </a:p>
                    <a:p>
                      <a:pPr algn="ctr"/>
                      <a:r>
                        <a:rPr kumimoji="1" lang="ja-JP" altLang="en-US" sz="900" kern="1200" dirty="0">
                          <a:solidFill>
                            <a:schemeClr val="tx1">
                              <a:lumMod val="65000"/>
                              <a:lumOff val="35000"/>
                            </a:schemeClr>
                          </a:solidFill>
                          <a:latin typeface="Calibri" panose="020F0502020204030204"/>
                          <a:ea typeface="+mn-ea"/>
                          <a:cs typeface="+mn-cs"/>
                        </a:rPr>
                        <a:t>市区郡</a:t>
                      </a:r>
                      <a:r>
                        <a:rPr kumimoji="1" lang="en-US" altLang="ja-JP" sz="900" kern="1200" dirty="0">
                          <a:solidFill>
                            <a:schemeClr val="tx1">
                              <a:lumMod val="65000"/>
                              <a:lumOff val="35000"/>
                            </a:schemeClr>
                          </a:solidFill>
                          <a:latin typeface="Calibri" panose="020F0502020204030204"/>
                          <a:ea typeface="+mn-ea"/>
                          <a:cs typeface="+mn-cs"/>
                        </a:rPr>
                        <a:t>×</a:t>
                      </a:r>
                      <a:r>
                        <a:rPr kumimoji="1" lang="ja-JP" altLang="en-US" sz="900" kern="1200" dirty="0">
                          <a:solidFill>
                            <a:schemeClr val="tx1">
                              <a:lumMod val="65000"/>
                              <a:lumOff val="35000"/>
                            </a:schemeClr>
                          </a:solidFill>
                          <a:latin typeface="Calibri" panose="020F0502020204030204"/>
                          <a:ea typeface="+mn-ea"/>
                          <a:cs typeface="+mn-cs"/>
                        </a:rPr>
                        <a:t>年齢</a:t>
                      </a:r>
                      <a:r>
                        <a:rPr kumimoji="1" lang="en-US" altLang="ja-JP" sz="900" kern="1200" dirty="0">
                          <a:solidFill>
                            <a:schemeClr val="tx1">
                              <a:lumMod val="65000"/>
                              <a:lumOff val="35000"/>
                            </a:schemeClr>
                          </a:solidFill>
                          <a:latin typeface="Calibri" panose="020F0502020204030204"/>
                          <a:ea typeface="+mn-ea"/>
                          <a:cs typeface="+mn-cs"/>
                        </a:rPr>
                        <a:t>×</a:t>
                      </a:r>
                      <a:r>
                        <a:rPr kumimoji="1" lang="ja-JP" altLang="en-US" sz="900" kern="1200" dirty="0">
                          <a:solidFill>
                            <a:schemeClr val="tx1">
                              <a:lumMod val="65000"/>
                              <a:lumOff val="35000"/>
                            </a:schemeClr>
                          </a:solidFill>
                          <a:latin typeface="Calibri" panose="020F0502020204030204"/>
                          <a:ea typeface="+mn-ea"/>
                          <a:cs typeface="+mn-cs"/>
                        </a:rPr>
                        <a:t>性別：</a:t>
                      </a:r>
                      <a:r>
                        <a:rPr kumimoji="1" lang="en-US" altLang="ja-JP" sz="900" kern="1200" dirty="0">
                          <a:solidFill>
                            <a:schemeClr val="tx1">
                              <a:lumMod val="65000"/>
                              <a:lumOff val="35000"/>
                            </a:schemeClr>
                          </a:solidFill>
                          <a:latin typeface="Calibri" panose="020F0502020204030204"/>
                          <a:ea typeface="+mn-ea"/>
                          <a:cs typeface="+mn-cs"/>
                        </a:rPr>
                        <a:t>741</a:t>
                      </a:r>
                      <a:r>
                        <a:rPr kumimoji="1" lang="ja-JP" altLang="en-US" sz="900" kern="1200" dirty="0">
                          <a:solidFill>
                            <a:schemeClr val="tx1">
                              <a:lumMod val="65000"/>
                              <a:lumOff val="35000"/>
                            </a:schemeClr>
                          </a:solidFill>
                          <a:latin typeface="Calibri" panose="020F0502020204030204"/>
                          <a:ea typeface="+mn-ea"/>
                          <a:cs typeface="+mn-cs"/>
                        </a:rPr>
                        <a:t>円</a:t>
                      </a:r>
                      <a:endParaRPr kumimoji="1" lang="en-US" altLang="ja-JP" sz="900" kern="1200" dirty="0">
                        <a:solidFill>
                          <a:schemeClr val="tx1">
                            <a:lumMod val="65000"/>
                            <a:lumOff val="35000"/>
                          </a:schemeClr>
                        </a:solidFill>
                        <a:latin typeface="Calibri" panose="020F0502020204030204"/>
                        <a:ea typeface="+mn-ea"/>
                        <a:cs typeface="+mn-cs"/>
                      </a:endParaRPr>
                    </a:p>
                    <a:p>
                      <a:pPr algn="ctr"/>
                      <a:r>
                        <a:rPr kumimoji="1" lang="ja-JP" altLang="en-US" sz="900" kern="1200" dirty="0">
                          <a:solidFill>
                            <a:schemeClr val="tx1">
                              <a:lumMod val="65000"/>
                              <a:lumOff val="35000"/>
                            </a:schemeClr>
                          </a:solidFill>
                          <a:latin typeface="Calibri" panose="020F0502020204030204"/>
                          <a:ea typeface="+mn-ea"/>
                          <a:cs typeface="+mn-cs"/>
                        </a:rPr>
                        <a:t>市区郡</a:t>
                      </a:r>
                      <a:r>
                        <a:rPr kumimoji="1" lang="en-US" altLang="ja-JP" sz="900" kern="1200" dirty="0">
                          <a:solidFill>
                            <a:schemeClr val="tx1">
                              <a:lumMod val="65000"/>
                              <a:lumOff val="35000"/>
                            </a:schemeClr>
                          </a:solidFill>
                          <a:latin typeface="Calibri" panose="020F0502020204030204"/>
                          <a:ea typeface="+mn-ea"/>
                          <a:cs typeface="+mn-cs"/>
                        </a:rPr>
                        <a:t>×BT</a:t>
                      </a:r>
                      <a:r>
                        <a:rPr kumimoji="1" lang="ja-JP" altLang="en-US" sz="900" kern="1200" dirty="0">
                          <a:solidFill>
                            <a:schemeClr val="tx1">
                              <a:lumMod val="65000"/>
                              <a:lumOff val="35000"/>
                            </a:schemeClr>
                          </a:solidFill>
                          <a:latin typeface="Calibri" panose="020F0502020204030204"/>
                          <a:ea typeface="+mn-ea"/>
                          <a:cs typeface="+mn-cs"/>
                        </a:rPr>
                        <a:t>：</a:t>
                      </a:r>
                      <a:r>
                        <a:rPr kumimoji="1" lang="en-US" altLang="ja-JP" sz="900" kern="1200" dirty="0">
                          <a:solidFill>
                            <a:schemeClr val="tx1">
                              <a:lumMod val="65000"/>
                              <a:lumOff val="35000"/>
                            </a:schemeClr>
                          </a:solidFill>
                          <a:latin typeface="Calibri" panose="020F0502020204030204"/>
                          <a:ea typeface="+mn-ea"/>
                          <a:cs typeface="+mn-cs"/>
                        </a:rPr>
                        <a:t>792</a:t>
                      </a:r>
                      <a:r>
                        <a:rPr kumimoji="1" lang="ja-JP" altLang="en-US" sz="900" kern="1200" dirty="0">
                          <a:solidFill>
                            <a:schemeClr val="tx1">
                              <a:lumMod val="65000"/>
                              <a:lumOff val="35000"/>
                            </a:schemeClr>
                          </a:solidFill>
                          <a:latin typeface="Calibri" panose="020F0502020204030204"/>
                          <a:ea typeface="+mn-ea"/>
                          <a:cs typeface="+mn-cs"/>
                        </a:rPr>
                        <a:t>円</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　</a:t>
                      </a:r>
                      <a:r>
                        <a:rPr kumimoji="0" lang="en-US" altLang="ja-JP" sz="900" kern="0" dirty="0">
                          <a:solidFill>
                            <a:srgbClr val="C9002C"/>
                          </a:solidFill>
                          <a:latin typeface="Meiryo" panose="020B0604030504040204" pitchFamily="34" charset="-128"/>
                          <a:ea typeface="Meiryo" panose="020B0604030504040204" pitchFamily="34" charset="-128"/>
                        </a:rPr>
                        <a:t>※1</a:t>
                      </a:r>
                      <a:endParaRPr kumimoji="1" lang="en-US" altLang="ja-JP" sz="900" kern="1200" dirty="0">
                        <a:solidFill>
                          <a:schemeClr val="tx1">
                            <a:lumMod val="65000"/>
                            <a:lumOff val="35000"/>
                          </a:schemeClr>
                        </a:solidFill>
                        <a:latin typeface="Calibri" panose="020F0502020204030204"/>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Calibri" panose="020F0502020204030204"/>
                          <a:ea typeface="+mn-ea"/>
                          <a:cs typeface="+mn-cs"/>
                        </a:rPr>
                        <a:t>市区郡</a:t>
                      </a:r>
                      <a:r>
                        <a:rPr kumimoji="1" lang="en-US" altLang="ja-JP" sz="900" kern="1200" dirty="0">
                          <a:solidFill>
                            <a:schemeClr val="tx1">
                              <a:lumMod val="65000"/>
                              <a:lumOff val="35000"/>
                            </a:schemeClr>
                          </a:solidFill>
                          <a:latin typeface="Calibri" panose="020F0502020204030204"/>
                          <a:ea typeface="+mn-ea"/>
                          <a:cs typeface="+mn-cs"/>
                        </a:rPr>
                        <a:t>×</a:t>
                      </a:r>
                      <a:r>
                        <a:rPr kumimoji="1" lang="ja-JP" altLang="en-US" sz="900" kern="1200" dirty="0">
                          <a:solidFill>
                            <a:schemeClr val="tx1">
                              <a:lumMod val="65000"/>
                              <a:lumOff val="35000"/>
                            </a:schemeClr>
                          </a:solidFill>
                          <a:latin typeface="Calibri" panose="020F0502020204030204"/>
                          <a:ea typeface="+mn-ea"/>
                          <a:cs typeface="+mn-cs"/>
                        </a:rPr>
                        <a:t>年齢</a:t>
                      </a:r>
                      <a:r>
                        <a:rPr kumimoji="1" lang="en-US" altLang="ja-JP" sz="900" kern="1200" dirty="0">
                          <a:solidFill>
                            <a:schemeClr val="tx1">
                              <a:lumMod val="65000"/>
                              <a:lumOff val="35000"/>
                            </a:schemeClr>
                          </a:solidFill>
                          <a:latin typeface="Calibri" panose="020F0502020204030204"/>
                          <a:ea typeface="+mn-ea"/>
                          <a:cs typeface="+mn-cs"/>
                        </a:rPr>
                        <a:t>or</a:t>
                      </a:r>
                      <a:r>
                        <a:rPr kumimoji="1" lang="ja-JP" altLang="en-US" sz="900" kern="1200" dirty="0">
                          <a:solidFill>
                            <a:schemeClr val="tx1">
                              <a:lumMod val="65000"/>
                              <a:lumOff val="35000"/>
                            </a:schemeClr>
                          </a:solidFill>
                          <a:latin typeface="Calibri" panose="020F0502020204030204"/>
                          <a:ea typeface="+mn-ea"/>
                          <a:cs typeface="+mn-cs"/>
                        </a:rPr>
                        <a:t>性別</a:t>
                      </a:r>
                      <a:r>
                        <a:rPr kumimoji="1" lang="en-US" altLang="ja-JP" sz="900" kern="1200" dirty="0">
                          <a:solidFill>
                            <a:schemeClr val="tx1">
                              <a:lumMod val="65000"/>
                              <a:lumOff val="35000"/>
                            </a:schemeClr>
                          </a:solidFill>
                          <a:latin typeface="Calibri" panose="020F0502020204030204"/>
                          <a:ea typeface="+mn-ea"/>
                          <a:cs typeface="+mn-cs"/>
                        </a:rPr>
                        <a:t>×BT</a:t>
                      </a:r>
                      <a:r>
                        <a:rPr kumimoji="1" lang="ja-JP" altLang="en-US" sz="900" kern="1200" dirty="0">
                          <a:solidFill>
                            <a:schemeClr val="tx1">
                              <a:lumMod val="65000"/>
                              <a:lumOff val="35000"/>
                            </a:schemeClr>
                          </a:solidFill>
                          <a:latin typeface="Calibri" panose="020F0502020204030204"/>
                          <a:ea typeface="+mn-ea"/>
                          <a:cs typeface="+mn-cs"/>
                        </a:rPr>
                        <a:t>：</a:t>
                      </a:r>
                      <a:r>
                        <a:rPr kumimoji="1" lang="en-US" altLang="ja-JP" sz="900" kern="1200" dirty="0">
                          <a:solidFill>
                            <a:schemeClr val="tx1">
                              <a:lumMod val="65000"/>
                              <a:lumOff val="35000"/>
                            </a:schemeClr>
                          </a:solidFill>
                          <a:latin typeface="Calibri" panose="020F0502020204030204"/>
                          <a:ea typeface="+mn-ea"/>
                          <a:cs typeface="+mn-cs"/>
                        </a:rPr>
                        <a:t>792</a:t>
                      </a:r>
                      <a:r>
                        <a:rPr kumimoji="1" lang="ja-JP" altLang="en-US" sz="900" kern="1200" dirty="0">
                          <a:solidFill>
                            <a:schemeClr val="tx1">
                              <a:lumMod val="65000"/>
                              <a:lumOff val="35000"/>
                            </a:schemeClr>
                          </a:solidFill>
                          <a:latin typeface="Calibri" panose="020F0502020204030204"/>
                          <a:ea typeface="+mn-ea"/>
                          <a:cs typeface="+mn-cs"/>
                        </a:rPr>
                        <a:t>円</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　</a:t>
                      </a:r>
                      <a:r>
                        <a:rPr kumimoji="0" lang="en-US" altLang="ja-JP" sz="900" kern="0" dirty="0">
                          <a:solidFill>
                            <a:srgbClr val="C9002C"/>
                          </a:solidFill>
                          <a:latin typeface="Meiryo" panose="020B0604030504040204" pitchFamily="34" charset="-128"/>
                          <a:ea typeface="Meiryo" panose="020B0604030504040204" pitchFamily="34" charset="-128"/>
                        </a:rPr>
                        <a:t>※1</a:t>
                      </a:r>
                      <a:endParaRPr kumimoji="1" lang="en-US" altLang="ja-JP" sz="900" kern="1200" dirty="0">
                        <a:solidFill>
                          <a:schemeClr val="tx1">
                            <a:lumMod val="65000"/>
                            <a:lumOff val="35000"/>
                          </a:schemeClr>
                        </a:solidFill>
                        <a:latin typeface="Calibri" panose="020F0502020204030204"/>
                        <a:ea typeface="+mn-ea"/>
                        <a:cs typeface="+mn-cs"/>
                      </a:endParaRPr>
                    </a:p>
                    <a:p>
                      <a:pPr algn="ctr"/>
                      <a:r>
                        <a:rPr kumimoji="1" lang="ja-JP" altLang="en-US" sz="900" kern="1200" dirty="0">
                          <a:solidFill>
                            <a:schemeClr val="tx1">
                              <a:lumMod val="65000"/>
                              <a:lumOff val="35000"/>
                            </a:schemeClr>
                          </a:solidFill>
                          <a:latin typeface="Calibri" panose="020F0502020204030204"/>
                          <a:ea typeface="+mn-ea"/>
                          <a:cs typeface="+mn-cs"/>
                        </a:rPr>
                        <a:t>市区郡</a:t>
                      </a:r>
                      <a:r>
                        <a:rPr kumimoji="1" lang="en-US" altLang="ja-JP" sz="900" kern="1200" dirty="0">
                          <a:solidFill>
                            <a:schemeClr val="tx1">
                              <a:lumMod val="65000"/>
                              <a:lumOff val="35000"/>
                            </a:schemeClr>
                          </a:solidFill>
                          <a:latin typeface="Calibri" panose="020F0502020204030204"/>
                          <a:ea typeface="+mn-ea"/>
                          <a:cs typeface="+mn-cs"/>
                        </a:rPr>
                        <a:t>×</a:t>
                      </a:r>
                      <a:r>
                        <a:rPr kumimoji="1" lang="ja-JP" altLang="en-US" sz="900" kern="1200" dirty="0">
                          <a:solidFill>
                            <a:schemeClr val="tx1">
                              <a:lumMod val="65000"/>
                              <a:lumOff val="35000"/>
                            </a:schemeClr>
                          </a:solidFill>
                          <a:latin typeface="Calibri" panose="020F0502020204030204"/>
                          <a:ea typeface="+mn-ea"/>
                          <a:cs typeface="+mn-cs"/>
                        </a:rPr>
                        <a:t>年齢</a:t>
                      </a:r>
                      <a:r>
                        <a:rPr kumimoji="1" lang="en-US" altLang="ja-JP" sz="900" kern="1200" dirty="0">
                          <a:solidFill>
                            <a:schemeClr val="tx1">
                              <a:lumMod val="65000"/>
                              <a:lumOff val="35000"/>
                            </a:schemeClr>
                          </a:solidFill>
                          <a:latin typeface="Calibri" panose="020F0502020204030204"/>
                          <a:ea typeface="+mn-ea"/>
                          <a:cs typeface="+mn-cs"/>
                        </a:rPr>
                        <a:t>×</a:t>
                      </a:r>
                      <a:r>
                        <a:rPr kumimoji="1" lang="ja-JP" altLang="en-US" sz="900" kern="1200" dirty="0">
                          <a:solidFill>
                            <a:schemeClr val="tx1">
                              <a:lumMod val="65000"/>
                              <a:lumOff val="35000"/>
                            </a:schemeClr>
                          </a:solidFill>
                          <a:latin typeface="Calibri" panose="020F0502020204030204"/>
                          <a:ea typeface="+mn-ea"/>
                          <a:cs typeface="+mn-cs"/>
                        </a:rPr>
                        <a:t>性別</a:t>
                      </a:r>
                      <a:r>
                        <a:rPr kumimoji="1" lang="en-US" altLang="ja-JP" sz="900" kern="1200" dirty="0">
                          <a:solidFill>
                            <a:schemeClr val="tx1">
                              <a:lumMod val="65000"/>
                              <a:lumOff val="35000"/>
                            </a:schemeClr>
                          </a:solidFill>
                          <a:latin typeface="Calibri" panose="020F0502020204030204"/>
                          <a:ea typeface="+mn-ea"/>
                          <a:cs typeface="+mn-cs"/>
                        </a:rPr>
                        <a:t>×BT</a:t>
                      </a:r>
                      <a:r>
                        <a:rPr kumimoji="1" lang="ja-JP" altLang="en-US" sz="900" kern="1200" dirty="0">
                          <a:solidFill>
                            <a:schemeClr val="tx1">
                              <a:lumMod val="65000"/>
                              <a:lumOff val="35000"/>
                            </a:schemeClr>
                          </a:solidFill>
                          <a:latin typeface="Calibri" panose="020F0502020204030204"/>
                          <a:ea typeface="+mn-ea"/>
                          <a:cs typeface="+mn-cs"/>
                        </a:rPr>
                        <a:t>：</a:t>
                      </a:r>
                      <a:r>
                        <a:rPr kumimoji="1" lang="en-US" altLang="ja-JP" sz="900" kern="1200" dirty="0">
                          <a:solidFill>
                            <a:schemeClr val="tx1">
                              <a:lumMod val="65000"/>
                              <a:lumOff val="35000"/>
                            </a:schemeClr>
                          </a:solidFill>
                          <a:latin typeface="Calibri" panose="020F0502020204030204"/>
                          <a:ea typeface="+mn-ea"/>
                          <a:cs typeface="+mn-cs"/>
                        </a:rPr>
                        <a:t>792</a:t>
                      </a:r>
                      <a:r>
                        <a:rPr kumimoji="1" lang="ja-JP" altLang="en-US" sz="900" kern="1200" dirty="0">
                          <a:solidFill>
                            <a:schemeClr val="tx1">
                              <a:lumMod val="65000"/>
                              <a:lumOff val="35000"/>
                            </a:schemeClr>
                          </a:solidFill>
                          <a:latin typeface="Calibri" panose="020F0502020204030204"/>
                          <a:ea typeface="+mn-ea"/>
                          <a:cs typeface="+mn-cs"/>
                        </a:rPr>
                        <a:t>円</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　</a:t>
                      </a:r>
                      <a:r>
                        <a:rPr kumimoji="0" lang="en-US" altLang="ja-JP" sz="900" kern="0" dirty="0">
                          <a:solidFill>
                            <a:srgbClr val="C9002C"/>
                          </a:solidFill>
                          <a:latin typeface="Meiryo" panose="020B0604030504040204" pitchFamily="34" charset="-128"/>
                          <a:ea typeface="Meiryo" panose="020B0604030504040204" pitchFamily="34" charset="-128"/>
                        </a:rPr>
                        <a:t>※1</a:t>
                      </a:r>
                      <a:endParaRPr kumimoji="1" lang="en-US" altLang="ja-JP" sz="900" kern="1200" dirty="0">
                        <a:solidFill>
                          <a:schemeClr val="tx1">
                            <a:lumMod val="65000"/>
                            <a:lumOff val="35000"/>
                          </a:schemeClr>
                        </a:solidFill>
                        <a:latin typeface="Calibri" panose="020F0502020204030204"/>
                        <a:ea typeface="+mn-ea"/>
                        <a:cs typeface="+mn-cs"/>
                      </a:endParaRPr>
                    </a:p>
                    <a:p>
                      <a:pPr algn="ctr"/>
                      <a:endParaRPr kumimoji="1" lang="en-US" altLang="ja-JP" sz="900" b="0" i="0" kern="1200" dirty="0">
                        <a:solidFill>
                          <a:schemeClr val="tx1">
                            <a:lumMod val="65000"/>
                            <a:lumOff val="35000"/>
                          </a:schemeClr>
                        </a:solidFill>
                        <a:latin typeface="Calibri" panose="020F0502020204030204"/>
                        <a:ea typeface="+mn-ea"/>
                        <a:cs typeface="+mn-cs"/>
                      </a:endParaRPr>
                    </a:p>
                    <a:p>
                      <a:pPr algn="ctr"/>
                      <a:r>
                        <a:rPr kumimoji="1" lang="ja-JP" altLang="en-US" sz="900" kern="1200" dirty="0">
                          <a:solidFill>
                            <a:schemeClr val="tx1">
                              <a:lumMod val="65000"/>
                              <a:lumOff val="35000"/>
                            </a:schemeClr>
                          </a:solidFill>
                          <a:latin typeface="Calibri" panose="020F0502020204030204"/>
                          <a:ea typeface="+mn-ea"/>
                          <a:cs typeface="+mn-cs"/>
                        </a:rPr>
                        <a:t>市区郡</a:t>
                      </a:r>
                      <a:r>
                        <a:rPr kumimoji="1" lang="en-US" altLang="ja-JP" sz="900" kern="1200" dirty="0">
                          <a:solidFill>
                            <a:schemeClr val="tx1">
                              <a:lumMod val="65000"/>
                              <a:lumOff val="35000"/>
                            </a:schemeClr>
                          </a:solidFill>
                          <a:latin typeface="Calibri" panose="020F0502020204030204"/>
                          <a:ea typeface="+mn-ea"/>
                          <a:cs typeface="+mn-cs"/>
                        </a:rPr>
                        <a:t>×</a:t>
                      </a:r>
                      <a:r>
                        <a:rPr kumimoji="1" lang="ja-JP" altLang="en-US" sz="900" kern="1200" dirty="0">
                          <a:solidFill>
                            <a:schemeClr val="tx1">
                              <a:lumMod val="65000"/>
                              <a:lumOff val="35000"/>
                            </a:schemeClr>
                          </a:solidFill>
                          <a:latin typeface="Calibri" panose="020F0502020204030204"/>
                          <a:ea typeface="+mn-ea"/>
                          <a:cs typeface="+mn-cs"/>
                        </a:rPr>
                        <a:t>チラシ非閲覧ターゲティング：</a:t>
                      </a:r>
                      <a:r>
                        <a:rPr kumimoji="1" lang="en-US" altLang="ja-JP" sz="900" kern="1200" dirty="0">
                          <a:solidFill>
                            <a:schemeClr val="tx1">
                              <a:lumMod val="65000"/>
                              <a:lumOff val="35000"/>
                            </a:schemeClr>
                          </a:solidFill>
                          <a:latin typeface="Calibri" panose="020F0502020204030204"/>
                          <a:ea typeface="+mn-ea"/>
                          <a:cs typeface="+mn-cs"/>
                        </a:rPr>
                        <a:t>617</a:t>
                      </a:r>
                      <a:r>
                        <a:rPr kumimoji="1" lang="ja-JP" altLang="en-US" sz="900" kern="1200" dirty="0">
                          <a:solidFill>
                            <a:schemeClr val="tx1">
                              <a:lumMod val="65000"/>
                              <a:lumOff val="35000"/>
                            </a:schemeClr>
                          </a:solidFill>
                          <a:latin typeface="Calibri" panose="020F0502020204030204"/>
                          <a:ea typeface="+mn-ea"/>
                          <a:cs typeface="+mn-cs"/>
                        </a:rPr>
                        <a:t>円</a:t>
                      </a:r>
                      <a:br>
                        <a:rPr kumimoji="1" lang="en-US" altLang="ja-JP" sz="900" kern="1200" dirty="0">
                          <a:solidFill>
                            <a:schemeClr val="tx1">
                              <a:lumMod val="65000"/>
                              <a:lumOff val="35000"/>
                            </a:schemeClr>
                          </a:solidFill>
                          <a:latin typeface="Calibri" panose="020F0502020204030204"/>
                          <a:ea typeface="+mn-ea"/>
                          <a:cs typeface="+mn-cs"/>
                        </a:rPr>
                      </a:br>
                      <a:r>
                        <a:rPr kumimoji="1" lang="ja-JP" altLang="en-US" sz="900" kern="1200" dirty="0">
                          <a:solidFill>
                            <a:schemeClr val="tx1">
                              <a:lumMod val="65000"/>
                              <a:lumOff val="35000"/>
                            </a:schemeClr>
                          </a:solidFill>
                          <a:latin typeface="Calibri" panose="020F0502020204030204"/>
                          <a:ea typeface="+mn-ea"/>
                          <a:cs typeface="+mn-cs"/>
                        </a:rPr>
                        <a:t>市区郡</a:t>
                      </a:r>
                      <a:r>
                        <a:rPr kumimoji="1" lang="en-US" altLang="ja-JP" sz="900" kern="1200" dirty="0">
                          <a:solidFill>
                            <a:schemeClr val="tx1">
                              <a:lumMod val="65000"/>
                              <a:lumOff val="35000"/>
                            </a:schemeClr>
                          </a:solidFill>
                          <a:latin typeface="Calibri" panose="020F0502020204030204"/>
                          <a:ea typeface="+mn-ea"/>
                          <a:cs typeface="+mn-cs"/>
                        </a:rPr>
                        <a:t>×</a:t>
                      </a:r>
                      <a:r>
                        <a:rPr kumimoji="1" lang="ja-JP" altLang="en-US" sz="900" kern="1200" dirty="0">
                          <a:solidFill>
                            <a:schemeClr val="tx1">
                              <a:lumMod val="65000"/>
                              <a:lumOff val="35000"/>
                            </a:schemeClr>
                          </a:solidFill>
                          <a:latin typeface="Calibri" panose="020F0502020204030204"/>
                          <a:ea typeface="+mn-ea"/>
                          <a:cs typeface="+mn-cs"/>
                        </a:rPr>
                        <a:t>性別</a:t>
                      </a:r>
                      <a:r>
                        <a:rPr kumimoji="1" lang="en-US" altLang="ja-JP" sz="900" kern="1200" dirty="0">
                          <a:solidFill>
                            <a:schemeClr val="tx1">
                              <a:lumMod val="65000"/>
                              <a:lumOff val="35000"/>
                            </a:schemeClr>
                          </a:solidFill>
                          <a:latin typeface="Calibri" panose="020F0502020204030204"/>
                          <a:ea typeface="+mn-ea"/>
                          <a:cs typeface="+mn-cs"/>
                        </a:rPr>
                        <a:t>×</a:t>
                      </a:r>
                      <a:r>
                        <a:rPr kumimoji="1" lang="ja-JP" altLang="en-US" sz="900" kern="1200" dirty="0">
                          <a:solidFill>
                            <a:schemeClr val="tx1">
                              <a:lumMod val="65000"/>
                              <a:lumOff val="35000"/>
                            </a:schemeClr>
                          </a:solidFill>
                          <a:latin typeface="Calibri" panose="020F0502020204030204"/>
                          <a:ea typeface="+mn-ea"/>
                          <a:cs typeface="+mn-cs"/>
                        </a:rPr>
                        <a:t>チラシ非閲覧ターゲティング：</a:t>
                      </a:r>
                      <a:r>
                        <a:rPr kumimoji="1" lang="en-US" altLang="ja-JP" sz="900" kern="1200" dirty="0">
                          <a:solidFill>
                            <a:schemeClr val="tx1">
                              <a:lumMod val="65000"/>
                              <a:lumOff val="35000"/>
                            </a:schemeClr>
                          </a:solidFill>
                          <a:latin typeface="Calibri" panose="020F0502020204030204"/>
                          <a:ea typeface="+mn-ea"/>
                          <a:cs typeface="+mn-cs"/>
                        </a:rPr>
                        <a:t>741</a:t>
                      </a:r>
                      <a:r>
                        <a:rPr kumimoji="1" lang="ja-JP" altLang="en-US" sz="900" kern="1200" dirty="0">
                          <a:solidFill>
                            <a:schemeClr val="tx1">
                              <a:lumMod val="65000"/>
                              <a:lumOff val="35000"/>
                            </a:schemeClr>
                          </a:solidFill>
                          <a:latin typeface="Calibri" panose="020F0502020204030204"/>
                          <a:ea typeface="+mn-ea"/>
                          <a:cs typeface="+mn-cs"/>
                        </a:rPr>
                        <a:t>円</a:t>
                      </a:r>
                      <a:endParaRPr kumimoji="1" lang="en-US" altLang="ja-JP" sz="900" kern="1200" dirty="0">
                        <a:solidFill>
                          <a:schemeClr val="tx1">
                            <a:lumMod val="65000"/>
                            <a:lumOff val="35000"/>
                          </a:schemeClr>
                        </a:solidFill>
                        <a:latin typeface="Calibri" panose="020F0502020204030204"/>
                        <a:ea typeface="+mn-ea"/>
                        <a:cs typeface="+mn-cs"/>
                      </a:endParaRPr>
                    </a:p>
                    <a:p>
                      <a:pPr algn="ctr"/>
                      <a:r>
                        <a:rPr kumimoji="1" lang="ja-JP" altLang="en-US" sz="900" kern="1200" dirty="0">
                          <a:solidFill>
                            <a:schemeClr val="tx1">
                              <a:lumMod val="65000"/>
                              <a:lumOff val="35000"/>
                            </a:schemeClr>
                          </a:solidFill>
                          <a:latin typeface="Calibri" panose="020F0502020204030204"/>
                          <a:ea typeface="+mn-ea"/>
                          <a:cs typeface="+mn-cs"/>
                        </a:rPr>
                        <a:t>市区郡</a:t>
                      </a:r>
                      <a:r>
                        <a:rPr kumimoji="1" lang="en-US" altLang="ja-JP" sz="900" kern="1200" dirty="0">
                          <a:solidFill>
                            <a:schemeClr val="tx1">
                              <a:lumMod val="65000"/>
                              <a:lumOff val="35000"/>
                            </a:schemeClr>
                          </a:solidFill>
                          <a:latin typeface="Calibri" panose="020F0502020204030204"/>
                          <a:ea typeface="+mn-ea"/>
                          <a:cs typeface="+mn-cs"/>
                        </a:rPr>
                        <a:t>×</a:t>
                      </a:r>
                      <a:r>
                        <a:rPr kumimoji="1" lang="ja-JP" altLang="en-US" sz="900" kern="1200" dirty="0">
                          <a:solidFill>
                            <a:schemeClr val="tx1">
                              <a:lumMod val="65000"/>
                              <a:lumOff val="35000"/>
                            </a:schemeClr>
                          </a:solidFill>
                          <a:latin typeface="Calibri" panose="020F0502020204030204"/>
                          <a:ea typeface="+mn-ea"/>
                          <a:cs typeface="+mn-cs"/>
                        </a:rPr>
                        <a:t>年齢</a:t>
                      </a:r>
                      <a:r>
                        <a:rPr kumimoji="1" lang="en-US" altLang="ja-JP" sz="900" kern="1200" dirty="0">
                          <a:solidFill>
                            <a:schemeClr val="tx1">
                              <a:lumMod val="65000"/>
                              <a:lumOff val="35000"/>
                            </a:schemeClr>
                          </a:solidFill>
                          <a:latin typeface="Calibri" panose="020F0502020204030204"/>
                          <a:ea typeface="+mn-ea"/>
                          <a:cs typeface="+mn-cs"/>
                        </a:rPr>
                        <a:t>×</a:t>
                      </a:r>
                      <a:r>
                        <a:rPr kumimoji="1" lang="ja-JP" altLang="en-US" sz="900" kern="1200" dirty="0">
                          <a:solidFill>
                            <a:schemeClr val="tx1">
                              <a:lumMod val="65000"/>
                              <a:lumOff val="35000"/>
                            </a:schemeClr>
                          </a:solidFill>
                          <a:latin typeface="Calibri" panose="020F0502020204030204"/>
                          <a:ea typeface="+mn-ea"/>
                          <a:cs typeface="+mn-cs"/>
                        </a:rPr>
                        <a:t>チラシ非閲覧ターゲティング：</a:t>
                      </a:r>
                      <a:r>
                        <a:rPr kumimoji="1" lang="en-US" altLang="ja-JP" sz="900" kern="1200" dirty="0">
                          <a:solidFill>
                            <a:schemeClr val="tx1">
                              <a:lumMod val="65000"/>
                              <a:lumOff val="35000"/>
                            </a:schemeClr>
                          </a:solidFill>
                          <a:latin typeface="Calibri" panose="020F0502020204030204"/>
                          <a:ea typeface="+mn-ea"/>
                          <a:cs typeface="+mn-cs"/>
                        </a:rPr>
                        <a:t>741</a:t>
                      </a:r>
                      <a:r>
                        <a:rPr kumimoji="1" lang="ja-JP" altLang="en-US" sz="900" kern="1200" dirty="0">
                          <a:solidFill>
                            <a:schemeClr val="tx1">
                              <a:lumMod val="65000"/>
                              <a:lumOff val="35000"/>
                            </a:schemeClr>
                          </a:solidFill>
                          <a:latin typeface="Calibri" panose="020F0502020204030204"/>
                          <a:ea typeface="+mn-ea"/>
                          <a:cs typeface="+mn-cs"/>
                        </a:rPr>
                        <a:t>円</a:t>
                      </a:r>
                      <a:endParaRPr kumimoji="1" lang="en-US" altLang="ja-JP" sz="900" kern="1200" dirty="0">
                        <a:solidFill>
                          <a:schemeClr val="tx1">
                            <a:lumMod val="65000"/>
                            <a:lumOff val="35000"/>
                          </a:schemeClr>
                        </a:solidFill>
                        <a:latin typeface="Calibri" panose="020F0502020204030204"/>
                        <a:ea typeface="+mn-ea"/>
                        <a:cs typeface="+mn-cs"/>
                      </a:endParaRPr>
                    </a:p>
                    <a:p>
                      <a:pPr algn="ctr"/>
                      <a:r>
                        <a:rPr kumimoji="1" lang="ja-JP" altLang="en-US" sz="900" kern="1200" dirty="0">
                          <a:solidFill>
                            <a:schemeClr val="tx1">
                              <a:lumMod val="65000"/>
                              <a:lumOff val="35000"/>
                            </a:schemeClr>
                          </a:solidFill>
                          <a:latin typeface="Calibri" panose="020F0502020204030204"/>
                          <a:ea typeface="+mn-ea"/>
                          <a:cs typeface="+mn-cs"/>
                        </a:rPr>
                        <a:t>市区郡</a:t>
                      </a:r>
                      <a:r>
                        <a:rPr kumimoji="1" lang="en-US" altLang="ja-JP" sz="900" kern="1200" dirty="0">
                          <a:solidFill>
                            <a:schemeClr val="tx1">
                              <a:lumMod val="65000"/>
                              <a:lumOff val="35000"/>
                            </a:schemeClr>
                          </a:solidFill>
                          <a:latin typeface="Calibri" panose="020F0502020204030204"/>
                          <a:ea typeface="+mn-ea"/>
                          <a:cs typeface="+mn-cs"/>
                        </a:rPr>
                        <a:t>×</a:t>
                      </a:r>
                      <a:r>
                        <a:rPr kumimoji="1" lang="ja-JP" altLang="en-US" sz="900" kern="1200" dirty="0">
                          <a:solidFill>
                            <a:schemeClr val="tx1">
                              <a:lumMod val="65000"/>
                              <a:lumOff val="35000"/>
                            </a:schemeClr>
                          </a:solidFill>
                          <a:latin typeface="Calibri" panose="020F0502020204030204"/>
                          <a:ea typeface="+mn-ea"/>
                          <a:cs typeface="+mn-cs"/>
                        </a:rPr>
                        <a:t>性別</a:t>
                      </a:r>
                      <a:r>
                        <a:rPr kumimoji="1" lang="en-US" altLang="ja-JP" sz="900" kern="1200" dirty="0">
                          <a:solidFill>
                            <a:schemeClr val="tx1">
                              <a:lumMod val="65000"/>
                              <a:lumOff val="35000"/>
                            </a:schemeClr>
                          </a:solidFill>
                          <a:latin typeface="Calibri" panose="020F0502020204030204"/>
                          <a:ea typeface="+mn-ea"/>
                          <a:cs typeface="+mn-cs"/>
                        </a:rPr>
                        <a:t>×</a:t>
                      </a:r>
                      <a:r>
                        <a:rPr kumimoji="1" lang="ja-JP" altLang="en-US" sz="900" kern="1200" dirty="0">
                          <a:solidFill>
                            <a:schemeClr val="tx1">
                              <a:lumMod val="65000"/>
                              <a:lumOff val="35000"/>
                            </a:schemeClr>
                          </a:solidFill>
                          <a:latin typeface="Calibri" panose="020F0502020204030204"/>
                          <a:ea typeface="+mn-ea"/>
                          <a:cs typeface="+mn-cs"/>
                        </a:rPr>
                        <a:t>年齢</a:t>
                      </a:r>
                      <a:r>
                        <a:rPr kumimoji="1" lang="en-US" altLang="ja-JP" sz="900" kern="1200" dirty="0">
                          <a:solidFill>
                            <a:schemeClr val="tx1">
                              <a:lumMod val="65000"/>
                              <a:lumOff val="35000"/>
                            </a:schemeClr>
                          </a:solidFill>
                          <a:latin typeface="Calibri" panose="020F0502020204030204"/>
                          <a:ea typeface="+mn-ea"/>
                          <a:cs typeface="+mn-cs"/>
                        </a:rPr>
                        <a:t>×</a:t>
                      </a:r>
                      <a:r>
                        <a:rPr kumimoji="1" lang="ja-JP" altLang="en-US" sz="900" kern="1200" dirty="0">
                          <a:solidFill>
                            <a:schemeClr val="tx1">
                              <a:lumMod val="65000"/>
                              <a:lumOff val="35000"/>
                            </a:schemeClr>
                          </a:solidFill>
                          <a:latin typeface="Calibri" panose="020F0502020204030204"/>
                          <a:ea typeface="+mn-ea"/>
                          <a:cs typeface="+mn-cs"/>
                        </a:rPr>
                        <a:t>チラシ非閲覧ターゲティング：</a:t>
                      </a:r>
                      <a:r>
                        <a:rPr kumimoji="1" lang="en-US" altLang="ja-JP" sz="900" kern="1200" dirty="0">
                          <a:solidFill>
                            <a:schemeClr val="tx1">
                              <a:lumMod val="65000"/>
                              <a:lumOff val="35000"/>
                            </a:schemeClr>
                          </a:solidFill>
                          <a:latin typeface="Calibri" panose="020F0502020204030204"/>
                          <a:ea typeface="+mn-ea"/>
                          <a:cs typeface="+mn-cs"/>
                        </a:rPr>
                        <a:t>792</a:t>
                      </a:r>
                      <a:r>
                        <a:rPr kumimoji="1" lang="ja-JP" altLang="en-US" sz="900" kern="1200" dirty="0">
                          <a:solidFill>
                            <a:schemeClr val="tx1">
                              <a:lumMod val="65000"/>
                              <a:lumOff val="35000"/>
                            </a:schemeClr>
                          </a:solidFill>
                          <a:latin typeface="Calibri" panose="020F0502020204030204"/>
                          <a:ea typeface="+mn-ea"/>
                          <a:cs typeface="+mn-cs"/>
                        </a:rPr>
                        <a:t>円</a:t>
                      </a:r>
                      <a:endParaRPr kumimoji="1" lang="en-US" altLang="ja-JP" sz="900" kern="1200" dirty="0">
                        <a:solidFill>
                          <a:schemeClr val="tx1">
                            <a:lumMod val="65000"/>
                            <a:lumOff val="35000"/>
                          </a:schemeClr>
                        </a:solidFill>
                        <a:latin typeface="Calibri" panose="020F0502020204030204"/>
                        <a:ea typeface="+mn-ea"/>
                        <a:cs typeface="+mn-cs"/>
                      </a:endParaRPr>
                    </a:p>
                    <a:p>
                      <a:pPr algn="ctr"/>
                      <a:r>
                        <a:rPr kumimoji="1" lang="ja-JP" altLang="en-US" sz="900" kern="1200" dirty="0">
                          <a:solidFill>
                            <a:schemeClr val="tx1">
                              <a:lumMod val="65000"/>
                              <a:lumOff val="35000"/>
                            </a:schemeClr>
                          </a:solidFill>
                          <a:latin typeface="Calibri" panose="020F0502020204030204"/>
                          <a:ea typeface="+mn-ea"/>
                          <a:cs typeface="+mn-cs"/>
                        </a:rPr>
                        <a:t>市区郡</a:t>
                      </a:r>
                      <a:r>
                        <a:rPr kumimoji="1" lang="en-US" altLang="ja-JP" sz="900" kern="1200" dirty="0">
                          <a:solidFill>
                            <a:schemeClr val="tx1">
                              <a:lumMod val="65000"/>
                              <a:lumOff val="35000"/>
                            </a:schemeClr>
                          </a:solidFill>
                          <a:latin typeface="Calibri" panose="020F0502020204030204"/>
                          <a:ea typeface="+mn-ea"/>
                          <a:cs typeface="+mn-cs"/>
                        </a:rPr>
                        <a:t>×BT×</a:t>
                      </a:r>
                      <a:r>
                        <a:rPr kumimoji="1" lang="ja-JP" altLang="en-US" sz="900" kern="1200" dirty="0">
                          <a:solidFill>
                            <a:schemeClr val="tx1">
                              <a:lumMod val="65000"/>
                              <a:lumOff val="35000"/>
                            </a:schemeClr>
                          </a:solidFill>
                          <a:latin typeface="Calibri" panose="020F0502020204030204"/>
                          <a:ea typeface="+mn-ea"/>
                          <a:cs typeface="+mn-cs"/>
                        </a:rPr>
                        <a:t>チラシ非閲覧ターゲティング：</a:t>
                      </a:r>
                      <a:r>
                        <a:rPr kumimoji="1" lang="en-US" altLang="ja-JP" sz="900" kern="1200" dirty="0">
                          <a:solidFill>
                            <a:schemeClr val="tx1">
                              <a:lumMod val="65000"/>
                              <a:lumOff val="35000"/>
                            </a:schemeClr>
                          </a:solidFill>
                          <a:latin typeface="Calibri" panose="020F0502020204030204"/>
                          <a:ea typeface="+mn-ea"/>
                          <a:cs typeface="+mn-cs"/>
                        </a:rPr>
                        <a:t>792</a:t>
                      </a:r>
                      <a:r>
                        <a:rPr kumimoji="1" lang="ja-JP" altLang="en-US" sz="900" kern="1200" dirty="0">
                          <a:solidFill>
                            <a:schemeClr val="tx1">
                              <a:lumMod val="65000"/>
                              <a:lumOff val="35000"/>
                            </a:schemeClr>
                          </a:solidFill>
                          <a:latin typeface="Calibri" panose="020F0502020204030204"/>
                          <a:ea typeface="+mn-ea"/>
                          <a:cs typeface="+mn-cs"/>
                        </a:rPr>
                        <a:t>円</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　</a:t>
                      </a:r>
                      <a:r>
                        <a:rPr kumimoji="0" lang="en-US" altLang="ja-JP" sz="900" kern="0" dirty="0">
                          <a:solidFill>
                            <a:srgbClr val="C9002C"/>
                          </a:solidFill>
                          <a:latin typeface="Meiryo" panose="020B0604030504040204" pitchFamily="34" charset="-128"/>
                          <a:ea typeface="Meiryo" panose="020B0604030504040204" pitchFamily="34" charset="-128"/>
                        </a:rPr>
                        <a:t>※1</a:t>
                      </a:r>
                      <a:endParaRPr kumimoji="1" lang="en-US" altLang="ja-JP" sz="900" kern="1200" dirty="0">
                        <a:solidFill>
                          <a:schemeClr val="tx1">
                            <a:lumMod val="65000"/>
                            <a:lumOff val="35000"/>
                          </a:schemeClr>
                        </a:solidFill>
                        <a:latin typeface="Calibri" panose="020F0502020204030204"/>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Calibri" panose="020F0502020204030204"/>
                          <a:ea typeface="+mn-ea"/>
                          <a:cs typeface="+mn-cs"/>
                        </a:rPr>
                        <a:t>市区郡</a:t>
                      </a:r>
                      <a:r>
                        <a:rPr kumimoji="1" lang="en-US" altLang="ja-JP" sz="900" kern="1200" dirty="0">
                          <a:solidFill>
                            <a:schemeClr val="tx1">
                              <a:lumMod val="65000"/>
                              <a:lumOff val="35000"/>
                            </a:schemeClr>
                          </a:solidFill>
                          <a:latin typeface="Calibri" panose="020F0502020204030204"/>
                          <a:ea typeface="+mn-ea"/>
                          <a:cs typeface="+mn-cs"/>
                        </a:rPr>
                        <a:t>×</a:t>
                      </a:r>
                      <a:r>
                        <a:rPr kumimoji="1" lang="ja-JP" altLang="en-US" sz="900" kern="1200" dirty="0">
                          <a:solidFill>
                            <a:schemeClr val="tx1">
                              <a:lumMod val="65000"/>
                              <a:lumOff val="35000"/>
                            </a:schemeClr>
                          </a:solidFill>
                          <a:latin typeface="Calibri" panose="020F0502020204030204"/>
                          <a:ea typeface="+mn-ea"/>
                          <a:cs typeface="+mn-cs"/>
                        </a:rPr>
                        <a:t>年齢</a:t>
                      </a:r>
                      <a:r>
                        <a:rPr kumimoji="1" lang="en-US" altLang="ja-JP" sz="900" kern="1200" dirty="0">
                          <a:solidFill>
                            <a:schemeClr val="tx1">
                              <a:lumMod val="65000"/>
                              <a:lumOff val="35000"/>
                            </a:schemeClr>
                          </a:solidFill>
                          <a:latin typeface="Calibri" panose="020F0502020204030204"/>
                          <a:ea typeface="+mn-ea"/>
                          <a:cs typeface="+mn-cs"/>
                        </a:rPr>
                        <a:t>or</a:t>
                      </a:r>
                      <a:r>
                        <a:rPr kumimoji="1" lang="ja-JP" altLang="en-US" sz="900" kern="1200" dirty="0">
                          <a:solidFill>
                            <a:schemeClr val="tx1">
                              <a:lumMod val="65000"/>
                              <a:lumOff val="35000"/>
                            </a:schemeClr>
                          </a:solidFill>
                          <a:latin typeface="Calibri" panose="020F0502020204030204"/>
                          <a:ea typeface="+mn-ea"/>
                          <a:cs typeface="+mn-cs"/>
                        </a:rPr>
                        <a:t>性別</a:t>
                      </a:r>
                      <a:r>
                        <a:rPr kumimoji="1" lang="en-US" altLang="ja-JP" sz="900" kern="1200" dirty="0">
                          <a:solidFill>
                            <a:schemeClr val="tx1">
                              <a:lumMod val="65000"/>
                              <a:lumOff val="35000"/>
                            </a:schemeClr>
                          </a:solidFill>
                          <a:latin typeface="Calibri" panose="020F0502020204030204"/>
                          <a:ea typeface="+mn-ea"/>
                          <a:cs typeface="+mn-cs"/>
                        </a:rPr>
                        <a:t>×BT×</a:t>
                      </a:r>
                      <a:r>
                        <a:rPr kumimoji="1" lang="ja-JP" altLang="en-US" sz="900" kern="1200" dirty="0">
                          <a:solidFill>
                            <a:schemeClr val="tx1">
                              <a:lumMod val="65000"/>
                              <a:lumOff val="35000"/>
                            </a:schemeClr>
                          </a:solidFill>
                          <a:latin typeface="Calibri" panose="020F0502020204030204"/>
                          <a:ea typeface="+mn-ea"/>
                          <a:cs typeface="+mn-cs"/>
                        </a:rPr>
                        <a:t>チラシ非閲覧ターゲティング：</a:t>
                      </a:r>
                      <a:r>
                        <a:rPr kumimoji="1" lang="en-US" altLang="ja-JP" sz="900" kern="1200" dirty="0">
                          <a:solidFill>
                            <a:schemeClr val="tx1">
                              <a:lumMod val="65000"/>
                              <a:lumOff val="35000"/>
                            </a:schemeClr>
                          </a:solidFill>
                          <a:latin typeface="Calibri" panose="020F0502020204030204"/>
                          <a:ea typeface="+mn-ea"/>
                          <a:cs typeface="+mn-cs"/>
                        </a:rPr>
                        <a:t>792</a:t>
                      </a:r>
                      <a:r>
                        <a:rPr kumimoji="1" lang="ja-JP" altLang="en-US" sz="900" kern="1200" dirty="0">
                          <a:solidFill>
                            <a:schemeClr val="tx1">
                              <a:lumMod val="65000"/>
                              <a:lumOff val="35000"/>
                            </a:schemeClr>
                          </a:solidFill>
                          <a:latin typeface="Calibri" panose="020F0502020204030204"/>
                          <a:ea typeface="+mn-ea"/>
                          <a:cs typeface="+mn-cs"/>
                        </a:rPr>
                        <a:t>円</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　</a:t>
                      </a:r>
                      <a:r>
                        <a:rPr kumimoji="0" lang="en-US" altLang="ja-JP" sz="900" kern="0" dirty="0">
                          <a:solidFill>
                            <a:srgbClr val="C9002C"/>
                          </a:solidFill>
                          <a:latin typeface="Meiryo" panose="020B0604030504040204" pitchFamily="34" charset="-128"/>
                          <a:ea typeface="Meiryo" panose="020B0604030504040204" pitchFamily="34" charset="-128"/>
                        </a:rPr>
                        <a:t>※1</a:t>
                      </a:r>
                      <a:endParaRPr kumimoji="1" lang="en-US" altLang="ja-JP" sz="900" kern="1200" dirty="0">
                        <a:solidFill>
                          <a:schemeClr val="tx1">
                            <a:lumMod val="65000"/>
                            <a:lumOff val="35000"/>
                          </a:schemeClr>
                        </a:solidFill>
                        <a:latin typeface="Calibri" panose="020F0502020204030204"/>
                        <a:ea typeface="+mn-ea"/>
                        <a:cs typeface="+mn-cs"/>
                      </a:endParaRPr>
                    </a:p>
                    <a:p>
                      <a:pPr algn="ctr"/>
                      <a:r>
                        <a:rPr kumimoji="1" lang="ja-JP" altLang="en-US" sz="900" kern="1200" dirty="0">
                          <a:solidFill>
                            <a:schemeClr val="tx1">
                              <a:lumMod val="65000"/>
                              <a:lumOff val="35000"/>
                            </a:schemeClr>
                          </a:solidFill>
                          <a:latin typeface="Calibri" panose="020F0502020204030204"/>
                          <a:ea typeface="+mn-ea"/>
                          <a:cs typeface="+mn-cs"/>
                        </a:rPr>
                        <a:t>市区郡</a:t>
                      </a:r>
                      <a:r>
                        <a:rPr kumimoji="1" lang="en-US" altLang="ja-JP" sz="900" kern="1200" dirty="0">
                          <a:solidFill>
                            <a:schemeClr val="tx1">
                              <a:lumMod val="65000"/>
                              <a:lumOff val="35000"/>
                            </a:schemeClr>
                          </a:solidFill>
                          <a:latin typeface="Calibri" panose="020F0502020204030204"/>
                          <a:ea typeface="+mn-ea"/>
                          <a:cs typeface="+mn-cs"/>
                        </a:rPr>
                        <a:t>×</a:t>
                      </a:r>
                      <a:r>
                        <a:rPr kumimoji="1" lang="ja-JP" altLang="en-US" sz="900" kern="1200" dirty="0">
                          <a:solidFill>
                            <a:schemeClr val="tx1">
                              <a:lumMod val="65000"/>
                              <a:lumOff val="35000"/>
                            </a:schemeClr>
                          </a:solidFill>
                          <a:latin typeface="Calibri" panose="020F0502020204030204"/>
                          <a:ea typeface="+mn-ea"/>
                          <a:cs typeface="+mn-cs"/>
                        </a:rPr>
                        <a:t>年齢</a:t>
                      </a:r>
                      <a:r>
                        <a:rPr kumimoji="1" lang="en-US" altLang="ja-JP" sz="900" kern="1200" dirty="0">
                          <a:solidFill>
                            <a:schemeClr val="tx1">
                              <a:lumMod val="65000"/>
                              <a:lumOff val="35000"/>
                            </a:schemeClr>
                          </a:solidFill>
                          <a:latin typeface="Calibri" panose="020F0502020204030204"/>
                          <a:ea typeface="+mn-ea"/>
                          <a:cs typeface="+mn-cs"/>
                        </a:rPr>
                        <a:t>×</a:t>
                      </a:r>
                      <a:r>
                        <a:rPr kumimoji="1" lang="ja-JP" altLang="en-US" sz="900" kern="1200" dirty="0">
                          <a:solidFill>
                            <a:schemeClr val="tx1">
                              <a:lumMod val="65000"/>
                              <a:lumOff val="35000"/>
                            </a:schemeClr>
                          </a:solidFill>
                          <a:latin typeface="Calibri" panose="020F0502020204030204"/>
                          <a:ea typeface="+mn-ea"/>
                          <a:cs typeface="+mn-cs"/>
                        </a:rPr>
                        <a:t>性別</a:t>
                      </a:r>
                      <a:r>
                        <a:rPr kumimoji="1" lang="en-US" altLang="ja-JP" sz="900" kern="1200" dirty="0">
                          <a:solidFill>
                            <a:schemeClr val="tx1">
                              <a:lumMod val="65000"/>
                              <a:lumOff val="35000"/>
                            </a:schemeClr>
                          </a:solidFill>
                          <a:latin typeface="Calibri" panose="020F0502020204030204"/>
                          <a:ea typeface="+mn-ea"/>
                          <a:cs typeface="+mn-cs"/>
                        </a:rPr>
                        <a:t>×BT×</a:t>
                      </a:r>
                      <a:r>
                        <a:rPr kumimoji="1" lang="ja-JP" altLang="en-US" sz="900" kern="1200" dirty="0">
                          <a:solidFill>
                            <a:schemeClr val="tx1">
                              <a:lumMod val="65000"/>
                              <a:lumOff val="35000"/>
                            </a:schemeClr>
                          </a:solidFill>
                          <a:latin typeface="Calibri" panose="020F0502020204030204"/>
                          <a:ea typeface="+mn-ea"/>
                          <a:cs typeface="+mn-cs"/>
                        </a:rPr>
                        <a:t>チラシ非閲覧ターゲティング：</a:t>
                      </a:r>
                      <a:r>
                        <a:rPr kumimoji="1" lang="en-US" altLang="ja-JP" sz="900" kern="1200" dirty="0">
                          <a:solidFill>
                            <a:schemeClr val="tx1">
                              <a:lumMod val="65000"/>
                              <a:lumOff val="35000"/>
                            </a:schemeClr>
                          </a:solidFill>
                          <a:latin typeface="Calibri" panose="020F0502020204030204"/>
                          <a:ea typeface="+mn-ea"/>
                          <a:cs typeface="+mn-cs"/>
                        </a:rPr>
                        <a:t>792</a:t>
                      </a:r>
                      <a:r>
                        <a:rPr kumimoji="1" lang="ja-JP" altLang="en-US" sz="900" kern="1200" dirty="0">
                          <a:solidFill>
                            <a:schemeClr val="tx1">
                              <a:lumMod val="65000"/>
                              <a:lumOff val="35000"/>
                            </a:schemeClr>
                          </a:solidFill>
                          <a:latin typeface="Calibri" panose="020F0502020204030204"/>
                          <a:ea typeface="+mn-ea"/>
                          <a:cs typeface="+mn-cs"/>
                        </a:rPr>
                        <a:t>円</a:t>
                      </a: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　</a:t>
                      </a:r>
                      <a:r>
                        <a:rPr kumimoji="0" lang="en-US" altLang="ja-JP" sz="900" kern="0" dirty="0">
                          <a:solidFill>
                            <a:srgbClr val="C9002C"/>
                          </a:solidFill>
                          <a:latin typeface="Meiryo" panose="020B0604030504040204" pitchFamily="34" charset="-128"/>
                          <a:ea typeface="Meiryo" panose="020B0604030504040204" pitchFamily="34" charset="-128"/>
                        </a:rPr>
                        <a:t>※1</a:t>
                      </a:r>
                      <a:endParaRPr kumimoji="1" lang="en-US" altLang="ja-JP" sz="900" kern="1200" dirty="0">
                        <a:solidFill>
                          <a:schemeClr val="tx1">
                            <a:lumMod val="65000"/>
                            <a:lumOff val="35000"/>
                          </a:schemeClr>
                        </a:solidFill>
                        <a:latin typeface="Calibri" panose="020F0502020204030204"/>
                        <a:ea typeface="+mn-ea"/>
                        <a:cs typeface="+mn-cs"/>
                      </a:endParaRPr>
                    </a:p>
                  </a:txBody>
                  <a:tcPr marT="72000" marB="3600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92014740"/>
                  </a:ext>
                </a:extLst>
              </a:tr>
            </a:tbl>
          </a:graphicData>
        </a:graphic>
      </p:graphicFrame>
      <p:sp>
        <p:nvSpPr>
          <p:cNvPr id="8" name="テキスト プレースホルダー 35">
            <a:extLst>
              <a:ext uri="{FF2B5EF4-FFF2-40B4-BE49-F238E27FC236}">
                <a16:creationId xmlns:a16="http://schemas.microsoft.com/office/drawing/2014/main" id="{BD675C3A-0571-71B6-3906-013A60C5505E}"/>
              </a:ext>
            </a:extLst>
          </p:cNvPr>
          <p:cNvSpPr>
            <a:spLocks noGrp="1"/>
          </p:cNvSpPr>
          <p:nvPr>
            <p:ph type="body" sz="quarter" idx="13"/>
          </p:nvPr>
        </p:nvSpPr>
        <p:spPr>
          <a:xfrm>
            <a:off x="3855764" y="241866"/>
            <a:ext cx="5325181" cy="335028"/>
          </a:xfrm>
        </p:spPr>
        <p:txBody>
          <a:bodyPr/>
          <a:lstStyle/>
          <a:p>
            <a:r>
              <a:rPr lang="ja-JP" altLang="en-US"/>
              <a:t>スマートフォン商品</a:t>
            </a:r>
          </a:p>
        </p:txBody>
      </p:sp>
      <p:pic>
        <p:nvPicPr>
          <p:cNvPr id="6" name="図プレースホルダー 9" descr="アイコン&#10;&#10;自動的に生成された説明">
            <a:extLst>
              <a:ext uri="{FF2B5EF4-FFF2-40B4-BE49-F238E27FC236}">
                <a16:creationId xmlns:a16="http://schemas.microsoft.com/office/drawing/2014/main" id="{FD791A57-6461-1BF6-5890-DEFAAA620A08}"/>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11" name="正方形/長方形 10">
            <a:extLst>
              <a:ext uri="{FF2B5EF4-FFF2-40B4-BE49-F238E27FC236}">
                <a16:creationId xmlns:a16="http://schemas.microsoft.com/office/drawing/2014/main" id="{7852E715-4423-7499-E371-FCF1D27A6426}"/>
              </a:ext>
            </a:extLst>
          </p:cNvPr>
          <p:cNvSpPr/>
          <p:nvPr/>
        </p:nvSpPr>
        <p:spPr>
          <a:xfrm>
            <a:off x="6281601" y="6178617"/>
            <a:ext cx="5430974" cy="135422"/>
          </a:xfrm>
          <a:prstGeom prst="rect">
            <a:avLst/>
          </a:prstGeom>
        </p:spPr>
        <p:txBody>
          <a:bodyPr wrap="non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a:t>
            </a:r>
            <a:r>
              <a:rPr kumimoji="0" lang="ja-JP" altLang="en-US" sz="800" kern="0" dirty="0">
                <a:solidFill>
                  <a:srgbClr val="C9002C"/>
                </a:solidFill>
                <a:latin typeface="Meiryo" panose="020B0604030504040204" pitchFamily="34" charset="-128"/>
                <a:ea typeface="Meiryo" panose="020B0604030504040204" pitchFamily="34" charset="-128"/>
              </a:rPr>
              <a:t>　</a:t>
            </a:r>
            <a:r>
              <a:rPr kumimoji="0" lang="en-US" altLang="ja-JP" sz="800" kern="0" dirty="0">
                <a:solidFill>
                  <a:srgbClr val="C9002C"/>
                </a:solidFill>
                <a:latin typeface="Meiryo" panose="020B0604030504040204" pitchFamily="34" charset="-128"/>
                <a:ea typeface="Meiryo" panose="020B0604030504040204" pitchFamily="34" charset="-128"/>
              </a:rPr>
              <a:t>BT</a:t>
            </a:r>
            <a:r>
              <a:rPr kumimoji="0" lang="ja-JP" altLang="en-US" sz="800" kern="0" dirty="0">
                <a:solidFill>
                  <a:srgbClr val="C9002C"/>
                </a:solidFill>
                <a:latin typeface="Meiryo" panose="020B0604030504040204" pitchFamily="34" charset="-128"/>
                <a:ea typeface="Meiryo" panose="020B0604030504040204" pitchFamily="34" charset="-128"/>
              </a:rPr>
              <a:t>とは「オーディエンスリスト（興味関心、購買意向、属性・ライフイベント）」ターゲティングを指します。</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0378729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810675" y="172582"/>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7" name="テキスト ボックス 5">
            <a:extLst>
              <a:ext uri="{FF2B5EF4-FFF2-40B4-BE49-F238E27FC236}">
                <a16:creationId xmlns:a16="http://schemas.microsoft.com/office/drawing/2014/main" id="{75F29266-419E-18B1-B774-EAF9294B544E}"/>
              </a:ext>
            </a:extLst>
          </p:cNvPr>
          <p:cNvSpPr txBox="1"/>
          <p:nvPr/>
        </p:nvSpPr>
        <p:spPr>
          <a:xfrm>
            <a:off x="479425" y="5092640"/>
            <a:ext cx="10767371" cy="1523494"/>
          </a:xfrm>
          <a:prstGeom prst="rect">
            <a:avLst/>
          </a:prstGeom>
          <a:noFill/>
        </p:spPr>
        <p:txBody>
          <a:bodyPr wrap="none" lIns="0" tIns="0" rIns="0" bIns="0"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2"/>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10" name="表 9">
            <a:extLst>
              <a:ext uri="{FF2B5EF4-FFF2-40B4-BE49-F238E27FC236}">
                <a16:creationId xmlns:a16="http://schemas.microsoft.com/office/drawing/2014/main" id="{09ADB23A-38FB-AF96-7E89-E68F7BBB3657}"/>
              </a:ext>
            </a:extLst>
          </p:cNvPr>
          <p:cNvGraphicFramePr>
            <a:graphicFrameLocks noGrp="1"/>
          </p:cNvGraphicFramePr>
          <p:nvPr>
            <p:extLst>
              <p:ext uri="{D42A27DB-BD31-4B8C-83A1-F6EECF244321}">
                <p14:modId xmlns:p14="http://schemas.microsoft.com/office/powerpoint/2010/main" val="2650495464"/>
              </p:ext>
            </p:extLst>
          </p:nvPr>
        </p:nvGraphicFramePr>
        <p:xfrm>
          <a:off x="479423" y="1089025"/>
          <a:ext cx="11233150" cy="3904861"/>
        </p:xfrm>
        <a:graphic>
          <a:graphicData uri="http://schemas.openxmlformats.org/drawingml/2006/table">
            <a:tbl>
              <a:tblPr bandRow="1"/>
              <a:tblGrid>
                <a:gridCol w="1767591">
                  <a:extLst>
                    <a:ext uri="{9D8B030D-6E8A-4147-A177-3AD203B41FA5}">
                      <a16:colId xmlns:a16="http://schemas.microsoft.com/office/drawing/2014/main" val="792911817"/>
                    </a:ext>
                  </a:extLst>
                </a:gridCol>
                <a:gridCol w="2588658">
                  <a:extLst>
                    <a:ext uri="{9D8B030D-6E8A-4147-A177-3AD203B41FA5}">
                      <a16:colId xmlns:a16="http://schemas.microsoft.com/office/drawing/2014/main" val="2515137241"/>
                    </a:ext>
                  </a:extLst>
                </a:gridCol>
                <a:gridCol w="2375436">
                  <a:extLst>
                    <a:ext uri="{9D8B030D-6E8A-4147-A177-3AD203B41FA5}">
                      <a16:colId xmlns:a16="http://schemas.microsoft.com/office/drawing/2014/main" val="3608287535"/>
                    </a:ext>
                  </a:extLst>
                </a:gridCol>
                <a:gridCol w="2323336">
                  <a:extLst>
                    <a:ext uri="{9D8B030D-6E8A-4147-A177-3AD203B41FA5}">
                      <a16:colId xmlns:a16="http://schemas.microsoft.com/office/drawing/2014/main" val="135909385"/>
                    </a:ext>
                  </a:extLst>
                </a:gridCol>
                <a:gridCol w="2178129">
                  <a:extLst>
                    <a:ext uri="{9D8B030D-6E8A-4147-A177-3AD203B41FA5}">
                      <a16:colId xmlns:a16="http://schemas.microsoft.com/office/drawing/2014/main" val="2591893762"/>
                    </a:ext>
                  </a:extLst>
                </a:gridCol>
              </a:tblGrid>
              <a:tr h="55068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err="1">
                          <a:solidFill>
                            <a:schemeClr val="accent3"/>
                          </a:solidFill>
                          <a:latin typeface="Meiryo" panose="020B0604030504040204" pitchFamily="34" charset="-128"/>
                          <a:ea typeface="Meiryo" panose="020B0604030504040204" pitchFamily="34" charset="-128"/>
                        </a:rPr>
                        <a:t>vCPM</a:t>
                      </a:r>
                      <a:endParaRPr kumimoji="1" lang="en-US" altLang="ja-JP" sz="1000" b="1" kern="1200" dirty="0">
                        <a:solidFill>
                          <a:schemeClr val="accent3"/>
                        </a:solidFill>
                        <a:latin typeface="Meiryo" panose="020B0604030504040204" pitchFamily="34" charset="-128"/>
                        <a:ea typeface="Meiryo" panose="020B0604030504040204" pitchFamily="34" charset="-128"/>
                      </a:endParaRPr>
                    </a:p>
                    <a:p>
                      <a:pPr algn="ctr"/>
                      <a:r>
                        <a:rPr kumimoji="1" lang="ja-JP" altLang="en-US" sz="1000" b="1" kern="1200" dirty="0">
                          <a:solidFill>
                            <a:schemeClr val="accent3"/>
                          </a:solidFill>
                          <a:latin typeface="Meiryo" panose="020B0604030504040204" pitchFamily="34" charset="-128"/>
                          <a:ea typeface="Meiryo" panose="020B0604030504040204" pitchFamily="34" charset="-128"/>
                        </a:rPr>
                        <a:t>掛け率</a:t>
                      </a:r>
                      <a:endParaRPr kumimoji="1" lang="en-US" altLang="ja-JP" sz="1000" b="1" kern="1200" dirty="0">
                        <a:solidFill>
                          <a:schemeClr val="accent3"/>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ニュース　</a:t>
                      </a:r>
                      <a:endParaRPr kumimoji="1" lang="en-US" altLang="ja-JP" sz="1000" b="1" kern="1200" dirty="0">
                        <a:solidFill>
                          <a:schemeClr val="bg1"/>
                        </a:solidFill>
                        <a:latin typeface="Meiryo" panose="020B0604030504040204" pitchFamily="34" charset="-128"/>
                        <a:ea typeface="Meiryo" panose="020B0604030504040204" pitchFamily="34" charset="-128"/>
                      </a:endParaRPr>
                    </a:p>
                    <a:p>
                      <a:pPr algn="ctr"/>
                      <a:r>
                        <a:rPr kumimoji="1" lang="ja-JP" altLang="en-US" sz="1000" b="1" kern="1200" dirty="0">
                          <a:solidFill>
                            <a:schemeClr val="bg1"/>
                          </a:solidFill>
                          <a:latin typeface="Meiryo" panose="020B0604030504040204" pitchFamily="34" charset="-128"/>
                          <a:ea typeface="Meiryo" panose="020B0604030504040204" pitchFamily="34" charset="-128"/>
                        </a:rPr>
                        <a:t>プライムカバー　</a:t>
                      </a:r>
                      <a:r>
                        <a:rPr kumimoji="1" lang="en-US" altLang="ja-JP" sz="1000" b="1" kern="1200" dirty="0">
                          <a:solidFill>
                            <a:schemeClr val="bg1"/>
                          </a:solidFill>
                          <a:latin typeface="Meiryo" panose="020B0604030504040204" pitchFamily="34" charset="-128"/>
                          <a:ea typeface="Meiryo" panose="020B0604030504040204" pitchFamily="34" charset="-128"/>
                        </a:rPr>
                        <a:t>SP</a:t>
                      </a:r>
                      <a:r>
                        <a:rPr kumimoji="1" lang="ja-JP" altLang="en-US" sz="1000" b="1" kern="1200" dirty="0">
                          <a:solidFill>
                            <a:schemeClr val="bg1"/>
                          </a:solidFill>
                          <a:latin typeface="Meiryo" panose="020B0604030504040204" pitchFamily="34" charset="-128"/>
                          <a:ea typeface="Meiryo" panose="020B0604030504040204" pitchFamily="34" charset="-128"/>
                        </a:rPr>
                        <a:t>　</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ニュース　カテゴリー指定　</a:t>
                      </a:r>
                    </a:p>
                    <a:p>
                      <a:pPr algn="ctr"/>
                      <a:r>
                        <a:rPr kumimoji="1" lang="ja-JP" altLang="en-US" sz="1000" b="1" kern="1200" dirty="0">
                          <a:solidFill>
                            <a:schemeClr val="bg1"/>
                          </a:solidFill>
                          <a:latin typeface="Meiryo" panose="020B0604030504040204" pitchFamily="34" charset="-128"/>
                          <a:ea typeface="Meiryo" panose="020B0604030504040204" pitchFamily="34" charset="-128"/>
                        </a:rPr>
                        <a:t>プライムカバー　</a:t>
                      </a:r>
                      <a:r>
                        <a:rPr kumimoji="1" lang="en-US" altLang="ja-JP" sz="1000" b="1" kern="1200" dirty="0">
                          <a:solidFill>
                            <a:schemeClr val="bg1"/>
                          </a:solidFill>
                          <a:latin typeface="Meiryo" panose="020B0604030504040204" pitchFamily="34" charset="-128"/>
                          <a:ea typeface="Meiryo" panose="020B0604030504040204" pitchFamily="34" charset="-128"/>
                        </a:rPr>
                        <a:t>SP</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ニュース　トップ　</a:t>
                      </a:r>
                      <a:endParaRPr kumimoji="1" lang="en-US" altLang="ja-JP" sz="1000" b="1"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rPr>
                        <a:t>スマートパネル　</a:t>
                      </a:r>
                      <a:r>
                        <a:rPr kumimoji="1" lang="en-US" altLang="ja-JP" sz="1000" b="1" kern="1200" dirty="0">
                          <a:solidFill>
                            <a:schemeClr val="bg1"/>
                          </a:solidFill>
                          <a:latin typeface="Meiryo" panose="020B0604030504040204" pitchFamily="34" charset="-128"/>
                          <a:ea typeface="Meiryo" panose="020B0604030504040204" pitchFamily="34" charset="-128"/>
                        </a:rPr>
                        <a:t>SP</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9747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性別</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dirty="0">
                          <a:solidFill>
                            <a:schemeClr val="bg1"/>
                          </a:solidFill>
                          <a:latin typeface="Meiryo" panose="020B0604030504040204" pitchFamily="34" charset="-128"/>
                          <a:ea typeface="Meiryo" panose="020B0604030504040204" pitchFamily="34" charset="-128"/>
                        </a:rPr>
                        <a:t>1.2</a:t>
                      </a:r>
                      <a:r>
                        <a:rPr kumimoji="1" lang="ja-JP" altLang="en-US" sz="1000" b="0" dirty="0">
                          <a:solidFill>
                            <a:schemeClr val="bg1"/>
                          </a:solidFill>
                          <a:latin typeface="Meiryo" panose="020B0604030504040204" pitchFamily="34" charset="-128"/>
                          <a:ea typeface="Meiryo" panose="020B0604030504040204" pitchFamily="34" charset="-128"/>
                        </a:rPr>
                        <a:t>倍</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kern="1200">
                          <a:solidFill>
                            <a:schemeClr val="accent3"/>
                          </a:solidFill>
                          <a:latin typeface="Meiryo" panose="020B0604030504040204" pitchFamily="34" charset="-128"/>
                          <a:ea typeface="Meiryo" panose="020B0604030504040204" pitchFamily="34" charset="-128"/>
                        </a:rPr>
                        <a:t>●</a:t>
                      </a:r>
                      <a:endParaRPr kumimoji="1" lang="ja-JP" altLang="en-US" sz="10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dirty="0">
                        <a:solidFill>
                          <a:schemeClr val="accent3"/>
                        </a:solidFill>
                        <a:latin typeface="Meiryo" panose="020B0604030504040204" pitchFamily="34" charset="-128"/>
                        <a:ea typeface="Meiryo" panose="020B0604030504040204" pitchFamily="34" charset="-128"/>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84434171"/>
                  </a:ext>
                </a:extLst>
              </a:tr>
              <a:tr h="39747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年齢</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1.2</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rPr>
                        <a:t>●</a:t>
                      </a:r>
                      <a:endParaRPr kumimoji="1" lang="ja-JP" altLang="en-US" sz="10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931917948"/>
                  </a:ext>
                </a:extLst>
              </a:tr>
              <a:tr h="39747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a:solidFill>
                            <a:schemeClr val="bg1"/>
                          </a:solidFill>
                          <a:latin typeface="Meiryo" panose="020B0604030504040204" pitchFamily="34" charset="-128"/>
                          <a:ea typeface="Meiryo" panose="020B0604030504040204" pitchFamily="34" charset="-128"/>
                        </a:rPr>
                        <a:t>地域（</a:t>
                      </a:r>
                      <a:r>
                        <a:rPr kumimoji="1" lang="ja-JP" altLang="en-US" sz="1000" b="0" kern="1200" dirty="0">
                          <a:solidFill>
                            <a:schemeClr val="bg1"/>
                          </a:solidFill>
                          <a:latin typeface="Meiryo" panose="020B0604030504040204" pitchFamily="34" charset="-128"/>
                          <a:ea typeface="Meiryo" panose="020B0604030504040204" pitchFamily="34" charset="-128"/>
                        </a:rPr>
                        <a:t>都道府県）</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1.3</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rPr>
                        <a:t>●</a:t>
                      </a:r>
                      <a:endParaRPr kumimoji="1" lang="ja-JP" altLang="en-US" sz="10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66098080"/>
                  </a:ext>
                </a:extLst>
              </a:tr>
              <a:tr h="39747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a:solidFill>
                            <a:schemeClr val="bg1"/>
                          </a:solidFill>
                          <a:latin typeface="Meiryo" panose="020B0604030504040204" pitchFamily="34" charset="-128"/>
                          <a:ea typeface="Meiryo" panose="020B0604030504040204" pitchFamily="34" charset="-128"/>
                        </a:rPr>
                        <a:t>地域（</a:t>
                      </a:r>
                      <a:r>
                        <a:rPr kumimoji="1" lang="ja-JP" altLang="en-US" sz="1000" b="0" dirty="0">
                          <a:solidFill>
                            <a:schemeClr val="bg1"/>
                          </a:solidFill>
                          <a:latin typeface="Meiryo" panose="020B0604030504040204" pitchFamily="34" charset="-128"/>
                          <a:ea typeface="Meiryo" panose="020B0604030504040204" pitchFamily="34" charset="-128"/>
                        </a:rPr>
                        <a:t>市区郡）</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eiryo" panose="020B0604030504040204" pitchFamily="34" charset="-128"/>
                          <a:ea typeface="Meiryo" panose="020B0604030504040204" pitchFamily="34" charset="-128"/>
                        </a:rPr>
                        <a:t>1.56</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2463668774"/>
                  </a:ext>
                </a:extLst>
              </a:tr>
              <a:tr h="39747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曜日・</a:t>
                      </a:r>
                      <a:r>
                        <a:rPr kumimoji="1" lang="ja-JP" altLang="en-US" sz="1000" b="0" dirty="0">
                          <a:solidFill>
                            <a:schemeClr val="bg1"/>
                          </a:solidFill>
                          <a:latin typeface="Meiryo" panose="020B0604030504040204" pitchFamily="34" charset="-128"/>
                          <a:ea typeface="Meiryo" panose="020B0604030504040204" pitchFamily="34" charset="-128"/>
                        </a:rPr>
                        <a:t>時間帯</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1.2</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rPr>
                        <a:t>●</a:t>
                      </a:r>
                      <a:endParaRPr kumimoji="1" lang="ja-JP" altLang="en-US" sz="10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57742112"/>
                  </a:ext>
                </a:extLst>
              </a:tr>
              <a:tr h="428312">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オーディエンスリスト</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1000" b="0" kern="1200" dirty="0">
                          <a:solidFill>
                            <a:schemeClr val="bg1"/>
                          </a:solidFill>
                          <a:latin typeface="Meiryo" panose="020B0604030504040204" pitchFamily="34" charset="-128"/>
                          <a:ea typeface="Meiryo" panose="020B0604030504040204" pitchFamily="34" charset="-128"/>
                        </a:rPr>
                        <a:t>※</a:t>
                      </a:r>
                      <a:r>
                        <a:rPr kumimoji="1" lang="ja-JP" altLang="en-US" sz="1000" b="0" kern="1200" dirty="0">
                          <a:solidFill>
                            <a:schemeClr val="bg1"/>
                          </a:solidFill>
                          <a:latin typeface="Meiryo" panose="020B0604030504040204" pitchFamily="34" charset="-128"/>
                          <a:ea typeface="Meiryo" panose="020B0604030504040204" pitchFamily="34" charset="-128"/>
                        </a:rPr>
                        <a:t>１</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1.8</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967014782"/>
                  </a:ext>
                </a:extLst>
              </a:tr>
              <a:tr h="420665">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オーディエンスリスト（ヤフー提供）　</a:t>
                      </a:r>
                      <a:r>
                        <a:rPr kumimoji="1" lang="en-US" altLang="ja-JP" sz="1000" b="0" kern="1200" dirty="0">
                          <a:solidFill>
                            <a:schemeClr val="bg1"/>
                          </a:solidFill>
                          <a:latin typeface="Meiryo" panose="020B0604030504040204" pitchFamily="34" charset="-128"/>
                          <a:ea typeface="Meiryo" panose="020B0604030504040204" pitchFamily="34" charset="-128"/>
                        </a:rPr>
                        <a:t>※2</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（ヤフー提供）</a:t>
                      </a:r>
                      <a:r>
                        <a:rPr kumimoji="1" lang="en-US" altLang="ja-JP" sz="10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750538939"/>
                  </a:ext>
                </a:extLst>
              </a:tr>
              <a:tr h="39747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eiryo" panose="020B0604030504040204" pitchFamily="34" charset="-128"/>
                          <a:ea typeface="Meiryo" panose="020B0604030504040204" pitchFamily="34" charset="-128"/>
                        </a:rPr>
                        <a:t>フリークエンシー</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2.0</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chemeClr val="accent3"/>
                          </a:solidFill>
                          <a:latin typeface="Meiryo" panose="020B0604030504040204" pitchFamily="34" charset="-128"/>
                          <a:ea typeface="Meiryo" panose="020B0604030504040204" pitchFamily="34" charset="-128"/>
                          <a:cs typeface="+mn-cs"/>
                        </a:rPr>
                        <a:t>5-100</a:t>
                      </a:r>
                      <a:r>
                        <a:rPr kumimoji="1" lang="ja-JP" altLang="en-US" sz="1000" b="0" kern="1200" dirty="0">
                          <a:solidFill>
                            <a:schemeClr val="accent3"/>
                          </a:solidFill>
                          <a:latin typeface="Meiryo" panose="020B0604030504040204" pitchFamily="34" charset="-128"/>
                          <a:ea typeface="Meiryo" panose="020B0604030504040204" pitchFamily="34" charset="-128"/>
                          <a:cs typeface="+mn-cs"/>
                        </a:rPr>
                        <a:t>回</a:t>
                      </a:r>
                      <a:r>
                        <a:rPr kumimoji="1" lang="en-US" altLang="ja-JP" sz="1000" b="0" kern="1200" dirty="0">
                          <a:solidFill>
                            <a:schemeClr val="accent3"/>
                          </a:solidFill>
                          <a:latin typeface="Meiryo" panose="020B0604030504040204" pitchFamily="34" charset="-128"/>
                          <a:ea typeface="Meiryo" panose="020B0604030504040204" pitchFamily="34" charset="-128"/>
                          <a:cs typeface="+mn-cs"/>
                        </a:rPr>
                        <a:t>/</a:t>
                      </a:r>
                      <a:r>
                        <a:rPr kumimoji="1" lang="ja-JP" altLang="en-US" sz="1000" b="0" kern="1200" dirty="0">
                          <a:solidFill>
                            <a:schemeClr val="accent3"/>
                          </a:solidFill>
                          <a:latin typeface="Meiryo" panose="020B0604030504040204" pitchFamily="34" charset="-128"/>
                          <a:ea typeface="Meiryo" panose="020B0604030504040204" pitchFamily="34" charset="-128"/>
                          <a:cs typeface="+mn-cs"/>
                        </a:rPr>
                        <a:t>通期</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256108755"/>
                  </a:ext>
                </a:extLst>
              </a:tr>
            </a:tbl>
          </a:graphicData>
        </a:graphic>
      </p:graphicFrame>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lang="ja-JP" altLang="en-US"/>
              <a:t>スマートフォン商品</a:t>
            </a:r>
          </a:p>
        </p:txBody>
      </p:sp>
      <p:pic>
        <p:nvPicPr>
          <p:cNvPr id="3" name="図プレースホルダー 9" descr="アイコン&#10;&#10;自動的に生成された説明">
            <a:extLst>
              <a:ext uri="{FF2B5EF4-FFF2-40B4-BE49-F238E27FC236}">
                <a16:creationId xmlns:a16="http://schemas.microsoft.com/office/drawing/2014/main" id="{A8F2CBDD-8F1A-7B89-DB74-6E2C95DD4994}"/>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34002824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2EF858E-06F6-F677-7406-2E529CD8179A}"/>
              </a:ext>
            </a:extLst>
          </p:cNvPr>
          <p:cNvSpPr>
            <a:spLocks noGrp="1"/>
          </p:cNvSpPr>
          <p:nvPr>
            <p:ph type="body" sz="quarter" idx="12"/>
          </p:nvPr>
        </p:nvSpPr>
        <p:spPr/>
        <p:txBody>
          <a:bodyPr/>
          <a:lstStyle/>
          <a:p>
            <a:r>
              <a:rPr lang="ja-JP" altLang="en-US" sz="1200" dirty="0">
                <a:solidFill>
                  <a:schemeClr val="tx1">
                    <a:lumMod val="65000"/>
                    <a:lumOff val="35000"/>
                  </a:schemeClr>
                </a:solidFill>
                <a:latin typeface="+mn-ea"/>
              </a:rPr>
              <a:t>こちらの商品における、各ターゲティングを掛け合わせた際の</a:t>
            </a:r>
            <a:r>
              <a:rPr lang="en-US" altLang="ja-JP" sz="1200" dirty="0" err="1">
                <a:solidFill>
                  <a:schemeClr val="tx1">
                    <a:lumMod val="65000"/>
                    <a:lumOff val="35000"/>
                  </a:schemeClr>
                </a:solidFill>
                <a:latin typeface="+mn-ea"/>
              </a:rPr>
              <a:t>vCPM</a:t>
            </a:r>
            <a:r>
              <a:rPr lang="ja-JP" altLang="en-US" sz="1200" dirty="0">
                <a:solidFill>
                  <a:schemeClr val="tx1">
                    <a:lumMod val="65000"/>
                    <a:lumOff val="35000"/>
                  </a:schemeClr>
                </a:solidFill>
                <a:latin typeface="+mn-ea"/>
              </a:rPr>
              <a:t>は、</a:t>
            </a:r>
            <a:r>
              <a:rPr lang="en-US" altLang="ja-JP" sz="1200" dirty="0">
                <a:solidFill>
                  <a:schemeClr val="tx1">
                    <a:lumMod val="65000"/>
                    <a:lumOff val="35000"/>
                  </a:schemeClr>
                </a:solidFill>
                <a:latin typeface="+mn-ea"/>
              </a:rPr>
              <a:t>P</a:t>
            </a:r>
            <a:r>
              <a:rPr lang="en-US" altLang="ja-JP" dirty="0">
                <a:solidFill>
                  <a:schemeClr val="tx1">
                    <a:lumMod val="65000"/>
                    <a:lumOff val="35000"/>
                  </a:schemeClr>
                </a:solidFill>
                <a:latin typeface="+mn-ea"/>
              </a:rPr>
              <a:t>.12</a:t>
            </a:r>
            <a:r>
              <a:rPr lang="ja-JP" altLang="en-US" sz="1200" dirty="0">
                <a:solidFill>
                  <a:schemeClr val="tx1">
                    <a:lumMod val="65000"/>
                    <a:lumOff val="35000"/>
                  </a:schemeClr>
                </a:solidFill>
                <a:latin typeface="+mn-ea"/>
              </a:rPr>
              <a:t>「商品一覧」ページの</a:t>
            </a:r>
            <a:endParaRPr lang="en-US" altLang="ja-JP" sz="1200" dirty="0">
              <a:solidFill>
                <a:schemeClr val="tx1">
                  <a:lumMod val="65000"/>
                  <a:lumOff val="35000"/>
                </a:schemeClr>
              </a:solidFill>
              <a:latin typeface="+mn-ea"/>
            </a:endParaRPr>
          </a:p>
          <a:p>
            <a:r>
              <a:rPr lang="ja-JP" altLang="en-US" sz="1200" dirty="0">
                <a:solidFill>
                  <a:schemeClr val="tx1">
                    <a:lumMod val="65000"/>
                    <a:lumOff val="35000"/>
                  </a:schemeClr>
                </a:solidFill>
                <a:latin typeface="+mn-ea"/>
              </a:rPr>
              <a:t>「基本料金（</a:t>
            </a:r>
            <a:r>
              <a:rPr lang="en-US" altLang="ja-JP" sz="1200" dirty="0" err="1">
                <a:solidFill>
                  <a:schemeClr val="tx1">
                    <a:lumMod val="65000"/>
                    <a:lumOff val="35000"/>
                  </a:schemeClr>
                </a:solidFill>
                <a:latin typeface="+mn-ea"/>
              </a:rPr>
              <a:t>vCPM</a:t>
            </a:r>
            <a:r>
              <a:rPr lang="ja-JP" altLang="en-US" sz="1200" dirty="0">
                <a:solidFill>
                  <a:schemeClr val="tx1">
                    <a:lumMod val="65000"/>
                    <a:lumOff val="35000"/>
                  </a:schemeClr>
                </a:solidFill>
                <a:latin typeface="+mn-ea"/>
              </a:rPr>
              <a:t>） 」欄をご確認ください</a:t>
            </a:r>
            <a:r>
              <a:rPr lang="ja-JP" altLang="en-US" dirty="0">
                <a:solidFill>
                  <a:schemeClr val="tx1">
                    <a:lumMod val="65000"/>
                    <a:lumOff val="35000"/>
                  </a:schemeClr>
                </a:solidFill>
                <a:latin typeface="+mn-ea"/>
              </a:rPr>
              <a:t>。</a:t>
            </a:r>
            <a:endParaRPr lang="en-US" altLang="ja-JP" sz="1200" dirty="0">
              <a:solidFill>
                <a:schemeClr val="tx1">
                  <a:lumMod val="65000"/>
                  <a:lumOff val="35000"/>
                </a:schemeClr>
              </a:solidFill>
              <a:latin typeface="+mn-ea"/>
            </a:endParaRPr>
          </a:p>
        </p:txBody>
      </p:sp>
      <p:sp>
        <p:nvSpPr>
          <p:cNvPr id="4" name="テキスト プレースホルダー 3">
            <a:extLst>
              <a:ext uri="{FF2B5EF4-FFF2-40B4-BE49-F238E27FC236}">
                <a16:creationId xmlns:a16="http://schemas.microsoft.com/office/drawing/2014/main" id="{D451E5D5-9CA8-0DE5-5069-A96D76C3432B}"/>
              </a:ext>
            </a:extLst>
          </p:cNvPr>
          <p:cNvSpPr>
            <a:spLocks noGrp="1"/>
          </p:cNvSpPr>
          <p:nvPr>
            <p:ph type="body" sz="quarter" idx="13"/>
          </p:nvPr>
        </p:nvSpPr>
        <p:spPr>
          <a:xfrm>
            <a:off x="739603" y="81412"/>
            <a:ext cx="866756" cy="410840"/>
          </a:xfrm>
        </p:spPr>
        <p:txBody>
          <a:bodyPr/>
          <a:lstStyle/>
          <a:p>
            <a:r>
              <a:rPr lang="ja-JP" altLang="en-US" dirty="0"/>
              <a:t>商品スペック</a:t>
            </a:r>
          </a:p>
        </p:txBody>
      </p:sp>
      <p:sp>
        <p:nvSpPr>
          <p:cNvPr id="7" name="テキスト ボックス 5">
            <a:extLst>
              <a:ext uri="{FF2B5EF4-FFF2-40B4-BE49-F238E27FC236}">
                <a16:creationId xmlns:a16="http://schemas.microsoft.com/office/drawing/2014/main" id="{75F29266-419E-18B1-B774-EAF9294B544E}"/>
              </a:ext>
            </a:extLst>
          </p:cNvPr>
          <p:cNvSpPr txBox="1"/>
          <p:nvPr/>
        </p:nvSpPr>
        <p:spPr>
          <a:xfrm>
            <a:off x="6286558" y="4098442"/>
            <a:ext cx="5426016" cy="947952"/>
          </a:xfrm>
          <a:prstGeom prst="rect">
            <a:avLst/>
          </a:prstGeom>
          <a:noFill/>
        </p:spPr>
        <p:txBody>
          <a:bodyPr wrap="square" lIns="0" tIns="0" rIns="0" bIns="0"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10000"/>
              </a:lnSpc>
            </a:pPr>
            <a:r>
              <a:rPr lang="en-US" altLang="ja-JP" sz="800" dirty="0">
                <a:solidFill>
                  <a:srgbClr val="000000">
                    <a:lumMod val="65000"/>
                    <a:lumOff val="35000"/>
                  </a:srgbClr>
                </a:solidFill>
                <a:latin typeface="Meiryo" panose="020B0604030504040204" pitchFamily="34" charset="-128"/>
                <a:ea typeface="Meiryo" panose="020B0604030504040204" pitchFamily="34" charset="-128"/>
              </a:rPr>
              <a:t>※</a:t>
            </a:r>
            <a:r>
              <a:rPr lang="ja-JP" altLang="en-US" sz="800" dirty="0">
                <a:solidFill>
                  <a:srgbClr val="000000">
                    <a:lumMod val="65000"/>
                    <a:lumOff val="35000"/>
                  </a:srgbClr>
                </a:solidFill>
                <a:latin typeface="Meiryo" panose="020B0604030504040204" pitchFamily="34" charset="-128"/>
                <a:ea typeface="Meiryo" panose="020B0604030504040204" pitchFamily="34" charset="-128"/>
              </a:rPr>
              <a:t>年齢は以下の区分で指定が可能です。</a:t>
            </a:r>
            <a:endParaRPr lang="en-US" altLang="ja-JP" sz="800" dirty="0">
              <a:solidFill>
                <a:srgbClr val="000000">
                  <a:lumMod val="65000"/>
                  <a:lumOff val="35000"/>
                </a:srgbClr>
              </a:solidFill>
              <a:latin typeface="Meiryo" panose="020B0604030504040204" pitchFamily="34" charset="-128"/>
              <a:ea typeface="Meiryo" panose="020B0604030504040204" pitchFamily="34" charset="-128"/>
            </a:endParaRPr>
          </a:p>
          <a:p>
            <a:pPr>
              <a:lnSpc>
                <a:spcPct val="110000"/>
              </a:lnSpc>
            </a:pPr>
            <a:r>
              <a:rPr lang="en-US" altLang="ja-JP" sz="800" dirty="0">
                <a:solidFill>
                  <a:srgbClr val="000000">
                    <a:lumMod val="65000"/>
                    <a:lumOff val="35000"/>
                  </a:srgbClr>
                </a:solidFill>
                <a:latin typeface="Meiryo" panose="020B0604030504040204" pitchFamily="34" charset="-128"/>
                <a:ea typeface="Meiryo" panose="020B0604030504040204" pitchFamily="34" charset="-128"/>
              </a:rPr>
              <a:t>18</a:t>
            </a:r>
            <a:r>
              <a:rPr lang="ja-JP" altLang="en-US" sz="800" dirty="0">
                <a:solidFill>
                  <a:srgbClr val="000000">
                    <a:lumMod val="65000"/>
                    <a:lumOff val="35000"/>
                  </a:srgbClr>
                </a:solidFill>
                <a:latin typeface="Meiryo" panose="020B0604030504040204" pitchFamily="34" charset="-128"/>
                <a:ea typeface="Meiryo" panose="020B0604030504040204" pitchFamily="34" charset="-128"/>
              </a:rPr>
              <a:t>歳～</a:t>
            </a:r>
            <a:r>
              <a:rPr lang="en-US" altLang="ja-JP" sz="800" dirty="0">
                <a:solidFill>
                  <a:srgbClr val="000000">
                    <a:lumMod val="65000"/>
                    <a:lumOff val="35000"/>
                  </a:srgbClr>
                </a:solidFill>
                <a:latin typeface="Meiryo" panose="020B0604030504040204" pitchFamily="34" charset="-128"/>
                <a:ea typeface="Meiryo" panose="020B0604030504040204" pitchFamily="34" charset="-128"/>
              </a:rPr>
              <a:t>19</a:t>
            </a:r>
            <a:r>
              <a:rPr lang="ja-JP" altLang="en-US" sz="800" dirty="0">
                <a:solidFill>
                  <a:srgbClr val="000000">
                    <a:lumMod val="65000"/>
                    <a:lumOff val="35000"/>
                  </a:srgbClr>
                </a:solidFill>
                <a:latin typeface="Meiryo" panose="020B0604030504040204" pitchFamily="34" charset="-128"/>
                <a:ea typeface="Meiryo" panose="020B0604030504040204" pitchFamily="34" charset="-128"/>
              </a:rPr>
              <a:t>歳 </a:t>
            </a:r>
            <a:r>
              <a:rPr lang="en-US" altLang="ja-JP" sz="800" dirty="0">
                <a:solidFill>
                  <a:srgbClr val="000000">
                    <a:lumMod val="65000"/>
                    <a:lumOff val="35000"/>
                  </a:srgbClr>
                </a:solidFill>
                <a:latin typeface="Meiryo" panose="020B0604030504040204" pitchFamily="34" charset="-128"/>
                <a:ea typeface="Meiryo" panose="020B0604030504040204" pitchFamily="34" charset="-128"/>
              </a:rPr>
              <a:t>/ 20</a:t>
            </a:r>
            <a:r>
              <a:rPr lang="ja-JP" altLang="en-US" sz="800" dirty="0">
                <a:solidFill>
                  <a:srgbClr val="000000">
                    <a:lumMod val="65000"/>
                    <a:lumOff val="35000"/>
                  </a:srgbClr>
                </a:solidFill>
                <a:latin typeface="Meiryo" panose="020B0604030504040204" pitchFamily="34" charset="-128"/>
                <a:ea typeface="Meiryo" panose="020B0604030504040204" pitchFamily="34" charset="-128"/>
              </a:rPr>
              <a:t>歳～</a:t>
            </a:r>
            <a:r>
              <a:rPr lang="en-US" altLang="ja-JP" sz="800" dirty="0">
                <a:solidFill>
                  <a:srgbClr val="000000">
                    <a:lumMod val="65000"/>
                    <a:lumOff val="35000"/>
                  </a:srgbClr>
                </a:solidFill>
                <a:latin typeface="Meiryo" panose="020B0604030504040204" pitchFamily="34" charset="-128"/>
                <a:ea typeface="Meiryo" panose="020B0604030504040204" pitchFamily="34" charset="-128"/>
              </a:rPr>
              <a:t>24</a:t>
            </a:r>
            <a:r>
              <a:rPr lang="ja-JP" altLang="en-US" sz="800" dirty="0">
                <a:solidFill>
                  <a:srgbClr val="000000">
                    <a:lumMod val="65000"/>
                    <a:lumOff val="35000"/>
                  </a:srgbClr>
                </a:solidFill>
                <a:latin typeface="Meiryo" panose="020B0604030504040204" pitchFamily="34" charset="-128"/>
                <a:ea typeface="Meiryo" panose="020B0604030504040204" pitchFamily="34" charset="-128"/>
              </a:rPr>
              <a:t>歳 </a:t>
            </a:r>
            <a:r>
              <a:rPr lang="en-US" altLang="ja-JP" sz="800" dirty="0">
                <a:solidFill>
                  <a:srgbClr val="000000">
                    <a:lumMod val="65000"/>
                    <a:lumOff val="35000"/>
                  </a:srgbClr>
                </a:solidFill>
                <a:latin typeface="Meiryo" panose="020B0604030504040204" pitchFamily="34" charset="-128"/>
                <a:ea typeface="Meiryo" panose="020B0604030504040204" pitchFamily="34" charset="-128"/>
              </a:rPr>
              <a:t>/ 25</a:t>
            </a:r>
            <a:r>
              <a:rPr lang="ja-JP" altLang="en-US" sz="800" dirty="0">
                <a:solidFill>
                  <a:srgbClr val="000000">
                    <a:lumMod val="65000"/>
                    <a:lumOff val="35000"/>
                  </a:srgbClr>
                </a:solidFill>
                <a:latin typeface="Meiryo" panose="020B0604030504040204" pitchFamily="34" charset="-128"/>
                <a:ea typeface="Meiryo" panose="020B0604030504040204" pitchFamily="34" charset="-128"/>
              </a:rPr>
              <a:t>歳～</a:t>
            </a:r>
            <a:r>
              <a:rPr lang="en-US" altLang="ja-JP" sz="800" dirty="0">
                <a:solidFill>
                  <a:srgbClr val="000000">
                    <a:lumMod val="65000"/>
                    <a:lumOff val="35000"/>
                  </a:srgbClr>
                </a:solidFill>
                <a:latin typeface="Meiryo" panose="020B0604030504040204" pitchFamily="34" charset="-128"/>
                <a:ea typeface="Meiryo" panose="020B0604030504040204" pitchFamily="34" charset="-128"/>
              </a:rPr>
              <a:t>29</a:t>
            </a:r>
            <a:r>
              <a:rPr lang="ja-JP" altLang="en-US" sz="800" dirty="0">
                <a:solidFill>
                  <a:srgbClr val="000000">
                    <a:lumMod val="65000"/>
                    <a:lumOff val="35000"/>
                  </a:srgbClr>
                </a:solidFill>
                <a:latin typeface="Meiryo" panose="020B0604030504040204" pitchFamily="34" charset="-128"/>
                <a:ea typeface="Meiryo" panose="020B0604030504040204" pitchFamily="34" charset="-128"/>
              </a:rPr>
              <a:t>歳 </a:t>
            </a:r>
            <a:r>
              <a:rPr lang="en-US" altLang="ja-JP" sz="800" dirty="0">
                <a:solidFill>
                  <a:srgbClr val="000000">
                    <a:lumMod val="65000"/>
                    <a:lumOff val="35000"/>
                  </a:srgbClr>
                </a:solidFill>
                <a:latin typeface="Meiryo" panose="020B0604030504040204" pitchFamily="34" charset="-128"/>
                <a:ea typeface="Meiryo" panose="020B0604030504040204" pitchFamily="34" charset="-128"/>
              </a:rPr>
              <a:t>/ 30</a:t>
            </a:r>
            <a:r>
              <a:rPr lang="ja-JP" altLang="en-US" sz="800" dirty="0">
                <a:solidFill>
                  <a:srgbClr val="000000">
                    <a:lumMod val="65000"/>
                    <a:lumOff val="35000"/>
                  </a:srgbClr>
                </a:solidFill>
                <a:latin typeface="Meiryo" panose="020B0604030504040204" pitchFamily="34" charset="-128"/>
                <a:ea typeface="Meiryo" panose="020B0604030504040204" pitchFamily="34" charset="-128"/>
              </a:rPr>
              <a:t>歳～</a:t>
            </a:r>
            <a:r>
              <a:rPr lang="en-US" altLang="ja-JP" sz="800" dirty="0">
                <a:solidFill>
                  <a:srgbClr val="000000">
                    <a:lumMod val="65000"/>
                    <a:lumOff val="35000"/>
                  </a:srgbClr>
                </a:solidFill>
                <a:latin typeface="Meiryo" panose="020B0604030504040204" pitchFamily="34" charset="-128"/>
                <a:ea typeface="Meiryo" panose="020B0604030504040204" pitchFamily="34" charset="-128"/>
              </a:rPr>
              <a:t>34</a:t>
            </a:r>
            <a:r>
              <a:rPr lang="ja-JP" altLang="en-US" sz="800" dirty="0">
                <a:solidFill>
                  <a:srgbClr val="000000">
                    <a:lumMod val="65000"/>
                    <a:lumOff val="35000"/>
                  </a:srgbClr>
                </a:solidFill>
                <a:latin typeface="Meiryo" panose="020B0604030504040204" pitchFamily="34" charset="-128"/>
                <a:ea typeface="Meiryo" panose="020B0604030504040204" pitchFamily="34" charset="-128"/>
              </a:rPr>
              <a:t>歳 </a:t>
            </a:r>
            <a:r>
              <a:rPr lang="en-US" altLang="ja-JP" sz="800" dirty="0">
                <a:solidFill>
                  <a:srgbClr val="000000">
                    <a:lumMod val="65000"/>
                    <a:lumOff val="35000"/>
                  </a:srgbClr>
                </a:solidFill>
                <a:latin typeface="Meiryo" panose="020B0604030504040204" pitchFamily="34" charset="-128"/>
                <a:ea typeface="Meiryo" panose="020B0604030504040204" pitchFamily="34" charset="-128"/>
              </a:rPr>
              <a:t>/ 35</a:t>
            </a:r>
            <a:r>
              <a:rPr lang="ja-JP" altLang="en-US" sz="800" dirty="0">
                <a:solidFill>
                  <a:srgbClr val="000000">
                    <a:lumMod val="65000"/>
                    <a:lumOff val="35000"/>
                  </a:srgbClr>
                </a:solidFill>
                <a:latin typeface="Meiryo" panose="020B0604030504040204" pitchFamily="34" charset="-128"/>
                <a:ea typeface="Meiryo" panose="020B0604030504040204" pitchFamily="34" charset="-128"/>
              </a:rPr>
              <a:t>歳～</a:t>
            </a:r>
            <a:r>
              <a:rPr lang="en-US" altLang="ja-JP" sz="800" dirty="0">
                <a:solidFill>
                  <a:srgbClr val="000000">
                    <a:lumMod val="65000"/>
                    <a:lumOff val="35000"/>
                  </a:srgbClr>
                </a:solidFill>
                <a:latin typeface="Meiryo" panose="020B0604030504040204" pitchFamily="34" charset="-128"/>
                <a:ea typeface="Meiryo" panose="020B0604030504040204" pitchFamily="34" charset="-128"/>
              </a:rPr>
              <a:t>39</a:t>
            </a:r>
            <a:r>
              <a:rPr lang="ja-JP" altLang="en-US" sz="800" dirty="0">
                <a:solidFill>
                  <a:srgbClr val="000000">
                    <a:lumMod val="65000"/>
                    <a:lumOff val="35000"/>
                  </a:srgbClr>
                </a:solidFill>
                <a:latin typeface="Meiryo" panose="020B0604030504040204" pitchFamily="34" charset="-128"/>
                <a:ea typeface="Meiryo" panose="020B0604030504040204" pitchFamily="34" charset="-128"/>
              </a:rPr>
              <a:t>歳 </a:t>
            </a:r>
            <a:r>
              <a:rPr lang="en-US" altLang="ja-JP" sz="800" dirty="0">
                <a:solidFill>
                  <a:srgbClr val="000000">
                    <a:lumMod val="65000"/>
                    <a:lumOff val="35000"/>
                  </a:srgbClr>
                </a:solidFill>
                <a:latin typeface="Meiryo" panose="020B0604030504040204" pitchFamily="34" charset="-128"/>
                <a:ea typeface="Meiryo" panose="020B0604030504040204" pitchFamily="34" charset="-128"/>
              </a:rPr>
              <a:t>/ 40</a:t>
            </a:r>
            <a:r>
              <a:rPr lang="ja-JP" altLang="en-US" sz="800" dirty="0">
                <a:solidFill>
                  <a:srgbClr val="000000">
                    <a:lumMod val="65000"/>
                    <a:lumOff val="35000"/>
                  </a:srgbClr>
                </a:solidFill>
                <a:latin typeface="Meiryo" panose="020B0604030504040204" pitchFamily="34" charset="-128"/>
                <a:ea typeface="Meiryo" panose="020B0604030504040204" pitchFamily="34" charset="-128"/>
              </a:rPr>
              <a:t>歳～</a:t>
            </a:r>
            <a:r>
              <a:rPr lang="en-US" altLang="ja-JP" sz="800" dirty="0">
                <a:solidFill>
                  <a:srgbClr val="000000">
                    <a:lumMod val="65000"/>
                    <a:lumOff val="35000"/>
                  </a:srgbClr>
                </a:solidFill>
                <a:latin typeface="Meiryo" panose="020B0604030504040204" pitchFamily="34" charset="-128"/>
                <a:ea typeface="Meiryo" panose="020B0604030504040204" pitchFamily="34" charset="-128"/>
              </a:rPr>
              <a:t>44</a:t>
            </a:r>
            <a:r>
              <a:rPr lang="ja-JP" altLang="en-US" sz="800" dirty="0">
                <a:solidFill>
                  <a:srgbClr val="000000">
                    <a:lumMod val="65000"/>
                    <a:lumOff val="35000"/>
                  </a:srgbClr>
                </a:solidFill>
                <a:latin typeface="Meiryo" panose="020B0604030504040204" pitchFamily="34" charset="-128"/>
                <a:ea typeface="Meiryo" panose="020B0604030504040204" pitchFamily="34" charset="-128"/>
              </a:rPr>
              <a:t>歳 </a:t>
            </a:r>
            <a:r>
              <a:rPr lang="en-US" altLang="ja-JP" sz="800" dirty="0">
                <a:solidFill>
                  <a:srgbClr val="000000">
                    <a:lumMod val="65000"/>
                    <a:lumOff val="35000"/>
                  </a:srgbClr>
                </a:solidFill>
                <a:latin typeface="Meiryo" panose="020B0604030504040204" pitchFamily="34" charset="-128"/>
                <a:ea typeface="Meiryo" panose="020B0604030504040204" pitchFamily="34" charset="-128"/>
              </a:rPr>
              <a:t>/ 45</a:t>
            </a:r>
            <a:r>
              <a:rPr lang="ja-JP" altLang="en-US" sz="800" dirty="0">
                <a:solidFill>
                  <a:srgbClr val="000000">
                    <a:lumMod val="65000"/>
                    <a:lumOff val="35000"/>
                  </a:srgbClr>
                </a:solidFill>
                <a:latin typeface="Meiryo" panose="020B0604030504040204" pitchFamily="34" charset="-128"/>
                <a:ea typeface="Meiryo" panose="020B0604030504040204" pitchFamily="34" charset="-128"/>
              </a:rPr>
              <a:t>歳～</a:t>
            </a:r>
            <a:r>
              <a:rPr lang="en-US" altLang="ja-JP" sz="800" dirty="0">
                <a:solidFill>
                  <a:srgbClr val="000000">
                    <a:lumMod val="65000"/>
                    <a:lumOff val="35000"/>
                  </a:srgbClr>
                </a:solidFill>
                <a:latin typeface="Meiryo" panose="020B0604030504040204" pitchFamily="34" charset="-128"/>
                <a:ea typeface="Meiryo" panose="020B0604030504040204" pitchFamily="34" charset="-128"/>
              </a:rPr>
              <a:t>49</a:t>
            </a:r>
            <a:r>
              <a:rPr lang="ja-JP" altLang="en-US" sz="800" dirty="0">
                <a:solidFill>
                  <a:srgbClr val="000000">
                    <a:lumMod val="65000"/>
                    <a:lumOff val="35000"/>
                  </a:srgbClr>
                </a:solidFill>
                <a:latin typeface="Meiryo" panose="020B0604030504040204" pitchFamily="34" charset="-128"/>
                <a:ea typeface="Meiryo" panose="020B0604030504040204" pitchFamily="34" charset="-128"/>
              </a:rPr>
              <a:t>歳 </a:t>
            </a:r>
            <a:r>
              <a:rPr lang="en-US" altLang="ja-JP" sz="800" dirty="0">
                <a:solidFill>
                  <a:srgbClr val="000000">
                    <a:lumMod val="65000"/>
                    <a:lumOff val="35000"/>
                  </a:srgbClr>
                </a:solidFill>
                <a:latin typeface="Meiryo" panose="020B0604030504040204" pitchFamily="34" charset="-128"/>
                <a:ea typeface="Meiryo" panose="020B0604030504040204" pitchFamily="34" charset="-128"/>
              </a:rPr>
              <a:t>/ 50</a:t>
            </a:r>
            <a:r>
              <a:rPr lang="ja-JP" altLang="en-US" sz="800" dirty="0">
                <a:solidFill>
                  <a:srgbClr val="000000">
                    <a:lumMod val="65000"/>
                    <a:lumOff val="35000"/>
                  </a:srgbClr>
                </a:solidFill>
                <a:latin typeface="Meiryo" panose="020B0604030504040204" pitchFamily="34" charset="-128"/>
                <a:ea typeface="Meiryo" panose="020B0604030504040204" pitchFamily="34" charset="-128"/>
              </a:rPr>
              <a:t>歳～</a:t>
            </a:r>
            <a:r>
              <a:rPr lang="en-US" altLang="ja-JP" sz="800" dirty="0">
                <a:solidFill>
                  <a:srgbClr val="000000">
                    <a:lumMod val="65000"/>
                    <a:lumOff val="35000"/>
                  </a:srgbClr>
                </a:solidFill>
                <a:latin typeface="Meiryo" panose="020B0604030504040204" pitchFamily="34" charset="-128"/>
                <a:ea typeface="Meiryo" panose="020B0604030504040204" pitchFamily="34" charset="-128"/>
              </a:rPr>
              <a:t>54</a:t>
            </a:r>
            <a:r>
              <a:rPr lang="ja-JP" altLang="en-US" sz="800" dirty="0">
                <a:solidFill>
                  <a:srgbClr val="000000">
                    <a:lumMod val="65000"/>
                    <a:lumOff val="35000"/>
                  </a:srgbClr>
                </a:solidFill>
                <a:latin typeface="Meiryo" panose="020B0604030504040204" pitchFamily="34" charset="-128"/>
                <a:ea typeface="Meiryo" panose="020B0604030504040204" pitchFamily="34" charset="-128"/>
              </a:rPr>
              <a:t>歳 </a:t>
            </a:r>
            <a:r>
              <a:rPr lang="en-US" altLang="ja-JP" sz="800" dirty="0">
                <a:solidFill>
                  <a:srgbClr val="000000">
                    <a:lumMod val="65000"/>
                    <a:lumOff val="35000"/>
                  </a:srgbClr>
                </a:solidFill>
                <a:latin typeface="Meiryo" panose="020B0604030504040204" pitchFamily="34" charset="-128"/>
                <a:ea typeface="Meiryo" panose="020B0604030504040204" pitchFamily="34" charset="-128"/>
              </a:rPr>
              <a:t>/ 55</a:t>
            </a:r>
            <a:r>
              <a:rPr lang="ja-JP" altLang="en-US" sz="800" dirty="0">
                <a:solidFill>
                  <a:srgbClr val="000000">
                    <a:lumMod val="65000"/>
                    <a:lumOff val="35000"/>
                  </a:srgbClr>
                </a:solidFill>
                <a:latin typeface="Meiryo" panose="020B0604030504040204" pitchFamily="34" charset="-128"/>
                <a:ea typeface="Meiryo" panose="020B0604030504040204" pitchFamily="34" charset="-128"/>
              </a:rPr>
              <a:t>歳～</a:t>
            </a:r>
            <a:r>
              <a:rPr lang="en-US" altLang="ja-JP" sz="800" dirty="0">
                <a:solidFill>
                  <a:srgbClr val="000000">
                    <a:lumMod val="65000"/>
                    <a:lumOff val="35000"/>
                  </a:srgbClr>
                </a:solidFill>
                <a:latin typeface="Meiryo" panose="020B0604030504040204" pitchFamily="34" charset="-128"/>
                <a:ea typeface="Meiryo" panose="020B0604030504040204" pitchFamily="34" charset="-128"/>
              </a:rPr>
              <a:t>59</a:t>
            </a:r>
            <a:r>
              <a:rPr lang="ja-JP" altLang="en-US" sz="800" dirty="0">
                <a:solidFill>
                  <a:srgbClr val="000000">
                    <a:lumMod val="65000"/>
                    <a:lumOff val="35000"/>
                  </a:srgbClr>
                </a:solidFill>
                <a:latin typeface="Meiryo" panose="020B0604030504040204" pitchFamily="34" charset="-128"/>
                <a:ea typeface="Meiryo" panose="020B0604030504040204" pitchFamily="34" charset="-128"/>
              </a:rPr>
              <a:t>歳 </a:t>
            </a:r>
            <a:r>
              <a:rPr lang="en-US" altLang="ja-JP" sz="800" dirty="0">
                <a:solidFill>
                  <a:srgbClr val="000000">
                    <a:lumMod val="65000"/>
                    <a:lumOff val="35000"/>
                  </a:srgbClr>
                </a:solidFill>
                <a:latin typeface="Meiryo" panose="020B0604030504040204" pitchFamily="34" charset="-128"/>
                <a:ea typeface="Meiryo" panose="020B0604030504040204" pitchFamily="34" charset="-128"/>
              </a:rPr>
              <a:t>/ 60</a:t>
            </a:r>
            <a:r>
              <a:rPr lang="ja-JP" altLang="en-US" sz="800" dirty="0">
                <a:solidFill>
                  <a:srgbClr val="000000">
                    <a:lumMod val="65000"/>
                    <a:lumOff val="35000"/>
                  </a:srgbClr>
                </a:solidFill>
                <a:latin typeface="Meiryo" panose="020B0604030504040204" pitchFamily="34" charset="-128"/>
                <a:ea typeface="Meiryo" panose="020B0604030504040204" pitchFamily="34" charset="-128"/>
              </a:rPr>
              <a:t>歳～</a:t>
            </a:r>
            <a:r>
              <a:rPr lang="en-US" altLang="ja-JP" sz="800" dirty="0">
                <a:solidFill>
                  <a:srgbClr val="000000">
                    <a:lumMod val="65000"/>
                    <a:lumOff val="35000"/>
                  </a:srgbClr>
                </a:solidFill>
                <a:latin typeface="Meiryo" panose="020B0604030504040204" pitchFamily="34" charset="-128"/>
                <a:ea typeface="Meiryo" panose="020B0604030504040204" pitchFamily="34" charset="-128"/>
              </a:rPr>
              <a:t>64</a:t>
            </a:r>
            <a:r>
              <a:rPr lang="ja-JP" altLang="en-US" sz="800" dirty="0">
                <a:solidFill>
                  <a:srgbClr val="000000">
                    <a:lumMod val="65000"/>
                    <a:lumOff val="35000"/>
                  </a:srgbClr>
                </a:solidFill>
                <a:latin typeface="Meiryo" panose="020B0604030504040204" pitchFamily="34" charset="-128"/>
                <a:ea typeface="Meiryo" panose="020B0604030504040204" pitchFamily="34" charset="-128"/>
              </a:rPr>
              <a:t>歳 </a:t>
            </a:r>
            <a:r>
              <a:rPr lang="en-US" altLang="ja-JP" sz="800" dirty="0">
                <a:solidFill>
                  <a:srgbClr val="000000">
                    <a:lumMod val="65000"/>
                    <a:lumOff val="35000"/>
                  </a:srgbClr>
                </a:solidFill>
                <a:latin typeface="Meiryo" panose="020B0604030504040204" pitchFamily="34" charset="-128"/>
                <a:ea typeface="Meiryo" panose="020B0604030504040204" pitchFamily="34" charset="-128"/>
              </a:rPr>
              <a:t>/ 65</a:t>
            </a:r>
            <a:r>
              <a:rPr lang="ja-JP" altLang="en-US" sz="800" dirty="0">
                <a:solidFill>
                  <a:srgbClr val="000000">
                    <a:lumMod val="65000"/>
                    <a:lumOff val="35000"/>
                  </a:srgbClr>
                </a:solidFill>
                <a:latin typeface="Meiryo" panose="020B0604030504040204" pitchFamily="34" charset="-128"/>
                <a:ea typeface="Meiryo" panose="020B0604030504040204" pitchFamily="34" charset="-128"/>
              </a:rPr>
              <a:t>歳～</a:t>
            </a:r>
            <a:r>
              <a:rPr lang="en-US" altLang="ja-JP" sz="800" dirty="0">
                <a:solidFill>
                  <a:srgbClr val="000000">
                    <a:lumMod val="65000"/>
                    <a:lumOff val="35000"/>
                  </a:srgbClr>
                </a:solidFill>
                <a:latin typeface="Meiryo" panose="020B0604030504040204" pitchFamily="34" charset="-128"/>
                <a:ea typeface="Meiryo" panose="020B0604030504040204" pitchFamily="34" charset="-128"/>
              </a:rPr>
              <a:t>69</a:t>
            </a:r>
            <a:r>
              <a:rPr lang="ja-JP" altLang="en-US" sz="800" dirty="0">
                <a:solidFill>
                  <a:srgbClr val="000000">
                    <a:lumMod val="65000"/>
                    <a:lumOff val="35000"/>
                  </a:srgbClr>
                </a:solidFill>
                <a:latin typeface="Meiryo" panose="020B0604030504040204" pitchFamily="34" charset="-128"/>
                <a:ea typeface="Meiryo" panose="020B0604030504040204" pitchFamily="34" charset="-128"/>
              </a:rPr>
              <a:t>歳 </a:t>
            </a:r>
            <a:r>
              <a:rPr lang="en-US" altLang="ja-JP" sz="800" dirty="0">
                <a:solidFill>
                  <a:srgbClr val="000000">
                    <a:lumMod val="65000"/>
                    <a:lumOff val="35000"/>
                  </a:srgbClr>
                </a:solidFill>
                <a:latin typeface="Meiryo" panose="020B0604030504040204" pitchFamily="34" charset="-128"/>
                <a:ea typeface="Meiryo" panose="020B0604030504040204" pitchFamily="34" charset="-128"/>
              </a:rPr>
              <a:t>/ 70</a:t>
            </a:r>
            <a:r>
              <a:rPr lang="ja-JP" altLang="en-US" sz="800" dirty="0">
                <a:solidFill>
                  <a:srgbClr val="000000">
                    <a:lumMod val="65000"/>
                    <a:lumOff val="35000"/>
                  </a:srgbClr>
                </a:solidFill>
                <a:latin typeface="Meiryo" panose="020B0604030504040204" pitchFamily="34" charset="-128"/>
                <a:ea typeface="Meiryo" panose="020B0604030504040204" pitchFamily="34" charset="-128"/>
              </a:rPr>
              <a:t>歳以上</a:t>
            </a:r>
            <a:endParaRPr lang="en-US" altLang="ja-JP" sz="800" dirty="0">
              <a:solidFill>
                <a:srgbClr val="000000">
                  <a:lumMod val="65000"/>
                  <a:lumOff val="35000"/>
                </a:srgbClr>
              </a:solidFill>
              <a:latin typeface="Meiryo" panose="020B0604030504040204" pitchFamily="34" charset="-128"/>
              <a:ea typeface="Meiryo" panose="020B0604030504040204" pitchFamily="34" charset="-128"/>
            </a:endParaRPr>
          </a:p>
          <a:p>
            <a:pPr>
              <a:lnSpc>
                <a:spcPct val="110000"/>
              </a:lnSpc>
            </a:pPr>
            <a:r>
              <a:rPr lang="en-US" altLang="ja-JP" sz="800" dirty="0">
                <a:solidFill>
                  <a:srgbClr val="000000">
                    <a:lumMod val="65000"/>
                    <a:lumOff val="35000"/>
                  </a:srgbClr>
                </a:solidFill>
                <a:latin typeface="Meiryo" panose="020B0604030504040204" pitchFamily="34" charset="-128"/>
                <a:ea typeface="Meiryo" panose="020B0604030504040204" pitchFamily="34" charset="-128"/>
              </a:rPr>
              <a:t>※SP</a:t>
            </a:r>
            <a:r>
              <a:rPr lang="ja-JP" altLang="en-US" sz="800" dirty="0">
                <a:solidFill>
                  <a:srgbClr val="000000">
                    <a:lumMod val="65000"/>
                    <a:lumOff val="35000"/>
                  </a:srgbClr>
                </a:solidFill>
                <a:latin typeface="Meiryo" panose="020B0604030504040204" pitchFamily="34" charset="-128"/>
                <a:ea typeface="Meiryo" panose="020B0604030504040204" pitchFamily="34" charset="-128"/>
              </a:rPr>
              <a:t>はスマートフォン、</a:t>
            </a:r>
            <a:r>
              <a:rPr lang="en-US" altLang="ja-JP" sz="800" dirty="0">
                <a:solidFill>
                  <a:srgbClr val="000000">
                    <a:lumMod val="65000"/>
                    <a:lumOff val="35000"/>
                  </a:srgbClr>
                </a:solidFill>
                <a:latin typeface="Meiryo" panose="020B0604030504040204" pitchFamily="34" charset="-128"/>
                <a:ea typeface="Meiryo" panose="020B0604030504040204" pitchFamily="34" charset="-128"/>
              </a:rPr>
              <a:t>PC</a:t>
            </a:r>
            <a:r>
              <a:rPr lang="ja-JP" altLang="en-US" sz="800" dirty="0">
                <a:solidFill>
                  <a:srgbClr val="000000">
                    <a:lumMod val="65000"/>
                    <a:lumOff val="35000"/>
                  </a:srgbClr>
                </a:solidFill>
                <a:latin typeface="Meiryo" panose="020B0604030504040204" pitchFamily="34" charset="-128"/>
                <a:ea typeface="Meiryo" panose="020B0604030504040204" pitchFamily="34" charset="-128"/>
              </a:rPr>
              <a:t>はパソコン、</a:t>
            </a:r>
            <a:r>
              <a:rPr lang="en-US" altLang="ja-JP" sz="800" dirty="0">
                <a:solidFill>
                  <a:srgbClr val="000000">
                    <a:lumMod val="65000"/>
                    <a:lumOff val="35000"/>
                  </a:srgbClr>
                </a:solidFill>
                <a:latin typeface="Meiryo" panose="020B0604030504040204" pitchFamily="34" charset="-128"/>
                <a:ea typeface="Meiryo" panose="020B0604030504040204" pitchFamily="34" charset="-128"/>
              </a:rPr>
              <a:t>MD</a:t>
            </a:r>
            <a:r>
              <a:rPr lang="ja-JP" altLang="en-US" sz="800" dirty="0">
                <a:solidFill>
                  <a:srgbClr val="000000">
                    <a:lumMod val="65000"/>
                    <a:lumOff val="35000"/>
                  </a:srgbClr>
                </a:solidFill>
                <a:latin typeface="Meiryo" panose="020B0604030504040204" pitchFamily="34" charset="-128"/>
                <a:ea typeface="Meiryo" panose="020B0604030504040204" pitchFamily="34" charset="-128"/>
              </a:rPr>
              <a:t>はマルチデバイスの略称です。</a:t>
            </a:r>
            <a:endParaRPr lang="en-US" altLang="ja-JP" sz="800" dirty="0">
              <a:solidFill>
                <a:srgbClr val="000000">
                  <a:lumMod val="65000"/>
                  <a:lumOff val="35000"/>
                </a:srgbClr>
              </a:solidFill>
              <a:latin typeface="Meiryo" panose="020B0604030504040204" pitchFamily="34" charset="-128"/>
              <a:ea typeface="Meiryo" panose="020B0604030504040204" pitchFamily="34" charset="-128"/>
            </a:endParaRPr>
          </a:p>
          <a:p>
            <a:pPr>
              <a:lnSpc>
                <a:spcPct val="110000"/>
              </a:lnSpc>
            </a:pPr>
            <a:endParaRPr lang="en-US" altLang="ja-JP" sz="800" dirty="0">
              <a:solidFill>
                <a:srgbClr val="000000">
                  <a:lumMod val="65000"/>
                  <a:lumOff val="35000"/>
                </a:srgbClr>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2"/>
              </a:rPr>
              <a:t>https://ads-help.yahoo-net.jp/s/article/H000044833?language=ja</a:t>
            </a:r>
            <a:endParaRPr kumimoji="1" lang="en-US" altLang="ja-JP" sz="8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10" name="表 9">
            <a:extLst>
              <a:ext uri="{FF2B5EF4-FFF2-40B4-BE49-F238E27FC236}">
                <a16:creationId xmlns:a16="http://schemas.microsoft.com/office/drawing/2014/main" id="{09ADB23A-38FB-AF96-7E89-E68F7BBB3657}"/>
              </a:ext>
            </a:extLst>
          </p:cNvPr>
          <p:cNvGraphicFramePr>
            <a:graphicFrameLocks noGrp="1"/>
          </p:cNvGraphicFramePr>
          <p:nvPr>
            <p:extLst>
              <p:ext uri="{D42A27DB-BD31-4B8C-83A1-F6EECF244321}">
                <p14:modId xmlns:p14="http://schemas.microsoft.com/office/powerpoint/2010/main" val="4101970519"/>
              </p:ext>
            </p:extLst>
          </p:nvPr>
        </p:nvGraphicFramePr>
        <p:xfrm>
          <a:off x="479423" y="1089025"/>
          <a:ext cx="5472116" cy="4037636"/>
        </p:xfrm>
        <a:graphic>
          <a:graphicData uri="http://schemas.openxmlformats.org/drawingml/2006/table">
            <a:tbl>
              <a:tblPr bandRow="1"/>
              <a:tblGrid>
                <a:gridCol w="1278493">
                  <a:extLst>
                    <a:ext uri="{9D8B030D-6E8A-4147-A177-3AD203B41FA5}">
                      <a16:colId xmlns:a16="http://schemas.microsoft.com/office/drawing/2014/main" val="792911817"/>
                    </a:ext>
                  </a:extLst>
                </a:gridCol>
                <a:gridCol w="1952945">
                  <a:extLst>
                    <a:ext uri="{9D8B030D-6E8A-4147-A177-3AD203B41FA5}">
                      <a16:colId xmlns:a16="http://schemas.microsoft.com/office/drawing/2014/main" val="3992178879"/>
                    </a:ext>
                  </a:extLst>
                </a:gridCol>
                <a:gridCol w="2240678">
                  <a:extLst>
                    <a:ext uri="{9D8B030D-6E8A-4147-A177-3AD203B41FA5}">
                      <a16:colId xmlns:a16="http://schemas.microsoft.com/office/drawing/2014/main" val="3608287535"/>
                    </a:ext>
                  </a:extLst>
                </a:gridCol>
              </a:tblGrid>
              <a:tr h="568261">
                <a:tc grid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hMerge="1">
                  <a:txBody>
                    <a:bodyPr/>
                    <a:lstStyle/>
                    <a:p>
                      <a:pPr algn="ctr"/>
                      <a:endParaRPr kumimoji="1" lang="ja-JP" altLang="en-US" sz="1000" b="1" dirty="0">
                        <a:solidFill>
                          <a:schemeClr val="accent3"/>
                        </a:solidFill>
                        <a:latin typeface="Meiryo" panose="020B0604030504040204" pitchFamily="34" charset="-128"/>
                        <a:ea typeface="Meiryo" panose="020B0604030504040204" pitchFamily="34" charset="-128"/>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rPr>
                        <a:t>Yahoo!</a:t>
                      </a:r>
                      <a:r>
                        <a:rPr kumimoji="1" lang="ja-JP" altLang="en-US" sz="1000" b="1" kern="1200" dirty="0">
                          <a:solidFill>
                            <a:schemeClr val="bg1"/>
                          </a:solidFill>
                          <a:latin typeface="Meiryo" panose="020B0604030504040204" pitchFamily="34" charset="-128"/>
                          <a:ea typeface="Meiryo" panose="020B0604030504040204" pitchFamily="34" charset="-128"/>
                        </a:rPr>
                        <a:t>ニュース　</a:t>
                      </a:r>
                      <a:endParaRPr kumimoji="1" lang="en-US" altLang="ja-JP" sz="1000" b="1" kern="1200" dirty="0">
                        <a:solidFill>
                          <a:schemeClr val="bg1"/>
                        </a:solidFill>
                        <a:latin typeface="Meiryo" panose="020B0604030504040204" pitchFamily="34" charset="-128"/>
                        <a:ea typeface="Meiryo" panose="020B0604030504040204" pitchFamily="34" charset="-128"/>
                      </a:endParaRPr>
                    </a:p>
                    <a:p>
                      <a:pPr algn="ctr"/>
                      <a:r>
                        <a:rPr kumimoji="1" lang="ja-JP" altLang="en-US" sz="1000" b="1" kern="1200" dirty="0">
                          <a:solidFill>
                            <a:schemeClr val="bg1"/>
                          </a:solidFill>
                          <a:latin typeface="Meiryo" panose="020B0604030504040204" pitchFamily="34" charset="-128"/>
                          <a:ea typeface="Meiryo" panose="020B0604030504040204" pitchFamily="34" charset="-128"/>
                        </a:rPr>
                        <a:t>プライムカバー　</a:t>
                      </a:r>
                      <a:r>
                        <a:rPr kumimoji="1" lang="en-US" altLang="ja-JP" sz="1000" b="1" kern="1200" dirty="0">
                          <a:solidFill>
                            <a:schemeClr val="bg1"/>
                          </a:solidFill>
                          <a:latin typeface="Meiryo" panose="020B0604030504040204" pitchFamily="34" charset="-128"/>
                          <a:ea typeface="Meiryo" panose="020B0604030504040204" pitchFamily="34" charset="-128"/>
                        </a:rPr>
                        <a:t>SP</a:t>
                      </a:r>
                      <a:r>
                        <a:rPr kumimoji="1" lang="ja-JP" altLang="en-US" sz="1000" b="1" kern="1200" dirty="0">
                          <a:solidFill>
                            <a:schemeClr val="bg1"/>
                          </a:solidFill>
                          <a:latin typeface="Meiryo" panose="020B0604030504040204" pitchFamily="34" charset="-128"/>
                          <a:ea typeface="Meiryo" panose="020B0604030504040204" pitchFamily="34" charset="-128"/>
                        </a:rPr>
                        <a:t>（市区郡）　</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410161">
                <a:tc grid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性別</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hMerge="1">
                  <a:txBody>
                    <a:bodyPr/>
                    <a:lstStyle/>
                    <a:p>
                      <a:pPr algn="ctr"/>
                      <a:endParaRPr kumimoji="1" lang="ja-JP" altLang="en-US" sz="1000" b="0" dirty="0">
                        <a:solidFill>
                          <a:schemeClr val="bg1"/>
                        </a:solidFill>
                        <a:latin typeface="Meiryo" panose="020B0604030504040204" pitchFamily="34" charset="-128"/>
                        <a:ea typeface="Meiryo" panose="020B0604030504040204" pitchFamily="34" charset="-128"/>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kern="1200">
                          <a:solidFill>
                            <a:schemeClr val="accent3"/>
                          </a:solidFill>
                          <a:latin typeface="Meiryo" panose="020B0604030504040204" pitchFamily="34" charset="-128"/>
                          <a:ea typeface="Meiryo" panose="020B0604030504040204" pitchFamily="34" charset="-128"/>
                        </a:rPr>
                        <a:t>●</a:t>
                      </a:r>
                      <a:endParaRPr kumimoji="1" lang="ja-JP" altLang="en-US" sz="10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84434171"/>
                  </a:ext>
                </a:extLst>
              </a:tr>
              <a:tr h="410161">
                <a:tc grid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年齢</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hMerge="1">
                  <a:txBody>
                    <a:bodyPr/>
                    <a:lstStyle/>
                    <a:p>
                      <a:pPr algn="ctr"/>
                      <a:endParaRPr kumimoji="1" lang="ja-JP" altLang="en-US" sz="1000" b="0" dirty="0">
                        <a:solidFill>
                          <a:schemeClr val="bg1"/>
                        </a:solidFill>
                        <a:latin typeface="Meiryo" panose="020B0604030504040204" pitchFamily="34" charset="-128"/>
                        <a:ea typeface="Meiryo" panose="020B0604030504040204" pitchFamily="34" charset="-128"/>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rPr>
                        <a:t>●</a:t>
                      </a:r>
                      <a:endParaRPr kumimoji="1" lang="ja-JP" altLang="en-US" sz="10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931917948"/>
                  </a:ext>
                </a:extLst>
              </a:tr>
              <a:tr h="410161">
                <a:tc grid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地域（都道府県）</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66098080"/>
                  </a:ext>
                </a:extLst>
              </a:tr>
              <a:tr h="410161">
                <a:tc grid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地域（市区郡）</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hMerge="1">
                  <a:txBody>
                    <a:bodyPr/>
                    <a:lstStyle/>
                    <a:p>
                      <a:pPr algn="ctr"/>
                      <a:endParaRPr kumimoji="1" lang="ja-JP" altLang="en-US" sz="1000" b="0" dirty="0">
                        <a:solidFill>
                          <a:schemeClr val="bg1"/>
                        </a:solidFill>
                        <a:latin typeface="Meiryo" panose="020B0604030504040204" pitchFamily="34" charset="-128"/>
                        <a:ea typeface="Meiryo" panose="020B0604030504040204" pitchFamily="34" charset="-128"/>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rPr>
                        <a:t>●</a:t>
                      </a:r>
                      <a:endParaRPr kumimoji="1" lang="ja-JP" altLang="en-US" sz="10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2463668774"/>
                  </a:ext>
                </a:extLst>
              </a:tr>
              <a:tr h="410161">
                <a:tc grid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曜日・</a:t>
                      </a:r>
                      <a:r>
                        <a:rPr kumimoji="1" lang="ja-JP" altLang="en-US" sz="1000" b="0" dirty="0">
                          <a:solidFill>
                            <a:schemeClr val="bg1"/>
                          </a:solidFill>
                          <a:latin typeface="Meiryo" panose="020B0604030504040204" pitchFamily="34" charset="-128"/>
                          <a:ea typeface="Meiryo" panose="020B0604030504040204" pitchFamily="34" charset="-128"/>
                        </a:rPr>
                        <a:t>時間帯</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b="0" dirty="0">
                        <a:solidFill>
                          <a:schemeClr val="bg1"/>
                        </a:solidFill>
                        <a:latin typeface="Meiryo" panose="020B0604030504040204" pitchFamily="34" charset="-128"/>
                        <a:ea typeface="Meiryo" panose="020B0604030504040204" pitchFamily="34" charset="-128"/>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57742112"/>
                  </a:ext>
                </a:extLst>
              </a:tr>
              <a:tr h="441979">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オーディエンス</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リスト</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a:t>
                      </a:r>
                      <a:r>
                        <a:rPr kumimoji="1" lang="ja-JP" altLang="en-US" sz="1000" b="0" kern="1200" dirty="0">
                          <a:solidFill>
                            <a:schemeClr val="bg1"/>
                          </a:solidFill>
                          <a:latin typeface="Meiryo" panose="020B0604030504040204" pitchFamily="34" charset="-128"/>
                          <a:ea typeface="Meiryo" panose="020B0604030504040204" pitchFamily="34" charset="-128"/>
                        </a:rPr>
                        <a:t>１</a:t>
                      </a:r>
                      <a:endParaRPr kumimoji="1" lang="en-US" altLang="ja-JP" sz="1000" b="0" kern="1200" dirty="0">
                        <a:solidFill>
                          <a:schemeClr val="bg1"/>
                        </a:solidFill>
                        <a:latin typeface="Meiryo" panose="020B0604030504040204" pitchFamily="34" charset="-128"/>
                        <a:ea typeface="Meiryo" panose="020B0604030504040204" pitchFamily="34" charset="-128"/>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属性・ライフイベント）</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967014782"/>
                  </a:ext>
                </a:extLst>
              </a:tr>
              <a:tr h="0">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オーディエンスリスト</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（ヤフー提供）　</a:t>
                      </a:r>
                      <a:r>
                        <a:rPr kumimoji="1" lang="en-US" altLang="ja-JP" sz="1000" b="0" kern="1200" dirty="0">
                          <a:solidFill>
                            <a:schemeClr val="bg1"/>
                          </a:solidFill>
                          <a:latin typeface="Meiryo" panose="020B0604030504040204" pitchFamily="34" charset="-128"/>
                          <a:ea typeface="Meiryo" panose="020B0604030504040204" pitchFamily="34" charset="-128"/>
                        </a:rPr>
                        <a:t>※2</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vMerge="1">
                  <a:txBody>
                    <a:bodyPr/>
                    <a:lstStyle/>
                    <a:p>
                      <a:endParaRPr kumimoji="1" lang="ja-JP" altLang="en-US"/>
                    </a:p>
                  </a:txBody>
                  <a:tcPr/>
                </a:tc>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a:t>
                      </a:r>
                      <a:endParaRPr kumimoji="1" lang="en-US" altLang="ja-JP" sz="1000" b="1"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accent3"/>
                          </a:solidFill>
                          <a:latin typeface="Meiryo" panose="020B0604030504040204" pitchFamily="34" charset="-128"/>
                          <a:ea typeface="Meiryo" panose="020B0604030504040204" pitchFamily="34" charset="-128"/>
                          <a:cs typeface="+mn-cs"/>
                        </a:rPr>
                        <a:t>※</a:t>
                      </a:r>
                      <a:r>
                        <a:rPr kumimoji="1" lang="ja-JP" altLang="en-US" sz="1000" b="0" kern="1200" noProof="0" dirty="0">
                          <a:solidFill>
                            <a:schemeClr val="accent3"/>
                          </a:solidFill>
                          <a:latin typeface="Meiryo" panose="020B0604030504040204" pitchFamily="34" charset="-128"/>
                          <a:ea typeface="Meiryo" panose="020B0604030504040204" pitchFamily="34" charset="-128"/>
                          <a:cs typeface="+mn-cs"/>
                        </a:rPr>
                        <a:t>チラシ非閲覧ターゲティング</a:t>
                      </a:r>
                      <a:endParaRPr kumimoji="1" lang="en-US" altLang="ja-JP" sz="1000" b="0" kern="1200" noProof="0" dirty="0">
                        <a:solidFill>
                          <a:schemeClr val="accent3"/>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0" kern="1200" noProof="0" dirty="0">
                          <a:solidFill>
                            <a:schemeClr val="accent3"/>
                          </a:solidFill>
                          <a:latin typeface="Meiryo" panose="020B0604030504040204" pitchFamily="34" charset="-128"/>
                          <a:ea typeface="Meiryo" panose="020B0604030504040204" pitchFamily="34" charset="-128"/>
                          <a:cs typeface="+mn-cs"/>
                        </a:rPr>
                        <a:t>のみ可</a:t>
                      </a: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750538939"/>
                  </a:ext>
                </a:extLst>
              </a:tr>
              <a:tr h="495310">
                <a:tc vMerge="1">
                  <a:txBody>
                    <a:bodyPr/>
                    <a:lstStyle/>
                    <a:p>
                      <a:endParaRPr kumimoji="1" lang="ja-JP"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（ヤフー提供）</a:t>
                      </a:r>
                      <a:endParaRPr kumimoji="1" lang="en-US" altLang="ja-JP" sz="1000" b="0" kern="1200" dirty="0">
                        <a:solidFill>
                          <a:schemeClr val="bg1"/>
                        </a:solidFill>
                        <a:latin typeface="Meiryo" panose="020B0604030504040204" pitchFamily="34" charset="-128"/>
                        <a:ea typeface="Meiryo" panose="020B0604030504040204" pitchFamily="34" charset="-128"/>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vMerge="1">
                  <a:txBody>
                    <a:bodyPr/>
                    <a:lstStyle/>
                    <a:p>
                      <a:endParaRPr kumimoji="1" lang="ja-JP" altLang="en-US"/>
                    </a:p>
                  </a:txBody>
                  <a:tcPr/>
                </a:tc>
                <a:extLst>
                  <a:ext uri="{0D108BD9-81ED-4DB2-BD59-A6C34878D82A}">
                    <a16:rowId xmlns:a16="http://schemas.microsoft.com/office/drawing/2014/main" val="2083712356"/>
                  </a:ext>
                </a:extLst>
              </a:tr>
              <a:tr h="410161">
                <a:tc grid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eiryo" panose="020B0604030504040204" pitchFamily="34" charset="-128"/>
                          <a:ea typeface="Meiryo" panose="020B0604030504040204" pitchFamily="34" charset="-128"/>
                        </a:rPr>
                        <a:t>フリークエンシー</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b="0" dirty="0">
                        <a:solidFill>
                          <a:schemeClr val="bg1"/>
                        </a:solidFill>
                        <a:latin typeface="Meiryo" panose="020B0604030504040204" pitchFamily="34" charset="-128"/>
                        <a:ea typeface="Meiryo" panose="020B0604030504040204" pitchFamily="34" charset="-128"/>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accent3"/>
                          </a:solidFill>
                          <a:latin typeface="Meiryo" panose="020B0604030504040204" pitchFamily="34" charset="-128"/>
                          <a:ea typeface="Meiryo" panose="020B0604030504040204" pitchFamily="34" charset="-128"/>
                        </a:rPr>
                        <a:t>-</a:t>
                      </a:r>
                      <a:endParaRPr kumimoji="1" lang="ja-JP" altLang="en-US" sz="10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256108755"/>
                  </a:ext>
                </a:extLst>
              </a:tr>
            </a:tbl>
          </a:graphicData>
        </a:graphic>
      </p:graphicFrame>
      <p:sp>
        <p:nvSpPr>
          <p:cNvPr id="8" name="テキスト プレースホルダー 35">
            <a:extLst>
              <a:ext uri="{FF2B5EF4-FFF2-40B4-BE49-F238E27FC236}">
                <a16:creationId xmlns:a16="http://schemas.microsoft.com/office/drawing/2014/main" id="{99340AC5-F8B1-A036-3C37-429C0F569871}"/>
              </a:ext>
            </a:extLst>
          </p:cNvPr>
          <p:cNvSpPr txBox="1">
            <a:spLocks/>
          </p:cNvSpPr>
          <p:nvPr/>
        </p:nvSpPr>
        <p:spPr>
          <a:xfrm>
            <a:off x="3855764" y="241866"/>
            <a:ext cx="5325181"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a:t>スマートフォン商品</a:t>
            </a:r>
          </a:p>
        </p:txBody>
      </p:sp>
      <p:sp>
        <p:nvSpPr>
          <p:cNvPr id="9" name="角丸四角形 4">
            <a:extLst>
              <a:ext uri="{FF2B5EF4-FFF2-40B4-BE49-F238E27FC236}">
                <a16:creationId xmlns:a16="http://schemas.microsoft.com/office/drawing/2014/main" id="{5101F030-90DA-0ECB-4110-121C76E6C123}"/>
              </a:ext>
            </a:extLst>
          </p:cNvPr>
          <p:cNvSpPr/>
          <p:nvPr/>
        </p:nvSpPr>
        <p:spPr>
          <a:xfrm>
            <a:off x="1810675" y="172582"/>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pic>
        <p:nvPicPr>
          <p:cNvPr id="2" name="図プレースホルダー 9" descr="アイコン&#10;&#10;自動的に生成された説明">
            <a:extLst>
              <a:ext uri="{FF2B5EF4-FFF2-40B4-BE49-F238E27FC236}">
                <a16:creationId xmlns:a16="http://schemas.microsoft.com/office/drawing/2014/main" id="{64754A91-3A32-6501-FBA2-38E9219F6B4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36314433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2658"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00184"/>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lang="en-US" altLang="ja-JP" dirty="0"/>
              <a:t>PC</a:t>
            </a:r>
            <a:r>
              <a:rPr lang="ja-JP" altLang="en-US"/>
              <a:t>商品</a:t>
            </a:r>
          </a:p>
        </p:txBody>
      </p:sp>
      <p:sp>
        <p:nvSpPr>
          <p:cNvPr id="15" name="フリーフォーム 24">
            <a:extLst>
              <a:ext uri="{FF2B5EF4-FFF2-40B4-BE49-F238E27FC236}">
                <a16:creationId xmlns:a16="http://schemas.microsoft.com/office/drawing/2014/main" id="{CABA7F83-E7DF-9D97-E91E-6B35DEE42AEC}"/>
              </a:ext>
            </a:extLst>
          </p:cNvPr>
          <p:cNvSpPr/>
          <p:nvPr/>
        </p:nvSpPr>
        <p:spPr>
          <a:xfrm>
            <a:off x="3265383" y="1798490"/>
            <a:ext cx="741724"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9" name="角丸四角形 27">
            <a:extLst>
              <a:ext uri="{FF2B5EF4-FFF2-40B4-BE49-F238E27FC236}">
                <a16:creationId xmlns:a16="http://schemas.microsoft.com/office/drawing/2014/main" id="{502D7FF4-E777-F83B-21FD-9F0A2CF98C7E}"/>
              </a:ext>
            </a:extLst>
          </p:cNvPr>
          <p:cNvSpPr/>
          <p:nvPr/>
        </p:nvSpPr>
        <p:spPr>
          <a:xfrm>
            <a:off x="731066" y="1489234"/>
            <a:ext cx="2985824" cy="544698"/>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5</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0" name="円/楕円 28">
            <a:extLst>
              <a:ext uri="{FF2B5EF4-FFF2-40B4-BE49-F238E27FC236}">
                <a16:creationId xmlns:a16="http://schemas.microsoft.com/office/drawing/2014/main" id="{E24875C5-5082-706B-F7D9-8EADF34A26F6}"/>
              </a:ext>
            </a:extLst>
          </p:cNvPr>
          <p:cNvSpPr>
            <a:spLocks noChangeAspect="1"/>
          </p:cNvSpPr>
          <p:nvPr/>
        </p:nvSpPr>
        <p:spPr>
          <a:xfrm>
            <a:off x="452985" y="1528452"/>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2" name="フリーフォーム 24">
            <a:extLst>
              <a:ext uri="{FF2B5EF4-FFF2-40B4-BE49-F238E27FC236}">
                <a16:creationId xmlns:a16="http://schemas.microsoft.com/office/drawing/2014/main" id="{1B7E617F-3ABE-6E1F-EDFA-1386B289138C}"/>
              </a:ext>
            </a:extLst>
          </p:cNvPr>
          <p:cNvSpPr/>
          <p:nvPr/>
        </p:nvSpPr>
        <p:spPr>
          <a:xfrm>
            <a:off x="7243141" y="1798489"/>
            <a:ext cx="741724"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3" name="角丸四角形 27">
            <a:extLst>
              <a:ext uri="{FF2B5EF4-FFF2-40B4-BE49-F238E27FC236}">
                <a16:creationId xmlns:a16="http://schemas.microsoft.com/office/drawing/2014/main" id="{C79C2654-939B-8B0C-B6BE-4EEC8E013705}"/>
              </a:ext>
            </a:extLst>
          </p:cNvPr>
          <p:cNvSpPr/>
          <p:nvPr/>
        </p:nvSpPr>
        <p:spPr>
          <a:xfrm>
            <a:off x="4704026" y="1489234"/>
            <a:ext cx="2985824" cy="544698"/>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4" name="円/楕円 28">
            <a:extLst>
              <a:ext uri="{FF2B5EF4-FFF2-40B4-BE49-F238E27FC236}">
                <a16:creationId xmlns:a16="http://schemas.microsoft.com/office/drawing/2014/main" id="{A481F14A-8536-34B0-2B68-0A8171279C16}"/>
              </a:ext>
            </a:extLst>
          </p:cNvPr>
          <p:cNvSpPr>
            <a:spLocks noChangeAspect="1"/>
          </p:cNvSpPr>
          <p:nvPr/>
        </p:nvSpPr>
        <p:spPr>
          <a:xfrm>
            <a:off x="4521199" y="1517631"/>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D</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1" name="フリーフォーム 24">
            <a:extLst>
              <a:ext uri="{FF2B5EF4-FFF2-40B4-BE49-F238E27FC236}">
                <a16:creationId xmlns:a16="http://schemas.microsoft.com/office/drawing/2014/main" id="{AA7BA985-49FD-AE61-DCFF-31B890ED88FE}"/>
              </a:ext>
            </a:extLst>
          </p:cNvPr>
          <p:cNvSpPr/>
          <p:nvPr/>
        </p:nvSpPr>
        <p:spPr>
          <a:xfrm>
            <a:off x="11144279" y="1798489"/>
            <a:ext cx="741724"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32" name="角丸四角形 27">
            <a:extLst>
              <a:ext uri="{FF2B5EF4-FFF2-40B4-BE49-F238E27FC236}">
                <a16:creationId xmlns:a16="http://schemas.microsoft.com/office/drawing/2014/main" id="{04646525-4608-01A8-5956-A5A808EB9FAB}"/>
              </a:ext>
            </a:extLst>
          </p:cNvPr>
          <p:cNvSpPr/>
          <p:nvPr/>
        </p:nvSpPr>
        <p:spPr>
          <a:xfrm>
            <a:off x="8702234" y="1517631"/>
            <a:ext cx="2789235" cy="544698"/>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6" name="円/楕円 28">
            <a:extLst>
              <a:ext uri="{FF2B5EF4-FFF2-40B4-BE49-F238E27FC236}">
                <a16:creationId xmlns:a16="http://schemas.microsoft.com/office/drawing/2014/main" id="{26997924-E1B8-6AA6-C26A-561940696D9C}"/>
              </a:ext>
            </a:extLst>
          </p:cNvPr>
          <p:cNvSpPr>
            <a:spLocks noChangeAspect="1"/>
          </p:cNvSpPr>
          <p:nvPr/>
        </p:nvSpPr>
        <p:spPr>
          <a:xfrm>
            <a:off x="8469103" y="1524817"/>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3" name="図 2">
            <a:extLst>
              <a:ext uri="{FF2B5EF4-FFF2-40B4-BE49-F238E27FC236}">
                <a16:creationId xmlns:a16="http://schemas.microsoft.com/office/drawing/2014/main" id="{A7083D98-AD57-98B6-8E32-83BC8F8B3C8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19905" y="2327711"/>
            <a:ext cx="3104913" cy="3104914"/>
          </a:xfrm>
          <a:prstGeom prst="rect">
            <a:avLst/>
          </a:prstGeom>
        </p:spPr>
      </p:pic>
      <p:pic>
        <p:nvPicPr>
          <p:cNvPr id="4" name="図 3">
            <a:extLst>
              <a:ext uri="{FF2B5EF4-FFF2-40B4-BE49-F238E27FC236}">
                <a16:creationId xmlns:a16="http://schemas.microsoft.com/office/drawing/2014/main" id="{690C1B21-E9AC-7BFF-636A-687E7072422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7913" y="2302936"/>
            <a:ext cx="3193310" cy="3193310"/>
          </a:xfrm>
          <a:prstGeom prst="rect">
            <a:avLst/>
          </a:prstGeom>
        </p:spPr>
      </p:pic>
      <p:pic>
        <p:nvPicPr>
          <p:cNvPr id="6" name="図 5">
            <a:extLst>
              <a:ext uri="{FF2B5EF4-FFF2-40B4-BE49-F238E27FC236}">
                <a16:creationId xmlns:a16="http://schemas.microsoft.com/office/drawing/2014/main" id="{C85DD274-7CE8-C75F-AB87-B6C5218040C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48920" y="2336804"/>
            <a:ext cx="3087305" cy="3104914"/>
          </a:xfrm>
          <a:prstGeom prst="rect">
            <a:avLst/>
          </a:prstGeom>
        </p:spPr>
      </p:pic>
      <p:sp>
        <p:nvSpPr>
          <p:cNvPr id="43" name="正方形/長方形 42">
            <a:extLst>
              <a:ext uri="{FF2B5EF4-FFF2-40B4-BE49-F238E27FC236}">
                <a16:creationId xmlns:a16="http://schemas.microsoft.com/office/drawing/2014/main" id="{6A617E66-A976-FDB0-7282-ED917AAD5380}"/>
              </a:ext>
            </a:extLst>
          </p:cNvPr>
          <p:cNvSpPr/>
          <p:nvPr/>
        </p:nvSpPr>
        <p:spPr>
          <a:xfrm>
            <a:off x="8625127" y="2943376"/>
            <a:ext cx="1975645" cy="866624"/>
          </a:xfrm>
          <a:prstGeom prst="rect">
            <a:avLst/>
          </a:prstGeom>
          <a:solidFill>
            <a:schemeClr val="bg1">
              <a:alpha val="63369"/>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5" name="正方形/長方形 44">
            <a:extLst>
              <a:ext uri="{FF2B5EF4-FFF2-40B4-BE49-F238E27FC236}">
                <a16:creationId xmlns:a16="http://schemas.microsoft.com/office/drawing/2014/main" id="{54FD2DE7-5E96-A9E3-9A4B-CCD816F4B796}"/>
              </a:ext>
            </a:extLst>
          </p:cNvPr>
          <p:cNvSpPr/>
          <p:nvPr/>
        </p:nvSpPr>
        <p:spPr>
          <a:xfrm>
            <a:off x="4692131" y="2958497"/>
            <a:ext cx="1865075" cy="775303"/>
          </a:xfrm>
          <a:prstGeom prst="rect">
            <a:avLst/>
          </a:prstGeom>
          <a:solidFill>
            <a:schemeClr val="bg1">
              <a:alpha val="63369"/>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6" name="正方形/長方形 45">
            <a:extLst>
              <a:ext uri="{FF2B5EF4-FFF2-40B4-BE49-F238E27FC236}">
                <a16:creationId xmlns:a16="http://schemas.microsoft.com/office/drawing/2014/main" id="{11F62C8B-B58C-42CC-663B-AEA39BDF921D}"/>
              </a:ext>
            </a:extLst>
          </p:cNvPr>
          <p:cNvSpPr/>
          <p:nvPr/>
        </p:nvSpPr>
        <p:spPr>
          <a:xfrm>
            <a:off x="608596" y="2994812"/>
            <a:ext cx="2049937" cy="815188"/>
          </a:xfrm>
          <a:prstGeom prst="rect">
            <a:avLst/>
          </a:prstGeom>
          <a:solidFill>
            <a:schemeClr val="bg1">
              <a:alpha val="63369"/>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 name="図プレースホルダー 9" descr="アイコン&#10;&#10;自動的に生成された説明">
            <a:extLst>
              <a:ext uri="{FF2B5EF4-FFF2-40B4-BE49-F238E27FC236}">
                <a16:creationId xmlns:a16="http://schemas.microsoft.com/office/drawing/2014/main" id="{8B942F05-67C5-9DCD-E691-5650986515E0}"/>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12012500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graphicFrame>
        <p:nvGraphicFramePr>
          <p:cNvPr id="21" name="表 20">
            <a:extLst>
              <a:ext uri="{FF2B5EF4-FFF2-40B4-BE49-F238E27FC236}">
                <a16:creationId xmlns:a16="http://schemas.microsoft.com/office/drawing/2014/main" id="{A2DC2D13-E8A1-1105-DADD-781E71AA682E}"/>
              </a:ext>
            </a:extLst>
          </p:cNvPr>
          <p:cNvGraphicFramePr>
            <a:graphicFrameLocks noGrp="1"/>
          </p:cNvGraphicFramePr>
          <p:nvPr>
            <p:extLst>
              <p:ext uri="{D42A27DB-BD31-4B8C-83A1-F6EECF244321}">
                <p14:modId xmlns:p14="http://schemas.microsoft.com/office/powerpoint/2010/main" val="3175528393"/>
              </p:ext>
            </p:extLst>
          </p:nvPr>
        </p:nvGraphicFramePr>
        <p:xfrm>
          <a:off x="479426" y="1089025"/>
          <a:ext cx="11233151" cy="4888074"/>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567596">
                  <a:extLst>
                    <a:ext uri="{9D8B030D-6E8A-4147-A177-3AD203B41FA5}">
                      <a16:colId xmlns:a16="http://schemas.microsoft.com/office/drawing/2014/main" val="1525620392"/>
                    </a:ext>
                  </a:extLst>
                </a:gridCol>
                <a:gridCol w="2314918">
                  <a:extLst>
                    <a:ext uri="{9D8B030D-6E8A-4147-A177-3AD203B41FA5}">
                      <a16:colId xmlns:a16="http://schemas.microsoft.com/office/drawing/2014/main" val="3835180974"/>
                    </a:ext>
                  </a:extLst>
                </a:gridCol>
                <a:gridCol w="1868341">
                  <a:extLst>
                    <a:ext uri="{9D8B030D-6E8A-4147-A177-3AD203B41FA5}">
                      <a16:colId xmlns:a16="http://schemas.microsoft.com/office/drawing/2014/main" val="3615895197"/>
                    </a:ext>
                  </a:extLst>
                </a:gridCol>
                <a:gridCol w="2615663">
                  <a:extLst>
                    <a:ext uri="{9D8B030D-6E8A-4147-A177-3AD203B41FA5}">
                      <a16:colId xmlns:a16="http://schemas.microsoft.com/office/drawing/2014/main" val="360912566"/>
                    </a:ext>
                  </a:extLst>
                </a:gridCol>
              </a:tblGrid>
              <a:tr h="39313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kern="1200" dirty="0">
                          <a:solidFill>
                            <a:schemeClr val="bg1"/>
                          </a:solidFill>
                          <a:latin typeface="Meiryo" panose="020B0604030504040204" pitchFamily="34" charset="-128"/>
                          <a:ea typeface="Meiryo" panose="020B0604030504040204" pitchFamily="34" charset="-128"/>
                          <a:cs typeface="+mn-cs"/>
                        </a:rPr>
                        <a:t>Yahoo!</a:t>
                      </a:r>
                      <a:r>
                        <a:rPr kumimoji="1" lang="ja-JP" altLang="en-US" sz="900" b="1" kern="1200" dirty="0">
                          <a:solidFill>
                            <a:schemeClr val="bg1"/>
                          </a:solidFill>
                          <a:latin typeface="Meiryo" panose="020B0604030504040204" pitchFamily="34" charset="-128"/>
                          <a:ea typeface="Meiryo" panose="020B0604030504040204" pitchFamily="34" charset="-128"/>
                          <a:cs typeface="+mn-cs"/>
                        </a:rPr>
                        <a:t>ニュース　プライムディスプレイ　</a:t>
                      </a:r>
                      <a:r>
                        <a:rPr kumimoji="1" lang="en-US" altLang="ja-JP" sz="900" b="1" kern="1200" dirty="0">
                          <a:solidFill>
                            <a:schemeClr val="bg1"/>
                          </a:solidFill>
                          <a:latin typeface="Meiryo" panose="020B0604030504040204" pitchFamily="34" charset="-128"/>
                          <a:ea typeface="Meiryo" panose="020B0604030504040204" pitchFamily="34" charset="-128"/>
                          <a:cs typeface="+mn-cs"/>
                        </a:rPr>
                        <a:t>PC</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p>
                      <a:pPr algn="ctr"/>
                      <a:r>
                        <a:rPr kumimoji="1" lang="en-US" altLang="ja-JP" sz="900" b="1" kern="1200" dirty="0">
                          <a:solidFill>
                            <a:schemeClr val="bg1"/>
                          </a:solidFill>
                          <a:latin typeface="Meiryo" panose="020B0604030504040204" pitchFamily="34" charset="-128"/>
                          <a:ea typeface="Meiryo" panose="020B0604030504040204" pitchFamily="34" charset="-128"/>
                          <a:cs typeface="+mn-cs"/>
                        </a:rPr>
                        <a:t>Yahoo!</a:t>
                      </a:r>
                      <a:r>
                        <a:rPr kumimoji="1" lang="ja-JP" altLang="en-US" sz="900" b="1" kern="1200" dirty="0">
                          <a:solidFill>
                            <a:schemeClr val="bg1"/>
                          </a:solidFill>
                          <a:latin typeface="Meiryo" panose="020B0604030504040204" pitchFamily="34" charset="-128"/>
                          <a:ea typeface="Meiryo" panose="020B0604030504040204" pitchFamily="34" charset="-128"/>
                          <a:cs typeface="+mn-cs"/>
                        </a:rPr>
                        <a:t>ニュース　カテゴリー指定　プライムディスプレイ　</a:t>
                      </a:r>
                      <a:r>
                        <a:rPr kumimoji="1" lang="en-US" altLang="ja-JP" sz="900" b="1" kern="1200" dirty="0">
                          <a:solidFill>
                            <a:schemeClr val="bg1"/>
                          </a:solidFill>
                          <a:latin typeface="Meiryo" panose="020B0604030504040204" pitchFamily="34" charset="-128"/>
                          <a:ea typeface="Meiryo" panose="020B0604030504040204" pitchFamily="34" charset="-128"/>
                          <a:cs typeface="+mn-cs"/>
                        </a:rPr>
                        <a:t>PC</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2457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dirty="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dirty="0">
                          <a:solidFill>
                            <a:schemeClr val="bg1"/>
                          </a:solidFill>
                          <a:latin typeface="Meiryo"/>
                          <a:ea typeface="Meiryo"/>
                          <a:cs typeface="+mn-cs"/>
                        </a:rPr>
                        <a:t>ID</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dirty="0">
                          <a:solidFill>
                            <a:schemeClr val="accent3"/>
                          </a:solidFill>
                          <a:latin typeface="Meiryo" panose="020B0604030504040204" pitchFamily="34" charset="-128"/>
                          <a:ea typeface="Meiryo" panose="020B0604030504040204" pitchFamily="34" charset="-128"/>
                        </a:rPr>
                        <a:t>内容変更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effectLst/>
                          <a:latin typeface="Meiryo"/>
                          <a:ea typeface="Meiryo"/>
                          <a:cs typeface="+mn-cs"/>
                        </a:rPr>
                        <a:t>1000005748</a:t>
                      </a:r>
                      <a:endParaRPr kumimoji="1" lang="ja-JP" altLang="en-US" sz="900" kern="1200" dirty="0">
                        <a:solidFill>
                          <a:schemeClr val="accent3"/>
                        </a:solidFill>
                        <a:effectLst/>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dirty="0">
                          <a:solidFill>
                            <a:schemeClr val="accent3"/>
                          </a:solidFill>
                          <a:latin typeface="Meiryo" panose="020B0604030504040204" pitchFamily="34" charset="-128"/>
                          <a:ea typeface="Meiryo" panose="020B0604030504040204" pitchFamily="34" charset="-128"/>
                        </a:rPr>
                        <a:t>継続</a:t>
                      </a:r>
                      <a:endParaRPr kumimoji="1" lang="en-US" altLang="ja-JP" sz="900" kern="1200" dirty="0">
                        <a:solidFill>
                          <a:schemeClr val="accent3"/>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effectLst/>
                          <a:latin typeface="Meiryo" panose="020B0604030504040204" pitchFamily="34" charset="-128"/>
                          <a:ea typeface="Meiryo" panose="020B0604030504040204" pitchFamily="34" charset="-128"/>
                          <a:cs typeface="+mn-cs"/>
                        </a:rPr>
                        <a:t>1000001211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4571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dirty="0">
                          <a:solidFill>
                            <a:schemeClr val="accent3"/>
                          </a:solidFill>
                          <a:latin typeface="Meiryo"/>
                          <a:ea typeface="Meiryo"/>
                          <a:cs typeface="+mn-cs"/>
                        </a:rPr>
                        <a:t>2023</a:t>
                      </a:r>
                      <a:r>
                        <a:rPr kumimoji="1" lang="ja-JP" altLang="en-US" sz="900" kern="1200" dirty="0">
                          <a:solidFill>
                            <a:schemeClr val="accent3"/>
                          </a:solidFill>
                          <a:latin typeface="Meiryo"/>
                          <a:ea typeface="Meiryo"/>
                          <a:cs typeface="+mn-cs"/>
                        </a:rPr>
                        <a:t>年</a:t>
                      </a:r>
                      <a:r>
                        <a:rPr lang="ja-JP" altLang="en-US" sz="900" kern="1200" dirty="0">
                          <a:solidFill>
                            <a:schemeClr val="accent3"/>
                          </a:solidFill>
                          <a:latin typeface="Meiryo"/>
                          <a:ea typeface="Meiryo"/>
                          <a:cs typeface="+mn-cs"/>
                        </a:rPr>
                        <a:t>2</a:t>
                      </a:r>
                      <a:r>
                        <a:rPr kumimoji="1" lang="ja-JP" altLang="en-US" sz="900" kern="1200" dirty="0">
                          <a:solidFill>
                            <a:schemeClr val="accent3"/>
                          </a:solidFill>
                          <a:latin typeface="Meiryo"/>
                          <a:ea typeface="Meiryo"/>
                          <a:cs typeface="+mn-cs"/>
                        </a:rPr>
                        <a:t>月</a:t>
                      </a:r>
                      <a:r>
                        <a:rPr lang="en-US" altLang="ja-JP" sz="900" kern="1200" dirty="0">
                          <a:solidFill>
                            <a:schemeClr val="accent3"/>
                          </a:solidFill>
                          <a:latin typeface="Meiryo"/>
                          <a:ea typeface="Meiryo"/>
                          <a:cs typeface="+mn-cs"/>
                        </a:rPr>
                        <a:t>8</a:t>
                      </a:r>
                      <a:r>
                        <a:rPr kumimoji="1" lang="ja-JP" altLang="en-US" sz="900" kern="1200" dirty="0">
                          <a:solidFill>
                            <a:schemeClr val="accent3"/>
                          </a:solidFill>
                          <a:latin typeface="Meiryo"/>
                          <a:ea typeface="Meiryo"/>
                          <a:cs typeface="+mn-cs"/>
                        </a:rPr>
                        <a:t>日（水）</a:t>
                      </a: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457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endParaRPr kumimoji="1" lang="ja-JP" altLang="en-US" sz="900" kern="1200" dirty="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endParaRPr kumimoji="1" lang="ja-JP" altLang="en-US" sz="900" kern="1200" dirty="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3602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p>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バナー</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画像</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/6</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バナー</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画像</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 </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バナー</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動画</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バナー</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画像</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 </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バナー</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動画</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a:t>
                      </a:r>
                      <a:endParaRPr kumimoji="1" lang="ja-JP" altLang="en-US" sz="9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0" marR="0"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393138">
                <a:tc>
                  <a:txBody>
                    <a:body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a:t>
                      </a:r>
                    </a:p>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endParaRPr kumimoji="1" lang="ja-JP" altLang="en-US" sz="900" kern="1200" dirty="0">
                        <a:solidFill>
                          <a:schemeClr val="accent3"/>
                        </a:solidFill>
                        <a:latin typeface="Meiryo" panose="020B0604030504040204" pitchFamily="34" charset="-128"/>
                        <a:ea typeface="Meiryo" panose="020B0604030504040204" pitchFamily="34" charset="-128"/>
                        <a:cs typeface="+mn-cs"/>
                      </a:endParaRPr>
                    </a:p>
                  </a:txBody>
                  <a:tcPr marL="0" marR="0"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485508883"/>
                  </a:ext>
                </a:extLst>
              </a:tr>
              <a:tr h="2457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PC</a:t>
                      </a:r>
                      <a:endParaRPr kumimoji="1" lang="ja-JP" altLang="en-US" sz="900" kern="1200" dirty="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58970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Yahoo!</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ニュース（</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PC</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Yahoo!</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ニュース　経済／　</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Yahoo!</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ニュース　エンタメ</a:t>
                      </a:r>
                    </a:p>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Yahoo!</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ニュース　スポーツ／　</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Yahoo!</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ニュース　スポーツ　ゴルフ／</a:t>
                      </a:r>
                    </a:p>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Yahoo!</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ニュース　スポーツ　野球／　</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Yahoo!</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ニュース　スポーツ　サッカー</a:t>
                      </a:r>
                      <a:endParaRPr kumimoji="1" lang="en-US" altLang="ja-JP" sz="900" kern="1200" dirty="0">
                        <a:solidFill>
                          <a:schemeClr val="accent3"/>
                        </a:solidFill>
                        <a:latin typeface="Meiryo" panose="020B0604030504040204" pitchFamily="34" charset="-128"/>
                        <a:ea typeface="Meiryo" panose="020B0604030504040204" pitchFamily="34" charset="-128"/>
                        <a:cs typeface="+mn-cs"/>
                      </a:endParaRPr>
                    </a:p>
                    <a:p>
                      <a:pPr algn="ctr"/>
                      <a:r>
                        <a:rPr kumimoji="1" lang="en-US" altLang="ja-JP" sz="900" kern="1200" dirty="0">
                          <a:solidFill>
                            <a:schemeClr val="accent6"/>
                          </a:solidFill>
                          <a:latin typeface="Meiryo" panose="020B0604030504040204" pitchFamily="34" charset="-128"/>
                          <a:ea typeface="Meiryo" panose="020B0604030504040204" pitchFamily="34" charset="-128"/>
                          <a:cs typeface="+mn-cs"/>
                        </a:rPr>
                        <a:t>※1</a:t>
                      </a:r>
                      <a:endParaRPr kumimoji="1" lang="ja-JP" altLang="en-US" sz="900" kern="1200" dirty="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9485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latin typeface="Meiryo" panose="020B0604030504040204" pitchFamily="34" charset="-128"/>
                          <a:ea typeface="Meiryo" panose="020B0604030504040204" pitchFamily="34" charset="-128"/>
                          <a:cs typeface="+mn-cs"/>
                        </a:rPr>
                        <a:t>Yahoo!</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ニュースのトップページのトピックス以下</a:t>
                      </a: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latin typeface="Meiryo" panose="020B0604030504040204" pitchFamily="34" charset="-128"/>
                          <a:ea typeface="Meiryo" panose="020B0604030504040204" pitchFamily="34" charset="-128"/>
                          <a:cs typeface="+mn-cs"/>
                        </a:rPr>
                        <a:t>Yahoo!</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ニュースのトップページ以下の</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accent3"/>
                          </a:solidFill>
                          <a:latin typeface="Meiryo" panose="020B0604030504040204" pitchFamily="34" charset="-128"/>
                          <a:ea typeface="Meiryo" panose="020B0604030504040204" pitchFamily="34" charset="-128"/>
                          <a:cs typeface="+mn-cs"/>
                        </a:rPr>
                        <a:t>各カテゴリー詳細ページ</a:t>
                      </a: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4571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900" b="0" i="0" u="none" strike="noStrike" kern="1200" cap="none" spc="0" normalizeH="0" baseline="0" noProof="0" dirty="0">
                          <a:ln>
                            <a:noFill/>
                          </a:ln>
                          <a:solidFill>
                            <a:schemeClr val="accent3"/>
                          </a:solidFill>
                          <a:effectLst/>
                          <a:uLnTx/>
                          <a:uFillTx/>
                          <a:latin typeface="Meiryo"/>
                          <a:ea typeface="Meiryo"/>
                          <a:cs typeface="+mn-cs"/>
                        </a:rPr>
                        <a:t>2023</a:t>
                      </a:r>
                      <a:r>
                        <a:rPr kumimoji="1" lang="ja-JP" altLang="en-US" sz="900" b="0" i="0" u="none" strike="noStrike" kern="1200" cap="none" spc="0" normalizeH="0" baseline="0" noProof="0" dirty="0">
                          <a:ln>
                            <a:noFill/>
                          </a:ln>
                          <a:solidFill>
                            <a:schemeClr val="accent3"/>
                          </a:solidFill>
                          <a:effectLst/>
                          <a:uLnTx/>
                          <a:uFillTx/>
                          <a:latin typeface="Meiryo"/>
                          <a:ea typeface="Meiryo"/>
                          <a:cs typeface="+mn-cs"/>
                        </a:rPr>
                        <a:t>年</a:t>
                      </a:r>
                      <a:r>
                        <a:rPr lang="ja-JP" altLang="en-US" sz="900" b="0" i="0" u="none" strike="noStrike" kern="1200" cap="none" spc="0" normalizeH="0" baseline="0" noProof="0" dirty="0">
                          <a:ln>
                            <a:noFill/>
                          </a:ln>
                          <a:solidFill>
                            <a:schemeClr val="accent3"/>
                          </a:solidFill>
                          <a:effectLst/>
                          <a:uLnTx/>
                          <a:uFillTx/>
                          <a:latin typeface="Meiryo"/>
                          <a:ea typeface="Meiryo"/>
                          <a:cs typeface="+mn-cs"/>
                        </a:rPr>
                        <a:t>3</a:t>
                      </a:r>
                      <a:r>
                        <a:rPr kumimoji="1" lang="ja-JP" altLang="en-US" sz="900" b="0" i="0" u="none" strike="noStrike" kern="1200" cap="none" spc="0" normalizeH="0" baseline="0" noProof="0" dirty="0">
                          <a:ln>
                            <a:noFill/>
                          </a:ln>
                          <a:solidFill>
                            <a:schemeClr val="accent3"/>
                          </a:solidFill>
                          <a:effectLst/>
                          <a:uLnTx/>
                          <a:uFillTx/>
                          <a:latin typeface="Meiryo"/>
                          <a:ea typeface="Meiryo"/>
                          <a:cs typeface="+mn-cs"/>
                        </a:rPr>
                        <a:t>月</a:t>
                      </a:r>
                      <a:r>
                        <a:rPr kumimoji="1" lang="en-US" altLang="ja-JP" sz="900" b="0" i="0" u="none" strike="noStrike" kern="1200" cap="none" spc="0" normalizeH="0" baseline="0" noProof="0" dirty="0">
                          <a:ln>
                            <a:noFill/>
                          </a:ln>
                          <a:solidFill>
                            <a:schemeClr val="accent3"/>
                          </a:solidFill>
                          <a:effectLst/>
                          <a:uLnTx/>
                          <a:uFillTx/>
                          <a:latin typeface="Meiryo"/>
                          <a:ea typeface="Meiryo"/>
                          <a:cs typeface="+mn-cs"/>
                        </a:rPr>
                        <a:t>1</a:t>
                      </a:r>
                      <a:r>
                        <a:rPr kumimoji="1" lang="ja-JP" altLang="en-US" sz="900" b="0" i="0" u="none" strike="noStrike" kern="1200" cap="none" spc="0" normalizeH="0" baseline="0" noProof="0" dirty="0">
                          <a:ln>
                            <a:noFill/>
                          </a:ln>
                          <a:solidFill>
                            <a:schemeClr val="accent3"/>
                          </a:solidFill>
                          <a:effectLst/>
                          <a:uLnTx/>
                          <a:uFillTx/>
                          <a:latin typeface="Meiryo"/>
                          <a:ea typeface="Meiryo"/>
                          <a:cs typeface="+mn-cs"/>
                        </a:rPr>
                        <a:t>日（</a:t>
                      </a:r>
                      <a:r>
                        <a:rPr lang="ja-JP" altLang="en-US" sz="900" b="0" i="0" u="none" strike="noStrike" kern="1200" cap="none" spc="0" normalizeH="0" baseline="0" noProof="0" dirty="0">
                          <a:ln>
                            <a:noFill/>
                          </a:ln>
                          <a:solidFill>
                            <a:schemeClr val="accent3"/>
                          </a:solidFill>
                          <a:effectLst/>
                          <a:uLnTx/>
                          <a:uFillTx/>
                          <a:latin typeface="Meiryo"/>
                          <a:ea typeface="Meiryo"/>
                          <a:cs typeface="+mn-cs"/>
                        </a:rPr>
                        <a:t>水</a:t>
                      </a:r>
                      <a:r>
                        <a:rPr kumimoji="1" lang="ja-JP" altLang="en-US" sz="900" b="0" i="0" u="none" strike="noStrike" kern="1200" cap="none" spc="0" normalizeH="0" baseline="0" noProof="0" dirty="0">
                          <a:ln>
                            <a:noFill/>
                          </a:ln>
                          <a:solidFill>
                            <a:schemeClr val="accent3"/>
                          </a:solidFill>
                          <a:effectLst/>
                          <a:uLnTx/>
                          <a:uFillTx/>
                          <a:latin typeface="Meiryo"/>
                          <a:ea typeface="Meiryo"/>
                          <a:cs typeface="+mn-cs"/>
                        </a:rPr>
                        <a:t>）～</a:t>
                      </a:r>
                      <a:r>
                        <a:rPr kumimoji="1" lang="en-US" altLang="ja-JP" sz="900" b="0" i="0" u="none" strike="noStrike" kern="1200" cap="none" spc="0" normalizeH="0" baseline="0" noProof="0" dirty="0">
                          <a:ln>
                            <a:noFill/>
                          </a:ln>
                          <a:solidFill>
                            <a:schemeClr val="accent3"/>
                          </a:solidFill>
                          <a:effectLst/>
                          <a:uLnTx/>
                          <a:uFillTx/>
                          <a:latin typeface="Meiryo"/>
                          <a:ea typeface="Meiryo"/>
                          <a:cs typeface="+mn-cs"/>
                        </a:rPr>
                        <a:t>2023</a:t>
                      </a:r>
                      <a:r>
                        <a:rPr kumimoji="1" lang="ja-JP" altLang="en-US" sz="900" b="0" i="0" u="none" strike="noStrike" kern="1200" cap="none" spc="0" normalizeH="0" baseline="0" noProof="0" dirty="0">
                          <a:ln>
                            <a:noFill/>
                          </a:ln>
                          <a:solidFill>
                            <a:schemeClr val="accent3"/>
                          </a:solidFill>
                          <a:effectLst/>
                          <a:uLnTx/>
                          <a:uFillTx/>
                          <a:latin typeface="Meiryo"/>
                          <a:ea typeface="Meiryo"/>
                          <a:cs typeface="+mn-cs"/>
                        </a:rPr>
                        <a:t>年</a:t>
                      </a:r>
                      <a:r>
                        <a:rPr lang="ja-JP" altLang="en-US" sz="900" b="0" i="0" u="none" strike="noStrike" kern="1200" cap="none" spc="0" normalizeH="0" baseline="0" noProof="0" dirty="0">
                          <a:ln>
                            <a:noFill/>
                          </a:ln>
                          <a:solidFill>
                            <a:schemeClr val="accent3"/>
                          </a:solidFill>
                          <a:effectLst/>
                          <a:uLnTx/>
                          <a:uFillTx/>
                          <a:latin typeface="Meiryo"/>
                          <a:ea typeface="Meiryo"/>
                          <a:cs typeface="+mn-cs"/>
                        </a:rPr>
                        <a:t>9</a:t>
                      </a:r>
                      <a:r>
                        <a:rPr kumimoji="1" lang="ja-JP" altLang="en-US" sz="900" b="0" i="0" u="none" strike="noStrike" kern="1200" cap="none" spc="0" normalizeH="0" baseline="0" noProof="0" dirty="0">
                          <a:ln>
                            <a:noFill/>
                          </a:ln>
                          <a:solidFill>
                            <a:schemeClr val="accent3"/>
                          </a:solidFill>
                          <a:effectLst/>
                          <a:uLnTx/>
                          <a:uFillTx/>
                          <a:latin typeface="Meiryo"/>
                          <a:ea typeface="Meiryo"/>
                          <a:cs typeface="+mn-cs"/>
                        </a:rPr>
                        <a:t>月</a:t>
                      </a:r>
                      <a:r>
                        <a:rPr lang="en-US" altLang="ja-JP" sz="900" b="0" i="0" u="none" strike="noStrike" kern="1200" cap="none" spc="0" normalizeH="0" baseline="0" noProof="0" dirty="0">
                          <a:ln>
                            <a:noFill/>
                          </a:ln>
                          <a:solidFill>
                            <a:schemeClr val="accent3"/>
                          </a:solidFill>
                          <a:effectLst/>
                          <a:uLnTx/>
                          <a:uFillTx/>
                          <a:latin typeface="Meiryo"/>
                          <a:ea typeface="Meiryo"/>
                          <a:cs typeface="+mn-cs"/>
                        </a:rPr>
                        <a:t>30</a:t>
                      </a:r>
                      <a:r>
                        <a:rPr kumimoji="1" lang="ja-JP" altLang="en-US" sz="900" b="0" i="0" u="none" strike="noStrike" kern="1200" cap="none" spc="0" normalizeH="0" baseline="0" noProof="0" dirty="0">
                          <a:ln>
                            <a:noFill/>
                          </a:ln>
                          <a:solidFill>
                            <a:schemeClr val="accent3"/>
                          </a:solidFill>
                          <a:effectLst/>
                          <a:uLnTx/>
                          <a:uFillTx/>
                          <a:latin typeface="Meiryo"/>
                          <a:ea typeface="Meiryo"/>
                          <a:cs typeface="+mn-cs"/>
                        </a:rPr>
                        <a:t>日（</a:t>
                      </a:r>
                      <a:r>
                        <a:rPr lang="ja-JP" altLang="en-US" sz="900" b="0" i="0" u="none" strike="noStrike" kern="1200" cap="none" spc="0" normalizeH="0" baseline="0" noProof="0" dirty="0">
                          <a:ln>
                            <a:noFill/>
                          </a:ln>
                          <a:solidFill>
                            <a:schemeClr val="accent3"/>
                          </a:solidFill>
                          <a:effectLst/>
                          <a:uLnTx/>
                          <a:uFillTx/>
                          <a:latin typeface="Meiryo"/>
                          <a:ea typeface="Meiryo"/>
                          <a:cs typeface="+mn-cs"/>
                        </a:rPr>
                        <a:t>土</a:t>
                      </a:r>
                      <a:r>
                        <a:rPr kumimoji="1" lang="ja-JP" altLang="en-US" sz="900" b="0" i="0" u="none" strike="noStrike" kern="1200" cap="none" spc="0" normalizeH="0" baseline="0" noProof="0" dirty="0">
                          <a:ln>
                            <a:noFill/>
                          </a:ln>
                          <a:solidFill>
                            <a:schemeClr val="accent3"/>
                          </a:solidFill>
                          <a:effectLst/>
                          <a:uLnTx/>
                          <a:uFillTx/>
                          <a:latin typeface="Meiryo"/>
                          <a:ea typeface="Meiryo"/>
                          <a:cs typeface="+mn-cs"/>
                        </a:rPr>
                        <a:t>）</a:t>
                      </a: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457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5</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日間～</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31</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日間</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  </a:t>
                      </a:r>
                      <a:r>
                        <a:rPr kumimoji="1" lang="en-US" altLang="ja-JP" sz="900" kern="1200" dirty="0">
                          <a:solidFill>
                            <a:schemeClr val="accent6"/>
                          </a:solidFill>
                          <a:latin typeface="Meiryo" panose="020B0604030504040204" pitchFamily="34" charset="-128"/>
                          <a:ea typeface="Meiryo" panose="020B0604030504040204" pitchFamily="34" charset="-128"/>
                          <a:cs typeface="+mn-cs"/>
                        </a:rPr>
                        <a:t>※2</a:t>
                      </a: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p>
                      <a:pPr algn="ctr"/>
                      <a:r>
                        <a:rPr kumimoji="1" lang="en-US" altLang="zh-TW" sz="900" kern="1200" dirty="0">
                          <a:solidFill>
                            <a:schemeClr val="accent3"/>
                          </a:solidFill>
                          <a:latin typeface="Meiryo" panose="020B0604030504040204" pitchFamily="34" charset="-128"/>
                          <a:ea typeface="Meiryo" panose="020B0604030504040204" pitchFamily="34" charset="-128"/>
                          <a:cs typeface="+mn-cs"/>
                        </a:rPr>
                        <a:t>5</a:t>
                      </a:r>
                      <a:r>
                        <a:rPr kumimoji="1" lang="zh-TW" altLang="en-US" sz="900" kern="1200" dirty="0">
                          <a:solidFill>
                            <a:schemeClr val="accent3"/>
                          </a:solidFill>
                          <a:latin typeface="Meiryo" panose="020B0604030504040204" pitchFamily="34" charset="-128"/>
                          <a:ea typeface="Meiryo" panose="020B0604030504040204" pitchFamily="34" charset="-128"/>
                          <a:cs typeface="+mn-cs"/>
                        </a:rPr>
                        <a:t>日間～</a:t>
                      </a:r>
                      <a:r>
                        <a:rPr kumimoji="1" lang="en-US" altLang="zh-TW" sz="900" kern="1200" dirty="0">
                          <a:solidFill>
                            <a:schemeClr val="accent3"/>
                          </a:solidFill>
                          <a:latin typeface="Meiryo" panose="020B0604030504040204" pitchFamily="34" charset="-128"/>
                          <a:ea typeface="Meiryo" panose="020B0604030504040204" pitchFamily="34" charset="-128"/>
                          <a:cs typeface="+mn-cs"/>
                        </a:rPr>
                        <a:t>31</a:t>
                      </a:r>
                      <a:r>
                        <a:rPr kumimoji="1" lang="zh-TW" altLang="en-US" sz="900" kern="1200" dirty="0">
                          <a:solidFill>
                            <a:schemeClr val="accent3"/>
                          </a:solidFill>
                          <a:latin typeface="Meiryo" panose="020B0604030504040204" pitchFamily="34" charset="-128"/>
                          <a:ea typeface="Meiryo" panose="020B0604030504040204" pitchFamily="34" charset="-128"/>
                          <a:cs typeface="+mn-cs"/>
                        </a:rPr>
                        <a:t>日間  </a:t>
                      </a:r>
                      <a:r>
                        <a:rPr kumimoji="1" lang="en-US" altLang="zh-TW" sz="900" kern="1200" dirty="0">
                          <a:solidFill>
                            <a:schemeClr val="accent6"/>
                          </a:solidFill>
                          <a:latin typeface="Meiryo" panose="020B0604030504040204" pitchFamily="34" charset="-128"/>
                          <a:ea typeface="Meiryo" panose="020B0604030504040204" pitchFamily="34" charset="-128"/>
                          <a:cs typeface="+mn-cs"/>
                        </a:rPr>
                        <a:t>※3</a:t>
                      </a:r>
                      <a:endParaRPr kumimoji="1" lang="en-US" altLang="ja-JP" sz="900" kern="1200" dirty="0">
                        <a:solidFill>
                          <a:schemeClr val="accent6"/>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457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dirty="0" err="1">
                          <a:solidFill>
                            <a:schemeClr val="accent3"/>
                          </a:solidFill>
                          <a:latin typeface="Meiryo"/>
                          <a:ea typeface="Meiryo"/>
                        </a:rPr>
                        <a:t>vimps</a:t>
                      </a:r>
                      <a:r>
                        <a:rPr kumimoji="1" lang="ja-JP" altLang="en-US" sz="900">
                          <a:solidFill>
                            <a:schemeClr val="accent3"/>
                          </a:solidFill>
                          <a:latin typeface="Meiryo"/>
                          <a:ea typeface="Meiryo"/>
                        </a:rPr>
                        <a:t>購入型</a:t>
                      </a: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457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500,000</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300,000</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63039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dirty="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accent3"/>
                          </a:solidFill>
                          <a:latin typeface="Meiryo" panose="020B0604030504040204" pitchFamily="34" charset="-128"/>
                          <a:ea typeface="Meiryo" panose="020B0604030504040204" pitchFamily="34" charset="-128"/>
                          <a:cs typeface="+mn-cs"/>
                        </a:rPr>
                        <a:t>バナー</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画像</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/6</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5	</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310</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円</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accent3"/>
                          </a:solidFill>
                          <a:latin typeface="Meiryo" panose="020B0604030504040204" pitchFamily="34" charset="-128"/>
                          <a:ea typeface="Meiryo" panose="020B0604030504040204" pitchFamily="34" charset="-128"/>
                          <a:cs typeface="+mn-cs"/>
                        </a:rPr>
                        <a:t>バナー</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画像</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 </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 </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バナー</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動画</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310</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円</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accent3"/>
                          </a:solidFill>
                          <a:latin typeface="Meiryo" panose="020B0604030504040204" pitchFamily="34" charset="-128"/>
                          <a:ea typeface="Meiryo" panose="020B0604030504040204" pitchFamily="34" charset="-128"/>
                          <a:cs typeface="+mn-cs"/>
                        </a:rPr>
                        <a:t>バナー</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画像</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2</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 </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 </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バナー</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動画</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2</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372</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dirty="0">
                        <a:solidFill>
                          <a:schemeClr val="accent3"/>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TW" sz="900" kern="1200" dirty="0">
                          <a:solidFill>
                            <a:schemeClr val="accent6"/>
                          </a:solidFill>
                          <a:latin typeface="Meiryo" panose="020B0604030504040204" pitchFamily="34" charset="-128"/>
                          <a:ea typeface="Meiryo" panose="020B0604030504040204" pitchFamily="34" charset="-128"/>
                          <a:cs typeface="+mn-cs"/>
                        </a:rPr>
                        <a:t>※4</a:t>
                      </a:r>
                      <a:endParaRPr kumimoji="1" lang="ja-JP" altLang="en-US" sz="900" kern="1200" dirty="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ja-JP" altLang="en-US" sz="900" kern="1200" dirty="0">
                          <a:solidFill>
                            <a:schemeClr val="accent3"/>
                          </a:solidFill>
                          <a:latin typeface="Meiryo" panose="020B0604030504040204" pitchFamily="34" charset="-128"/>
                          <a:ea typeface="Meiryo" panose="020B0604030504040204" pitchFamily="34" charset="-128"/>
                          <a:cs typeface="+mn-cs"/>
                        </a:rPr>
                        <a:t>バナー</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画像</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/6</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5	</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380</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円</a:t>
                      </a:r>
                    </a:p>
                    <a:p>
                      <a:pPr algn="ctr"/>
                      <a:r>
                        <a:rPr kumimoji="1" lang="ja-JP" altLang="en-US" sz="900" kern="1200" dirty="0">
                          <a:solidFill>
                            <a:schemeClr val="accent3"/>
                          </a:solidFill>
                          <a:latin typeface="Meiryo" panose="020B0604030504040204" pitchFamily="34" charset="-128"/>
                          <a:ea typeface="Meiryo" panose="020B0604030504040204" pitchFamily="34" charset="-128"/>
                          <a:cs typeface="+mn-cs"/>
                        </a:rPr>
                        <a:t>バナー</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画像</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 </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 </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バナー</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動画</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380</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円</a:t>
                      </a:r>
                    </a:p>
                    <a:p>
                      <a:pPr algn="ctr"/>
                      <a:r>
                        <a:rPr kumimoji="1" lang="ja-JP" altLang="en-US" sz="900" kern="1200" dirty="0">
                          <a:solidFill>
                            <a:schemeClr val="accent3"/>
                          </a:solidFill>
                          <a:latin typeface="Meiryo" panose="020B0604030504040204" pitchFamily="34" charset="-128"/>
                          <a:ea typeface="Meiryo" panose="020B0604030504040204" pitchFamily="34" charset="-128"/>
                          <a:cs typeface="+mn-cs"/>
                        </a:rPr>
                        <a:t>バナー</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画像</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2</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 </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 </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バナー</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動画</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2</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456</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dirty="0">
                        <a:solidFill>
                          <a:schemeClr val="accent3"/>
                        </a:solidFill>
                        <a:latin typeface="Meiryo" panose="020B0604030504040204" pitchFamily="34" charset="-128"/>
                        <a:ea typeface="Meiryo" panose="020B0604030504040204" pitchFamily="34" charset="-128"/>
                        <a:cs typeface="+mn-cs"/>
                      </a:endParaRPr>
                    </a:p>
                    <a:p>
                      <a:pPr algn="ctr"/>
                      <a:r>
                        <a:rPr kumimoji="1" lang="en-US" altLang="zh-TW" sz="900" kern="1200" dirty="0">
                          <a:solidFill>
                            <a:schemeClr val="accent6"/>
                          </a:solidFill>
                          <a:latin typeface="Meiryo" panose="020B0604030504040204" pitchFamily="34" charset="-128"/>
                          <a:ea typeface="Meiryo" panose="020B0604030504040204" pitchFamily="34" charset="-128"/>
                          <a:cs typeface="+mn-cs"/>
                        </a:rPr>
                        <a:t>※4</a:t>
                      </a:r>
                      <a:endParaRPr kumimoji="1" lang="ja-JP" altLang="en-US" sz="900" kern="1200" dirty="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4571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dirty="0" err="1">
                          <a:solidFill>
                            <a:schemeClr val="bg1"/>
                          </a:solidFill>
                          <a:latin typeface="Meiryo"/>
                          <a:ea typeface="Meiryo"/>
                          <a:cs typeface="+mn-cs"/>
                        </a:rPr>
                        <a:t>vimps</a:t>
                      </a:r>
                      <a:r>
                        <a:rPr kumimoji="1" lang="ja-JP" altLang="en-US" sz="900" b="0" kern="1200">
                          <a:solidFill>
                            <a:schemeClr val="bg1"/>
                          </a:solidFill>
                          <a:latin typeface="Meiryo"/>
                          <a:ea typeface="Meiryo"/>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endParaRPr kumimoji="1" lang="ja-JP" altLang="en-US" sz="900" kern="1200" dirty="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endParaRPr kumimoji="1" lang="ja-JP" altLang="en-US" sz="900" kern="1200" dirty="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22" name="正方形/長方形 21">
            <a:extLst>
              <a:ext uri="{FF2B5EF4-FFF2-40B4-BE49-F238E27FC236}">
                <a16:creationId xmlns:a16="http://schemas.microsoft.com/office/drawing/2014/main" id="{3BD2B934-2B3E-76AE-8F13-CF3503B305CE}"/>
              </a:ext>
            </a:extLst>
          </p:cNvPr>
          <p:cNvSpPr/>
          <p:nvPr/>
        </p:nvSpPr>
        <p:spPr>
          <a:xfrm>
            <a:off x="479423" y="6154873"/>
            <a:ext cx="4190250" cy="406265"/>
          </a:xfrm>
          <a:prstGeom prst="rect">
            <a:avLst/>
          </a:prstGeom>
        </p:spPr>
        <p:txBody>
          <a:bodyPr wrap="none" lIns="0" tIns="0" rIns="0" bIns="0" anchor="t">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24" name="円/楕円 23">
            <a:extLst>
              <a:ext uri="{FF2B5EF4-FFF2-40B4-BE49-F238E27FC236}">
                <a16:creationId xmlns:a16="http://schemas.microsoft.com/office/drawing/2014/main" id="{3465B3FE-C27F-A19D-896E-262C1708697F}"/>
              </a:ext>
            </a:extLst>
          </p:cNvPr>
          <p:cNvSpPr>
            <a:spLocks noChangeAspect="1"/>
          </p:cNvSpPr>
          <p:nvPr/>
        </p:nvSpPr>
        <p:spPr>
          <a:xfrm>
            <a:off x="9294765" y="222806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D</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25" name="円/楕円 24">
            <a:extLst>
              <a:ext uri="{FF2B5EF4-FFF2-40B4-BE49-F238E27FC236}">
                <a16:creationId xmlns:a16="http://schemas.microsoft.com/office/drawing/2014/main" id="{5F5E3FB3-2898-8459-A48A-E7436632675E}"/>
              </a:ext>
            </a:extLst>
          </p:cNvPr>
          <p:cNvSpPr>
            <a:spLocks noChangeAspect="1"/>
          </p:cNvSpPr>
          <p:nvPr/>
        </p:nvSpPr>
        <p:spPr>
          <a:xfrm>
            <a:off x="8634202" y="2386118"/>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E</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3" name="円/楕円 23">
            <a:extLst>
              <a:ext uri="{FF2B5EF4-FFF2-40B4-BE49-F238E27FC236}">
                <a16:creationId xmlns:a16="http://schemas.microsoft.com/office/drawing/2014/main" id="{2DCFB74F-0C12-AC08-65A7-5D4FF98FA292}"/>
              </a:ext>
            </a:extLst>
          </p:cNvPr>
          <p:cNvSpPr>
            <a:spLocks noChangeAspect="1"/>
          </p:cNvSpPr>
          <p:nvPr/>
        </p:nvSpPr>
        <p:spPr>
          <a:xfrm>
            <a:off x="6819983" y="222806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Segoe UI" panose="020B0502040204020203" pitchFamily="34" charset="0"/>
                <a:ea typeface="メイリオ" panose="020B0604030504040204" pitchFamily="34" charset="-128"/>
                <a:cs typeface="Segoe UI" panose="020B0502040204020203" pitchFamily="34" charset="0"/>
              </a:rPr>
              <a:t>C</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lang="en-US" altLang="ja-JP" dirty="0"/>
              <a:t>PC</a:t>
            </a:r>
            <a:r>
              <a:rPr lang="ja-JP" altLang="en-US"/>
              <a:t>商品</a:t>
            </a:r>
          </a:p>
        </p:txBody>
      </p:sp>
      <p:sp>
        <p:nvSpPr>
          <p:cNvPr id="7" name="正方形/長方形 6">
            <a:extLst>
              <a:ext uri="{FF2B5EF4-FFF2-40B4-BE49-F238E27FC236}">
                <a16:creationId xmlns:a16="http://schemas.microsoft.com/office/drawing/2014/main" id="{3A2713AE-4A71-017C-EE4A-B4C9CB63D7DA}"/>
              </a:ext>
            </a:extLst>
          </p:cNvPr>
          <p:cNvSpPr/>
          <p:nvPr/>
        </p:nvSpPr>
        <p:spPr>
          <a:xfrm>
            <a:off x="5914641" y="6019451"/>
            <a:ext cx="4645502" cy="541687"/>
          </a:xfrm>
          <a:prstGeom prst="rect">
            <a:avLst/>
          </a:prstGeom>
        </p:spPr>
        <p:txBody>
          <a:bodyPr wrap="non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a:t>
            </a:r>
            <a:r>
              <a:rPr kumimoji="0" lang="ja-JP" altLang="en-US" sz="800" kern="0" dirty="0">
                <a:solidFill>
                  <a:srgbClr val="C9002C"/>
                </a:solidFill>
                <a:latin typeface="Meiryo" panose="020B0604030504040204" pitchFamily="34" charset="-128"/>
                <a:ea typeface="Meiryo" panose="020B0604030504040204" pitchFamily="34" charset="-128"/>
              </a:rPr>
              <a:t>　いずれかのカテゴリーひとつを選択してください。</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※2  1</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※3</a:t>
            </a:r>
            <a:r>
              <a:rPr kumimoji="0" lang="ja-JP" altLang="en-US" sz="800" kern="0" dirty="0">
                <a:solidFill>
                  <a:srgbClr val="C9002C"/>
                </a:solidFill>
                <a:latin typeface="Meiryo" panose="020B0604030504040204" pitchFamily="34" charset="-128"/>
                <a:ea typeface="Meiryo" panose="020B0604030504040204" pitchFamily="34" charset="-128"/>
              </a:rPr>
              <a:t>  </a:t>
            </a:r>
            <a:r>
              <a:rPr kumimoji="0" lang="en-US" altLang="ja-JP" sz="800" kern="0" dirty="0">
                <a:solidFill>
                  <a:srgbClr val="C9002C"/>
                </a:solidFill>
                <a:latin typeface="Meiryo" panose="020B0604030504040204" pitchFamily="34" charset="-128"/>
                <a:ea typeface="Meiryo" panose="020B0604030504040204" pitchFamily="34" charset="-128"/>
              </a:rPr>
              <a:t>3</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　キャンペーン予約時に複数のアスペクト比を選択した場合は、金額の高い</a:t>
            </a:r>
            <a:r>
              <a:rPr kumimoji="0" lang="en-US" altLang="ja-JP" sz="800" kern="0" dirty="0" err="1">
                <a:solidFill>
                  <a:srgbClr val="C9002C"/>
                </a:solidFill>
                <a:latin typeface="Meiryo" panose="020B0604030504040204" pitchFamily="34" charset="-128"/>
                <a:ea typeface="Meiryo" panose="020B0604030504040204" pitchFamily="34" charset="-128"/>
              </a:rPr>
              <a:t>vCPM</a:t>
            </a:r>
            <a:r>
              <a:rPr kumimoji="0" lang="ja-JP" altLang="en-US" sz="800" kern="0" dirty="0">
                <a:solidFill>
                  <a:srgbClr val="C9002C"/>
                </a:solidFill>
                <a:latin typeface="Meiryo" panose="020B0604030504040204" pitchFamily="34" charset="-128"/>
                <a:ea typeface="Meiryo" panose="020B0604030504040204" pitchFamily="34" charset="-128"/>
              </a:rPr>
              <a:t>を適用します。</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pic>
        <p:nvPicPr>
          <p:cNvPr id="4" name="図プレースホルダー 9" descr="アイコン&#10;&#10;自動的に生成された説明">
            <a:extLst>
              <a:ext uri="{FF2B5EF4-FFF2-40B4-BE49-F238E27FC236}">
                <a16:creationId xmlns:a16="http://schemas.microsoft.com/office/drawing/2014/main" id="{5E1AAA4C-C8B6-0D8B-FD73-E410E2CF7684}"/>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13563108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1AB5BE07-719A-5001-0EDA-3EE3E86A3DAD}"/>
              </a:ext>
            </a:extLst>
          </p:cNvPr>
          <p:cNvSpPr/>
          <p:nvPr/>
        </p:nvSpPr>
        <p:spPr>
          <a:xfrm>
            <a:off x="1799370"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ターゲティング設定</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7" name="テキスト ボックス 5">
            <a:extLst>
              <a:ext uri="{FF2B5EF4-FFF2-40B4-BE49-F238E27FC236}">
                <a16:creationId xmlns:a16="http://schemas.microsoft.com/office/drawing/2014/main" id="{DB57C65A-A480-F480-7977-AF7BB6A2BB79}"/>
              </a:ext>
            </a:extLst>
          </p:cNvPr>
          <p:cNvSpPr txBox="1"/>
          <p:nvPr/>
        </p:nvSpPr>
        <p:spPr>
          <a:xfrm>
            <a:off x="479425" y="5016589"/>
            <a:ext cx="10767371" cy="1523494"/>
          </a:xfrm>
          <a:prstGeom prst="rect">
            <a:avLst/>
          </a:prstGeom>
          <a:noFill/>
        </p:spPr>
        <p:txBody>
          <a:bodyPr wrap="none" lIns="0" tIns="0" rIns="0" bIns="0"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8" name="表 7">
            <a:extLst>
              <a:ext uri="{FF2B5EF4-FFF2-40B4-BE49-F238E27FC236}">
                <a16:creationId xmlns:a16="http://schemas.microsoft.com/office/drawing/2014/main" id="{3E352492-3BB3-AFA1-D829-8B4AF584EAD3}"/>
              </a:ext>
            </a:extLst>
          </p:cNvPr>
          <p:cNvGraphicFramePr>
            <a:graphicFrameLocks noGrp="1"/>
          </p:cNvGraphicFramePr>
          <p:nvPr>
            <p:extLst>
              <p:ext uri="{D42A27DB-BD31-4B8C-83A1-F6EECF244321}">
                <p14:modId xmlns:p14="http://schemas.microsoft.com/office/powerpoint/2010/main" val="1397976781"/>
              </p:ext>
            </p:extLst>
          </p:nvPr>
        </p:nvGraphicFramePr>
        <p:xfrm>
          <a:off x="479425" y="1089024"/>
          <a:ext cx="11233148" cy="3890333"/>
        </p:xfrm>
        <a:graphic>
          <a:graphicData uri="http://schemas.openxmlformats.org/drawingml/2006/table">
            <a:tbl>
              <a:tblPr firstCol="1" bandRow="1"/>
              <a:tblGrid>
                <a:gridCol w="1949668">
                  <a:extLst>
                    <a:ext uri="{9D8B030D-6E8A-4147-A177-3AD203B41FA5}">
                      <a16:colId xmlns:a16="http://schemas.microsoft.com/office/drawing/2014/main" val="792911817"/>
                    </a:ext>
                  </a:extLst>
                </a:gridCol>
                <a:gridCol w="2950698">
                  <a:extLst>
                    <a:ext uri="{9D8B030D-6E8A-4147-A177-3AD203B41FA5}">
                      <a16:colId xmlns:a16="http://schemas.microsoft.com/office/drawing/2014/main" val="2515137241"/>
                    </a:ext>
                  </a:extLst>
                </a:gridCol>
                <a:gridCol w="3166391">
                  <a:extLst>
                    <a:ext uri="{9D8B030D-6E8A-4147-A177-3AD203B41FA5}">
                      <a16:colId xmlns:a16="http://schemas.microsoft.com/office/drawing/2014/main" val="598637953"/>
                    </a:ext>
                  </a:extLst>
                </a:gridCol>
                <a:gridCol w="3166391">
                  <a:extLst>
                    <a:ext uri="{9D8B030D-6E8A-4147-A177-3AD203B41FA5}">
                      <a16:colId xmlns:a16="http://schemas.microsoft.com/office/drawing/2014/main" val="56015879"/>
                    </a:ext>
                  </a:extLst>
                </a:gridCol>
              </a:tblGrid>
              <a:tr h="57115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err="1">
                          <a:solidFill>
                            <a:schemeClr val="accent3"/>
                          </a:solidFill>
                          <a:latin typeface="Meiryo" panose="020B0604030504040204" pitchFamily="34" charset="-128"/>
                          <a:ea typeface="Meiryo" panose="020B0604030504040204" pitchFamily="34" charset="-128"/>
                          <a:cs typeface="+mn-cs"/>
                        </a:rPr>
                        <a:t>vCPM</a:t>
                      </a:r>
                      <a:endParaRPr kumimoji="1" lang="en-US" altLang="ja-JP" sz="1000" b="1" kern="1200" dirty="0">
                        <a:solidFill>
                          <a:schemeClr val="accent3"/>
                        </a:solidFill>
                        <a:latin typeface="Meiryo" panose="020B0604030504040204" pitchFamily="34" charset="-128"/>
                        <a:ea typeface="Meiryo" panose="020B0604030504040204" pitchFamily="34" charset="-128"/>
                        <a:cs typeface="+mn-cs"/>
                      </a:endParaRPr>
                    </a:p>
                    <a:p>
                      <a:pPr algn="ct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掛け率</a:t>
                      </a:r>
                      <a:endParaRPr kumimoji="1" lang="en-US" altLang="ja-JP" sz="1000" b="1" kern="1200" dirty="0">
                        <a:solidFill>
                          <a:schemeClr val="accent3"/>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cs typeface="+mn-cs"/>
                        </a:rPr>
                        <a:t>Yahoo!</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ニュース　プライムディスプレイ　</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PC</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bg1"/>
                          </a:solidFill>
                          <a:latin typeface="Meiryo" panose="020B0604030504040204" pitchFamily="34" charset="-128"/>
                          <a:ea typeface="Meiryo" panose="020B0604030504040204" pitchFamily="34" charset="-128"/>
                          <a:cs typeface="+mn-cs"/>
                        </a:rPr>
                        <a:t>Yahoo!</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ニュース　カテゴリー指定　</a:t>
                      </a:r>
                    </a:p>
                    <a:p>
                      <a:pPr algn="ctr"/>
                      <a:r>
                        <a:rPr kumimoji="1" lang="ja-JP" altLang="en-US" sz="1000" b="1" kern="1200" dirty="0">
                          <a:solidFill>
                            <a:schemeClr val="bg1"/>
                          </a:solidFill>
                          <a:latin typeface="Meiryo" panose="020B0604030504040204" pitchFamily="34" charset="-128"/>
                          <a:ea typeface="Meiryo" panose="020B0604030504040204" pitchFamily="34" charset="-128"/>
                          <a:cs typeface="+mn-cs"/>
                        </a:rPr>
                        <a:t>プライムディスプレイ　</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PC</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117335041"/>
                  </a:ext>
                </a:extLst>
              </a:tr>
              <a:tr h="38322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性別</a:t>
                      </a: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dirty="0">
                          <a:solidFill>
                            <a:schemeClr val="bg1"/>
                          </a:solidFill>
                          <a:latin typeface="Meiryo" panose="020B0604030504040204" pitchFamily="34" charset="-128"/>
                          <a:ea typeface="Meiryo" panose="020B0604030504040204" pitchFamily="34" charset="-128"/>
                        </a:rPr>
                        <a:t>1.2</a:t>
                      </a:r>
                      <a:r>
                        <a:rPr kumimoji="1" lang="ja-JP" altLang="en-US" sz="1000" b="0" dirty="0">
                          <a:solidFill>
                            <a:schemeClr val="bg1"/>
                          </a:solidFill>
                          <a:latin typeface="Meiryo" panose="020B0604030504040204" pitchFamily="34" charset="-128"/>
                          <a:ea typeface="Meiryo" panose="020B0604030504040204" pitchFamily="34" charset="-128"/>
                        </a:rPr>
                        <a:t>倍</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10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84434171"/>
                  </a:ext>
                </a:extLst>
              </a:tr>
              <a:tr h="38322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年齢</a:t>
                      </a: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cs typeface="+mn-cs"/>
                        </a:rPr>
                        <a:t>1.2</a:t>
                      </a:r>
                      <a:r>
                        <a:rPr kumimoji="1" lang="ja-JP" altLang="en-US" sz="100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931917948"/>
                  </a:ext>
                </a:extLst>
              </a:tr>
              <a:tr h="407594">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cs typeface="+mn-cs"/>
                        </a:rPr>
                        <a:t>地域</a:t>
                      </a:r>
                      <a:endParaRPr kumimoji="1" lang="en-US" altLang="ja-JP" sz="1000" b="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cs typeface="+mn-cs"/>
                        </a:rPr>
                        <a:t>（都道府県）</a:t>
                      </a: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cs typeface="+mn-cs"/>
                        </a:rPr>
                        <a:t>1.3</a:t>
                      </a:r>
                      <a:r>
                        <a:rPr kumimoji="1" lang="ja-JP" altLang="en-US" sz="100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66098080"/>
                  </a:ext>
                </a:extLst>
              </a:tr>
              <a:tr h="407594">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00" b="0" dirty="0">
                          <a:solidFill>
                            <a:schemeClr val="bg1"/>
                          </a:solidFill>
                          <a:latin typeface="Meiryo" panose="020B0604030504040204" pitchFamily="34" charset="-128"/>
                          <a:ea typeface="Meiryo" panose="020B0604030504040204" pitchFamily="34" charset="-128"/>
                        </a:rPr>
                        <a:t>地域</a:t>
                      </a:r>
                      <a:endParaRPr kumimoji="1" lang="en-US" altLang="ja-JP" sz="1000" b="0" dirty="0">
                        <a:solidFill>
                          <a:schemeClr val="bg1"/>
                        </a:solidFill>
                        <a:latin typeface="Meiryo" panose="020B0604030504040204" pitchFamily="34" charset="-128"/>
                        <a:ea typeface="Meiryo" panose="020B0604030504040204" pitchFamily="34" charset="-128"/>
                      </a:endParaRPr>
                    </a:p>
                    <a:p>
                      <a:pPr algn="ctr"/>
                      <a:r>
                        <a:rPr kumimoji="1" lang="ja-JP" altLang="en-US" sz="1000" b="0" dirty="0">
                          <a:solidFill>
                            <a:schemeClr val="bg1"/>
                          </a:solidFill>
                          <a:latin typeface="Meiryo" panose="020B0604030504040204" pitchFamily="34" charset="-128"/>
                          <a:ea typeface="Meiryo" panose="020B0604030504040204" pitchFamily="34" charset="-128"/>
                        </a:rPr>
                        <a:t>（市区郡）</a:t>
                      </a: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eiryo" panose="020B0604030504040204" pitchFamily="34" charset="-128"/>
                          <a:ea typeface="Meiryo" panose="020B0604030504040204" pitchFamily="34" charset="-128"/>
                          <a:cs typeface="+mn-cs"/>
                        </a:rPr>
                        <a:t>1.56</a:t>
                      </a:r>
                      <a:r>
                        <a:rPr kumimoji="1" lang="ja-JP" altLang="en-US" sz="100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2463668774"/>
                  </a:ext>
                </a:extLst>
              </a:tr>
              <a:tr h="38322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cs typeface="+mn-cs"/>
                        </a:rPr>
                        <a:t>曜日・</a:t>
                      </a:r>
                      <a:r>
                        <a:rPr kumimoji="1" lang="ja-JP" altLang="en-US" sz="1000" b="0" dirty="0">
                          <a:solidFill>
                            <a:schemeClr val="bg1"/>
                          </a:solidFill>
                          <a:latin typeface="Meiryo" panose="020B0604030504040204" pitchFamily="34" charset="-128"/>
                          <a:ea typeface="Meiryo" panose="020B0604030504040204" pitchFamily="34" charset="-128"/>
                        </a:rPr>
                        <a:t>時間帯</a:t>
                      </a: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cs typeface="+mn-cs"/>
                        </a:rPr>
                        <a:t>1.2</a:t>
                      </a:r>
                      <a:r>
                        <a:rPr kumimoji="1" lang="ja-JP" altLang="en-US" sz="100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526559465"/>
                  </a:ext>
                </a:extLst>
              </a:tr>
              <a:tr h="563511">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cs typeface="+mn-cs"/>
                        </a:rPr>
                        <a:t>オーディエンスリスト</a:t>
                      </a: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1000" b="0" kern="1200" dirty="0">
                          <a:solidFill>
                            <a:schemeClr val="bg1"/>
                          </a:solidFill>
                          <a:latin typeface="Meiryo" panose="020B0604030504040204" pitchFamily="34" charset="-128"/>
                          <a:ea typeface="Meiryo" panose="020B0604030504040204" pitchFamily="34" charset="-128"/>
                        </a:rPr>
                        <a:t>※</a:t>
                      </a:r>
                      <a:r>
                        <a:rPr kumimoji="1" lang="ja-JP" altLang="en-US" sz="1000" b="0" kern="1200" dirty="0">
                          <a:solidFill>
                            <a:schemeClr val="bg1"/>
                          </a:solidFill>
                          <a:latin typeface="Meiryo" panose="020B0604030504040204" pitchFamily="34" charset="-128"/>
                          <a:ea typeface="Meiryo" panose="020B0604030504040204" pitchFamily="34" charset="-128"/>
                        </a:rPr>
                        <a:t>１</a:t>
                      </a:r>
                      <a:endParaRPr kumimoji="1" lang="en-US" altLang="ja-JP" sz="10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cs typeface="+mn-cs"/>
                        </a:rPr>
                        <a:t>1.8</a:t>
                      </a:r>
                      <a:r>
                        <a:rPr kumimoji="1" lang="ja-JP" altLang="en-US" sz="100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1967014782"/>
                  </a:ext>
                </a:extLst>
              </a:tr>
              <a:tr h="407594">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cs typeface="+mn-cs"/>
                        </a:rPr>
                        <a:t>オーディエンスリスト</a:t>
                      </a:r>
                      <a:br>
                        <a:rPr kumimoji="1" lang="en-US" altLang="ja-JP" sz="1000" b="0" kern="1200" dirty="0">
                          <a:solidFill>
                            <a:schemeClr val="bg1"/>
                          </a:solidFill>
                          <a:latin typeface="Meiryo" panose="020B0604030504040204" pitchFamily="34" charset="-128"/>
                          <a:ea typeface="Meiryo" panose="020B0604030504040204" pitchFamily="34" charset="-128"/>
                          <a:cs typeface="+mn-cs"/>
                        </a:rPr>
                      </a:br>
                      <a:r>
                        <a:rPr kumimoji="1" lang="ja-JP" altLang="en-US" sz="1000" b="0" kern="1200" dirty="0">
                          <a:solidFill>
                            <a:schemeClr val="bg1"/>
                          </a:solidFill>
                          <a:latin typeface="Meiryo" panose="020B0604030504040204" pitchFamily="34" charset="-128"/>
                          <a:ea typeface="Meiryo" panose="020B0604030504040204" pitchFamily="34" charset="-128"/>
                          <a:cs typeface="+mn-cs"/>
                        </a:rPr>
                        <a:t>（ヤフー提供）</a:t>
                      </a:r>
                      <a:r>
                        <a:rPr kumimoji="1" lang="en-US" altLang="ja-JP" sz="1000" b="0" kern="1200" dirty="0">
                          <a:solidFill>
                            <a:schemeClr val="bg1"/>
                          </a:solidFill>
                          <a:latin typeface="Meiryo" panose="020B0604030504040204" pitchFamily="34" charset="-128"/>
                          <a:ea typeface="Meiryo" panose="020B0604030504040204" pitchFamily="34" charset="-128"/>
                          <a:cs typeface="+mn-cs"/>
                        </a:rPr>
                        <a:t>※2</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（ヤフー提供）</a:t>
                      </a:r>
                      <a:r>
                        <a:rPr kumimoji="1" lang="en-US" altLang="ja-JP" sz="10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cs typeface="+mn-cs"/>
                        </a:rPr>
                        <a:t>リスト参照</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750538939"/>
                  </a:ext>
                </a:extLst>
              </a:tr>
              <a:tr h="38322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eiryo" panose="020B0604030504040204" pitchFamily="34" charset="-128"/>
                          <a:ea typeface="Meiryo" panose="020B0604030504040204" pitchFamily="34" charset="-128"/>
                        </a:rPr>
                        <a:t>フリークエンシー</a:t>
                      </a: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cs typeface="+mn-cs"/>
                        </a:rPr>
                        <a:t>2.0</a:t>
                      </a:r>
                      <a:r>
                        <a:rPr kumimoji="1" lang="ja-JP" altLang="en-US" sz="100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00" b="0" kern="1200" dirty="0">
                          <a:solidFill>
                            <a:schemeClr val="accent3"/>
                          </a:solidFill>
                          <a:latin typeface="Meiryo" panose="020B0604030504040204" pitchFamily="34" charset="-128"/>
                          <a:ea typeface="Meiryo" panose="020B0604030504040204" pitchFamily="34" charset="-128"/>
                          <a:cs typeface="+mn-cs"/>
                        </a:rPr>
                        <a:t>5-100</a:t>
                      </a:r>
                      <a:r>
                        <a:rPr kumimoji="1" lang="ja-JP" altLang="en-US" sz="1000" b="0" kern="1200" dirty="0">
                          <a:solidFill>
                            <a:schemeClr val="accent3"/>
                          </a:solidFill>
                          <a:latin typeface="Meiryo" panose="020B0604030504040204" pitchFamily="34" charset="-128"/>
                          <a:ea typeface="Meiryo" panose="020B0604030504040204" pitchFamily="34" charset="-128"/>
                          <a:cs typeface="+mn-cs"/>
                        </a:rPr>
                        <a:t>回</a:t>
                      </a:r>
                      <a:r>
                        <a:rPr kumimoji="1" lang="en-US" altLang="ja-JP" sz="1000" b="0" kern="1200" dirty="0">
                          <a:solidFill>
                            <a:schemeClr val="accent3"/>
                          </a:solidFill>
                          <a:latin typeface="Meiryo" panose="020B0604030504040204" pitchFamily="34" charset="-128"/>
                          <a:ea typeface="Meiryo" panose="020B0604030504040204" pitchFamily="34" charset="-128"/>
                          <a:cs typeface="+mn-cs"/>
                        </a:rPr>
                        <a:t>/</a:t>
                      </a:r>
                      <a:r>
                        <a:rPr kumimoji="1" lang="ja-JP" altLang="en-US" sz="1000" b="0" kern="1200" dirty="0">
                          <a:solidFill>
                            <a:schemeClr val="accent3"/>
                          </a:solidFill>
                          <a:latin typeface="Meiryo" panose="020B0604030504040204" pitchFamily="34" charset="-128"/>
                          <a:ea typeface="Meiryo" panose="020B0604030504040204" pitchFamily="34" charset="-128"/>
                          <a:cs typeface="+mn-cs"/>
                        </a:rPr>
                        <a:t>通期</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0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256108755"/>
                  </a:ext>
                </a:extLst>
              </a:tr>
            </a:tbl>
          </a:graphicData>
        </a:graphic>
      </p:graphicFrame>
      <p:sp>
        <p:nvSpPr>
          <p:cNvPr id="5" name="テキスト プレースホルダー 35">
            <a:extLst>
              <a:ext uri="{FF2B5EF4-FFF2-40B4-BE49-F238E27FC236}">
                <a16:creationId xmlns:a16="http://schemas.microsoft.com/office/drawing/2014/main" id="{5DBC7329-43C7-F211-67B8-78ECB9D1F2D7}"/>
              </a:ext>
            </a:extLst>
          </p:cNvPr>
          <p:cNvSpPr>
            <a:spLocks noGrp="1"/>
          </p:cNvSpPr>
          <p:nvPr>
            <p:ph type="body" sz="quarter" idx="13"/>
          </p:nvPr>
        </p:nvSpPr>
        <p:spPr>
          <a:xfrm>
            <a:off x="3855764" y="241866"/>
            <a:ext cx="5325181" cy="335028"/>
          </a:xfrm>
        </p:spPr>
        <p:txBody>
          <a:bodyPr/>
          <a:lstStyle/>
          <a:p>
            <a:r>
              <a:rPr lang="en-US" altLang="ja-JP" dirty="0"/>
              <a:t>PC</a:t>
            </a:r>
            <a:r>
              <a:rPr lang="ja-JP" altLang="en-US"/>
              <a:t>商品</a:t>
            </a:r>
          </a:p>
        </p:txBody>
      </p:sp>
      <p:pic>
        <p:nvPicPr>
          <p:cNvPr id="3" name="図プレースホルダー 9" descr="アイコン&#10;&#10;自動的に生成された説明">
            <a:extLst>
              <a:ext uri="{FF2B5EF4-FFF2-40B4-BE49-F238E27FC236}">
                <a16:creationId xmlns:a16="http://schemas.microsoft.com/office/drawing/2014/main" id="{A11CAB4E-2451-E9B1-B803-B03B7584659B}"/>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42894441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kumimoji="1" lang="en-US" altLang="ja-JP" dirty="0"/>
              <a:t>03</a:t>
            </a:r>
            <a:endParaRPr kumimoji="1" lang="ja-JP" altLang="en-US" dirty="0"/>
          </a:p>
        </p:txBody>
      </p:sp>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p:txBody>
          <a:bodyPr/>
          <a:lstStyle/>
          <a:p>
            <a:r>
              <a:rPr kumimoji="1" lang="ja-JP" altLang="en-US" dirty="0"/>
              <a:t>その他・注意事項</a:t>
            </a:r>
          </a:p>
        </p:txBody>
      </p:sp>
      <p:pic>
        <p:nvPicPr>
          <p:cNvPr id="8" name="図プレースホルダー 7" descr="アイコン&#10;&#10;自動的に生成された説明">
            <a:extLst>
              <a:ext uri="{FF2B5EF4-FFF2-40B4-BE49-F238E27FC236}">
                <a16:creationId xmlns:a16="http://schemas.microsoft.com/office/drawing/2014/main" id="{DCA2DB7B-A953-1ED6-9125-2F2333434F6B}"/>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31861924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掲載制限業種</a:t>
            </a:r>
            <a:endParaRPr kumimoji="1" lang="ja-JP" altLang="en-US"/>
          </a:p>
        </p:txBody>
      </p:sp>
      <p:sp>
        <p:nvSpPr>
          <p:cNvPr id="20" name="正方形/長方形 19">
            <a:extLst>
              <a:ext uri="{FF2B5EF4-FFF2-40B4-BE49-F238E27FC236}">
                <a16:creationId xmlns:a16="http://schemas.microsoft.com/office/drawing/2014/main" id="{27E0E6A7-8E08-191B-8F72-B306165AD086}"/>
              </a:ext>
            </a:extLst>
          </p:cNvPr>
          <p:cNvSpPr/>
          <p:nvPr/>
        </p:nvSpPr>
        <p:spPr>
          <a:xfrm>
            <a:off x="7841074" y="6335157"/>
            <a:ext cx="4183422" cy="270843"/>
          </a:xfrm>
          <a:prstGeom prst="rect">
            <a:avLst/>
          </a:prstGeom>
        </p:spPr>
        <p:txBody>
          <a:bodyPr wrap="square" lIns="0" tIns="0" rIns="0" bIns="0">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印</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のないカテゴリーは制限なしと</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なります。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22" name="正方形/長方形 21">
            <a:extLst>
              <a:ext uri="{FF2B5EF4-FFF2-40B4-BE49-F238E27FC236}">
                <a16:creationId xmlns:a16="http://schemas.microsoft.com/office/drawing/2014/main" id="{DFE94CF2-292B-3FEA-CAC7-196E96168650}"/>
              </a:ext>
            </a:extLst>
          </p:cNvPr>
          <p:cNvSpPr/>
          <p:nvPr/>
        </p:nvSpPr>
        <p:spPr>
          <a:xfrm>
            <a:off x="7996208" y="6345581"/>
            <a:ext cx="190338" cy="115018"/>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4" name="テキスト ボックス 3">
            <a:extLst>
              <a:ext uri="{FF2B5EF4-FFF2-40B4-BE49-F238E27FC236}">
                <a16:creationId xmlns:a16="http://schemas.microsoft.com/office/drawing/2014/main" id="{B9939776-5D89-3803-52DB-1F3832472590}"/>
              </a:ext>
            </a:extLst>
          </p:cNvPr>
          <p:cNvSpPr txBox="1"/>
          <p:nvPr/>
        </p:nvSpPr>
        <p:spPr>
          <a:xfrm>
            <a:off x="415541" y="6378245"/>
            <a:ext cx="3742717" cy="227755"/>
          </a:xfrm>
          <a:prstGeom prst="rect">
            <a:avLst/>
          </a:prstGeom>
          <a:noFill/>
        </p:spPr>
        <p:txBody>
          <a:bodyPr wrap="square">
            <a:spAutoFit/>
          </a:bodyPr>
          <a:lstStyle/>
          <a:p>
            <a:pPr>
              <a:lnSpc>
                <a:spcPct val="110000"/>
              </a:lnSpc>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dirty="0">
              <a:solidFill>
                <a:prstClr val="black"/>
              </a:solidFill>
              <a:latin typeface="Meiryo" panose="020B0604030504040204" pitchFamily="34" charset="-128"/>
              <a:ea typeface="Meiryo" panose="020B0604030504040204" pitchFamily="34" charset="-128"/>
            </a:endParaRPr>
          </a:p>
        </p:txBody>
      </p:sp>
      <p:graphicFrame>
        <p:nvGraphicFramePr>
          <p:cNvPr id="3" name="表 2">
            <a:extLst>
              <a:ext uri="{FF2B5EF4-FFF2-40B4-BE49-F238E27FC236}">
                <a16:creationId xmlns:a16="http://schemas.microsoft.com/office/drawing/2014/main" id="{BA025E1D-3E18-46EE-99D6-B35AD2CDD688}"/>
              </a:ext>
            </a:extLst>
          </p:cNvPr>
          <p:cNvGraphicFramePr>
            <a:graphicFrameLocks noGrp="1"/>
          </p:cNvGraphicFramePr>
          <p:nvPr>
            <p:extLst>
              <p:ext uri="{D42A27DB-BD31-4B8C-83A1-F6EECF244321}">
                <p14:modId xmlns:p14="http://schemas.microsoft.com/office/powerpoint/2010/main" val="1218447146"/>
              </p:ext>
            </p:extLst>
          </p:nvPr>
        </p:nvGraphicFramePr>
        <p:xfrm>
          <a:off x="479425" y="1089024"/>
          <a:ext cx="11233149" cy="5231666"/>
        </p:xfrm>
        <a:graphic>
          <a:graphicData uri="http://schemas.openxmlformats.org/drawingml/2006/table">
            <a:tbl>
              <a:tblPr firstCol="1" bandRow="1"/>
              <a:tblGrid>
                <a:gridCol w="3889036">
                  <a:extLst>
                    <a:ext uri="{9D8B030D-6E8A-4147-A177-3AD203B41FA5}">
                      <a16:colId xmlns:a16="http://schemas.microsoft.com/office/drawing/2014/main" val="792911817"/>
                    </a:ext>
                  </a:extLst>
                </a:gridCol>
                <a:gridCol w="1162327">
                  <a:extLst>
                    <a:ext uri="{9D8B030D-6E8A-4147-A177-3AD203B41FA5}">
                      <a16:colId xmlns:a16="http://schemas.microsoft.com/office/drawing/2014/main" val="3057805663"/>
                    </a:ext>
                  </a:extLst>
                </a:gridCol>
                <a:gridCol w="1200212">
                  <a:extLst>
                    <a:ext uri="{9D8B030D-6E8A-4147-A177-3AD203B41FA5}">
                      <a16:colId xmlns:a16="http://schemas.microsoft.com/office/drawing/2014/main" val="862787916"/>
                    </a:ext>
                  </a:extLst>
                </a:gridCol>
                <a:gridCol w="1196759">
                  <a:extLst>
                    <a:ext uri="{9D8B030D-6E8A-4147-A177-3AD203B41FA5}">
                      <a16:colId xmlns:a16="http://schemas.microsoft.com/office/drawing/2014/main" val="2598357217"/>
                    </a:ext>
                  </a:extLst>
                </a:gridCol>
                <a:gridCol w="1251752">
                  <a:extLst>
                    <a:ext uri="{9D8B030D-6E8A-4147-A177-3AD203B41FA5}">
                      <a16:colId xmlns:a16="http://schemas.microsoft.com/office/drawing/2014/main" val="3548876828"/>
                    </a:ext>
                  </a:extLst>
                </a:gridCol>
                <a:gridCol w="1216240">
                  <a:extLst>
                    <a:ext uri="{9D8B030D-6E8A-4147-A177-3AD203B41FA5}">
                      <a16:colId xmlns:a16="http://schemas.microsoft.com/office/drawing/2014/main" val="2910572198"/>
                    </a:ext>
                  </a:extLst>
                </a:gridCol>
                <a:gridCol w="1316823">
                  <a:extLst>
                    <a:ext uri="{9D8B030D-6E8A-4147-A177-3AD203B41FA5}">
                      <a16:colId xmlns:a16="http://schemas.microsoft.com/office/drawing/2014/main" val="1308425223"/>
                    </a:ext>
                  </a:extLst>
                </a:gridCol>
              </a:tblGrid>
              <a:tr h="58734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a:solidFill>
                            <a:schemeClr val="accent3"/>
                          </a:solidFill>
                        </a:rPr>
                        <a:t>カテゴリー名</a:t>
                      </a:r>
                      <a:endParaRPr kumimoji="1" lang="ja-JP" altLang="en-US" sz="900" b="1">
                        <a:solidFill>
                          <a:schemeClr val="accent3"/>
                        </a:solidFill>
                        <a:latin typeface="Meiryo" panose="020B0604030504040204" pitchFamily="34" charset="-128"/>
                        <a:ea typeface="Meiryo" panose="020B0604030504040204" pitchFamily="34" charset="-128"/>
                      </a:endParaRPr>
                    </a:p>
                  </a:txBody>
                  <a:tcPr marT="36000" marB="0"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p>
                      <a:pPr marL="0" algn="ctr" defTabSz="914423" rtl="0" eaLnBrk="1" latinLnBrk="0" hangingPunct="1"/>
                      <a:r>
                        <a:rPr kumimoji="1" lang="en-US" altLang="ja-JP" sz="800" b="1" kern="1200">
                          <a:solidFill>
                            <a:schemeClr val="bg1"/>
                          </a:solidFill>
                          <a:latin typeface="メイリオ"/>
                          <a:ea typeface="メイリオ"/>
                          <a:cs typeface="+mn-cs"/>
                        </a:rPr>
                        <a:t>Yahoo!</a:t>
                      </a:r>
                      <a:r>
                        <a:rPr kumimoji="1" lang="ja-JP" altLang="en-US" sz="800" b="1" kern="1200">
                          <a:solidFill>
                            <a:schemeClr val="bg1"/>
                          </a:solidFill>
                          <a:latin typeface="メイリオ"/>
                          <a:ea typeface="メイリオ"/>
                          <a:cs typeface="+mn-cs"/>
                        </a:rPr>
                        <a:t>ニュース</a:t>
                      </a:r>
                      <a:endParaRPr kumimoji="1" lang="en-US" altLang="ja-JP" sz="800" b="1" kern="1200">
                        <a:solidFill>
                          <a:schemeClr val="bg1"/>
                        </a:solidFill>
                        <a:latin typeface="メイリオ"/>
                        <a:ea typeface="メイリオ"/>
                        <a:cs typeface="+mn-cs"/>
                      </a:endParaRPr>
                    </a:p>
                    <a:p>
                      <a:pPr marL="0" algn="ctr" defTabSz="914423" rtl="0" eaLnBrk="1" latinLnBrk="0" hangingPunct="1"/>
                      <a:r>
                        <a:rPr kumimoji="1" lang="ja-JP" altLang="en-US" sz="800" b="1" kern="1200">
                          <a:solidFill>
                            <a:schemeClr val="bg1"/>
                          </a:solidFill>
                          <a:latin typeface="メイリオ"/>
                          <a:ea typeface="メイリオ"/>
                          <a:cs typeface="+mn-cs"/>
                        </a:rPr>
                        <a:t>プライムカバー　</a:t>
                      </a:r>
                      <a:r>
                        <a:rPr kumimoji="1" lang="en-US" altLang="ja-JP" sz="800" b="1" kern="1200">
                          <a:solidFill>
                            <a:schemeClr val="bg1"/>
                          </a:solidFill>
                          <a:latin typeface="メイリオ"/>
                          <a:ea typeface="メイリオ"/>
                          <a:cs typeface="+mn-cs"/>
                        </a:rPr>
                        <a:t>SP</a:t>
                      </a:r>
                      <a:endParaRPr kumimoji="1" lang="ja-JP" altLang="en-US" sz="800" b="1" kern="1200">
                        <a:solidFill>
                          <a:schemeClr val="bg1"/>
                        </a:solidFill>
                        <a:latin typeface="メイリオ"/>
                        <a:ea typeface="メイリオ"/>
                        <a:cs typeface="+mn-cs"/>
                      </a:endParaRPr>
                    </a:p>
                  </a:txBody>
                  <a:tcPr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1" kern="1200">
                          <a:solidFill>
                            <a:schemeClr val="bg1"/>
                          </a:solidFill>
                          <a:latin typeface="メイリオ"/>
                          <a:ea typeface="メイリオ"/>
                          <a:cs typeface="+mn-cs"/>
                        </a:rPr>
                        <a:t>Yahoo!</a:t>
                      </a:r>
                      <a:r>
                        <a:rPr kumimoji="1" lang="ja-JP" altLang="en-US" sz="800" b="1" kern="1200">
                          <a:solidFill>
                            <a:schemeClr val="bg1"/>
                          </a:solidFill>
                          <a:latin typeface="メイリオ"/>
                          <a:ea typeface="メイリオ"/>
                          <a:cs typeface="+mn-cs"/>
                        </a:rPr>
                        <a:t>ニュース</a:t>
                      </a:r>
                      <a:endParaRPr kumimoji="1" lang="en-US" altLang="ja-JP" sz="800" b="1" kern="1200">
                        <a:solidFill>
                          <a:schemeClr val="bg1"/>
                        </a:solidFill>
                        <a:latin typeface="メイリオ"/>
                        <a:ea typeface="メイリオ"/>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bg1"/>
                          </a:solidFill>
                          <a:latin typeface="メイリオ"/>
                          <a:ea typeface="メイリオ"/>
                          <a:cs typeface="+mn-cs"/>
                        </a:rPr>
                        <a:t>プライムカバー　</a:t>
                      </a:r>
                      <a:r>
                        <a:rPr kumimoji="1" lang="en-US" altLang="ja-JP" sz="800" b="1" kern="1200">
                          <a:solidFill>
                            <a:schemeClr val="bg1"/>
                          </a:solidFill>
                          <a:latin typeface="メイリオ"/>
                          <a:ea typeface="メイリオ"/>
                          <a:cs typeface="+mn-cs"/>
                        </a:rPr>
                        <a:t>SP</a:t>
                      </a:r>
                      <a:r>
                        <a:rPr kumimoji="1" lang="ja-JP" altLang="en-US" sz="800" b="1" kern="1200">
                          <a:solidFill>
                            <a:schemeClr val="bg1"/>
                          </a:solidFill>
                          <a:latin typeface="メイリオ"/>
                          <a:ea typeface="メイリオ"/>
                          <a:cs typeface="+mn-cs"/>
                        </a:rPr>
                        <a:t>（市区郡）</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marL="0" algn="ctr" defTabSz="914423" rtl="0" eaLnBrk="1" latinLnBrk="0" hangingPunct="1"/>
                      <a:r>
                        <a:rPr kumimoji="1" lang="en-US" altLang="ja-JP" sz="800" b="1" kern="1200" dirty="0">
                          <a:solidFill>
                            <a:schemeClr val="bg1"/>
                          </a:solidFill>
                          <a:latin typeface="メイリオ"/>
                          <a:ea typeface="メイリオ"/>
                          <a:cs typeface="+mn-cs"/>
                        </a:rPr>
                        <a:t>Yahoo!</a:t>
                      </a:r>
                      <a:r>
                        <a:rPr kumimoji="1" lang="ja-JP" altLang="en-US" sz="800" b="1" kern="1200" dirty="0">
                          <a:solidFill>
                            <a:schemeClr val="bg1"/>
                          </a:solidFill>
                          <a:latin typeface="メイリオ"/>
                          <a:ea typeface="メイリオ"/>
                          <a:cs typeface="+mn-cs"/>
                        </a:rPr>
                        <a:t>ニュース　</a:t>
                      </a:r>
                      <a:endParaRPr kumimoji="1" lang="en-US" altLang="ja-JP" sz="800" b="1" kern="1200" dirty="0">
                        <a:solidFill>
                          <a:schemeClr val="bg1"/>
                        </a:solidFill>
                        <a:latin typeface="メイリオ"/>
                        <a:ea typeface="メイリオ"/>
                        <a:cs typeface="+mn-cs"/>
                      </a:endParaRPr>
                    </a:p>
                    <a:p>
                      <a:pPr marL="0" algn="ctr" defTabSz="914423" rtl="0" eaLnBrk="1" latinLnBrk="0" hangingPunct="1"/>
                      <a:r>
                        <a:rPr kumimoji="1" lang="ja-JP" altLang="en-US" sz="800" b="1" kern="1200" dirty="0">
                          <a:solidFill>
                            <a:schemeClr val="bg1"/>
                          </a:solidFill>
                          <a:latin typeface="メイリオ"/>
                          <a:ea typeface="メイリオ"/>
                          <a:cs typeface="+mn-cs"/>
                        </a:rPr>
                        <a:t>カテゴリー指定</a:t>
                      </a:r>
                      <a:endParaRPr kumimoji="1" lang="en-US" altLang="ja-JP" sz="800" b="1" kern="1200" dirty="0">
                        <a:solidFill>
                          <a:schemeClr val="bg1"/>
                        </a:solidFill>
                        <a:latin typeface="メイリオ"/>
                        <a:ea typeface="メイリオ"/>
                        <a:cs typeface="+mn-cs"/>
                      </a:endParaRPr>
                    </a:p>
                    <a:p>
                      <a:pPr marL="0" algn="ctr" defTabSz="914423" rtl="0" eaLnBrk="1" latinLnBrk="0" hangingPunct="1"/>
                      <a:r>
                        <a:rPr kumimoji="1" lang="ja-JP" altLang="en-US" sz="800" b="1" kern="1200" dirty="0">
                          <a:solidFill>
                            <a:schemeClr val="bg1"/>
                          </a:solidFill>
                          <a:latin typeface="メイリオ"/>
                          <a:ea typeface="メイリオ"/>
                          <a:cs typeface="+mn-cs"/>
                        </a:rPr>
                        <a:t>プライムカバー　</a:t>
                      </a:r>
                      <a:r>
                        <a:rPr kumimoji="1" lang="en-US" altLang="ja-JP" sz="800" b="1" kern="1200" dirty="0">
                          <a:solidFill>
                            <a:schemeClr val="bg1"/>
                          </a:solidFill>
                          <a:latin typeface="メイリオ"/>
                          <a:ea typeface="メイリオ"/>
                          <a:cs typeface="+mn-cs"/>
                        </a:rPr>
                        <a:t>SP</a:t>
                      </a:r>
                      <a:endParaRPr kumimoji="1" lang="ja-JP" altLang="en-US" sz="800" b="1" kern="1200" dirty="0">
                        <a:solidFill>
                          <a:schemeClr val="bg1"/>
                        </a:solidFill>
                        <a:latin typeface="メイリオ"/>
                        <a:ea typeface="メイリオ"/>
                        <a:cs typeface="+mn-cs"/>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marL="0" algn="ctr" defTabSz="914423" rtl="0" eaLnBrk="1" latinLnBrk="0" hangingPunct="1"/>
                      <a:r>
                        <a:rPr kumimoji="1" lang="en-US" altLang="ja-JP" sz="800" b="1" kern="1200">
                          <a:solidFill>
                            <a:schemeClr val="bg1"/>
                          </a:solidFill>
                          <a:latin typeface="メイリオ"/>
                          <a:ea typeface="メイリオ"/>
                          <a:cs typeface="+mn-cs"/>
                        </a:rPr>
                        <a:t>Yahoo!</a:t>
                      </a:r>
                      <a:r>
                        <a:rPr kumimoji="1" lang="ja-JP" altLang="en-US" sz="800" b="1" kern="1200">
                          <a:solidFill>
                            <a:schemeClr val="bg1"/>
                          </a:solidFill>
                          <a:latin typeface="メイリオ"/>
                          <a:ea typeface="メイリオ"/>
                          <a:cs typeface="+mn-cs"/>
                        </a:rPr>
                        <a:t>ニュース　</a:t>
                      </a:r>
                      <a:endParaRPr kumimoji="1" lang="en-US" altLang="ja-JP" sz="800" b="1" kern="1200">
                        <a:solidFill>
                          <a:schemeClr val="bg1"/>
                        </a:solidFill>
                        <a:latin typeface="メイリオ"/>
                        <a:ea typeface="メイリオ"/>
                        <a:cs typeface="+mn-cs"/>
                      </a:endParaRPr>
                    </a:p>
                    <a:p>
                      <a:pPr marL="0" algn="ctr" defTabSz="914423" rtl="0" eaLnBrk="1" latinLnBrk="0" hangingPunct="1"/>
                      <a:r>
                        <a:rPr kumimoji="1" lang="ja-JP" altLang="en-US" sz="800" b="1" kern="1200">
                          <a:solidFill>
                            <a:schemeClr val="bg1"/>
                          </a:solidFill>
                          <a:latin typeface="メイリオ"/>
                          <a:ea typeface="メイリオ"/>
                          <a:cs typeface="+mn-cs"/>
                        </a:rPr>
                        <a:t>トップ　</a:t>
                      </a:r>
                      <a:endParaRPr kumimoji="1" lang="en-US" altLang="ja-JP" sz="800" b="1" kern="1200">
                        <a:solidFill>
                          <a:schemeClr val="bg1"/>
                        </a:solidFill>
                        <a:latin typeface="メイリオ"/>
                        <a:ea typeface="メイリオ"/>
                        <a:cs typeface="+mn-cs"/>
                      </a:endParaRPr>
                    </a:p>
                    <a:p>
                      <a:pPr marL="0" algn="ctr" defTabSz="914423" rtl="0" eaLnBrk="1" latinLnBrk="0" hangingPunct="1"/>
                      <a:r>
                        <a:rPr kumimoji="1" lang="ja-JP" altLang="en-US" sz="800" b="1" kern="1200">
                          <a:solidFill>
                            <a:schemeClr val="bg1"/>
                          </a:solidFill>
                          <a:latin typeface="メイリオ"/>
                          <a:ea typeface="メイリオ"/>
                          <a:cs typeface="+mn-cs"/>
                        </a:rPr>
                        <a:t>スマートパネル　</a:t>
                      </a:r>
                      <a:r>
                        <a:rPr kumimoji="1" lang="en-US" altLang="ja-JP" sz="800" b="1" kern="1200">
                          <a:solidFill>
                            <a:schemeClr val="bg1"/>
                          </a:solidFill>
                          <a:latin typeface="メイリオ"/>
                          <a:ea typeface="メイリオ"/>
                          <a:cs typeface="+mn-cs"/>
                        </a:rPr>
                        <a:t>SP</a:t>
                      </a:r>
                      <a:endParaRPr kumimoji="1" lang="ja-JP" altLang="en-US" sz="800" b="1" kern="1200">
                        <a:solidFill>
                          <a:schemeClr val="bg1"/>
                        </a:solidFill>
                        <a:latin typeface="メイリオ"/>
                        <a:ea typeface="メイリオ"/>
                        <a:cs typeface="+mn-cs"/>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marL="0" algn="ctr" defTabSz="914423" rtl="0" eaLnBrk="1" latinLnBrk="0" hangingPunct="1"/>
                      <a:r>
                        <a:rPr kumimoji="1" lang="en-US" altLang="ja-JP" sz="800" b="1" kern="1200">
                          <a:solidFill>
                            <a:schemeClr val="bg1"/>
                          </a:solidFill>
                          <a:latin typeface="メイリオ"/>
                          <a:ea typeface="メイリオ"/>
                          <a:cs typeface="+mn-cs"/>
                        </a:rPr>
                        <a:t>Yahoo!</a:t>
                      </a:r>
                      <a:r>
                        <a:rPr kumimoji="1" lang="ja-JP" altLang="en-US" sz="800" b="1" kern="1200">
                          <a:solidFill>
                            <a:schemeClr val="bg1"/>
                          </a:solidFill>
                          <a:latin typeface="メイリオ"/>
                          <a:ea typeface="メイリオ"/>
                          <a:cs typeface="+mn-cs"/>
                        </a:rPr>
                        <a:t>ニュース　</a:t>
                      </a:r>
                      <a:endParaRPr kumimoji="1" lang="en-US" altLang="ja-JP" sz="800" b="1" kern="1200">
                        <a:solidFill>
                          <a:schemeClr val="bg1"/>
                        </a:solidFill>
                        <a:latin typeface="メイリオ"/>
                        <a:ea typeface="メイリオ"/>
                        <a:cs typeface="+mn-cs"/>
                      </a:endParaRPr>
                    </a:p>
                    <a:p>
                      <a:pPr marL="0" algn="ctr" defTabSz="914423" rtl="0" eaLnBrk="1" latinLnBrk="0" hangingPunct="1"/>
                      <a:r>
                        <a:rPr kumimoji="1" lang="ja-JP" altLang="en-US" sz="800" b="1" kern="1200">
                          <a:solidFill>
                            <a:schemeClr val="bg1"/>
                          </a:solidFill>
                          <a:latin typeface="メイリオ"/>
                          <a:ea typeface="メイリオ"/>
                          <a:cs typeface="+mn-cs"/>
                        </a:rPr>
                        <a:t>プライム</a:t>
                      </a:r>
                      <a:endParaRPr kumimoji="1" lang="en-US" altLang="ja-JP" sz="800" b="1" kern="1200">
                        <a:solidFill>
                          <a:schemeClr val="bg1"/>
                        </a:solidFill>
                        <a:latin typeface="メイリオ"/>
                        <a:ea typeface="メイリオ"/>
                        <a:cs typeface="+mn-cs"/>
                      </a:endParaRPr>
                    </a:p>
                    <a:p>
                      <a:pPr marL="0" algn="ctr" defTabSz="914423" rtl="0" eaLnBrk="1" latinLnBrk="0" hangingPunct="1"/>
                      <a:r>
                        <a:rPr kumimoji="1" lang="ja-JP" altLang="en-US" sz="800" b="1" kern="1200">
                          <a:solidFill>
                            <a:schemeClr val="bg1"/>
                          </a:solidFill>
                          <a:latin typeface="メイリオ"/>
                          <a:ea typeface="メイリオ"/>
                          <a:cs typeface="+mn-cs"/>
                        </a:rPr>
                        <a:t>ディスプレイ　</a:t>
                      </a:r>
                      <a:r>
                        <a:rPr kumimoji="1" lang="en-US" altLang="ja-JP" sz="800" b="1" kern="1200">
                          <a:solidFill>
                            <a:schemeClr val="bg1"/>
                          </a:solidFill>
                          <a:latin typeface="メイリオ"/>
                          <a:ea typeface="メイリオ"/>
                          <a:cs typeface="+mn-cs"/>
                        </a:rPr>
                        <a:t>PC</a:t>
                      </a:r>
                      <a:endParaRPr kumimoji="1" lang="ja-JP" altLang="en-US" sz="800" b="1" kern="1200">
                        <a:solidFill>
                          <a:schemeClr val="bg1"/>
                        </a:solidFill>
                        <a:latin typeface="メイリオ"/>
                        <a:ea typeface="メイリオ"/>
                        <a:cs typeface="+mn-cs"/>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marL="0" algn="ctr" defTabSz="914423" rtl="0" eaLnBrk="1" latinLnBrk="0" hangingPunct="1"/>
                      <a:r>
                        <a:rPr kumimoji="1" lang="en-US" altLang="ja-JP" sz="800" b="1" kern="1200">
                          <a:solidFill>
                            <a:schemeClr val="bg1"/>
                          </a:solidFill>
                          <a:latin typeface="メイリオ"/>
                          <a:ea typeface="メイリオ"/>
                          <a:cs typeface="+mn-cs"/>
                        </a:rPr>
                        <a:t>Yahoo!</a:t>
                      </a:r>
                      <a:r>
                        <a:rPr kumimoji="1" lang="ja-JP" altLang="en-US" sz="800" b="1" kern="1200">
                          <a:solidFill>
                            <a:schemeClr val="bg1"/>
                          </a:solidFill>
                          <a:latin typeface="メイリオ"/>
                          <a:ea typeface="メイリオ"/>
                          <a:cs typeface="+mn-cs"/>
                        </a:rPr>
                        <a:t>ニュース　</a:t>
                      </a:r>
                      <a:endParaRPr kumimoji="1" lang="en-US" altLang="ja-JP" sz="800" b="1" kern="1200">
                        <a:solidFill>
                          <a:schemeClr val="bg1"/>
                        </a:solidFill>
                        <a:latin typeface="メイリオ"/>
                        <a:ea typeface="メイリオ"/>
                        <a:cs typeface="+mn-cs"/>
                      </a:endParaRPr>
                    </a:p>
                    <a:p>
                      <a:pPr marL="0" algn="ctr" defTabSz="914423" rtl="0" eaLnBrk="1" latinLnBrk="0" hangingPunct="1"/>
                      <a:r>
                        <a:rPr kumimoji="1" lang="ja-JP" altLang="en-US" sz="800" b="1" kern="1200">
                          <a:solidFill>
                            <a:schemeClr val="bg1"/>
                          </a:solidFill>
                          <a:latin typeface="メイリオ"/>
                          <a:ea typeface="メイリオ"/>
                          <a:cs typeface="+mn-cs"/>
                        </a:rPr>
                        <a:t>カテゴリー指定　</a:t>
                      </a:r>
                      <a:endParaRPr kumimoji="1" lang="en-US" altLang="ja-JP" sz="800" b="1" kern="1200">
                        <a:solidFill>
                          <a:schemeClr val="bg1"/>
                        </a:solidFill>
                        <a:latin typeface="メイリオ"/>
                        <a:ea typeface="メイリオ"/>
                        <a:cs typeface="+mn-cs"/>
                      </a:endParaRPr>
                    </a:p>
                    <a:p>
                      <a:pPr marL="0" algn="ctr" defTabSz="914423" rtl="0" eaLnBrk="1" latinLnBrk="0" hangingPunct="1"/>
                      <a:r>
                        <a:rPr kumimoji="1" lang="ja-JP" altLang="en-US" sz="800" b="1" kern="1200">
                          <a:solidFill>
                            <a:schemeClr val="bg1"/>
                          </a:solidFill>
                          <a:latin typeface="メイリオ"/>
                          <a:ea typeface="メイリオ"/>
                          <a:cs typeface="+mn-cs"/>
                        </a:rPr>
                        <a:t>プライム</a:t>
                      </a:r>
                      <a:endParaRPr kumimoji="1" lang="en-US" altLang="ja-JP" sz="800" b="1" kern="1200">
                        <a:solidFill>
                          <a:schemeClr val="bg1"/>
                        </a:solidFill>
                        <a:latin typeface="メイリオ"/>
                        <a:ea typeface="メイリオ"/>
                        <a:cs typeface="+mn-cs"/>
                      </a:endParaRPr>
                    </a:p>
                    <a:p>
                      <a:pPr marL="0" algn="ctr" defTabSz="914423" rtl="0" eaLnBrk="1" latinLnBrk="0" hangingPunct="1"/>
                      <a:r>
                        <a:rPr kumimoji="1" lang="ja-JP" altLang="en-US" sz="800" b="1" kern="1200">
                          <a:solidFill>
                            <a:schemeClr val="bg1"/>
                          </a:solidFill>
                          <a:latin typeface="メイリオ"/>
                          <a:ea typeface="メイリオ"/>
                          <a:cs typeface="+mn-cs"/>
                        </a:rPr>
                        <a:t>ディスプレイ　</a:t>
                      </a:r>
                      <a:r>
                        <a:rPr kumimoji="1" lang="en-US" altLang="ja-JP" sz="800" b="1" kern="1200">
                          <a:solidFill>
                            <a:schemeClr val="bg1"/>
                          </a:solidFill>
                          <a:latin typeface="メイリオ"/>
                          <a:ea typeface="メイリオ"/>
                          <a:cs typeface="+mn-cs"/>
                        </a:rPr>
                        <a:t>PC</a:t>
                      </a:r>
                      <a:endParaRPr kumimoji="1" lang="ja-JP" altLang="en-US" sz="800" b="1" kern="1200">
                        <a:solidFill>
                          <a:schemeClr val="bg1"/>
                        </a:solidFill>
                        <a:latin typeface="メイリオ"/>
                        <a:ea typeface="メイリオ"/>
                        <a:cs typeface="+mn-cs"/>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14995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09047038"/>
                  </a:ext>
                </a:extLst>
              </a:tr>
              <a:tr h="14995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205067978"/>
                  </a:ext>
                </a:extLst>
              </a:tr>
              <a:tr h="14995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716567869"/>
                  </a:ext>
                </a:extLst>
              </a:tr>
              <a:tr h="1455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6"/>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6"/>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6"/>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p>
                      <a:pPr algn="ctr" fontAlgn="ctr"/>
                      <a:r>
                        <a:rPr lang="en-US" altLang="ja-JP" sz="900" b="1" i="0"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767268695"/>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6"/>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6"/>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6"/>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p>
                      <a:pPr algn="ctr" fontAlgn="ctr"/>
                      <a:r>
                        <a:rPr lang="en-US" altLang="ja-JP" sz="900" b="1" i="0"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628964"/>
                  </a:ext>
                </a:extLst>
              </a:tr>
              <a:tr h="14995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50117590"/>
                  </a:ext>
                </a:extLst>
              </a:tr>
              <a:tr h="14995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41138105"/>
                  </a:ext>
                </a:extLst>
              </a:tr>
              <a:tr h="14995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94366260"/>
                  </a:ext>
                </a:extLst>
              </a:tr>
              <a:tr h="14995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34750592"/>
                  </a:ext>
                </a:extLst>
              </a:tr>
              <a:tr h="14995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601219410"/>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4197840892"/>
                  </a:ext>
                </a:extLst>
              </a:tr>
              <a:tr h="14995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4252025979"/>
                  </a:ext>
                </a:extLst>
              </a:tr>
              <a:tr h="14995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247669965"/>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751516483"/>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251199972"/>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479615484"/>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6"/>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6"/>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6"/>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p>
                      <a:pPr algn="ctr" fontAlgn="ctr"/>
                      <a:r>
                        <a:rPr lang="en-US" altLang="ja-JP" sz="900" b="1" i="0"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914959637"/>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6"/>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6"/>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6"/>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p>
                      <a:pPr algn="ctr" fontAlgn="ctr"/>
                      <a:r>
                        <a:rPr lang="en-US" altLang="ja-JP" sz="900" b="1" i="0"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362951679"/>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94083045"/>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145858479"/>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79597813"/>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45162569"/>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6"/>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6"/>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6"/>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p>
                      <a:pPr algn="ctr" fontAlgn="ctr"/>
                      <a:r>
                        <a:rPr lang="en-US" altLang="ja-JP" sz="900" b="1" i="0"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extLst>
                  <a:ext uri="{0D108BD9-81ED-4DB2-BD59-A6C34878D82A}">
                    <a16:rowId xmlns:a16="http://schemas.microsoft.com/office/drawing/2014/main" val="2178296829"/>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a:t>
                      </a:r>
                      <a:r>
                        <a:rPr lang="en-US" altLang="ja-JP" sz="850" b="0" u="none" strike="noStrike">
                          <a:solidFill>
                            <a:schemeClr val="bg1"/>
                          </a:solidFill>
                          <a:effectLst/>
                          <a:latin typeface="Meiryo" panose="020B0604030504040204" pitchFamily="34" charset="-128"/>
                          <a:ea typeface="Meiryo" panose="020B0604030504040204" pitchFamily="34" charset="-128"/>
                        </a:rPr>
                        <a:t>/</a:t>
                      </a:r>
                      <a:r>
                        <a:rPr lang="ja-JP" altLang="en-US" sz="850" b="0" u="none" strike="noStrike">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6"/>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6"/>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6"/>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p>
                      <a:pPr algn="ctr" fontAlgn="ctr"/>
                      <a:r>
                        <a:rPr lang="en-US" altLang="ja-JP" sz="900" b="1" i="0"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327458966"/>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a:solidFill>
                            <a:schemeClr val="bg1"/>
                          </a:solidFill>
                          <a:effectLst/>
                          <a:latin typeface="Meiryo" panose="020B0604030504040204" pitchFamily="34" charset="-128"/>
                          <a:ea typeface="Meiryo" panose="020B0604030504040204" pitchFamily="34" charset="-128"/>
                        </a:rPr>
                        <a:t>)</a:t>
                      </a:r>
                      <a:endParaRPr lang="en-US" altLang="ja-JP"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43799200"/>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4434171"/>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6"/>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6"/>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6"/>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p>
                      <a:pPr algn="ctr" fontAlgn="ctr"/>
                      <a:r>
                        <a:rPr lang="en-US" altLang="ja-JP" sz="900" b="1" i="0"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812486826"/>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24464143"/>
                  </a:ext>
                </a:extLst>
              </a:tr>
              <a:tr h="14995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49541065"/>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940608094"/>
                  </a:ext>
                </a:extLst>
              </a:tr>
              <a:tr h="14995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p>
                      <a:pPr algn="ctr" fontAlgn="ctr"/>
                      <a:r>
                        <a:rPr lang="en-US" altLang="ja-JP" sz="900" b="1" i="0" u="none" strike="noStrike">
                          <a:solidFill>
                            <a:schemeClr val="accent3"/>
                          </a:solidFill>
                          <a:effectLst/>
                          <a:latin typeface="Meiryo" panose="020B0604030504040204" pitchFamily="34" charset="-128"/>
                          <a:ea typeface="Meiryo" panose="020B0604030504040204" pitchFamily="34" charset="-128"/>
                        </a:rPr>
                        <a:t>×</a:t>
                      </a: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40765094"/>
                  </a:ext>
                </a:extLst>
              </a:tr>
            </a:tbl>
          </a:graphicData>
        </a:graphic>
      </p:graphicFrame>
      <p:pic>
        <p:nvPicPr>
          <p:cNvPr id="14" name="図プレースホルダー 13" descr="アイコン&#10;&#10;自動的に生成された説明">
            <a:extLst>
              <a:ext uri="{FF2B5EF4-FFF2-40B4-BE49-F238E27FC236}">
                <a16:creationId xmlns:a16="http://schemas.microsoft.com/office/drawing/2014/main" id="{F9CFAC3E-8359-4C3D-F1D0-687AE677F9D3}"/>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1261236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4E73C6-A603-DEA1-4F70-BF1BDA52E7BA}"/>
              </a:ext>
            </a:extLst>
          </p:cNvPr>
          <p:cNvSpPr>
            <a:spLocks noGrp="1"/>
          </p:cNvSpPr>
          <p:nvPr>
            <p:ph type="body" sz="quarter" idx="14"/>
          </p:nvPr>
        </p:nvSpPr>
        <p:spPr/>
        <p:txBody>
          <a:bodyPr>
            <a:normAutofit lnSpcReduction="10000"/>
          </a:bodyPr>
          <a:lstStyle/>
          <a:p>
            <a:r>
              <a:rPr kumimoji="1" lang="ja-JP" altLang="en-US" dirty="0"/>
              <a:t>概要</a:t>
            </a:r>
          </a:p>
        </p:txBody>
      </p:sp>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15"/>
          </p:nvPr>
        </p:nvSpPr>
        <p:spPr/>
        <p:txBody>
          <a:bodyPr>
            <a:normAutofit lnSpcReduction="10000"/>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16"/>
          </p:nvPr>
        </p:nvSpPr>
        <p:spPr/>
        <p:txBody>
          <a:bodyPr>
            <a:normAutofit lnSpcReduction="10000"/>
          </a:bodyPr>
          <a:lstStyle/>
          <a:p>
            <a:r>
              <a:rPr kumimoji="1" lang="ja-JP" altLang="en-US" dirty="0"/>
              <a:t>その他・注意事項</a:t>
            </a:r>
          </a:p>
        </p:txBody>
      </p:sp>
    </p:spTree>
    <p:extLst>
      <p:ext uri="{BB962C8B-B14F-4D97-AF65-F5344CB8AC3E}">
        <p14:creationId xmlns:p14="http://schemas.microsoft.com/office/powerpoint/2010/main" val="1524681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8611F7AF-2F79-8263-D1CB-A7593B360634}"/>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審査について</a:t>
            </a:r>
            <a:endParaRPr kumimoji="1" lang="ja-JP" altLang="en-US" sz="1600">
              <a:solidFill>
                <a:schemeClr val="accent6"/>
              </a:solidFill>
            </a:endParaRPr>
          </a:p>
        </p:txBody>
      </p:sp>
      <p:sp>
        <p:nvSpPr>
          <p:cNvPr id="4" name="テキスト ボックス 3">
            <a:extLst>
              <a:ext uri="{FF2B5EF4-FFF2-40B4-BE49-F238E27FC236}">
                <a16:creationId xmlns:a16="http://schemas.microsoft.com/office/drawing/2014/main" id="{D4199445-C21E-0254-B2A3-CECFE4E29296}"/>
              </a:ext>
            </a:extLst>
          </p:cNvPr>
          <p:cNvSpPr txBox="1"/>
          <p:nvPr/>
        </p:nvSpPr>
        <p:spPr>
          <a:xfrm>
            <a:off x="3565134" y="306687"/>
            <a:ext cx="3411190" cy="236988"/>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入稿前審査が必要な項目をご確認ください</a:t>
            </a:r>
            <a:endParaRPr kumimoji="1" lang="ja-JP" altLang="en-US" sz="14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graphicFrame>
        <p:nvGraphicFramePr>
          <p:cNvPr id="6" name="表 5">
            <a:extLst>
              <a:ext uri="{FF2B5EF4-FFF2-40B4-BE49-F238E27FC236}">
                <a16:creationId xmlns:a16="http://schemas.microsoft.com/office/drawing/2014/main" id="{659FCFC1-B066-B7EB-C44D-516ACDFDB4E5}"/>
              </a:ext>
            </a:extLst>
          </p:cNvPr>
          <p:cNvGraphicFramePr>
            <a:graphicFrameLocks noGrp="1"/>
          </p:cNvGraphicFramePr>
          <p:nvPr/>
        </p:nvGraphicFramePr>
        <p:xfrm>
          <a:off x="479427" y="1089025"/>
          <a:ext cx="11233149" cy="5462288"/>
        </p:xfrm>
        <a:graphic>
          <a:graphicData uri="http://schemas.openxmlformats.org/drawingml/2006/table">
            <a:tbl>
              <a:tblPr firstCol="1" bandRow="1"/>
              <a:tblGrid>
                <a:gridCol w="749903">
                  <a:extLst>
                    <a:ext uri="{9D8B030D-6E8A-4147-A177-3AD203B41FA5}">
                      <a16:colId xmlns:a16="http://schemas.microsoft.com/office/drawing/2014/main" val="792911817"/>
                    </a:ext>
                  </a:extLst>
                </a:gridCol>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563689">
                  <a:extLst>
                    <a:ext uri="{9D8B030D-6E8A-4147-A177-3AD203B41FA5}">
                      <a16:colId xmlns:a16="http://schemas.microsoft.com/office/drawing/2014/main" val="2591893762"/>
                    </a:ext>
                  </a:extLst>
                </a:gridCol>
                <a:gridCol w="991283">
                  <a:extLst>
                    <a:ext uri="{9D8B030D-6E8A-4147-A177-3AD203B41FA5}">
                      <a16:colId xmlns:a16="http://schemas.microsoft.com/office/drawing/2014/main" val="664908994"/>
                    </a:ext>
                  </a:extLst>
                </a:gridCol>
                <a:gridCol w="1194222">
                  <a:extLst>
                    <a:ext uri="{9D8B030D-6E8A-4147-A177-3AD203B41FA5}">
                      <a16:colId xmlns:a16="http://schemas.microsoft.com/office/drawing/2014/main" val="1931427765"/>
                    </a:ext>
                  </a:extLst>
                </a:gridCol>
                <a:gridCol w="1628218">
                  <a:extLst>
                    <a:ext uri="{9D8B030D-6E8A-4147-A177-3AD203B41FA5}">
                      <a16:colId xmlns:a16="http://schemas.microsoft.com/office/drawing/2014/main" val="2760754859"/>
                    </a:ext>
                  </a:extLst>
                </a:gridCol>
              </a:tblGrid>
              <a:tr h="54552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algn="ctr" defTabSz="914423" rtl="0" eaLnBrk="1" latinLnBrk="0" hangingPunct="1">
                        <a:lnSpc>
                          <a:spcPct val="110000"/>
                        </a:lnSpc>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項目</a:t>
                      </a:r>
                    </a:p>
                  </a:txBody>
                  <a:tcPr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問い合わせ内容</a:t>
                      </a:r>
                      <a:endParaRPr kumimoji="1" lang="en-US" altLang="ja-JP" sz="1000" b="1" kern="1200" dirty="0">
                        <a:solidFill>
                          <a:schemeClr val="accent3"/>
                        </a:solidFill>
                        <a:latin typeface="Meiryo" panose="020B0604030504040204" pitchFamily="34" charset="-128"/>
                        <a:ea typeface="Meiryo" panose="020B0604030504040204" pitchFamily="3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項目別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必須</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ツール</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extLst>
                  <a:ext uri="{0D108BD9-81ED-4DB2-BD59-A6C34878D82A}">
                    <a16:rowId xmlns:a16="http://schemas.microsoft.com/office/drawing/2014/main" val="2117335041"/>
                  </a:ext>
                </a:extLst>
              </a:tr>
              <a:tr h="913451">
                <a:tc rowSpan="5">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lnSpc>
                          <a:spcPct val="110000"/>
                        </a:lnSpc>
                      </a:pPr>
                      <a:r>
                        <a:rPr kumimoji="1" lang="ja-JP" altLang="en-US" sz="1000" b="0" i="0">
                          <a:solidFill>
                            <a:schemeClr val="bg1"/>
                          </a:solidFill>
                          <a:latin typeface="Meiryo" panose="020B0604030504040204" pitchFamily="34" charset="-128"/>
                          <a:ea typeface="Meiryo" panose="020B0604030504040204" pitchFamily="34" charset="-128"/>
                        </a:rPr>
                        <a:t>入稿前</a:t>
                      </a:r>
                      <a:endParaRPr kumimoji="1" lang="en-US" altLang="ja-JP" sz="1000" b="0" i="0" dirty="0">
                        <a:solidFill>
                          <a:schemeClr val="bg1"/>
                        </a:solidFill>
                        <a:latin typeface="Meiryo" panose="020B0604030504040204" pitchFamily="34" charset="-128"/>
                        <a:ea typeface="Meiryo" panose="020B0604030504040204" pitchFamily="34" charset="-128"/>
                      </a:endParaRPr>
                    </a:p>
                    <a:p>
                      <a:pPr algn="ctr">
                        <a:lnSpc>
                          <a:spcPct val="110000"/>
                        </a:lnSpc>
                      </a:pPr>
                      <a:r>
                        <a:rPr kumimoji="1" lang="ja-JP" altLang="en-US" sz="1000" b="0" i="0">
                          <a:solidFill>
                            <a:schemeClr val="bg1"/>
                          </a:solidFill>
                          <a:latin typeface="Meiryo" panose="020B0604030504040204" pitchFamily="34" charset="-128"/>
                          <a:ea typeface="Meiryo" panose="020B0604030504040204" pitchFamily="34" charset="-128"/>
                        </a:rPr>
                        <a:t>審査</a:t>
                      </a:r>
                      <a:endParaRPr kumimoji="1" lang="ja-JP" altLang="en-US" sz="1000" b="0" i="0" dirty="0">
                        <a:solidFill>
                          <a:schemeClr val="bg1"/>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lumMod val="50000"/>
                        <a:lumOff val="50000"/>
                      </a:srgbClr>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広告掲載</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基準</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・ブランドリフト調査（調査種別：</a:t>
                      </a:r>
                      <a:r>
                        <a:rPr kumimoji="1" lang="ja-JP" altLang="en-US" sz="10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mn-cs"/>
                        </a:rPr>
                        <a:t>比較検討</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en-US" altLang="ja-JP"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紐づく広告が分からないと判断できない部分もある</a:t>
                      </a:r>
                      <a:r>
                        <a:rPr kumimoji="1" lang="ja-JP" altLang="en-US" sz="10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ため 、任意</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rPr>
                        <a:t>必須</a:t>
                      </a:r>
                      <a:endParaRPr kumimoji="1" lang="ja-JP" altLang="en-US" sz="10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「比較検討」以外は</a:t>
                      </a:r>
                      <a:endPar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掲載に間</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2"/>
                        </a:rPr>
                        <a:t>ブランドリフト調査</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hlinkClick r:id="rId2"/>
                      </a:endParaRPr>
                    </a:p>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2"/>
                        </a:rPr>
                        <a:t>入稿前審査依頼フォーム</a:t>
                      </a: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86591261"/>
                  </a:ext>
                </a:extLst>
              </a:tr>
              <a:tr h="1612460">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広告</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・ブランドパネル パノラマ（画像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スクエア（画像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クインティ（画像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 サイドビジョン </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 サイドスイッチ</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動画</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・トップインパクト パノラマ パネルスイッチ（画像）</a:t>
                      </a:r>
                      <a:endPar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プライムディスプレイ ダブル（画像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6"/>
                          </a:solidFill>
                          <a:latin typeface="Meiryo" panose="020B0604030504040204" pitchFamily="34" charset="-128"/>
                          <a:ea typeface="Meiryo" panose="020B0604030504040204" pitchFamily="34" charset="-128"/>
                          <a:cs typeface="+mn-cs"/>
                        </a:rPr>
                        <a:t>必須</a:t>
                      </a:r>
                      <a:endParaRPr kumimoji="1" lang="en-US" altLang="ja-JP"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掲載反映日の</a:t>
                      </a:r>
                      <a:r>
                        <a:rPr kumimoji="1" lang="en-US" altLang="ja-JP" sz="1000" b="0" dirty="0">
                          <a:solidFill>
                            <a:schemeClr val="accent6"/>
                          </a:solidFill>
                          <a:latin typeface="Meiryo" panose="020B0604030504040204" pitchFamily="34" charset="-128"/>
                          <a:ea typeface="Meiryo" panose="020B0604030504040204" pitchFamily="34" charset="-128"/>
                        </a:rPr>
                        <a:t>11</a:t>
                      </a:r>
                      <a:r>
                        <a:rPr kumimoji="1" lang="ja-JP" altLang="en-US" sz="1000" b="0">
                          <a:solidFill>
                            <a:schemeClr val="accent6"/>
                          </a:solidFill>
                          <a:latin typeface="Meiryo" panose="020B0604030504040204" pitchFamily="34" charset="-128"/>
                          <a:ea typeface="Meiryo" panose="020B0604030504040204" pitchFamily="34" charset="-128"/>
                        </a:rPr>
                        <a:t>営業日前</a:t>
                      </a: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まで</a:t>
                      </a:r>
                      <a:endPar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00" b="0" u="none">
                          <a:solidFill>
                            <a:schemeClr val="tx1">
                              <a:lumMod val="65000"/>
                              <a:lumOff val="35000"/>
                            </a:schemeClr>
                          </a:solidFill>
                          <a:latin typeface="Meiryo" panose="020B0604030504040204" pitchFamily="34" charset="-128"/>
                          <a:ea typeface="Meiryo" panose="020B0604030504040204" pitchFamily="34" charset="-128"/>
                          <a:hlinkClick r:id="rId3"/>
                        </a:rPr>
                        <a:t>ディスプレイ</a:t>
                      </a:r>
                      <a:r>
                        <a:rPr kumimoji="1" lang="ja-JP" altLang="en-US" sz="1000" b="0" u="none" dirty="0">
                          <a:solidFill>
                            <a:schemeClr val="tx1">
                              <a:lumMod val="65000"/>
                              <a:lumOff val="35000"/>
                            </a:schemeClr>
                          </a:solidFill>
                          <a:latin typeface="Meiryo" panose="020B0604030504040204" pitchFamily="34" charset="-128"/>
                          <a:ea typeface="Meiryo" panose="020B0604030504040204" pitchFamily="34" charset="-128"/>
                          <a:hlinkClick r:id="rId3"/>
                        </a:rPr>
                        <a:t>広告（予約型）入稿前審査</a:t>
                      </a:r>
                      <a:r>
                        <a:rPr kumimoji="1" lang="ja-JP" altLang="en-US" sz="1000" b="0" u="none">
                          <a:solidFill>
                            <a:schemeClr val="tx1">
                              <a:lumMod val="65000"/>
                              <a:lumOff val="35000"/>
                            </a:schemeClr>
                          </a:solidFill>
                          <a:latin typeface="Meiryo" panose="020B0604030504040204" pitchFamily="34" charset="-128"/>
                          <a:ea typeface="Meiryo" panose="020B0604030504040204" pitchFamily="34" charset="-128"/>
                          <a:hlinkClick r:id="rId3"/>
                        </a:rPr>
                        <a:t>依頼フォーム</a:t>
                      </a:r>
                      <a:endParaRPr kumimoji="1" lang="en-US" altLang="ja-JP" sz="1000" b="0" u="none"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73869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訴求する</a:t>
                      </a:r>
                      <a:endPar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商品・サービス</a:t>
                      </a:r>
                      <a:endPar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薬機、医療、宗教・選挙・政党・意見広告・募金・寄付金の募集</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広告フォーマットを問わず、</a:t>
                      </a:r>
                      <a:r>
                        <a:rPr kumimoji="1" lang="ja-JP" altLang="en-US" sz="1000" b="0" kern="1200" dirty="0">
                          <a:solidFill>
                            <a:schemeClr val="accent6"/>
                          </a:solidFill>
                          <a:latin typeface="Meiryo" panose="020B0604030504040204" pitchFamily="34" charset="-128"/>
                          <a:ea typeface="Meiryo" panose="020B0604030504040204" pitchFamily="34" charset="-128"/>
                          <a:cs typeface="+mn-cs"/>
                        </a:rPr>
                        <a:t>リンク先・クリエイティブすべて審査対象</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dirty="0">
                          <a:solidFill>
                            <a:schemeClr val="accent6"/>
                          </a:solidFill>
                          <a:latin typeface="Meiryo" panose="020B0604030504040204" pitchFamily="34" charset="-128"/>
                          <a:ea typeface="Meiryo" panose="020B0604030504040204" pitchFamily="34" charset="-128"/>
                        </a:rPr>
                        <a:t>必須</a:t>
                      </a:r>
                      <a:endParaRPr kumimoji="1" lang="en-US" altLang="ja-JP" sz="1000" b="1"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掲載に間</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91345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公開前</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審査</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公開前サイト</a:t>
                      </a:r>
                      <a:endPar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URL</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1000" b="0" kern="1200" dirty="0">
                          <a:solidFill>
                            <a:schemeClr val="accent6"/>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6"/>
                          </a:solidFill>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73869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カテゴリー</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掲載制限カテゴリーの確認の場合に選択。</a:t>
                      </a:r>
                      <a:r>
                        <a:rPr kumimoji="1" lang="ja-JP" altLang="en-US" sz="1000" b="0" kern="1200" noProof="0" dirty="0">
                          <a:solidFill>
                            <a:schemeClr val="accent6"/>
                          </a:solidFill>
                          <a:latin typeface="Meiryo" panose="020B0604030504040204" pitchFamily="34" charset="-128"/>
                          <a:ea typeface="Meiryo" panose="020B0604030504040204" pitchFamily="34" charset="-128"/>
                          <a:cs typeface="+mn-cs"/>
                        </a:rPr>
                        <a:t>判断にはリンク先サイトが必要</a:t>
                      </a: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となり、クリエイティブのみでは判断できかねます。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kern="1200" dirty="0" err="1">
                          <a:solidFill>
                            <a:schemeClr val="tx1">
                              <a:lumMod val="65000"/>
                              <a:lumOff val="35000"/>
                            </a:schemeClr>
                          </a:solidFill>
                          <a:latin typeface="Meiryo" panose="020B0604030504040204" pitchFamily="34" charset="-128"/>
                          <a:ea typeface="Meiryo" panose="020B0604030504040204" pitchFamily="34" charset="-128"/>
                          <a:cs typeface="+mn-cs"/>
                        </a:rPr>
                        <a:t>任意</a:t>
                      </a:r>
                      <a:endParaRPr kumimoji="1" lang="ja-JP" altLang="en-US"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23"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hlinkClick r:id="rId4"/>
                        </a:rPr>
                        <a:t>掲載制限カテゴリー確認　依頼フォーム</a:t>
                      </a:r>
                      <a:br>
                        <a:rPr kumimoji="1" lang="en-US" altLang="ja-JP" sz="1000" b="0" dirty="0">
                          <a:latin typeface="Meiryo" panose="020B0604030504040204" pitchFamily="34" charset="-128"/>
                          <a:ea typeface="Meiryo" panose="020B0604030504040204" pitchFamily="34" charset="-128"/>
                        </a:rPr>
                      </a:b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63668774"/>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F6047DC6-48DB-E2C9-03B5-838DAEC2FC5D}"/>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0096807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E5F04015-2F39-9E9C-C694-43BE4FA759DD}"/>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en-US" altLang="ja-JP" dirty="0">
                <a:solidFill>
                  <a:schemeClr val="tx1">
                    <a:lumMod val="65000"/>
                    <a:lumOff val="35000"/>
                  </a:schemeClr>
                </a:solidFill>
                <a:latin typeface="+mn-ea"/>
              </a:rPr>
              <a:t>2023</a:t>
            </a:r>
            <a:r>
              <a:rPr lang="ja-JP" altLang="en-US" dirty="0">
                <a:solidFill>
                  <a:schemeClr val="tx1">
                    <a:lumMod val="65000"/>
                    <a:lumOff val="35000"/>
                  </a:schemeClr>
                </a:solidFill>
                <a:latin typeface="+mn-ea"/>
              </a:rPr>
              <a:t>年</a:t>
            </a:r>
            <a:r>
              <a:rPr lang="en-US" altLang="ja-JP" dirty="0">
                <a:solidFill>
                  <a:schemeClr val="tx1">
                    <a:lumMod val="65000"/>
                    <a:lumOff val="35000"/>
                  </a:schemeClr>
                </a:solidFill>
                <a:latin typeface="+mn-ea"/>
              </a:rPr>
              <a:t>3</a:t>
            </a:r>
            <a:r>
              <a:rPr lang="ja-JP" altLang="en-US" dirty="0">
                <a:solidFill>
                  <a:schemeClr val="tx1">
                    <a:lumMod val="65000"/>
                    <a:lumOff val="35000"/>
                  </a:schemeClr>
                </a:solidFill>
                <a:latin typeface="+mn-ea"/>
              </a:rPr>
              <a:t>月</a:t>
            </a:r>
            <a:r>
              <a:rPr lang="en-US" altLang="ja-JP" dirty="0">
                <a:solidFill>
                  <a:schemeClr val="tx1">
                    <a:lumMod val="65000"/>
                    <a:lumOff val="35000"/>
                  </a:schemeClr>
                </a:solidFill>
                <a:latin typeface="+mn-ea"/>
              </a:rPr>
              <a:t>-4</a:t>
            </a:r>
            <a:r>
              <a:rPr lang="ja-JP" altLang="en-US" dirty="0">
                <a:solidFill>
                  <a:schemeClr val="tx1">
                    <a:lumMod val="65000"/>
                    <a:lumOff val="35000"/>
                  </a:schemeClr>
                </a:solidFill>
                <a:latin typeface="+mn-ea"/>
              </a:rPr>
              <a:t>月の期跨ぎ購入について</a:t>
            </a:r>
          </a:p>
        </p:txBody>
      </p:sp>
      <p:graphicFrame>
        <p:nvGraphicFramePr>
          <p:cNvPr id="42" name="表 53">
            <a:extLst>
              <a:ext uri="{FF2B5EF4-FFF2-40B4-BE49-F238E27FC236}">
                <a16:creationId xmlns:a16="http://schemas.microsoft.com/office/drawing/2014/main" id="{00E2FCC9-FB3B-CB8D-EB26-43176CB69B93}"/>
              </a:ext>
            </a:extLst>
          </p:cNvPr>
          <p:cNvGraphicFramePr>
            <a:graphicFrameLocks noGrp="1"/>
          </p:cNvGraphicFramePr>
          <p:nvPr/>
        </p:nvGraphicFramePr>
        <p:xfrm>
          <a:off x="479425" y="3132407"/>
          <a:ext cx="11233152" cy="3249343"/>
        </p:xfrm>
        <a:graphic>
          <a:graphicData uri="http://schemas.openxmlformats.org/drawingml/2006/table">
            <a:tbl>
              <a:tblPr/>
              <a:tblGrid>
                <a:gridCol w="1872192">
                  <a:extLst>
                    <a:ext uri="{9D8B030D-6E8A-4147-A177-3AD203B41FA5}">
                      <a16:colId xmlns:a16="http://schemas.microsoft.com/office/drawing/2014/main" val="3007989207"/>
                    </a:ext>
                  </a:extLst>
                </a:gridCol>
                <a:gridCol w="1872192">
                  <a:extLst>
                    <a:ext uri="{9D8B030D-6E8A-4147-A177-3AD203B41FA5}">
                      <a16:colId xmlns:a16="http://schemas.microsoft.com/office/drawing/2014/main" val="3282382162"/>
                    </a:ext>
                  </a:extLst>
                </a:gridCol>
                <a:gridCol w="1872192">
                  <a:extLst>
                    <a:ext uri="{9D8B030D-6E8A-4147-A177-3AD203B41FA5}">
                      <a16:colId xmlns:a16="http://schemas.microsoft.com/office/drawing/2014/main" val="330142892"/>
                    </a:ext>
                  </a:extLst>
                </a:gridCol>
                <a:gridCol w="1872192">
                  <a:extLst>
                    <a:ext uri="{9D8B030D-6E8A-4147-A177-3AD203B41FA5}">
                      <a16:colId xmlns:a16="http://schemas.microsoft.com/office/drawing/2014/main" val="3920659603"/>
                    </a:ext>
                  </a:extLst>
                </a:gridCol>
                <a:gridCol w="1872192">
                  <a:extLst>
                    <a:ext uri="{9D8B030D-6E8A-4147-A177-3AD203B41FA5}">
                      <a16:colId xmlns:a16="http://schemas.microsoft.com/office/drawing/2014/main" val="2765025768"/>
                    </a:ext>
                  </a:extLst>
                </a:gridCol>
                <a:gridCol w="1872192">
                  <a:extLst>
                    <a:ext uri="{9D8B030D-6E8A-4147-A177-3AD203B41FA5}">
                      <a16:colId xmlns:a16="http://schemas.microsoft.com/office/drawing/2014/main" val="1569845138"/>
                    </a:ext>
                  </a:extLst>
                </a:gridCol>
              </a:tblGrid>
              <a:tr h="576000">
                <a:tc grid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300" normalizeH="0" baseline="0" noProof="0" dirty="0">
                          <a:ln>
                            <a:noFill/>
                          </a:ln>
                          <a:solidFill>
                            <a:srgbClr val="999999"/>
                          </a:solidFill>
                          <a:effectLst/>
                          <a:uLnTx/>
                          <a:uFillTx/>
                          <a:latin typeface="+mj-ea"/>
                          <a:ea typeface="+mj-ea"/>
                          <a:cs typeface="+mn-cs"/>
                        </a:rPr>
                        <a:t>第</a:t>
                      </a:r>
                      <a:r>
                        <a:rPr kumimoji="1" lang="en-US" altLang="ja-JP" sz="2800" b="1" i="0" u="none" strike="noStrike" kern="1200" cap="none" spc="300" normalizeH="0" baseline="0" noProof="0" dirty="0">
                          <a:ln>
                            <a:noFill/>
                          </a:ln>
                          <a:solidFill>
                            <a:srgbClr val="999999"/>
                          </a:solidFill>
                          <a:effectLst/>
                          <a:uLnTx/>
                          <a:uFillTx/>
                          <a:latin typeface="+mj-ea"/>
                          <a:ea typeface="+mj-ea"/>
                          <a:cs typeface="+mn-cs"/>
                        </a:rPr>
                        <a:t>4</a:t>
                      </a:r>
                      <a:r>
                        <a:rPr kumimoji="1" lang="ja-JP" altLang="en-US" sz="2000" b="1" i="0" u="none" strike="noStrike" kern="1200" cap="none" spc="300" normalizeH="0" baseline="0" noProof="0" dirty="0">
                          <a:ln>
                            <a:noFill/>
                          </a:ln>
                          <a:solidFill>
                            <a:srgbClr val="999999"/>
                          </a:solidFill>
                          <a:effectLst/>
                          <a:uLnTx/>
                          <a:uFillTx/>
                          <a:latin typeface="+mj-ea"/>
                          <a:ea typeface="+mj-ea"/>
                          <a:cs typeface="+mn-cs"/>
                        </a:rPr>
                        <a:t>四半期</a:t>
                      </a:r>
                      <a:r>
                        <a:rPr kumimoji="1" lang="ja-JP" altLang="en-US" sz="1600" b="1" i="0" u="none" strike="noStrike" kern="1200" cap="none" spc="0" normalizeH="0" baseline="0" noProof="0" dirty="0">
                          <a:ln>
                            <a:noFill/>
                          </a:ln>
                          <a:solidFill>
                            <a:srgbClr val="999999"/>
                          </a:solidFill>
                          <a:effectLst/>
                          <a:uLnTx/>
                          <a:uFillTx/>
                          <a:latin typeface="+mj-ea"/>
                          <a:ea typeface="+mj-ea"/>
                          <a:cs typeface="+mn-cs"/>
                        </a:rPr>
                        <a:t>（</a:t>
                      </a:r>
                      <a:r>
                        <a:rPr kumimoji="1" lang="en-US" altLang="ja-JP" sz="1600" b="1" i="0" u="none" strike="noStrike" kern="1200" cap="none" spc="0" normalizeH="0" baseline="0" noProof="0" dirty="0">
                          <a:ln>
                            <a:noFill/>
                          </a:ln>
                          <a:solidFill>
                            <a:srgbClr val="999999"/>
                          </a:solidFill>
                          <a:effectLst/>
                          <a:uLnTx/>
                          <a:uFillTx/>
                          <a:latin typeface="+mj-ea"/>
                          <a:ea typeface="+mj-ea"/>
                          <a:cs typeface="+mn-cs"/>
                        </a:rPr>
                        <a:t> 2023</a:t>
                      </a:r>
                      <a:r>
                        <a:rPr kumimoji="1" lang="ja-JP" altLang="en-US" sz="1600" b="1" i="0" u="none" strike="noStrike" kern="1200" cap="none" spc="0" normalizeH="0" baseline="0" noProof="0" dirty="0">
                          <a:ln>
                            <a:noFill/>
                          </a:ln>
                          <a:solidFill>
                            <a:srgbClr val="999999"/>
                          </a:solidFill>
                          <a:effectLst/>
                          <a:uLnTx/>
                          <a:uFillTx/>
                          <a:latin typeface="+mj-ea"/>
                          <a:ea typeface="+mj-ea"/>
                          <a:cs typeface="+mn-cs"/>
                        </a:rPr>
                        <a:t>年</a:t>
                      </a:r>
                      <a:r>
                        <a:rPr kumimoji="1" lang="en-US" altLang="ja-JP" sz="1600" b="1" i="0" u="none" strike="noStrike" kern="1200" cap="none" spc="0" normalizeH="0" baseline="0" noProof="0" dirty="0">
                          <a:ln>
                            <a:noFill/>
                          </a:ln>
                          <a:solidFill>
                            <a:srgbClr val="999999"/>
                          </a:solidFill>
                          <a:effectLst/>
                          <a:uLnTx/>
                          <a:uFillTx/>
                          <a:latin typeface="+mj-ea"/>
                          <a:ea typeface="+mj-ea"/>
                          <a:cs typeface="+mn-cs"/>
                        </a:rPr>
                        <a:t>1</a:t>
                      </a:r>
                      <a:r>
                        <a:rPr kumimoji="1" lang="ja-JP" altLang="en-US" sz="1600" b="1" i="0" u="none" strike="noStrike" kern="1200" cap="none" spc="0" normalizeH="0" baseline="0" noProof="0" dirty="0">
                          <a:ln>
                            <a:noFill/>
                          </a:ln>
                          <a:solidFill>
                            <a:srgbClr val="999999"/>
                          </a:solidFill>
                          <a:effectLst/>
                          <a:uLnTx/>
                          <a:uFillTx/>
                          <a:latin typeface="+mj-ea"/>
                          <a:ea typeface="+mj-ea"/>
                          <a:cs typeface="+mn-cs"/>
                        </a:rPr>
                        <a:t>月～</a:t>
                      </a:r>
                      <a:r>
                        <a:rPr kumimoji="1" lang="en-US" altLang="ja-JP" sz="1600" b="1" i="0" u="none" strike="noStrike" kern="1200" cap="none" spc="0" normalizeH="0" baseline="0" noProof="0" dirty="0">
                          <a:ln>
                            <a:noFill/>
                          </a:ln>
                          <a:solidFill>
                            <a:srgbClr val="999999"/>
                          </a:solidFill>
                          <a:effectLst/>
                          <a:uLnTx/>
                          <a:uFillTx/>
                          <a:latin typeface="+mj-ea"/>
                          <a:ea typeface="+mj-ea"/>
                          <a:cs typeface="+mn-cs"/>
                        </a:rPr>
                        <a:t>3</a:t>
                      </a:r>
                      <a:r>
                        <a:rPr kumimoji="1" lang="ja-JP" altLang="en-US" sz="1600" b="1" i="0" u="none" strike="noStrike" kern="1200" cap="none" spc="0" normalizeH="0" baseline="0" noProof="0" dirty="0">
                          <a:ln>
                            <a:noFill/>
                          </a:ln>
                          <a:solidFill>
                            <a:srgbClr val="999999"/>
                          </a:solidFill>
                          <a:effectLst/>
                          <a:uLnTx/>
                          <a:uFillTx/>
                          <a:latin typeface="+mj-ea"/>
                          <a:ea typeface="+mj-ea"/>
                          <a:cs typeface="+mn-cs"/>
                        </a:rPr>
                        <a:t>月）</a:t>
                      </a: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12700" cmpd="sng">
                      <a:solidFill>
                        <a:srgbClr val="FFFFFF"/>
                      </a:solidFill>
                    </a:lnT>
                    <a:lnB w="571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hMerge="1">
                  <a:txBody>
                    <a:bodyPr/>
                    <a:lstStyle/>
                    <a:p>
                      <a:pPr algn="ctr"/>
                      <a:endParaRPr kumimoji="1" lang="ja-JP" altLang="en-US" b="1" i="0">
                        <a:solidFill>
                          <a:schemeClr val="tx2"/>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accent3">
                        <a:lumMod val="20000"/>
                        <a:lumOff val="80000"/>
                      </a:schemeClr>
                    </a:solidFill>
                  </a:tcPr>
                </a:tc>
                <a:tc hMerge="1">
                  <a:txBody>
                    <a:bodyPr/>
                    <a:lstStyle/>
                    <a:p>
                      <a:pPr algn="ctr"/>
                      <a:endParaRPr kumimoji="1" lang="ja-JP" altLang="en-US" b="1" i="0">
                        <a:solidFill>
                          <a:schemeClr val="tx2"/>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accent3">
                        <a:lumMod val="20000"/>
                        <a:lumOff val="80000"/>
                      </a:schemeClr>
                    </a:solidFill>
                  </a:tcPr>
                </a:tc>
                <a:tc grid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300" normalizeH="0" baseline="0" noProof="0" dirty="0">
                          <a:ln>
                            <a:noFill/>
                          </a:ln>
                          <a:solidFill>
                            <a:srgbClr val="FFFFFF"/>
                          </a:solidFill>
                          <a:effectLst/>
                          <a:uLnTx/>
                          <a:uFillTx/>
                          <a:latin typeface="+mj-ea"/>
                          <a:ea typeface="+mj-ea"/>
                          <a:cs typeface="+mn-cs"/>
                        </a:rPr>
                        <a:t>第</a:t>
                      </a:r>
                      <a:r>
                        <a:rPr kumimoji="1" lang="en-US" altLang="ja-JP" sz="2800" b="1" i="0" u="none" strike="noStrike" kern="1200" cap="none" spc="300" normalizeH="0" baseline="0" noProof="0" dirty="0">
                          <a:ln>
                            <a:noFill/>
                          </a:ln>
                          <a:solidFill>
                            <a:srgbClr val="FFFFFF"/>
                          </a:solidFill>
                          <a:effectLst/>
                          <a:uLnTx/>
                          <a:uFillTx/>
                          <a:latin typeface="+mj-ea"/>
                          <a:ea typeface="+mj-ea"/>
                          <a:cs typeface="+mn-cs"/>
                        </a:rPr>
                        <a:t>1</a:t>
                      </a:r>
                      <a:r>
                        <a:rPr kumimoji="1" lang="ja-JP" altLang="en-US" sz="2000" b="1" i="0" u="none" strike="noStrike" kern="1200" cap="none" spc="300" normalizeH="0" baseline="0" noProof="0" dirty="0">
                          <a:ln>
                            <a:noFill/>
                          </a:ln>
                          <a:solidFill>
                            <a:srgbClr val="FFFFFF"/>
                          </a:solidFill>
                          <a:effectLst/>
                          <a:uLnTx/>
                          <a:uFillTx/>
                          <a:latin typeface="+mj-ea"/>
                          <a:ea typeface="+mj-ea"/>
                          <a:cs typeface="+mn-cs"/>
                        </a:rPr>
                        <a:t>四半期</a:t>
                      </a:r>
                      <a:r>
                        <a:rPr kumimoji="1" lang="ja-JP" altLang="en-US" sz="1600" b="1" i="0" u="none" strike="noStrike" kern="1200" cap="none" spc="0" normalizeH="0" baseline="0" noProof="0" dirty="0">
                          <a:ln>
                            <a:noFill/>
                          </a:ln>
                          <a:solidFill>
                            <a:srgbClr val="FFFFFF"/>
                          </a:solidFill>
                          <a:effectLst/>
                          <a:uLnTx/>
                          <a:uFillTx/>
                          <a:latin typeface="+mj-ea"/>
                          <a:ea typeface="+mj-ea"/>
                          <a:cs typeface="+mn-cs"/>
                        </a:rPr>
                        <a:t>（</a:t>
                      </a:r>
                      <a:r>
                        <a:rPr kumimoji="1" lang="en-US" altLang="ja-JP" sz="1600" b="1" i="0" u="none" strike="noStrike" kern="1200" cap="none" spc="0" normalizeH="0" baseline="0" noProof="0" dirty="0">
                          <a:ln>
                            <a:noFill/>
                          </a:ln>
                          <a:solidFill>
                            <a:srgbClr val="FFFFFF"/>
                          </a:solidFill>
                          <a:effectLst/>
                          <a:uLnTx/>
                          <a:uFillTx/>
                          <a:latin typeface="+mj-ea"/>
                          <a:ea typeface="+mj-ea"/>
                          <a:cs typeface="+mn-cs"/>
                        </a:rPr>
                        <a:t> 2023</a:t>
                      </a:r>
                      <a:r>
                        <a:rPr kumimoji="1" lang="ja-JP" altLang="en-US" sz="1600" b="1" i="0" u="none" strike="noStrike" kern="1200" cap="none" spc="0" normalizeH="0" baseline="0" noProof="0" dirty="0">
                          <a:ln>
                            <a:noFill/>
                          </a:ln>
                          <a:solidFill>
                            <a:srgbClr val="FFFFFF"/>
                          </a:solidFill>
                          <a:effectLst/>
                          <a:uLnTx/>
                          <a:uFillTx/>
                          <a:latin typeface="+mj-ea"/>
                          <a:ea typeface="+mj-ea"/>
                          <a:cs typeface="+mn-cs"/>
                        </a:rPr>
                        <a:t>年</a:t>
                      </a:r>
                      <a:r>
                        <a:rPr kumimoji="1" lang="en-US" altLang="ja-JP" sz="1600" b="1" i="0" u="none" strike="noStrike" kern="1200" cap="none" spc="0" normalizeH="0" baseline="0" noProof="0" dirty="0">
                          <a:ln>
                            <a:noFill/>
                          </a:ln>
                          <a:solidFill>
                            <a:srgbClr val="FFFFFF"/>
                          </a:solidFill>
                          <a:effectLst/>
                          <a:uLnTx/>
                          <a:uFillTx/>
                          <a:latin typeface="+mj-ea"/>
                          <a:ea typeface="+mj-ea"/>
                          <a:cs typeface="+mn-cs"/>
                        </a:rPr>
                        <a:t>4</a:t>
                      </a:r>
                      <a:r>
                        <a:rPr kumimoji="1" lang="ja-JP" altLang="en-US" sz="1600" b="1" i="0" u="none" strike="noStrike" kern="1200" cap="none" spc="0" normalizeH="0" baseline="0" noProof="0" dirty="0">
                          <a:ln>
                            <a:noFill/>
                          </a:ln>
                          <a:solidFill>
                            <a:srgbClr val="FFFFFF"/>
                          </a:solidFill>
                          <a:effectLst/>
                          <a:uLnTx/>
                          <a:uFillTx/>
                          <a:latin typeface="+mj-ea"/>
                          <a:ea typeface="+mj-ea"/>
                          <a:cs typeface="+mn-cs"/>
                        </a:rPr>
                        <a:t>月～</a:t>
                      </a:r>
                      <a:r>
                        <a:rPr kumimoji="1" lang="en-US" altLang="ja-JP" sz="1600" b="1" i="0" u="none" strike="noStrike" kern="1200" cap="none" spc="0" normalizeH="0" baseline="0" noProof="0" dirty="0">
                          <a:ln>
                            <a:noFill/>
                          </a:ln>
                          <a:solidFill>
                            <a:srgbClr val="FFFFFF"/>
                          </a:solidFill>
                          <a:effectLst/>
                          <a:uLnTx/>
                          <a:uFillTx/>
                          <a:latin typeface="+mj-ea"/>
                          <a:ea typeface="+mj-ea"/>
                          <a:cs typeface="+mn-cs"/>
                        </a:rPr>
                        <a:t>6</a:t>
                      </a:r>
                      <a:r>
                        <a:rPr kumimoji="1" lang="ja-JP" altLang="en-US" sz="1600" b="1" i="0" u="none" strike="noStrike" kern="1200" cap="none" spc="0" normalizeH="0" baseline="0" noProof="0" dirty="0">
                          <a:ln>
                            <a:noFill/>
                          </a:ln>
                          <a:solidFill>
                            <a:srgbClr val="FFFFFF"/>
                          </a:solidFill>
                          <a:effectLst/>
                          <a:uLnTx/>
                          <a:uFillTx/>
                          <a:latin typeface="+mj-ea"/>
                          <a:ea typeface="+mj-ea"/>
                          <a:cs typeface="+mn-cs"/>
                        </a:rPr>
                        <a:t>月）</a:t>
                      </a: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571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hMerge="1">
                  <a:txBody>
                    <a:bodyPr/>
                    <a:lstStyle/>
                    <a:p>
                      <a:pPr algn="ctr"/>
                      <a:endParaRPr kumimoji="1" lang="ja-JP" altLang="en-US" b="1" i="0">
                        <a:solidFill>
                          <a:schemeClr val="bg1"/>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tx2">
                        <a:lumMod val="25000"/>
                        <a:lumOff val="75000"/>
                      </a:schemeClr>
                    </a:solidFill>
                  </a:tcPr>
                </a:tc>
                <a:tc hMerge="1">
                  <a:txBody>
                    <a:bodyPr/>
                    <a:lstStyle/>
                    <a:p>
                      <a:pPr algn="ctr"/>
                      <a:endParaRPr kumimoji="1" lang="ja-JP" altLang="en-US" b="1" i="0">
                        <a:solidFill>
                          <a:schemeClr val="bg1"/>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B w="28575" cap="flat" cmpd="sng" algn="ctr">
                      <a:solidFill>
                        <a:schemeClr val="bg1"/>
                      </a:solidFill>
                      <a:prstDash val="solid"/>
                      <a:round/>
                      <a:headEnd type="none" w="med" len="med"/>
                      <a:tailEnd type="none" w="med" len="med"/>
                    </a:lnB>
                    <a:solidFill>
                      <a:schemeClr val="tx2">
                        <a:lumMod val="25000"/>
                        <a:lumOff val="75000"/>
                      </a:schemeClr>
                    </a:solidFill>
                  </a:tcPr>
                </a:tc>
                <a:extLst>
                  <a:ext uri="{0D108BD9-81ED-4DB2-BD59-A6C34878D82A}">
                    <a16:rowId xmlns:a16="http://schemas.microsoft.com/office/drawing/2014/main" val="465232546"/>
                  </a:ext>
                </a:extLst>
              </a:tr>
              <a:tr h="5133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rgbClr val="999999"/>
                          </a:solidFill>
                          <a:latin typeface="+mj-ea"/>
                          <a:ea typeface="+mj-ea"/>
                        </a:rPr>
                        <a:t>1</a:t>
                      </a:r>
                      <a:r>
                        <a:rPr kumimoji="1" lang="ja-JP" altLang="en-US" sz="1400" b="1" i="0" dirty="0">
                          <a:solidFill>
                            <a:srgbClr val="999999"/>
                          </a:solidFill>
                          <a:latin typeface="+mj-ea"/>
                          <a:ea typeface="+mj-ea"/>
                        </a:rPr>
                        <a:t>月</a:t>
                      </a: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rgbClr val="999999"/>
                          </a:solidFill>
                          <a:latin typeface="+mj-ea"/>
                          <a:ea typeface="+mj-ea"/>
                        </a:rPr>
                        <a:t>2</a:t>
                      </a:r>
                      <a:r>
                        <a:rPr kumimoji="1" lang="ja-JP" altLang="en-US" sz="1400" b="1" i="0" dirty="0">
                          <a:solidFill>
                            <a:srgbClr val="999999"/>
                          </a:solidFill>
                          <a:latin typeface="+mj-ea"/>
                          <a:ea typeface="+mj-ea"/>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rgbClr val="999999"/>
                          </a:solidFill>
                          <a:latin typeface="+mj-ea"/>
                          <a:ea typeface="+mj-ea"/>
                        </a:rPr>
                        <a:t>3</a:t>
                      </a:r>
                      <a:r>
                        <a:rPr kumimoji="1" lang="ja-JP" altLang="en-US" sz="1400" b="1" i="0" dirty="0">
                          <a:solidFill>
                            <a:srgbClr val="999999"/>
                          </a:solidFill>
                          <a:latin typeface="+mj-ea"/>
                          <a:ea typeface="+mj-ea"/>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chemeClr val="bg1"/>
                          </a:solidFill>
                          <a:latin typeface="+mj-ea"/>
                          <a:ea typeface="+mj-ea"/>
                        </a:rPr>
                        <a:t>4</a:t>
                      </a:r>
                      <a:r>
                        <a:rPr kumimoji="1" lang="ja-JP" altLang="en-US" sz="1400" b="1" i="0" dirty="0">
                          <a:solidFill>
                            <a:schemeClr val="bg1"/>
                          </a:solidFill>
                          <a:latin typeface="+mj-ea"/>
                          <a:ea typeface="+mj-ea"/>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chemeClr val="bg1"/>
                          </a:solidFill>
                          <a:latin typeface="+mj-ea"/>
                          <a:ea typeface="+mj-ea"/>
                        </a:rPr>
                        <a:t>5</a:t>
                      </a:r>
                      <a:r>
                        <a:rPr kumimoji="1" lang="ja-JP" altLang="en-US" sz="1400" b="1" i="0" dirty="0">
                          <a:solidFill>
                            <a:schemeClr val="bg1"/>
                          </a:solidFill>
                          <a:latin typeface="+mj-ea"/>
                          <a:ea typeface="+mj-ea"/>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chemeClr val="bg1"/>
                          </a:solidFill>
                          <a:latin typeface="+mj-ea"/>
                          <a:ea typeface="+mj-ea"/>
                        </a:rPr>
                        <a:t>6</a:t>
                      </a:r>
                      <a:r>
                        <a:rPr kumimoji="1" lang="ja-JP" altLang="en-US" sz="1400" b="1" i="0" dirty="0">
                          <a:solidFill>
                            <a:schemeClr val="bg1"/>
                          </a:solidFill>
                          <a:latin typeface="+mj-ea"/>
                          <a:ea typeface="+mj-ea"/>
                        </a:rPr>
                        <a:t>月</a:t>
                      </a: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2126393391"/>
                  </a:ext>
                </a:extLst>
              </a:tr>
              <a:tr h="1080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mj-ea"/>
                        <a:ea typeface="+mj-ea"/>
                      </a:endParaRP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mj-ea"/>
                        <a:ea typeface="+mj-ea"/>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mj-ea"/>
                        <a:ea typeface="+mj-ea"/>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mj-ea"/>
                        <a:ea typeface="+mj-ea"/>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mj-ea"/>
                        <a:ea typeface="+mj-ea"/>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mj-ea"/>
                        <a:ea typeface="+mj-ea"/>
                      </a:endParaRP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3903680638"/>
                  </a:ext>
                </a:extLst>
              </a:tr>
              <a:tr h="1080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mj-ea"/>
                        <a:ea typeface="+mj-ea"/>
                      </a:endParaRP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mj-ea"/>
                        <a:ea typeface="+mj-ea"/>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mj-ea"/>
                        <a:ea typeface="+mj-ea"/>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mj-ea"/>
                        <a:ea typeface="+mj-ea"/>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mj-ea"/>
                        <a:ea typeface="+mj-ea"/>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mj-ea"/>
                        <a:ea typeface="+mj-ea"/>
                      </a:endParaRP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546453627"/>
                  </a:ext>
                </a:extLst>
              </a:tr>
            </a:tbl>
          </a:graphicData>
        </a:graphic>
      </p:graphicFrame>
      <p:sp>
        <p:nvSpPr>
          <p:cNvPr id="43" name="テキスト ボックス 42">
            <a:extLst>
              <a:ext uri="{FF2B5EF4-FFF2-40B4-BE49-F238E27FC236}">
                <a16:creationId xmlns:a16="http://schemas.microsoft.com/office/drawing/2014/main" id="{92BB0683-0904-43D1-F9F7-B65A7C54D3B8}"/>
              </a:ext>
            </a:extLst>
          </p:cNvPr>
          <p:cNvSpPr txBox="1"/>
          <p:nvPr/>
        </p:nvSpPr>
        <p:spPr>
          <a:xfrm>
            <a:off x="479425" y="1265388"/>
            <a:ext cx="11233150" cy="1261884"/>
          </a:xfrm>
          <a:prstGeom prst="rect">
            <a:avLst/>
          </a:prstGeom>
          <a:noFill/>
        </p:spPr>
        <p:txBody>
          <a:bodyPr wrap="square" lIns="0" tIns="0" rIns="0" bIns="0" rtlCol="0">
            <a:spAutoFit/>
          </a:bodyPr>
          <a:lstStyle/>
          <a:p>
            <a:pPr algn="ctr">
              <a:lnSpc>
                <a:spcPct val="130000"/>
              </a:lnSpc>
            </a:pPr>
            <a:r>
              <a:rPr lang="ja-JP" altLang="en-US" sz="1600" dirty="0">
                <a:solidFill>
                  <a:srgbClr val="545454"/>
                </a:solidFill>
                <a:latin typeface="Meiryo" panose="020B0604030504040204" pitchFamily="34" charset="-128"/>
                <a:ea typeface="Meiryo" panose="020B0604030504040204" pitchFamily="34" charset="-128"/>
              </a:rPr>
              <a:t>四半期の期間を跨ぐ掲載期間の予約を可能にするため、掲載開始日を</a:t>
            </a:r>
            <a:r>
              <a:rPr lang="en-US" altLang="ja-JP" sz="1600" b="1" dirty="0">
                <a:solidFill>
                  <a:srgbClr val="C9002C"/>
                </a:solidFill>
                <a:latin typeface="Meiryo" panose="020B0604030504040204" pitchFamily="34" charset="-128"/>
                <a:ea typeface="Meiryo" panose="020B0604030504040204" pitchFamily="34" charset="-128"/>
              </a:rPr>
              <a:t>1</a:t>
            </a:r>
            <a:r>
              <a:rPr lang="ja-JP" altLang="en-US" sz="1600" b="1" dirty="0">
                <a:solidFill>
                  <a:srgbClr val="C9002C"/>
                </a:solidFill>
                <a:latin typeface="Meiryo" panose="020B0604030504040204" pitchFamily="34" charset="-128"/>
                <a:ea typeface="Meiryo" panose="020B0604030504040204" pitchFamily="34" charset="-128"/>
              </a:rPr>
              <a:t>カ月前倒し</a:t>
            </a:r>
            <a:r>
              <a:rPr lang="ja-JP" altLang="en-US" sz="1600" dirty="0">
                <a:solidFill>
                  <a:srgbClr val="545454"/>
                </a:solidFill>
                <a:latin typeface="Meiryo" panose="020B0604030504040204" pitchFamily="34" charset="-128"/>
                <a:ea typeface="Meiryo" panose="020B0604030504040204" pitchFamily="34" charset="-128"/>
              </a:rPr>
              <a:t>いたします。</a:t>
            </a:r>
          </a:p>
          <a:p>
            <a:pPr algn="ctr">
              <a:lnSpc>
                <a:spcPct val="130000"/>
              </a:lnSpc>
            </a:pPr>
            <a:r>
              <a:rPr lang="ja-JP" altLang="en-US" sz="1600" dirty="0">
                <a:solidFill>
                  <a:srgbClr val="545454"/>
                </a:solidFill>
                <a:latin typeface="Meiryo" panose="020B0604030504040204" pitchFamily="34" charset="-128"/>
                <a:ea typeface="Meiryo" panose="020B0604030504040204" pitchFamily="34" charset="-128"/>
              </a:rPr>
              <a:t>掲載期間は「商品一覧」ページ「掲載期間」の項目で確認いただけます。</a:t>
            </a:r>
          </a:p>
          <a:p>
            <a:pPr algn="ctr">
              <a:lnSpc>
                <a:spcPct val="130000"/>
              </a:lnSpc>
            </a:pPr>
            <a:r>
              <a:rPr lang="en-US" altLang="ja-JP" sz="1600" dirty="0">
                <a:solidFill>
                  <a:srgbClr val="545454"/>
                </a:solidFill>
                <a:latin typeface="Meiryo" panose="020B0604030504040204" pitchFamily="34" charset="-128"/>
                <a:ea typeface="Meiryo" panose="020B0604030504040204" pitchFamily="34" charset="-128"/>
              </a:rPr>
              <a:t>3</a:t>
            </a:r>
            <a:r>
              <a:rPr lang="ja-JP" altLang="en-US" sz="1600" dirty="0">
                <a:solidFill>
                  <a:srgbClr val="545454"/>
                </a:solidFill>
                <a:latin typeface="Meiryo" panose="020B0604030504040204" pitchFamily="34" charset="-128"/>
                <a:ea typeface="Meiryo" panose="020B0604030504040204" pitchFamily="34" charset="-128"/>
              </a:rPr>
              <a:t>月から</a:t>
            </a:r>
            <a:r>
              <a:rPr lang="en-US" altLang="ja-JP" sz="1600" dirty="0">
                <a:solidFill>
                  <a:srgbClr val="545454"/>
                </a:solidFill>
                <a:latin typeface="Meiryo" panose="020B0604030504040204" pitchFamily="34" charset="-128"/>
                <a:ea typeface="Meiryo" panose="020B0604030504040204" pitchFamily="34" charset="-128"/>
              </a:rPr>
              <a:t>4</a:t>
            </a:r>
            <a:r>
              <a:rPr lang="ja-JP" altLang="en-US" sz="1600" dirty="0">
                <a:solidFill>
                  <a:srgbClr val="545454"/>
                </a:solidFill>
                <a:latin typeface="Meiryo" panose="020B0604030504040204" pitchFamily="34" charset="-128"/>
                <a:ea typeface="Meiryo" panose="020B0604030504040204" pitchFamily="34" charset="-128"/>
              </a:rPr>
              <a:t>月、といった期を跨ぐ掲載期間をご希望の場合は、</a:t>
            </a:r>
            <a:endParaRPr lang="en-US" altLang="ja-JP" sz="1600" dirty="0">
              <a:solidFill>
                <a:srgbClr val="545454"/>
              </a:solidFill>
              <a:latin typeface="Meiryo" panose="020B0604030504040204" pitchFamily="34" charset="-128"/>
              <a:ea typeface="Meiryo" panose="020B0604030504040204" pitchFamily="34" charset="-128"/>
            </a:endParaRPr>
          </a:p>
          <a:p>
            <a:pPr algn="ctr">
              <a:lnSpc>
                <a:spcPct val="130000"/>
              </a:lnSpc>
            </a:pPr>
            <a:r>
              <a:rPr lang="ja-JP" altLang="en-US" sz="1600" dirty="0">
                <a:solidFill>
                  <a:srgbClr val="545454"/>
                </a:solidFill>
                <a:latin typeface="Meiryo" panose="020B0604030504040204" pitchFamily="34" charset="-128"/>
                <a:ea typeface="Meiryo" panose="020B0604030504040204" pitchFamily="34" charset="-128"/>
              </a:rPr>
              <a:t>今回リリースする第</a:t>
            </a:r>
            <a:r>
              <a:rPr lang="en-US" altLang="ja-JP" sz="1600" dirty="0">
                <a:solidFill>
                  <a:srgbClr val="545454"/>
                </a:solidFill>
                <a:latin typeface="Meiryo" panose="020B0604030504040204" pitchFamily="34" charset="-128"/>
                <a:ea typeface="Meiryo" panose="020B0604030504040204" pitchFamily="34" charset="-128"/>
              </a:rPr>
              <a:t>1</a:t>
            </a:r>
            <a:r>
              <a:rPr lang="ja-JP" altLang="en-US" sz="1600" dirty="0">
                <a:solidFill>
                  <a:srgbClr val="545454"/>
                </a:solidFill>
                <a:latin typeface="Meiryo" panose="020B0604030504040204" pitchFamily="34" charset="-128"/>
                <a:ea typeface="Meiryo" panose="020B0604030504040204" pitchFamily="34" charset="-128"/>
              </a:rPr>
              <a:t>四半期（</a:t>
            </a:r>
            <a:r>
              <a:rPr lang="en-US" altLang="ja-JP" sz="1600" dirty="0">
                <a:solidFill>
                  <a:srgbClr val="545454"/>
                </a:solidFill>
                <a:latin typeface="Meiryo" panose="020B0604030504040204" pitchFamily="34" charset="-128"/>
                <a:ea typeface="Meiryo" panose="020B0604030504040204" pitchFamily="34" charset="-128"/>
              </a:rPr>
              <a:t>2023</a:t>
            </a:r>
            <a:r>
              <a:rPr lang="ja-JP" altLang="en-US" sz="1600" dirty="0">
                <a:solidFill>
                  <a:srgbClr val="545454"/>
                </a:solidFill>
                <a:latin typeface="Meiryo" panose="020B0604030504040204" pitchFamily="34" charset="-128"/>
                <a:ea typeface="Meiryo" panose="020B0604030504040204" pitchFamily="34" charset="-128"/>
              </a:rPr>
              <a:t>年</a:t>
            </a:r>
            <a:r>
              <a:rPr lang="en-US" altLang="ja-JP" sz="1600" dirty="0">
                <a:solidFill>
                  <a:srgbClr val="545454"/>
                </a:solidFill>
                <a:latin typeface="Meiryo" panose="020B0604030504040204" pitchFamily="34" charset="-128"/>
                <a:ea typeface="Meiryo" panose="020B0604030504040204" pitchFamily="34" charset="-128"/>
              </a:rPr>
              <a:t>3</a:t>
            </a:r>
            <a:r>
              <a:rPr lang="ja-JP" altLang="en-US" sz="1600" dirty="0">
                <a:solidFill>
                  <a:srgbClr val="545454"/>
                </a:solidFill>
                <a:latin typeface="Meiryo" panose="020B0604030504040204" pitchFamily="34" charset="-128"/>
                <a:ea typeface="Meiryo" panose="020B0604030504040204" pitchFamily="34" charset="-128"/>
              </a:rPr>
              <a:t>月～</a:t>
            </a:r>
            <a:r>
              <a:rPr lang="en-US" altLang="ja-JP" sz="1600" dirty="0">
                <a:solidFill>
                  <a:srgbClr val="545454"/>
                </a:solidFill>
                <a:latin typeface="Meiryo" panose="020B0604030504040204" pitchFamily="34" charset="-128"/>
                <a:ea typeface="Meiryo" panose="020B0604030504040204" pitchFamily="34" charset="-128"/>
              </a:rPr>
              <a:t>6</a:t>
            </a:r>
            <a:r>
              <a:rPr lang="ja-JP" altLang="en-US" sz="1600" dirty="0">
                <a:solidFill>
                  <a:srgbClr val="545454"/>
                </a:solidFill>
                <a:latin typeface="Meiryo" panose="020B0604030504040204" pitchFamily="34" charset="-128"/>
                <a:ea typeface="Meiryo" panose="020B0604030504040204" pitchFamily="34" charset="-128"/>
              </a:rPr>
              <a:t>月または</a:t>
            </a:r>
            <a:r>
              <a:rPr lang="en-US" altLang="ja-JP" sz="1600" dirty="0">
                <a:solidFill>
                  <a:srgbClr val="545454"/>
                </a:solidFill>
                <a:latin typeface="Meiryo" panose="020B0604030504040204" pitchFamily="34" charset="-128"/>
                <a:ea typeface="Meiryo" panose="020B0604030504040204" pitchFamily="34" charset="-128"/>
              </a:rPr>
              <a:t>2023</a:t>
            </a:r>
            <a:r>
              <a:rPr lang="ja-JP" altLang="en-US" sz="1600" dirty="0">
                <a:solidFill>
                  <a:srgbClr val="545454"/>
                </a:solidFill>
                <a:latin typeface="Meiryo" panose="020B0604030504040204" pitchFamily="34" charset="-128"/>
                <a:ea typeface="Meiryo" panose="020B0604030504040204" pitchFamily="34" charset="-128"/>
              </a:rPr>
              <a:t>年</a:t>
            </a:r>
            <a:r>
              <a:rPr lang="en-US" altLang="ja-JP" sz="1600" dirty="0">
                <a:solidFill>
                  <a:srgbClr val="545454"/>
                </a:solidFill>
                <a:latin typeface="Meiryo" panose="020B0604030504040204" pitchFamily="34" charset="-128"/>
                <a:ea typeface="Meiryo" panose="020B0604030504040204" pitchFamily="34" charset="-128"/>
              </a:rPr>
              <a:t>3</a:t>
            </a:r>
            <a:r>
              <a:rPr lang="ja-JP" altLang="en-US" sz="1600" dirty="0">
                <a:solidFill>
                  <a:srgbClr val="545454"/>
                </a:solidFill>
                <a:latin typeface="Meiryo" panose="020B0604030504040204" pitchFamily="34" charset="-128"/>
                <a:ea typeface="Meiryo" panose="020B0604030504040204" pitchFamily="34" charset="-128"/>
              </a:rPr>
              <a:t>月～</a:t>
            </a:r>
            <a:r>
              <a:rPr lang="en-US" altLang="ja-JP" sz="1600" dirty="0">
                <a:solidFill>
                  <a:srgbClr val="545454"/>
                </a:solidFill>
                <a:latin typeface="Meiryo" panose="020B0604030504040204" pitchFamily="34" charset="-128"/>
                <a:ea typeface="Meiryo" panose="020B0604030504040204" pitchFamily="34" charset="-128"/>
              </a:rPr>
              <a:t>9</a:t>
            </a:r>
            <a:r>
              <a:rPr lang="ja-JP" altLang="en-US" sz="1600" dirty="0">
                <a:solidFill>
                  <a:srgbClr val="545454"/>
                </a:solidFill>
                <a:latin typeface="Meiryo" panose="020B0604030504040204" pitchFamily="34" charset="-128"/>
                <a:ea typeface="Meiryo" panose="020B0604030504040204" pitchFamily="34" charset="-128"/>
              </a:rPr>
              <a:t>月）商品をご利用ください。</a:t>
            </a:r>
          </a:p>
        </p:txBody>
      </p:sp>
      <p:grpSp>
        <p:nvGrpSpPr>
          <p:cNvPr id="44" name="グループ化 43">
            <a:extLst>
              <a:ext uri="{FF2B5EF4-FFF2-40B4-BE49-F238E27FC236}">
                <a16:creationId xmlns:a16="http://schemas.microsoft.com/office/drawing/2014/main" id="{143E8A12-C365-942F-E64F-55C519904D54}"/>
              </a:ext>
            </a:extLst>
          </p:cNvPr>
          <p:cNvGrpSpPr/>
          <p:nvPr/>
        </p:nvGrpSpPr>
        <p:grpSpPr>
          <a:xfrm>
            <a:off x="4209500" y="5392101"/>
            <a:ext cx="7503065" cy="792000"/>
            <a:chOff x="4321795" y="5013264"/>
            <a:chExt cx="7503065" cy="792000"/>
          </a:xfrm>
        </p:grpSpPr>
        <p:sp>
          <p:nvSpPr>
            <p:cNvPr id="45" name="ホームベース 44">
              <a:extLst>
                <a:ext uri="{FF2B5EF4-FFF2-40B4-BE49-F238E27FC236}">
                  <a16:creationId xmlns:a16="http://schemas.microsoft.com/office/drawing/2014/main" id="{75A5B4F0-45AD-3387-E65E-BA85E55A8C7D}"/>
                </a:ext>
              </a:extLst>
            </p:cNvPr>
            <p:cNvSpPr/>
            <p:nvPr/>
          </p:nvSpPr>
          <p:spPr>
            <a:xfrm>
              <a:off x="5663951" y="5013264"/>
              <a:ext cx="6160909" cy="792000"/>
            </a:xfrm>
            <a:prstGeom prst="homePlate">
              <a:avLst/>
            </a:prstGeom>
            <a:solidFill>
              <a:srgbClr val="545454"/>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FFFFFF"/>
                  </a:solidFill>
                  <a:effectLst/>
                  <a:uLnTx/>
                  <a:uFillTx/>
                  <a:latin typeface="+mj-ea"/>
                  <a:ea typeface="+mj-ea"/>
                  <a:cs typeface="+mn-cs"/>
                </a:rPr>
                <a:t>2023</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年</a:t>
              </a:r>
              <a:r>
                <a:rPr kumimoji="0" lang="en-US" altLang="ja-JP" sz="1400" b="1" kern="0" dirty="0">
                  <a:solidFill>
                    <a:srgbClr val="FFFFFF"/>
                  </a:solidFill>
                  <a:latin typeface="+mj-ea"/>
                  <a:ea typeface="+mj-ea"/>
                </a:rPr>
                <a:t>4</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月～</a:t>
              </a:r>
              <a:r>
                <a:rPr kumimoji="0" lang="en-US" altLang="ja-JP" sz="1400" b="1" kern="0" dirty="0">
                  <a:solidFill>
                    <a:srgbClr val="FFFFFF"/>
                  </a:solidFill>
                  <a:latin typeface="+mj-ea"/>
                  <a:ea typeface="+mj-ea"/>
                </a:rPr>
                <a:t>6</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月または</a:t>
              </a:r>
              <a:r>
                <a:rPr kumimoji="0" lang="en-US" altLang="ja-JP" sz="1400" b="1" i="0" u="none" strike="noStrike" kern="0" cap="none" spc="0" normalizeH="0" baseline="0" noProof="0" dirty="0">
                  <a:ln>
                    <a:noFill/>
                  </a:ln>
                  <a:solidFill>
                    <a:srgbClr val="FFFFFF"/>
                  </a:solidFill>
                  <a:effectLst/>
                  <a:uLnTx/>
                  <a:uFillTx/>
                  <a:latin typeface="+mj-ea"/>
                  <a:ea typeface="+mj-ea"/>
                  <a:cs typeface="+mn-cs"/>
                </a:rPr>
                <a:t>202</a:t>
              </a:r>
              <a:r>
                <a:rPr kumimoji="0" lang="en-US" altLang="ja-JP" sz="1400" b="1" kern="0" dirty="0">
                  <a:solidFill>
                    <a:srgbClr val="FFFFFF"/>
                  </a:solidFill>
                  <a:latin typeface="+mj-ea"/>
                  <a:ea typeface="+mj-ea"/>
                </a:rPr>
                <a:t>3</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年</a:t>
              </a:r>
              <a:r>
                <a:rPr kumimoji="0" lang="en-US" altLang="ja-JP" sz="1400" b="1" kern="0" dirty="0">
                  <a:solidFill>
                    <a:srgbClr val="FFFFFF"/>
                  </a:solidFill>
                  <a:latin typeface="+mj-ea"/>
                  <a:ea typeface="+mj-ea"/>
                </a:rPr>
                <a:t>4</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月～</a:t>
              </a:r>
              <a:r>
                <a:rPr kumimoji="0" lang="en-US" altLang="ja-JP" sz="1400" b="1" kern="0" dirty="0">
                  <a:solidFill>
                    <a:srgbClr val="FFFFFF"/>
                  </a:solidFill>
                  <a:latin typeface="+mj-ea"/>
                  <a:ea typeface="+mj-ea"/>
                </a:rPr>
                <a:t>9</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月</a:t>
              </a:r>
            </a:p>
          </p:txBody>
        </p:sp>
        <p:sp>
          <p:nvSpPr>
            <p:cNvPr id="46" name="角丸四角形 45">
              <a:extLst>
                <a:ext uri="{FF2B5EF4-FFF2-40B4-BE49-F238E27FC236}">
                  <a16:creationId xmlns:a16="http://schemas.microsoft.com/office/drawing/2014/main" id="{8A9C289E-5AC3-76F8-C308-754645F2ACDD}"/>
                </a:ext>
              </a:extLst>
            </p:cNvPr>
            <p:cNvSpPr/>
            <p:nvPr/>
          </p:nvSpPr>
          <p:spPr>
            <a:xfrm>
              <a:off x="7132144" y="5128464"/>
              <a:ext cx="2508560" cy="252000"/>
            </a:xfrm>
            <a:prstGeom prst="roundRect">
              <a:avLst>
                <a:gd name="adj" fmla="val 50000"/>
              </a:avLst>
            </a:prstGeom>
            <a:solidFill>
              <a:srgbClr val="FFFFFF"/>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300" normalizeH="0" baseline="0" noProof="0">
                  <a:ln>
                    <a:noFill/>
                  </a:ln>
                  <a:solidFill>
                    <a:srgbClr val="545454"/>
                  </a:solidFill>
                  <a:effectLst/>
                  <a:uLnTx/>
                  <a:uFillTx/>
                  <a:latin typeface="+mn-ea"/>
                  <a:cs typeface="+mn-cs"/>
                </a:rPr>
                <a:t>商品有効期間</a:t>
              </a:r>
              <a:endParaRPr kumimoji="0" lang="ja-JP" altLang="en-US" sz="1100" b="1" i="0" u="none" strike="noStrike" kern="0" cap="none" spc="300" normalizeH="0" baseline="0" noProof="0" dirty="0">
                <a:ln>
                  <a:noFill/>
                </a:ln>
                <a:solidFill>
                  <a:srgbClr val="545454"/>
                </a:solidFill>
                <a:effectLst/>
                <a:uLnTx/>
                <a:uFillTx/>
                <a:latin typeface="+mn-ea"/>
                <a:cs typeface="+mn-cs"/>
              </a:endParaRPr>
            </a:p>
          </p:txBody>
        </p:sp>
        <p:sp>
          <p:nvSpPr>
            <p:cNvPr id="47" name="ホームベース 46">
              <a:extLst>
                <a:ext uri="{FF2B5EF4-FFF2-40B4-BE49-F238E27FC236}">
                  <a16:creationId xmlns:a16="http://schemas.microsoft.com/office/drawing/2014/main" id="{B9CE4373-7829-1D8F-B4A6-F9E0183B78DB}"/>
                </a:ext>
              </a:extLst>
            </p:cNvPr>
            <p:cNvSpPr/>
            <p:nvPr/>
          </p:nvSpPr>
          <p:spPr>
            <a:xfrm>
              <a:off x="4321795" y="5013264"/>
              <a:ext cx="1857371" cy="792000"/>
            </a:xfrm>
            <a:prstGeom prst="homePlate">
              <a:avLst/>
            </a:prstGeom>
            <a:solidFill>
              <a:srgbClr val="C9002C"/>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FFFFFF"/>
                  </a:solidFill>
                  <a:effectLst/>
                  <a:uLnTx/>
                  <a:uFillTx/>
                  <a:latin typeface="+mj-ea"/>
                  <a:ea typeface="+mj-ea"/>
                  <a:cs typeface="+mn-cs"/>
                </a:rPr>
                <a:t>2023</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年</a:t>
              </a:r>
              <a:r>
                <a:rPr kumimoji="0" lang="en-US" altLang="ja-JP" sz="1400" b="1" kern="0" dirty="0">
                  <a:solidFill>
                    <a:srgbClr val="FFFFFF"/>
                  </a:solidFill>
                  <a:latin typeface="+mj-ea"/>
                  <a:ea typeface="+mj-ea"/>
                </a:rPr>
                <a:t>3</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月</a:t>
              </a:r>
              <a:r>
                <a:rPr kumimoji="0" lang="en-US" altLang="ja-JP" sz="1400" b="1" i="0" u="none" strike="noStrike" kern="0" cap="none" spc="0" normalizeH="0" baseline="0" noProof="0" dirty="0">
                  <a:ln>
                    <a:noFill/>
                  </a:ln>
                  <a:solidFill>
                    <a:srgbClr val="FFFFFF"/>
                  </a:solidFill>
                  <a:effectLst/>
                  <a:uLnTx/>
                  <a:uFillTx/>
                  <a:latin typeface="+mj-ea"/>
                  <a:ea typeface="+mj-ea"/>
                  <a:cs typeface="+mn-cs"/>
                </a:rPr>
                <a:t>1</a:t>
              </a:r>
              <a:r>
                <a:rPr kumimoji="0" lang="ja-JP" altLang="en-US" sz="1400" b="1" i="0" u="none" strike="noStrike" kern="0" cap="none" spc="0" normalizeH="0" baseline="0" noProof="0" dirty="0">
                  <a:ln>
                    <a:noFill/>
                  </a:ln>
                  <a:solidFill>
                    <a:srgbClr val="FFFFFF"/>
                  </a:solidFill>
                  <a:effectLst/>
                  <a:uLnTx/>
                  <a:uFillTx/>
                  <a:latin typeface="+mj-ea"/>
                  <a:ea typeface="+mj-ea"/>
                  <a:cs typeface="+mn-cs"/>
                </a:rPr>
                <a:t>日～</a:t>
              </a:r>
            </a:p>
          </p:txBody>
        </p:sp>
        <p:sp>
          <p:nvSpPr>
            <p:cNvPr id="48" name="角丸四角形 47">
              <a:extLst>
                <a:ext uri="{FF2B5EF4-FFF2-40B4-BE49-F238E27FC236}">
                  <a16:creationId xmlns:a16="http://schemas.microsoft.com/office/drawing/2014/main" id="{56EB8368-76A7-D04D-C804-9C80D00FBF03}"/>
                </a:ext>
              </a:extLst>
            </p:cNvPr>
            <p:cNvSpPr/>
            <p:nvPr/>
          </p:nvSpPr>
          <p:spPr>
            <a:xfrm>
              <a:off x="4393956" y="5128464"/>
              <a:ext cx="1332000" cy="252000"/>
            </a:xfrm>
            <a:prstGeom prst="roundRect">
              <a:avLst>
                <a:gd name="adj" fmla="val 50000"/>
              </a:avLst>
            </a:prstGeom>
            <a:solidFill>
              <a:srgbClr val="FFFFFF"/>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300" normalizeH="0" baseline="0" noProof="0">
                  <a:ln>
                    <a:noFill/>
                  </a:ln>
                  <a:solidFill>
                    <a:srgbClr val="C9002C"/>
                  </a:solidFill>
                  <a:effectLst/>
                  <a:uLnTx/>
                  <a:uFillTx/>
                  <a:latin typeface="+mj-ea"/>
                  <a:ea typeface="+mj-ea"/>
                  <a:cs typeface="+mn-cs"/>
                </a:rPr>
                <a:t>前倒し期間</a:t>
              </a:r>
              <a:endParaRPr kumimoji="0" lang="ja-JP" altLang="en-US" sz="1100" b="1" i="0" u="none" strike="noStrike" kern="0" cap="none" spc="300" normalizeH="0" baseline="0" noProof="0" dirty="0">
                <a:ln>
                  <a:noFill/>
                </a:ln>
                <a:solidFill>
                  <a:srgbClr val="C9002C"/>
                </a:solidFill>
                <a:effectLst/>
                <a:uLnTx/>
                <a:uFillTx/>
                <a:latin typeface="+mj-ea"/>
                <a:ea typeface="+mj-ea"/>
                <a:cs typeface="+mn-cs"/>
              </a:endParaRPr>
            </a:p>
          </p:txBody>
        </p:sp>
      </p:grpSp>
      <p:grpSp>
        <p:nvGrpSpPr>
          <p:cNvPr id="49" name="グループ化 48">
            <a:extLst>
              <a:ext uri="{FF2B5EF4-FFF2-40B4-BE49-F238E27FC236}">
                <a16:creationId xmlns:a16="http://schemas.microsoft.com/office/drawing/2014/main" id="{455CF2FF-A940-267E-D691-AC7D38F83867}"/>
              </a:ext>
            </a:extLst>
          </p:cNvPr>
          <p:cNvGrpSpPr/>
          <p:nvPr/>
        </p:nvGrpSpPr>
        <p:grpSpPr>
          <a:xfrm>
            <a:off x="479425" y="4455997"/>
            <a:ext cx="5587449" cy="792000"/>
            <a:chOff x="491667" y="4063273"/>
            <a:chExt cx="5587449" cy="792000"/>
          </a:xfrm>
        </p:grpSpPr>
        <p:sp>
          <p:nvSpPr>
            <p:cNvPr id="50" name="ホームベース 49">
              <a:extLst>
                <a:ext uri="{FF2B5EF4-FFF2-40B4-BE49-F238E27FC236}">
                  <a16:creationId xmlns:a16="http://schemas.microsoft.com/office/drawing/2014/main" id="{BF5BE84F-A917-BD10-3914-3473FFCCCD6D}"/>
                </a:ext>
              </a:extLst>
            </p:cNvPr>
            <p:cNvSpPr/>
            <p:nvPr/>
          </p:nvSpPr>
          <p:spPr>
            <a:xfrm>
              <a:off x="491667" y="4063273"/>
              <a:ext cx="5587449" cy="792000"/>
            </a:xfrm>
            <a:prstGeom prst="homePlate">
              <a:avLst/>
            </a:prstGeom>
            <a:solidFill>
              <a:srgbClr val="FFFFFF"/>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normalizeH="0" baseline="0" noProof="0" dirty="0">
                  <a:ln>
                    <a:noFill/>
                  </a:ln>
                  <a:solidFill>
                    <a:srgbClr val="545454"/>
                  </a:solidFill>
                  <a:effectLst/>
                  <a:uLnTx/>
                  <a:uFillTx/>
                  <a:latin typeface="+mj-ea"/>
                  <a:ea typeface="+mj-ea"/>
                  <a:cs typeface="+mn-cs"/>
                </a:rPr>
                <a:t>～</a:t>
              </a:r>
              <a:r>
                <a:rPr kumimoji="0" lang="en-US" altLang="ja-JP" sz="1400" b="1" i="0" u="none" strike="noStrike" kern="0" cap="none" normalizeH="0" baseline="0" noProof="0" dirty="0">
                  <a:ln>
                    <a:noFill/>
                  </a:ln>
                  <a:solidFill>
                    <a:srgbClr val="545454"/>
                  </a:solidFill>
                  <a:effectLst/>
                  <a:uLnTx/>
                  <a:uFillTx/>
                  <a:latin typeface="+mj-ea"/>
                  <a:ea typeface="+mj-ea"/>
                  <a:cs typeface="+mn-cs"/>
                </a:rPr>
                <a:t>2023</a:t>
              </a:r>
              <a:r>
                <a:rPr kumimoji="0" lang="ja-JP" altLang="en-US" sz="1400" b="1" i="0" u="none" strike="noStrike" kern="0" cap="none" normalizeH="0" baseline="0" noProof="0" dirty="0">
                  <a:ln>
                    <a:noFill/>
                  </a:ln>
                  <a:solidFill>
                    <a:srgbClr val="545454"/>
                  </a:solidFill>
                  <a:effectLst/>
                  <a:uLnTx/>
                  <a:uFillTx/>
                  <a:latin typeface="+mj-ea"/>
                  <a:ea typeface="+mj-ea"/>
                  <a:cs typeface="+mn-cs"/>
                </a:rPr>
                <a:t>年</a:t>
              </a:r>
              <a:r>
                <a:rPr kumimoji="0" lang="en-US" altLang="ja-JP" sz="1400" b="1" kern="0" dirty="0">
                  <a:solidFill>
                    <a:srgbClr val="545454"/>
                  </a:solidFill>
                  <a:latin typeface="+mj-ea"/>
                  <a:ea typeface="+mj-ea"/>
                </a:rPr>
                <a:t>3</a:t>
              </a:r>
              <a:r>
                <a:rPr kumimoji="0" lang="ja-JP" altLang="en-US" sz="1400" b="1" i="0" u="none" strike="noStrike" kern="0" cap="none" normalizeH="0" baseline="0" noProof="0" dirty="0">
                  <a:ln>
                    <a:noFill/>
                  </a:ln>
                  <a:solidFill>
                    <a:srgbClr val="545454"/>
                  </a:solidFill>
                  <a:effectLst/>
                  <a:uLnTx/>
                  <a:uFillTx/>
                  <a:latin typeface="+mj-ea"/>
                  <a:ea typeface="+mj-ea"/>
                  <a:cs typeface="+mn-cs"/>
                </a:rPr>
                <a:t>月</a:t>
              </a:r>
            </a:p>
          </p:txBody>
        </p:sp>
        <p:sp>
          <p:nvSpPr>
            <p:cNvPr id="51" name="角丸四角形 50">
              <a:extLst>
                <a:ext uri="{FF2B5EF4-FFF2-40B4-BE49-F238E27FC236}">
                  <a16:creationId xmlns:a16="http://schemas.microsoft.com/office/drawing/2014/main" id="{31822A12-133F-DD99-154D-97E66BCC4B9B}"/>
                </a:ext>
              </a:extLst>
            </p:cNvPr>
            <p:cNvSpPr/>
            <p:nvPr/>
          </p:nvSpPr>
          <p:spPr>
            <a:xfrm>
              <a:off x="2127246" y="4178461"/>
              <a:ext cx="2508560" cy="255600"/>
            </a:xfrm>
            <a:prstGeom prst="roundRect">
              <a:avLst>
                <a:gd name="adj" fmla="val 50000"/>
              </a:avLst>
            </a:prstGeom>
            <a:solidFill>
              <a:srgbClr val="999999"/>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300" normalizeH="0" baseline="0" noProof="0">
                  <a:ln>
                    <a:noFill/>
                  </a:ln>
                  <a:solidFill>
                    <a:srgbClr val="FFFFFF"/>
                  </a:solidFill>
                  <a:effectLst/>
                  <a:uLnTx/>
                  <a:uFillTx/>
                  <a:latin typeface="+mj-ea"/>
                  <a:ea typeface="+mj-ea"/>
                  <a:cs typeface="+mn-cs"/>
                </a:rPr>
                <a:t>商品有効期間</a:t>
              </a:r>
              <a:endParaRPr kumimoji="0" lang="ja-JP" altLang="en-US" sz="1100" b="1" i="0" u="none" strike="noStrike" kern="0" cap="none" spc="300" normalizeH="0" baseline="0" noProof="0" dirty="0">
                <a:ln>
                  <a:noFill/>
                </a:ln>
                <a:solidFill>
                  <a:srgbClr val="FFFFFF"/>
                </a:solidFill>
                <a:effectLst/>
                <a:uLnTx/>
                <a:uFillTx/>
                <a:latin typeface="+mj-ea"/>
                <a:ea typeface="+mj-ea"/>
                <a:cs typeface="+mn-cs"/>
              </a:endParaRPr>
            </a:p>
          </p:txBody>
        </p:sp>
      </p:grpSp>
      <p:cxnSp>
        <p:nvCxnSpPr>
          <p:cNvPr id="52" name="直線コネクタ 51">
            <a:extLst>
              <a:ext uri="{FF2B5EF4-FFF2-40B4-BE49-F238E27FC236}">
                <a16:creationId xmlns:a16="http://schemas.microsoft.com/office/drawing/2014/main" id="{3E89C33A-2E61-8C71-5230-CB1121777D2F}"/>
              </a:ext>
            </a:extLst>
          </p:cNvPr>
          <p:cNvCxnSpPr/>
          <p:nvPr/>
        </p:nvCxnSpPr>
        <p:spPr>
          <a:xfrm>
            <a:off x="6096000" y="3132407"/>
            <a:ext cx="0" cy="3249343"/>
          </a:xfrm>
          <a:prstGeom prst="line">
            <a:avLst/>
          </a:prstGeom>
          <a:noFill/>
          <a:ln w="31750" cap="flat" cmpd="sng" algn="ctr">
            <a:solidFill>
              <a:srgbClr val="C9002C"/>
            </a:solidFill>
            <a:prstDash val="sysDash"/>
          </a:ln>
          <a:effectLst/>
        </p:spPr>
      </p:cxnSp>
      <p:sp>
        <p:nvSpPr>
          <p:cNvPr id="53" name="三角形 52">
            <a:extLst>
              <a:ext uri="{FF2B5EF4-FFF2-40B4-BE49-F238E27FC236}">
                <a16:creationId xmlns:a16="http://schemas.microsoft.com/office/drawing/2014/main" id="{D54E4386-9824-9042-392B-0EB0F71D0213}"/>
              </a:ext>
            </a:extLst>
          </p:cNvPr>
          <p:cNvSpPr>
            <a:spLocks noChangeAspect="1"/>
          </p:cNvSpPr>
          <p:nvPr/>
        </p:nvSpPr>
        <p:spPr>
          <a:xfrm rot="10800000">
            <a:off x="6005998" y="2946590"/>
            <a:ext cx="180000" cy="155173"/>
          </a:xfrm>
          <a:prstGeom prs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pic>
        <p:nvPicPr>
          <p:cNvPr id="8" name="図プレースホルダー 7" descr="アイコン&#10;&#10;自動的に生成された説明">
            <a:extLst>
              <a:ext uri="{FF2B5EF4-FFF2-40B4-BE49-F238E27FC236}">
                <a16:creationId xmlns:a16="http://schemas.microsoft.com/office/drawing/2014/main" id="{B2A5CBDF-3E02-0596-11A3-1790C23A2C7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878727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47A3803B-87FE-8DD5-03AE-84DC7D32FC67}"/>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免責事項・注意事項</a:t>
            </a:r>
            <a:endParaRPr kumimoji="1" lang="ja-JP" altLang="en-US" dirty="0"/>
          </a:p>
        </p:txBody>
      </p:sp>
      <p:sp>
        <p:nvSpPr>
          <p:cNvPr id="5" name="テキスト ボックス 4">
            <a:extLst>
              <a:ext uri="{FF2B5EF4-FFF2-40B4-BE49-F238E27FC236}">
                <a16:creationId xmlns:a16="http://schemas.microsoft.com/office/drawing/2014/main" id="{B82F4214-734D-BD37-02B3-AB45E6633C33}"/>
              </a:ext>
            </a:extLst>
          </p:cNvPr>
          <p:cNvSpPr txBox="1"/>
          <p:nvPr/>
        </p:nvSpPr>
        <p:spPr>
          <a:xfrm>
            <a:off x="479425" y="1289223"/>
            <a:ext cx="11233149" cy="5249881"/>
          </a:xfrm>
          <a:prstGeom prst="rect">
            <a:avLst/>
          </a:prstGeom>
          <a:noFill/>
        </p:spPr>
        <p:txBody>
          <a:bodyPr wrap="square" lIns="0" tIns="0" rIns="0" bIns="0" rtlCol="0">
            <a:spAutoFit/>
          </a:bodyPr>
          <a:lstStyle/>
          <a:p>
            <a:pPr marL="285750" indent="-285750">
              <a:lnSpc>
                <a:spcPct val="120000"/>
              </a:lnSpc>
              <a:spcAft>
                <a:spcPts val="600"/>
              </a:spcAft>
              <a:buFont typeface="Wingdings" pitchFamily="2" charset="2"/>
              <a:buChar char="n"/>
              <a:defRPr/>
            </a:pPr>
            <a:r>
              <a:rPr kumimoji="0" lang="zh-TW" altLang="en-US" sz="1400" kern="0" dirty="0">
                <a:solidFill>
                  <a:srgbClr val="000000">
                    <a:lumMod val="65000"/>
                    <a:lumOff val="35000"/>
                  </a:srgbClr>
                </a:solidFill>
                <a:latin typeface="Meiryo" panose="020B0604030504040204" pitchFamily="34" charset="-128"/>
                <a:ea typeface="Meiryo" panose="020B0604030504040204" pitchFamily="34" charset="-128"/>
              </a:rPr>
              <a:t>広告取扱基本規定</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・入稿規定をご参照ください。</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・広告取扱基本規定：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2"/>
              </a:rPr>
              <a:t>https://marketing.yahoo.co.jp/guidelines/terms.html</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web</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lang="en-US" altLang="ja-JP" sz="1400" dirty="0">
                <a:solidFill>
                  <a:srgbClr val="000000">
                    <a:lumMod val="65000"/>
                    <a:lumOff val="35000"/>
                  </a:srgbClr>
                </a:solidFill>
                <a:latin typeface="Meiryo" panose="020B0604030504040204" pitchFamily="34" charset="-128"/>
                <a:ea typeface="Meiryo" panose="020B0604030504040204" pitchFamily="34" charset="-128"/>
                <a:hlinkClick r:id="rId3"/>
              </a:rPr>
              <a:t>https://ads-help.yahoo-net.jp/s/article/H000044930?language=ja</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pP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一部の広告タイプやブランドリフト調査項目、訴求する商品・サービスによっては入稿前審査にて事前原稿確認が必須です。</a:t>
            </a:r>
            <a:br>
              <a:rPr lang="en-US" altLang="ja-JP" sz="1400" dirty="0">
                <a:solidFill>
                  <a:srgbClr val="000000">
                    <a:lumMod val="65000"/>
                    <a:lumOff val="35000"/>
                  </a:srgbClr>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目的に応じた相談フォームよりご依頼ください。</a:t>
            </a:r>
            <a:br>
              <a:rPr lang="en-US" altLang="ja-JP" sz="1400" dirty="0">
                <a:solidFill>
                  <a:srgbClr val="000000">
                    <a:lumMod val="65000"/>
                    <a:lumOff val="35000"/>
                  </a:srgbClr>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・掲載制限カテゴリー確認依頼フォーム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4"/>
              </a:rPr>
              <a:t>https://form-business.yahoo.co.jp/claris/enqueteForm?inquiry_type=placement_restrictions</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・ディスプレイ広告（予約型）入稿前審査依頼フォーム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5"/>
              </a:rPr>
              <a:t>https://form-business.yahoo.co.jp/claris/enqueteForm?inquiry_type=guaranteed_review</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・ブランドリフト調査入稿前審査依頼フォーム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6"/>
              </a:rPr>
              <a:t>https://form-business.yahoo.co.jp/claris/enqueteForm?inquiry_type=bls_review</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ページの内容・構成は、予告なく変更になる場合や、災害時、通信障害時、他プロモーション時等、特別編成になる場合があります。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また、それらに</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伴い</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ページ内での掲載箇所が変更になる場合があります。あらかじめご了承ください。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弊社サービスによる特別演出に伴い、一部商品を売り止めする場合があります。あらかじめご了承ください。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一部、広告掲載対象外となるページがあります。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市区郡合併などでエリアが変更・廃止になる場合があります。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商品によってはセールスシートに明示された「購入期間」より短期間で設定可能ですが、指定したビューアブルインプレッション未達と</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なる場合があります。</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その際は補填対象外となりますので</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247AFF8F-EC87-71A1-4CDB-A0CA2667237F}"/>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6068533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免責事項・注意事項</a:t>
            </a:r>
            <a:endParaRPr kumimoji="1" lang="ja-JP" altLang="en-US" dirty="0"/>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268413"/>
            <a:ext cx="11233150" cy="3399392"/>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金額表示は、消費税を含みません。</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金額表示は、代理店手数料を含みます。</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在庫確認・シミュレーションの実行日から起算して</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181</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日目以降の日付は指定できず、在庫は確認できません。また、</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181</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日目以降の予約もできません。商品の掲載期間が半年の場合、在庫確認・シミュレーションと予約のタイミングにご注意ください。</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掲載不具合について</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次に定める時間は、広告掲載調整時間とし、広告掲載調整時間内の不具合について、ヤフーは免責されます。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（１）広告掲載開始日、及び広告内容の変更後の掲載開始日は、掲載開始から</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12</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時間を広告掲載調整時間とします。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ただし、（２）、（３）に該当する場合は、その定めに従います。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（２）広告掲載開始日が営業日以外の場合、当該広告掲載開始時間から翌営業日正午までを広告掲載調整時間とします。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（３）広告の総掲載予定時間が</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12</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時間未満の場合、総掲載予定時間の</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10%</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にあたる時間までを広告掲載調整時間とします</a:t>
            </a:r>
            <a:r>
              <a:rPr kumimoji="0" lang="ja-JP"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枠購入型、時間帯ジャック購入型（</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SOV</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）の商品について</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ユーザーが当該広告の非表示設定を実施した場合など、その他の広告配信設定の状況により、他社の広告が配信される場合があります。</a:t>
            </a:r>
          </a:p>
        </p:txBody>
      </p:sp>
      <p:pic>
        <p:nvPicPr>
          <p:cNvPr id="9" name="図プレースホルダー 8" descr="アイコン&#10;&#10;自動的に生成された説明">
            <a:extLst>
              <a:ext uri="{FF2B5EF4-FFF2-40B4-BE49-F238E27FC236}">
                <a16:creationId xmlns:a16="http://schemas.microsoft.com/office/drawing/2014/main" id="{C140B1BE-F746-23EC-EBCD-6A192EB06AB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9299747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更新・変更履歴</a:t>
            </a:r>
            <a:endParaRPr kumimoji="1" lang="ja-JP" altLang="en-US" dirty="0"/>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268413"/>
            <a:ext cx="11233150" cy="2029786"/>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2023/2/16</a:t>
            </a:r>
            <a:br>
              <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広告タイプの表記を変更いたしました。</a:t>
            </a:r>
            <a:endPar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2023/4/20</a:t>
            </a:r>
            <a:br>
              <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br>
            <a:r>
              <a:rPr kumimoji="0" lang="ja-JP" altLang="en-US"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商品スペック＞ターゲティング設定ページの「オーディエンスリスト」関連の表記を変更いたしました。</a:t>
            </a:r>
            <a:endParaRPr kumimoji="0" lang="en-US" altLang="ja-JP" sz="1400" kern="0" dirty="0">
              <a:solidFill>
                <a:srgbClr val="545454"/>
              </a:solidFill>
              <a:latin typeface="Meiryo" panose="020B0604030504040204" pitchFamily="34" charset="-128"/>
              <a:ea typeface="Meiryo" panose="020B0604030504040204" pitchFamily="34" charset="-128"/>
            </a:endParaRPr>
          </a:p>
          <a:p>
            <a:pPr marR="0" lvl="0" algn="l" defTabSz="914400" rtl="0" eaLnBrk="1" fontAlgn="auto" latinLnBrk="0" hangingPunct="1">
              <a:lnSpc>
                <a:spcPct val="120000"/>
              </a:lnSpc>
              <a:spcBef>
                <a:spcPts val="0"/>
              </a:spcBef>
              <a:spcAft>
                <a:spcPts val="600"/>
              </a:spcAft>
              <a:buClrTx/>
              <a:buSzTx/>
              <a:tabLst/>
              <a:defRPr/>
            </a:pPr>
            <a:r>
              <a:rPr kumimoji="0" lang="ja-JP" altLang="en-US" sz="1400" kern="0" dirty="0">
                <a:solidFill>
                  <a:srgbClr val="545454"/>
                </a:solidFill>
                <a:latin typeface="Meiryo" panose="020B0604030504040204" pitchFamily="34" charset="-128"/>
                <a:ea typeface="Meiryo" panose="020B0604030504040204" pitchFamily="34" charset="-128"/>
              </a:rPr>
              <a:t>     商品スペック＞商品イメージページ、および、その他・注意事項＞免責事項・注意事項ページの</a:t>
            </a:r>
            <a:br>
              <a:rPr kumimoji="0" lang="en-US" altLang="ja-JP" sz="1400" kern="0" dirty="0">
                <a:solidFill>
                  <a:srgbClr val="545454"/>
                </a:solidFill>
                <a:latin typeface="Meiryo" panose="020B0604030504040204" pitchFamily="34" charset="-128"/>
                <a:ea typeface="Meiryo" panose="020B0604030504040204" pitchFamily="34" charset="-128"/>
              </a:rPr>
            </a:br>
            <a:r>
              <a:rPr kumimoji="0" lang="ja-JP" altLang="en-US" sz="1400" kern="0" dirty="0">
                <a:solidFill>
                  <a:srgbClr val="545454"/>
                </a:solidFill>
                <a:latin typeface="Meiryo" panose="020B0604030504040204" pitchFamily="34" charset="-128"/>
                <a:ea typeface="Meiryo" panose="020B0604030504040204" pitchFamily="34" charset="-128"/>
              </a:rPr>
              <a:t>     「</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web</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）の</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URL</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」を変更いたしました。</a:t>
            </a:r>
            <a:endPar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R="0" lvl="0" algn="l" defTabSz="914400" rtl="0" eaLnBrk="1" fontAlgn="auto" latinLnBrk="0" hangingPunct="1">
              <a:lnSpc>
                <a:spcPct val="120000"/>
              </a:lnSpc>
              <a:spcBef>
                <a:spcPts val="0"/>
              </a:spcBef>
              <a:spcAft>
                <a:spcPts val="600"/>
              </a:spcAft>
              <a:buClrTx/>
              <a:buSzTx/>
              <a:tabLst/>
              <a:defRPr/>
            </a:pPr>
            <a:endParaRPr kumimoji="0" lang="ja-JP" altLang="en-US"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C140B1BE-F746-23EC-EBCD-6A192EB06AB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3960642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381971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01</a:t>
            </a:r>
            <a:endParaRPr kumimoji="1" lang="ja-JP" altLang="en-US"/>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a:t>概要</a:t>
            </a:r>
          </a:p>
        </p:txBody>
      </p:sp>
      <p:pic>
        <p:nvPicPr>
          <p:cNvPr id="14" name="図プレースホルダー 13" descr="アイコン&#10;&#10;自動的に生成された説明">
            <a:extLst>
              <a:ext uri="{FF2B5EF4-FFF2-40B4-BE49-F238E27FC236}">
                <a16:creationId xmlns:a16="http://schemas.microsoft.com/office/drawing/2014/main" id="{8D4F94E6-0D76-B9F3-0732-F10C6FD0C8A4}"/>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6704195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algn="ctr"/>
            <a:r>
              <a:rPr lang="ja-JP" altLang="en-US" dirty="0"/>
              <a:t>概要</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この資料について</a:t>
            </a:r>
          </a:p>
        </p:txBody>
      </p:sp>
      <p:pic>
        <p:nvPicPr>
          <p:cNvPr id="18" name="図 17">
            <a:extLst>
              <a:ext uri="{FF2B5EF4-FFF2-40B4-BE49-F238E27FC236}">
                <a16:creationId xmlns:a16="http://schemas.microsoft.com/office/drawing/2014/main" id="{089D5D2B-E163-79DE-361F-CC76EB3639A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83226" y="3062088"/>
            <a:ext cx="288000" cy="520176"/>
          </a:xfrm>
          <a:prstGeom prst="rect">
            <a:avLst/>
          </a:prstGeom>
        </p:spPr>
      </p:pic>
      <p:pic>
        <p:nvPicPr>
          <p:cNvPr id="19" name="図 18">
            <a:extLst>
              <a:ext uri="{FF2B5EF4-FFF2-40B4-BE49-F238E27FC236}">
                <a16:creationId xmlns:a16="http://schemas.microsoft.com/office/drawing/2014/main" id="{43FB8B41-5D56-D769-644C-420E434E2E8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04071" y="4589762"/>
            <a:ext cx="575621" cy="475831"/>
          </a:xfrm>
          <a:prstGeom prst="rect">
            <a:avLst/>
          </a:prstGeom>
        </p:spPr>
      </p:pic>
      <p:sp>
        <p:nvSpPr>
          <p:cNvPr id="6" name="テキスト ボックス 5">
            <a:extLst>
              <a:ext uri="{FF2B5EF4-FFF2-40B4-BE49-F238E27FC236}">
                <a16:creationId xmlns:a16="http://schemas.microsoft.com/office/drawing/2014/main" id="{D0720392-2F8A-5944-4E4C-BF0096A0F855}"/>
              </a:ext>
            </a:extLst>
          </p:cNvPr>
          <p:cNvSpPr txBox="1"/>
          <p:nvPr/>
        </p:nvSpPr>
        <p:spPr>
          <a:xfrm>
            <a:off x="479425" y="1241076"/>
            <a:ext cx="9505056" cy="621709"/>
          </a:xfrm>
          <a:prstGeom prst="rect">
            <a:avLst/>
          </a:prstGeom>
          <a:noFill/>
        </p:spPr>
        <p:txBody>
          <a:bodyPr wrap="square" lIns="0" tIns="0" rIns="0" bIns="0"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本資料は</a:t>
            </a:r>
            <a:r>
              <a:rPr kumimoji="1" lang="en-US" altLang="ja-JP"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Yahoo!</a:t>
            </a: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ニュースのセールスシートです</a:t>
            </a:r>
            <a:endParaRPr kumimoji="1" lang="en-US" altLang="ja-JP"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その他商品のセールスシートや販促資料は下記をご覧ください</a:t>
            </a:r>
            <a:endParaRPr kumimoji="1" lang="en-US" altLang="ja-JP"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graphicFrame>
        <p:nvGraphicFramePr>
          <p:cNvPr id="7" name="表 4">
            <a:extLst>
              <a:ext uri="{FF2B5EF4-FFF2-40B4-BE49-F238E27FC236}">
                <a16:creationId xmlns:a16="http://schemas.microsoft.com/office/drawing/2014/main" id="{6D8B84F3-798E-8767-C4F8-4C0344E4885B}"/>
              </a:ext>
            </a:extLst>
          </p:cNvPr>
          <p:cNvGraphicFramePr>
            <a:graphicFrameLocks noGrp="1"/>
          </p:cNvGraphicFramePr>
          <p:nvPr>
            <p:extLst>
              <p:ext uri="{D42A27DB-BD31-4B8C-83A1-F6EECF244321}">
                <p14:modId xmlns:p14="http://schemas.microsoft.com/office/powerpoint/2010/main" val="231468172"/>
              </p:ext>
            </p:extLst>
          </p:nvPr>
        </p:nvGraphicFramePr>
        <p:xfrm>
          <a:off x="479425" y="2247857"/>
          <a:ext cx="11168078" cy="3955240"/>
        </p:xfrm>
        <a:graphic>
          <a:graphicData uri="http://schemas.openxmlformats.org/drawingml/2006/table">
            <a:tbl>
              <a:tblPr>
                <a:tableStyleId>{5C22544A-7EE6-4342-B048-85BDC9FD1C3A}</a:tableStyleId>
              </a:tblPr>
              <a:tblGrid>
                <a:gridCol w="4692939">
                  <a:extLst>
                    <a:ext uri="{9D8B030D-6E8A-4147-A177-3AD203B41FA5}">
                      <a16:colId xmlns:a16="http://schemas.microsoft.com/office/drawing/2014/main" val="606051176"/>
                    </a:ext>
                  </a:extLst>
                </a:gridCol>
                <a:gridCol w="6475139">
                  <a:extLst>
                    <a:ext uri="{9D8B030D-6E8A-4147-A177-3AD203B41FA5}">
                      <a16:colId xmlns:a16="http://schemas.microsoft.com/office/drawing/2014/main" val="687840856"/>
                    </a:ext>
                  </a:extLst>
                </a:gridCol>
              </a:tblGrid>
              <a:tr h="495343">
                <a:tc>
                  <a:txBody>
                    <a:bodyPr/>
                    <a:lstStyle/>
                    <a:p>
                      <a:pPr algn="l"/>
                      <a:r>
                        <a:rPr kumimoji="1" lang="ja-JP" altLang="en-US" sz="1000" b="1" i="0" dirty="0">
                          <a:solidFill>
                            <a:schemeClr val="bg1"/>
                          </a:solidFill>
                          <a:latin typeface="Meiryo" panose="020B0604030504040204" pitchFamily="34" charset="-128"/>
                          <a:ea typeface="Meiryo" panose="020B0604030504040204" pitchFamily="34" charset="-128"/>
                        </a:rPr>
                        <a:t>ドキュメント</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75000"/>
                      </a:schemeClr>
                    </a:solidFill>
                  </a:tcPr>
                </a:tc>
                <a:tc>
                  <a:txBody>
                    <a:bodyPr/>
                    <a:lstStyle/>
                    <a:p>
                      <a:pPr algn="l"/>
                      <a:r>
                        <a:rPr kumimoji="1" lang="en-US" altLang="ja-JP" sz="1000" b="1" i="0" dirty="0">
                          <a:solidFill>
                            <a:schemeClr val="bg1"/>
                          </a:solidFill>
                          <a:latin typeface="Meiryo" panose="020B0604030504040204" pitchFamily="34" charset="-128"/>
                          <a:ea typeface="Meiryo" panose="020B0604030504040204" pitchFamily="34" charset="-128"/>
                        </a:rPr>
                        <a:t>URL</a:t>
                      </a:r>
                      <a:endParaRPr kumimoji="1" lang="ja-JP" altLang="en-US" sz="1000" b="1" i="0" dirty="0">
                        <a:solidFill>
                          <a:schemeClr val="bg1"/>
                        </a:solidFill>
                        <a:latin typeface="Meiryo" panose="020B0604030504040204" pitchFamily="34" charset="-128"/>
                        <a:ea typeface="Meiryo" panose="020B0604030504040204" pitchFamily="34" charset="-128"/>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1317350027"/>
                  </a:ext>
                </a:extLst>
              </a:tr>
              <a:tr h="494271">
                <a:tc>
                  <a:txBody>
                    <a:bodyPr/>
                    <a:lstStyle/>
                    <a:p>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広告　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en-US" altLang="ja-JP" sz="1000" b="1" i="0" dirty="0">
                          <a:solidFill>
                            <a:schemeClr val="accent3"/>
                          </a:solidFill>
                          <a:latin typeface="Meiryo" panose="020B0604030504040204" pitchFamily="34" charset="-128"/>
                          <a:ea typeface="Meiryo" panose="020B0604030504040204" pitchFamily="34" charset="-128"/>
                        </a:rPr>
                        <a:t>Yahoo!</a:t>
                      </a:r>
                      <a:r>
                        <a:rPr kumimoji="1" lang="ja-JP" altLang="en-US" sz="1000" b="1" i="0" dirty="0">
                          <a:solidFill>
                            <a:schemeClr val="accent3"/>
                          </a:solidFill>
                          <a:latin typeface="Meiryo" panose="020B0604030504040204" pitchFamily="34" charset="-128"/>
                          <a:ea typeface="Meiryo" panose="020B0604030504040204" pitchFamily="34" charset="-128"/>
                        </a:rPr>
                        <a:t>ニュース</a:t>
                      </a:r>
                      <a:r>
                        <a:rPr kumimoji="1" lang="en-US" altLang="ja-JP" sz="1000" b="1" i="0" dirty="0">
                          <a:solidFill>
                            <a:schemeClr val="accent3"/>
                          </a:solidFill>
                          <a:latin typeface="Meiryo" panose="020B0604030504040204" pitchFamily="34" charset="-128"/>
                          <a:ea typeface="Meiryo" panose="020B0604030504040204" pitchFamily="34" charset="-128"/>
                        </a:rPr>
                        <a:t> </a:t>
                      </a:r>
                      <a:r>
                        <a:rPr kumimoji="1" lang="ja-JP" altLang="en-US" sz="1000" b="1" i="0" dirty="0">
                          <a:solidFill>
                            <a:schemeClr val="accent3"/>
                          </a:solidFill>
                          <a:latin typeface="Meiryo" panose="020B0604030504040204" pitchFamily="34" charset="-128"/>
                          <a:ea typeface="Meiryo" panose="020B0604030504040204" pitchFamily="34" charset="-128"/>
                        </a:rPr>
                        <a:t>セールスシート</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r>
                        <a:rPr kumimoji="1" lang="ja-JP" altLang="en-US" sz="1000" b="1" i="0" dirty="0">
                          <a:solidFill>
                            <a:srgbClr val="C00000"/>
                          </a:solidFill>
                          <a:latin typeface="Meiryo" panose="020B0604030504040204" pitchFamily="34" charset="-128"/>
                          <a:ea typeface="Meiryo" panose="020B0604030504040204" pitchFamily="34" charset="-128"/>
                        </a:rPr>
                        <a:t>こちらの資料</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021320354"/>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広告　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1" i="0" dirty="0">
                          <a:solidFill>
                            <a:schemeClr val="accent3"/>
                          </a:solidFill>
                          <a:latin typeface="Meiryo" panose="020B0604030504040204" pitchFamily="34" charset="-128"/>
                          <a:ea typeface="Meiryo" panose="020B0604030504040204" pitchFamily="34" charset="-128"/>
                        </a:rPr>
                        <a:t>その他商品セールスシート一覧</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r>
                        <a:rPr kumimoji="1" lang="en-US" altLang="ja-JP" sz="1000" b="0" i="0" dirty="0">
                          <a:solidFill>
                            <a:schemeClr val="accent3"/>
                          </a:solidFill>
                          <a:latin typeface="Meiryo" panose="020B0604030504040204" pitchFamily="34" charset="-128"/>
                          <a:ea typeface="Meiryo" panose="020B0604030504040204" pitchFamily="34" charset="-128"/>
                          <a:hlinkClick r:id="rId5"/>
                        </a:rPr>
                        <a:t>https://portal.yadui.business.yahoo.co.jp/agencyportal/873240/</a:t>
                      </a:r>
                      <a:r>
                        <a:rPr kumimoji="1" lang="en-US" altLang="ja-JP" sz="1000" b="0" i="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957711322"/>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広告　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商品カタログ</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rowSpan="3">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6"/>
                        </a:rPr>
                        <a:t>https://portal.yadui.business.yahoo.co.jp/agencyportal/30335704/</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571039734"/>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広告　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フォーマットガイド</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663668410"/>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広告　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事例カタログ</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33264396"/>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 JAPAN </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媒体資料</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7"/>
                        </a:rPr>
                        <a:t>https://portal.yadui.business.yahoo.co.jp/agencyportal/30187098/</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60123167"/>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サービス別媒体資料一覧（</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ニュースほか）</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8"/>
                        </a:rPr>
                        <a:t>https://portal.yadui.business.yahoo.co.jp/agencyportal/1052207/</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776382480"/>
                  </a:ext>
                </a:extLst>
              </a:tr>
            </a:tbl>
          </a:graphicData>
        </a:graphic>
      </p:graphicFrame>
      <p:pic>
        <p:nvPicPr>
          <p:cNvPr id="11" name="図プレースホルダー 10" descr="アイコン&#10;&#10;自動的に生成された説明">
            <a:extLst>
              <a:ext uri="{FF2B5EF4-FFF2-40B4-BE49-F238E27FC236}">
                <a16:creationId xmlns:a16="http://schemas.microsoft.com/office/drawing/2014/main" id="{C8966456-1DB8-7882-90FA-FA635065E6AD}"/>
              </a:ext>
            </a:extLst>
          </p:cNvPr>
          <p:cNvPicPr>
            <a:picLocks noGrp="1" noChangeAspect="1"/>
          </p:cNvPicPr>
          <p:nvPr>
            <p:ph type="pic" sz="quarter" idx="11"/>
          </p:nvPr>
        </p:nvPicPr>
        <p:blipFill>
          <a:blip r:embed="rId9"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2684262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algn="ctr"/>
            <a:r>
              <a:rPr lang="ja-JP" altLang="en-US" dirty="0"/>
              <a:t>概要</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en-US" altLang="ja-JP" dirty="0">
                <a:latin typeface="Meiryo" panose="020B0604030504040204" pitchFamily="34" charset="-128"/>
                <a:ea typeface="Meiryo" panose="020B0604030504040204" pitchFamily="34" charset="-128"/>
              </a:rPr>
              <a:t>Yahoo!</a:t>
            </a:r>
            <a:r>
              <a:rPr kumimoji="1" lang="ja-JP" altLang="en-US" dirty="0">
                <a:latin typeface="Meiryo" panose="020B0604030504040204" pitchFamily="34" charset="-128"/>
                <a:ea typeface="Meiryo" panose="020B0604030504040204" pitchFamily="34" charset="-128"/>
              </a:rPr>
              <a:t>ニュース</a:t>
            </a:r>
            <a:r>
              <a:rPr kumimoji="1" lang="en-US" altLang="ja-JP" dirty="0">
                <a:latin typeface="Meiryo" panose="020B0604030504040204" pitchFamily="34" charset="-128"/>
                <a:ea typeface="Meiryo" panose="020B0604030504040204" pitchFamily="34" charset="-128"/>
              </a:rPr>
              <a:t>2023</a:t>
            </a:r>
            <a:r>
              <a:rPr kumimoji="1" lang="ja-JP" altLang="en-US" dirty="0">
                <a:latin typeface="Meiryo" panose="020B0604030504040204" pitchFamily="34" charset="-128"/>
                <a:ea typeface="Meiryo" panose="020B0604030504040204" pitchFamily="34" charset="-128"/>
              </a:rPr>
              <a:t>年</a:t>
            </a:r>
            <a:r>
              <a:rPr kumimoji="1" lang="en-US" altLang="ja-JP" dirty="0">
                <a:latin typeface="Meiryo" panose="020B0604030504040204" pitchFamily="34" charset="-128"/>
                <a:ea typeface="Meiryo" panose="020B0604030504040204" pitchFamily="34" charset="-128"/>
              </a:rPr>
              <a:t>3</a:t>
            </a:r>
            <a:r>
              <a:rPr kumimoji="1" lang="ja-JP" altLang="en-US" dirty="0">
                <a:latin typeface="Meiryo" panose="020B0604030504040204" pitchFamily="34" charset="-128"/>
                <a:ea typeface="Meiryo" panose="020B0604030504040204" pitchFamily="34" charset="-128"/>
              </a:rPr>
              <a:t>月</a:t>
            </a:r>
            <a:r>
              <a:rPr kumimoji="1" lang="en-US" altLang="ja-JP" dirty="0">
                <a:latin typeface="Meiryo" panose="020B0604030504040204" pitchFamily="34" charset="-128"/>
                <a:ea typeface="Meiryo" panose="020B0604030504040204" pitchFamily="34" charset="-128"/>
              </a:rPr>
              <a:t>~9</a:t>
            </a:r>
            <a:r>
              <a:rPr kumimoji="1" lang="ja-JP" altLang="en-US" dirty="0">
                <a:latin typeface="Meiryo" panose="020B0604030504040204" pitchFamily="34" charset="-128"/>
                <a:ea typeface="Meiryo" panose="020B0604030504040204" pitchFamily="34" charset="-128"/>
              </a:rPr>
              <a:t>月商品 変更点</a:t>
            </a:r>
          </a:p>
        </p:txBody>
      </p:sp>
      <p:sp>
        <p:nvSpPr>
          <p:cNvPr id="4" name="テキスト ボックス 3">
            <a:extLst>
              <a:ext uri="{FF2B5EF4-FFF2-40B4-BE49-F238E27FC236}">
                <a16:creationId xmlns:a16="http://schemas.microsoft.com/office/drawing/2014/main" id="{2D997190-0A34-8839-E62F-82CDFE7D1ED1}"/>
              </a:ext>
            </a:extLst>
          </p:cNvPr>
          <p:cNvSpPr txBox="1"/>
          <p:nvPr/>
        </p:nvSpPr>
        <p:spPr>
          <a:xfrm>
            <a:off x="7362692" y="263436"/>
            <a:ext cx="2542363" cy="30469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※Yahoo!</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ニュース（</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a:t>
            </a:r>
            <a:endPar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の追加変更点</a:t>
            </a:r>
          </a:p>
        </p:txBody>
      </p:sp>
      <p:pic>
        <p:nvPicPr>
          <p:cNvPr id="11" name="図プレースホルダー 10" descr="アイコン&#10;&#10;自動的に生成された説明">
            <a:extLst>
              <a:ext uri="{FF2B5EF4-FFF2-40B4-BE49-F238E27FC236}">
                <a16:creationId xmlns:a16="http://schemas.microsoft.com/office/drawing/2014/main" id="{22052C02-6A5C-A259-5AB0-6DFFA50747C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5" name="角丸四角形 3">
            <a:extLst>
              <a:ext uri="{FF2B5EF4-FFF2-40B4-BE49-F238E27FC236}">
                <a16:creationId xmlns:a16="http://schemas.microsoft.com/office/drawing/2014/main" id="{976B1A6A-51E5-82AF-55F5-A1D5C4FCAF9C}"/>
              </a:ext>
            </a:extLst>
          </p:cNvPr>
          <p:cNvSpPr/>
          <p:nvPr/>
        </p:nvSpPr>
        <p:spPr>
          <a:xfrm>
            <a:off x="1416000" y="1163788"/>
            <a:ext cx="8223591" cy="645319"/>
          </a:xfrm>
          <a:prstGeom prst="roundRect">
            <a:avLst>
              <a:gd name="adj" fmla="val 8047"/>
            </a:avLst>
          </a:prstGeom>
          <a:noFill/>
          <a:ln w="15875">
            <a:noFill/>
          </a:ln>
        </p:spPr>
        <p:txBody>
          <a:bodyPr wrap="square" lIns="0" tIns="0" rIns="0" bIns="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30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「オーディエンスカテゴリー」ターゲティングを</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30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「オーディエンスリスト」ターゲティングに集約します</a:t>
            </a:r>
          </a:p>
        </p:txBody>
      </p:sp>
      <p:sp>
        <p:nvSpPr>
          <p:cNvPr id="6" name="1 つの角を丸めた四角形 54">
            <a:extLst>
              <a:ext uri="{FF2B5EF4-FFF2-40B4-BE49-F238E27FC236}">
                <a16:creationId xmlns:a16="http://schemas.microsoft.com/office/drawing/2014/main" id="{9B90BFE9-3457-10FB-0C29-3E775893AA62}"/>
              </a:ext>
            </a:extLst>
          </p:cNvPr>
          <p:cNvSpPr/>
          <p:nvPr/>
        </p:nvSpPr>
        <p:spPr>
          <a:xfrm>
            <a:off x="1" y="1075065"/>
            <a:ext cx="1222545" cy="697252"/>
          </a:xfrm>
          <a:prstGeom prst="round1Rect">
            <a:avLst/>
          </a:prstGeom>
          <a:solidFill>
            <a:schemeClr val="accent6"/>
          </a:solidFill>
          <a:ln w="9525">
            <a:noFill/>
          </a:ln>
          <a:effectLst>
            <a:outerShdw dist="25400" algn="l" rotWithShape="0">
              <a:schemeClr val="tx1">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0" rIns="0" bIns="21600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rPr>
              <a:t>内容変更</a:t>
            </a:r>
          </a:p>
        </p:txBody>
      </p:sp>
      <p:sp>
        <p:nvSpPr>
          <p:cNvPr id="7" name="テキスト ボックス 6">
            <a:extLst>
              <a:ext uri="{FF2B5EF4-FFF2-40B4-BE49-F238E27FC236}">
                <a16:creationId xmlns:a16="http://schemas.microsoft.com/office/drawing/2014/main" id="{93A374AE-332B-36D8-194C-B679FCEE0468}"/>
              </a:ext>
            </a:extLst>
          </p:cNvPr>
          <p:cNvSpPr txBox="1"/>
          <p:nvPr/>
        </p:nvSpPr>
        <p:spPr>
          <a:xfrm>
            <a:off x="479425" y="1786277"/>
            <a:ext cx="11233150" cy="4774861"/>
          </a:xfrm>
          <a:prstGeom prst="snip1Rect">
            <a:avLst>
              <a:gd name="adj" fmla="val 10172"/>
            </a:avLst>
          </a:prstGeom>
          <a:solidFill>
            <a:schemeClr val="bg1">
              <a:lumMod val="95000"/>
            </a:schemeClr>
          </a:solidFill>
          <a:ln w="28575">
            <a:solidFill>
              <a:schemeClr val="bg1"/>
            </a:solidFill>
          </a:ln>
          <a:effectLst>
            <a:outerShdw blurRad="38100" dist="25400" dir="2700000" algn="tl" rotWithShape="0">
              <a:prstClr val="black">
                <a:alpha val="40000"/>
              </a:prstClr>
            </a:outerShdw>
          </a:effectLst>
        </p:spPr>
        <p:txBody>
          <a:bodyPr wrap="square" lIns="827999" tIns="108000" rIns="396000" bIns="144000" rtlCol="0" anchor="ctr">
            <a:noAutofit/>
          </a:bodyPr>
          <a:lstStyle/>
          <a:p>
            <a:pPr marL="0" marR="0" lvl="0" indent="0" algn="l" defTabSz="914400" rtl="0" eaLnBrk="1" fontAlgn="auto" latinLnBrk="0" hangingPunct="1">
              <a:lnSpc>
                <a:spcPct val="120000"/>
              </a:lnSpc>
              <a:spcBef>
                <a:spcPts val="0"/>
              </a:spcBef>
              <a:spcAft>
                <a:spcPts val="800"/>
              </a:spcAft>
              <a:buClrTx/>
              <a:buSzTx/>
              <a:buFontTx/>
              <a:buNone/>
              <a:tabLst/>
              <a:defRPr/>
            </a:pPr>
            <a:r>
              <a:rPr lang="en-US" altLang="ja-JP" sz="1400" dirty="0">
                <a:solidFill>
                  <a:schemeClr val="accent3"/>
                </a:solidFill>
                <a:latin typeface="+mn-ea"/>
              </a:rPr>
              <a:t>2023</a:t>
            </a:r>
            <a:r>
              <a:rPr lang="ja-JP" altLang="en-US" sz="1400" dirty="0">
                <a:solidFill>
                  <a:schemeClr val="accent3"/>
                </a:solidFill>
                <a:latin typeface="+mn-ea"/>
              </a:rPr>
              <a:t>年</a:t>
            </a:r>
            <a:r>
              <a:rPr lang="en-US" altLang="ja-JP" sz="1400" dirty="0">
                <a:solidFill>
                  <a:schemeClr val="accent3"/>
                </a:solidFill>
                <a:latin typeface="+mn-ea"/>
              </a:rPr>
              <a:t>4</a:t>
            </a:r>
            <a:r>
              <a:rPr lang="ja-JP" altLang="en-US" sz="1400" dirty="0">
                <a:solidFill>
                  <a:schemeClr val="accent3"/>
                </a:solidFill>
                <a:latin typeface="+mn-ea"/>
              </a:rPr>
              <a:t>月</a:t>
            </a:r>
            <a:r>
              <a:rPr lang="en-US" altLang="ja-JP" sz="1400" dirty="0">
                <a:solidFill>
                  <a:schemeClr val="accent3"/>
                </a:solidFill>
                <a:latin typeface="+mn-ea"/>
              </a:rPr>
              <a:t>20</a:t>
            </a:r>
            <a:r>
              <a:rPr lang="ja-JP" altLang="en-US" sz="1400" dirty="0">
                <a:solidFill>
                  <a:schemeClr val="accent3"/>
                </a:solidFill>
                <a:latin typeface="+mn-ea"/>
              </a:rPr>
              <a:t>日（木）朝</a:t>
            </a:r>
            <a:r>
              <a:rPr lang="en-US" altLang="ja-JP" sz="1400" dirty="0">
                <a:solidFill>
                  <a:schemeClr val="accent3"/>
                </a:solidFill>
                <a:latin typeface="+mn-ea"/>
              </a:rPr>
              <a:t>10</a:t>
            </a:r>
            <a:r>
              <a:rPr lang="ja-JP" altLang="en-US" sz="1400" dirty="0">
                <a:solidFill>
                  <a:schemeClr val="accent3"/>
                </a:solidFill>
                <a:latin typeface="+mn-ea"/>
              </a:rPr>
              <a:t>時より設定変更した商品をリリースします。</a:t>
            </a:r>
            <a:endParaRPr lang="en-US" altLang="ja-JP" sz="1400" dirty="0">
              <a:solidFill>
                <a:schemeClr val="accent3"/>
              </a:solidFill>
              <a:latin typeface="+mn-ea"/>
            </a:endParaRPr>
          </a:p>
          <a:p>
            <a:pPr>
              <a:lnSpc>
                <a:spcPct val="120000"/>
              </a:lnSpc>
              <a:spcAft>
                <a:spcPts val="800"/>
              </a:spcAft>
              <a:defRPr/>
            </a:pPr>
            <a:r>
              <a:rPr lang="en-US" altLang="ja-JP" sz="1400" dirty="0">
                <a:solidFill>
                  <a:schemeClr val="accent3"/>
                </a:solidFill>
                <a:latin typeface="Meiryo" panose="020B0604030504040204" pitchFamily="34" charset="-128"/>
                <a:ea typeface="Meiryo" panose="020B0604030504040204" pitchFamily="34" charset="-128"/>
              </a:rPr>
              <a:t>Yahoo!</a:t>
            </a:r>
            <a:r>
              <a:rPr lang="ja-JP" altLang="en-US" sz="1400" dirty="0">
                <a:solidFill>
                  <a:schemeClr val="accent3"/>
                </a:solidFill>
                <a:latin typeface="Meiryo" panose="020B0604030504040204" pitchFamily="34" charset="-128"/>
                <a:ea typeface="Meiryo" panose="020B0604030504040204" pitchFamily="34" charset="-128"/>
              </a:rPr>
              <a:t>ニュースの対象商品は、オーディエンスカテゴリーターゲティングが設定可能な</a:t>
            </a:r>
            <a:r>
              <a:rPr lang="en-US" altLang="ja-JP" sz="1400" dirty="0">
                <a:solidFill>
                  <a:schemeClr val="accent3"/>
                </a:solidFill>
                <a:latin typeface="Meiryo" panose="020B0604030504040204" pitchFamily="34" charset="-128"/>
                <a:ea typeface="Meiryo" panose="020B0604030504040204" pitchFamily="34" charset="-128"/>
              </a:rPr>
              <a:t>4</a:t>
            </a:r>
            <a:r>
              <a:rPr lang="ja-JP" altLang="en-US" sz="1400" dirty="0">
                <a:solidFill>
                  <a:schemeClr val="accent3"/>
                </a:solidFill>
                <a:latin typeface="Meiryo" panose="020B0604030504040204" pitchFamily="34" charset="-128"/>
                <a:ea typeface="Meiryo" panose="020B0604030504040204" pitchFamily="34" charset="-128"/>
              </a:rPr>
              <a:t>商品です。</a:t>
            </a:r>
            <a:endParaRPr lang="ja-JP" altLang="en-US" sz="1400" dirty="0">
              <a:solidFill>
                <a:schemeClr val="accent3"/>
              </a:solidFill>
              <a:latin typeface="+mn-ea"/>
            </a:endParaRPr>
          </a:p>
          <a:p>
            <a:pPr marL="0" marR="0" lvl="0" indent="0" algn="l" defTabSz="914400" rtl="0" eaLnBrk="1" fontAlgn="auto" latinLnBrk="0" hangingPunct="1">
              <a:lnSpc>
                <a:spcPct val="120000"/>
              </a:lnSpc>
              <a:spcBef>
                <a:spcPts val="0"/>
              </a:spcBef>
              <a:spcAft>
                <a:spcPts val="800"/>
              </a:spcAft>
              <a:buClrTx/>
              <a:buSzTx/>
              <a:buFontTx/>
              <a:buNone/>
              <a:tabLst/>
              <a:defRPr/>
            </a:pPr>
            <a:r>
              <a:rPr lang="ja-JP" altLang="en-US" sz="1400" dirty="0">
                <a:solidFill>
                  <a:schemeClr val="accent3"/>
                </a:solidFill>
                <a:latin typeface="+mn-ea"/>
              </a:rPr>
              <a:t>対象商品リスト：</a:t>
            </a:r>
            <a:r>
              <a:rPr lang="en-US" altLang="ja-JP" sz="1300" dirty="0">
                <a:latin typeface="+mn-ea"/>
                <a:hlinkClick r:id="rId4"/>
              </a:rPr>
              <a:t>https://s.yimg.jp/dl/displayads-guarantee/01/displayads-guarantee_ALT-TG_changelist_2023Q1H1.zip</a:t>
            </a:r>
            <a:endParaRPr lang="en-US" altLang="ja-JP" sz="1300" dirty="0">
              <a:latin typeface="+mn-ea"/>
            </a:endParaRPr>
          </a:p>
          <a:p>
            <a:pPr marL="0" marR="0" lvl="0" indent="0" algn="l" defTabSz="914400" rtl="0" eaLnBrk="1" fontAlgn="auto" latinLnBrk="0" hangingPunct="1">
              <a:lnSpc>
                <a:spcPct val="120000"/>
              </a:lnSpc>
              <a:spcBef>
                <a:spcPts val="0"/>
              </a:spcBef>
              <a:spcAft>
                <a:spcPts val="800"/>
              </a:spcAft>
              <a:buClrTx/>
              <a:buSzTx/>
              <a:buFontTx/>
              <a:buNone/>
              <a:tabLst/>
              <a:defRPr/>
            </a:pPr>
            <a:r>
              <a:rPr lang="ja-JP" altLang="en-US" sz="1400" dirty="0">
                <a:solidFill>
                  <a:schemeClr val="accent3"/>
                </a:solidFill>
                <a:latin typeface="+mn-ea"/>
              </a:rPr>
              <a:t>セールスシートの表記上、これまで「オーディエンスカテゴリー」と表記していたものは、以下の名称に変更します。</a:t>
            </a:r>
          </a:p>
          <a:p>
            <a:pPr marL="0" marR="0" lvl="0" indent="0" algn="l" defTabSz="914400" rtl="0" eaLnBrk="1" fontAlgn="auto" latinLnBrk="0" hangingPunct="1">
              <a:lnSpc>
                <a:spcPct val="120000"/>
              </a:lnSpc>
              <a:spcBef>
                <a:spcPts val="0"/>
              </a:spcBef>
              <a:spcAft>
                <a:spcPts val="800"/>
              </a:spcAft>
              <a:buClrTx/>
              <a:buSzTx/>
              <a:buFontTx/>
              <a:buNone/>
              <a:tabLst/>
              <a:defRPr/>
            </a:pPr>
            <a:r>
              <a:rPr lang="ja-JP" altLang="en-US" sz="1400" dirty="0">
                <a:solidFill>
                  <a:schemeClr val="accent3"/>
                </a:solidFill>
                <a:latin typeface="+mn-ea"/>
              </a:rPr>
              <a:t>「オーディエンスリスト（興味関心、購買意向、属性・ライフイベント）」</a:t>
            </a:r>
          </a:p>
          <a:p>
            <a:pPr marL="0" marR="0" lvl="0" indent="0" algn="l" defTabSz="914400" rtl="0" eaLnBrk="1" fontAlgn="auto" latinLnBrk="0" hangingPunct="1">
              <a:lnSpc>
                <a:spcPct val="120000"/>
              </a:lnSpc>
              <a:spcBef>
                <a:spcPts val="0"/>
              </a:spcBef>
              <a:spcAft>
                <a:spcPts val="800"/>
              </a:spcAft>
              <a:buClrTx/>
              <a:buSzTx/>
              <a:buFontTx/>
              <a:buNone/>
              <a:tabLst/>
              <a:defRPr/>
            </a:pPr>
            <a:r>
              <a:rPr lang="ja-JP" altLang="en-US" sz="1400" dirty="0">
                <a:solidFill>
                  <a:schemeClr val="accent3"/>
                </a:solidFill>
                <a:latin typeface="+mn-ea"/>
              </a:rPr>
              <a:t>仕様詳細はリリースノートをご確認ください。</a:t>
            </a:r>
            <a:endParaRPr lang="en-US" altLang="ja-JP" sz="1400" dirty="0">
              <a:solidFill>
                <a:schemeClr val="accent3"/>
              </a:solidFill>
              <a:latin typeface="+mn-ea"/>
            </a:endParaRPr>
          </a:p>
          <a:p>
            <a:pPr>
              <a:lnSpc>
                <a:spcPct val="120000"/>
              </a:lnSpc>
              <a:spcAft>
                <a:spcPts val="800"/>
              </a:spcAft>
              <a:defRPr/>
            </a:pPr>
            <a:r>
              <a:rPr lang="en-US" altLang="ja-JP" sz="1300" dirty="0">
                <a:solidFill>
                  <a:schemeClr val="accent3"/>
                </a:solidFill>
                <a:latin typeface="+mn-ea"/>
                <a:hlinkClick r:id="rId5"/>
              </a:rPr>
              <a:t>https://ads-promo.yahoo.co.jp/support/release/30406415.html</a:t>
            </a:r>
            <a:endParaRPr lang="en-US" altLang="ja-JP" sz="1300" dirty="0">
              <a:solidFill>
                <a:schemeClr val="accent3"/>
              </a:solidFill>
              <a:latin typeface="+mn-ea"/>
            </a:endParaRPr>
          </a:p>
          <a:p>
            <a:pPr>
              <a:lnSpc>
                <a:spcPct val="120000"/>
              </a:lnSpc>
              <a:spcAft>
                <a:spcPts val="800"/>
              </a:spcAft>
              <a:defRPr/>
            </a:pPr>
            <a:r>
              <a:rPr lang="ja-JP" altLang="en-US" sz="1200" b="1" dirty="0">
                <a:solidFill>
                  <a:schemeClr val="accent3"/>
                </a:solidFill>
                <a:latin typeface="Meiryo" panose="020B0604030504040204" pitchFamily="34" charset="-128"/>
                <a:ea typeface="Meiryo" panose="020B0604030504040204" pitchFamily="34" charset="-128"/>
              </a:rPr>
              <a:t>　　　　　　　　　　　　　　　　　　　　■商品スペック「ターゲティング設定」表記</a:t>
            </a:r>
            <a:endParaRPr lang="en-US" altLang="ja-JP" sz="1200" b="1" dirty="0">
              <a:solidFill>
                <a:schemeClr val="accent3"/>
              </a:solidFill>
              <a:latin typeface="Meiryo" panose="020B0604030504040204" pitchFamily="34" charset="-128"/>
              <a:ea typeface="Meiryo" panose="020B0604030504040204" pitchFamily="34" charset="-128"/>
            </a:endParaRPr>
          </a:p>
          <a:p>
            <a:pPr>
              <a:lnSpc>
                <a:spcPct val="120000"/>
              </a:lnSpc>
              <a:spcAft>
                <a:spcPts val="800"/>
              </a:spcAft>
              <a:defRPr/>
            </a:pPr>
            <a:endParaRPr lang="en-US" altLang="ja-JP" sz="1200" b="1" dirty="0">
              <a:solidFill>
                <a:schemeClr val="accent3"/>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800"/>
              </a:spcAft>
              <a:buClrTx/>
              <a:buSzTx/>
              <a:buFontTx/>
              <a:buNone/>
              <a:tabLst/>
              <a:defRPr/>
            </a:pPr>
            <a:endParaRPr lang="en-US" altLang="ja-JP" sz="1300" dirty="0">
              <a:solidFill>
                <a:schemeClr val="accent3"/>
              </a:solidFill>
              <a:latin typeface="+mn-ea"/>
            </a:endParaRPr>
          </a:p>
          <a:p>
            <a:pPr marL="0" marR="0" lvl="0" indent="0" algn="l" defTabSz="914400" rtl="0" eaLnBrk="1" fontAlgn="auto" latinLnBrk="0" hangingPunct="1">
              <a:lnSpc>
                <a:spcPct val="120000"/>
              </a:lnSpc>
              <a:spcBef>
                <a:spcPts val="0"/>
              </a:spcBef>
              <a:spcAft>
                <a:spcPts val="800"/>
              </a:spcAft>
              <a:buClrTx/>
              <a:buSzTx/>
              <a:buFontTx/>
              <a:buNone/>
              <a:tabLst/>
              <a:defRPr/>
            </a:pPr>
            <a:endParaRPr lang="en-US" altLang="ja-JP" sz="1400" dirty="0">
              <a:solidFill>
                <a:schemeClr val="accent3"/>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800"/>
              </a:spcAft>
              <a:buClrTx/>
              <a:buSzTx/>
              <a:buFontTx/>
              <a:buNone/>
              <a:tabLst/>
              <a:defRPr/>
            </a:pPr>
            <a:endParaRPr lang="en-US" altLang="ja-JP" sz="1400" dirty="0">
              <a:solidFill>
                <a:schemeClr val="accent3"/>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800"/>
              </a:spcAft>
              <a:buClrTx/>
              <a:buSzTx/>
              <a:buFontTx/>
              <a:buNone/>
              <a:tabLst/>
              <a:defRPr/>
            </a:pPr>
            <a:endParaRPr lang="en-US" altLang="ja-JP" sz="1400" dirty="0">
              <a:solidFill>
                <a:schemeClr val="accent3"/>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800"/>
              </a:spcAft>
              <a:buClrTx/>
              <a:buSzTx/>
              <a:buFontTx/>
              <a:buNone/>
              <a:tabLst/>
              <a:defRPr/>
            </a:pPr>
            <a:endParaRPr lang="en-US" altLang="ja-JP" dirty="0">
              <a:solidFill>
                <a:schemeClr val="accent3"/>
              </a:solidFill>
              <a:latin typeface="Meiryo" panose="020B0604030504040204" pitchFamily="34" charset="-128"/>
              <a:ea typeface="Meiryo" panose="020B0604030504040204" pitchFamily="34" charset="-128"/>
            </a:endParaRPr>
          </a:p>
        </p:txBody>
      </p:sp>
      <p:pic>
        <p:nvPicPr>
          <p:cNvPr id="8" name="図 7">
            <a:extLst>
              <a:ext uri="{FF2B5EF4-FFF2-40B4-BE49-F238E27FC236}">
                <a16:creationId xmlns:a16="http://schemas.microsoft.com/office/drawing/2014/main" id="{BE60ADF8-9E00-422C-C6C8-0E766B782275}"/>
              </a:ext>
            </a:extLst>
          </p:cNvPr>
          <p:cNvPicPr>
            <a:picLocks noChangeAspect="1"/>
          </p:cNvPicPr>
          <p:nvPr/>
        </p:nvPicPr>
        <p:blipFill>
          <a:blip r:embed="rId6"/>
          <a:stretch>
            <a:fillRect/>
          </a:stretch>
        </p:blipFill>
        <p:spPr>
          <a:xfrm>
            <a:off x="4075861" y="4536684"/>
            <a:ext cx="3751353" cy="1963599"/>
          </a:xfrm>
          <a:prstGeom prst="rect">
            <a:avLst/>
          </a:prstGeom>
        </p:spPr>
      </p:pic>
    </p:spTree>
    <p:extLst>
      <p:ext uri="{BB962C8B-B14F-4D97-AF65-F5344CB8AC3E}">
        <p14:creationId xmlns:p14="http://schemas.microsoft.com/office/powerpoint/2010/main" val="40086898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algn="ctr"/>
            <a:r>
              <a:rPr lang="ja-JP" altLang="en-US" dirty="0"/>
              <a:t>概要</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en-US" altLang="ja-JP" dirty="0">
                <a:latin typeface="Meiryo" panose="020B0604030504040204" pitchFamily="34" charset="-128"/>
                <a:ea typeface="Meiryo" panose="020B0604030504040204" pitchFamily="34" charset="-128"/>
              </a:rPr>
              <a:t>Yahoo!</a:t>
            </a:r>
            <a:r>
              <a:rPr kumimoji="1" lang="ja-JP" altLang="en-US" dirty="0">
                <a:latin typeface="Meiryo" panose="020B0604030504040204" pitchFamily="34" charset="-128"/>
                <a:ea typeface="Meiryo" panose="020B0604030504040204" pitchFamily="34" charset="-128"/>
              </a:rPr>
              <a:t>ニュース</a:t>
            </a:r>
            <a:r>
              <a:rPr kumimoji="1" lang="en-US" altLang="ja-JP" dirty="0">
                <a:latin typeface="Meiryo" panose="020B0604030504040204" pitchFamily="34" charset="-128"/>
                <a:ea typeface="Meiryo" panose="020B0604030504040204" pitchFamily="34" charset="-128"/>
              </a:rPr>
              <a:t>2023</a:t>
            </a:r>
            <a:r>
              <a:rPr kumimoji="1" lang="ja-JP" altLang="en-US" dirty="0">
                <a:latin typeface="Meiryo" panose="020B0604030504040204" pitchFamily="34" charset="-128"/>
                <a:ea typeface="Meiryo" panose="020B0604030504040204" pitchFamily="34" charset="-128"/>
              </a:rPr>
              <a:t>年</a:t>
            </a:r>
            <a:r>
              <a:rPr kumimoji="1" lang="en-US" altLang="ja-JP" dirty="0">
                <a:latin typeface="Meiryo" panose="020B0604030504040204" pitchFamily="34" charset="-128"/>
                <a:ea typeface="Meiryo" panose="020B0604030504040204" pitchFamily="34" charset="-128"/>
              </a:rPr>
              <a:t>3</a:t>
            </a:r>
            <a:r>
              <a:rPr kumimoji="1" lang="ja-JP" altLang="en-US" dirty="0">
                <a:latin typeface="Meiryo" panose="020B0604030504040204" pitchFamily="34" charset="-128"/>
                <a:ea typeface="Meiryo" panose="020B0604030504040204" pitchFamily="34" charset="-128"/>
              </a:rPr>
              <a:t>月</a:t>
            </a:r>
            <a:r>
              <a:rPr kumimoji="1" lang="en-US" altLang="ja-JP" dirty="0">
                <a:latin typeface="Meiryo" panose="020B0604030504040204" pitchFamily="34" charset="-128"/>
                <a:ea typeface="Meiryo" panose="020B0604030504040204" pitchFamily="34" charset="-128"/>
              </a:rPr>
              <a:t>~9</a:t>
            </a:r>
            <a:r>
              <a:rPr kumimoji="1" lang="ja-JP" altLang="en-US" dirty="0">
                <a:latin typeface="Meiryo" panose="020B0604030504040204" pitchFamily="34" charset="-128"/>
                <a:ea typeface="Meiryo" panose="020B0604030504040204" pitchFamily="34" charset="-128"/>
              </a:rPr>
              <a:t>月商品 変更点</a:t>
            </a:r>
          </a:p>
        </p:txBody>
      </p:sp>
      <p:sp>
        <p:nvSpPr>
          <p:cNvPr id="4" name="テキスト ボックス 3">
            <a:extLst>
              <a:ext uri="{FF2B5EF4-FFF2-40B4-BE49-F238E27FC236}">
                <a16:creationId xmlns:a16="http://schemas.microsoft.com/office/drawing/2014/main" id="{2D997190-0A34-8839-E62F-82CDFE7D1ED1}"/>
              </a:ext>
            </a:extLst>
          </p:cNvPr>
          <p:cNvSpPr txBox="1"/>
          <p:nvPr/>
        </p:nvSpPr>
        <p:spPr>
          <a:xfrm>
            <a:off x="7362692" y="263436"/>
            <a:ext cx="2499082" cy="30469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※Yahoo!</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ニュース（</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2022</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lang="en-US" altLang="ja-JP" sz="900" dirty="0">
                <a:solidFill>
                  <a:srgbClr val="000000"/>
                </a:solidFill>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a:t>
            </a:r>
            <a:endPar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からの変更点</a:t>
            </a:r>
          </a:p>
        </p:txBody>
      </p:sp>
      <p:pic>
        <p:nvPicPr>
          <p:cNvPr id="11" name="図プレースホルダー 10" descr="アイコン&#10;&#10;自動的に生成された説明">
            <a:extLst>
              <a:ext uri="{FF2B5EF4-FFF2-40B4-BE49-F238E27FC236}">
                <a16:creationId xmlns:a16="http://schemas.microsoft.com/office/drawing/2014/main" id="{22052C02-6A5C-A259-5AB0-6DFFA50747C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2" name="角丸四角形 3">
            <a:extLst>
              <a:ext uri="{FF2B5EF4-FFF2-40B4-BE49-F238E27FC236}">
                <a16:creationId xmlns:a16="http://schemas.microsoft.com/office/drawing/2014/main" id="{0A3EE7C1-A731-8656-619B-F7A00532E0DB}"/>
              </a:ext>
            </a:extLst>
          </p:cNvPr>
          <p:cNvSpPr/>
          <p:nvPr/>
        </p:nvSpPr>
        <p:spPr>
          <a:xfrm>
            <a:off x="1416000" y="1268413"/>
            <a:ext cx="3539430" cy="322659"/>
          </a:xfrm>
          <a:prstGeom prst="roundRect">
            <a:avLst>
              <a:gd name="adj" fmla="val 8047"/>
            </a:avLst>
          </a:prstGeom>
          <a:noFill/>
          <a:ln w="15875">
            <a:noFill/>
          </a:ln>
        </p:spPr>
        <p:txBody>
          <a:bodyPr wrap="none" lIns="0" tIns="0" rIns="0" bIns="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300" normalizeH="0" baseline="0" noProof="0">
                <a:ln>
                  <a:noFill/>
                </a:ln>
                <a:solidFill>
                  <a:schemeClr val="accent3"/>
                </a:solidFill>
                <a:effectLst/>
                <a:uLnTx/>
                <a:uFillTx/>
                <a:latin typeface="Meiryo" panose="020B0604030504040204" pitchFamily="34" charset="-128"/>
                <a:ea typeface="Meiryo" panose="020B0604030504040204" pitchFamily="34" charset="-128"/>
              </a:rPr>
              <a:t>下記商品を廃止いたします</a:t>
            </a:r>
            <a:endParaRPr kumimoji="1" lang="ja-JP" altLang="en-US" sz="2000" b="1" i="0" u="none" strike="noStrike" kern="1200" cap="none" spc="30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sp>
        <p:nvSpPr>
          <p:cNvPr id="13" name="1 つの角を丸めた四角形 54">
            <a:extLst>
              <a:ext uri="{FF2B5EF4-FFF2-40B4-BE49-F238E27FC236}">
                <a16:creationId xmlns:a16="http://schemas.microsoft.com/office/drawing/2014/main" id="{01EB0F1E-82A5-A8BC-05AB-C665D6442287}"/>
              </a:ext>
            </a:extLst>
          </p:cNvPr>
          <p:cNvSpPr/>
          <p:nvPr/>
        </p:nvSpPr>
        <p:spPr>
          <a:xfrm>
            <a:off x="1" y="1089025"/>
            <a:ext cx="1222545" cy="697252"/>
          </a:xfrm>
          <a:prstGeom prst="round1Rect">
            <a:avLst/>
          </a:prstGeom>
          <a:solidFill>
            <a:schemeClr val="bg2">
              <a:lumMod val="75000"/>
            </a:schemeClr>
          </a:solidFill>
          <a:ln w="9525">
            <a:noFill/>
          </a:ln>
          <a:effectLst>
            <a:outerShdw dist="25400" algn="l" rotWithShape="0">
              <a:schemeClr val="tx1">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0" rIns="0" bIns="21600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300" normalizeH="0" baseline="0" noProof="0">
                <a:ln>
                  <a:noFill/>
                </a:ln>
                <a:solidFill>
                  <a:srgbClr val="FFFFFF"/>
                </a:solidFill>
                <a:effectLst/>
                <a:uLnTx/>
                <a:uFillTx/>
                <a:latin typeface="Meiryo" panose="020B0604030504040204" pitchFamily="34" charset="-128"/>
                <a:ea typeface="Meiryo" panose="020B0604030504040204" pitchFamily="34" charset="-128"/>
              </a:rPr>
              <a:t>商品廃止</a:t>
            </a:r>
            <a:endParaRPr kumimoji="1" lang="ja-JP" altLang="en-US" sz="1200" b="1" i="0" u="none" strike="noStrike" kern="120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4" name="テキスト ボックス 13">
            <a:extLst>
              <a:ext uri="{FF2B5EF4-FFF2-40B4-BE49-F238E27FC236}">
                <a16:creationId xmlns:a16="http://schemas.microsoft.com/office/drawing/2014/main" id="{E2947A8A-BD0B-496C-A116-55CE46AD6AD6}"/>
              </a:ext>
            </a:extLst>
          </p:cNvPr>
          <p:cNvSpPr txBox="1"/>
          <p:nvPr/>
        </p:nvSpPr>
        <p:spPr>
          <a:xfrm>
            <a:off x="1416000" y="1974944"/>
            <a:ext cx="9360000" cy="1706469"/>
          </a:xfrm>
          <a:prstGeom prst="snip1Rect">
            <a:avLst>
              <a:gd name="adj" fmla="val 10172"/>
            </a:avLst>
          </a:prstGeom>
          <a:solidFill>
            <a:schemeClr val="bg1">
              <a:lumMod val="95000"/>
            </a:schemeClr>
          </a:solidFill>
          <a:ln w="28575">
            <a:solidFill>
              <a:schemeClr val="bg1"/>
            </a:solidFill>
          </a:ln>
          <a:effectLst>
            <a:outerShdw blurRad="38100" dist="25400" dir="2700000" algn="tl" rotWithShape="0">
              <a:prstClr val="black">
                <a:alpha val="40000"/>
              </a:prstClr>
            </a:outerShdw>
          </a:effectLst>
        </p:spPr>
        <p:txBody>
          <a:bodyPr wrap="square" lIns="827999" tIns="108000" rIns="396000" bIns="144000" rtlCol="0" anchor="ctr">
            <a:noAutofit/>
          </a:bodyPr>
          <a:lstStyle/>
          <a:p>
            <a:pPr marL="0" marR="0" lvl="0" indent="0" algn="l" defTabSz="914400" rtl="0" eaLnBrk="1" fontAlgn="auto" latinLnBrk="0" hangingPunct="1">
              <a:lnSpc>
                <a:spcPct val="120000"/>
              </a:lnSpc>
              <a:spcBef>
                <a:spcPts val="0"/>
              </a:spcBef>
              <a:spcAft>
                <a:spcPts val="800"/>
              </a:spcAft>
              <a:buClrTx/>
              <a:buSzTx/>
              <a:buFontTx/>
              <a:buNone/>
              <a:tabLst/>
              <a:defRPr/>
            </a:pPr>
            <a:r>
              <a:rPr kumimoji="1" lang="en-US" altLang="ja-JP" sz="18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Yahoo!</a:t>
            </a:r>
            <a:r>
              <a:rPr kumimoji="1" lang="ja-JP" altLang="en-US" sz="18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ニュース　トップ　スマートパネル　</a:t>
            </a:r>
            <a:r>
              <a:rPr kumimoji="1" lang="en-US" altLang="ja-JP" sz="18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SP</a:t>
            </a:r>
            <a:r>
              <a:rPr kumimoji="1" lang="ja-JP" altLang="en-US" sz="18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（市区郡）</a:t>
            </a:r>
          </a:p>
          <a:p>
            <a:pPr marL="0" marR="0" lvl="0" indent="0" algn="l" defTabSz="914400" rtl="0" eaLnBrk="1" fontAlgn="auto" latinLnBrk="0" hangingPunct="1">
              <a:lnSpc>
                <a:spcPct val="120000"/>
              </a:lnSpc>
              <a:spcBef>
                <a:spcPts val="0"/>
              </a:spcBef>
              <a:spcAft>
                <a:spcPts val="800"/>
              </a:spcAft>
              <a:buClrTx/>
              <a:buSzTx/>
              <a:buFontTx/>
              <a:buNone/>
              <a:tabLst/>
              <a:defRPr/>
            </a:pP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レギュラー商品でのリリースは行いませんが、スペシャル商品での対応は可能です。</a:t>
            </a:r>
            <a:endParaRPr kumimoji="1" lang="en-US" altLang="ja-JP"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800"/>
              </a:spcAft>
              <a:buClrTx/>
              <a:buSzTx/>
              <a:buFontTx/>
              <a:buNone/>
              <a:tabLst/>
              <a:defRPr/>
            </a:pPr>
            <a:r>
              <a:rPr lang="ja-JP" altLang="en-US" sz="1600" dirty="0">
                <a:solidFill>
                  <a:schemeClr val="accent3"/>
                </a:solidFill>
                <a:latin typeface="Meiryo" panose="020B0604030504040204" pitchFamily="34" charset="-128"/>
                <a:ea typeface="Meiryo" panose="020B0604030504040204" pitchFamily="34" charset="-128"/>
              </a:rPr>
              <a:t>弊社担当営業までご相談ください。</a:t>
            </a:r>
            <a:endParaRPr kumimoji="1" lang="en-US" altLang="ja-JP"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pic>
        <p:nvPicPr>
          <p:cNvPr id="15" name="グラフィックス 14" descr="チェック マーク 単色塗りつぶし">
            <a:extLst>
              <a:ext uri="{FF2B5EF4-FFF2-40B4-BE49-F238E27FC236}">
                <a16:creationId xmlns:a16="http://schemas.microsoft.com/office/drawing/2014/main" id="{BD095CE1-BC8A-D2CB-7159-668742055F72}"/>
              </a:ext>
            </a:extLst>
          </p:cNvPr>
          <p:cNvPicPr>
            <a:picLocks noChangeAspect="1"/>
          </p:cNvPicPr>
          <p:nvPr/>
        </p:nvPicPr>
        <p:blipFill>
          <a:blip r:embed="rId4" cstate="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744524" y="2317152"/>
            <a:ext cx="385192" cy="385192"/>
          </a:xfrm>
          <a:prstGeom prst="rect">
            <a:avLst/>
          </a:prstGeom>
        </p:spPr>
      </p:pic>
    </p:spTree>
    <p:extLst>
      <p:ext uri="{BB962C8B-B14F-4D97-AF65-F5344CB8AC3E}">
        <p14:creationId xmlns:p14="http://schemas.microsoft.com/office/powerpoint/2010/main" val="8348524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11" name="図プレースホルダー 10" descr="アイコン&#10;&#10;自動的に生成された説明">
            <a:extLst>
              <a:ext uri="{FF2B5EF4-FFF2-40B4-BE49-F238E27FC236}">
                <a16:creationId xmlns:a16="http://schemas.microsoft.com/office/drawing/2014/main" id="{446048DE-7C99-620C-0FA9-9DF8FB1AF605}"/>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3804" b="3804"/>
          <a:stretch/>
        </p:blipFill>
        <p:spPr/>
      </p:pic>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lang="ja-JP" altLang="en-US"/>
              <a:t>商品スペック</a:t>
            </a:r>
          </a:p>
        </p:txBody>
      </p:sp>
    </p:spTree>
    <p:extLst>
      <p:ext uri="{BB962C8B-B14F-4D97-AF65-F5344CB8AC3E}">
        <p14:creationId xmlns:p14="http://schemas.microsoft.com/office/powerpoint/2010/main" val="38341271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algn="ctr"/>
            <a:r>
              <a:rPr lang="ja-JP" altLang="en-US"/>
              <a:t>商品スペック</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商品一覧</a:t>
            </a:r>
          </a:p>
        </p:txBody>
      </p:sp>
      <p:graphicFrame>
        <p:nvGraphicFramePr>
          <p:cNvPr id="4" name="表 4">
            <a:extLst>
              <a:ext uri="{FF2B5EF4-FFF2-40B4-BE49-F238E27FC236}">
                <a16:creationId xmlns:a16="http://schemas.microsoft.com/office/drawing/2014/main" id="{5D15E322-5822-9A9A-ACF5-76B3CE138E4B}"/>
              </a:ext>
            </a:extLst>
          </p:cNvPr>
          <p:cNvGraphicFramePr>
            <a:graphicFrameLocks noGrp="1"/>
          </p:cNvGraphicFramePr>
          <p:nvPr>
            <p:extLst>
              <p:ext uri="{D42A27DB-BD31-4B8C-83A1-F6EECF244321}">
                <p14:modId xmlns:p14="http://schemas.microsoft.com/office/powerpoint/2010/main" val="488467888"/>
              </p:ext>
            </p:extLst>
          </p:nvPr>
        </p:nvGraphicFramePr>
        <p:xfrm>
          <a:off x="479425" y="1816674"/>
          <a:ext cx="11233150" cy="3531180"/>
        </p:xfrm>
        <a:graphic>
          <a:graphicData uri="http://schemas.openxmlformats.org/drawingml/2006/table">
            <a:tbl>
              <a:tblPr firstRow="1" bandRow="1">
                <a:tableStyleId>{21E4AEA4-8DFA-4A89-87EB-49C32662AFE0}</a:tableStyleId>
              </a:tblPr>
              <a:tblGrid>
                <a:gridCol w="2393084">
                  <a:extLst>
                    <a:ext uri="{9D8B030D-6E8A-4147-A177-3AD203B41FA5}">
                      <a16:colId xmlns:a16="http://schemas.microsoft.com/office/drawing/2014/main" val="984914608"/>
                    </a:ext>
                  </a:extLst>
                </a:gridCol>
                <a:gridCol w="6899203">
                  <a:extLst>
                    <a:ext uri="{9D8B030D-6E8A-4147-A177-3AD203B41FA5}">
                      <a16:colId xmlns:a16="http://schemas.microsoft.com/office/drawing/2014/main" val="606051176"/>
                    </a:ext>
                  </a:extLst>
                </a:gridCol>
                <a:gridCol w="1940863">
                  <a:extLst>
                    <a:ext uri="{9D8B030D-6E8A-4147-A177-3AD203B41FA5}">
                      <a16:colId xmlns:a16="http://schemas.microsoft.com/office/drawing/2014/main" val="3805149580"/>
                    </a:ext>
                  </a:extLst>
                </a:gridCol>
              </a:tblGrid>
              <a:tr h="537246">
                <a:tc gridSpan="2">
                  <a:txBody>
                    <a:bodyPr/>
                    <a:lstStyle/>
                    <a:p>
                      <a:pPr algn="ctr"/>
                      <a:r>
                        <a:rPr kumimoji="1" lang="ja-JP" altLang="en-US" sz="1000" b="1" spc="300">
                          <a:solidFill>
                            <a:schemeClr val="bg1"/>
                          </a:solidFill>
                          <a:latin typeface="Meiryo" panose="020B0604030504040204" pitchFamily="34" charset="-128"/>
                          <a:ea typeface="Meiryo" panose="020B0604030504040204" pitchFamily="34" charset="-128"/>
                        </a:rPr>
                        <a:t>商品区分</a:t>
                      </a:r>
                      <a:endParaRPr kumimoji="1" lang="ja-JP" altLang="en-US" sz="1000" b="1" i="0" spc="300">
                        <a:solidFill>
                          <a:schemeClr val="bg1"/>
                        </a:solidFill>
                        <a:latin typeface="Meiryo" panose="020B0604030504040204" pitchFamily="34" charset="-128"/>
                        <a:ea typeface="Meiryo" panose="020B0604030504040204" pitchFamily="34" charset="-128"/>
                      </a:endParaRPr>
                    </a:p>
                  </a:txBody>
                  <a:tcPr marL="0" marR="0" anchor="ctr">
                    <a:lnR w="38100" cap="flat" cmpd="sng" algn="ctr">
                      <a:solidFill>
                        <a:schemeClr val="bg1"/>
                      </a:solidFill>
                      <a:prstDash val="solid"/>
                      <a:round/>
                      <a:headEnd type="none" w="med" len="med"/>
                      <a:tailEnd type="none" w="med" len="med"/>
                    </a:lnR>
                    <a:solidFill>
                      <a:schemeClr val="bg2">
                        <a:lumMod val="75000"/>
                      </a:schemeClr>
                    </a:solidFill>
                  </a:tcPr>
                </a:tc>
                <a:tc hMerge="1">
                  <a:txBody>
                    <a:bodyPr/>
                    <a:lstStyle/>
                    <a:p>
                      <a:pPr algn="ctr"/>
                      <a:r>
                        <a:rPr kumimoji="1" lang="ja-JP" altLang="en-US" sz="1600" b="1" i="0">
                          <a:solidFill>
                            <a:schemeClr val="accent3"/>
                          </a:solidFill>
                          <a:latin typeface="Yu Gothic" panose="020B0400000000000000" pitchFamily="34" charset="-128"/>
                          <a:ea typeface="Yu Gothic" panose="020B0400000000000000" pitchFamily="34" charset="-128"/>
                        </a:rPr>
                        <a:t>商品区分</a:t>
                      </a: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tcPr>
                </a:tc>
                <a:tc>
                  <a:txBody>
                    <a:bodyPr/>
                    <a:lstStyle/>
                    <a:p>
                      <a:pPr algn="ctr"/>
                      <a:r>
                        <a:rPr kumimoji="1" lang="ja-JP" altLang="en-US" sz="1000" b="1" spc="300">
                          <a:solidFill>
                            <a:schemeClr val="bg1"/>
                          </a:solidFill>
                          <a:latin typeface="Meiryo" panose="020B0604030504040204" pitchFamily="34" charset="-128"/>
                          <a:ea typeface="Meiryo" panose="020B0604030504040204" pitchFamily="34" charset="-128"/>
                        </a:rPr>
                        <a:t>ページ数</a:t>
                      </a:r>
                      <a:endParaRPr kumimoji="1" lang="ja-JP" altLang="en-US" sz="1000" b="1" i="0" spc="300">
                        <a:solidFill>
                          <a:schemeClr val="bg1"/>
                        </a:solidFill>
                        <a:latin typeface="Meiryo" panose="020B0604030504040204" pitchFamily="34" charset="-128"/>
                        <a:ea typeface="Meiryo" panose="020B0604030504040204" pitchFamily="34" charset="-128"/>
                      </a:endParaRP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1317350027"/>
                  </a:ext>
                </a:extLst>
              </a:tr>
              <a:tr h="997978">
                <a:tc rowSpan="2">
                  <a:txBody>
                    <a:bodyPr/>
                    <a:lstStyle/>
                    <a:p>
                      <a:pPr algn="l"/>
                      <a:r>
                        <a:rPr kumimoji="1" lang="ja-JP" altLang="en-US" sz="1000" b="1" i="0">
                          <a:solidFill>
                            <a:schemeClr val="bg1"/>
                          </a:solidFill>
                          <a:latin typeface="Meiryo" panose="020B0604030504040204" pitchFamily="34" charset="-128"/>
                          <a:ea typeface="Meiryo" panose="020B0604030504040204" pitchFamily="34" charset="-128"/>
                        </a:rPr>
                        <a:t>スマートフォン</a:t>
                      </a:r>
                      <a:endParaRPr kumimoji="1" lang="ja-JP" altLang="en-US" sz="1000" b="1" i="0" dirty="0">
                        <a:solidFill>
                          <a:schemeClr val="bg1"/>
                        </a:solidFill>
                        <a:latin typeface="Meiryo" panose="020B0604030504040204" pitchFamily="34" charset="-128"/>
                        <a:ea typeface="Meiryo" panose="020B0604030504040204" pitchFamily="34" charset="-128"/>
                      </a:endParaRPr>
                    </a:p>
                  </a:txBody>
                  <a:tcPr marL="1007999" marR="0" marT="0" marB="0" anchor="ctr">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accent6"/>
                    </a:solidFill>
                  </a:tcPr>
                </a:tc>
                <a:tc>
                  <a:txBody>
                    <a:bodyPr/>
                    <a:lstStyle/>
                    <a:p>
                      <a:r>
                        <a:rPr kumimoji="1" lang="ja-JP" altLang="en-US" sz="1050" b="1" i="0" dirty="0">
                          <a:solidFill>
                            <a:schemeClr val="accent3"/>
                          </a:solidFill>
                          <a:latin typeface="Meiryo" panose="020B0604030504040204" pitchFamily="34" charset="-128"/>
                          <a:ea typeface="Meiryo" panose="020B0604030504040204" pitchFamily="34" charset="-128"/>
                        </a:rPr>
                        <a:t>プライムカバー</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algn="ctr"/>
                      <a:r>
                        <a:rPr kumimoji="1" lang="en-US" altLang="ja-JP" sz="1050" b="0" i="0" dirty="0">
                          <a:solidFill>
                            <a:schemeClr val="accent3"/>
                          </a:solidFill>
                          <a:latin typeface="Meiryo" panose="020B0604030504040204" pitchFamily="34" charset="-128"/>
                          <a:ea typeface="Meiryo" panose="020B0604030504040204" pitchFamily="34" charset="-128"/>
                        </a:rPr>
                        <a:t>P.9</a:t>
                      </a:r>
                      <a:endParaRPr kumimoji="1" lang="ja-JP" altLang="en-US" sz="1050" b="0" i="0" dirty="0">
                        <a:solidFill>
                          <a:schemeClr val="accent3"/>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1021320354"/>
                  </a:ext>
                </a:extLst>
              </a:tr>
              <a:tr h="997978">
                <a:tc vMerge="1">
                  <a:txBody>
                    <a:bodyPr/>
                    <a:lstStyle/>
                    <a:p>
                      <a:endParaRPr kumimoji="1" lang="ja-JP" altLang="en-US">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r>
                        <a:rPr kumimoji="1" lang="ja-JP" altLang="en-US" sz="1050" b="1" i="0" dirty="0">
                          <a:solidFill>
                            <a:schemeClr val="accent3"/>
                          </a:solidFill>
                          <a:latin typeface="Meiryo" panose="020B0604030504040204" pitchFamily="34" charset="-128"/>
                          <a:ea typeface="Meiryo" panose="020B0604030504040204" pitchFamily="34" charset="-128"/>
                        </a:rPr>
                        <a:t>スマートパネル</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P.9</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F5F5F5"/>
                    </a:solidFill>
                  </a:tcPr>
                </a:tc>
                <a:extLst>
                  <a:ext uri="{0D108BD9-81ED-4DB2-BD59-A6C34878D82A}">
                    <a16:rowId xmlns:a16="http://schemas.microsoft.com/office/drawing/2014/main" val="1018767192"/>
                  </a:ext>
                </a:extLst>
              </a:tr>
              <a:tr h="997978">
                <a:tc>
                  <a:txBody>
                    <a:bodyPr/>
                    <a:lstStyle/>
                    <a:p>
                      <a:pPr algn="l"/>
                      <a:r>
                        <a:rPr kumimoji="1" lang="en-US" altLang="ja-JP" sz="1000" b="1" i="0" dirty="0">
                          <a:solidFill>
                            <a:schemeClr val="bg1"/>
                          </a:solidFill>
                          <a:latin typeface="Meiryo" panose="020B0604030504040204" pitchFamily="34" charset="-128"/>
                          <a:ea typeface="Meiryo" panose="020B0604030504040204" pitchFamily="34" charset="-128"/>
                        </a:rPr>
                        <a:t>PC</a:t>
                      </a:r>
                      <a:endParaRPr kumimoji="1" lang="ja-JP" altLang="en-US" sz="1000" b="1" i="0" dirty="0">
                        <a:solidFill>
                          <a:schemeClr val="bg1"/>
                        </a:solidFill>
                        <a:latin typeface="Meiryo" panose="020B0604030504040204" pitchFamily="34" charset="-128"/>
                        <a:ea typeface="Meiryo" panose="020B0604030504040204" pitchFamily="34" charset="-128"/>
                      </a:endParaRPr>
                    </a:p>
                  </a:txBody>
                  <a:tcPr marL="1368000" marR="0" marT="216000" marB="144000"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r>
                        <a:rPr kumimoji="1" lang="ja-JP" altLang="en-US" sz="1050" b="1" i="0" dirty="0">
                          <a:solidFill>
                            <a:schemeClr val="accent3"/>
                          </a:solidFill>
                          <a:latin typeface="Meiryo" panose="020B0604030504040204" pitchFamily="34" charset="-128"/>
                          <a:ea typeface="Meiryo" panose="020B0604030504040204" pitchFamily="34" charset="-128"/>
                        </a:rPr>
                        <a:t>プライムディスプレイ</a:t>
                      </a:r>
                      <a:r>
                        <a:rPr kumimoji="1" lang="en-US" altLang="ja-JP" sz="1050" b="1" i="0" dirty="0">
                          <a:solidFill>
                            <a:schemeClr val="accent3"/>
                          </a:solidFill>
                          <a:latin typeface="Meiryo" panose="020B0604030504040204" pitchFamily="34" charset="-128"/>
                          <a:ea typeface="Meiryo" panose="020B0604030504040204" pitchFamily="34" charset="-128"/>
                        </a:rPr>
                        <a:t> </a:t>
                      </a:r>
                      <a:endParaRPr kumimoji="1" lang="ja-JP" altLang="en-US" sz="1050" b="1" i="0" dirty="0">
                        <a:solidFill>
                          <a:schemeClr val="accent3"/>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P.15</a:t>
                      </a: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2584139763"/>
                  </a:ext>
                </a:extLst>
              </a:tr>
            </a:tbl>
          </a:graphicData>
        </a:graphic>
      </p:graphicFrame>
      <p:pic>
        <p:nvPicPr>
          <p:cNvPr id="18" name="図 17">
            <a:extLst>
              <a:ext uri="{FF2B5EF4-FFF2-40B4-BE49-F238E27FC236}">
                <a16:creationId xmlns:a16="http://schemas.microsoft.com/office/drawing/2014/main" id="{089D5D2B-E163-79DE-361F-CC76EB3639A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83226" y="3062088"/>
            <a:ext cx="288000" cy="520176"/>
          </a:xfrm>
          <a:prstGeom prst="rect">
            <a:avLst/>
          </a:prstGeom>
        </p:spPr>
      </p:pic>
      <p:pic>
        <p:nvPicPr>
          <p:cNvPr id="19" name="図 18">
            <a:extLst>
              <a:ext uri="{FF2B5EF4-FFF2-40B4-BE49-F238E27FC236}">
                <a16:creationId xmlns:a16="http://schemas.microsoft.com/office/drawing/2014/main" id="{43FB8B41-5D56-D769-644C-420E434E2E8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04071" y="4589762"/>
            <a:ext cx="575621" cy="475831"/>
          </a:xfrm>
          <a:prstGeom prst="rect">
            <a:avLst/>
          </a:prstGeom>
        </p:spPr>
      </p:pic>
      <p:sp>
        <p:nvSpPr>
          <p:cNvPr id="12" name="テキスト ボックス 11">
            <a:extLst>
              <a:ext uri="{FF2B5EF4-FFF2-40B4-BE49-F238E27FC236}">
                <a16:creationId xmlns:a16="http://schemas.microsoft.com/office/drawing/2014/main" id="{EC4DA826-CC76-63ED-5E91-CD065968974E}"/>
              </a:ext>
            </a:extLst>
          </p:cNvPr>
          <p:cNvSpPr txBox="1"/>
          <p:nvPr/>
        </p:nvSpPr>
        <p:spPr>
          <a:xfrm>
            <a:off x="479425" y="1285323"/>
            <a:ext cx="9577064"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この資料に掲載している商品一覧</a:t>
            </a:r>
            <a:endParaRPr kumimoji="1" lang="en-US" altLang="ja-JP" sz="18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EAEE4D6B-B9A0-C827-684E-83A97FB96920}"/>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846275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36" name="テキスト プレースホルダー 35">
            <a:extLst>
              <a:ext uri="{FF2B5EF4-FFF2-40B4-BE49-F238E27FC236}">
                <a16:creationId xmlns:a16="http://schemas.microsoft.com/office/drawing/2014/main" id="{756D19D5-0A6C-C156-921D-0DCED90207C9}"/>
              </a:ext>
            </a:extLst>
          </p:cNvPr>
          <p:cNvSpPr>
            <a:spLocks noGrp="1"/>
          </p:cNvSpPr>
          <p:nvPr>
            <p:ph type="body" sz="quarter" idx="13"/>
          </p:nvPr>
        </p:nvSpPr>
        <p:spPr/>
        <p:txBody>
          <a:bodyPr/>
          <a:lstStyle/>
          <a:p>
            <a:r>
              <a:rPr lang="ja-JP" altLang="en-US"/>
              <a:t>スマートフォン商品</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99370"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C7FE3AE4-AFD3-2AA1-3B55-A2A383FBE814}"/>
              </a:ext>
            </a:extLst>
          </p:cNvPr>
          <p:cNvSpPr/>
          <p:nvPr/>
        </p:nvSpPr>
        <p:spPr>
          <a:xfrm>
            <a:off x="0" y="5877272"/>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14174"/>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6" name="角丸四角形 37">
            <a:extLst>
              <a:ext uri="{FF2B5EF4-FFF2-40B4-BE49-F238E27FC236}">
                <a16:creationId xmlns:a16="http://schemas.microsoft.com/office/drawing/2014/main" id="{F58F6AB5-605E-6FBE-E3A9-42D491E834AD}"/>
              </a:ext>
            </a:extLst>
          </p:cNvPr>
          <p:cNvSpPr/>
          <p:nvPr/>
        </p:nvSpPr>
        <p:spPr>
          <a:xfrm>
            <a:off x="502609" y="3318575"/>
            <a:ext cx="2127768"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p:txBody>
      </p:sp>
      <p:sp>
        <p:nvSpPr>
          <p:cNvPr id="7" name="円/楕円 38">
            <a:extLst>
              <a:ext uri="{FF2B5EF4-FFF2-40B4-BE49-F238E27FC236}">
                <a16:creationId xmlns:a16="http://schemas.microsoft.com/office/drawing/2014/main" id="{4BF73FD6-D6D9-BE26-BB61-CFE6B1F4B833}"/>
              </a:ext>
            </a:extLst>
          </p:cNvPr>
          <p:cNvSpPr>
            <a:spLocks noChangeAspect="1"/>
          </p:cNvSpPr>
          <p:nvPr/>
        </p:nvSpPr>
        <p:spPr>
          <a:xfrm>
            <a:off x="488421" y="2983612"/>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8" name="テキスト ボックス 7">
            <a:extLst>
              <a:ext uri="{FF2B5EF4-FFF2-40B4-BE49-F238E27FC236}">
                <a16:creationId xmlns:a16="http://schemas.microsoft.com/office/drawing/2014/main" id="{5C8DEC54-66A9-3240-06B8-6CF28527BC40}"/>
              </a:ext>
            </a:extLst>
          </p:cNvPr>
          <p:cNvSpPr txBox="1"/>
          <p:nvPr/>
        </p:nvSpPr>
        <p:spPr>
          <a:xfrm>
            <a:off x="1031144" y="4127627"/>
            <a:ext cx="1630254" cy="1692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タップ後の挙動は</a:t>
            </a:r>
            <a:r>
              <a:rPr kumimoji="1" lang="en-US" altLang="ja-JP"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P10</a:t>
            </a:r>
            <a:endParaRPr kumimoji="1" lang="ja-JP" altLang="en-US"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endParaRPr>
          </a:p>
        </p:txBody>
      </p:sp>
      <p:sp>
        <p:nvSpPr>
          <p:cNvPr id="9" name="角丸四角形 46">
            <a:extLst>
              <a:ext uri="{FF2B5EF4-FFF2-40B4-BE49-F238E27FC236}">
                <a16:creationId xmlns:a16="http://schemas.microsoft.com/office/drawing/2014/main" id="{13A17453-6221-F25C-408B-F332B62BF27D}"/>
              </a:ext>
            </a:extLst>
          </p:cNvPr>
          <p:cNvSpPr/>
          <p:nvPr/>
        </p:nvSpPr>
        <p:spPr>
          <a:xfrm>
            <a:off x="510528" y="2459118"/>
            <a:ext cx="2119849"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0" name="角丸四角形 47">
            <a:extLst>
              <a:ext uri="{FF2B5EF4-FFF2-40B4-BE49-F238E27FC236}">
                <a16:creationId xmlns:a16="http://schemas.microsoft.com/office/drawing/2014/main" id="{07A5DE44-68BD-7AE4-AAB3-A6ADAD19B29D}"/>
              </a:ext>
            </a:extLst>
          </p:cNvPr>
          <p:cNvSpPr/>
          <p:nvPr/>
        </p:nvSpPr>
        <p:spPr>
          <a:xfrm>
            <a:off x="6334855" y="2424069"/>
            <a:ext cx="2143493"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1" name="角丸四角形 37">
            <a:extLst>
              <a:ext uri="{FF2B5EF4-FFF2-40B4-BE49-F238E27FC236}">
                <a16:creationId xmlns:a16="http://schemas.microsoft.com/office/drawing/2014/main" id="{4CB23F09-D710-BA03-0502-4DD08BB32154}"/>
              </a:ext>
            </a:extLst>
          </p:cNvPr>
          <p:cNvSpPr/>
          <p:nvPr/>
        </p:nvSpPr>
        <p:spPr>
          <a:xfrm>
            <a:off x="6345802" y="3325803"/>
            <a:ext cx="2121601"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p:txBody>
      </p:sp>
      <p:sp>
        <p:nvSpPr>
          <p:cNvPr id="12" name="円/楕円 38">
            <a:extLst>
              <a:ext uri="{FF2B5EF4-FFF2-40B4-BE49-F238E27FC236}">
                <a16:creationId xmlns:a16="http://schemas.microsoft.com/office/drawing/2014/main" id="{98F9D360-63D8-1AB4-5D43-295C495CB622}"/>
              </a:ext>
            </a:extLst>
          </p:cNvPr>
          <p:cNvSpPr>
            <a:spLocks noChangeAspect="1"/>
          </p:cNvSpPr>
          <p:nvPr/>
        </p:nvSpPr>
        <p:spPr>
          <a:xfrm>
            <a:off x="6345802" y="2985289"/>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72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3" name="テキスト ボックス 12">
            <a:extLst>
              <a:ext uri="{FF2B5EF4-FFF2-40B4-BE49-F238E27FC236}">
                <a16:creationId xmlns:a16="http://schemas.microsoft.com/office/drawing/2014/main" id="{DE25582C-E420-4236-0D06-B48924D633CD}"/>
              </a:ext>
            </a:extLst>
          </p:cNvPr>
          <p:cNvSpPr txBox="1"/>
          <p:nvPr/>
        </p:nvSpPr>
        <p:spPr>
          <a:xfrm>
            <a:off x="6862339" y="4153330"/>
            <a:ext cx="1630254" cy="1692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タップ後の挙動は</a:t>
            </a:r>
            <a:r>
              <a:rPr kumimoji="1" lang="en-US" altLang="ja-JP"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P10</a:t>
            </a:r>
            <a:endParaRPr kumimoji="1" lang="ja-JP" altLang="en-US"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endParaRPr>
          </a:p>
        </p:txBody>
      </p:sp>
      <p:grpSp>
        <p:nvGrpSpPr>
          <p:cNvPr id="14" name="グループ化 13">
            <a:extLst>
              <a:ext uri="{FF2B5EF4-FFF2-40B4-BE49-F238E27FC236}">
                <a16:creationId xmlns:a16="http://schemas.microsoft.com/office/drawing/2014/main" id="{5856D4B9-142C-FF39-372C-59D316BF80DC}"/>
              </a:ext>
            </a:extLst>
          </p:cNvPr>
          <p:cNvGrpSpPr/>
          <p:nvPr/>
        </p:nvGrpSpPr>
        <p:grpSpPr>
          <a:xfrm>
            <a:off x="2798248" y="1490204"/>
            <a:ext cx="2974331" cy="4387068"/>
            <a:chOff x="1990831" y="1894747"/>
            <a:chExt cx="2974331" cy="4387068"/>
          </a:xfrm>
        </p:grpSpPr>
        <p:grpSp>
          <p:nvGrpSpPr>
            <p:cNvPr id="15" name="グループ化 14">
              <a:extLst>
                <a:ext uri="{FF2B5EF4-FFF2-40B4-BE49-F238E27FC236}">
                  <a16:creationId xmlns:a16="http://schemas.microsoft.com/office/drawing/2014/main" id="{908534B9-14B2-24D8-4E02-03AB5C51C805}"/>
                </a:ext>
              </a:extLst>
            </p:cNvPr>
            <p:cNvGrpSpPr/>
            <p:nvPr/>
          </p:nvGrpSpPr>
          <p:grpSpPr>
            <a:xfrm>
              <a:off x="2197194" y="2034677"/>
              <a:ext cx="2561607" cy="4247138"/>
              <a:chOff x="4749894" y="2034677"/>
              <a:chExt cx="2561607" cy="4247138"/>
            </a:xfrm>
          </p:grpSpPr>
          <p:pic>
            <p:nvPicPr>
              <p:cNvPr id="17" name="図 16">
                <a:extLst>
                  <a:ext uri="{FF2B5EF4-FFF2-40B4-BE49-F238E27FC236}">
                    <a16:creationId xmlns:a16="http://schemas.microsoft.com/office/drawing/2014/main" id="{530FA8C2-BA18-971D-FCEE-2CD6542F2A5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10203"/>
              <a:stretch/>
            </p:blipFill>
            <p:spPr>
              <a:xfrm>
                <a:off x="4749894" y="2190495"/>
                <a:ext cx="2561606" cy="4091320"/>
              </a:xfrm>
              <a:prstGeom prst="rect">
                <a:avLst/>
              </a:prstGeom>
            </p:spPr>
          </p:pic>
          <p:sp>
            <p:nvSpPr>
              <p:cNvPr id="22" name="正方形/長方形 21">
                <a:extLst>
                  <a:ext uri="{FF2B5EF4-FFF2-40B4-BE49-F238E27FC236}">
                    <a16:creationId xmlns:a16="http://schemas.microsoft.com/office/drawing/2014/main" id="{F0CAB348-594B-36B0-045B-8D637831A924}"/>
                  </a:ext>
                </a:extLst>
              </p:cNvPr>
              <p:cNvSpPr/>
              <p:nvPr/>
            </p:nvSpPr>
            <p:spPr>
              <a:xfrm>
                <a:off x="4750717" y="2034677"/>
                <a:ext cx="2560784" cy="186100"/>
              </a:xfrm>
              <a:prstGeom prst="rect">
                <a:avLst/>
              </a:prstGeom>
              <a:solidFill>
                <a:srgbClr val="F6F8F9"/>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16" name="図 15">
              <a:extLst>
                <a:ext uri="{FF2B5EF4-FFF2-40B4-BE49-F238E27FC236}">
                  <a16:creationId xmlns:a16="http://schemas.microsoft.com/office/drawing/2014/main" id="{EDEC32A3-AAFD-BCA3-9D59-19E0D46CFA3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25393"/>
            <a:stretch/>
          </p:blipFill>
          <p:spPr>
            <a:xfrm>
              <a:off x="1990831" y="1894747"/>
              <a:ext cx="2974331" cy="4387068"/>
            </a:xfrm>
            <a:prstGeom prst="rect">
              <a:avLst/>
            </a:prstGeom>
          </p:spPr>
        </p:pic>
      </p:grpSp>
      <p:grpSp>
        <p:nvGrpSpPr>
          <p:cNvPr id="4" name="グループ化 3">
            <a:extLst>
              <a:ext uri="{FF2B5EF4-FFF2-40B4-BE49-F238E27FC236}">
                <a16:creationId xmlns:a16="http://schemas.microsoft.com/office/drawing/2014/main" id="{D1D479E9-FBC7-55A9-A6EA-C963F61A7B21}"/>
              </a:ext>
            </a:extLst>
          </p:cNvPr>
          <p:cNvGrpSpPr/>
          <p:nvPr/>
        </p:nvGrpSpPr>
        <p:grpSpPr>
          <a:xfrm>
            <a:off x="8609033" y="1473323"/>
            <a:ext cx="2974331" cy="4742397"/>
            <a:chOff x="8609033" y="1473323"/>
            <a:chExt cx="2974331" cy="4742397"/>
          </a:xfrm>
        </p:grpSpPr>
        <p:pic>
          <p:nvPicPr>
            <p:cNvPr id="28" name="図 27">
              <a:extLst>
                <a:ext uri="{FF2B5EF4-FFF2-40B4-BE49-F238E27FC236}">
                  <a16:creationId xmlns:a16="http://schemas.microsoft.com/office/drawing/2014/main" id="{2816743D-E40C-8169-6DC0-C9EDA31EADAB}"/>
                </a:ext>
              </a:extLst>
            </p:cNvPr>
            <p:cNvPicPr>
              <a:picLocks noChangeAspect="1"/>
            </p:cNvPicPr>
            <p:nvPr/>
          </p:nvPicPr>
          <p:blipFill rotWithShape="1">
            <a:blip r:embed="rId6"/>
            <a:srcRect r="2671" b="39466"/>
            <a:stretch/>
          </p:blipFill>
          <p:spPr>
            <a:xfrm>
              <a:off x="8791239" y="1845188"/>
              <a:ext cx="2557457" cy="3631562"/>
            </a:xfrm>
            <a:prstGeom prst="rect">
              <a:avLst/>
            </a:prstGeom>
          </p:spPr>
        </p:pic>
        <p:sp>
          <p:nvSpPr>
            <p:cNvPr id="29" name="正方形/長方形 28">
              <a:extLst>
                <a:ext uri="{FF2B5EF4-FFF2-40B4-BE49-F238E27FC236}">
                  <a16:creationId xmlns:a16="http://schemas.microsoft.com/office/drawing/2014/main" id="{ADAFA200-382C-816F-88D8-342E50C23788}"/>
                </a:ext>
              </a:extLst>
            </p:cNvPr>
            <p:cNvSpPr/>
            <p:nvPr/>
          </p:nvSpPr>
          <p:spPr>
            <a:xfrm>
              <a:off x="8785783" y="1669642"/>
              <a:ext cx="2560784" cy="186100"/>
            </a:xfrm>
            <a:prstGeom prst="rect">
              <a:avLst/>
            </a:prstGeom>
            <a:solidFill>
              <a:srgbClr val="3474C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0" name="図 29">
              <a:extLst>
                <a:ext uri="{FF2B5EF4-FFF2-40B4-BE49-F238E27FC236}">
                  <a16:creationId xmlns:a16="http://schemas.microsoft.com/office/drawing/2014/main" id="{CBEB3202-8139-ACCD-E9F9-1261D19CF1AB}"/>
                </a:ext>
              </a:extLst>
            </p:cNvPr>
            <p:cNvPicPr>
              <a:picLocks noChangeAspect="1"/>
            </p:cNvPicPr>
            <p:nvPr/>
          </p:nvPicPr>
          <p:blipFill rotWithShape="1">
            <a:blip r:embed="rId6"/>
            <a:srcRect t="63549" r="2671" b="-7343"/>
            <a:stretch/>
          </p:blipFill>
          <p:spPr>
            <a:xfrm>
              <a:off x="8816430" y="3616496"/>
              <a:ext cx="2530138" cy="2599224"/>
            </a:xfrm>
            <a:prstGeom prst="rect">
              <a:avLst/>
            </a:prstGeom>
          </p:spPr>
        </p:pic>
        <p:pic>
          <p:nvPicPr>
            <p:cNvPr id="31" name="図 30">
              <a:extLst>
                <a:ext uri="{FF2B5EF4-FFF2-40B4-BE49-F238E27FC236}">
                  <a16:creationId xmlns:a16="http://schemas.microsoft.com/office/drawing/2014/main" id="{8DF4D02C-1AA6-19E3-3CF5-246E79EF185F}"/>
                </a:ext>
              </a:extLst>
            </p:cNvPr>
            <p:cNvPicPr>
              <a:picLocks noChangeAspect="1"/>
            </p:cNvPicPr>
            <p:nvPr/>
          </p:nvPicPr>
          <p:blipFill>
            <a:blip r:embed="rId7"/>
            <a:stretch>
              <a:fillRect/>
            </a:stretch>
          </p:blipFill>
          <p:spPr>
            <a:xfrm>
              <a:off x="8811936" y="3355354"/>
              <a:ext cx="2674127" cy="383487"/>
            </a:xfrm>
            <a:prstGeom prst="rect">
              <a:avLst/>
            </a:prstGeom>
          </p:spPr>
        </p:pic>
        <p:pic>
          <p:nvPicPr>
            <p:cNvPr id="32" name="図 31">
              <a:extLst>
                <a:ext uri="{FF2B5EF4-FFF2-40B4-BE49-F238E27FC236}">
                  <a16:creationId xmlns:a16="http://schemas.microsoft.com/office/drawing/2014/main" id="{42E64E07-53D2-3C8B-1E60-3E7919F6648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77" b="25428"/>
            <a:stretch/>
          </p:blipFill>
          <p:spPr>
            <a:xfrm>
              <a:off x="8609033" y="1473323"/>
              <a:ext cx="2974331" cy="4395483"/>
            </a:xfrm>
            <a:prstGeom prst="rect">
              <a:avLst/>
            </a:prstGeom>
          </p:spPr>
        </p:pic>
      </p:grpSp>
      <p:pic>
        <p:nvPicPr>
          <p:cNvPr id="3" name="図プレースホルダー 9" descr="アイコン&#10;&#10;自動的に生成された説明">
            <a:extLst>
              <a:ext uri="{FF2B5EF4-FFF2-40B4-BE49-F238E27FC236}">
                <a16:creationId xmlns:a16="http://schemas.microsoft.com/office/drawing/2014/main" id="{B8D9C06F-1997-453B-5950-FAE89A2CE4FD}"/>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18" name="正方形/長方形 17">
            <a:extLst>
              <a:ext uri="{FF2B5EF4-FFF2-40B4-BE49-F238E27FC236}">
                <a16:creationId xmlns:a16="http://schemas.microsoft.com/office/drawing/2014/main" id="{EDCB490F-62A7-220C-6853-A95AEAC321D9}"/>
              </a:ext>
            </a:extLst>
          </p:cNvPr>
          <p:cNvSpPr/>
          <p:nvPr/>
        </p:nvSpPr>
        <p:spPr>
          <a:xfrm>
            <a:off x="8519905" y="6243251"/>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Tree>
    <p:extLst>
      <p:ext uri="{BB962C8B-B14F-4D97-AF65-F5344CB8AC3E}">
        <p14:creationId xmlns:p14="http://schemas.microsoft.com/office/powerpoint/2010/main" val="158083611"/>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19379</TotalTime>
  <Words>4492</Words>
  <Application>Microsoft Office PowerPoint</Application>
  <PresentationFormat>ワイド画面</PresentationFormat>
  <Paragraphs>719</Paragraphs>
  <Slides>25</Slides>
  <Notes>12</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25</vt:i4>
      </vt:variant>
    </vt:vector>
  </HeadingPairs>
  <TitlesOfParts>
    <vt:vector size="35" baseType="lpstr">
      <vt:lpstr>A P-OTF UD Shin Go NT Pr6N U</vt:lpstr>
      <vt:lpstr>メイリオ</vt:lpstr>
      <vt:lpstr>メイリオ</vt:lpstr>
      <vt:lpstr>Yu Gothic</vt:lpstr>
      <vt:lpstr>Yu Gothic Medium</vt:lpstr>
      <vt:lpstr>Arial</vt:lpstr>
      <vt:lpstr>Calibri</vt:lpstr>
      <vt:lpstr>Segoe UI</vt:lpstr>
      <vt:lpstr>Wingdings</vt:lpstr>
      <vt:lpstr>表紙</vt:lpstr>
      <vt:lpstr>ディスプレイ広告 （予約型 ） 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大原 真由美</cp:lastModifiedBy>
  <cp:revision>546</cp:revision>
  <dcterms:created xsi:type="dcterms:W3CDTF">2020-02-26T07:28:11Z</dcterms:created>
  <dcterms:modified xsi:type="dcterms:W3CDTF">2023-04-20T00:29:59Z</dcterms:modified>
  <cp:category/>
</cp:coreProperties>
</file>