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6" r:id="rId4"/>
    <p:sldId id="326" r:id="rId5"/>
    <p:sldId id="353" r:id="rId6"/>
    <p:sldId id="352" r:id="rId7"/>
    <p:sldId id="355" r:id="rId8"/>
    <p:sldId id="356" r:id="rId9"/>
    <p:sldId id="328" r:id="rId10"/>
    <p:sldId id="358" r:id="rId11"/>
    <p:sldId id="359" r:id="rId12"/>
    <p:sldId id="345" r:id="rId13"/>
    <p:sldId id="346" r:id="rId14"/>
    <p:sldId id="333" r:id="rId15"/>
    <p:sldId id="362" r:id="rId16"/>
    <p:sldId id="360" r:id="rId17"/>
    <p:sldId id="336" r:id="rId18"/>
    <p:sldId id="338" r:id="rId19"/>
    <p:sldId id="361" r:id="rId20"/>
    <p:sldId id="312"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8" d="100"/>
          <a:sy n="88" d="100"/>
        </p:scale>
        <p:origin x="86" y="30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066BF19F-244D-48D1-9490-1744E140AD2B}"/>
    <pc:docChg chg="modSld">
      <pc:chgData name="moohara" userId="" providerId="" clId="Web-{066BF19F-244D-48D1-9490-1744E140AD2B}" dt="2021-04-16T06:29:35.767" v="22" actId="20577"/>
      <pc:docMkLst>
        <pc:docMk/>
      </pc:docMkLst>
      <pc:sldChg chg="modSp">
        <pc:chgData name="moohara" userId="" providerId="" clId="Web-{066BF19F-244D-48D1-9490-1744E140AD2B}" dt="2021-04-16T06:28:26.047" v="11"/>
        <pc:sldMkLst>
          <pc:docMk/>
          <pc:sldMk cId="3454270807" sldId="326"/>
        </pc:sldMkLst>
        <pc:graphicFrameChg chg="mod modGraphic">
          <ac:chgData name="moohara" userId="" providerId="" clId="Web-{066BF19F-244D-48D1-9490-1744E140AD2B}" dt="2021-04-16T06:28:26.047" v="11"/>
          <ac:graphicFrameMkLst>
            <pc:docMk/>
            <pc:sldMk cId="3454270807" sldId="326"/>
            <ac:graphicFrameMk id="12" creationId="{8D6FD0B5-1C48-2E4A-A909-7ABA89B39DE9}"/>
          </ac:graphicFrameMkLst>
        </pc:graphicFrameChg>
      </pc:sldChg>
      <pc:sldChg chg="modSp">
        <pc:chgData name="moohara" userId="" providerId="" clId="Web-{066BF19F-244D-48D1-9490-1744E140AD2B}" dt="2021-04-16T06:29:35.767" v="22" actId="20577"/>
        <pc:sldMkLst>
          <pc:docMk/>
          <pc:sldMk cId="749953078" sldId="337"/>
        </pc:sldMkLst>
        <pc:spChg chg="mod">
          <ac:chgData name="moohara" userId="" providerId="" clId="Web-{066BF19F-244D-48D1-9490-1744E140AD2B}" dt="2021-04-16T06:29:35.767" v="22" actId="20577"/>
          <ac:spMkLst>
            <pc:docMk/>
            <pc:sldMk cId="749953078" sldId="337"/>
            <ac:spMk id="4" creationId="{00000000-0000-0000-0000-000000000000}"/>
          </ac:spMkLst>
        </pc:spChg>
      </pc:sldChg>
      <pc:sldChg chg="modSp">
        <pc:chgData name="moohara" userId="" providerId="" clId="Web-{066BF19F-244D-48D1-9490-1744E140AD2B}" dt="2021-04-16T06:28:51.875" v="19"/>
        <pc:sldMkLst>
          <pc:docMk/>
          <pc:sldMk cId="3809789903" sldId="342"/>
        </pc:sldMkLst>
        <pc:graphicFrameChg chg="mod modGraphic">
          <ac:chgData name="moohara" userId="" providerId="" clId="Web-{066BF19F-244D-48D1-9490-1744E140AD2B}" dt="2021-04-16T06:28:51.875" v="19"/>
          <ac:graphicFrameMkLst>
            <pc:docMk/>
            <pc:sldMk cId="3809789903" sldId="342"/>
            <ac:graphicFrameMk id="12" creationId="{8D6FD0B5-1C48-2E4A-A909-7ABA89B39DE9}"/>
          </ac:graphicFrameMkLst>
        </pc:graphicFrameChg>
      </pc:sldChg>
      <pc:sldChg chg="modSp">
        <pc:chgData name="moohara" userId="" providerId="" clId="Web-{066BF19F-244D-48D1-9490-1744E140AD2B}" dt="2021-04-16T06:28:37.875" v="15"/>
        <pc:sldMkLst>
          <pc:docMk/>
          <pc:sldMk cId="1589320158" sldId="343"/>
        </pc:sldMkLst>
        <pc:graphicFrameChg chg="mod modGraphic">
          <ac:chgData name="moohara" userId="" providerId="" clId="Web-{066BF19F-244D-48D1-9490-1744E140AD2B}" dt="2021-04-16T06:28:37.875" v="15"/>
          <ac:graphicFrameMkLst>
            <pc:docMk/>
            <pc:sldMk cId="1589320158" sldId="343"/>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2022/3/31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smtClean="0">
                <a:solidFill>
                  <a:schemeClr val="accent2"/>
                </a:solidFill>
              </a:rPr>
              <a:t>© 2022 Yahoo </a:t>
            </a:r>
            <a:r>
              <a:rPr lang="en" altLang="ja-JP" sz="800" dirty="0">
                <a:solidFill>
                  <a:schemeClr val="accent2"/>
                </a:solidFill>
              </a:rPr>
              <a:t>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Yahoo </a:t>
            </a:r>
            <a:r>
              <a:rPr lang="en" altLang="ja-JP" sz="800" dirty="0">
                <a:solidFill>
                  <a:schemeClr val="accent2"/>
                </a:solidFill>
              </a:rPr>
              <a:t>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
        <p:nvSpPr>
          <p:cNvPr id="10" name="角丸四角形 9">
            <a:extLst>
              <a:ext uri="{FF2B5EF4-FFF2-40B4-BE49-F238E27FC236}">
                <a16:creationId xmlns:a16="http://schemas.microsoft.com/office/drawing/2014/main" id="{531AAF10-94E3-4C4D-A82C-8E0449C8B194}"/>
              </a:ext>
            </a:extLst>
          </p:cNvPr>
          <p:cNvSpPr/>
          <p:nvPr userDrawn="1"/>
        </p:nvSpPr>
        <p:spPr>
          <a:xfrm>
            <a:off x="946332" y="5383315"/>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smtClean="0">
                <a:solidFill>
                  <a:schemeClr val="accent2"/>
                </a:solidFill>
              </a:rPr>
              <a:t>© 2022 Yahoo </a:t>
            </a:r>
            <a:r>
              <a:rPr lang="en" altLang="ja-JP" sz="800" dirty="0">
                <a:solidFill>
                  <a:schemeClr val="accent2"/>
                </a:solidFill>
              </a:rPr>
              <a:t>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smtClean="0">
                <a:solidFill>
                  <a:schemeClr val="accent2"/>
                </a:solidFill>
              </a:rPr>
              <a:t>© 2022 Yahoo </a:t>
            </a:r>
            <a:r>
              <a:rPr lang="en" altLang="ja-JP" sz="800" dirty="0">
                <a:solidFill>
                  <a:schemeClr val="accent2"/>
                </a:solidFill>
              </a:rPr>
              <a:t>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Yahoo </a:t>
            </a:r>
            <a:r>
              <a:rPr lang="en" dirty="0"/>
              <a:t>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Yahoo </a:t>
            </a:r>
            <a:r>
              <a:rPr lang="en" altLang="ja-JP" sz="800" dirty="0">
                <a:solidFill>
                  <a:schemeClr val="accent2"/>
                </a:solidFill>
              </a:rPr>
              <a:t>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smtClean="0">
                <a:solidFill>
                  <a:schemeClr val="accent2"/>
                </a:solidFill>
              </a:rPr>
              <a:t>© 2022 Yahoo </a:t>
            </a:r>
            <a:r>
              <a:rPr lang="en" altLang="ja-JP" sz="800" dirty="0">
                <a:solidFill>
                  <a:schemeClr val="accent2"/>
                </a:solidFill>
              </a:rPr>
              <a:t>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Yahoo </a:t>
            </a:r>
            <a:r>
              <a:rPr lang="en" altLang="ja-JP" sz="800" dirty="0">
                <a:solidFill>
                  <a:schemeClr val="accent2"/>
                </a:solidFill>
              </a:rPr>
              <a:t>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4" Type="http://schemas.openxmlformats.org/officeDocument/2006/relationships/hyperlink" Target="https://ads-help.yahoo.co.jp/yahooads/guideline/articledetail?lan=ja&amp;aid=1493&amp;o=defaul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hyperlink" Target="https://form-business.yahoo.co.jp/claris/enqueteForm?inquiry_type=display_suppor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39416" y="2060848"/>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a:t>1</a:t>
            </a:r>
            <a:r>
              <a:rPr lang="ja-JP" altLang="en-US" dirty="0" smtClean="0"/>
              <a:t>月</a:t>
            </a:r>
            <a:r>
              <a:rPr lang="en-US" altLang="ja-JP" dirty="0" smtClean="0"/>
              <a:t>26</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ニュース　プライムカバー（</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575720" y="5877685"/>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1127448" y="5466308"/>
            <a:ext cx="4752528" cy="360040"/>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ニュース（</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185157157"/>
              </p:ext>
            </p:extLst>
          </p:nvPr>
        </p:nvGraphicFramePr>
        <p:xfrm>
          <a:off x="334964" y="980741"/>
          <a:ext cx="11521673" cy="5213448"/>
        </p:xfrm>
        <a:graphic>
          <a:graphicData uri="http://schemas.openxmlformats.org/drawingml/2006/table">
            <a:tbl>
              <a:tblPr firstCol="1" bandRow="1"/>
              <a:tblGrid>
                <a:gridCol w="3039960">
                  <a:extLst>
                    <a:ext uri="{9D8B030D-6E8A-4147-A177-3AD203B41FA5}">
                      <a16:colId xmlns:a16="http://schemas.microsoft.com/office/drawing/2014/main" val="792911817"/>
                    </a:ext>
                  </a:extLst>
                </a:gridCol>
                <a:gridCol w="1225681">
                  <a:extLst>
                    <a:ext uri="{9D8B030D-6E8A-4147-A177-3AD203B41FA5}">
                      <a16:colId xmlns:a16="http://schemas.microsoft.com/office/drawing/2014/main" val="3057805663"/>
                    </a:ext>
                  </a:extLst>
                </a:gridCol>
                <a:gridCol w="1225681">
                  <a:extLst>
                    <a:ext uri="{9D8B030D-6E8A-4147-A177-3AD203B41FA5}">
                      <a16:colId xmlns:a16="http://schemas.microsoft.com/office/drawing/2014/main" val="2032662135"/>
                    </a:ext>
                  </a:extLst>
                </a:gridCol>
                <a:gridCol w="1225681">
                  <a:extLst>
                    <a:ext uri="{9D8B030D-6E8A-4147-A177-3AD203B41FA5}">
                      <a16:colId xmlns:a16="http://schemas.microsoft.com/office/drawing/2014/main" val="3259460941"/>
                    </a:ext>
                  </a:extLst>
                </a:gridCol>
                <a:gridCol w="1225681">
                  <a:extLst>
                    <a:ext uri="{9D8B030D-6E8A-4147-A177-3AD203B41FA5}">
                      <a16:colId xmlns:a16="http://schemas.microsoft.com/office/drawing/2014/main" val="1517436571"/>
                    </a:ext>
                  </a:extLst>
                </a:gridCol>
                <a:gridCol w="1215544">
                  <a:extLst>
                    <a:ext uri="{9D8B030D-6E8A-4147-A177-3AD203B41FA5}">
                      <a16:colId xmlns:a16="http://schemas.microsoft.com/office/drawing/2014/main" val="4203260269"/>
                    </a:ext>
                  </a:extLst>
                </a:gridCol>
                <a:gridCol w="1156580">
                  <a:extLst>
                    <a:ext uri="{9D8B030D-6E8A-4147-A177-3AD203B41FA5}">
                      <a16:colId xmlns:a16="http://schemas.microsoft.com/office/drawing/2014/main" val="2598357217"/>
                    </a:ext>
                  </a:extLst>
                </a:gridCol>
                <a:gridCol w="1206865">
                  <a:extLst>
                    <a:ext uri="{9D8B030D-6E8A-4147-A177-3AD203B41FA5}">
                      <a16:colId xmlns:a16="http://schemas.microsoft.com/office/drawing/2014/main" val="2910572198"/>
                    </a:ext>
                  </a:extLst>
                </a:gridCol>
              </a:tblGrid>
              <a:tr h="596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トップ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スマートパネル</a:t>
                      </a:r>
                      <a:r>
                        <a:rPr kumimoji="1" lang="en-US" altLang="ja-JP" sz="800" b="1" dirty="0">
                          <a:solidFill>
                            <a:schemeClr val="tx1">
                              <a:lumMod val="65000"/>
                              <a:lumOff val="35000"/>
                            </a:schemeClr>
                          </a:solidFill>
                          <a:latin typeface="+mj-lt"/>
                          <a:ea typeface="+mj-ea"/>
                        </a:rPr>
                        <a:t/>
                      </a:r>
                      <a:br>
                        <a:rPr kumimoji="1" lang="en-US" altLang="ja-JP" sz="800" b="1" dirty="0">
                          <a:solidFill>
                            <a:schemeClr val="tx1">
                              <a:lumMod val="65000"/>
                              <a:lumOff val="35000"/>
                            </a:schemeClr>
                          </a:solidFill>
                          <a:latin typeface="+mj-lt"/>
                          <a:ea typeface="+mj-ea"/>
                        </a:rPr>
                      </a:b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スマートパネル</a:t>
                      </a:r>
                      <a:r>
                        <a:rPr kumimoji="1" lang="en-US" altLang="ja-JP" sz="800" b="1" kern="1200" dirty="0">
                          <a:solidFill>
                            <a:schemeClr val="tx1">
                              <a:lumMod val="65000"/>
                              <a:lumOff val="35000"/>
                            </a:schemeClr>
                          </a:solidFill>
                          <a:latin typeface="+mn-lt"/>
                          <a:ea typeface="+mn-ea"/>
                          <a:cs typeface="+mn-cs"/>
                        </a:rPr>
                        <a:t/>
                      </a:r>
                      <a:br>
                        <a:rPr kumimoji="1" lang="en-US" altLang="ja-JP" sz="800" b="1" kern="1200" dirty="0">
                          <a:solidFill>
                            <a:schemeClr val="tx1">
                              <a:lumMod val="65000"/>
                              <a:lumOff val="35000"/>
                            </a:schemeClr>
                          </a:solidFill>
                          <a:latin typeface="+mn-lt"/>
                          <a:ea typeface="+mn-ea"/>
                          <a:cs typeface="+mn-cs"/>
                        </a:rPr>
                      </a:b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ディスプレイ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mn-lt"/>
                          <a:ea typeface="+mn-ea"/>
                        </a:rPr>
                        <a:t>消費者向無担保貸金業者（銀行グループ・上場企業を除く）、商工ローン</a:t>
                      </a:r>
                      <a:endParaRPr lang="ja-JP" altLang="en-US" sz="10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701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33855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r>
              <a:rPr lang="ja-JP" altLang="en-US" sz="800" dirty="0" smtClean="0">
                <a:solidFill>
                  <a:schemeClr val="tx1">
                    <a:lumMod val="65000"/>
                    <a:lumOff val="35000"/>
                  </a:schemeClr>
                </a:solidFill>
              </a:rPr>
              <a:t>。</a:t>
            </a:r>
            <a:endParaRPr lang="en-US" altLang="ja-JP" sz="800" dirty="0">
              <a:solidFill>
                <a:schemeClr val="tx1">
                  <a:lumMod val="65000"/>
                  <a:lumOff val="35000"/>
                </a:schemeClr>
              </a:solidFill>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1438706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251032"/>
            <a:ext cx="2416151" cy="4297503"/>
          </a:xfrm>
          <a:prstGeom prst="rect">
            <a:avLst/>
          </a:prstGeom>
        </p:spPr>
      </p:pic>
      <p:sp>
        <p:nvSpPr>
          <p:cNvPr id="14" name="テキスト ボックス 13">
            <a:extLst>
              <a:ext uri="{FF2B5EF4-FFF2-40B4-BE49-F238E27FC236}">
                <a16:creationId xmlns:a16="http://schemas.microsoft.com/office/drawing/2014/main" id="{105A310C-96BB-AD4C-AB58-A365BD4CA5F0}"/>
              </a:ext>
            </a:extLst>
          </p:cNvPr>
          <p:cNvSpPr txBox="1"/>
          <p:nvPr/>
        </p:nvSpPr>
        <p:spPr>
          <a:xfrm>
            <a:off x="4015871" y="741724"/>
            <a:ext cx="2159566"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スマートパネル</a:t>
            </a:r>
            <a:endParaRPr lang="en-US" altLang="ja-JP" sz="1050" b="1" dirty="0">
              <a:solidFill>
                <a:schemeClr val="tx1">
                  <a:lumMod val="65000"/>
                  <a:lumOff val="35000"/>
                </a:schemeClr>
              </a:solidFill>
            </a:endParaRPr>
          </a:p>
        </p:txBody>
      </p:sp>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7127" y="1313767"/>
            <a:ext cx="2200882" cy="4423510"/>
          </a:xfrm>
          <a:prstGeom prst="rect">
            <a:avLst/>
          </a:prstGeom>
        </p:spPr>
      </p:pic>
      <p:sp>
        <p:nvSpPr>
          <p:cNvPr id="11" name="テキスト ボックス 10">
            <a:extLst>
              <a:ext uri="{FF2B5EF4-FFF2-40B4-BE49-F238E27FC236}">
                <a16:creationId xmlns:a16="http://schemas.microsoft.com/office/drawing/2014/main" id="{105A310C-96BB-AD4C-AB58-A365BD4CA5F0}"/>
              </a:ext>
            </a:extLst>
          </p:cNvPr>
          <p:cNvSpPr txBox="1"/>
          <p:nvPr/>
        </p:nvSpPr>
        <p:spPr>
          <a:xfrm>
            <a:off x="840137" y="763583"/>
            <a:ext cx="2204451"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プライムカバー</a:t>
            </a:r>
            <a:endParaRPr lang="en-US" altLang="ja-JP" sz="1050" b="1" dirty="0">
              <a:solidFill>
                <a:schemeClr val="tx1">
                  <a:lumMod val="65000"/>
                  <a:lumOff val="35000"/>
                </a:schemeClr>
              </a:solidFill>
            </a:endParaRPr>
          </a:p>
        </p:txBody>
      </p:sp>
      <p:sp>
        <p:nvSpPr>
          <p:cNvPr id="9" name="テキスト ボックス 8"/>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120336" y="1492350"/>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485459" y="1477695"/>
            <a:ext cx="1162498"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6</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5</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2846" y="1904189"/>
            <a:ext cx="3713794" cy="3713796"/>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916832"/>
            <a:ext cx="3701779" cy="3701779"/>
          </a:xfrm>
          <a:prstGeom prst="rect">
            <a:avLst/>
          </a:prstGeom>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714" y="1940523"/>
            <a:ext cx="3658395" cy="3679262"/>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5087888" y="1472756"/>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kern="0" dirty="0">
                <a:solidFill>
                  <a:schemeClr val="tx1">
                    <a:lumMod val="65000"/>
                    <a:lumOff val="35000"/>
                  </a:schemeClr>
                </a:solidFill>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t>
            </a:r>
            <a:r>
              <a:rPr lang="en-US" altLang="ja-JP" sz="1600" dirty="0" smtClean="0">
                <a:solidFill>
                  <a:schemeClr val="tx1">
                    <a:lumMod val="65000"/>
                    <a:lumOff val="35000"/>
                  </a:schemeClr>
                </a:solidFill>
                <a:hlinkClick r:id="rId5"/>
              </a:rPr>
              <a:t>ads-help.yahoo.co.jp/yahooads/guideline/articledetail?lan=ja&amp;aid=1493&amp;o=default</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smtClean="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lumMod val="65000"/>
                              <a:lumOff val="35000"/>
                            </a:schemeClr>
                          </a:solidFill>
                          <a:latin typeface="+mn-lt"/>
                          <a:ea typeface="+mn-ea"/>
                          <a:cs typeface="+mn-cs"/>
                        </a:rPr>
                        <a:t>※</a:t>
                      </a:r>
                      <a:r>
                        <a:rPr kumimoji="1" lang="ja-JP" altLang="en-US" sz="900" b="0" kern="1200" dirty="0" smtClean="0">
                          <a:solidFill>
                            <a:schemeClr val="tx1">
                              <a:lumMod val="65000"/>
                              <a:lumOff val="35000"/>
                            </a:schemeClr>
                          </a:solidFill>
                          <a:latin typeface="+mn-lt"/>
                          <a:ea typeface="+mn-ea"/>
                          <a:cs typeface="+mn-cs"/>
                        </a:rPr>
                        <a:t>「比較検討」以外は</a:t>
                      </a:r>
                      <a:endParaRPr kumimoji="1" lang="en-US" altLang="ja-JP" sz="9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smtClean="0">
                          <a:solidFill>
                            <a:schemeClr val="tx1">
                              <a:lumMod val="65000"/>
                              <a:lumOff val="35000"/>
                            </a:schemeClr>
                          </a:solidFill>
                          <a:latin typeface="+mn-lt"/>
                          <a:ea typeface="+mn-ea"/>
                          <a:cs typeface="+mn-cs"/>
                        </a:rPr>
                        <a:t>掲載に</a:t>
                      </a:r>
                      <a:endParaRPr kumimoji="1" lang="en-US" altLang="ja-JP" sz="1100" b="0" kern="1200" dirty="0" smtClean="0">
                        <a:solidFill>
                          <a:schemeClr val="tx1">
                            <a:lumMod val="65000"/>
                            <a:lumOff val="35000"/>
                          </a:schemeClr>
                        </a:solidFill>
                        <a:latin typeface="+mn-lt"/>
                        <a:ea typeface="+mn-ea"/>
                        <a:cs typeface="+mn-cs"/>
                      </a:endParaRPr>
                    </a:p>
                    <a:p>
                      <a:pPr algn="l"/>
                      <a:r>
                        <a:rPr kumimoji="1" lang="ja-JP" altLang="en-US" sz="1100" b="0" kern="1200" dirty="0" smtClean="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smtClean="0"/>
                        <a:t>■ブランドリフト調査　入稿前審査依頼フォーム</a:t>
                      </a:r>
                      <a:r>
                        <a:rPr kumimoji="1" lang="en-US" altLang="ja-JP" sz="1100" dirty="0" smtClean="0"/>
                        <a:t/>
                      </a:r>
                      <a:br>
                        <a:rPr kumimoji="1" lang="en-US" altLang="ja-JP" sz="1100" dirty="0" smtClean="0"/>
                      </a:br>
                      <a:r>
                        <a:rPr kumimoji="1" lang="en-US" altLang="ja-JP" sz="1100" dirty="0" smtClean="0">
                          <a:hlinkClick r:id="rId2"/>
                        </a:rPr>
                        <a:t>https://form-business.yahoo.co.jp/claris/enqueteForm?inquiry_type=bls_review</a:t>
                      </a:r>
                      <a:endParaRPr lang="en-US" altLang="ja-JP" sz="110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ja-JP" altLang="en-US" sz="1100" b="1" dirty="0" smtClean="0">
                          <a:solidFill>
                            <a:schemeClr val="tx1">
                              <a:lumMod val="65000"/>
                              <a:lumOff val="35000"/>
                            </a:schemeClr>
                          </a:solidFill>
                          <a:latin typeface="+mj-lt"/>
                          <a:ea typeface="+mj-ea"/>
                        </a:rPr>
                        <a:t>）</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smtClean="0"/>
                        <a:t>■ディスプレイ広告（予約型）入稿前審査依頼フォーム</a:t>
                      </a:r>
                      <a:r>
                        <a:rPr kumimoji="1" lang="en-US" altLang="ja-JP" sz="1100" dirty="0" smtClean="0"/>
                        <a:t/>
                      </a:r>
                      <a:br>
                        <a:rPr kumimoji="1" lang="en-US" altLang="ja-JP" sz="1100" dirty="0" smtClean="0"/>
                      </a:br>
                      <a:r>
                        <a:rPr kumimoji="1" lang="en-US" altLang="ja-JP" sz="1100" dirty="0" smtClean="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a:t>
                      </a:r>
                      <a: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
                      </a:r>
                      <a:b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smtClean="0">
                          <a:solidFill>
                            <a:schemeClr val="tx1">
                              <a:lumMod val="65000"/>
                              <a:lumOff val="35000"/>
                            </a:schemeClr>
                          </a:solidFill>
                          <a:latin typeface="+mj-lt"/>
                          <a:ea typeface="+mj-ea"/>
                        </a:rPr>
                        <a:t>薬機</a:t>
                      </a:r>
                      <a:r>
                        <a:rPr kumimoji="1" lang="ja-JP" altLang="en-US" sz="1100" b="1" dirty="0">
                          <a:solidFill>
                            <a:schemeClr val="tx1">
                              <a:lumMod val="65000"/>
                              <a:lumOff val="35000"/>
                            </a:schemeClr>
                          </a:solidFill>
                          <a:latin typeface="+mj-lt"/>
                          <a:ea typeface="+mj-ea"/>
                        </a:rPr>
                        <a:t>、医療、宗教・選挙・政党・意見広告・募金・寄付金の募集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a:t>
                      </a:r>
                      <a:r>
                        <a:rPr kumimoji="1" lang="ja-JP" altLang="en-US" sz="1100" b="1" kern="1200" noProof="0" dirty="0">
                          <a:solidFill>
                            <a:schemeClr val="tx1">
                              <a:lumMod val="65000"/>
                              <a:lumOff val="35000"/>
                            </a:schemeClr>
                          </a:solidFill>
                          <a:latin typeface="+mn-lt"/>
                          <a:ea typeface="+mn-ea"/>
                          <a:cs typeface="+mn-cs"/>
                        </a:rPr>
                        <a:t>掲載制限に該当する広告内容」の</a:t>
                      </a:r>
                      <a:r>
                        <a:rPr kumimoji="1" lang="ja-JP" altLang="en-US" sz="1100" b="1" kern="1200" noProof="0" dirty="0" smtClean="0">
                          <a:solidFill>
                            <a:schemeClr val="tx1">
                              <a:lumMod val="65000"/>
                              <a:lumOff val="35000"/>
                            </a:schemeClr>
                          </a:solidFill>
                          <a:latin typeface="+mn-lt"/>
                          <a:ea typeface="+mn-ea"/>
                          <a:cs typeface="+mn-cs"/>
                        </a:rPr>
                        <a:t>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smtClean="0"/>
                        <a:t>■掲載制限カテゴリー確認　依頼フォーム</a:t>
                      </a:r>
                      <a:r>
                        <a:rPr kumimoji="1" lang="en-US" altLang="ja-JP" sz="1050" dirty="0" smtClean="0"/>
                        <a:t/>
                      </a:r>
                      <a:br>
                        <a:rPr kumimoji="1" lang="en-US" altLang="ja-JP" sz="1050" dirty="0" smtClean="0"/>
                      </a:br>
                      <a:r>
                        <a:rPr lang="en-US" altLang="ja-JP" sz="1050" dirty="0" smtClean="0">
                          <a:hlinkClick r:id="rId4"/>
                        </a:rPr>
                        <a:t>https://form-business.yahoo.co.jp/claris/enqueteForm?inquiry_type=placement_restrictions</a:t>
                      </a:r>
                      <a:endParaRPr lang="en-US" altLang="ja-JP" sz="105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3985313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2022</a:t>
            </a:r>
            <a:r>
              <a:rPr lang="ja-JP" altLang="en-US" dirty="0" smtClean="0"/>
              <a:t>年</a:t>
            </a:r>
            <a:r>
              <a:rPr lang="en-US" altLang="ja-JP" dirty="0" smtClean="0"/>
              <a:t>3</a:t>
            </a:r>
            <a:r>
              <a:rPr lang="ja-JP" altLang="en-US" dirty="0" smtClean="0"/>
              <a:t>月</a:t>
            </a:r>
            <a:r>
              <a:rPr lang="en-US" altLang="ja-JP" dirty="0" smtClean="0"/>
              <a:t>-</a:t>
            </a:r>
            <a:r>
              <a:rPr lang="en-US" altLang="ja-JP" dirty="0"/>
              <a:t>4</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smtClean="0">
                <a:solidFill>
                  <a:schemeClr val="tx1">
                    <a:lumMod val="65000"/>
                    <a:lumOff val="35000"/>
                  </a:schemeClr>
                </a:solidFill>
              </a:rPr>
              <a:t>四半期の期間を</a:t>
            </a:r>
            <a:r>
              <a:rPr lang="ja-JP" altLang="en-US" sz="2000" dirty="0">
                <a:solidFill>
                  <a:schemeClr val="tx1">
                    <a:lumMod val="65000"/>
                    <a:lumOff val="35000"/>
                  </a:schemeClr>
                </a:solidFill>
              </a:rPr>
              <a:t>跨ぐ掲載</a:t>
            </a:r>
            <a:r>
              <a:rPr lang="ja-JP" altLang="en-US" sz="2000" dirty="0" smtClean="0">
                <a:solidFill>
                  <a:schemeClr val="tx1">
                    <a:lumMod val="65000"/>
                    <a:lumOff val="35000"/>
                  </a:schemeClr>
                </a:solidFill>
              </a:rPr>
              <a:t>期間の予約を可能にするため、掲載開始日を</a:t>
            </a:r>
            <a:r>
              <a:rPr lang="en-US" altLang="ja-JP" sz="2000" b="1" dirty="0">
                <a:solidFill>
                  <a:schemeClr val="accent6"/>
                </a:solidFill>
              </a:rPr>
              <a:t>1</a:t>
            </a:r>
            <a:r>
              <a:rPr lang="ja-JP" altLang="en-US" sz="2000" b="1" dirty="0" smtClean="0">
                <a:solidFill>
                  <a:schemeClr val="accent6"/>
                </a:solidFill>
              </a:rPr>
              <a:t>カ月</a:t>
            </a:r>
            <a:r>
              <a:rPr lang="ja-JP" altLang="en-US" sz="2000" dirty="0" smtClean="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smtClean="0">
                <a:solidFill>
                  <a:schemeClr val="tx1">
                    <a:lumMod val="65000"/>
                    <a:lumOff val="35000"/>
                  </a:schemeClr>
                </a:solidFill>
              </a:rPr>
              <a:t>掲載</a:t>
            </a:r>
            <a:r>
              <a:rPr lang="ja-JP" altLang="en-US" sz="2000" dirty="0">
                <a:solidFill>
                  <a:schemeClr val="tx1">
                    <a:lumMod val="65000"/>
                    <a:lumOff val="35000"/>
                  </a:schemeClr>
                </a:solidFill>
              </a:rPr>
              <a:t>期間</a:t>
            </a:r>
            <a:r>
              <a:rPr lang="ja-JP" altLang="en-US" sz="2000" dirty="0" smtClean="0">
                <a:solidFill>
                  <a:schemeClr val="tx1">
                    <a:lumMod val="65000"/>
                    <a:lumOff val="35000"/>
                  </a:schemeClr>
                </a:solidFill>
              </a:rPr>
              <a:t>は「</a:t>
            </a:r>
            <a:r>
              <a:rPr lang="ja-JP" altLang="en-US" sz="2000" dirty="0">
                <a:solidFill>
                  <a:schemeClr val="tx1">
                    <a:lumMod val="65000"/>
                    <a:lumOff val="35000"/>
                  </a:schemeClr>
                </a:solidFill>
              </a:rPr>
              <a:t>商品一覧」ページ「掲載期間」の項目で確認いただけます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3</a:t>
            </a:r>
            <a:r>
              <a:rPr lang="ja-JP" altLang="en-US" sz="2000" dirty="0" smtClean="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smtClean="0">
                <a:solidFill>
                  <a:schemeClr val="tx1">
                    <a:lumMod val="65000"/>
                    <a:lumOff val="35000"/>
                  </a:schemeClr>
                </a:solidFill>
              </a:rPr>
              <a:t>月</a:t>
            </a:r>
            <a:r>
              <a:rPr lang="ja-JP" altLang="en-US" sz="2000" dirty="0">
                <a:solidFill>
                  <a:schemeClr val="tx1">
                    <a:lumMod val="65000"/>
                    <a:lumOff val="35000"/>
                  </a:schemeClr>
                </a:solidFill>
              </a:rPr>
              <a:t>、といった期を跨ぐ掲載期間をご希望の場合</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今回</a:t>
            </a:r>
            <a:r>
              <a:rPr lang="ja-JP" altLang="en-US" sz="2000" dirty="0">
                <a:solidFill>
                  <a:schemeClr val="tx1">
                    <a:lumMod val="65000"/>
                    <a:lumOff val="35000"/>
                  </a:schemeClr>
                </a:solidFill>
              </a:rPr>
              <a:t>リリースする</a:t>
            </a:r>
            <a:r>
              <a:rPr lang="ja-JP" altLang="en-US" sz="2000" dirty="0" smtClean="0">
                <a:solidFill>
                  <a:schemeClr val="tx1">
                    <a:lumMod val="65000"/>
                    <a:lumOff val="35000"/>
                  </a:schemeClr>
                </a:solidFill>
              </a:rPr>
              <a:t>第</a:t>
            </a:r>
            <a:r>
              <a:rPr lang="en-US" altLang="ja-JP" sz="2000" dirty="0" smtClean="0">
                <a:solidFill>
                  <a:schemeClr val="tx1">
                    <a:lumMod val="65000"/>
                    <a:lumOff val="35000"/>
                  </a:schemeClr>
                </a:solidFill>
              </a:rPr>
              <a:t>1</a:t>
            </a:r>
            <a:r>
              <a:rPr lang="ja-JP" altLang="en-US" sz="2000" dirty="0" smtClean="0">
                <a:solidFill>
                  <a:schemeClr val="tx1">
                    <a:lumMod val="65000"/>
                    <a:lumOff val="35000"/>
                  </a:schemeClr>
                </a:solidFill>
              </a:rPr>
              <a:t>四半期（</a:t>
            </a:r>
            <a:r>
              <a:rPr lang="en-US" altLang="ja-JP" sz="2000" dirty="0" smtClean="0">
                <a:solidFill>
                  <a:schemeClr val="tx1">
                    <a:lumMod val="65000"/>
                    <a:lumOff val="35000"/>
                  </a:schemeClr>
                </a:solidFill>
              </a:rPr>
              <a:t>2022</a:t>
            </a:r>
            <a:r>
              <a:rPr lang="ja-JP" altLang="en-US" sz="2000" dirty="0" smtClean="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smtClean="0">
                <a:solidFill>
                  <a:schemeClr val="tx1">
                    <a:lumMod val="65000"/>
                    <a:lumOff val="35000"/>
                  </a:schemeClr>
                </a:solidFill>
              </a:rPr>
              <a:t>月～</a:t>
            </a:r>
            <a:r>
              <a:rPr lang="en-US" altLang="ja-JP" sz="2000" dirty="0" smtClean="0">
                <a:solidFill>
                  <a:schemeClr val="tx1">
                    <a:lumMod val="65000"/>
                    <a:lumOff val="35000"/>
                  </a:schemeClr>
                </a:solidFill>
              </a:rPr>
              <a:t>6</a:t>
            </a:r>
            <a:r>
              <a:rPr lang="ja-JP" altLang="en-US" sz="2000" dirty="0" smtClean="0">
                <a:solidFill>
                  <a:schemeClr val="tx1">
                    <a:lumMod val="65000"/>
                    <a:lumOff val="35000"/>
                  </a:schemeClr>
                </a:solidFill>
              </a:rPr>
              <a:t>月また</a:t>
            </a:r>
            <a:r>
              <a:rPr lang="ja-JP" altLang="en-US" sz="2000" dirty="0">
                <a:solidFill>
                  <a:schemeClr val="tx1">
                    <a:lumMod val="65000"/>
                    <a:lumOff val="35000"/>
                  </a:schemeClr>
                </a:solidFill>
              </a:rPr>
              <a:t>は</a:t>
            </a:r>
            <a:r>
              <a:rPr lang="en-US" altLang="ja-JP" sz="2000" dirty="0" smtClean="0">
                <a:solidFill>
                  <a:schemeClr val="tx1">
                    <a:lumMod val="65000"/>
                    <a:lumOff val="35000"/>
                  </a:schemeClr>
                </a:solidFill>
              </a:rPr>
              <a:t>3</a:t>
            </a:r>
            <a:r>
              <a:rPr lang="ja-JP" altLang="en-US" sz="2000" dirty="0">
                <a:solidFill>
                  <a:schemeClr val="tx1">
                    <a:lumMod val="65000"/>
                    <a:lumOff val="35000"/>
                  </a:schemeClr>
                </a:solidFill>
              </a:rPr>
              <a:t>月</a:t>
            </a:r>
            <a:r>
              <a:rPr lang="ja-JP" altLang="en-US" sz="2000" dirty="0" smtClean="0">
                <a:solidFill>
                  <a:schemeClr val="tx1">
                    <a:lumMod val="65000"/>
                    <a:lumOff val="35000"/>
                  </a:schemeClr>
                </a:solidFill>
              </a:rPr>
              <a:t>～</a:t>
            </a:r>
            <a:r>
              <a:rPr lang="en-US" altLang="ja-JP" sz="2000" dirty="0" smtClean="0">
                <a:solidFill>
                  <a:schemeClr val="tx1">
                    <a:lumMod val="65000"/>
                    <a:lumOff val="35000"/>
                  </a:schemeClr>
                </a:solidFill>
              </a:rPr>
              <a:t>9</a:t>
            </a:r>
            <a:r>
              <a:rPr lang="ja-JP" altLang="en-US" sz="2000" dirty="0" smtClean="0">
                <a:solidFill>
                  <a:schemeClr val="tx1">
                    <a:lumMod val="65000"/>
                    <a:lumOff val="35000"/>
                  </a:schemeClr>
                </a:solidFill>
              </a:rPr>
              <a:t>月）商品をご利用</a:t>
            </a:r>
            <a:r>
              <a:rPr lang="ja-JP" altLang="en-US" sz="2000" dirty="0">
                <a:solidFill>
                  <a:schemeClr val="tx1">
                    <a:lumMod val="65000"/>
                    <a:lumOff val="35000"/>
                  </a:schemeClr>
                </a:solidFill>
              </a:rPr>
              <a:t>ください</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smtClean="0">
                <a:solidFill>
                  <a:schemeClr val="tx1"/>
                </a:solidFill>
              </a:rPr>
              <a:t>月</a:t>
            </a:r>
            <a:endParaRPr lang="ja-JP" altLang="en-US" dirty="0">
              <a:solidFill>
                <a:schemeClr val="tx1"/>
              </a:solidFill>
            </a:endParaRP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smtClean="0">
                <a:solidFill>
                  <a:schemeClr val="tx1"/>
                </a:solidFill>
              </a:rPr>
              <a:t>月</a:t>
            </a:r>
            <a:endParaRPr lang="ja-JP" altLang="en-US" dirty="0">
              <a:solidFill>
                <a:schemeClr val="tx1"/>
              </a:solidFill>
            </a:endParaRP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smtClean="0">
                <a:solidFill>
                  <a:schemeClr val="tx1"/>
                </a:solidFill>
              </a:rPr>
              <a:t>月</a:t>
            </a:r>
            <a:endParaRPr lang="ja-JP" altLang="en-US" dirty="0">
              <a:solidFill>
                <a:schemeClr val="tx1"/>
              </a:solidFill>
            </a:endParaRP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smtClean="0">
                <a:solidFill>
                  <a:schemeClr val="tx1"/>
                </a:solidFill>
              </a:rPr>
              <a:t>月</a:t>
            </a:r>
            <a:endParaRPr lang="ja-JP" altLang="en-US" dirty="0">
              <a:solidFill>
                <a:schemeClr val="tx1"/>
              </a:solidFill>
            </a:endParaRP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smtClean="0">
                <a:solidFill>
                  <a:schemeClr val="tx1"/>
                </a:solidFill>
              </a:rPr>
              <a:t>月</a:t>
            </a:r>
            <a:endParaRPr lang="ja-JP" altLang="en-US" dirty="0">
              <a:solidFill>
                <a:schemeClr val="tx1"/>
              </a:solidFill>
            </a:endParaRP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smtClean="0">
                <a:solidFill>
                  <a:schemeClr val="tx1"/>
                </a:solidFill>
              </a:rPr>
              <a:t>6</a:t>
            </a:r>
            <a:r>
              <a:rPr lang="ja-JP" altLang="en-US" dirty="0" smtClean="0">
                <a:solidFill>
                  <a:schemeClr val="tx1"/>
                </a:solidFill>
              </a:rPr>
              <a:t>月</a:t>
            </a:r>
            <a:endParaRPr lang="ja-JP" altLang="en-US" dirty="0">
              <a:solidFill>
                <a:schemeClr val="tx1"/>
              </a:solidFill>
            </a:endParaRP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1</a:t>
            </a:r>
            <a:r>
              <a:rPr lang="ja-JP" altLang="en-US" b="1" dirty="0" smtClean="0">
                <a:solidFill>
                  <a:schemeClr val="bg1"/>
                </a:solidFill>
              </a:rPr>
              <a:t>月～</a:t>
            </a:r>
            <a:r>
              <a:rPr lang="en-US" altLang="ja-JP" b="1" dirty="0" smtClean="0">
                <a:solidFill>
                  <a:schemeClr val="bg1"/>
                </a:solidFill>
              </a:rPr>
              <a:t>3</a:t>
            </a:r>
            <a:r>
              <a:rPr lang="ja-JP" altLang="en-US" b="1" dirty="0" smtClean="0">
                <a:solidFill>
                  <a:schemeClr val="bg1"/>
                </a:solidFill>
              </a:rPr>
              <a:t>月</a:t>
            </a:r>
            <a:endParaRPr lang="ja-JP" altLang="en-US" b="1" dirty="0">
              <a:solidFill>
                <a:schemeClr val="bg1"/>
              </a:solidFill>
            </a:endParaRP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4</a:t>
            </a:r>
            <a:r>
              <a:rPr lang="ja-JP" altLang="en-US" b="1" dirty="0" smtClean="0">
                <a:solidFill>
                  <a:schemeClr val="bg1"/>
                </a:solidFill>
              </a:rPr>
              <a:t>月～</a:t>
            </a:r>
            <a:r>
              <a:rPr lang="en-US" altLang="ja-JP" b="1" dirty="0" smtClean="0">
                <a:solidFill>
                  <a:schemeClr val="bg1"/>
                </a:solidFill>
              </a:rPr>
              <a:t>6</a:t>
            </a:r>
            <a:r>
              <a:rPr lang="ja-JP" altLang="en-US" b="1" dirty="0" smtClean="0">
                <a:solidFill>
                  <a:schemeClr val="bg1"/>
                </a:solidFill>
              </a:rPr>
              <a:t>月</a:t>
            </a:r>
            <a:endParaRPr lang="ja-JP" altLang="en-US" b="1" dirty="0">
              <a:solidFill>
                <a:schemeClr val="bg1"/>
              </a:solidFill>
            </a:endParaRP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商品有効期間：</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1</a:t>
            </a:r>
            <a:r>
              <a:rPr lang="ja-JP" altLang="en-US" sz="1600" dirty="0" smtClean="0">
                <a:solidFill>
                  <a:schemeClr val="tx1"/>
                </a:solidFill>
              </a:rPr>
              <a:t>月～</a:t>
            </a:r>
            <a:r>
              <a:rPr lang="en-US" altLang="ja-JP" sz="1600" dirty="0" smtClean="0">
                <a:solidFill>
                  <a:schemeClr val="tx1"/>
                </a:solidFill>
              </a:rPr>
              <a:t>3</a:t>
            </a:r>
            <a:r>
              <a:rPr lang="ja-JP" altLang="en-US" sz="1600" dirty="0" smtClean="0">
                <a:solidFill>
                  <a:schemeClr val="tx1"/>
                </a:solidFill>
              </a:rPr>
              <a:t>月</a:t>
            </a:r>
            <a:endParaRPr lang="ja-JP" altLang="en-US" sz="1600" dirty="0">
              <a:solidFill>
                <a:schemeClr val="tx1"/>
              </a:solidFill>
            </a:endParaRP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　</a:t>
            </a:r>
            <a:r>
              <a:rPr lang="ja-JP" altLang="en-US" sz="1600" dirty="0">
                <a:solidFill>
                  <a:schemeClr val="tx1"/>
                </a:solidFill>
              </a:rPr>
              <a:t>商品有効期間： </a:t>
            </a:r>
            <a:r>
              <a:rPr lang="ja-JP" altLang="en-US" sz="1600" dirty="0" smtClean="0">
                <a:solidFill>
                  <a:schemeClr val="tx1"/>
                </a:solidFill>
              </a:rPr>
              <a:t>～</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6</a:t>
            </a:r>
            <a:r>
              <a:rPr lang="ja-JP" altLang="en-US" sz="1600" dirty="0" smtClean="0">
                <a:solidFill>
                  <a:schemeClr val="tx1"/>
                </a:solidFill>
              </a:rPr>
              <a:t>月</a:t>
            </a:r>
            <a:endParaRPr lang="ja-JP" altLang="en-US" sz="1600" dirty="0">
              <a:solidFill>
                <a:schemeClr val="tx1"/>
              </a:solidFill>
            </a:endParaRP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a:t>
            </a:r>
            <a:r>
              <a:rPr lang="ja-JP" altLang="en-US" sz="1600" dirty="0" smtClean="0">
                <a:solidFill>
                  <a:schemeClr val="bg1"/>
                </a:solidFill>
              </a:rPr>
              <a:t>期間</a:t>
            </a:r>
            <a:endParaRPr lang="en-US" altLang="ja-JP" sz="1600" dirty="0" smtClean="0">
              <a:solidFill>
                <a:schemeClr val="bg1"/>
              </a:solidFill>
            </a:endParaRPr>
          </a:p>
          <a:p>
            <a:pPr algn="ctr"/>
            <a:r>
              <a:rPr lang="en-US" altLang="ja-JP" sz="1400" dirty="0" smtClean="0">
                <a:solidFill>
                  <a:schemeClr val="bg1"/>
                </a:solidFill>
              </a:rPr>
              <a:t>2022</a:t>
            </a:r>
            <a:r>
              <a:rPr lang="ja-JP" altLang="en-US" sz="1400" dirty="0" smtClean="0">
                <a:solidFill>
                  <a:schemeClr val="bg1"/>
                </a:solidFill>
              </a:rPr>
              <a:t>年</a:t>
            </a:r>
            <a:r>
              <a:rPr lang="en-US" altLang="ja-JP" sz="1400" dirty="0" smtClean="0">
                <a:solidFill>
                  <a:schemeClr val="bg1"/>
                </a:solidFill>
              </a:rPr>
              <a:t>3</a:t>
            </a:r>
            <a:r>
              <a:rPr lang="ja-JP" altLang="en-US" sz="1400" dirty="0" smtClean="0">
                <a:solidFill>
                  <a:schemeClr val="bg1"/>
                </a:solidFill>
              </a:rPr>
              <a:t>月</a:t>
            </a:r>
            <a:r>
              <a:rPr lang="en-US" altLang="ja-JP" sz="1400" dirty="0" smtClean="0">
                <a:solidFill>
                  <a:schemeClr val="bg1"/>
                </a:solidFill>
              </a:rPr>
              <a:t>1</a:t>
            </a:r>
            <a:r>
              <a:rPr lang="ja-JP" altLang="en-US" sz="1400" dirty="0" smtClean="0">
                <a:solidFill>
                  <a:schemeClr val="bg1"/>
                </a:solidFill>
              </a:rPr>
              <a:t>日～</a:t>
            </a:r>
            <a:endParaRPr lang="ja-JP" altLang="en-US" sz="1400" dirty="0">
              <a:solidFill>
                <a:schemeClr val="bg1"/>
              </a:solidFill>
            </a:endParaRPr>
          </a:p>
        </p:txBody>
      </p:sp>
    </p:spTree>
    <p:extLst>
      <p:ext uri="{BB962C8B-B14F-4D97-AF65-F5344CB8AC3E}">
        <p14:creationId xmlns:p14="http://schemas.microsoft.com/office/powerpoint/2010/main" val="3262372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a:t>
            </a:r>
            <a:r>
              <a:rPr kumimoji="0" lang="ja-JP" altLang="en-US" sz="1400" kern="0" dirty="0" smtClean="0">
                <a:solidFill>
                  <a:schemeClr val="tx1">
                    <a:lumMod val="65000"/>
                    <a:lumOff val="35000"/>
                  </a:schemeClr>
                </a:solidFill>
              </a:rPr>
              <a:t>いただけます</a:t>
            </a:r>
            <a:endParaRPr kumimoji="0" lang="en-US" altLang="ja-JP" sz="1400" kern="0" dirty="0" smtClean="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en-US" sz="1400" b="0" i="0" u="none" strike="noStrike" kern="0" cap="none" spc="0" normalizeH="0" baseline="0" noProof="0" dirty="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7"/>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454374" y="1124744"/>
            <a:ext cx="11571692" cy="4185761"/>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■市区郡合併などでエリアが変更・廃止になる場合があります。</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商品によってはセールスシートに明示された「購入期間」より短期間で設定可能ですが、</a:t>
            </a:r>
            <a:endParaRPr kumimoji="0" lang="en-US" altLang="ja-JP" sz="1400" kern="0" dirty="0">
              <a:solidFill>
                <a:schemeClr val="tx1">
                  <a:lumMod val="65000"/>
                  <a:lumOff val="35000"/>
                </a:schemeClr>
              </a:solidFill>
            </a:endParaRPr>
          </a:p>
          <a:p>
            <a:pPr lvl="0">
              <a:defRPr/>
            </a:pP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指定したビューアブルインプレッション未達と</a:t>
            </a:r>
            <a:r>
              <a:rPr kumimoji="0" lang="ja-JP" altLang="ja-JP" sz="1400" kern="0" dirty="0">
                <a:solidFill>
                  <a:schemeClr val="tx1">
                    <a:lumMod val="65000"/>
                    <a:lumOff val="35000"/>
                  </a:schemeClr>
                </a:solidFill>
              </a:rPr>
              <a:t>なる場合があります。</a:t>
            </a:r>
            <a:r>
              <a:rPr kumimoji="0" lang="ja-JP" altLang="en-US" sz="1400" kern="0" dirty="0">
                <a:solidFill>
                  <a:schemeClr val="tx1">
                    <a:lumMod val="65000"/>
                    <a:lumOff val="35000"/>
                  </a:schemeClr>
                </a:solidFill>
              </a:rPr>
              <a:t>その際は補填対象外となりますので</a:t>
            </a:r>
            <a:r>
              <a:rPr kumimoji="0" lang="ja-JP" altLang="ja-JP" sz="1400" kern="0" dirty="0">
                <a:solidFill>
                  <a:schemeClr val="tx1">
                    <a:lumMod val="65000"/>
                    <a:lumOff val="35000"/>
                  </a:schemeClr>
                </a:solidFill>
              </a:rPr>
              <a:t>あらかじめご了承ください。</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smtClean="0">
              <a:solidFill>
                <a:schemeClr val="tx1">
                  <a:lumMod val="65000"/>
                  <a:lumOff val="35000"/>
                </a:schemeClr>
              </a:solidFill>
            </a:endParaRPr>
          </a:p>
          <a:p>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313880" y="1001886"/>
            <a:ext cx="11830792" cy="2416046"/>
          </a:xfrm>
          <a:prstGeom prst="rect">
            <a:avLst/>
          </a:prstGeom>
          <a:noFill/>
        </p:spPr>
        <p:txBody>
          <a:bodyPr wrap="square" rtlCol="0">
            <a:spAutoFit/>
          </a:bodyPr>
          <a:lstStyle/>
          <a:p>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a:t>
            </a:r>
            <a:r>
              <a:rPr lang="ja-JP" altLang="en-US" sz="1400" dirty="0" smtClean="0">
                <a:solidFill>
                  <a:schemeClr val="tx1">
                    <a:lumMod val="65000"/>
                    <a:lumOff val="35000"/>
                  </a:schemeClr>
                </a:solidFill>
              </a:rPr>
              <a:t>ついての記載を一部削除いたしました。</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2022/3/31</a:t>
            </a:r>
          </a:p>
          <a:p>
            <a:r>
              <a:rPr lang="ja-JP" altLang="en-US" sz="1400" dirty="0">
                <a:solidFill>
                  <a:schemeClr val="tx1">
                    <a:lumMod val="65000"/>
                    <a:lumOff val="35000"/>
                  </a:schemeClr>
                </a:solidFill>
              </a:rPr>
              <a:t>・商品</a:t>
            </a:r>
            <a:r>
              <a:rPr lang="ja-JP" altLang="en-US" sz="1400" dirty="0" smtClean="0">
                <a:solidFill>
                  <a:schemeClr val="tx1">
                    <a:lumMod val="65000"/>
                    <a:lumOff val="35000"/>
                  </a:schemeClr>
                </a:solidFill>
              </a:rPr>
              <a:t>一覧「</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（市区郡）」の以下項目を変更しました。</a:t>
            </a:r>
          </a:p>
          <a:p>
            <a:r>
              <a:rPr lang="ja-JP" altLang="en-US" sz="1400" dirty="0">
                <a:solidFill>
                  <a:schemeClr val="tx1">
                    <a:lumMod val="65000"/>
                    <a:lumOff val="35000"/>
                  </a:schemeClr>
                </a:solidFill>
              </a:rPr>
              <a:t>・リリース種別</a:t>
            </a:r>
          </a:p>
          <a:p>
            <a:r>
              <a:rPr lang="ja-JP" altLang="en-US" sz="1400" dirty="0">
                <a:solidFill>
                  <a:schemeClr val="tx1">
                    <a:lumMod val="65000"/>
                    <a:lumOff val="35000"/>
                  </a:schemeClr>
                </a:solidFill>
              </a:rPr>
              <a:t>・予約開始日</a:t>
            </a:r>
          </a:p>
          <a:p>
            <a:r>
              <a:rPr lang="ja-JP" altLang="en-US" sz="1400" dirty="0">
                <a:solidFill>
                  <a:schemeClr val="tx1">
                    <a:lumMod val="65000"/>
                    <a:lumOff val="35000"/>
                  </a:schemeClr>
                </a:solidFill>
              </a:rPr>
              <a:t>・掲載期間</a:t>
            </a:r>
            <a:endParaRPr lang="en-US" altLang="ja-JP" sz="1400" dirty="0">
              <a:solidFill>
                <a:schemeClr val="tx1">
                  <a:lumMod val="65000"/>
                  <a:lumOff val="35000"/>
                </a:schemeClr>
              </a:solidFill>
            </a:endParaRPr>
          </a:p>
          <a:p>
            <a:endParaRPr lang="en-US" altLang="ja-JP" sz="1100" dirty="0" smtClean="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489088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012246410"/>
              </p:ext>
            </p:extLst>
          </p:nvPr>
        </p:nvGraphicFramePr>
        <p:xfrm>
          <a:off x="263352" y="962953"/>
          <a:ext cx="11161240" cy="5481760"/>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26281">
                  <a:extLst>
                    <a:ext uri="{9D8B030D-6E8A-4147-A177-3AD203B41FA5}">
                      <a16:colId xmlns:a16="http://schemas.microsoft.com/office/drawing/2014/main" val="598637953"/>
                    </a:ext>
                  </a:extLst>
                </a:gridCol>
                <a:gridCol w="3384376">
                  <a:extLst>
                    <a:ext uri="{9D8B030D-6E8A-4147-A177-3AD203B41FA5}">
                      <a16:colId xmlns:a16="http://schemas.microsoft.com/office/drawing/2014/main" val="2482122175"/>
                    </a:ext>
                  </a:extLst>
                </a:gridCol>
                <a:gridCol w="1008112">
                  <a:extLst>
                    <a:ext uri="{9D8B030D-6E8A-4147-A177-3AD203B41FA5}">
                      <a16:colId xmlns:a16="http://schemas.microsoft.com/office/drawing/2014/main" val="1090259134"/>
                    </a:ext>
                  </a:extLst>
                </a:gridCol>
                <a:gridCol w="3024336">
                  <a:extLst>
                    <a:ext uri="{9D8B030D-6E8A-4147-A177-3AD203B41FA5}">
                      <a16:colId xmlns:a16="http://schemas.microsoft.com/office/drawing/2014/main" val="1193303574"/>
                    </a:ext>
                  </a:extLst>
                </a:gridCol>
              </a:tblGrid>
              <a:tr h="382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カテゴリー指定　</a:t>
                      </a:r>
                      <a:endParaRPr kumimoji="1" lang="en-US" altLang="ja-JP" sz="1000" b="1" dirty="0">
                        <a:solidFill>
                          <a:schemeClr val="tx1">
                            <a:lumMod val="65000"/>
                            <a:lumOff val="35000"/>
                          </a:schemeClr>
                        </a:solidFill>
                        <a:latin typeface="+mj-lt"/>
                        <a:ea typeface="+mj-ea"/>
                      </a:endParaRPr>
                    </a:p>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smtClean="0">
                          <a:solidFill>
                            <a:schemeClr val="tx1">
                              <a:lumMod val="65000"/>
                              <a:lumOff val="35000"/>
                            </a:schemeClr>
                          </a:solidFill>
                          <a:latin typeface="+mj-lt"/>
                          <a:ea typeface="+mj-ea"/>
                        </a:rPr>
                        <a:t>1000001586</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1000001212</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endParaRPr kumimoji="1" lang="en-US" altLang="ja-JP" sz="900" b="0" kern="1200" dirty="0" smtClean="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495373667"/>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70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41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5593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経済</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エンタメ</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ゴルフ</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野球</a:t>
                      </a:r>
                      <a:r>
                        <a:rPr kumimoji="1" lang="en-US" altLang="ja-JP" sz="800" kern="1200" dirty="0">
                          <a:solidFill>
                            <a:schemeClr val="tx1">
                              <a:lumMod val="65000"/>
                              <a:lumOff val="35000"/>
                            </a:schemeClr>
                          </a:solidFill>
                          <a:latin typeface="+mn-lt"/>
                          <a:ea typeface="+mn-ea"/>
                          <a:cs typeface="+mn-cs"/>
                        </a:rPr>
                        <a:t>/</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ニュース内の各カテゴリーの記事詳細ページ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350030685"/>
                  </a:ext>
                </a:extLst>
              </a:tr>
              <a:tr h="441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01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326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94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400</a:t>
                      </a:r>
                      <a:r>
                        <a:rPr kumimoji="1" lang="ja-JP" altLang="en-US" sz="800" dirty="0">
                          <a:solidFill>
                            <a:schemeClr val="tx1">
                              <a:lumMod val="65000"/>
                              <a:lumOff val="35000"/>
                            </a:schemeClr>
                          </a:solidFill>
                          <a:latin typeface="+mj-lt"/>
                          <a:ea typeface="+mj-ea"/>
                        </a:rPr>
                        <a:t>円</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t>
                      </a:r>
                      <a:r>
                        <a:rPr lang="ja-JP" altLang="en-US" sz="800" dirty="0">
                          <a:solidFill>
                            <a:schemeClr val="tx1">
                              <a:lumMod val="65000"/>
                              <a:lumOff val="35000"/>
                            </a:schemeClr>
                          </a:solidFill>
                        </a:rPr>
                        <a:t>基本</a:t>
                      </a:r>
                      <a:r>
                        <a:rPr lang="ja-JP" altLang="en-US" sz="800" dirty="0" smtClean="0">
                          <a:solidFill>
                            <a:schemeClr val="tx1">
                              <a:lumMod val="65000"/>
                              <a:lumOff val="35000"/>
                            </a:schemeClr>
                          </a:solidFill>
                        </a:rPr>
                        <a:t>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a:solidFill>
                            <a:schemeClr val="tx1">
                              <a:lumMod val="65000"/>
                              <a:lumOff val="35000"/>
                            </a:schemeClr>
                          </a:solidFill>
                        </a:rPr>
                        <a:t>334</a:t>
                      </a:r>
                      <a:r>
                        <a:rPr lang="ja-JP" altLang="en-US" sz="800" dirty="0">
                          <a:solidFill>
                            <a:schemeClr val="tx1">
                              <a:lumMod val="65000"/>
                              <a:lumOff val="35000"/>
                            </a:schemeClr>
                          </a:solidFill>
                        </a:rPr>
                        <a:t>円</a:t>
                      </a:r>
                      <a:r>
                        <a:rPr lang="en-US" altLang="ja-JP" sz="800" dirty="0">
                          <a:solidFill>
                            <a:schemeClr val="tx1">
                              <a:lumMod val="65000"/>
                              <a:lumOff val="35000"/>
                            </a:schemeClr>
                          </a:solidFill>
                        </a:rPr>
                        <a:t>×1.2</a:t>
                      </a:r>
                      <a:r>
                        <a:rPr lang="ja-JP" altLang="en-US" sz="800" dirty="0">
                          <a:solidFill>
                            <a:schemeClr val="tx1">
                              <a:lumMod val="65000"/>
                              <a:lumOff val="35000"/>
                            </a:schemeClr>
                          </a:solidFill>
                        </a:rPr>
                        <a:t>倍）</a:t>
                      </a:r>
                      <a:endParaRPr lang="en-US" altLang="ja-JP" sz="800" dirty="0">
                        <a:solidFill>
                          <a:schemeClr val="tx1">
                            <a:lumMod val="65000"/>
                            <a:lumOff val="35000"/>
                          </a:schemeClr>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dirty="0">
                        <a:solidFill>
                          <a:schemeClr val="tx1">
                            <a:lumMod val="65000"/>
                            <a:lumOff val="35000"/>
                          </a:schemeClr>
                        </a:solidFill>
                        <a:latin typeface="+mj-lt"/>
                        <a:ea typeface="+mj-ea"/>
                      </a:endParaRPr>
                    </a:p>
                    <a:p>
                      <a:pPr algn="ctr"/>
                      <a:r>
                        <a:rPr lang="en-US" altLang="ja-JP" sz="800" dirty="0" smtClean="0">
                          <a:solidFill>
                            <a:schemeClr val="tx1">
                              <a:lumMod val="65000"/>
                              <a:lumOff val="35000"/>
                            </a:schemeClr>
                          </a:solidFill>
                        </a:rPr>
                        <a:t>※</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は「基本料金</a:t>
                      </a: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ターゲティング係数」（小数点以下切り捨て）によって決定されます。</a:t>
                      </a:r>
                      <a:endParaRPr lang="en-US" altLang="ja-JP" sz="800" dirty="0" smtClean="0">
                        <a:solidFill>
                          <a:schemeClr val="tx1">
                            <a:lumMod val="65000"/>
                            <a:lumOff val="35000"/>
                          </a:schemeClr>
                        </a:solidFill>
                      </a:endParaRPr>
                    </a:p>
                    <a:p>
                      <a:pPr algn="ct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ターゲティングを掛ける場合は、基本料金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smtClean="0">
                          <a:solidFill>
                            <a:schemeClr val="tx1">
                              <a:lumMod val="65000"/>
                              <a:lumOff val="35000"/>
                            </a:schemeClr>
                          </a:solidFill>
                        </a:rPr>
                        <a:t>400</a:t>
                      </a:r>
                      <a:r>
                        <a:rPr lang="ja-JP" altLang="en-US" sz="800" dirty="0" smtClean="0">
                          <a:solidFill>
                            <a:schemeClr val="tx1">
                              <a:lumMod val="65000"/>
                              <a:lumOff val="35000"/>
                            </a:schemeClr>
                          </a:solidFill>
                        </a:rPr>
                        <a:t>円）を 元に計算せず、</a:t>
                      </a:r>
                      <a:endParaRPr lang="en-US" altLang="ja-JP" sz="800" dirty="0" smtClean="0">
                        <a:solidFill>
                          <a:schemeClr val="tx1">
                            <a:lumMod val="65000"/>
                            <a:lumOff val="35000"/>
                          </a:schemeClr>
                        </a:solidFill>
                      </a:endParaRPr>
                    </a:p>
                    <a:p>
                      <a:pPr algn="ctr"/>
                      <a:r>
                        <a:rPr lang="ja-JP" altLang="en-US" sz="800" dirty="0" smtClean="0">
                          <a:solidFill>
                            <a:schemeClr val="tx1">
                              <a:lumMod val="65000"/>
                              <a:lumOff val="35000"/>
                            </a:schemeClr>
                          </a:solidFill>
                        </a:rPr>
                        <a:t>カッコ内の計算式を元に計算してください。</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kern="1200" dirty="0">
                          <a:solidFill>
                            <a:schemeClr val="tx1">
                              <a:lumMod val="65000"/>
                              <a:lumOff val="35000"/>
                            </a:schemeClr>
                          </a:solidFill>
                          <a:latin typeface="+mn-lt"/>
                          <a:ea typeface="+mn-ea"/>
                          <a:cs typeface="+mn-cs"/>
                        </a:rPr>
                        <a:t>480</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8128" y="2060848"/>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839183615"/>
              </p:ext>
            </p:extLst>
          </p:nvPr>
        </p:nvGraphicFramePr>
        <p:xfrm>
          <a:off x="263352" y="962953"/>
          <a:ext cx="9505056" cy="5460263"/>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08112">
                  <a:extLst>
                    <a:ext uri="{9D8B030D-6E8A-4147-A177-3AD203B41FA5}">
                      <a16:colId xmlns:a16="http://schemas.microsoft.com/office/drawing/2014/main" val="3759382642"/>
                    </a:ext>
                  </a:extLst>
                </a:gridCol>
                <a:gridCol w="5778809">
                  <a:extLst>
                    <a:ext uri="{9D8B030D-6E8A-4147-A177-3AD203B41FA5}">
                      <a16:colId xmlns:a16="http://schemas.microsoft.com/office/drawing/2014/main" val="1950691669"/>
                    </a:ext>
                  </a:extLst>
                </a:gridCol>
              </a:tblGrid>
              <a:tr h="4060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ニュース　プライムカバー　</a:t>
                      </a:r>
                      <a:r>
                        <a:rPr kumimoji="1" lang="en-US" altLang="ja-JP" sz="1000" b="1" kern="1200" dirty="0" smtClean="0">
                          <a:solidFill>
                            <a:schemeClr val="tx1">
                              <a:lumMod val="65000"/>
                              <a:lumOff val="35000"/>
                            </a:schemeClr>
                          </a:solidFill>
                          <a:latin typeface="+mn-lt"/>
                          <a:ea typeface="+mn-ea"/>
                          <a:cs typeface="+mn-cs"/>
                        </a:rPr>
                        <a:t>SP</a:t>
                      </a:r>
                      <a:r>
                        <a:rPr kumimoji="1" lang="ja-JP" altLang="en-US" sz="1000" b="1" kern="120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1000001646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2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3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565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SP</a:t>
                      </a:r>
                      <a:r>
                        <a:rPr kumimoji="1" lang="ja-JP" altLang="en-US" sz="800" kern="1200" dirty="0" smtClean="0">
                          <a:solidFill>
                            <a:schemeClr val="tx1">
                              <a:lumMod val="65000"/>
                              <a:lumOff val="35000"/>
                            </a:schemeClr>
                          </a:solidFill>
                          <a:latin typeface="+mn-lt"/>
                          <a:ea typeface="+mn-ea"/>
                          <a:cs typeface="+mn-cs"/>
                        </a:rPr>
                        <a:t>プライムカバー）</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ニュースの記事詳細ページ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5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468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1158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市区郡とその他ターゲティングを</a:t>
                      </a: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625</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400.8</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(334</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倍</a:t>
                      </a:r>
                      <a:r>
                        <a:rPr kumimoji="1" lang="en-US" altLang="ja-JP" sz="700" kern="1200" dirty="0" smtClean="0">
                          <a:solidFill>
                            <a:schemeClr val="tx1">
                              <a:lumMod val="65000"/>
                              <a:lumOff val="35000"/>
                            </a:schemeClr>
                          </a:solidFill>
                          <a:latin typeface="+mn-lt"/>
                          <a:ea typeface="+mn-ea"/>
                          <a:cs typeface="+mn-cs"/>
                        </a:rPr>
                        <a:t>)×1.56</a:t>
                      </a:r>
                      <a:r>
                        <a:rPr kumimoji="1" lang="ja-JP" altLang="en-US" sz="700" kern="1200" dirty="0" smtClean="0">
                          <a:solidFill>
                            <a:schemeClr val="tx1">
                              <a:lumMod val="65000"/>
                              <a:lumOff val="35000"/>
                            </a:schemeClr>
                          </a:solidFill>
                          <a:latin typeface="+mn-lt"/>
                          <a:ea typeface="+mn-ea"/>
                          <a:cs typeface="+mn-cs"/>
                        </a:rPr>
                        <a:t>倍）</a:t>
                      </a:r>
                      <a:endParaRPr kumimoji="1" lang="en-US" altLang="ja-JP" sz="700" kern="1200" dirty="0" smtClean="0">
                        <a:solidFill>
                          <a:schemeClr val="tx1">
                            <a:lumMod val="65000"/>
                            <a:lumOff val="35000"/>
                          </a:schemeClr>
                        </a:solidFill>
                        <a:latin typeface="+mn-lt"/>
                        <a:ea typeface="+mn-ea"/>
                        <a:cs typeface="+mn-cs"/>
                      </a:endParaRPr>
                    </a:p>
                    <a:p>
                      <a:pPr algn="ct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700" kern="1200" dirty="0" err="1" smtClean="0">
                          <a:solidFill>
                            <a:schemeClr val="tx1">
                              <a:lumMod val="65000"/>
                              <a:lumOff val="35000"/>
                            </a:schemeClr>
                          </a:solidFill>
                          <a:latin typeface="+mn-lt"/>
                          <a:ea typeface="+mn-ea"/>
                          <a:cs typeface="+mn-cs"/>
                        </a:rPr>
                        <a:t>vCPM</a:t>
                      </a:r>
                      <a:r>
                        <a:rPr kumimoji="1" lang="ja-JP" altLang="en-US" sz="700" kern="1200" dirty="0" smtClean="0">
                          <a:solidFill>
                            <a:schemeClr val="tx1">
                              <a:lumMod val="65000"/>
                              <a:lumOff val="35000"/>
                            </a:schemeClr>
                          </a:solidFill>
                          <a:latin typeface="+mn-lt"/>
                          <a:ea typeface="+mn-ea"/>
                          <a:cs typeface="+mn-cs"/>
                        </a:rPr>
                        <a:t>になります。</a:t>
                      </a:r>
                      <a:r>
                        <a:rPr kumimoji="1" lang="en-US" altLang="ja-JP" sz="700" kern="1200" dirty="0" smtClean="0">
                          <a:solidFill>
                            <a:schemeClr val="tx1">
                              <a:lumMod val="65000"/>
                              <a:lumOff val="35000"/>
                            </a:schemeClr>
                          </a:solidFill>
                          <a:latin typeface="+mn-lt"/>
                          <a:ea typeface="+mn-ea"/>
                          <a:cs typeface="+mn-cs"/>
                        </a:rPr>
                        <a:t/>
                      </a:r>
                      <a:br>
                        <a:rPr kumimoji="1" lang="en-US" altLang="ja-JP"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900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 </a:t>
                      </a:r>
                      <a:r>
                        <a:rPr kumimoji="1" lang="en-US" altLang="ja-JP" sz="700" kern="1200" dirty="0" smtClean="0">
                          <a:solidFill>
                            <a:schemeClr val="tx1">
                              <a:lumMod val="65000"/>
                              <a:lumOff val="35000"/>
                            </a:schemeClr>
                          </a:solidFill>
                          <a:latin typeface="+mn-lt"/>
                          <a:ea typeface="+mn-ea"/>
                          <a:cs typeface="+mn-cs"/>
                        </a:rPr>
                        <a:t>or </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0016" y="2060848"/>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2267401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43527588"/>
              </p:ext>
            </p:extLst>
          </p:nvPr>
        </p:nvGraphicFramePr>
        <p:xfrm>
          <a:off x="263352" y="962950"/>
          <a:ext cx="7655907" cy="5346369"/>
        </p:xfrm>
        <a:graphic>
          <a:graphicData uri="http://schemas.openxmlformats.org/drawingml/2006/table">
            <a:tbl>
              <a:tblPr firstCol="1" bandRow="1"/>
              <a:tblGrid>
                <a:gridCol w="2736304">
                  <a:extLst>
                    <a:ext uri="{9D8B030D-6E8A-4147-A177-3AD203B41FA5}">
                      <a16:colId xmlns:a16="http://schemas.microsoft.com/office/drawing/2014/main" val="792911817"/>
                    </a:ext>
                  </a:extLst>
                </a:gridCol>
                <a:gridCol w="2051448">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68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1000001587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789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554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578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日間での掲載も可能ですが、</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掲載</a:t>
                      </a: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231904" y="2188287"/>
            <a:ext cx="432048" cy="736657"/>
          </a:xfrm>
          <a:prstGeom prst="rect">
            <a:avLst/>
          </a:prstGeom>
        </p:spPr>
      </p:pic>
    </p:spTree>
    <p:extLst>
      <p:ext uri="{BB962C8B-B14F-4D97-AF65-F5344CB8AC3E}">
        <p14:creationId xmlns:p14="http://schemas.microsoft.com/office/powerpoint/2010/main" val="294282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69927155"/>
              </p:ext>
            </p:extLst>
          </p:nvPr>
        </p:nvGraphicFramePr>
        <p:xfrm>
          <a:off x="263352" y="962952"/>
          <a:ext cx="7655907" cy="5469481"/>
        </p:xfrm>
        <a:graphic>
          <a:graphicData uri="http://schemas.openxmlformats.org/drawingml/2006/table">
            <a:tbl>
              <a:tblPr firstCol="1" bandRow="1"/>
              <a:tblGrid>
                <a:gridCol w="2808312">
                  <a:extLst>
                    <a:ext uri="{9D8B030D-6E8A-4147-A177-3AD203B41FA5}">
                      <a16:colId xmlns:a16="http://schemas.microsoft.com/office/drawing/2014/main" val="792911817"/>
                    </a:ext>
                  </a:extLst>
                </a:gridCol>
                <a:gridCol w="1979440">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58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r>
                        <a:rPr kumimoji="1" lang="ja-JP" altLang="en-US" sz="1050" b="1" kern="1200" dirty="0" smtClean="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1000001650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30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147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402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2119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メイリオ"/>
                        <a:ea typeface="メイリオ"/>
                        <a:cs typeface="+mn-cs"/>
                      </a:endParaRPr>
                    </a:p>
                    <a:p>
                      <a:pPr algn="ctr"/>
                      <a:r>
                        <a:rPr kumimoji="1" lang="en-US" altLang="ja-JP" sz="900" b="0" kern="1200" dirty="0" smtClean="0">
                          <a:solidFill>
                            <a:schemeClr val="bg1"/>
                          </a:solidFill>
                          <a:latin typeface="メイリオ"/>
                          <a:ea typeface="メイリオ"/>
                          <a:cs typeface="+mn-cs"/>
                        </a:rPr>
                        <a:t>※</a:t>
                      </a:r>
                      <a:r>
                        <a:rPr kumimoji="1" lang="ja-JP" altLang="en-US" sz="900" b="0" kern="1200" dirty="0" smtClean="0">
                          <a:solidFill>
                            <a:schemeClr val="bg1"/>
                          </a:solidFill>
                          <a:latin typeface="メイリオ"/>
                          <a:ea typeface="メイリオ"/>
                          <a:cs typeface="+mn-cs"/>
                        </a:rPr>
                        <a:t>この商品に限り、</a:t>
                      </a:r>
                      <a:endParaRPr kumimoji="1" lang="en-US" altLang="ja-JP" sz="900" b="0" kern="1200" dirty="0" smtClean="0">
                        <a:solidFill>
                          <a:schemeClr val="bg1"/>
                        </a:solidFill>
                        <a:latin typeface="メイリオ"/>
                        <a:ea typeface="メイリオ"/>
                        <a:cs typeface="+mn-cs"/>
                      </a:endParaRPr>
                    </a:p>
                    <a:p>
                      <a:pPr algn="ctr"/>
                      <a:r>
                        <a:rPr kumimoji="1" lang="ja-JP" altLang="en-US" sz="900" b="0" kern="1200" dirty="0" smtClean="0">
                          <a:solidFill>
                            <a:schemeClr val="bg1"/>
                          </a:solidFill>
                          <a:latin typeface="メイリオ"/>
                          <a:ea typeface="メイリオ"/>
                          <a:cs typeface="+mn-cs"/>
                        </a:rPr>
                        <a:t>市区郡とその他ターゲティングを</a:t>
                      </a:r>
                    </a:p>
                    <a:p>
                      <a:pPr algn="ctr"/>
                      <a:r>
                        <a:rPr kumimoji="1" lang="ja-JP" altLang="en-US" sz="900" b="0" kern="1200" dirty="0" smtClean="0">
                          <a:solidFill>
                            <a:schemeClr val="bg1"/>
                          </a:solidFill>
                          <a:latin typeface="メイリオ"/>
                          <a:ea typeface="メイリオ"/>
                          <a:cs typeface="+mn-cs"/>
                        </a:rPr>
                        <a:t>掛け合わせる場合は</a:t>
                      </a:r>
                    </a:p>
                    <a:p>
                      <a:pPr algn="ctr"/>
                      <a:r>
                        <a:rPr kumimoji="1" lang="ja-JP" altLang="en-US" sz="900" b="0" kern="1200" dirty="0" smtClean="0">
                          <a:solidFill>
                            <a:schemeClr val="bg1"/>
                          </a:solidFill>
                          <a:latin typeface="メイリオ"/>
                          <a:ea typeface="メイリオ"/>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374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 </a:t>
                      </a:r>
                      <a:endParaRPr kumimoji="1" lang="en-US" altLang="ja-JP" sz="800" kern="1200" dirty="0" smtClean="0">
                        <a:solidFill>
                          <a:schemeClr val="tx1">
                            <a:lumMod val="65000"/>
                            <a:lumOff val="35000"/>
                          </a:schemeClr>
                        </a:solidFill>
                        <a:latin typeface="+mn-lt"/>
                        <a:ea typeface="+mn-ea"/>
                        <a:cs typeface="+mn-cs"/>
                      </a:endParaRPr>
                    </a:p>
                    <a:p>
                      <a:pPr algn="ctr"/>
                      <a:endParaRPr lang="en-US" altLang="ja-JP" sz="800" dirty="0" smtClean="0">
                        <a:solidFill>
                          <a:schemeClr val="tx1">
                            <a:lumMod val="65000"/>
                            <a:lumOff val="35000"/>
                          </a:schemeClr>
                        </a:solidFill>
                      </a:endParaRPr>
                    </a:p>
                    <a:p>
                      <a:pPr algn="ct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539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 </a:t>
                      </a:r>
                      <a:r>
                        <a:rPr kumimoji="1" lang="en-US" altLang="ja-JP" sz="800" kern="1200" dirty="0" smtClean="0">
                          <a:solidFill>
                            <a:schemeClr val="tx1">
                              <a:lumMod val="65000"/>
                              <a:lumOff val="35000"/>
                            </a:schemeClr>
                          </a:solidFill>
                          <a:latin typeface="+mn-lt"/>
                          <a:ea typeface="+mn-ea"/>
                          <a:cs typeface="+mn-cs"/>
                        </a:rPr>
                        <a:t>or </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303912" y="2023928"/>
            <a:ext cx="359514" cy="612984"/>
          </a:xfrm>
          <a:prstGeom prst="rect">
            <a:avLst/>
          </a:prstGeom>
        </p:spPr>
      </p:pic>
    </p:spTree>
    <p:extLst>
      <p:ext uri="{BB962C8B-B14F-4D97-AF65-F5344CB8AC3E}">
        <p14:creationId xmlns:p14="http://schemas.microsoft.com/office/powerpoint/2010/main" val="873888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プライムディスプレイ</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33635025"/>
              </p:ext>
            </p:extLst>
          </p:nvPr>
        </p:nvGraphicFramePr>
        <p:xfrm>
          <a:off x="263352" y="962952"/>
          <a:ext cx="11449272" cy="5452897"/>
        </p:xfrm>
        <a:graphic>
          <a:graphicData uri="http://schemas.openxmlformats.org/drawingml/2006/table">
            <a:tbl>
              <a:tblPr firstCol="1" bandRow="1"/>
              <a:tblGrid>
                <a:gridCol w="3452911">
                  <a:extLst>
                    <a:ext uri="{9D8B030D-6E8A-4147-A177-3AD203B41FA5}">
                      <a16:colId xmlns:a16="http://schemas.microsoft.com/office/drawing/2014/main" val="792911817"/>
                    </a:ext>
                  </a:extLst>
                </a:gridCol>
                <a:gridCol w="1189155">
                  <a:extLst>
                    <a:ext uri="{9D8B030D-6E8A-4147-A177-3AD203B41FA5}">
                      <a16:colId xmlns:a16="http://schemas.microsoft.com/office/drawing/2014/main" val="454594803"/>
                    </a:ext>
                  </a:extLst>
                </a:gridCol>
                <a:gridCol w="2909056">
                  <a:extLst>
                    <a:ext uri="{9D8B030D-6E8A-4147-A177-3AD203B41FA5}">
                      <a16:colId xmlns:a16="http://schemas.microsoft.com/office/drawing/2014/main" val="2443179694"/>
                    </a:ext>
                  </a:extLst>
                </a:gridCol>
                <a:gridCol w="1062472">
                  <a:extLst>
                    <a:ext uri="{9D8B030D-6E8A-4147-A177-3AD203B41FA5}">
                      <a16:colId xmlns:a16="http://schemas.microsoft.com/office/drawing/2014/main" val="3617835795"/>
                    </a:ext>
                  </a:extLst>
                </a:gridCol>
                <a:gridCol w="2835678">
                  <a:extLst>
                    <a:ext uri="{9D8B030D-6E8A-4147-A177-3AD203B41FA5}">
                      <a16:colId xmlns:a16="http://schemas.microsoft.com/office/drawing/2014/main" val="1950691669"/>
                    </a:ext>
                  </a:extLst>
                </a:gridCol>
              </a:tblGrid>
              <a:tr h="406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カテゴリー指定　</a:t>
                      </a:r>
                      <a:endParaRPr kumimoji="1" lang="en-US" altLang="ja-JP" sz="1050" b="1" kern="1200" dirty="0">
                        <a:solidFill>
                          <a:schemeClr val="tx1">
                            <a:lumMod val="65000"/>
                            <a:lumOff val="35000"/>
                          </a:schemeClr>
                        </a:solidFill>
                        <a:latin typeface="+mn-lt"/>
                        <a:ea typeface="+mn-ea"/>
                        <a:cs typeface="+mn-cs"/>
                      </a:endParaRPr>
                    </a:p>
                    <a:p>
                      <a:pPr algn="ct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24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1000002681</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1000001211</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9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921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67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93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4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514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PC</a:t>
                      </a:r>
                      <a:r>
                        <a:rPr kumimoji="1" lang="ja-JP" altLang="en-US" sz="800" kern="120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経済／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エンタメ</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ゴルフ／</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野球／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3102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b="0" i="0" u="none" strike="noStrike" kern="1200" cap="none" spc="0" normalizeH="0" baseline="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ニュース（トピックス含む）のトップページ以下の</a:t>
                      </a:r>
                    </a:p>
                    <a:p>
                      <a:pPr algn="ct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各カテゴリー詳細ページ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49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524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日間での掲載も可能ですが、</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effectLst/>
                          <a:uLnTx/>
                          <a:uFillTx/>
                          <a:latin typeface="+mn-lt"/>
                          <a:ea typeface="+mn-ea"/>
                          <a:cs typeface="+mn-cs"/>
                        </a:rPr>
                        <a:t>掲載</a:t>
                      </a:r>
                      <a:r>
                        <a:rPr kumimoji="1" lang="en-US" altLang="ja-JP" sz="800" b="0" i="0" u="none" strike="noStrike" kern="1200" cap="none" spc="0" normalizeH="0" baseline="0" noProof="0" dirty="0" err="1">
                          <a:ln>
                            <a:noFill/>
                          </a:ln>
                          <a:effectLst/>
                          <a:uLnTx/>
                          <a:uFillTx/>
                          <a:latin typeface="+mn-lt"/>
                          <a:ea typeface="+mn-ea"/>
                          <a:cs typeface="+mn-cs"/>
                        </a:rPr>
                        <a:t>vimps</a:t>
                      </a:r>
                      <a:r>
                        <a:rPr kumimoji="1" lang="ja-JP" altLang="en-US" sz="800" b="0" i="0" u="none" strike="noStrike" kern="1200" cap="none" spc="0" normalizeH="0" baseline="0" noProof="0" dirty="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456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1707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8117" y="2204865"/>
            <a:ext cx="648072" cy="650575"/>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6233" y="2204864"/>
            <a:ext cx="650218" cy="652728"/>
          </a:xfrm>
          <a:prstGeom prst="rect">
            <a:avLst/>
          </a:prstGeom>
        </p:spPr>
      </p:pic>
      <p:pic>
        <p:nvPicPr>
          <p:cNvPr id="15" name="図 14"/>
          <p:cNvPicPr>
            <a:picLocks noChangeAspect="1"/>
          </p:cNvPicPr>
          <p:nvPr/>
        </p:nvPicPr>
        <p:blipFill>
          <a:blip r:embed="rId4"/>
          <a:stretch>
            <a:fillRect/>
          </a:stretch>
        </p:blipFill>
        <p:spPr>
          <a:xfrm>
            <a:off x="7482976" y="2204864"/>
            <a:ext cx="626470" cy="648072"/>
          </a:xfrm>
          <a:prstGeom prst="rect">
            <a:avLst/>
          </a:prstGeom>
        </p:spPr>
      </p:pic>
    </p:spTree>
    <p:extLst>
      <p:ext uri="{BB962C8B-B14F-4D97-AF65-F5344CB8AC3E}">
        <p14:creationId xmlns:p14="http://schemas.microsoft.com/office/powerpoint/2010/main" val="3001682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160306349"/>
              </p:ext>
            </p:extLst>
          </p:nvPr>
        </p:nvGraphicFramePr>
        <p:xfrm>
          <a:off x="263352" y="980728"/>
          <a:ext cx="11233248"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584178">
                  <a:extLst>
                    <a:ext uri="{9D8B030D-6E8A-4147-A177-3AD203B41FA5}">
                      <a16:colId xmlns:a16="http://schemas.microsoft.com/office/drawing/2014/main" val="3608287535"/>
                    </a:ext>
                  </a:extLst>
                </a:gridCol>
                <a:gridCol w="1656184">
                  <a:extLst>
                    <a:ext uri="{9D8B030D-6E8A-4147-A177-3AD203B41FA5}">
                      <a16:colId xmlns:a16="http://schemas.microsoft.com/office/drawing/2014/main" val="613100517"/>
                    </a:ext>
                  </a:extLst>
                </a:gridCol>
                <a:gridCol w="1656184">
                  <a:extLst>
                    <a:ext uri="{9D8B030D-6E8A-4147-A177-3AD203B41FA5}">
                      <a16:colId xmlns:a16="http://schemas.microsoft.com/office/drawing/2014/main" val="3564655365"/>
                    </a:ext>
                  </a:extLst>
                </a:gridCol>
                <a:gridCol w="1656184">
                  <a:extLst>
                    <a:ext uri="{9D8B030D-6E8A-4147-A177-3AD203B41FA5}">
                      <a16:colId xmlns:a16="http://schemas.microsoft.com/office/drawing/2014/main" val="2591893762"/>
                    </a:ext>
                  </a:extLst>
                </a:gridCol>
                <a:gridCol w="1656184">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カテゴリー指定</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トップ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スマートパネル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smtClean="0">
                          <a:solidFill>
                            <a:schemeClr val="tx1">
                              <a:lumMod val="65000"/>
                              <a:lumOff val="35000"/>
                            </a:schemeClr>
                          </a:solidFill>
                          <a:latin typeface="+mj-lt"/>
                          <a:ea typeface="+mj-ea"/>
                        </a:rPr>
                        <a:t>プライムディスプレイ</a:t>
                      </a:r>
                      <a:r>
                        <a:rPr kumimoji="1" lang="ja-JP" altLang="en-US" sz="900" b="1" dirty="0">
                          <a:solidFill>
                            <a:schemeClr val="tx1">
                              <a:lumMod val="65000"/>
                              <a:lumOff val="35000"/>
                            </a:schemeClr>
                          </a:solidFill>
                          <a:latin typeface="+mj-lt"/>
                          <a:ea typeface="+mj-ea"/>
                        </a:rPr>
                        <a:t>　</a:t>
                      </a:r>
                      <a:r>
                        <a:rPr kumimoji="1" lang="en-US" altLang="ja-JP" sz="900" b="1" dirty="0">
                          <a:solidFill>
                            <a:schemeClr val="tx1">
                              <a:lumMod val="65000"/>
                              <a:lumOff val="35000"/>
                            </a:schemeClr>
                          </a:solidFill>
                          <a:latin typeface="+mj-lt"/>
                          <a:ea typeface="+mj-ea"/>
                        </a:rPr>
                        <a:t>PC</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カテゴリー指定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smtClean="0">
                          <a:solidFill>
                            <a:schemeClr val="tx1">
                              <a:lumMod val="65000"/>
                              <a:lumOff val="35000"/>
                            </a:schemeClr>
                          </a:solidFill>
                          <a:latin typeface="+mn-lt"/>
                          <a:ea typeface="+mn-ea"/>
                          <a:cs typeface="+mn-cs"/>
                        </a:rPr>
                        <a:t>プライムディスプレイ</a:t>
                      </a:r>
                      <a:r>
                        <a:rPr kumimoji="1" lang="ja-JP" altLang="en-US" sz="900" b="1" kern="1200" dirty="0">
                          <a:solidFill>
                            <a:schemeClr val="tx1">
                              <a:lumMod val="65000"/>
                              <a:lumOff val="35000"/>
                            </a:schemeClr>
                          </a:solidFill>
                          <a:latin typeface="+mn-lt"/>
                          <a:ea typeface="+mn-ea"/>
                          <a:cs typeface="+mn-cs"/>
                        </a:rPr>
                        <a:t>　</a:t>
                      </a: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smtClean="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509120"/>
            <a:ext cx="11762714"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2022/4/3</a:t>
            </a:r>
            <a:r>
              <a:rPr lang="ja-JP" altLang="en-US" sz="1050" dirty="0">
                <a:solidFill>
                  <a:schemeClr val="tx1">
                    <a:lumMod val="65000"/>
                    <a:lumOff val="35000"/>
                  </a:schemeClr>
                </a:solidFill>
                <a:latin typeface="+mn-ea"/>
              </a:rPr>
              <a:t>以前：</a:t>
            </a: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p>
          <a:p>
            <a:pPr>
              <a:lnSpc>
                <a:spcPts val="1460"/>
              </a:lnSpc>
            </a:pPr>
            <a:r>
              <a:rPr lang="en-US" altLang="ja-JP" sz="1050" dirty="0">
                <a:solidFill>
                  <a:schemeClr val="tx1">
                    <a:lumMod val="65000"/>
                    <a:lumOff val="35000"/>
                  </a:schemeClr>
                </a:solidFill>
                <a:latin typeface="+mn-ea"/>
              </a:rPr>
              <a:t>2022/4/4</a:t>
            </a:r>
            <a:r>
              <a:rPr lang="ja-JP" altLang="en-US" sz="1050" dirty="0">
                <a:solidFill>
                  <a:schemeClr val="tx1">
                    <a:lumMod val="65000"/>
                    <a:lumOff val="35000"/>
                  </a:schemeClr>
                </a:solidFill>
                <a:latin typeface="+mn-ea"/>
              </a:rPr>
              <a:t>以降：</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95966912"/>
              </p:ext>
            </p:extLst>
          </p:nvPr>
        </p:nvGraphicFramePr>
        <p:xfrm>
          <a:off x="263352" y="980728"/>
          <a:ext cx="5976664"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913358">
                  <a:extLst>
                    <a:ext uri="{9D8B030D-6E8A-4147-A177-3AD203B41FA5}">
                      <a16:colId xmlns:a16="http://schemas.microsoft.com/office/drawing/2014/main" val="2736899289"/>
                    </a:ext>
                  </a:extLst>
                </a:gridCol>
                <a:gridCol w="2088232">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トップ　</a:t>
                      </a:r>
                      <a:r>
                        <a:rPr kumimoji="1" lang="ja-JP" altLang="en-US" sz="900" b="1" kern="1200" dirty="0" smtClean="0">
                          <a:solidFill>
                            <a:schemeClr val="tx1">
                              <a:lumMod val="65000"/>
                              <a:lumOff val="35000"/>
                            </a:schemeClr>
                          </a:solidFill>
                          <a:latin typeface="+mn-lt"/>
                          <a:ea typeface="+mn-ea"/>
                          <a:cs typeface="+mn-cs"/>
                        </a:rPr>
                        <a:t>スマートパネル</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335360" y="4509120"/>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smtClean="0">
                <a:solidFill>
                  <a:schemeClr val="tx1">
                    <a:lumMod val="65000"/>
                    <a:lumOff val="35000"/>
                  </a:schemeClr>
                </a:solidFill>
                <a:latin typeface="+mn-ea"/>
              </a:rPr>
              <a:t>【</a:t>
            </a:r>
            <a:r>
              <a:rPr lang="ja-JP" altLang="en-US" sz="1300" b="1" dirty="0" smtClean="0">
                <a:solidFill>
                  <a:schemeClr val="tx1">
                    <a:lumMod val="65000"/>
                    <a:lumOff val="35000"/>
                  </a:schemeClr>
                </a:solidFill>
                <a:latin typeface="+mn-ea"/>
              </a:rPr>
              <a:t>注意事項</a:t>
            </a:r>
            <a:r>
              <a:rPr lang="en-US" altLang="ja-JP" sz="1300" b="1" dirty="0" smtClean="0">
                <a:solidFill>
                  <a:schemeClr val="tx1">
                    <a:lumMod val="65000"/>
                    <a:lumOff val="35000"/>
                  </a:schemeClr>
                </a:solidFill>
                <a:latin typeface="+mn-ea"/>
              </a:rPr>
              <a:t>】</a:t>
            </a:r>
          </a:p>
          <a:p>
            <a:pPr>
              <a:lnSpc>
                <a:spcPts val="1460"/>
              </a:lnSpc>
            </a:pPr>
            <a:r>
              <a:rPr lang="ja-JP" altLang="en-US" sz="1300" b="1" dirty="0" smtClean="0">
                <a:solidFill>
                  <a:schemeClr val="tx1">
                    <a:lumMod val="65000"/>
                    <a:lumOff val="35000"/>
                  </a:schemeClr>
                </a:solidFill>
                <a:latin typeface="+mn-ea"/>
              </a:rPr>
              <a:t>こちらの商品における、各ターゲティングを掛け合わせた際の</a:t>
            </a:r>
            <a:r>
              <a:rPr lang="en-US" altLang="ja-JP" sz="1300" b="1" dirty="0" err="1" smtClean="0">
                <a:solidFill>
                  <a:schemeClr val="tx1">
                    <a:lumMod val="65000"/>
                    <a:lumOff val="35000"/>
                  </a:schemeClr>
                </a:solidFill>
                <a:latin typeface="+mn-ea"/>
              </a:rPr>
              <a:t>vCPM</a:t>
            </a:r>
            <a:r>
              <a:rPr lang="ja-JP" altLang="en-US" sz="1300" b="1" dirty="0" smtClean="0">
                <a:solidFill>
                  <a:schemeClr val="tx1">
                    <a:lumMod val="65000"/>
                    <a:lumOff val="35000"/>
                  </a:schemeClr>
                </a:solidFill>
                <a:latin typeface="+mn-ea"/>
              </a:rPr>
              <a:t>は、</a:t>
            </a:r>
            <a:r>
              <a:rPr lang="en-US" altLang="ja-JP" sz="1300" b="1" dirty="0" smtClean="0">
                <a:solidFill>
                  <a:schemeClr val="tx1">
                    <a:lumMod val="65000"/>
                    <a:lumOff val="35000"/>
                  </a:schemeClr>
                </a:solidFill>
                <a:latin typeface="+mn-ea"/>
              </a:rPr>
              <a:t>P3</a:t>
            </a:r>
            <a:r>
              <a:rPr lang="ja-JP" altLang="en-US" sz="1300" b="1" dirty="0" err="1" smtClean="0">
                <a:solidFill>
                  <a:schemeClr val="tx1">
                    <a:lumMod val="65000"/>
                    <a:lumOff val="35000"/>
                  </a:schemeClr>
                </a:solidFill>
                <a:latin typeface="+mn-ea"/>
              </a:rPr>
              <a:t>、</a:t>
            </a:r>
            <a:r>
              <a:rPr lang="en-US" altLang="ja-JP" sz="1300" b="1" dirty="0" smtClean="0">
                <a:solidFill>
                  <a:schemeClr val="tx1">
                    <a:lumMod val="65000"/>
                    <a:lumOff val="35000"/>
                  </a:schemeClr>
                </a:solidFill>
                <a:latin typeface="+mn-ea"/>
              </a:rPr>
              <a:t>5</a:t>
            </a:r>
            <a:r>
              <a:rPr lang="ja-JP" altLang="en-US" sz="1300" b="1" dirty="0" smtClean="0">
                <a:solidFill>
                  <a:schemeClr val="tx1">
                    <a:lumMod val="65000"/>
                    <a:lumOff val="35000"/>
                  </a:schemeClr>
                </a:solidFill>
                <a:latin typeface="+mn-ea"/>
              </a:rPr>
              <a:t>「商品一覧」ページの</a:t>
            </a:r>
            <a:r>
              <a:rPr lang="ja-JP" altLang="en-US" sz="1300" b="1" dirty="0">
                <a:solidFill>
                  <a:schemeClr val="tx1">
                    <a:lumMod val="65000"/>
                    <a:lumOff val="35000"/>
                  </a:schemeClr>
                </a:solidFill>
                <a:latin typeface="+mn-ea"/>
              </a:rPr>
              <a:t>「基本料金（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a:t>
            </a:r>
            <a:r>
              <a:rPr lang="ja-JP" altLang="en-US" sz="1300" b="1" dirty="0" smtClean="0">
                <a:solidFill>
                  <a:schemeClr val="tx1">
                    <a:lumMod val="65000"/>
                    <a:lumOff val="35000"/>
                  </a:schemeClr>
                </a:solidFill>
                <a:latin typeface="+mn-ea"/>
              </a:rPr>
              <a:t>欄をご確認ください。</a:t>
            </a:r>
            <a:endParaRPr lang="en-US" altLang="ja-JP" sz="1300" b="1" dirty="0" smtClean="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2022/4/3</a:t>
            </a:r>
            <a:r>
              <a:rPr lang="ja-JP" altLang="en-US" sz="1050" dirty="0">
                <a:solidFill>
                  <a:schemeClr val="tx1">
                    <a:lumMod val="65000"/>
                    <a:lumOff val="35000"/>
                  </a:schemeClr>
                </a:solidFill>
                <a:latin typeface="+mn-ea"/>
              </a:rPr>
              <a:t>以前：</a:t>
            </a: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p>
          <a:p>
            <a:pPr>
              <a:lnSpc>
                <a:spcPts val="1460"/>
              </a:lnSpc>
            </a:pPr>
            <a:r>
              <a:rPr lang="en-US" altLang="ja-JP" sz="1050" dirty="0">
                <a:solidFill>
                  <a:schemeClr val="tx1">
                    <a:lumMod val="65000"/>
                    <a:lumOff val="35000"/>
                  </a:schemeClr>
                </a:solidFill>
                <a:latin typeface="+mn-ea"/>
              </a:rPr>
              <a:t>2022/4/4</a:t>
            </a:r>
            <a:r>
              <a:rPr lang="ja-JP" altLang="en-US" sz="1050" dirty="0">
                <a:solidFill>
                  <a:schemeClr val="tx1">
                    <a:lumMod val="65000"/>
                    <a:lumOff val="35000"/>
                  </a:schemeClr>
                </a:solidFill>
                <a:latin typeface="+mn-ea"/>
              </a:rPr>
              <a:t>以降：</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smtClean="0">
                <a:solidFill>
                  <a:schemeClr val="tx1">
                    <a:lumMod val="65000"/>
                    <a:lumOff val="35000"/>
                  </a:schemeClr>
                </a:solidFill>
                <a:latin typeface="+mn-ea"/>
              </a:rPr>
              <a:t>オーディエンスカテゴリーの詳細は、</a:t>
            </a:r>
            <a:r>
              <a:rPr lang="en-US" altLang="ja-JP" sz="1050" dirty="0" smtClean="0">
                <a:solidFill>
                  <a:schemeClr val="tx1">
                    <a:lumMod val="65000"/>
                    <a:lumOff val="35000"/>
                  </a:schemeClr>
                </a:solidFill>
                <a:latin typeface="+mn-ea"/>
              </a:rPr>
              <a:t>Yahoo!</a:t>
            </a:r>
            <a:r>
              <a:rPr lang="ja-JP" altLang="en-US" sz="1050" dirty="0" smtClean="0">
                <a:solidFill>
                  <a:schemeClr val="tx1">
                    <a:lumMod val="65000"/>
                    <a:lumOff val="35000"/>
                  </a:schemeClr>
                </a:solidFill>
                <a:latin typeface="+mn-ea"/>
              </a:rPr>
              <a:t>広告ヘルプを参照してください。</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hlinkClick r:id="rId2"/>
              </a:rPr>
              <a:t>https</a:t>
            </a:r>
            <a:r>
              <a:rPr lang="en-US" altLang="ja-JP" sz="1050" dirty="0">
                <a:solidFill>
                  <a:schemeClr val="tx1">
                    <a:lumMod val="65000"/>
                    <a:lumOff val="35000"/>
                  </a:schemeClr>
                </a:solidFill>
                <a:latin typeface="+mn-ea"/>
                <a:hlinkClick r:id="rId2"/>
              </a:rPr>
              <a:t>://</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198642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extLst/>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smtClean="0"/>
              <a:t>2022</a:t>
            </a:r>
            <a:r>
              <a:rPr kumimoji="1" lang="ja-JP" altLang="en-US" sz="1400" b="1" dirty="0" smtClean="0"/>
              <a:t>年</a:t>
            </a:r>
            <a:r>
              <a:rPr kumimoji="1" lang="en-US" altLang="ja-JP" sz="1400" b="1" dirty="0" smtClean="0"/>
              <a:t>4</a:t>
            </a:r>
            <a:r>
              <a:rPr kumimoji="1" lang="ja-JP" altLang="en-US" sz="1400" b="1" dirty="0" smtClean="0"/>
              <a:t>月</a:t>
            </a:r>
            <a:r>
              <a:rPr kumimoji="1" lang="en-US" altLang="ja-JP" sz="1400" b="1" dirty="0" smtClean="0"/>
              <a:t>4</a:t>
            </a:r>
            <a:r>
              <a:rPr kumimoji="1" lang="ja-JP" altLang="en-US" sz="1400" b="1" dirty="0" smtClean="0"/>
              <a:t>日（月）より年齢ターゲティング区分</a:t>
            </a:r>
            <a:r>
              <a:rPr lang="ja-JP" altLang="en-US" sz="1400" b="1" dirty="0" smtClean="0"/>
              <a:t>「</a:t>
            </a:r>
            <a:r>
              <a:rPr lang="ja-JP" altLang="en-US" sz="1400" b="1" dirty="0"/>
              <a:t>15-19歳</a:t>
            </a:r>
            <a:r>
              <a:rPr lang="ja-JP" altLang="en-US" sz="1400" b="1" dirty="0" smtClean="0"/>
              <a:t>」が</a:t>
            </a:r>
            <a:r>
              <a:rPr lang="ja-JP" altLang="en-US" sz="1400" b="1" dirty="0"/>
              <a:t>「1</a:t>
            </a:r>
            <a:r>
              <a:rPr lang="en-US" altLang="ja-JP" sz="1400" b="1" dirty="0"/>
              <a:t>8</a:t>
            </a:r>
            <a:r>
              <a:rPr lang="ja-JP" altLang="en-US" sz="1400" b="1" dirty="0"/>
              <a:t>-19歳</a:t>
            </a:r>
            <a:r>
              <a:rPr lang="ja-JP" altLang="en-US" sz="1400" b="1" dirty="0" smtClean="0"/>
              <a:t>」に変更となります。</a:t>
            </a:r>
            <a:r>
              <a:rPr lang="ja-JP" altLang="en-US" sz="1400" dirty="0" smtClean="0"/>
              <a:t>そのため、</a:t>
            </a:r>
            <a:r>
              <a:rPr lang="en-US" altLang="ja-JP" sz="1400" dirty="0" smtClean="0"/>
              <a:t> </a:t>
            </a:r>
            <a:r>
              <a:rPr lang="en-US" altLang="ja-JP" sz="1400" dirty="0"/>
              <a:t>4</a:t>
            </a:r>
            <a:r>
              <a:rPr lang="ja-JP" altLang="en-US" sz="1400" dirty="0"/>
              <a:t>月</a:t>
            </a:r>
            <a:r>
              <a:rPr lang="en-US" altLang="ja-JP" sz="1400" dirty="0"/>
              <a:t>4</a:t>
            </a:r>
            <a:r>
              <a:rPr lang="ja-JP" altLang="en-US" sz="1400" dirty="0"/>
              <a:t>日（月</a:t>
            </a:r>
            <a:r>
              <a:rPr lang="ja-JP" altLang="en-US" sz="1400" dirty="0" smtClean="0"/>
              <a:t>）以降は広告管理ツール上の予約画面</a:t>
            </a:r>
            <a:r>
              <a:rPr lang="ja-JP" altLang="en-US" sz="1400" dirty="0"/>
              <a:t>や</a:t>
            </a:r>
            <a:r>
              <a:rPr lang="ja-JP" altLang="en-US" sz="1400" dirty="0" smtClean="0"/>
              <a:t>レポート、および配信対象は 「</a:t>
            </a:r>
            <a:r>
              <a:rPr lang="ja-JP" altLang="en-US" sz="1400" dirty="0"/>
              <a:t>1</a:t>
            </a:r>
            <a:r>
              <a:rPr lang="en-US" altLang="ja-JP" sz="1400" dirty="0"/>
              <a:t>8</a:t>
            </a:r>
            <a:r>
              <a:rPr lang="ja-JP" altLang="en-US" sz="1400" dirty="0" smtClean="0"/>
              <a:t>-19歳」の区分に切り替わります。</a:t>
            </a:r>
            <a:endParaRPr lang="en-US" altLang="ja-JP" sz="1400" dirty="0" smtClean="0"/>
          </a:p>
          <a:p>
            <a:endParaRPr lang="en-US" altLang="ja-JP" sz="1400" dirty="0"/>
          </a:p>
          <a:p>
            <a:r>
              <a:rPr lang="en-US" altLang="ja-JP" sz="1400" dirty="0"/>
              <a:t>4</a:t>
            </a:r>
            <a:r>
              <a:rPr lang="ja-JP" altLang="en-US" sz="1400" dirty="0"/>
              <a:t>月</a:t>
            </a:r>
            <a:r>
              <a:rPr lang="en-US" altLang="ja-JP" sz="1400" dirty="0"/>
              <a:t>4</a:t>
            </a:r>
            <a:r>
              <a:rPr lang="ja-JP" altLang="en-US" sz="1400" dirty="0"/>
              <a:t>日（月</a:t>
            </a:r>
            <a:r>
              <a:rPr lang="ja-JP" altLang="en-US" sz="1400" dirty="0" smtClean="0"/>
              <a:t>）以前に予約をする場合、年齢ターゲティング</a:t>
            </a:r>
            <a:r>
              <a:rPr lang="ja-JP" altLang="en-US" sz="1400" dirty="0"/>
              <a:t>区分</a:t>
            </a:r>
            <a:r>
              <a:rPr lang="ja-JP" altLang="en-US" sz="1400" dirty="0" smtClean="0"/>
              <a:t>「</a:t>
            </a:r>
            <a:r>
              <a:rPr lang="ja-JP" altLang="en-US" sz="1400" dirty="0"/>
              <a:t>15-19歳</a:t>
            </a:r>
            <a:r>
              <a:rPr lang="ja-JP" altLang="en-US" sz="1400" dirty="0" smtClean="0"/>
              <a:t>」を指定することが可能ですが、掲載</a:t>
            </a:r>
            <a:r>
              <a:rPr lang="ja-JP" altLang="en-US" sz="1400" dirty="0"/>
              <a:t>期間</a:t>
            </a:r>
            <a:r>
              <a:rPr lang="ja-JP" altLang="en-US" sz="1400" dirty="0" smtClean="0"/>
              <a:t>が</a:t>
            </a:r>
            <a:r>
              <a:rPr lang="en-US" altLang="ja-JP" sz="1400" dirty="0" smtClean="0"/>
              <a:t>4</a:t>
            </a:r>
            <a:r>
              <a:rPr lang="ja-JP" altLang="en-US" sz="1400" dirty="0" smtClean="0"/>
              <a:t>月</a:t>
            </a:r>
            <a:r>
              <a:rPr lang="en-US" altLang="ja-JP" sz="1400" dirty="0" smtClean="0"/>
              <a:t>4</a:t>
            </a:r>
            <a:r>
              <a:rPr lang="ja-JP" altLang="en-US" sz="1400" dirty="0" smtClean="0"/>
              <a:t>日以降の場合、ターゲティング条件が「</a:t>
            </a:r>
            <a:r>
              <a:rPr lang="ja-JP" altLang="en-US" sz="1400" dirty="0"/>
              <a:t>1</a:t>
            </a:r>
            <a:r>
              <a:rPr lang="en-US" altLang="ja-JP" sz="1400" dirty="0"/>
              <a:t>8</a:t>
            </a:r>
            <a:r>
              <a:rPr lang="ja-JP" altLang="en-US" sz="1400" dirty="0"/>
              <a:t>-19歳」に</a:t>
            </a:r>
            <a:r>
              <a:rPr lang="ja-JP" altLang="en-US" sz="1400" dirty="0" smtClean="0"/>
              <a:t>変更となり、配信も</a:t>
            </a:r>
            <a:r>
              <a:rPr lang="ja-JP" altLang="en-US" sz="1400" dirty="0"/>
              <a:t>「1</a:t>
            </a:r>
            <a:r>
              <a:rPr lang="en-US" altLang="ja-JP" sz="1400" dirty="0"/>
              <a:t>8</a:t>
            </a:r>
            <a:r>
              <a:rPr lang="ja-JP" altLang="en-US" sz="1400" dirty="0"/>
              <a:t>-19歳</a:t>
            </a:r>
            <a:r>
              <a:rPr lang="ja-JP" altLang="en-US" sz="1400" dirty="0" smtClean="0"/>
              <a:t>」が対象となります。</a:t>
            </a:r>
            <a:endParaRPr lang="en-US" altLang="ja-JP" sz="1400" dirty="0" smtClean="0"/>
          </a:p>
          <a:p>
            <a:r>
              <a:rPr lang="en-US" altLang="ja-JP" sz="1400" dirty="0"/>
              <a:t>4</a:t>
            </a:r>
            <a:r>
              <a:rPr lang="ja-JP" altLang="en-US" sz="1400" dirty="0"/>
              <a:t>月</a:t>
            </a:r>
            <a:r>
              <a:rPr lang="en-US" altLang="ja-JP" sz="1400" dirty="0"/>
              <a:t>4</a:t>
            </a:r>
            <a:r>
              <a:rPr lang="ja-JP" altLang="en-US" sz="1400" dirty="0"/>
              <a:t>日（月</a:t>
            </a:r>
            <a:r>
              <a:rPr lang="ja-JP" altLang="en-US" sz="1400" dirty="0" smtClean="0"/>
              <a:t>）以降に出力したレポートでは、</a:t>
            </a:r>
            <a:r>
              <a:rPr lang="en-US" altLang="ja-JP" sz="1400" dirty="0" smtClean="0"/>
              <a:t>4</a:t>
            </a:r>
            <a:r>
              <a:rPr lang="ja-JP" altLang="en-US" sz="1400" dirty="0" smtClean="0"/>
              <a:t>月</a:t>
            </a:r>
            <a:r>
              <a:rPr lang="en-US" altLang="ja-JP" sz="1400" dirty="0" smtClean="0"/>
              <a:t>3</a:t>
            </a:r>
            <a:r>
              <a:rPr lang="ja-JP" altLang="en-US" sz="1400" dirty="0" smtClean="0"/>
              <a:t>日（日）までに</a:t>
            </a:r>
            <a:r>
              <a:rPr lang="ja-JP" altLang="en-US" sz="1400" dirty="0"/>
              <a:t>「15-19歳</a:t>
            </a:r>
            <a:r>
              <a:rPr lang="ja-JP" altLang="en-US" sz="1400" dirty="0" smtClean="0"/>
              <a:t>」で配信した結果も</a:t>
            </a:r>
            <a:r>
              <a:rPr lang="ja-JP" altLang="en-US" sz="1400" dirty="0"/>
              <a:t>「1</a:t>
            </a:r>
            <a:r>
              <a:rPr lang="en-US" altLang="ja-JP" sz="1400" dirty="0"/>
              <a:t>8</a:t>
            </a:r>
            <a:r>
              <a:rPr lang="ja-JP" altLang="en-US" sz="1400" dirty="0"/>
              <a:t>-19歳</a:t>
            </a:r>
            <a:r>
              <a:rPr lang="ja-JP" altLang="en-US" sz="1400" dirty="0" smtClean="0"/>
              <a:t>」として表示されます。</a:t>
            </a:r>
            <a:endParaRPr lang="en-US" altLang="ja-JP" sz="1400" dirty="0" smtClean="0"/>
          </a:p>
          <a:p>
            <a:r>
              <a:rPr lang="ja-JP" altLang="en-US" sz="1400" dirty="0" smtClean="0"/>
              <a:t>なお</a:t>
            </a:r>
            <a:r>
              <a:rPr lang="ja-JP" altLang="en-US" sz="1400" dirty="0"/>
              <a:t>、その他年齢区分には変更ありません</a:t>
            </a:r>
            <a:r>
              <a:rPr lang="ja-JP" altLang="en-US" sz="1400" dirty="0" smtClean="0"/>
              <a:t>。</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smtClean="0"/>
              <a:t>年齢ターゲティング一部区分変更について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smtClean="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smtClean="0"/>
              <a:t>予約日：</a:t>
            </a:r>
            <a:r>
              <a:rPr lang="en-US" altLang="ja-JP" sz="1200" dirty="0" smtClean="0"/>
              <a:t>3</a:t>
            </a:r>
            <a:r>
              <a:rPr lang="ja-JP" altLang="en-US" sz="1200" dirty="0" smtClean="0"/>
              <a:t>月</a:t>
            </a:r>
            <a:r>
              <a:rPr lang="en-US" altLang="ja-JP" sz="1200" dirty="0" smtClean="0"/>
              <a:t>1</a:t>
            </a:r>
            <a:r>
              <a:rPr lang="ja-JP" altLang="en-US" sz="1200" dirty="0" smtClean="0"/>
              <a:t>日</a:t>
            </a:r>
            <a:r>
              <a:rPr lang="en-US" altLang="ja-JP" sz="1200" dirty="0" smtClean="0"/>
              <a:t/>
            </a:r>
            <a:br>
              <a:rPr lang="en-US" altLang="ja-JP" sz="1200" dirty="0" smtClean="0"/>
            </a:br>
            <a:r>
              <a:rPr lang="ja-JP" altLang="en-US" sz="1200" dirty="0" smtClean="0"/>
              <a:t>配信期間：</a:t>
            </a:r>
            <a:r>
              <a:rPr lang="en-US" altLang="ja-JP" sz="1200" dirty="0" smtClean="0"/>
              <a:t>4</a:t>
            </a:r>
            <a:r>
              <a:rPr lang="ja-JP" altLang="en-US" sz="1200" dirty="0" smtClean="0"/>
              <a:t>月</a:t>
            </a:r>
            <a:r>
              <a:rPr lang="en-US" altLang="ja-JP" sz="1200" dirty="0" smtClean="0"/>
              <a:t>5</a:t>
            </a:r>
            <a:r>
              <a:rPr lang="ja-JP" altLang="en-US" sz="1200" dirty="0" smtClean="0"/>
              <a:t>日～</a:t>
            </a:r>
            <a:r>
              <a:rPr lang="en-US" altLang="ja-JP" sz="1200" dirty="0" smtClean="0"/>
              <a:t>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smtClean="0"/>
              <a:t>▼例</a:t>
            </a:r>
            <a:r>
              <a:rPr lang="en-US" altLang="ja-JP" sz="1200" dirty="0" smtClean="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smtClean="0">
                <a:solidFill>
                  <a:srgbClr val="FF0000"/>
                </a:solidFill>
              </a:rPr>
              <a:t>4/4</a:t>
            </a:r>
            <a:r>
              <a:rPr lang="ja-JP" altLang="en-US" sz="1400" b="1" u="sng" dirty="0" smtClean="0">
                <a:solidFill>
                  <a:srgbClr val="FF0000"/>
                </a:solidFill>
              </a:rPr>
              <a:t>（月）</a:t>
            </a:r>
            <a:endParaRPr kumimoji="1" lang="ja-JP" altLang="en-US" sz="1400" b="1" u="sng" dirty="0" smtClean="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smtClean="0"/>
              <a:t>予約日：</a:t>
            </a:r>
            <a:r>
              <a:rPr lang="en-US" altLang="ja-JP" sz="1200" dirty="0"/>
              <a:t> 4</a:t>
            </a:r>
            <a:r>
              <a:rPr lang="ja-JP" altLang="en-US" sz="1200" dirty="0"/>
              <a:t>月</a:t>
            </a:r>
            <a:r>
              <a:rPr lang="en-US" altLang="ja-JP" sz="1200" dirty="0"/>
              <a:t>5</a:t>
            </a:r>
            <a:r>
              <a:rPr lang="ja-JP" altLang="en-US" sz="1200" dirty="0"/>
              <a:t>日</a:t>
            </a:r>
            <a:r>
              <a:rPr lang="en-US" altLang="ja-JP" sz="1200" dirty="0" smtClean="0"/>
              <a:t/>
            </a:r>
            <a:br>
              <a:rPr lang="en-US" altLang="ja-JP" sz="1200" dirty="0" smtClean="0"/>
            </a:br>
            <a:r>
              <a:rPr lang="ja-JP" altLang="en-US" sz="1200" dirty="0" smtClean="0"/>
              <a:t>配信</a:t>
            </a:r>
            <a:r>
              <a:rPr lang="ja-JP" altLang="en-US" sz="1200" dirty="0"/>
              <a:t>期間</a:t>
            </a:r>
            <a:r>
              <a:rPr lang="ja-JP" altLang="en-US" sz="1200" dirty="0" smtClean="0"/>
              <a:t>：</a:t>
            </a:r>
            <a:r>
              <a:rPr lang="en-US" altLang="ja-JP" sz="1200" dirty="0" smtClean="0"/>
              <a:t>4</a:t>
            </a:r>
            <a:r>
              <a:rPr lang="ja-JP" altLang="en-US" sz="1200" dirty="0" smtClean="0"/>
              <a:t>月</a:t>
            </a:r>
            <a:r>
              <a:rPr lang="en-US" altLang="ja-JP" sz="1200" dirty="0" smtClean="0"/>
              <a:t>9</a:t>
            </a:r>
            <a:r>
              <a:rPr lang="ja-JP" altLang="en-US" sz="1200" dirty="0" smtClean="0"/>
              <a:t>日～</a:t>
            </a:r>
            <a:r>
              <a:rPr lang="en-US" altLang="ja-JP" sz="1200" dirty="0"/>
              <a:t> 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smtClean="0"/>
              <a:t>▼例</a:t>
            </a:r>
            <a:r>
              <a:rPr lang="en-US" altLang="ja-JP" sz="1200" dirty="0" smtClean="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smtClean="0"/>
              <a:t>予約日：</a:t>
            </a:r>
            <a:r>
              <a:rPr lang="en-US" altLang="ja-JP" sz="1200" dirty="0"/>
              <a:t>3</a:t>
            </a:r>
            <a:r>
              <a:rPr lang="ja-JP" altLang="en-US" sz="1200" dirty="0"/>
              <a:t>月</a:t>
            </a:r>
            <a:r>
              <a:rPr lang="en-US" altLang="ja-JP" sz="1200" dirty="0"/>
              <a:t>1</a:t>
            </a:r>
            <a:r>
              <a:rPr lang="ja-JP" altLang="en-US" sz="1200" dirty="0" smtClean="0"/>
              <a:t>日</a:t>
            </a:r>
            <a:r>
              <a:rPr lang="en-US" altLang="ja-JP" sz="1200" dirty="0" smtClean="0"/>
              <a:t/>
            </a:r>
            <a:br>
              <a:rPr lang="en-US" altLang="ja-JP" sz="1200" dirty="0" smtClean="0"/>
            </a:br>
            <a:r>
              <a:rPr lang="ja-JP" altLang="en-US" sz="1200" dirty="0" smtClean="0"/>
              <a:t>配信期間：</a:t>
            </a:r>
            <a:r>
              <a:rPr lang="en-US" altLang="ja-JP" sz="1200" dirty="0" smtClean="0"/>
              <a:t>4</a:t>
            </a:r>
            <a:r>
              <a:rPr lang="ja-JP" altLang="en-US" sz="1200" dirty="0" smtClean="0"/>
              <a:t>月</a:t>
            </a:r>
            <a:r>
              <a:rPr lang="en-US" altLang="ja-JP" sz="1200" dirty="0" smtClean="0"/>
              <a:t>1</a:t>
            </a:r>
            <a:r>
              <a:rPr lang="ja-JP" altLang="en-US" sz="1200" dirty="0" smtClean="0"/>
              <a:t>日～</a:t>
            </a:r>
            <a:r>
              <a:rPr lang="en-US" altLang="ja-JP" sz="1200" dirty="0" smtClean="0"/>
              <a:t>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smtClean="0"/>
              <a:t>▼例</a:t>
            </a:r>
            <a:r>
              <a:rPr lang="en-US" altLang="ja-JP" sz="1200" dirty="0" smtClean="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smtClean="0"/>
              <a:t>★</a:t>
            </a:r>
            <a:endParaRPr lang="ja-JP" altLang="en-US" sz="1400" dirty="0"/>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smtClean="0"/>
              <a:t>予約画面上は「</a:t>
            </a:r>
            <a:r>
              <a:rPr lang="en-US" altLang="ja-JP" sz="1050" dirty="0" smtClean="0"/>
              <a:t>15-19</a:t>
            </a:r>
            <a:r>
              <a:rPr lang="ja-JP" altLang="en-US" sz="1050" dirty="0" smtClean="0"/>
              <a:t>歳」と表示。</a:t>
            </a:r>
            <a:endParaRPr lang="ja-JP" altLang="en-US" sz="1050" dirty="0"/>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smtClean="0"/>
              <a:t>※</a:t>
            </a:r>
            <a:r>
              <a:rPr lang="ja-JP" altLang="en-US" sz="1050" dirty="0" smtClean="0"/>
              <a:t>配信</a:t>
            </a:r>
            <a:r>
              <a:rPr lang="ja-JP" altLang="en-US" sz="1050" dirty="0"/>
              <a:t>時</a:t>
            </a:r>
            <a:r>
              <a:rPr lang="ja-JP" altLang="en-US" sz="1050" dirty="0" smtClean="0"/>
              <a:t>は「1</a:t>
            </a:r>
            <a:r>
              <a:rPr lang="en-US" altLang="ja-JP" sz="1050" dirty="0" smtClean="0"/>
              <a:t>8</a:t>
            </a:r>
            <a:r>
              <a:rPr lang="ja-JP" altLang="en-US" sz="1050" dirty="0" smtClean="0"/>
              <a:t>-19歳」に配信。レポート時は「</a:t>
            </a:r>
            <a:r>
              <a:rPr lang="en-US" altLang="ja-JP" sz="1050" dirty="0" smtClean="0"/>
              <a:t>18</a:t>
            </a:r>
            <a:r>
              <a:rPr lang="ja-JP" altLang="en-US" sz="1050" dirty="0"/>
              <a:t>歳</a:t>
            </a:r>
            <a:r>
              <a:rPr lang="en-US" altLang="ja-JP" sz="1050" dirty="0"/>
              <a:t>-19</a:t>
            </a:r>
            <a:r>
              <a:rPr lang="ja-JP" altLang="en-US" sz="1050" dirty="0" smtClean="0"/>
              <a:t>歳」と表示</a:t>
            </a:r>
            <a:r>
              <a:rPr lang="ja-JP" altLang="en-US" sz="1050" dirty="0"/>
              <a:t>。</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smtClean="0"/>
              <a:t>★</a:t>
            </a:r>
            <a:endParaRPr lang="ja-JP" altLang="en-US" sz="1400" dirty="0"/>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smtClean="0"/>
              <a:t>※</a:t>
            </a:r>
            <a:r>
              <a:rPr lang="ja-JP" altLang="en-US" sz="1050" dirty="0" smtClean="0"/>
              <a:t>予約画面上は「</a:t>
            </a:r>
            <a:r>
              <a:rPr lang="en-US" altLang="ja-JP" sz="1050" dirty="0" smtClean="0"/>
              <a:t>18-19</a:t>
            </a:r>
            <a:r>
              <a:rPr lang="ja-JP" altLang="en-US" sz="1050" dirty="0" smtClean="0"/>
              <a:t>歳」と表示。</a:t>
            </a:r>
            <a:endParaRPr lang="en-US" altLang="ja-JP" sz="1050" dirty="0" smtClean="0"/>
          </a:p>
          <a:p>
            <a:r>
              <a:rPr lang="ja-JP" altLang="en-US" sz="1050" dirty="0" smtClean="0"/>
              <a:t>　配信時は「</a:t>
            </a:r>
            <a:r>
              <a:rPr lang="en-US" altLang="ja-JP" sz="1050" dirty="0" smtClean="0"/>
              <a:t>18</a:t>
            </a:r>
            <a:r>
              <a:rPr lang="ja-JP" altLang="en-US" sz="1050" dirty="0" smtClean="0"/>
              <a:t>歳</a:t>
            </a:r>
            <a:r>
              <a:rPr lang="en-US" altLang="ja-JP" sz="1050" dirty="0" smtClean="0"/>
              <a:t>-19</a:t>
            </a:r>
            <a:r>
              <a:rPr lang="ja-JP" altLang="en-US" sz="1050" dirty="0" smtClean="0"/>
              <a:t>歳」に配信。レポートは「</a:t>
            </a:r>
            <a:r>
              <a:rPr lang="en-US" altLang="ja-JP" sz="1050" dirty="0" smtClean="0"/>
              <a:t>18</a:t>
            </a:r>
            <a:r>
              <a:rPr lang="ja-JP" altLang="en-US" sz="1050" dirty="0"/>
              <a:t>歳</a:t>
            </a:r>
            <a:r>
              <a:rPr lang="en-US" altLang="ja-JP" sz="1050" dirty="0"/>
              <a:t>-19</a:t>
            </a:r>
            <a:r>
              <a:rPr lang="ja-JP" altLang="en-US" sz="1050" dirty="0" smtClean="0"/>
              <a:t>歳」と表示。</a:t>
            </a:r>
            <a:endParaRPr lang="ja-JP" altLang="en-US" sz="1050" dirty="0"/>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smtClean="0"/>
              <a:t>★</a:t>
            </a:r>
            <a:endParaRPr lang="ja-JP" altLang="en-US" sz="1400" dirty="0"/>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smtClean="0"/>
              <a:t>予約画面上は「</a:t>
            </a:r>
            <a:r>
              <a:rPr lang="en-US" altLang="ja-JP" sz="1050" dirty="0" smtClean="0"/>
              <a:t>15-19</a:t>
            </a:r>
            <a:r>
              <a:rPr lang="ja-JP" altLang="en-US" sz="1050" dirty="0" smtClean="0"/>
              <a:t>歳」と表示。</a:t>
            </a:r>
            <a:endParaRPr lang="en-US" altLang="ja-JP" sz="1050" dirty="0" smtClean="0"/>
          </a:p>
          <a:p>
            <a:r>
              <a:rPr lang="ja-JP" altLang="en-US" sz="1050" dirty="0" smtClean="0"/>
              <a:t>　配信時は</a:t>
            </a:r>
            <a:r>
              <a:rPr lang="en-US" altLang="ja-JP" sz="1050" dirty="0" smtClean="0"/>
              <a:t>4</a:t>
            </a:r>
            <a:r>
              <a:rPr lang="ja-JP" altLang="en-US" sz="1050" dirty="0" smtClean="0"/>
              <a:t>月</a:t>
            </a:r>
            <a:r>
              <a:rPr lang="en-US" altLang="ja-JP" sz="1050" dirty="0" smtClean="0"/>
              <a:t>1</a:t>
            </a:r>
            <a:r>
              <a:rPr lang="ja-JP" altLang="en-US" sz="1050" dirty="0" smtClean="0"/>
              <a:t>日</a:t>
            </a:r>
            <a:r>
              <a:rPr lang="en-US" altLang="ja-JP" sz="1050" dirty="0" smtClean="0"/>
              <a:t>~4</a:t>
            </a:r>
            <a:r>
              <a:rPr lang="ja-JP" altLang="en-US" sz="1050" dirty="0" smtClean="0"/>
              <a:t>月</a:t>
            </a:r>
            <a:r>
              <a:rPr lang="en-US" altLang="ja-JP" sz="1050" dirty="0" smtClean="0"/>
              <a:t>3</a:t>
            </a:r>
            <a:r>
              <a:rPr lang="ja-JP" altLang="en-US" sz="1050" dirty="0" smtClean="0"/>
              <a:t>日は「</a:t>
            </a:r>
            <a:r>
              <a:rPr lang="en-US" altLang="ja-JP" sz="1050" dirty="0" smtClean="0"/>
              <a:t>15</a:t>
            </a:r>
            <a:r>
              <a:rPr lang="ja-JP" altLang="en-US" sz="1050" dirty="0" smtClean="0"/>
              <a:t>歳</a:t>
            </a:r>
            <a:r>
              <a:rPr lang="en-US" altLang="ja-JP" sz="1050" dirty="0" smtClean="0"/>
              <a:t>-19</a:t>
            </a:r>
            <a:r>
              <a:rPr lang="ja-JP" altLang="en-US" sz="1050" dirty="0" smtClean="0"/>
              <a:t>歳」、</a:t>
            </a:r>
            <a:r>
              <a:rPr lang="en-US" altLang="ja-JP" sz="1050" dirty="0" smtClean="0"/>
              <a:t>4</a:t>
            </a:r>
            <a:r>
              <a:rPr lang="ja-JP" altLang="en-US" sz="1050" dirty="0" smtClean="0"/>
              <a:t>月</a:t>
            </a:r>
            <a:r>
              <a:rPr lang="en-US" altLang="ja-JP" sz="1050" dirty="0" smtClean="0"/>
              <a:t>4</a:t>
            </a:r>
            <a:r>
              <a:rPr lang="ja-JP" altLang="en-US" sz="1050" dirty="0" smtClean="0"/>
              <a:t>日</a:t>
            </a:r>
            <a:r>
              <a:rPr lang="en-US" altLang="ja-JP" sz="1050" dirty="0" smtClean="0"/>
              <a:t>~4</a:t>
            </a:r>
            <a:r>
              <a:rPr lang="ja-JP" altLang="en-US" sz="1050" dirty="0" smtClean="0"/>
              <a:t>月</a:t>
            </a:r>
            <a:r>
              <a:rPr lang="en-US" altLang="ja-JP" sz="1050" dirty="0" smtClean="0"/>
              <a:t>15</a:t>
            </a:r>
            <a:r>
              <a:rPr lang="ja-JP" altLang="en-US" sz="1050" dirty="0" smtClean="0"/>
              <a:t>日は「</a:t>
            </a:r>
            <a:r>
              <a:rPr lang="en-US" altLang="ja-JP" sz="1050" dirty="0" smtClean="0"/>
              <a:t>18</a:t>
            </a:r>
            <a:r>
              <a:rPr lang="ja-JP" altLang="en-US" sz="1050" dirty="0"/>
              <a:t>歳</a:t>
            </a:r>
            <a:r>
              <a:rPr lang="en-US" altLang="ja-JP" sz="1050" dirty="0"/>
              <a:t>-19</a:t>
            </a:r>
            <a:r>
              <a:rPr lang="ja-JP" altLang="en-US" sz="1050" dirty="0"/>
              <a:t>歳」</a:t>
            </a:r>
            <a:r>
              <a:rPr lang="ja-JP" altLang="en-US" sz="1050" dirty="0" smtClean="0"/>
              <a:t>に配信。レポート上は「</a:t>
            </a:r>
            <a:r>
              <a:rPr lang="en-US" altLang="ja-JP" sz="1050" dirty="0" smtClean="0"/>
              <a:t>18</a:t>
            </a:r>
            <a:r>
              <a:rPr lang="ja-JP" altLang="en-US" sz="1050" dirty="0" smtClean="0"/>
              <a:t>歳</a:t>
            </a:r>
            <a:r>
              <a:rPr lang="en-US" altLang="ja-JP" sz="1050" dirty="0" smtClean="0"/>
              <a:t>-19</a:t>
            </a:r>
            <a:r>
              <a:rPr lang="ja-JP" altLang="en-US" sz="1050" dirty="0" smtClean="0"/>
              <a:t>歳」と表示。</a:t>
            </a:r>
            <a:endParaRPr lang="ja-JP" altLang="en-US" sz="1050" dirty="0"/>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smtClean="0">
                <a:solidFill>
                  <a:schemeClr val="tx1"/>
                </a:solidFill>
              </a:rPr>
              <a:t>「</a:t>
            </a:r>
            <a:r>
              <a:rPr kumimoji="1" lang="en-US" altLang="ja-JP" sz="1200" dirty="0" smtClean="0">
                <a:solidFill>
                  <a:schemeClr val="tx1"/>
                </a:solidFill>
              </a:rPr>
              <a:t>15</a:t>
            </a:r>
            <a:r>
              <a:rPr kumimoji="1" lang="ja-JP" altLang="en-US" sz="1200" dirty="0" smtClean="0">
                <a:solidFill>
                  <a:schemeClr val="tx1"/>
                </a:solidFill>
              </a:rPr>
              <a:t>歳</a:t>
            </a:r>
            <a:r>
              <a:rPr kumimoji="1" lang="en-US" altLang="ja-JP" sz="1200" dirty="0" smtClean="0">
                <a:solidFill>
                  <a:schemeClr val="tx1"/>
                </a:solidFill>
              </a:rPr>
              <a:t>-19</a:t>
            </a:r>
            <a:r>
              <a:rPr kumimoji="1" lang="ja-JP" altLang="en-US" sz="1200" dirty="0" smtClean="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smtClean="0"/>
              <a:t>★</a:t>
            </a:r>
            <a:r>
              <a:rPr lang="ja-JP" altLang="en-US" sz="1100" dirty="0" smtClean="0"/>
              <a:t>：予約日</a:t>
            </a:r>
            <a:endParaRPr lang="ja-JP" altLang="en-US" sz="1100" dirty="0"/>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smtClean="0"/>
              <a:t>：配信期間</a:t>
            </a:r>
            <a:endParaRPr lang="ja-JP" altLang="en-US" sz="1100" dirty="0"/>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a:t>
            </a:r>
            <a:r>
              <a:rPr lang="ja-JP" altLang="en-US" sz="1100" dirty="0" smtClean="0"/>
              <a:t>：レポート出力日</a:t>
            </a:r>
            <a:endParaRPr lang="ja-JP" altLang="en-US" sz="1100" dirty="0"/>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1349318855"/>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8328</TotalTime>
  <Words>4419</Words>
  <Application>Microsoft Office PowerPoint</Application>
  <PresentationFormat>ワイド画面</PresentationFormat>
  <Paragraphs>737</Paragraphs>
  <Slides>18</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18</vt:i4>
      </vt:variant>
    </vt:vector>
  </HeadingPairs>
  <TitlesOfParts>
    <vt:vector size="25"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234</cp:revision>
  <dcterms:created xsi:type="dcterms:W3CDTF">2020-02-26T07:28:11Z</dcterms:created>
  <dcterms:modified xsi:type="dcterms:W3CDTF">2022-03-31T06:30:38Z</dcterms:modified>
</cp:coreProperties>
</file>