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1"/>
  </p:notesMasterIdLst>
  <p:sldIdLst>
    <p:sldId id="316" r:id="rId4"/>
    <p:sldId id="402" r:id="rId5"/>
    <p:sldId id="365" r:id="rId6"/>
    <p:sldId id="352" r:id="rId7"/>
    <p:sldId id="391" r:id="rId8"/>
    <p:sldId id="404" r:id="rId9"/>
    <p:sldId id="398" r:id="rId10"/>
    <p:sldId id="399" r:id="rId11"/>
    <p:sldId id="408" r:id="rId12"/>
    <p:sldId id="346" r:id="rId13"/>
    <p:sldId id="333" r:id="rId14"/>
    <p:sldId id="362" r:id="rId15"/>
    <p:sldId id="405" r:id="rId16"/>
    <p:sldId id="336" r:id="rId17"/>
    <p:sldId id="338" r:id="rId18"/>
    <p:sldId id="407" r:id="rId19"/>
    <p:sldId id="406"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B"/>
    <a:srgbClr val="F5F5F8"/>
    <a:srgbClr val="FFFAFB"/>
    <a:srgbClr val="F5FAFB"/>
    <a:srgbClr val="FFE9EA"/>
    <a:srgbClr val="FFCCCC"/>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BF19F-244D-48D1-9490-1744E140AD2B}" v="48" dt="2021-04-16T06:29:35.76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73" d="100"/>
          <a:sy n="73" d="100"/>
        </p:scale>
        <p:origin x="92"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microsoft.com/office/2015/10/relationships/revisionInfo" Target="revisionInfo.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lvl1pPr>
              <a:defRPr/>
            </a:lvl1pPr>
          </a:lstStyle>
          <a:p>
            <a:pPr>
              <a:defRPr/>
            </a:pPr>
            <a:r>
              <a:rPr lang="en-US" dirty="0"/>
              <a:t>© Yahoo Japan</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US" dirty="0"/>
              <a:t>© Yahoo Japan</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1031930" y="6538793"/>
            <a:ext cx="957378"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lang="en" altLang="ja-JP" sz="800" dirty="0">
              <a:solidFill>
                <a:schemeClr val="accent2"/>
              </a:solidFill>
            </a:endParaRP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435758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Tree>
    <p:extLst>
      <p:ext uri="{BB962C8B-B14F-4D97-AF65-F5344CB8AC3E}">
        <p14:creationId xmlns:p14="http://schemas.microsoft.com/office/powerpoint/2010/main" val="2951957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435758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lvl1pPr>
              <a:defRPr/>
            </a:lvl1pPr>
          </a:lstStyle>
          <a:p>
            <a:pPr>
              <a:defRPr/>
            </a:pPr>
            <a:r>
              <a:rPr lang="en-US" dirty="0"/>
              <a:t>© Yahoo Japan</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lvl1pPr>
              <a:defRPr/>
            </a:lvl1pPr>
          </a:lstStyle>
          <a:p>
            <a:pPr>
              <a:defRPr/>
            </a:pPr>
            <a:r>
              <a:rPr lang="en-US" dirty="0"/>
              <a:t>© Yahoo Japan</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1031930" y="6538793"/>
            <a:ext cx="957378"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lang="en" altLang="ja-JP" sz="800" dirty="0">
              <a:solidFill>
                <a:schemeClr val="accent2"/>
              </a:solidFill>
            </a:endParaRP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US" dirty="0"/>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617343" y="6647723"/>
            <a:ext cx="95731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lang="en" altLang="ja-JP" sz="800" dirty="0">
              <a:solidFill>
                <a:schemeClr val="accent2"/>
              </a:solidFill>
            </a:endParaRP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29" r:id="rId4"/>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image" Target="../media/image16.png"/><Relationship Id="rId1" Type="http://schemas.openxmlformats.org/officeDocument/2006/relationships/slideLayout" Target="../slideLayouts/slideLayout21.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1.xml"/><Relationship Id="rId5" Type="http://schemas.openxmlformats.org/officeDocument/2006/relationships/hyperlink" Target="https://ads-help.yahoo.co.jp/yahooads/guideline/articledetail?lan=ja&amp;aid=1493&amp;o=default" TargetMode="Externa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39416" y="2060848"/>
            <a:ext cx="10671484" cy="1504516"/>
          </a:xfrm>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7</a:t>
            </a:r>
            <a:r>
              <a:rPr lang="ja-JP" altLang="en-US" dirty="0"/>
              <a:t>月</a:t>
            </a:r>
            <a:r>
              <a:rPr lang="en-US" altLang="ja-JP" dirty="0"/>
              <a:t>27</a:t>
            </a:r>
            <a:r>
              <a:rPr lang="ja-JP" altLang="en-US" dirty="0"/>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752528" cy="360040"/>
          </a:xfrm>
        </p:spPr>
        <p:txBody>
          <a:bodyPr>
            <a:noAutofit/>
          </a:body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ニュース　（</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680698AC-6A2F-CDA7-B2F1-2A54CABC6B79}"/>
              </a:ext>
            </a:extLst>
          </p:cNvPr>
          <p:cNvSpPr txBox="1">
            <a:spLocks/>
          </p:cNvSpPr>
          <p:nvPr/>
        </p:nvSpPr>
        <p:spPr>
          <a:xfrm>
            <a:off x="3502844" y="5287869"/>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pic>
        <p:nvPicPr>
          <p:cNvPr id="12" name="図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392" y="1251032"/>
            <a:ext cx="2416151" cy="4297503"/>
          </a:xfrm>
          <a:prstGeom prst="rect">
            <a:avLst/>
          </a:prstGeom>
        </p:spPr>
      </p:pic>
      <p:sp>
        <p:nvSpPr>
          <p:cNvPr id="14" name="テキスト ボックス 13">
            <a:extLst>
              <a:ext uri="{FF2B5EF4-FFF2-40B4-BE49-F238E27FC236}">
                <a16:creationId xmlns:a16="http://schemas.microsoft.com/office/drawing/2014/main" id="{105A310C-96BB-AD4C-AB58-A365BD4CA5F0}"/>
              </a:ext>
            </a:extLst>
          </p:cNvPr>
          <p:cNvSpPr txBox="1"/>
          <p:nvPr/>
        </p:nvSpPr>
        <p:spPr>
          <a:xfrm>
            <a:off x="4015871" y="741724"/>
            <a:ext cx="2159566"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a:t>
            </a: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スマートパネル</a:t>
            </a:r>
            <a:endParaRPr lang="en-US" altLang="ja-JP" sz="1050" b="1" dirty="0">
              <a:solidFill>
                <a:schemeClr val="tx1">
                  <a:lumMod val="65000"/>
                  <a:lumOff val="35000"/>
                </a:schemeClr>
              </a:solidFill>
            </a:endParaRPr>
          </a:p>
        </p:txBody>
      </p:sp>
      <p:sp>
        <p:nvSpPr>
          <p:cNvPr id="11" name="テキスト ボックス 10">
            <a:extLst>
              <a:ext uri="{FF2B5EF4-FFF2-40B4-BE49-F238E27FC236}">
                <a16:creationId xmlns:a16="http://schemas.microsoft.com/office/drawing/2014/main" id="{105A310C-96BB-AD4C-AB58-A365BD4CA5F0}"/>
              </a:ext>
            </a:extLst>
          </p:cNvPr>
          <p:cNvSpPr txBox="1"/>
          <p:nvPr/>
        </p:nvSpPr>
        <p:spPr>
          <a:xfrm>
            <a:off x="840137" y="763583"/>
            <a:ext cx="2204451"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en-US" altLang="ja-JP" sz="1050" b="1" dirty="0">
                <a:solidFill>
                  <a:schemeClr val="tx1">
                    <a:lumMod val="65000"/>
                    <a:lumOff val="35000"/>
                  </a:schemeClr>
                </a:solidFill>
              </a:rPr>
              <a:t>※</a:t>
            </a:r>
            <a:r>
              <a:rPr lang="ja-JP" altLang="en-US" sz="1050" b="1" dirty="0">
                <a:solidFill>
                  <a:schemeClr val="tx1">
                    <a:lumMod val="65000"/>
                    <a:lumOff val="35000"/>
                  </a:schemeClr>
                </a:solidFill>
              </a:rPr>
              <a:t>プライムカバー</a:t>
            </a:r>
            <a:endParaRPr lang="en-US" altLang="ja-JP" sz="1050" b="1" dirty="0">
              <a:solidFill>
                <a:schemeClr val="tx1">
                  <a:lumMod val="65000"/>
                  <a:lumOff val="35000"/>
                </a:schemeClr>
              </a:solidFill>
            </a:endParaRPr>
          </a:p>
        </p:txBody>
      </p:sp>
      <p:sp>
        <p:nvSpPr>
          <p:cNvPr id="9" name="テキスト ボックス 8"/>
          <p:cNvSpPr txBox="1"/>
          <p:nvPr/>
        </p:nvSpPr>
        <p:spPr>
          <a:xfrm>
            <a:off x="165016" y="6146596"/>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3"/>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0" name="正方形/長方形 9"/>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pic>
        <p:nvPicPr>
          <p:cNvPr id="6" name="図 5">
            <a:extLst>
              <a:ext uri="{FF2B5EF4-FFF2-40B4-BE49-F238E27FC236}">
                <a16:creationId xmlns:a16="http://schemas.microsoft.com/office/drawing/2014/main" id="{3D6ECBF9-F253-8CB8-A168-23011E8F44E2}"/>
              </a:ext>
            </a:extLst>
          </p:cNvPr>
          <p:cNvPicPr>
            <a:picLocks noChangeAspect="1"/>
          </p:cNvPicPr>
          <p:nvPr/>
        </p:nvPicPr>
        <p:blipFill>
          <a:blip r:embed="rId4"/>
          <a:stretch>
            <a:fillRect/>
          </a:stretch>
        </p:blipFill>
        <p:spPr>
          <a:xfrm>
            <a:off x="4063938" y="1240637"/>
            <a:ext cx="2111499" cy="4820800"/>
          </a:xfrm>
          <a:prstGeom prst="rect">
            <a:avLst/>
          </a:prstGeom>
        </p:spPr>
      </p:pic>
    </p:spTree>
    <p:extLst>
      <p:ext uri="{BB962C8B-B14F-4D97-AF65-F5344CB8AC3E}">
        <p14:creationId xmlns:p14="http://schemas.microsoft.com/office/powerpoint/2010/main" val="2120707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9120336" y="1492350"/>
            <a:ext cx="2282997"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2</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 </a:t>
            </a:r>
            <a:r>
              <a:rPr kumimoji="0" lang="ja-JP" altLang="en-US" sz="1200" b="1" i="0" u="none" strike="noStrike" kern="0" cap="none" spc="0" normalizeH="0" baseline="0" noProof="0" dirty="0">
                <a:ln>
                  <a:noFill/>
                </a:ln>
                <a:solidFill>
                  <a:schemeClr val="tx1">
                    <a:lumMod val="65000"/>
                    <a:lumOff val="35000"/>
                  </a:schemeClr>
                </a:solidFill>
                <a:effectLst/>
                <a:uLnTx/>
                <a:uFillTx/>
              </a:rPr>
              <a:t>動画（</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2</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1485459" y="1477695"/>
            <a:ext cx="1162498"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6</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5</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42846" y="1904189"/>
            <a:ext cx="3713794" cy="3713796"/>
          </a:xfrm>
          <a:prstGeom prst="rect">
            <a:avLst/>
          </a:prstGeom>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336" y="1916832"/>
            <a:ext cx="3701779" cy="3701779"/>
          </a:xfrm>
          <a:prstGeom prst="rect">
            <a:avLst/>
          </a:prstGeom>
        </p:spPr>
      </p:pic>
      <p:pic>
        <p:nvPicPr>
          <p:cNvPr id="25" name="図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0714" y="1940523"/>
            <a:ext cx="3658395" cy="3679262"/>
          </a:xfrm>
          <a:prstGeom prst="rect">
            <a:avLst/>
          </a:prstGeom>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5087888" y="1472756"/>
            <a:ext cx="2282997"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 </a:t>
            </a:r>
            <a:r>
              <a:rPr kumimoji="0" lang="ja-JP" altLang="en-US" sz="1200" b="1" i="0" u="none" strike="noStrike" kern="0" cap="none" spc="0" normalizeH="0" baseline="0" noProof="0" dirty="0">
                <a:ln>
                  <a:noFill/>
                </a:ln>
                <a:solidFill>
                  <a:schemeClr val="tx1">
                    <a:lumMod val="65000"/>
                    <a:lumOff val="35000"/>
                  </a:schemeClr>
                </a:solidFill>
                <a:effectLst/>
                <a:uLnTx/>
                <a:uFillTx/>
              </a:rPr>
              <a:t>動画（</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kern="0" dirty="0">
                <a:solidFill>
                  <a:schemeClr val="tx1">
                    <a:lumMod val="65000"/>
                    <a:lumOff val="35000"/>
                  </a:schemeClr>
                </a:solidFill>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sp>
        <p:nvSpPr>
          <p:cNvPr id="2" name="テキスト ボックス 1">
            <a:extLst>
              <a:ext uri="{FF2B5EF4-FFF2-40B4-BE49-F238E27FC236}">
                <a16:creationId xmlns:a16="http://schemas.microsoft.com/office/drawing/2014/main" id="{9EEEE814-BC46-1F36-9B14-F701AC3CE3BE}"/>
              </a:ext>
            </a:extLst>
          </p:cNvPr>
          <p:cNvSpPr txBox="1"/>
          <p:nvPr/>
        </p:nvSpPr>
        <p:spPr>
          <a:xfrm>
            <a:off x="165016" y="6146596"/>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5"/>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4" name="正方形/長方形 3">
            <a:extLst>
              <a:ext uri="{FF2B5EF4-FFF2-40B4-BE49-F238E27FC236}">
                <a16:creationId xmlns:a16="http://schemas.microsoft.com/office/drawing/2014/main" id="{8DBA48E3-E090-0204-DA8D-06167516800F}"/>
              </a:ext>
            </a:extLst>
          </p:cNvPr>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398531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9</a:t>
            </a:r>
            <a:r>
              <a:rPr lang="ja-JP" altLang="en-US" dirty="0"/>
              <a:t>月</a:t>
            </a:r>
            <a:r>
              <a:rPr lang="en-US" altLang="ja-JP" dirty="0"/>
              <a:t>-10</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dirty="0">
                <a:solidFill>
                  <a:schemeClr val="accent6"/>
                </a:solidFill>
              </a:rPr>
              <a:t>1</a:t>
            </a:r>
            <a:r>
              <a:rPr lang="ja-JP" altLang="en-US" sz="2000" dirty="0">
                <a:solidFill>
                  <a:schemeClr val="accent6"/>
                </a:solidFill>
              </a:rPr>
              <a:t>カ月前倒し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10</a:t>
            </a:r>
            <a:r>
              <a:rPr lang="ja-JP" altLang="en-US" sz="2000" dirty="0">
                <a:solidFill>
                  <a:schemeClr val="tx1">
                    <a:lumMod val="65000"/>
                    <a:lumOff val="35000"/>
                  </a:schemeClr>
                </a:solidFill>
              </a:rPr>
              <a:t>月、といった期を跨ぐ掲載期間をご希望の場合は、今回リリースする</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第</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12</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2023</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43713"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7</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8</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dirty="0">
                <a:solidFill>
                  <a:schemeClr val="tx1"/>
                </a:solidFill>
              </a:rPr>
              <a:t>　</a:t>
            </a:r>
            <a:r>
              <a:rPr lang="en-US" altLang="ja-JP" dirty="0">
                <a:solidFill>
                  <a:schemeClr val="tx1"/>
                </a:solidFill>
              </a:rPr>
              <a:t>9</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10</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11</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12</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2</a:t>
            </a:r>
            <a:r>
              <a:rPr lang="ja-JP" altLang="en-US" b="1" dirty="0">
                <a:solidFill>
                  <a:schemeClr val="bg1"/>
                </a:solidFill>
              </a:rPr>
              <a:t>四半期（</a:t>
            </a:r>
            <a:r>
              <a:rPr lang="en-US" altLang="ja-JP" b="1" dirty="0">
                <a:solidFill>
                  <a:schemeClr val="bg1"/>
                </a:solidFill>
              </a:rPr>
              <a:t> 2022</a:t>
            </a:r>
            <a:r>
              <a:rPr lang="ja-JP" altLang="en-US" b="1" dirty="0">
                <a:solidFill>
                  <a:schemeClr val="bg1"/>
                </a:solidFill>
              </a:rPr>
              <a:t>年</a:t>
            </a:r>
            <a:r>
              <a:rPr lang="en-US" altLang="ja-JP" b="1" dirty="0">
                <a:solidFill>
                  <a:schemeClr val="bg1"/>
                </a:solidFill>
              </a:rPr>
              <a:t>7</a:t>
            </a:r>
            <a:r>
              <a:rPr lang="ja-JP" altLang="en-US" b="1" dirty="0">
                <a:solidFill>
                  <a:schemeClr val="bg1"/>
                </a:solidFill>
              </a:rPr>
              <a:t>月～</a:t>
            </a:r>
            <a:r>
              <a:rPr lang="en-US" altLang="ja-JP" b="1" dirty="0">
                <a:solidFill>
                  <a:schemeClr val="bg1"/>
                </a:solidFill>
              </a:rPr>
              <a:t>9</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3</a:t>
            </a:r>
            <a:r>
              <a:rPr lang="ja-JP" altLang="en-US" b="1" dirty="0">
                <a:solidFill>
                  <a:schemeClr val="bg1"/>
                </a:solidFill>
              </a:rPr>
              <a:t>四半期（</a:t>
            </a: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10</a:t>
            </a:r>
            <a:r>
              <a:rPr lang="ja-JP" altLang="en-US" b="1" dirty="0">
                <a:solidFill>
                  <a:schemeClr val="bg1"/>
                </a:solidFill>
              </a:rPr>
              <a:t>月～</a:t>
            </a:r>
            <a:r>
              <a:rPr lang="en-US" altLang="ja-JP" b="1" dirty="0">
                <a:solidFill>
                  <a:schemeClr val="bg1"/>
                </a:solidFill>
              </a:rPr>
              <a:t>12</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9</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a:t>
            </a:r>
            <a:r>
              <a:rPr lang="ja-JP" altLang="en-US" sz="1600" dirty="0">
                <a:solidFill>
                  <a:schemeClr val="bg1"/>
                </a:solidFill>
              </a:rPr>
              <a:t>商品有効期間： </a:t>
            </a:r>
            <a:endParaRPr lang="en-US" altLang="ja-JP" sz="1600" dirty="0">
              <a:solidFill>
                <a:schemeClr val="bg1"/>
              </a:solidFill>
            </a:endParaRPr>
          </a:p>
          <a:p>
            <a:pPr algn="ctr"/>
            <a:r>
              <a:rPr lang="ja-JP" altLang="en-US" sz="1600" dirty="0">
                <a:solidFill>
                  <a:schemeClr val="bg1"/>
                </a:solidFill>
              </a:rPr>
              <a:t>　　</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12</a:t>
            </a:r>
            <a:r>
              <a:rPr lang="ja-JP" altLang="en-US" sz="1600" dirty="0">
                <a:solidFill>
                  <a:schemeClr val="bg1"/>
                </a:solidFill>
              </a:rPr>
              <a:t>月</a:t>
            </a:r>
            <a:r>
              <a:rPr lang="ja-JP" altLang="en-US" sz="1400" dirty="0">
                <a:solidFill>
                  <a:schemeClr val="bg1"/>
                </a:solidFill>
              </a:rPr>
              <a:t>または</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2023</a:t>
            </a:r>
            <a:r>
              <a:rPr lang="ja-JP" altLang="en-US" sz="1600" dirty="0">
                <a:solidFill>
                  <a:schemeClr val="bg1"/>
                </a:solidFill>
              </a:rPr>
              <a:t>年</a:t>
            </a:r>
            <a:r>
              <a:rPr lang="en-US" altLang="ja-JP" sz="1600" dirty="0">
                <a:solidFill>
                  <a:schemeClr val="bg1"/>
                </a:solidFill>
              </a:rPr>
              <a:t>3</a:t>
            </a:r>
            <a:r>
              <a:rPr lang="ja-JP" altLang="en-US" sz="1600" dirty="0">
                <a:solidFill>
                  <a:schemeClr val="bg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9</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1606079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6" name="テキスト ボックス 5"/>
          <p:cNvSpPr txBox="1"/>
          <p:nvPr/>
        </p:nvSpPr>
        <p:spPr>
          <a:xfrm>
            <a:off x="454374" y="1124744"/>
            <a:ext cx="11402265" cy="526297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■市区郡合併などでエリアが変更・廃止になる場合があります。</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■商品によってはセールスシートに明示された「購入期間」より短期間で設定可能ですが、</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指定したビューアブルインプレッション未達となる場合があります。その際は補填対象外となりますのであらかじめご了承ください。</a:t>
            </a: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6" name="テキスト ボックス 5"/>
          <p:cNvSpPr txBox="1"/>
          <p:nvPr/>
        </p:nvSpPr>
        <p:spPr>
          <a:xfrm>
            <a:off x="454374" y="1124744"/>
            <a:ext cx="11571692" cy="3108543"/>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kumimoji="0" lang="en-US" altLang="ja-JP" sz="1400" kern="0" dirty="0">
              <a:solidFill>
                <a:schemeClr val="tx1">
                  <a:lumMod val="65000"/>
                  <a:lumOff val="35000"/>
                </a:schemeClr>
              </a:solidFill>
            </a:endParaRPr>
          </a:p>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6" name="テキスト ボックス 5"/>
          <p:cNvSpPr txBox="1"/>
          <p:nvPr/>
        </p:nvSpPr>
        <p:spPr>
          <a:xfrm>
            <a:off x="313880" y="1001886"/>
            <a:ext cx="11402265" cy="1615827"/>
          </a:xfrm>
          <a:prstGeom prst="rect">
            <a:avLst/>
          </a:prstGeom>
          <a:noFill/>
        </p:spPr>
        <p:txBody>
          <a:bodyPr wrap="square" lIns="91440" tIns="45720" rIns="91440" bIns="45720" rtlCol="0" anchor="t">
            <a:spAutoFit/>
          </a:bodyPr>
          <a:lstStyle/>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2022/9/5</a:t>
            </a:r>
          </a:p>
          <a:p>
            <a:r>
              <a:rPr lang="ja-JP" altLang="en-US" sz="1100" dirty="0">
                <a:solidFill>
                  <a:schemeClr val="tx1">
                    <a:lumMod val="65000"/>
                    <a:lumOff val="35000"/>
                  </a:schemeClr>
                </a:solidFill>
              </a:rPr>
              <a:t>・掲載制限業種ページの「掲載制限カテゴリー名」を更新いたしました。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2022/9/22</a:t>
            </a:r>
          </a:p>
          <a:p>
            <a:r>
              <a:rPr lang="ja-JP" altLang="en-US" sz="1100" dirty="0">
                <a:solidFill>
                  <a:schemeClr val="tx1">
                    <a:lumMod val="65000"/>
                    <a:lumOff val="35000"/>
                  </a:schemeClr>
                </a:solidFill>
              </a:rPr>
              <a:t>・</a:t>
            </a:r>
            <a:r>
              <a:rPr lang="ja-JP" altLang="en-US" sz="1100" dirty="0">
                <a:solidFill>
                  <a:schemeClr val="tx1">
                    <a:lumMod val="65000"/>
                    <a:lumOff val="35000"/>
                  </a:schemeClr>
                </a:solidFill>
                <a:latin typeface="+mn-ea"/>
              </a:rPr>
              <a:t>「</a:t>
            </a:r>
            <a:r>
              <a:rPr lang="en-US" altLang="ja-JP" sz="1100" dirty="0">
                <a:solidFill>
                  <a:schemeClr val="tx1">
                    <a:lumMod val="65000"/>
                    <a:lumOff val="35000"/>
                  </a:schemeClr>
                </a:solidFill>
                <a:latin typeface="+mn-ea"/>
              </a:rPr>
              <a:t>Yahoo!</a:t>
            </a:r>
            <a:r>
              <a:rPr lang="ja-JP" altLang="en-US" sz="1100" dirty="0">
                <a:solidFill>
                  <a:schemeClr val="tx1">
                    <a:lumMod val="65000"/>
                    <a:lumOff val="35000"/>
                  </a:schemeClr>
                </a:solidFill>
                <a:latin typeface="+mn-ea"/>
              </a:rPr>
              <a:t>ニュース　プライムカバー　</a:t>
            </a:r>
            <a:r>
              <a:rPr lang="en-US" altLang="ja-JP" sz="1100" dirty="0">
                <a:solidFill>
                  <a:schemeClr val="tx1">
                    <a:lumMod val="65000"/>
                    <a:lumOff val="35000"/>
                  </a:schemeClr>
                </a:solidFill>
                <a:latin typeface="+mn-ea"/>
              </a:rPr>
              <a:t>SP</a:t>
            </a:r>
            <a:r>
              <a:rPr lang="ja-JP" altLang="en-US" sz="1100" dirty="0">
                <a:solidFill>
                  <a:schemeClr val="tx1">
                    <a:lumMod val="65000"/>
                    <a:lumOff val="35000"/>
                  </a:schemeClr>
                </a:solidFill>
                <a:latin typeface="+mn-ea"/>
              </a:rPr>
              <a:t>（市区郡）」</a:t>
            </a:r>
            <a:r>
              <a:rPr lang="ja-JP" altLang="en-US" sz="1100" dirty="0">
                <a:solidFill>
                  <a:schemeClr val="tx1">
                    <a:lumMod val="65000"/>
                    <a:lumOff val="35000"/>
                  </a:schemeClr>
                </a:solidFill>
              </a:rPr>
              <a:t>商品において、</a:t>
            </a:r>
            <a:r>
              <a:rPr lang="ja-JP" altLang="en-US" sz="1100" dirty="0">
                <a:solidFill>
                  <a:schemeClr val="tx1">
                    <a:lumMod val="65000"/>
                    <a:lumOff val="35000"/>
                  </a:schemeClr>
                </a:solidFill>
                <a:latin typeface="+mn-ea"/>
              </a:rPr>
              <a:t>オーディエンスリスト（ヤフー提供）のカテゴリーの一部を提供いたしました。</a:t>
            </a:r>
            <a:endParaRPr lang="en-US" altLang="ja-JP" sz="1100" dirty="0">
              <a:solidFill>
                <a:schemeClr val="tx1">
                  <a:lumMod val="65000"/>
                  <a:lumOff val="35000"/>
                </a:schemeClr>
              </a:solidFill>
              <a:latin typeface="+mn-ea"/>
            </a:endParaRPr>
          </a:p>
          <a:p>
            <a:r>
              <a:rPr lang="ja-JP" altLang="en-US" sz="1100" dirty="0">
                <a:solidFill>
                  <a:schemeClr val="tx1">
                    <a:lumMod val="65000"/>
                    <a:lumOff val="35000"/>
                  </a:schemeClr>
                </a:solidFill>
                <a:latin typeface="+mn-ea"/>
              </a:rPr>
              <a:t>・「</a:t>
            </a:r>
            <a:r>
              <a:rPr lang="en-US" altLang="ja-JP" sz="1100" dirty="0">
                <a:solidFill>
                  <a:schemeClr val="tx1">
                    <a:lumMod val="65000"/>
                    <a:lumOff val="35000"/>
                  </a:schemeClr>
                </a:solidFill>
                <a:latin typeface="+mn-ea"/>
              </a:rPr>
              <a:t>Yahoo!</a:t>
            </a:r>
            <a:r>
              <a:rPr lang="ja-JP" altLang="en-US" sz="1100" dirty="0">
                <a:solidFill>
                  <a:schemeClr val="tx1">
                    <a:lumMod val="65000"/>
                    <a:lumOff val="35000"/>
                  </a:schemeClr>
                </a:solidFill>
                <a:latin typeface="+mn-ea"/>
              </a:rPr>
              <a:t>ニュース　プライムカバー　</a:t>
            </a:r>
            <a:r>
              <a:rPr lang="en-US" altLang="ja-JP" sz="1100" dirty="0">
                <a:solidFill>
                  <a:schemeClr val="tx1">
                    <a:lumMod val="65000"/>
                    <a:lumOff val="35000"/>
                  </a:schemeClr>
                </a:solidFill>
                <a:latin typeface="+mn-ea"/>
              </a:rPr>
              <a:t>SP</a:t>
            </a:r>
            <a:r>
              <a:rPr lang="ja-JP" altLang="en-US" sz="1100" dirty="0">
                <a:solidFill>
                  <a:schemeClr val="tx1">
                    <a:lumMod val="65000"/>
                    <a:lumOff val="35000"/>
                  </a:schemeClr>
                </a:solidFill>
                <a:latin typeface="+mn-ea"/>
              </a:rPr>
              <a:t>（市区郡）」商品の商品一覧ページ内「基本料金」欄を更新いたしました</a:t>
            </a:r>
            <a:endParaRPr lang="en-US" altLang="ja-JP" sz="1100" dirty="0">
              <a:solidFill>
                <a:schemeClr val="tx1">
                  <a:lumMod val="65000"/>
                  <a:lumOff val="35000"/>
                </a:schemeClr>
              </a:solidFill>
              <a:latin typeface="+mn-ea"/>
            </a:endParaRPr>
          </a:p>
          <a:p>
            <a:endParaRPr lang="ja-JP" altLang="en-US" sz="1100" dirty="0">
              <a:solidFill>
                <a:schemeClr val="tx1">
                  <a:lumMod val="65000"/>
                  <a:lumOff val="35000"/>
                </a:schemeClr>
              </a:solidFill>
            </a:endParaRPr>
          </a:p>
          <a:p>
            <a:r>
              <a:rPr lang="ja-JP" altLang="en-US" sz="1100" dirty="0">
                <a:solidFill>
                  <a:schemeClr val="tx1">
                    <a:lumMod val="65000"/>
                    <a:lumOff val="35000"/>
                  </a:schemeClr>
                </a:solidFill>
              </a:rPr>
              <a:t>■枠購入型、時間帯ジャック購入型（</a:t>
            </a:r>
            <a:r>
              <a:rPr lang="en-US" altLang="ja-JP" sz="1100" dirty="0">
                <a:solidFill>
                  <a:schemeClr val="tx1">
                    <a:lumMod val="65000"/>
                    <a:lumOff val="35000"/>
                  </a:schemeClr>
                </a:solidFill>
              </a:rPr>
              <a:t>SOV</a:t>
            </a:r>
            <a:r>
              <a:rPr lang="ja-JP" altLang="en-US" sz="1100" dirty="0">
                <a:solidFill>
                  <a:schemeClr val="tx1">
                    <a:lumMod val="65000"/>
                    <a:lumOff val="35000"/>
                  </a:schemeClr>
                </a:solidFill>
              </a:rPr>
              <a:t>）の商品について</a:t>
            </a:r>
          </a:p>
          <a:p>
            <a:r>
              <a:rPr lang="ja-JP" altLang="en-US" sz="1100" dirty="0">
                <a:solidFill>
                  <a:schemeClr val="tx1">
                    <a:lumMod val="65000"/>
                    <a:lumOff val="35000"/>
                  </a:schemeClr>
                </a:solidFill>
              </a:rPr>
              <a:t>ユーザーが当該広告の非表示設定を実施した場合など、その他の広告配信設定の状況により、他社の広告が配信される場合があります。</a:t>
            </a:r>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1863309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1770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dirty="0"/>
              <a:t>Yahoo!</a:t>
            </a:r>
            <a:r>
              <a:rPr lang="ja-JP" altLang="en-US" dirty="0"/>
              <a:t>ニュース　プライムカバー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105073643"/>
              </p:ext>
            </p:extLst>
          </p:nvPr>
        </p:nvGraphicFramePr>
        <p:xfrm>
          <a:off x="335360" y="980730"/>
          <a:ext cx="10369152" cy="5489313"/>
        </p:xfrm>
        <a:graphic>
          <a:graphicData uri="http://schemas.openxmlformats.org/drawingml/2006/table">
            <a:tbl>
              <a:tblPr firstCol="1" bandRow="1"/>
              <a:tblGrid>
                <a:gridCol w="2167164">
                  <a:extLst>
                    <a:ext uri="{9D8B030D-6E8A-4147-A177-3AD203B41FA5}">
                      <a16:colId xmlns:a16="http://schemas.microsoft.com/office/drawing/2014/main" val="792911817"/>
                    </a:ext>
                  </a:extLst>
                </a:gridCol>
                <a:gridCol w="1001390">
                  <a:extLst>
                    <a:ext uri="{9D8B030D-6E8A-4147-A177-3AD203B41FA5}">
                      <a16:colId xmlns:a16="http://schemas.microsoft.com/office/drawing/2014/main" val="598637953"/>
                    </a:ext>
                  </a:extLst>
                </a:gridCol>
                <a:gridCol w="3024134">
                  <a:extLst>
                    <a:ext uri="{9D8B030D-6E8A-4147-A177-3AD203B41FA5}">
                      <a16:colId xmlns:a16="http://schemas.microsoft.com/office/drawing/2014/main" val="2482122175"/>
                    </a:ext>
                  </a:extLst>
                </a:gridCol>
                <a:gridCol w="936104">
                  <a:extLst>
                    <a:ext uri="{9D8B030D-6E8A-4147-A177-3AD203B41FA5}">
                      <a16:colId xmlns:a16="http://schemas.microsoft.com/office/drawing/2014/main" val="802144737"/>
                    </a:ext>
                  </a:extLst>
                </a:gridCol>
                <a:gridCol w="3240360">
                  <a:extLst>
                    <a:ext uri="{9D8B030D-6E8A-4147-A177-3AD203B41FA5}">
                      <a16:colId xmlns:a16="http://schemas.microsoft.com/office/drawing/2014/main" val="3116060053"/>
                    </a:ext>
                  </a:extLst>
                </a:gridCol>
              </a:tblGrid>
              <a:tr h="391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1" kern="1200" dirty="0">
                          <a:solidFill>
                            <a:schemeClr val="tx1">
                              <a:lumMod val="65000"/>
                              <a:lumOff val="35000"/>
                            </a:schemeClr>
                          </a:solidFill>
                          <a:latin typeface="メイリオ"/>
                          <a:ea typeface="メイリオ"/>
                          <a:cs typeface="+mn-cs"/>
                        </a:rPr>
                        <a:t>Yahoo!</a:t>
                      </a:r>
                      <a:r>
                        <a:rPr kumimoji="1" lang="ja-JP" altLang="en-US" sz="1000" b="1" kern="1200" dirty="0">
                          <a:solidFill>
                            <a:schemeClr val="tx1">
                              <a:lumMod val="65000"/>
                              <a:lumOff val="35000"/>
                            </a:schemeClr>
                          </a:solidFill>
                          <a:latin typeface="メイリオ"/>
                          <a:ea typeface="メイリオ"/>
                          <a:cs typeface="+mn-cs"/>
                        </a:rPr>
                        <a:t>ニュース　プライムカバー　</a:t>
                      </a:r>
                      <a:r>
                        <a:rPr kumimoji="1" lang="en-US" altLang="ja-JP" sz="1000" b="1" kern="1200" dirty="0">
                          <a:solidFill>
                            <a:schemeClr val="tx1">
                              <a:lumMod val="65000"/>
                              <a:lumOff val="35000"/>
                            </a:schemeClr>
                          </a:solidFill>
                          <a:latin typeface="メイリオ"/>
                          <a:ea typeface="メイリオ"/>
                          <a:cs typeface="+mn-cs"/>
                        </a:rPr>
                        <a:t>SP</a:t>
                      </a:r>
                      <a:endParaRPr kumimoji="1" lang="ja-JP" altLang="en-US"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ニュース　カテゴリー指定　</a:t>
                      </a:r>
                      <a:endParaRPr kumimoji="1" lang="en-US" altLang="ja-JP" sz="1000" b="1" kern="1200" dirty="0">
                        <a:solidFill>
                          <a:schemeClr val="tx1">
                            <a:lumMod val="65000"/>
                            <a:lumOff val="35000"/>
                          </a:schemeClr>
                        </a:solidFill>
                        <a:latin typeface="+mn-lt"/>
                        <a:ea typeface="+mn-ea"/>
                        <a:cs typeface="+mn-cs"/>
                      </a:endParaRPr>
                    </a:p>
                    <a:p>
                      <a:pPr algn="ctr"/>
                      <a:r>
                        <a:rPr kumimoji="1" lang="ja-JP" altLang="en-US" sz="1000" b="1" kern="1200" dirty="0">
                          <a:solidFill>
                            <a:schemeClr val="tx1">
                              <a:lumMod val="65000"/>
                              <a:lumOff val="35000"/>
                            </a:schemeClr>
                          </a:solidFill>
                          <a:latin typeface="+mn-lt"/>
                          <a:ea typeface="+mn-ea"/>
                          <a:cs typeface="+mn-cs"/>
                        </a:rPr>
                        <a:t>プライムカバー　</a:t>
                      </a:r>
                      <a:r>
                        <a:rPr kumimoji="1" lang="en-US" altLang="ja-JP" sz="1000" b="1" kern="1200" dirty="0">
                          <a:solidFill>
                            <a:schemeClr val="tx1">
                              <a:lumMod val="65000"/>
                              <a:lumOff val="35000"/>
                            </a:schemeClr>
                          </a:solidFill>
                          <a:latin typeface="+mn-lt"/>
                          <a:ea typeface="+mn-ea"/>
                          <a:cs typeface="+mn-cs"/>
                        </a:rPr>
                        <a:t>SP</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extLst>
                  <a:ext uri="{0D108BD9-81ED-4DB2-BD59-A6C34878D82A}">
                    <a16:rowId xmlns:a16="http://schemas.microsoft.com/office/drawing/2014/main" val="2117335041"/>
                  </a:ext>
                </a:extLst>
              </a:tr>
              <a:tr h="2522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継続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1000003120</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a:solidFill>
                            <a:schemeClr val="tx1">
                              <a:lumMod val="65000"/>
                              <a:lumOff val="35000"/>
                            </a:schemeClr>
                          </a:solidFill>
                          <a:latin typeface="メイリオ"/>
                          <a:ea typeface="メイリオ"/>
                          <a:cs typeface="+mn-cs"/>
                        </a:rPr>
                        <a:t>継続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1000001212</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599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8</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日（水）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8</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121852465"/>
                  </a:ext>
                </a:extLst>
              </a:tr>
              <a:tr h="225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3411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10325936"/>
                  </a:ext>
                </a:extLst>
              </a:tr>
              <a:tr h="2515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動画（</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570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動画をフルスクリーンで再生する（</a:t>
                      </a:r>
                      <a:r>
                        <a:rPr kumimoji="1" lang="en-US" altLang="ja-JP" sz="800" kern="1200" dirty="0">
                          <a:solidFill>
                            <a:schemeClr val="tx1">
                              <a:lumMod val="65000"/>
                              <a:lumOff val="35000"/>
                            </a:schemeClr>
                          </a:solidFill>
                          <a:latin typeface="メイリオ"/>
                          <a:ea typeface="メイリオ"/>
                          <a:cs typeface="+mn-cs"/>
                        </a:rPr>
                        <a:t>for view</a:t>
                      </a:r>
                      <a:r>
                        <a:rPr kumimoji="1" lang="ja-JP" altLang="en-US" sz="800" kern="1200" dirty="0">
                          <a:solidFill>
                            <a:schemeClr val="tx1">
                              <a:lumMod val="65000"/>
                              <a:lumOff val="35000"/>
                            </a:schemeClr>
                          </a:solidFill>
                          <a:latin typeface="メイリオ"/>
                          <a:ea typeface="メイリオ"/>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5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（ウェブ）</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b="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66156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経済</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エンタメ</a:t>
                      </a: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ゴルフ</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野球</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サッカー</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いずれかのひとつを選択</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787314208"/>
                  </a:ext>
                </a:extLst>
              </a:tr>
              <a:tr h="28049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ニュースの記事詳細ページ</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ニュース内の各カテゴリーの記事詳細ページ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066738162"/>
                  </a:ext>
                </a:extLst>
              </a:tr>
              <a:tr h="28049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125882340"/>
                  </a:ext>
                </a:extLst>
              </a:tr>
              <a:tr h="4971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日間～</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r>
                        <a:rPr kumimoji="1" lang="en-US" altLang="ja-JP" sz="800" kern="1200" dirty="0">
                          <a:solidFill>
                            <a:schemeClr val="tx1">
                              <a:lumMod val="65000"/>
                              <a:lumOff val="35000"/>
                            </a:schemeClr>
                          </a:solidFill>
                          <a:latin typeface="メイリオ"/>
                          <a:ea typeface="メイリオ"/>
                          <a:cs typeface="+mn-cs"/>
                        </a:rPr>
                        <a:t>4</a:t>
                      </a:r>
                      <a:r>
                        <a:rPr kumimoji="1" lang="ja-JP" altLang="en-US" sz="800" kern="1200" dirty="0">
                          <a:solidFill>
                            <a:schemeClr val="tx1">
                              <a:lumMod val="65000"/>
                              <a:lumOff val="35000"/>
                            </a:schemeClr>
                          </a:solidFill>
                          <a:latin typeface="メイリオ"/>
                          <a:ea typeface="メイリオ"/>
                          <a:cs typeface="+mn-cs"/>
                        </a:rPr>
                        <a:t>日間での掲載も可能ですが、</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掲載</a:t>
                      </a:r>
                      <a:r>
                        <a:rPr kumimoji="1" lang="en-US" altLang="ja-JP" sz="800" kern="1200" dirty="0" err="1">
                          <a:solidFill>
                            <a:schemeClr val="tx1">
                              <a:lumMod val="65000"/>
                              <a:lumOff val="35000"/>
                            </a:schemeClr>
                          </a:solidFill>
                          <a:latin typeface="メイリオ"/>
                          <a:ea typeface="メイリオ"/>
                          <a:cs typeface="+mn-cs"/>
                        </a:rPr>
                        <a:t>vimps</a:t>
                      </a:r>
                      <a:r>
                        <a:rPr kumimoji="1" lang="ja-JP" altLang="en-US" sz="800" kern="1200" dirty="0">
                          <a:solidFill>
                            <a:schemeClr val="tx1">
                              <a:lumMod val="65000"/>
                              <a:lumOff val="35000"/>
                            </a:schemeClr>
                          </a:solidFill>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967014782"/>
                  </a:ext>
                </a:extLst>
              </a:tr>
              <a:tr h="225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771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500,000</a:t>
                      </a:r>
                      <a:r>
                        <a:rPr kumimoji="1" lang="ja-JP" altLang="en-US" sz="800" kern="1200" dirty="0">
                          <a:solidFill>
                            <a:schemeClr val="tx1">
                              <a:lumMod val="65000"/>
                              <a:lumOff val="35000"/>
                            </a:schemeClr>
                          </a:solidFill>
                          <a:latin typeface="メイリオ"/>
                          <a:ea typeface="メイリオ"/>
                          <a:cs typeface="+mn-cs"/>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381913646"/>
                  </a:ext>
                </a:extLst>
              </a:tr>
              <a:tr h="2474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kern="1200" dirty="0">
                          <a:solidFill>
                            <a:schemeClr val="tx1">
                              <a:lumMod val="65000"/>
                              <a:lumOff val="35000"/>
                            </a:schemeClr>
                          </a:solidFill>
                          <a:latin typeface="+mn-lt"/>
                          <a:ea typeface="+mn-ea"/>
                          <a:cs typeface="+mn-cs"/>
                        </a:rPr>
                        <a:t>480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4014462905"/>
                  </a:ext>
                </a:extLst>
              </a:tr>
              <a:tr h="225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9337813"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10" name="図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12024" y="2132856"/>
            <a:ext cx="516080" cy="832547"/>
          </a:xfrm>
          <a:prstGeom prst="rect">
            <a:avLst/>
          </a:prstGeom>
        </p:spPr>
      </p:pic>
    </p:spTree>
    <p:extLst>
      <p:ext uri="{BB962C8B-B14F-4D97-AF65-F5344CB8AC3E}">
        <p14:creationId xmlns:p14="http://schemas.microsoft.com/office/powerpoint/2010/main" val="1635516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471769196"/>
              </p:ext>
            </p:extLst>
          </p:nvPr>
        </p:nvGraphicFramePr>
        <p:xfrm>
          <a:off x="334962" y="944563"/>
          <a:ext cx="10873606" cy="5338679"/>
        </p:xfrm>
        <a:graphic>
          <a:graphicData uri="http://schemas.openxmlformats.org/drawingml/2006/table">
            <a:tbl>
              <a:tblPr firstCol="1" bandRow="1"/>
              <a:tblGrid>
                <a:gridCol w="2718135">
                  <a:extLst>
                    <a:ext uri="{9D8B030D-6E8A-4147-A177-3AD203B41FA5}">
                      <a16:colId xmlns:a16="http://schemas.microsoft.com/office/drawing/2014/main" val="792911817"/>
                    </a:ext>
                  </a:extLst>
                </a:gridCol>
                <a:gridCol w="1458329">
                  <a:extLst>
                    <a:ext uri="{9D8B030D-6E8A-4147-A177-3AD203B41FA5}">
                      <a16:colId xmlns:a16="http://schemas.microsoft.com/office/drawing/2014/main" val="3759382642"/>
                    </a:ext>
                  </a:extLst>
                </a:gridCol>
                <a:gridCol w="1935132">
                  <a:extLst>
                    <a:ext uri="{9D8B030D-6E8A-4147-A177-3AD203B41FA5}">
                      <a16:colId xmlns:a16="http://schemas.microsoft.com/office/drawing/2014/main" val="1950691669"/>
                    </a:ext>
                  </a:extLst>
                </a:gridCol>
                <a:gridCol w="4762010">
                  <a:extLst>
                    <a:ext uri="{9D8B030D-6E8A-4147-A177-3AD203B41FA5}">
                      <a16:colId xmlns:a16="http://schemas.microsoft.com/office/drawing/2014/main" val="1312711759"/>
                    </a:ext>
                  </a:extLst>
                </a:gridCol>
              </a:tblGrid>
              <a:tr h="2637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ニュース　プライムカバー　</a:t>
                      </a:r>
                      <a:r>
                        <a:rPr kumimoji="1" lang="en-US" altLang="ja-JP" sz="1000" b="1" kern="1200" dirty="0">
                          <a:solidFill>
                            <a:schemeClr val="tx1">
                              <a:lumMod val="65000"/>
                              <a:lumOff val="35000"/>
                            </a:schemeClr>
                          </a:solidFill>
                          <a:latin typeface="+mn-lt"/>
                          <a:ea typeface="+mn-ea"/>
                          <a:cs typeface="+mn-cs"/>
                        </a:rPr>
                        <a:t>SP</a:t>
                      </a:r>
                      <a:r>
                        <a:rPr kumimoji="1" lang="ja-JP" altLang="en-US" sz="1000" b="1" kern="1200" dirty="0">
                          <a:solidFill>
                            <a:schemeClr val="tx1">
                              <a:lumMod val="65000"/>
                              <a:lumOff val="35000"/>
                            </a:schemeClr>
                          </a:solidFill>
                          <a:latin typeface="+mn-lt"/>
                          <a:ea typeface="+mn-ea"/>
                          <a:cs typeface="+mn-cs"/>
                        </a:rPr>
                        <a:t>（市区郡）</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2175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1000003127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1751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8</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1836917"/>
                  </a:ext>
                </a:extLst>
              </a:tr>
              <a:tr h="2175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12060797"/>
                  </a:ext>
                </a:extLst>
              </a:tr>
              <a:tr h="6670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175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2175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動画をフルスクリーンで再生する（</a:t>
                      </a:r>
                      <a:r>
                        <a:rPr kumimoji="1" lang="en-US" altLang="ja-JP" sz="800" kern="1200" dirty="0">
                          <a:solidFill>
                            <a:schemeClr val="tx1">
                              <a:lumMod val="65000"/>
                              <a:lumOff val="35000"/>
                            </a:schemeClr>
                          </a:solidFill>
                          <a:latin typeface="+mn-lt"/>
                          <a:ea typeface="+mn-ea"/>
                          <a:cs typeface="+mn-cs"/>
                        </a:rPr>
                        <a:t>for view</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175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ja-JP" altLang="en-US" sz="800" dirty="0">
                          <a:solidFill>
                            <a:schemeClr val="tx1">
                              <a:lumMod val="65000"/>
                              <a:lumOff val="35000"/>
                            </a:schemeClr>
                          </a:solidFill>
                          <a:latin typeface="+mj-lt"/>
                          <a:ea typeface="+mj-ea"/>
                        </a:rPr>
                        <a:t>スマートフォン（ウェブ）</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1751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21751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ニュースの記事詳細ページ</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1751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175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175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175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1913646"/>
                  </a:ext>
                </a:extLst>
              </a:tr>
              <a:tr h="435031">
                <a:tc rowSpan="2">
                  <a:txBody>
                    <a:body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endParaRPr kumimoji="1" lang="en-US" altLang="ja-JP" sz="900" b="0" kern="1200" dirty="0">
                        <a:solidFill>
                          <a:schemeClr val="bg1"/>
                        </a:solidFill>
                        <a:latin typeface="+mn-lt"/>
                        <a:ea typeface="+mn-ea"/>
                        <a:cs typeface="+mn-cs"/>
                      </a:endParaRPr>
                    </a:p>
                    <a:p>
                      <a:pPr algn="ctr"/>
                      <a:endParaRPr kumimoji="1" lang="en-US" altLang="ja-JP" sz="900" b="0" kern="1200" dirty="0">
                        <a:solidFill>
                          <a:schemeClr val="bg1"/>
                        </a:solidFill>
                        <a:latin typeface="+mn-lt"/>
                        <a:ea typeface="+mn-ea"/>
                        <a:cs typeface="+mn-cs"/>
                      </a:endParaRPr>
                    </a:p>
                    <a:p>
                      <a:pPr algn="ctr"/>
                      <a:r>
                        <a:rPr kumimoji="1" lang="en-US" altLang="ja-JP" sz="900" b="0" kern="1200" dirty="0">
                          <a:solidFill>
                            <a:schemeClr val="bg1"/>
                          </a:solidFill>
                          <a:latin typeface="+mn-lt"/>
                          <a:ea typeface="+mn-ea"/>
                          <a:cs typeface="+mn-cs"/>
                        </a:rPr>
                        <a:t>※</a:t>
                      </a:r>
                      <a:r>
                        <a:rPr kumimoji="1" lang="ja-JP" altLang="en-US" sz="900" b="0" kern="1200" dirty="0">
                          <a:solidFill>
                            <a:schemeClr val="bg1"/>
                          </a:solidFill>
                          <a:latin typeface="+mn-lt"/>
                          <a:ea typeface="+mn-ea"/>
                          <a:cs typeface="+mn-cs"/>
                        </a:rPr>
                        <a:t>この商品に限り、</a:t>
                      </a:r>
                      <a:endParaRPr kumimoji="1" lang="en-US" altLang="ja-JP" sz="900" b="0" kern="1200" dirty="0">
                        <a:solidFill>
                          <a:schemeClr val="bg1"/>
                        </a:solidFill>
                        <a:latin typeface="+mn-lt"/>
                        <a:ea typeface="+mn-ea"/>
                        <a:cs typeface="+mn-cs"/>
                      </a:endParaRPr>
                    </a:p>
                    <a:p>
                      <a:pPr algn="ctr"/>
                      <a:r>
                        <a:rPr kumimoji="1" lang="ja-JP" altLang="en-US" sz="900" b="0" kern="1200" dirty="0">
                          <a:solidFill>
                            <a:schemeClr val="bg1"/>
                          </a:solidFill>
                          <a:latin typeface="+mn-lt"/>
                          <a:ea typeface="+mn-ea"/>
                          <a:cs typeface="+mn-cs"/>
                        </a:rPr>
                        <a:t>市区郡とその他ターゲティングを</a:t>
                      </a:r>
                    </a:p>
                    <a:p>
                      <a:pPr algn="ctr"/>
                      <a:r>
                        <a:rPr kumimoji="1" lang="ja-JP" altLang="en-US" sz="900" b="0" kern="1200" dirty="0">
                          <a:solidFill>
                            <a:schemeClr val="bg1"/>
                          </a:solidFill>
                          <a:latin typeface="+mn-lt"/>
                          <a:ea typeface="+mn-ea"/>
                          <a:cs typeface="+mn-cs"/>
                        </a:rPr>
                        <a:t>掛け合わせる場合は</a:t>
                      </a:r>
                    </a:p>
                    <a:p>
                      <a:pPr algn="ctr"/>
                      <a:r>
                        <a:rPr kumimoji="1" lang="ja-JP" altLang="en-US" sz="900" b="0" kern="1200" dirty="0">
                          <a:solidFill>
                            <a:schemeClr val="bg1"/>
                          </a:solidFill>
                          <a:latin typeface="+mn-lt"/>
                          <a:ea typeface="+mn-ea"/>
                          <a:cs typeface="+mn-cs"/>
                        </a:rPr>
                        <a:t>上限値が２倍を超える商品設計です。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514</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330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市区郡とその他ターゲティングを掛け合わせる場合は、以下の</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38953409"/>
                  </a:ext>
                </a:extLst>
              </a:tr>
              <a:tr h="899064">
                <a:tc vMerge="1">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endParaRPr kumimoji="1" lang="en-US" altLang="ja-JP" sz="900" b="0" kern="1200" dirty="0">
                        <a:solidFill>
                          <a:schemeClr val="bg1"/>
                        </a:solidFill>
                        <a:latin typeface="+mn-lt"/>
                        <a:ea typeface="+mn-ea"/>
                        <a:cs typeface="+mn-cs"/>
                      </a:endParaRPr>
                    </a:p>
                    <a:p>
                      <a:pPr algn="ctr"/>
                      <a:endParaRPr kumimoji="1" lang="en-US" altLang="ja-JP" sz="900" b="0" kern="1200" dirty="0">
                        <a:solidFill>
                          <a:schemeClr val="bg1"/>
                        </a:solidFill>
                        <a:latin typeface="+mn-lt"/>
                        <a:ea typeface="+mn-ea"/>
                        <a:cs typeface="+mn-cs"/>
                      </a:endParaRPr>
                    </a:p>
                    <a:p>
                      <a:pPr algn="ctr"/>
                      <a:r>
                        <a:rPr kumimoji="1" lang="en-US" altLang="ja-JP" sz="900" b="0" kern="1200" dirty="0">
                          <a:solidFill>
                            <a:schemeClr val="bg1"/>
                          </a:solidFill>
                          <a:latin typeface="+mn-lt"/>
                          <a:ea typeface="+mn-ea"/>
                          <a:cs typeface="+mn-cs"/>
                        </a:rPr>
                        <a:t>※</a:t>
                      </a:r>
                      <a:r>
                        <a:rPr kumimoji="1" lang="ja-JP" altLang="en-US" sz="900" b="0" kern="1200" dirty="0">
                          <a:solidFill>
                            <a:schemeClr val="bg1"/>
                          </a:solidFill>
                          <a:latin typeface="+mn-lt"/>
                          <a:ea typeface="+mn-ea"/>
                          <a:cs typeface="+mn-cs"/>
                        </a:rPr>
                        <a:t>この商品に限り、</a:t>
                      </a:r>
                      <a:endParaRPr kumimoji="1" lang="en-US" altLang="ja-JP" sz="900" b="0" kern="1200" dirty="0">
                        <a:solidFill>
                          <a:schemeClr val="bg1"/>
                        </a:solidFill>
                        <a:latin typeface="+mn-lt"/>
                        <a:ea typeface="+mn-ea"/>
                        <a:cs typeface="+mn-cs"/>
                      </a:endParaRPr>
                    </a:p>
                    <a:p>
                      <a:pPr algn="ctr"/>
                      <a:r>
                        <a:rPr kumimoji="1" lang="ja-JP" altLang="en-US" sz="900" b="0" kern="1200" dirty="0">
                          <a:solidFill>
                            <a:schemeClr val="bg1"/>
                          </a:solidFill>
                          <a:latin typeface="+mn-lt"/>
                          <a:ea typeface="+mn-ea"/>
                          <a:cs typeface="+mn-cs"/>
                        </a:rPr>
                        <a:t>市区郡とその他ターゲティングを</a:t>
                      </a:r>
                    </a:p>
                    <a:p>
                      <a:pPr algn="ctr"/>
                      <a:r>
                        <a:rPr kumimoji="1" lang="ja-JP" altLang="en-US" sz="900" b="0" kern="1200" dirty="0">
                          <a:solidFill>
                            <a:schemeClr val="bg1"/>
                          </a:solidFill>
                          <a:latin typeface="+mn-lt"/>
                          <a:ea typeface="+mn-ea"/>
                          <a:cs typeface="+mn-cs"/>
                        </a:rPr>
                        <a:t>掛け合わせる場合は</a:t>
                      </a:r>
                    </a:p>
                    <a:p>
                      <a:pPr algn="ctr"/>
                      <a:r>
                        <a:rPr kumimoji="1" lang="ja-JP" altLang="en-US" sz="900" b="0" kern="1200" dirty="0">
                          <a:solidFill>
                            <a:schemeClr val="bg1"/>
                          </a:solidFill>
                          <a:latin typeface="+mn-lt"/>
                          <a:ea typeface="+mn-ea"/>
                          <a:cs typeface="+mn-cs"/>
                        </a:rPr>
                        <a:t>上限値が２倍を超える商品設計です。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617</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617</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741</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792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or</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792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792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a:txBody>
                    <a:bodyPr/>
                    <a:lstStyle/>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617</a:t>
                      </a:r>
                      <a:r>
                        <a:rPr kumimoji="1" lang="ja-JP" altLang="en-US" sz="800" kern="1200" dirty="0">
                          <a:solidFill>
                            <a:schemeClr val="tx1">
                              <a:lumMod val="65000"/>
                              <a:lumOff val="35000"/>
                            </a:schemeClr>
                          </a:solidFill>
                          <a:latin typeface="+mn-lt"/>
                          <a:ea typeface="+mn-ea"/>
                          <a:cs typeface="+mn-cs"/>
                        </a:rPr>
                        <a:t>円</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741</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741</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792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792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or</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792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チラシ非閲覧ターゲティング：</a:t>
                      </a:r>
                      <a:r>
                        <a:rPr kumimoji="1" lang="en-US" altLang="ja-JP" sz="800" kern="1200" dirty="0">
                          <a:solidFill>
                            <a:schemeClr val="tx1">
                              <a:lumMod val="65000"/>
                              <a:lumOff val="35000"/>
                            </a:schemeClr>
                          </a:solidFill>
                          <a:latin typeface="+mn-lt"/>
                          <a:ea typeface="+mn-ea"/>
                          <a:cs typeface="+mn-cs"/>
                        </a:rPr>
                        <a:t>792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014462905"/>
                  </a:ext>
                </a:extLst>
              </a:tr>
              <a:tr h="2175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olid"/>
                      <a:round/>
                      <a:headEnd type="none" w="med" len="med"/>
                      <a:tailEnd type="none" w="med" len="med"/>
                    </a:lnL>
                    <a:lnR w="12700" cmpd="sng">
                      <a:noFill/>
                    </a:lnR>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60096" y="1916832"/>
            <a:ext cx="367604" cy="678080"/>
          </a:xfrm>
          <a:prstGeom prst="rect">
            <a:avLst/>
          </a:prstGeom>
        </p:spPr>
      </p:pic>
      <p:sp>
        <p:nvSpPr>
          <p:cNvPr id="17" name="正方形/長方形 16"/>
          <p:cNvSpPr/>
          <p:nvPr/>
        </p:nvSpPr>
        <p:spPr>
          <a:xfrm>
            <a:off x="479376" y="6423213"/>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0" name="テキスト プレースホルダー 2"/>
          <p:cNvSpPr>
            <a:spLocks noGrp="1"/>
          </p:cNvSpPr>
          <p:nvPr>
            <p:ph type="body" sz="quarter" idx="11"/>
          </p:nvPr>
        </p:nvSpPr>
        <p:spPr>
          <a:xfrm>
            <a:off x="334962" y="130175"/>
            <a:ext cx="10873606" cy="814388"/>
          </a:xfrm>
        </p:spPr>
        <p:txBody>
          <a:bodyPr>
            <a:normAutofit/>
          </a:bodyPr>
          <a:lstStyle/>
          <a:p>
            <a:r>
              <a:rPr lang="ja-JP" altLang="en-US" dirty="0"/>
              <a:t>商品一覧　</a:t>
            </a:r>
            <a:r>
              <a:rPr lang="en-US" altLang="ja-JP" dirty="0"/>
              <a:t>Yahoo!</a:t>
            </a:r>
            <a:r>
              <a:rPr lang="ja-JP" altLang="en-US" dirty="0"/>
              <a:t>ニュース　プライムカバー</a:t>
            </a:r>
          </a:p>
        </p:txBody>
      </p:sp>
    </p:spTree>
    <p:extLst>
      <p:ext uri="{BB962C8B-B14F-4D97-AF65-F5344CB8AC3E}">
        <p14:creationId xmlns:p14="http://schemas.microsoft.com/office/powerpoint/2010/main" val="2783672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スマートパネル</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819771436"/>
              </p:ext>
            </p:extLst>
          </p:nvPr>
        </p:nvGraphicFramePr>
        <p:xfrm>
          <a:off x="551384" y="962951"/>
          <a:ext cx="9505056" cy="5496652"/>
        </p:xfrm>
        <a:graphic>
          <a:graphicData uri="http://schemas.openxmlformats.org/drawingml/2006/table">
            <a:tbl>
              <a:tblPr firstCol="1" bandRow="1"/>
              <a:tblGrid>
                <a:gridCol w="2736304">
                  <a:extLst>
                    <a:ext uri="{9D8B030D-6E8A-4147-A177-3AD203B41FA5}">
                      <a16:colId xmlns:a16="http://schemas.microsoft.com/office/drawing/2014/main" val="792911817"/>
                    </a:ext>
                  </a:extLst>
                </a:gridCol>
                <a:gridCol w="1368152">
                  <a:extLst>
                    <a:ext uri="{9D8B030D-6E8A-4147-A177-3AD203B41FA5}">
                      <a16:colId xmlns:a16="http://schemas.microsoft.com/office/drawing/2014/main" val="3759382642"/>
                    </a:ext>
                  </a:extLst>
                </a:gridCol>
                <a:gridCol w="5400600">
                  <a:extLst>
                    <a:ext uri="{9D8B030D-6E8A-4147-A177-3AD203B41FA5}">
                      <a16:colId xmlns:a16="http://schemas.microsoft.com/office/drawing/2014/main" val="1950691669"/>
                    </a:ext>
                  </a:extLst>
                </a:gridCol>
              </a:tblGrid>
              <a:tr h="3735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50" b="1" kern="1200" dirty="0">
                          <a:solidFill>
                            <a:schemeClr val="tx1">
                              <a:lumMod val="65000"/>
                              <a:lumOff val="35000"/>
                            </a:schemeClr>
                          </a:solidFill>
                          <a:latin typeface="+mn-lt"/>
                          <a:ea typeface="+mn-ea"/>
                          <a:cs typeface="+mn-cs"/>
                        </a:rPr>
                        <a:t>Yahoo!</a:t>
                      </a:r>
                      <a:r>
                        <a:rPr kumimoji="1" lang="ja-JP" altLang="en-US" sz="1050" b="1" kern="1200" dirty="0">
                          <a:solidFill>
                            <a:schemeClr val="tx1">
                              <a:lumMod val="65000"/>
                              <a:lumOff val="35000"/>
                            </a:schemeClr>
                          </a:solidFill>
                          <a:latin typeface="+mn-lt"/>
                          <a:ea typeface="+mn-ea"/>
                          <a:cs typeface="+mn-cs"/>
                        </a:rPr>
                        <a:t>ニュース　トップ　スマートパネル　</a:t>
                      </a:r>
                      <a:r>
                        <a:rPr kumimoji="1" lang="en-US" altLang="ja-JP" sz="1050" b="1" kern="1200" dirty="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1000001587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835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8</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235894953"/>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112060797"/>
                  </a:ext>
                </a:extLst>
              </a:tr>
              <a:tr h="86959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10325936"/>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84434171"/>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22545122"/>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931917948"/>
                  </a:ext>
                </a:extLst>
              </a:tr>
              <a:tr h="28356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トップ（アプリ）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787314208"/>
                  </a:ext>
                </a:extLst>
              </a:tr>
              <a:tr h="28356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ニュースのアプリのトップページのトピックス以下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066738162"/>
                  </a:ext>
                </a:extLst>
              </a:tr>
              <a:tr h="28356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463668774"/>
                  </a:ext>
                </a:extLst>
              </a:tr>
              <a:tr h="5671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1967014782"/>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750538939"/>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381913646"/>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240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4014462905"/>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a:stretch>
            <a:fillRect/>
          </a:stretch>
        </p:blipFill>
        <p:spPr>
          <a:xfrm>
            <a:off x="6456040" y="2276872"/>
            <a:ext cx="432048" cy="736657"/>
          </a:xfrm>
          <a:prstGeom prst="rect">
            <a:avLst/>
          </a:prstGeom>
        </p:spPr>
      </p:pic>
    </p:spTree>
    <p:extLst>
      <p:ext uri="{BB962C8B-B14F-4D97-AF65-F5344CB8AC3E}">
        <p14:creationId xmlns:p14="http://schemas.microsoft.com/office/powerpoint/2010/main" val="2942825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225533" cy="814388"/>
          </a:xfrm>
        </p:spPr>
        <p:txBody>
          <a:bodyPr>
            <a:normAutofit/>
          </a:bodyPr>
          <a:lstStyle/>
          <a:p>
            <a:r>
              <a:rPr lang="ja-JP" altLang="en-US" dirty="0"/>
              <a:t>商品一覧　</a:t>
            </a:r>
            <a:r>
              <a:rPr lang="en-US" altLang="ja-JP" dirty="0"/>
              <a:t>Yahoo!</a:t>
            </a:r>
            <a:r>
              <a:rPr lang="ja-JP" altLang="en-US" dirty="0"/>
              <a:t>ニュース　スマートパネル</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256881957"/>
              </p:ext>
            </p:extLst>
          </p:nvPr>
        </p:nvGraphicFramePr>
        <p:xfrm>
          <a:off x="551384" y="962950"/>
          <a:ext cx="9505056" cy="5496648"/>
        </p:xfrm>
        <a:graphic>
          <a:graphicData uri="http://schemas.openxmlformats.org/drawingml/2006/table">
            <a:tbl>
              <a:tblPr firstCol="1" bandRow="1"/>
              <a:tblGrid>
                <a:gridCol w="2718135">
                  <a:extLst>
                    <a:ext uri="{9D8B030D-6E8A-4147-A177-3AD203B41FA5}">
                      <a16:colId xmlns:a16="http://schemas.microsoft.com/office/drawing/2014/main" val="792911817"/>
                    </a:ext>
                  </a:extLst>
                </a:gridCol>
                <a:gridCol w="1458329">
                  <a:extLst>
                    <a:ext uri="{9D8B030D-6E8A-4147-A177-3AD203B41FA5}">
                      <a16:colId xmlns:a16="http://schemas.microsoft.com/office/drawing/2014/main" val="3759382642"/>
                    </a:ext>
                  </a:extLst>
                </a:gridCol>
                <a:gridCol w="5328592">
                  <a:extLst>
                    <a:ext uri="{9D8B030D-6E8A-4147-A177-3AD203B41FA5}">
                      <a16:colId xmlns:a16="http://schemas.microsoft.com/office/drawing/2014/main" val="1950691669"/>
                    </a:ext>
                  </a:extLst>
                </a:gridCol>
              </a:tblGrid>
              <a:tr h="3930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ニュース　トップ　スマートパネル　</a:t>
                      </a:r>
                      <a:r>
                        <a:rPr kumimoji="1" lang="en-US" altLang="ja-JP" sz="1000" b="1" kern="1200" dirty="0">
                          <a:solidFill>
                            <a:schemeClr val="tx1">
                              <a:lumMod val="65000"/>
                              <a:lumOff val="35000"/>
                            </a:schemeClr>
                          </a:solidFill>
                          <a:latin typeface="+mn-lt"/>
                          <a:ea typeface="+mn-ea"/>
                          <a:cs typeface="+mn-cs"/>
                        </a:rPr>
                        <a:t>SP</a:t>
                      </a:r>
                      <a:r>
                        <a:rPr kumimoji="1" lang="ja-JP" altLang="en-US" sz="1000" b="1" kern="1200" dirty="0">
                          <a:solidFill>
                            <a:schemeClr val="tx1">
                              <a:lumMod val="65000"/>
                              <a:lumOff val="35000"/>
                            </a:schemeClr>
                          </a:solidFill>
                          <a:latin typeface="+mn-lt"/>
                          <a:ea typeface="+mn-ea"/>
                          <a:cs typeface="+mn-cs"/>
                        </a:rPr>
                        <a:t>（市区郡）</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1000001650</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3478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8</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648586745"/>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112060797"/>
                  </a:ext>
                </a:extLst>
              </a:tr>
              <a:tr h="8080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10325936"/>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84434171"/>
                  </a:ext>
                </a:extLst>
              </a:tr>
              <a:tr h="2482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22545122"/>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スマートフォン（アプリ）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931917948"/>
                  </a:ext>
                </a:extLst>
              </a:tr>
              <a:tr h="23478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トップ（アプリ）</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787314208"/>
                  </a:ext>
                </a:extLst>
              </a:tr>
              <a:tr h="23478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ニュースのアプリのトップページのトピックス以下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066738162"/>
                  </a:ext>
                </a:extLst>
              </a:tr>
              <a:tr h="23478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463668774"/>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1967014782"/>
                  </a:ext>
                </a:extLst>
              </a:tr>
              <a:tr h="2569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750538939"/>
                  </a:ext>
                </a:extLst>
              </a:tr>
              <a:tr h="2389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381913646"/>
                  </a:ext>
                </a:extLst>
              </a:tr>
              <a:tr h="11672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endParaRPr kumimoji="1" lang="en-US" altLang="ja-JP" sz="900" b="0" kern="1200" dirty="0">
                        <a:solidFill>
                          <a:schemeClr val="bg1"/>
                        </a:solidFill>
                        <a:latin typeface="+mn-lt"/>
                        <a:ea typeface="+mn-ea"/>
                        <a:cs typeface="+mn-cs"/>
                      </a:endParaRPr>
                    </a:p>
                    <a:p>
                      <a:pPr algn="ctr"/>
                      <a:endParaRPr kumimoji="1" lang="en-US" altLang="ja-JP" sz="900" b="0" kern="1200" dirty="0">
                        <a:solidFill>
                          <a:schemeClr val="bg1"/>
                        </a:solidFill>
                        <a:latin typeface="+mn-lt"/>
                        <a:ea typeface="+mn-ea"/>
                        <a:cs typeface="+mn-cs"/>
                      </a:endParaRPr>
                    </a:p>
                    <a:p>
                      <a:pPr algn="ctr"/>
                      <a:r>
                        <a:rPr kumimoji="1" lang="en-US" altLang="ja-JP" sz="900" b="0" kern="1200" dirty="0">
                          <a:solidFill>
                            <a:schemeClr val="bg1"/>
                          </a:solidFill>
                          <a:latin typeface="+mn-lt"/>
                          <a:ea typeface="+mn-ea"/>
                          <a:cs typeface="+mn-cs"/>
                        </a:rPr>
                        <a:t>※</a:t>
                      </a:r>
                      <a:r>
                        <a:rPr kumimoji="1" lang="ja-JP" altLang="en-US" sz="900" b="0" kern="1200" dirty="0">
                          <a:solidFill>
                            <a:schemeClr val="bg1"/>
                          </a:solidFill>
                          <a:latin typeface="+mn-lt"/>
                          <a:ea typeface="+mn-ea"/>
                          <a:cs typeface="+mn-cs"/>
                        </a:rPr>
                        <a:t>この商品に限り、</a:t>
                      </a:r>
                      <a:endParaRPr kumimoji="1" lang="en-US" altLang="ja-JP" sz="900" b="0" kern="1200" dirty="0">
                        <a:solidFill>
                          <a:schemeClr val="bg1"/>
                        </a:solidFill>
                        <a:latin typeface="+mn-lt"/>
                        <a:ea typeface="+mn-ea"/>
                        <a:cs typeface="+mn-cs"/>
                      </a:endParaRPr>
                    </a:p>
                    <a:p>
                      <a:pPr algn="ctr"/>
                      <a:r>
                        <a:rPr kumimoji="1" lang="ja-JP" altLang="en-US" sz="900" b="0" kern="1200" dirty="0">
                          <a:solidFill>
                            <a:schemeClr val="bg1"/>
                          </a:solidFill>
                          <a:latin typeface="+mn-lt"/>
                          <a:ea typeface="+mn-ea"/>
                          <a:cs typeface="+mn-cs"/>
                        </a:rPr>
                        <a:t>市区郡とその他ターゲティングを</a:t>
                      </a:r>
                    </a:p>
                    <a:p>
                      <a:pPr algn="ctr"/>
                      <a:r>
                        <a:rPr kumimoji="1" lang="ja-JP" altLang="en-US" sz="900" b="0" kern="1200" dirty="0">
                          <a:solidFill>
                            <a:schemeClr val="bg1"/>
                          </a:solidFill>
                          <a:latin typeface="+mn-lt"/>
                          <a:ea typeface="+mn-ea"/>
                          <a:cs typeface="+mn-cs"/>
                        </a:rPr>
                        <a:t>掛け合わせる場合は</a:t>
                      </a:r>
                    </a:p>
                    <a:p>
                      <a:pPr algn="ctr"/>
                      <a:r>
                        <a:rPr kumimoji="1" lang="ja-JP" altLang="en-US" sz="900" b="0" kern="1200" dirty="0">
                          <a:solidFill>
                            <a:schemeClr val="bg1"/>
                          </a:solidFill>
                          <a:latin typeface="+mn-lt"/>
                          <a:ea typeface="+mn-ea"/>
                          <a:cs typeface="+mn-cs"/>
                        </a:rPr>
                        <a:t>上限値が２倍を超える商品設計です。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374</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240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 </a:t>
                      </a:r>
                      <a:endParaRPr kumimoji="1" lang="en-US" altLang="ja-JP" sz="800" kern="1200" dirty="0">
                        <a:solidFill>
                          <a:schemeClr val="tx1">
                            <a:lumMod val="65000"/>
                            <a:lumOff val="35000"/>
                          </a:schemeClr>
                        </a:solidFill>
                        <a:latin typeface="+mn-lt"/>
                        <a:ea typeface="+mn-ea"/>
                        <a:cs typeface="+mn-cs"/>
                      </a:endParaRPr>
                    </a:p>
                    <a:p>
                      <a:pPr algn="ctr"/>
                      <a:endParaRPr lang="en-US" altLang="ja-JP" sz="800" dirty="0">
                        <a:solidFill>
                          <a:schemeClr val="tx1">
                            <a:lumMod val="65000"/>
                            <a:lumOff val="35000"/>
                          </a:schemeClr>
                        </a:solidFill>
                      </a:endParaRPr>
                    </a:p>
                    <a:p>
                      <a:pPr algn="ct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市区郡とその他ターゲティングを掛け合わせる場合は以下の</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になります。</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449</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449</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539</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576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 </a:t>
                      </a:r>
                      <a:r>
                        <a:rPr kumimoji="1" lang="en-US" altLang="ja-JP" sz="800" kern="1200" dirty="0">
                          <a:solidFill>
                            <a:schemeClr val="tx1">
                              <a:lumMod val="65000"/>
                              <a:lumOff val="35000"/>
                            </a:schemeClr>
                          </a:solidFill>
                          <a:latin typeface="+mn-lt"/>
                          <a:ea typeface="+mn-ea"/>
                          <a:cs typeface="+mn-cs"/>
                        </a:rPr>
                        <a:t>or </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576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576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4014462905"/>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423213"/>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a:stretch>
            <a:fillRect/>
          </a:stretch>
        </p:blipFill>
        <p:spPr>
          <a:xfrm>
            <a:off x="6456040" y="2132855"/>
            <a:ext cx="432048" cy="736657"/>
          </a:xfrm>
          <a:prstGeom prst="rect">
            <a:avLst/>
          </a:prstGeom>
        </p:spPr>
      </p:pic>
    </p:spTree>
    <p:extLst>
      <p:ext uri="{BB962C8B-B14F-4D97-AF65-F5344CB8AC3E}">
        <p14:creationId xmlns:p14="http://schemas.microsoft.com/office/powerpoint/2010/main" val="17216194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dirty="0"/>
              <a:t>Yahoo!</a:t>
            </a:r>
            <a:r>
              <a:rPr lang="ja-JP" altLang="en-US" dirty="0"/>
              <a:t>ニュース　プライムディスプレイ</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857017006"/>
              </p:ext>
            </p:extLst>
          </p:nvPr>
        </p:nvGraphicFramePr>
        <p:xfrm>
          <a:off x="335360" y="980731"/>
          <a:ext cx="10369152" cy="5483353"/>
        </p:xfrm>
        <a:graphic>
          <a:graphicData uri="http://schemas.openxmlformats.org/drawingml/2006/table">
            <a:tbl>
              <a:tblPr firstCol="1" bandRow="1"/>
              <a:tblGrid>
                <a:gridCol w="2167164">
                  <a:extLst>
                    <a:ext uri="{9D8B030D-6E8A-4147-A177-3AD203B41FA5}">
                      <a16:colId xmlns:a16="http://schemas.microsoft.com/office/drawing/2014/main" val="792911817"/>
                    </a:ext>
                  </a:extLst>
                </a:gridCol>
                <a:gridCol w="1001390">
                  <a:extLst>
                    <a:ext uri="{9D8B030D-6E8A-4147-A177-3AD203B41FA5}">
                      <a16:colId xmlns:a16="http://schemas.microsoft.com/office/drawing/2014/main" val="598637953"/>
                    </a:ext>
                  </a:extLst>
                </a:gridCol>
                <a:gridCol w="3024134">
                  <a:extLst>
                    <a:ext uri="{9D8B030D-6E8A-4147-A177-3AD203B41FA5}">
                      <a16:colId xmlns:a16="http://schemas.microsoft.com/office/drawing/2014/main" val="2482122175"/>
                    </a:ext>
                  </a:extLst>
                </a:gridCol>
                <a:gridCol w="936104">
                  <a:extLst>
                    <a:ext uri="{9D8B030D-6E8A-4147-A177-3AD203B41FA5}">
                      <a16:colId xmlns:a16="http://schemas.microsoft.com/office/drawing/2014/main" val="802144737"/>
                    </a:ext>
                  </a:extLst>
                </a:gridCol>
                <a:gridCol w="3240360">
                  <a:extLst>
                    <a:ext uri="{9D8B030D-6E8A-4147-A177-3AD203B41FA5}">
                      <a16:colId xmlns:a16="http://schemas.microsoft.com/office/drawing/2014/main" val="3116060053"/>
                    </a:ext>
                  </a:extLst>
                </a:gridCol>
              </a:tblGrid>
              <a:tr h="3944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1" kern="1200" dirty="0">
                          <a:solidFill>
                            <a:schemeClr val="tx1">
                              <a:lumMod val="65000"/>
                              <a:lumOff val="35000"/>
                            </a:schemeClr>
                          </a:solidFill>
                          <a:latin typeface="メイリオ"/>
                          <a:ea typeface="メイリオ"/>
                          <a:cs typeface="+mn-cs"/>
                        </a:rPr>
                        <a:t>Yahoo!</a:t>
                      </a:r>
                      <a:r>
                        <a:rPr kumimoji="1" lang="ja-JP" altLang="en-US" sz="1000" b="1" kern="1200" dirty="0">
                          <a:solidFill>
                            <a:schemeClr val="tx1">
                              <a:lumMod val="65000"/>
                              <a:lumOff val="35000"/>
                            </a:schemeClr>
                          </a:solidFill>
                          <a:latin typeface="メイリオ"/>
                          <a:ea typeface="メイリオ"/>
                          <a:cs typeface="+mn-cs"/>
                        </a:rPr>
                        <a:t>ニュース　プライムディスプレイ　</a:t>
                      </a:r>
                      <a:r>
                        <a:rPr kumimoji="1" lang="en-US" altLang="ja-JP" sz="1000" b="1" kern="1200" dirty="0">
                          <a:solidFill>
                            <a:schemeClr val="tx1">
                              <a:lumMod val="65000"/>
                              <a:lumOff val="35000"/>
                            </a:schemeClr>
                          </a:solidFill>
                          <a:latin typeface="メイリオ"/>
                          <a:ea typeface="メイリオ"/>
                          <a:cs typeface="+mn-cs"/>
                        </a:rPr>
                        <a:t>PC</a:t>
                      </a:r>
                      <a:endParaRPr kumimoji="1" lang="ja-JP" altLang="en-US"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ニュース　カテゴリー指定　</a:t>
                      </a:r>
                      <a:endParaRPr kumimoji="1" lang="en-US" altLang="ja-JP" sz="1000" b="1" kern="1200" dirty="0">
                        <a:solidFill>
                          <a:schemeClr val="tx1">
                            <a:lumMod val="65000"/>
                            <a:lumOff val="35000"/>
                          </a:schemeClr>
                        </a:solidFill>
                        <a:latin typeface="+mn-lt"/>
                        <a:ea typeface="+mn-ea"/>
                        <a:cs typeface="+mn-cs"/>
                      </a:endParaRPr>
                    </a:p>
                    <a:p>
                      <a:pPr algn="ctr"/>
                      <a:r>
                        <a:rPr kumimoji="1" lang="ja-JP" altLang="en-US" sz="1000" b="1" kern="1200" dirty="0">
                          <a:solidFill>
                            <a:schemeClr val="tx1">
                              <a:lumMod val="65000"/>
                              <a:lumOff val="35000"/>
                            </a:schemeClr>
                          </a:solidFill>
                          <a:latin typeface="+mn-lt"/>
                          <a:ea typeface="+mn-ea"/>
                          <a:cs typeface="+mn-cs"/>
                        </a:rPr>
                        <a:t>プライムディスプレイ　</a:t>
                      </a:r>
                      <a:r>
                        <a:rPr kumimoji="1" lang="en-US" altLang="ja-JP" sz="1000" b="1" kern="1200" dirty="0">
                          <a:solidFill>
                            <a:schemeClr val="tx1">
                              <a:lumMod val="65000"/>
                              <a:lumOff val="35000"/>
                            </a:schemeClr>
                          </a:solidFill>
                          <a:latin typeface="+mn-lt"/>
                          <a:ea typeface="+mn-ea"/>
                          <a:cs typeface="+mn-cs"/>
                        </a:rPr>
                        <a:t>PC</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extLst>
                  <a:ext uri="{0D108BD9-81ED-4DB2-BD59-A6C34878D82A}">
                    <a16:rowId xmlns:a16="http://schemas.microsoft.com/office/drawing/2014/main" val="2117335041"/>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継続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1000003223</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a:solidFill>
                            <a:schemeClr val="tx1">
                              <a:lumMod val="65000"/>
                              <a:lumOff val="35000"/>
                            </a:schemeClr>
                          </a:solidFill>
                          <a:latin typeface="メイリオ"/>
                          <a:ea typeface="メイリオ"/>
                          <a:cs typeface="+mn-cs"/>
                        </a:rPr>
                        <a:t>継続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1000001211</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75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8</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日（水）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8</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10</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121852465"/>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979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10325936"/>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PC</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b="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57653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経済／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エンタメ</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スポーツ／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スポーツ　ゴルフ／</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スポーツ　野球／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スポーツ　サッカー</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いずれかのひとつを選択</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787314208"/>
                  </a:ext>
                </a:extLst>
              </a:tr>
              <a:tr h="33378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b="0" i="0" u="none" strike="noStrike" kern="1200" cap="none" spc="0" normalizeH="0" baseline="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dirty="0">
                          <a:ln>
                            <a:noFill/>
                          </a:ln>
                          <a:solidFill>
                            <a:prstClr val="black">
                              <a:lumMod val="65000"/>
                              <a:lumOff val="35000"/>
                            </a:prstClr>
                          </a:solidFill>
                          <a:effectLst/>
                          <a:uLnTx/>
                          <a:uFillTx/>
                          <a:latin typeface="+mn-lt"/>
                          <a:ea typeface="+mn-ea"/>
                          <a:cs typeface="+mn-cs"/>
                        </a:rPr>
                        <a:t>ニュース（トピックス含む）のトップページ以下の</a:t>
                      </a:r>
                    </a:p>
                    <a:p>
                      <a:pPr algn="ctr"/>
                      <a:r>
                        <a:rPr kumimoji="1" lang="ja-JP" altLang="en-US" sz="800" b="0" i="0" u="none" strike="noStrike" kern="1200" cap="none" spc="0" normalizeH="0" baseline="0" dirty="0">
                          <a:ln>
                            <a:noFill/>
                          </a:ln>
                          <a:solidFill>
                            <a:prstClr val="black">
                              <a:lumMod val="65000"/>
                              <a:lumOff val="35000"/>
                            </a:prstClr>
                          </a:solidFill>
                          <a:effectLst/>
                          <a:uLnTx/>
                          <a:uFillTx/>
                          <a:latin typeface="+mn-lt"/>
                          <a:ea typeface="+mn-ea"/>
                          <a:cs typeface="+mn-cs"/>
                        </a:rPr>
                        <a:t>各カテゴリー詳細ページ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066738162"/>
                  </a:ext>
                </a:extLst>
              </a:tr>
              <a:tr h="22757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125882340"/>
                  </a:ext>
                </a:extLst>
              </a:tr>
              <a:tr h="48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日間～</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r>
                        <a:rPr kumimoji="1" lang="en-US" altLang="ja-JP" sz="800" kern="1200" dirty="0">
                          <a:solidFill>
                            <a:schemeClr val="tx1">
                              <a:lumMod val="65000"/>
                              <a:lumOff val="35000"/>
                            </a:schemeClr>
                          </a:solidFill>
                          <a:latin typeface="メイリオ"/>
                          <a:ea typeface="メイリオ"/>
                          <a:cs typeface="+mn-cs"/>
                        </a:rPr>
                        <a:t>4</a:t>
                      </a:r>
                      <a:r>
                        <a:rPr kumimoji="1" lang="ja-JP" altLang="en-US" sz="800" kern="1200" dirty="0">
                          <a:solidFill>
                            <a:schemeClr val="tx1">
                              <a:lumMod val="65000"/>
                              <a:lumOff val="35000"/>
                            </a:schemeClr>
                          </a:solidFill>
                          <a:latin typeface="メイリオ"/>
                          <a:ea typeface="メイリオ"/>
                          <a:cs typeface="+mn-cs"/>
                        </a:rPr>
                        <a:t>日間での掲載も可能ですが、</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掲載</a:t>
                      </a:r>
                      <a:r>
                        <a:rPr kumimoji="1" lang="en-US" altLang="ja-JP" sz="800" kern="1200" dirty="0" err="1">
                          <a:solidFill>
                            <a:schemeClr val="tx1">
                              <a:lumMod val="65000"/>
                              <a:lumOff val="35000"/>
                            </a:schemeClr>
                          </a:solidFill>
                          <a:latin typeface="メイリオ"/>
                          <a:ea typeface="メイリオ"/>
                          <a:cs typeface="+mn-cs"/>
                        </a:rPr>
                        <a:t>vimps</a:t>
                      </a:r>
                      <a:r>
                        <a:rPr kumimoji="1" lang="ja-JP" altLang="en-US" sz="800" kern="1200" dirty="0">
                          <a:solidFill>
                            <a:schemeClr val="tx1">
                              <a:lumMod val="65000"/>
                              <a:lumOff val="35000"/>
                            </a:schemeClr>
                          </a:solidFill>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967014782"/>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500,000</a:t>
                      </a:r>
                      <a:r>
                        <a:rPr kumimoji="1" lang="ja-JP" altLang="en-US" sz="800" kern="1200" dirty="0">
                          <a:solidFill>
                            <a:schemeClr val="tx1">
                              <a:lumMod val="65000"/>
                              <a:lumOff val="35000"/>
                            </a:schemeClr>
                          </a:solidFill>
                          <a:latin typeface="メイリオ"/>
                          <a:ea typeface="メイリオ"/>
                          <a:cs typeface="+mn-cs"/>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381913646"/>
                  </a:ext>
                </a:extLst>
              </a:tr>
              <a:tr h="6979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310</a:t>
                      </a:r>
                      <a:r>
                        <a:rPr kumimoji="1" lang="ja-JP" altLang="en-US" sz="800" kern="1200" dirty="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 </a:t>
                      </a: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dirty="0">
                          <a:solidFill>
                            <a:schemeClr val="tx1">
                              <a:lumMod val="65000"/>
                              <a:lumOff val="35000"/>
                            </a:schemeClr>
                          </a:solidFill>
                          <a:latin typeface="メイリオ"/>
                          <a:ea typeface="メイリオ"/>
                          <a:cs typeface="+mn-cs"/>
                        </a:rPr>
                        <a:t> 動画（</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310</a:t>
                      </a:r>
                      <a:r>
                        <a:rPr kumimoji="1" lang="ja-JP" altLang="en-US" sz="800" kern="1200" dirty="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2</a:t>
                      </a:r>
                      <a:r>
                        <a:rPr kumimoji="1" lang="ja-JP" altLang="en-US" sz="800" kern="1200" dirty="0">
                          <a:solidFill>
                            <a:schemeClr val="tx1">
                              <a:lumMod val="65000"/>
                              <a:lumOff val="35000"/>
                            </a:schemeClr>
                          </a:solidFill>
                          <a:latin typeface="メイリオ"/>
                          <a:ea typeface="メイリオ"/>
                          <a:cs typeface="+mn-cs"/>
                        </a:rPr>
                        <a:t>） </a:t>
                      </a: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dirty="0">
                          <a:solidFill>
                            <a:schemeClr val="tx1">
                              <a:lumMod val="65000"/>
                              <a:lumOff val="35000"/>
                            </a:schemeClr>
                          </a:solidFill>
                          <a:latin typeface="メイリオ"/>
                          <a:ea typeface="メイリオ"/>
                          <a:cs typeface="+mn-cs"/>
                        </a:rPr>
                        <a:t> 動画（</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2</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372</a:t>
                      </a:r>
                      <a:r>
                        <a:rPr kumimoji="1" lang="ja-JP" altLang="en-US" sz="800" kern="1200" dirty="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dirty="0">
                          <a:solidFill>
                            <a:schemeClr val="tx1">
                              <a:lumMod val="65000"/>
                              <a:lumOff val="35000"/>
                            </a:schemeClr>
                          </a:solidFill>
                          <a:latin typeface="メイリオ"/>
                          <a:ea typeface="メイリオ"/>
                          <a:cs typeface="+mn-cs"/>
                        </a:rPr>
                        <a:t>キャンペーン予約時に複数の広告タイプを選択した場合は、</a:t>
                      </a:r>
                      <a:br>
                        <a:rPr kumimoji="1" lang="en-US" altLang="ja-JP" sz="800" kern="1200" dirty="0">
                          <a:solidFill>
                            <a:schemeClr val="tx1">
                              <a:lumMod val="65000"/>
                              <a:lumOff val="35000"/>
                            </a:schemeClr>
                          </a:solidFill>
                          <a:latin typeface="メイリオ"/>
                          <a:ea typeface="メイリオ"/>
                          <a:cs typeface="+mn-cs"/>
                        </a:rPr>
                      </a:br>
                      <a:r>
                        <a:rPr kumimoji="1" lang="ja-JP" altLang="en-US" sz="800" kern="1200" dirty="0">
                          <a:solidFill>
                            <a:schemeClr val="tx1">
                              <a:lumMod val="65000"/>
                              <a:lumOff val="35000"/>
                            </a:schemeClr>
                          </a:solidFill>
                          <a:latin typeface="メイリオ"/>
                          <a:ea typeface="メイリオ"/>
                          <a:cs typeface="+mn-cs"/>
                        </a:rPr>
                        <a:t>金額の高い</a:t>
                      </a:r>
                      <a:r>
                        <a:rPr kumimoji="1" lang="en-US" altLang="ja-JP" sz="800" kern="1200" dirty="0" err="1">
                          <a:solidFill>
                            <a:schemeClr val="tx1">
                              <a:lumMod val="65000"/>
                              <a:lumOff val="35000"/>
                            </a:schemeClr>
                          </a:solidFill>
                          <a:latin typeface="メイリオ"/>
                          <a:ea typeface="メイリオ"/>
                          <a:cs typeface="+mn-cs"/>
                        </a:rPr>
                        <a:t>vCPM</a:t>
                      </a:r>
                      <a:r>
                        <a:rPr kumimoji="1" lang="ja-JP" altLang="en-US" sz="800" kern="1200" dirty="0">
                          <a:solidFill>
                            <a:schemeClr val="tx1">
                              <a:lumMod val="65000"/>
                              <a:lumOff val="35000"/>
                            </a:schemeClr>
                          </a:solidFill>
                          <a:latin typeface="メイリオ"/>
                          <a:ea typeface="メイリオ"/>
                          <a:cs typeface="+mn-cs"/>
                        </a:rPr>
                        <a:t>を適用します。</a:t>
                      </a:r>
                      <a:endParaRPr kumimoji="1" lang="en-US" altLang="ja-JP"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456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4014462905"/>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9337813"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5158" y="2060849"/>
            <a:ext cx="718540" cy="721315"/>
          </a:xfrm>
          <a:prstGeom prst="rect">
            <a:avLst/>
          </a:prstGeom>
        </p:spPr>
      </p:pic>
      <p:pic>
        <p:nvPicPr>
          <p:cNvPr id="8" name="図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3273" y="2060848"/>
            <a:ext cx="720919" cy="723702"/>
          </a:xfrm>
          <a:prstGeom prst="rect">
            <a:avLst/>
          </a:prstGeom>
        </p:spPr>
      </p:pic>
      <p:pic>
        <p:nvPicPr>
          <p:cNvPr id="9" name="図 8"/>
          <p:cNvPicPr>
            <a:picLocks noChangeAspect="1"/>
          </p:cNvPicPr>
          <p:nvPr/>
        </p:nvPicPr>
        <p:blipFill>
          <a:blip r:embed="rId4"/>
          <a:stretch>
            <a:fillRect/>
          </a:stretch>
        </p:blipFill>
        <p:spPr>
          <a:xfrm>
            <a:off x="6240016" y="2060848"/>
            <a:ext cx="694589" cy="718540"/>
          </a:xfrm>
          <a:prstGeom prst="rect">
            <a:avLst/>
          </a:prstGeom>
        </p:spPr>
      </p:pic>
    </p:spTree>
    <p:extLst>
      <p:ext uri="{BB962C8B-B14F-4D97-AF65-F5344CB8AC3E}">
        <p14:creationId xmlns:p14="http://schemas.microsoft.com/office/powerpoint/2010/main" val="761097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2" y="980728"/>
          <a:ext cx="11233248" cy="3760696"/>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1049260">
                  <a:extLst>
                    <a:ext uri="{9D8B030D-6E8A-4147-A177-3AD203B41FA5}">
                      <a16:colId xmlns:a16="http://schemas.microsoft.com/office/drawing/2014/main" val="2515137241"/>
                    </a:ext>
                  </a:extLst>
                </a:gridCol>
                <a:gridCol w="1584178">
                  <a:extLst>
                    <a:ext uri="{9D8B030D-6E8A-4147-A177-3AD203B41FA5}">
                      <a16:colId xmlns:a16="http://schemas.microsoft.com/office/drawing/2014/main" val="3608287535"/>
                    </a:ext>
                  </a:extLst>
                </a:gridCol>
                <a:gridCol w="1656184">
                  <a:extLst>
                    <a:ext uri="{9D8B030D-6E8A-4147-A177-3AD203B41FA5}">
                      <a16:colId xmlns:a16="http://schemas.microsoft.com/office/drawing/2014/main" val="613100517"/>
                    </a:ext>
                  </a:extLst>
                </a:gridCol>
                <a:gridCol w="1656184">
                  <a:extLst>
                    <a:ext uri="{9D8B030D-6E8A-4147-A177-3AD203B41FA5}">
                      <a16:colId xmlns:a16="http://schemas.microsoft.com/office/drawing/2014/main" val="3564655365"/>
                    </a:ext>
                  </a:extLst>
                </a:gridCol>
                <a:gridCol w="1656184">
                  <a:extLst>
                    <a:ext uri="{9D8B030D-6E8A-4147-A177-3AD203B41FA5}">
                      <a16:colId xmlns:a16="http://schemas.microsoft.com/office/drawing/2014/main" val="2591893762"/>
                    </a:ext>
                  </a:extLst>
                </a:gridCol>
                <a:gridCol w="1656184">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プライムカバー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カテゴリー指定</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プライムカバー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トップ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スマートパネル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プライムディスプレイ　</a:t>
                      </a:r>
                      <a:r>
                        <a:rPr kumimoji="1" lang="en-US" altLang="ja-JP" sz="900" b="1" dirty="0">
                          <a:solidFill>
                            <a:schemeClr val="tx1">
                              <a:lumMod val="65000"/>
                              <a:lumOff val="35000"/>
                            </a:schemeClr>
                          </a:solidFill>
                          <a:latin typeface="+mj-lt"/>
                          <a:ea typeface="+mj-ea"/>
                        </a:rPr>
                        <a:t>PC</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　</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カテゴリー指定　</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プライムディスプレイ　</a:t>
                      </a:r>
                      <a:r>
                        <a:rPr kumimoji="1" lang="en-US" altLang="ja-JP" sz="900" b="1" kern="1200" dirty="0">
                          <a:solidFill>
                            <a:schemeClr val="tx1">
                              <a:lumMod val="65000"/>
                              <a:lumOff val="35000"/>
                            </a:schemeClr>
                          </a:solidFill>
                          <a:latin typeface="+mn-lt"/>
                          <a:ea typeface="+mn-ea"/>
                          <a:cs typeface="+mn-cs"/>
                        </a:rPr>
                        <a:t>PC</a:t>
                      </a:r>
                      <a:endParaRPr kumimoji="1" lang="ja-JP" altLang="en-US" sz="9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59759655"/>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オーディエンスリスト</a:t>
                      </a:r>
                      <a:endParaRPr kumimoji="1" lang="en-US" altLang="ja-JP" sz="1050" b="0" dirty="0">
                        <a:solidFill>
                          <a:schemeClr val="bg1"/>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（ヤフー提供）</a:t>
                      </a:r>
                      <a:r>
                        <a:rPr kumimoji="1" lang="ja-JP" altLang="en-US" sz="900" b="0" dirty="0">
                          <a:solidFill>
                            <a:schemeClr val="bg1"/>
                          </a:solidFill>
                          <a:latin typeface="+mj-lt"/>
                          <a:ea typeface="+mj-ea"/>
                        </a:rPr>
                        <a:t>　</a:t>
                      </a:r>
                      <a:r>
                        <a:rPr kumimoji="1" lang="en-US" altLang="ja-JP" sz="900" b="0" dirty="0">
                          <a:solidFill>
                            <a:schemeClr val="bg1"/>
                          </a:solidFill>
                          <a:latin typeface="+mj-lt"/>
                          <a:ea typeface="+mj-ea"/>
                        </a:rPr>
                        <a:t>※2</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j-ea"/>
                          <a:cs typeface="+mn-cs"/>
                        </a:rPr>
                        <a:t>5-100</a:t>
                      </a:r>
                      <a:r>
                        <a:rPr kumimoji="1" lang="ja-JP" altLang="en-US" sz="1050" b="0" kern="1200" dirty="0">
                          <a:solidFill>
                            <a:schemeClr val="tx1">
                              <a:lumMod val="65000"/>
                              <a:lumOff val="35000"/>
                            </a:schemeClr>
                          </a:solidFill>
                          <a:latin typeface="+mj-ea"/>
                          <a:ea typeface="+mj-ea"/>
                          <a:cs typeface="+mn-cs"/>
                        </a:rPr>
                        <a:t>回</a:t>
                      </a:r>
                      <a:r>
                        <a:rPr kumimoji="1" lang="en-US" altLang="ja-JP" sz="1050" b="0" kern="1200" dirty="0">
                          <a:solidFill>
                            <a:schemeClr val="tx1">
                              <a:lumMod val="65000"/>
                              <a:lumOff val="35000"/>
                            </a:schemeClr>
                          </a:solidFill>
                          <a:latin typeface="+mj-ea"/>
                          <a:ea typeface="+mj-ea"/>
                          <a:cs typeface="+mn-cs"/>
                        </a:rPr>
                        <a:t>/</a:t>
                      </a:r>
                      <a:r>
                        <a:rPr kumimoji="1" lang="ja-JP" altLang="en-US" sz="1050" b="0" kern="1200" dirty="0">
                          <a:solidFill>
                            <a:schemeClr val="tx1">
                              <a:lumMod val="65000"/>
                              <a:lumOff val="35000"/>
                            </a:schemeClr>
                          </a:solidFill>
                          <a:latin typeface="+mj-ea"/>
                          <a:ea typeface="+mj-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263352" y="4869160"/>
            <a:ext cx="11762714"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solidFill>
                <a:schemeClr val="tx1">
                  <a:lumMod val="65000"/>
                  <a:lumOff val="35000"/>
                </a:schemeClr>
              </a:solidFill>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solidFill>
                  <a:srgbClr val="FF0000"/>
                </a:solidFill>
                <a:latin typeface="+mn-ea"/>
                <a:hlinkClick r:id="rId3"/>
              </a:rPr>
              <a:t>https://s.yimg.jp/dl/displayads-guarantee/audiencelist.zip</a:t>
            </a:r>
            <a:endParaRPr lang="en-US" altLang="ja-JP" sz="1050" dirty="0">
              <a:solidFill>
                <a:srgbClr val="FF0000"/>
              </a:solidFill>
              <a:latin typeface="+mn-ea"/>
            </a:endParaRPr>
          </a:p>
        </p:txBody>
      </p:sp>
    </p:spTree>
    <p:extLst>
      <p:ext uri="{BB962C8B-B14F-4D97-AF65-F5344CB8AC3E}">
        <p14:creationId xmlns:p14="http://schemas.microsoft.com/office/powerpoint/2010/main" val="759052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971680713"/>
              </p:ext>
            </p:extLst>
          </p:nvPr>
        </p:nvGraphicFramePr>
        <p:xfrm>
          <a:off x="263352" y="980728"/>
          <a:ext cx="8352928" cy="3760696"/>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3353518">
                  <a:extLst>
                    <a:ext uri="{9D8B030D-6E8A-4147-A177-3AD203B41FA5}">
                      <a16:colId xmlns:a16="http://schemas.microsoft.com/office/drawing/2014/main" val="2736899289"/>
                    </a:ext>
                  </a:extLst>
                </a:gridCol>
                <a:gridCol w="3024336">
                  <a:extLst>
                    <a:ext uri="{9D8B030D-6E8A-4147-A177-3AD203B41FA5}">
                      <a16:colId xmlns:a16="http://schemas.microsoft.com/office/drawing/2014/main" val="13590938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プライムカバー　</a:t>
                      </a: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（市区郡）</a:t>
                      </a:r>
                    </a:p>
                  </a:txBody>
                  <a:tcPr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　</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トップ　スマートパネル　</a:t>
                      </a: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（市区郡）</a:t>
                      </a:r>
                    </a:p>
                  </a:txBody>
                  <a:tcPr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37079620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j-lt"/>
                          <a:ea typeface="+mj-ea"/>
                          <a:cs typeface="+mn-cs"/>
                        </a:rPr>
                        <a:t>　</a:t>
                      </a:r>
                      <a:r>
                        <a:rPr kumimoji="1" lang="en-US" altLang="ja-JP" sz="900" b="0" kern="1200" dirty="0">
                          <a:solidFill>
                            <a:schemeClr val="bg1"/>
                          </a:solidFill>
                          <a:latin typeface="+mj-lt"/>
                          <a:ea typeface="+mj-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オーディエンスリスト</a:t>
                      </a:r>
                      <a:endParaRPr kumimoji="1" lang="en-US" altLang="ja-JP" sz="1050" b="0" dirty="0">
                        <a:solidFill>
                          <a:schemeClr val="bg1"/>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（ヤフー提供）</a:t>
                      </a:r>
                      <a:r>
                        <a:rPr kumimoji="1" lang="ja-JP" altLang="en-US" sz="900" b="0" dirty="0">
                          <a:solidFill>
                            <a:schemeClr val="bg1"/>
                          </a:solidFill>
                          <a:latin typeface="+mj-lt"/>
                          <a:ea typeface="+mj-ea"/>
                        </a:rPr>
                        <a:t>　</a:t>
                      </a:r>
                      <a:r>
                        <a:rPr kumimoji="1" lang="en-US" altLang="ja-JP" sz="900" b="0" dirty="0">
                          <a:solidFill>
                            <a:schemeClr val="bg1"/>
                          </a:solidFill>
                          <a:latin typeface="+mj-lt"/>
                          <a:ea typeface="+mj-ea"/>
                        </a:rPr>
                        <a:t>※2</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tx1">
                              <a:lumMod val="65000"/>
                              <a:lumOff val="35000"/>
                            </a:schemeClr>
                          </a:solidFill>
                          <a:latin typeface="+mn-lt"/>
                          <a:ea typeface="+mn-ea"/>
                          <a:cs typeface="+mn-cs"/>
                        </a:rPr>
                        <a:t>〇</a:t>
                      </a:r>
                      <a:endParaRPr kumimoji="1" lang="en-US" altLang="ja-JP" sz="105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n-lt"/>
                          <a:ea typeface="+mn-ea"/>
                          <a:cs typeface="+mn-cs"/>
                        </a:rPr>
                        <a:t>※</a:t>
                      </a:r>
                      <a:r>
                        <a:rPr kumimoji="1" lang="ja-JP" altLang="en-US" sz="1050" b="0" kern="1200" dirty="0">
                          <a:solidFill>
                            <a:schemeClr val="tx1">
                              <a:lumMod val="65000"/>
                              <a:lumOff val="35000"/>
                            </a:schemeClr>
                          </a:solidFill>
                          <a:latin typeface="+mn-lt"/>
                          <a:ea typeface="+mn-ea"/>
                          <a:cs typeface="+mn-cs"/>
                        </a:rPr>
                        <a:t>チラシ非閲覧ターゲティングのみ可</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8" name="テキスト ボックス 5">
            <a:extLst>
              <a:ext uri="{FF2B5EF4-FFF2-40B4-BE49-F238E27FC236}">
                <a16:creationId xmlns:a16="http://schemas.microsoft.com/office/drawing/2014/main" id="{80B0730C-3B9E-4841-8DAD-6780CB507DD0}"/>
              </a:ext>
            </a:extLst>
          </p:cNvPr>
          <p:cNvSpPr txBox="1"/>
          <p:nvPr/>
        </p:nvSpPr>
        <p:spPr>
          <a:xfrm>
            <a:off x="335360" y="4822120"/>
            <a:ext cx="11665296"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300" b="1" dirty="0">
                <a:solidFill>
                  <a:schemeClr val="tx1">
                    <a:lumMod val="65000"/>
                    <a:lumOff val="35000"/>
                  </a:schemeClr>
                </a:solidFill>
                <a:latin typeface="+mn-ea"/>
              </a:rPr>
              <a:t>【</a:t>
            </a:r>
            <a:r>
              <a:rPr lang="ja-JP" altLang="en-US" sz="1300" b="1" dirty="0">
                <a:solidFill>
                  <a:schemeClr val="tx1">
                    <a:lumMod val="65000"/>
                    <a:lumOff val="35000"/>
                  </a:schemeClr>
                </a:solidFill>
                <a:latin typeface="+mn-ea"/>
              </a:rPr>
              <a:t>注意事項</a:t>
            </a:r>
            <a:r>
              <a:rPr lang="en-US" altLang="ja-JP" sz="1300" b="1" dirty="0">
                <a:solidFill>
                  <a:schemeClr val="tx1">
                    <a:lumMod val="65000"/>
                    <a:lumOff val="35000"/>
                  </a:schemeClr>
                </a:solidFill>
                <a:latin typeface="+mn-ea"/>
              </a:rPr>
              <a:t>】</a:t>
            </a:r>
          </a:p>
          <a:p>
            <a:pPr>
              <a:lnSpc>
                <a:spcPts val="1460"/>
              </a:lnSpc>
            </a:pPr>
            <a:r>
              <a:rPr lang="ja-JP" altLang="en-US" sz="1300" b="1" dirty="0">
                <a:solidFill>
                  <a:schemeClr val="tx1">
                    <a:lumMod val="65000"/>
                    <a:lumOff val="35000"/>
                  </a:schemeClr>
                </a:solidFill>
                <a:latin typeface="+mn-ea"/>
              </a:rPr>
              <a:t>こちらの商品における、各ターゲティングを掛け合わせた際の</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は、</a:t>
            </a:r>
            <a:r>
              <a:rPr lang="en-US" altLang="ja-JP" sz="1300" b="1" dirty="0">
                <a:solidFill>
                  <a:schemeClr val="tx1">
                    <a:lumMod val="65000"/>
                    <a:lumOff val="35000"/>
                  </a:schemeClr>
                </a:solidFill>
                <a:latin typeface="+mn-ea"/>
              </a:rPr>
              <a:t>P3</a:t>
            </a:r>
            <a:r>
              <a:rPr lang="ja-JP" altLang="en-US" sz="1300" b="1" dirty="0" err="1">
                <a:solidFill>
                  <a:schemeClr val="tx1">
                    <a:lumMod val="65000"/>
                    <a:lumOff val="35000"/>
                  </a:schemeClr>
                </a:solidFill>
                <a:latin typeface="+mn-ea"/>
              </a:rPr>
              <a:t>、</a:t>
            </a:r>
            <a:r>
              <a:rPr lang="en-US" altLang="ja-JP" sz="1300" b="1" dirty="0">
                <a:solidFill>
                  <a:schemeClr val="tx1">
                    <a:lumMod val="65000"/>
                    <a:lumOff val="35000"/>
                  </a:schemeClr>
                </a:solidFill>
                <a:latin typeface="+mn-ea"/>
              </a:rPr>
              <a:t>5</a:t>
            </a:r>
            <a:r>
              <a:rPr lang="ja-JP" altLang="en-US" sz="1300" b="1" dirty="0">
                <a:solidFill>
                  <a:schemeClr val="tx1">
                    <a:lumMod val="65000"/>
                    <a:lumOff val="35000"/>
                  </a:schemeClr>
                </a:solidFill>
                <a:latin typeface="+mn-ea"/>
              </a:rPr>
              <a:t>「商品一覧」ページの「基本料金（</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 」欄をご確認ください。</a:t>
            </a:r>
            <a:endParaRPr lang="en-US" altLang="ja-JP" sz="1300" b="1"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はスマートフォンの略称です。</a:t>
            </a:r>
            <a:endParaRPr lang="en-US" altLang="ja-JP" sz="1050" dirty="0">
              <a:solidFill>
                <a:schemeClr val="tx1">
                  <a:lumMod val="65000"/>
                  <a:lumOff val="35000"/>
                </a:schemeClr>
              </a:solidFill>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solidFill>
                  <a:srgbClr val="FF0000"/>
                </a:solidFill>
                <a:latin typeface="+mn-ea"/>
              </a:rPr>
              <a:t> </a:t>
            </a:r>
            <a:r>
              <a:rPr lang="en-US" altLang="ja-JP" sz="1050" dirty="0">
                <a:solidFill>
                  <a:srgbClr val="FF0000"/>
                </a:solidFill>
                <a:latin typeface="+mn-ea"/>
                <a:hlinkClick r:id="rId3"/>
              </a:rPr>
              <a:t>https://s.yimg.jp/dl/displayads-guarantee/audiencelist.zip</a:t>
            </a:r>
            <a:endParaRPr lang="en-US" altLang="ja-JP" sz="1050" dirty="0">
              <a:solidFill>
                <a:srgbClr val="FF0000"/>
              </a:solidFill>
              <a:latin typeface="+mn-ea"/>
            </a:endParaRPr>
          </a:p>
        </p:txBody>
      </p:sp>
    </p:spTree>
    <p:extLst>
      <p:ext uri="{BB962C8B-B14F-4D97-AF65-F5344CB8AC3E}">
        <p14:creationId xmlns:p14="http://schemas.microsoft.com/office/powerpoint/2010/main" val="259876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16" name="正方形/長方形 15"/>
          <p:cNvSpPr/>
          <p:nvPr/>
        </p:nvSpPr>
        <p:spPr>
          <a:xfrm>
            <a:off x="7558923" y="6546830"/>
            <a:ext cx="4153701"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nvGraphicFramePr>
        <p:xfrm>
          <a:off x="163994" y="915711"/>
          <a:ext cx="11864011" cy="5634220"/>
        </p:xfrm>
        <a:graphic>
          <a:graphicData uri="http://schemas.openxmlformats.org/drawingml/2006/table">
            <a:tbl>
              <a:tblPr firstCol="1" bandRow="1"/>
              <a:tblGrid>
                <a:gridCol w="3329611">
                  <a:extLst>
                    <a:ext uri="{9D8B030D-6E8A-4147-A177-3AD203B41FA5}">
                      <a16:colId xmlns:a16="http://schemas.microsoft.com/office/drawing/2014/main" val="792911817"/>
                    </a:ext>
                  </a:extLst>
                </a:gridCol>
                <a:gridCol w="1162235">
                  <a:extLst>
                    <a:ext uri="{9D8B030D-6E8A-4147-A177-3AD203B41FA5}">
                      <a16:colId xmlns:a16="http://schemas.microsoft.com/office/drawing/2014/main" val="4008136769"/>
                    </a:ext>
                  </a:extLst>
                </a:gridCol>
                <a:gridCol w="1152128">
                  <a:extLst>
                    <a:ext uri="{9D8B030D-6E8A-4147-A177-3AD203B41FA5}">
                      <a16:colId xmlns:a16="http://schemas.microsoft.com/office/drawing/2014/main" val="1569342466"/>
                    </a:ext>
                  </a:extLst>
                </a:gridCol>
                <a:gridCol w="1296144">
                  <a:extLst>
                    <a:ext uri="{9D8B030D-6E8A-4147-A177-3AD203B41FA5}">
                      <a16:colId xmlns:a16="http://schemas.microsoft.com/office/drawing/2014/main" val="522808839"/>
                    </a:ext>
                  </a:extLst>
                </a:gridCol>
                <a:gridCol w="1368152">
                  <a:extLst>
                    <a:ext uri="{9D8B030D-6E8A-4147-A177-3AD203B41FA5}">
                      <a16:colId xmlns:a16="http://schemas.microsoft.com/office/drawing/2014/main" val="37299616"/>
                    </a:ext>
                  </a:extLst>
                </a:gridCol>
                <a:gridCol w="1368152">
                  <a:extLst>
                    <a:ext uri="{9D8B030D-6E8A-4147-A177-3AD203B41FA5}">
                      <a16:colId xmlns:a16="http://schemas.microsoft.com/office/drawing/2014/main" val="1195208091"/>
                    </a:ext>
                  </a:extLst>
                </a:gridCol>
                <a:gridCol w="1080120">
                  <a:extLst>
                    <a:ext uri="{9D8B030D-6E8A-4147-A177-3AD203B41FA5}">
                      <a16:colId xmlns:a16="http://schemas.microsoft.com/office/drawing/2014/main" val="1118573750"/>
                    </a:ext>
                  </a:extLst>
                </a:gridCol>
                <a:gridCol w="1107469">
                  <a:extLst>
                    <a:ext uri="{9D8B030D-6E8A-4147-A177-3AD203B41FA5}">
                      <a16:colId xmlns:a16="http://schemas.microsoft.com/office/drawing/2014/main" val="2598357217"/>
                    </a:ext>
                  </a:extLst>
                </a:gridCol>
              </a:tblGrid>
              <a:tr h="5588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プライムカバー　</a:t>
                      </a: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（市区郡）</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カテゴリー指定</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トップ　スマートパネル</a:t>
                      </a:r>
                      <a:endParaRPr kumimoji="1" lang="en-US" altLang="ja-JP" sz="800" b="1" dirty="0">
                        <a:solidFill>
                          <a:schemeClr val="tx1">
                            <a:lumMod val="65000"/>
                            <a:lumOff val="35000"/>
                          </a:schemeClr>
                        </a:solidFill>
                        <a:latin typeface="+mj-lt"/>
                        <a:ea typeface="+mj-ea"/>
                      </a:endParaRPr>
                    </a:p>
                    <a:p>
                      <a:pPr algn="ct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　スマートパネル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（市区郡）</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プライム</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ディスプレイ　</a:t>
                      </a:r>
                      <a:r>
                        <a:rPr kumimoji="1" lang="en-US" altLang="ja-JP" sz="800" b="1" dirty="0">
                          <a:solidFill>
                            <a:schemeClr val="tx1">
                              <a:lumMod val="65000"/>
                              <a:lumOff val="35000"/>
                            </a:schemeClr>
                          </a:solidFill>
                          <a:latin typeface="+mj-lt"/>
                          <a:ea typeface="+mj-ea"/>
                        </a:rPr>
                        <a:t>PC</a:t>
                      </a:r>
                      <a:endParaRPr kumimoji="1" lang="ja-JP" altLang="en-US" sz="8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カテゴリー指定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ディスプレイ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628964"/>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2698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a:t>
                      </a:r>
                      <a:endParaRPr lang="en-US" altLang="ja-JP" sz="900" b="0" i="0" u="none" strike="noStrike" dirty="0">
                        <a:solidFill>
                          <a:schemeClr val="bg1"/>
                        </a:solidFill>
                        <a:effectLst/>
                        <a:latin typeface="+mn-lt"/>
                        <a:ea typeface="+mn-ea"/>
                      </a:endParaRPr>
                    </a:p>
                    <a:p>
                      <a:pPr algn="l" fontAlgn="ctr"/>
                      <a:r>
                        <a:rPr lang="ja-JP" altLang="en-US" sz="900" b="0" i="0" u="none" strike="noStrike" dirty="0">
                          <a:solidFill>
                            <a:schemeClr val="bg1"/>
                          </a:solidFill>
                          <a:effectLst/>
                          <a:latin typeface="+mn-lt"/>
                          <a:ea typeface="+mn-ea"/>
                        </a:rPr>
                        <a:t>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374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374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17829682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2698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a:t>
                      </a:r>
                      <a:endParaRPr lang="en-US" altLang="ja-JP" sz="900" b="0" i="0" u="none" strike="noStrike" dirty="0">
                        <a:solidFill>
                          <a:schemeClr val="bg1"/>
                        </a:solidFill>
                        <a:effectLst/>
                        <a:latin typeface="メイリオ" panose="020B0604030504040204" pitchFamily="50" charset="-128"/>
                        <a:ea typeface="メイリオ" panose="020B0604030504040204" pitchFamily="50" charset="-128"/>
                      </a:endParaRPr>
                    </a:p>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208185" y="6546830"/>
            <a:ext cx="5477825" cy="338554"/>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は</a:t>
            </a:r>
            <a:r>
              <a:rPr lang="en-US" altLang="ja-JP" sz="800" dirty="0">
                <a:solidFill>
                  <a:schemeClr val="tx1">
                    <a:lumMod val="65000"/>
                    <a:lumOff val="35000"/>
                  </a:schemeClr>
                </a:solidFill>
              </a:rPr>
              <a:t>Yahoo!</a:t>
            </a:r>
            <a:r>
              <a:rPr lang="ja-JP" altLang="en-US" sz="800" dirty="0">
                <a:solidFill>
                  <a:schemeClr val="tx1">
                    <a:lumMod val="65000"/>
                    <a:lumOff val="35000"/>
                  </a:schemeClr>
                </a:solidFill>
              </a:rPr>
              <a:t>ニュース面には掲載されません</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pPr fontAlgn="ct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pic>
        <p:nvPicPr>
          <p:cNvPr id="19" name="図 18"/>
          <p:cNvPicPr>
            <a:picLocks noChangeAspect="1"/>
          </p:cNvPicPr>
          <p:nvPr/>
        </p:nvPicPr>
        <p:blipFill>
          <a:blip r:embed="rId2"/>
          <a:stretch>
            <a:fillRect/>
          </a:stretch>
        </p:blipFill>
        <p:spPr>
          <a:xfrm>
            <a:off x="7784244" y="6571321"/>
            <a:ext cx="203602" cy="120158"/>
          </a:xfrm>
          <a:prstGeom prst="rect">
            <a:avLst/>
          </a:prstGeom>
        </p:spPr>
      </p:pic>
    </p:spTree>
    <p:extLst>
      <p:ext uri="{BB962C8B-B14F-4D97-AF65-F5344CB8AC3E}">
        <p14:creationId xmlns:p14="http://schemas.microsoft.com/office/powerpoint/2010/main" val="2899121527"/>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16586</TotalTime>
  <Words>4119</Words>
  <Application>Microsoft Office PowerPoint</Application>
  <PresentationFormat>ワイド画面</PresentationFormat>
  <Paragraphs>694</Paragraphs>
  <Slides>17</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3</vt:i4>
      </vt:variant>
      <vt:variant>
        <vt:lpstr>スライド タイトル</vt:lpstr>
      </vt:variant>
      <vt:variant>
        <vt:i4>17</vt:i4>
      </vt:variant>
    </vt:vector>
  </HeadingPairs>
  <TitlesOfParts>
    <vt:vector size="23" baseType="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菅原彩</dc:creator>
  <cp:lastModifiedBy>菅原 彩</cp:lastModifiedBy>
  <cp:revision>312</cp:revision>
  <dcterms:created xsi:type="dcterms:W3CDTF">2020-02-26T07:28:11Z</dcterms:created>
  <dcterms:modified xsi:type="dcterms:W3CDTF">2023-02-06T01:19:20Z</dcterms:modified>
</cp:coreProperties>
</file>