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2"/>
  </p:notesMasterIdLst>
  <p:sldIdLst>
    <p:sldId id="316" r:id="rId4"/>
    <p:sldId id="402" r:id="rId5"/>
    <p:sldId id="365" r:id="rId6"/>
    <p:sldId id="352" r:id="rId7"/>
    <p:sldId id="391" r:id="rId8"/>
    <p:sldId id="404" r:id="rId9"/>
    <p:sldId id="398" r:id="rId10"/>
    <p:sldId id="399" r:id="rId11"/>
    <p:sldId id="359" r:id="rId12"/>
    <p:sldId id="406" r:id="rId13"/>
    <p:sldId id="346" r:id="rId14"/>
    <p:sldId id="333" r:id="rId15"/>
    <p:sldId id="362" r:id="rId16"/>
    <p:sldId id="377" r:id="rId17"/>
    <p:sldId id="336" r:id="rId18"/>
    <p:sldId id="338" r:id="rId19"/>
    <p:sldId id="361" r:id="rId20"/>
    <p:sldId id="400"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FFFAFB"/>
    <a:srgbClr val="F5FAFB"/>
    <a:srgbClr val="FFE9EA"/>
    <a:srgbClr val="FFCCCC"/>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BF19F-244D-48D1-9490-1744E140AD2B}" v="48" dt="2021-04-16T06:29:35.76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0" d="100"/>
          <a:sy n="70" d="100"/>
        </p:scale>
        <p:origin x="14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066BF19F-244D-48D1-9490-1744E140AD2B}"/>
    <pc:docChg chg="modSld">
      <pc:chgData name="moohara" userId="" providerId="" clId="Web-{066BF19F-244D-48D1-9490-1744E140AD2B}" dt="2021-04-16T06:29:35.767" v="22" actId="20577"/>
      <pc:docMkLst>
        <pc:docMk/>
      </pc:docMkLst>
      <pc:sldChg chg="modSp">
        <pc:chgData name="moohara" userId="" providerId="" clId="Web-{066BF19F-244D-48D1-9490-1744E140AD2B}" dt="2021-04-16T06:28:26.047" v="11"/>
        <pc:sldMkLst>
          <pc:docMk/>
          <pc:sldMk cId="3454270807" sldId="326"/>
        </pc:sldMkLst>
        <pc:graphicFrameChg chg="mod modGraphic">
          <ac:chgData name="moohara" userId="" providerId="" clId="Web-{066BF19F-244D-48D1-9490-1744E140AD2B}" dt="2021-04-16T06:28:26.047" v="11"/>
          <ac:graphicFrameMkLst>
            <pc:docMk/>
            <pc:sldMk cId="3454270807" sldId="326"/>
            <ac:graphicFrameMk id="12" creationId="{8D6FD0B5-1C48-2E4A-A909-7ABA89B39DE9}"/>
          </ac:graphicFrameMkLst>
        </pc:graphicFrameChg>
      </pc:sldChg>
      <pc:sldChg chg="modSp">
        <pc:chgData name="moohara" userId="" providerId="" clId="Web-{066BF19F-244D-48D1-9490-1744E140AD2B}" dt="2021-04-16T06:29:35.767" v="22" actId="20577"/>
        <pc:sldMkLst>
          <pc:docMk/>
          <pc:sldMk cId="749953078" sldId="337"/>
        </pc:sldMkLst>
        <pc:spChg chg="mod">
          <ac:chgData name="moohara" userId="" providerId="" clId="Web-{066BF19F-244D-48D1-9490-1744E140AD2B}" dt="2021-04-16T06:29:35.767" v="22" actId="20577"/>
          <ac:spMkLst>
            <pc:docMk/>
            <pc:sldMk cId="749953078" sldId="337"/>
            <ac:spMk id="4" creationId="{00000000-0000-0000-0000-000000000000}"/>
          </ac:spMkLst>
        </pc:spChg>
      </pc:sldChg>
      <pc:sldChg chg="modSp">
        <pc:chgData name="moohara" userId="" providerId="" clId="Web-{066BF19F-244D-48D1-9490-1744E140AD2B}" dt="2021-04-16T06:28:51.875" v="19"/>
        <pc:sldMkLst>
          <pc:docMk/>
          <pc:sldMk cId="3809789903" sldId="342"/>
        </pc:sldMkLst>
        <pc:graphicFrameChg chg="mod modGraphic">
          <ac:chgData name="moohara" userId="" providerId="" clId="Web-{066BF19F-244D-48D1-9490-1744E140AD2B}" dt="2021-04-16T06:28:51.875" v="19"/>
          <ac:graphicFrameMkLst>
            <pc:docMk/>
            <pc:sldMk cId="3809789903" sldId="342"/>
            <ac:graphicFrameMk id="12" creationId="{8D6FD0B5-1C48-2E4A-A909-7ABA89B39DE9}"/>
          </ac:graphicFrameMkLst>
        </pc:graphicFrameChg>
      </pc:sldChg>
      <pc:sldChg chg="modSp">
        <pc:chgData name="moohara" userId="" providerId="" clId="Web-{066BF19F-244D-48D1-9490-1744E140AD2B}" dt="2021-04-16T06:28:37.875" v="15"/>
        <pc:sldMkLst>
          <pc:docMk/>
          <pc:sldMk cId="1589320158" sldId="343"/>
        </pc:sldMkLst>
        <pc:graphicFrameChg chg="mod modGraphic">
          <ac:chgData name="moohara" userId="" providerId="" clId="Web-{066BF19F-244D-48D1-9490-1744E140AD2B}" dt="2021-04-16T06:28:37.875" v="15"/>
          <ac:graphicFrameMkLst>
            <pc:docMk/>
            <pc:sldMk cId="1589320158" sldId="343"/>
            <ac:graphicFrameMk id="12" creationId="{8D6FD0B5-1C48-2E4A-A909-7ABA89B39DE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35758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4" Type="http://schemas.openxmlformats.org/officeDocument/2006/relationships/hyperlink" Target="https://ads-help.yahoo.co.jp/yahooads/guideline/articledetail?lan=ja&amp;aid=1493&amp;o=defaul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39416" y="2060848"/>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1</a:t>
            </a:r>
            <a:r>
              <a:rPr lang="ja-JP" altLang="en-US" dirty="0"/>
              <a:t>月</a:t>
            </a:r>
            <a:r>
              <a:rPr lang="en-US" altLang="ja-JP" dirty="0"/>
              <a:t>26</a:t>
            </a:r>
            <a:r>
              <a:rPr lang="ja-JP" altLang="en-US" dirty="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752528" cy="360040"/>
          </a:xfrm>
        </p:spPr>
        <p:txBody>
          <a:bodyPr>
            <a:noAutofit/>
          </a:body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ニュース　（</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575720"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16" name="正方形/長方形 15"/>
          <p:cNvSpPr/>
          <p:nvPr/>
        </p:nvSpPr>
        <p:spPr>
          <a:xfrm>
            <a:off x="7558923" y="6546830"/>
            <a:ext cx="4153701"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816546552"/>
              </p:ext>
            </p:extLst>
          </p:nvPr>
        </p:nvGraphicFramePr>
        <p:xfrm>
          <a:off x="163994" y="915711"/>
          <a:ext cx="11864011" cy="5634220"/>
        </p:xfrm>
        <a:graphic>
          <a:graphicData uri="http://schemas.openxmlformats.org/drawingml/2006/table">
            <a:tbl>
              <a:tblPr firstCol="1" bandRow="1"/>
              <a:tblGrid>
                <a:gridCol w="3329611">
                  <a:extLst>
                    <a:ext uri="{9D8B030D-6E8A-4147-A177-3AD203B41FA5}">
                      <a16:colId xmlns:a16="http://schemas.microsoft.com/office/drawing/2014/main" val="792911817"/>
                    </a:ext>
                  </a:extLst>
                </a:gridCol>
                <a:gridCol w="1162235">
                  <a:extLst>
                    <a:ext uri="{9D8B030D-6E8A-4147-A177-3AD203B41FA5}">
                      <a16:colId xmlns:a16="http://schemas.microsoft.com/office/drawing/2014/main" val="4008136769"/>
                    </a:ext>
                  </a:extLst>
                </a:gridCol>
                <a:gridCol w="1152128">
                  <a:extLst>
                    <a:ext uri="{9D8B030D-6E8A-4147-A177-3AD203B41FA5}">
                      <a16:colId xmlns:a16="http://schemas.microsoft.com/office/drawing/2014/main" val="1569342466"/>
                    </a:ext>
                  </a:extLst>
                </a:gridCol>
                <a:gridCol w="1296144">
                  <a:extLst>
                    <a:ext uri="{9D8B030D-6E8A-4147-A177-3AD203B41FA5}">
                      <a16:colId xmlns:a16="http://schemas.microsoft.com/office/drawing/2014/main" val="522808839"/>
                    </a:ext>
                  </a:extLst>
                </a:gridCol>
                <a:gridCol w="1368152">
                  <a:extLst>
                    <a:ext uri="{9D8B030D-6E8A-4147-A177-3AD203B41FA5}">
                      <a16:colId xmlns:a16="http://schemas.microsoft.com/office/drawing/2014/main" val="37299616"/>
                    </a:ext>
                  </a:extLst>
                </a:gridCol>
                <a:gridCol w="1368152">
                  <a:extLst>
                    <a:ext uri="{9D8B030D-6E8A-4147-A177-3AD203B41FA5}">
                      <a16:colId xmlns:a16="http://schemas.microsoft.com/office/drawing/2014/main" val="1195208091"/>
                    </a:ext>
                  </a:extLst>
                </a:gridCol>
                <a:gridCol w="1080120">
                  <a:extLst>
                    <a:ext uri="{9D8B030D-6E8A-4147-A177-3AD203B41FA5}">
                      <a16:colId xmlns:a16="http://schemas.microsoft.com/office/drawing/2014/main" val="1118573750"/>
                    </a:ext>
                  </a:extLst>
                </a:gridCol>
                <a:gridCol w="1107469">
                  <a:extLst>
                    <a:ext uri="{9D8B030D-6E8A-4147-A177-3AD203B41FA5}">
                      <a16:colId xmlns:a16="http://schemas.microsoft.com/office/drawing/2014/main" val="2598357217"/>
                    </a:ext>
                  </a:extLst>
                </a:gridCol>
              </a:tblGrid>
              <a:tr h="5588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プライムカバー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トップ　スマートパネル</a:t>
                      </a:r>
                      <a:endParaRPr kumimoji="1" lang="en-US" altLang="ja-JP" sz="800" b="1" dirty="0">
                        <a:solidFill>
                          <a:schemeClr val="tx1">
                            <a:lumMod val="65000"/>
                            <a:lumOff val="35000"/>
                          </a:schemeClr>
                        </a:solidFill>
                        <a:latin typeface="+mj-lt"/>
                        <a:ea typeface="+mj-ea"/>
                      </a:endParaRPr>
                    </a:p>
                    <a:p>
                      <a:pPr algn="ct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スマートパネル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ディスプレイ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2698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a:t>
                      </a:r>
                      <a:endParaRPr lang="en-US" altLang="ja-JP" sz="900" b="0" i="0" u="none" strike="noStrike" dirty="0">
                        <a:solidFill>
                          <a:schemeClr val="bg1"/>
                        </a:solidFill>
                        <a:effectLst/>
                        <a:latin typeface="+mn-lt"/>
                        <a:ea typeface="+mn-ea"/>
                      </a:endParaRPr>
                    </a:p>
                    <a:p>
                      <a:pPr algn="l" fontAlgn="ctr"/>
                      <a:r>
                        <a:rPr lang="ja-JP" altLang="en-US" sz="900" b="0" i="0" u="none" strike="noStrike" dirty="0">
                          <a:solidFill>
                            <a:schemeClr val="bg1"/>
                          </a:solidFill>
                          <a:effectLst/>
                          <a:latin typeface="+mn-lt"/>
                          <a:ea typeface="+mn-ea"/>
                        </a:rPr>
                        <a:t>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74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74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2698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a:t>
                      </a:r>
                      <a:endParaRPr lang="en-US" altLang="ja-JP" sz="900" b="0" i="0" u="none" strike="noStrike" dirty="0">
                        <a:solidFill>
                          <a:schemeClr val="bg1"/>
                        </a:solidFill>
                        <a:effectLst/>
                        <a:latin typeface="メイリオ" panose="020B0604030504040204" pitchFamily="50" charset="-128"/>
                        <a:ea typeface="メイリオ" panose="020B0604030504040204" pitchFamily="50" charset="-128"/>
                      </a:endParaRPr>
                    </a:p>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208185" y="6546830"/>
            <a:ext cx="5477825" cy="338554"/>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pPr fontAlgn="ct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7784244" y="6571321"/>
            <a:ext cx="203602" cy="120158"/>
          </a:xfrm>
          <a:prstGeom prst="rect">
            <a:avLst/>
          </a:prstGeom>
        </p:spPr>
      </p:pic>
    </p:spTree>
    <p:extLst>
      <p:ext uri="{BB962C8B-B14F-4D97-AF65-F5344CB8AC3E}">
        <p14:creationId xmlns:p14="http://schemas.microsoft.com/office/powerpoint/2010/main" val="2899121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392" y="1251032"/>
            <a:ext cx="2416151" cy="4297503"/>
          </a:xfrm>
          <a:prstGeom prst="rect">
            <a:avLst/>
          </a:prstGeom>
        </p:spPr>
      </p:pic>
      <p:sp>
        <p:nvSpPr>
          <p:cNvPr id="14" name="テキスト ボックス 13">
            <a:extLst>
              <a:ext uri="{FF2B5EF4-FFF2-40B4-BE49-F238E27FC236}">
                <a16:creationId xmlns:a16="http://schemas.microsoft.com/office/drawing/2014/main" id="{105A310C-96BB-AD4C-AB58-A365BD4CA5F0}"/>
              </a:ext>
            </a:extLst>
          </p:cNvPr>
          <p:cNvSpPr txBox="1"/>
          <p:nvPr/>
        </p:nvSpPr>
        <p:spPr>
          <a:xfrm>
            <a:off x="4015871" y="741724"/>
            <a:ext cx="2159566"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スマートパネル</a:t>
            </a:r>
            <a:endParaRPr lang="en-US" altLang="ja-JP" sz="1050" b="1" dirty="0">
              <a:solidFill>
                <a:schemeClr val="tx1">
                  <a:lumMod val="65000"/>
                  <a:lumOff val="35000"/>
                </a:schemeClr>
              </a:solidFill>
            </a:endParaRPr>
          </a:p>
        </p:txBody>
      </p:sp>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7127" y="1313767"/>
            <a:ext cx="2200882" cy="4423510"/>
          </a:xfrm>
          <a:prstGeom prst="rect">
            <a:avLst/>
          </a:prstGeom>
        </p:spPr>
      </p:pic>
      <p:sp>
        <p:nvSpPr>
          <p:cNvPr id="11" name="テキスト ボックス 10">
            <a:extLst>
              <a:ext uri="{FF2B5EF4-FFF2-40B4-BE49-F238E27FC236}">
                <a16:creationId xmlns:a16="http://schemas.microsoft.com/office/drawing/2014/main" id="{105A310C-96BB-AD4C-AB58-A365BD4CA5F0}"/>
              </a:ext>
            </a:extLst>
          </p:cNvPr>
          <p:cNvSpPr txBox="1"/>
          <p:nvPr/>
        </p:nvSpPr>
        <p:spPr>
          <a:xfrm>
            <a:off x="840137" y="763583"/>
            <a:ext cx="2204451"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プライムカバー</a:t>
            </a:r>
            <a:endParaRPr lang="en-US" altLang="ja-JP" sz="1050" b="1" dirty="0">
              <a:solidFill>
                <a:schemeClr val="tx1">
                  <a:lumMod val="65000"/>
                  <a:lumOff val="35000"/>
                </a:schemeClr>
              </a:solidFill>
            </a:endParaRPr>
          </a:p>
        </p:txBody>
      </p:sp>
      <p:sp>
        <p:nvSpPr>
          <p:cNvPr id="9" name="テキスト ボックス 8"/>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0" name="正方形/長方形 9"/>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2120707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120336" y="1492350"/>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485459" y="1477695"/>
            <a:ext cx="1162498"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6</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5</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2846" y="1904189"/>
            <a:ext cx="3713794" cy="3713796"/>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36" y="1916832"/>
            <a:ext cx="3701779" cy="3701779"/>
          </a:xfrm>
          <a:prstGeom prst="rect">
            <a:avLst/>
          </a:prstGeom>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0714" y="1940523"/>
            <a:ext cx="3658395" cy="3679262"/>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5087888" y="1472756"/>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kern="0" dirty="0">
                <a:solidFill>
                  <a:schemeClr val="tx1">
                    <a:lumMod val="65000"/>
                    <a:lumOff val="35000"/>
                  </a:schemeClr>
                </a:solidFill>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1" name="正方形/長方形 10"/>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3985313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6</a:t>
            </a:r>
            <a:r>
              <a:rPr lang="ja-JP" altLang="en-US" dirty="0"/>
              <a:t>月</a:t>
            </a:r>
            <a:r>
              <a:rPr lang="en-US" altLang="ja-JP" dirty="0"/>
              <a:t>-7</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テキスト ボックス 3"/>
          <p:cNvSpPr txBox="1"/>
          <p:nvPr/>
        </p:nvSpPr>
        <p:spPr>
          <a:xfrm>
            <a:off x="423261" y="1052736"/>
            <a:ext cx="11402265" cy="1938992"/>
          </a:xfrm>
          <a:prstGeom prst="rect">
            <a:avLst/>
          </a:prstGeom>
          <a:noFill/>
        </p:spPr>
        <p:txBody>
          <a:bodyPr wrap="square" rtlCol="0">
            <a:spAutoFit/>
          </a:bodyPr>
          <a:lstStyle/>
          <a:p>
            <a:r>
              <a:rPr lang="ja-JP" altLang="en-US" sz="2000" dirty="0">
                <a:solidFill>
                  <a:schemeClr val="tx1">
                    <a:lumMod val="65000"/>
                    <a:lumOff val="35000"/>
                  </a:schemeClr>
                </a:solidFill>
              </a:rPr>
              <a:t>以下の商品は</a:t>
            </a:r>
            <a:r>
              <a:rPr lang="en-US" altLang="ja-JP" sz="2000" dirty="0" err="1">
                <a:solidFill>
                  <a:schemeClr val="tx1">
                    <a:lumMod val="65000"/>
                    <a:lumOff val="35000"/>
                  </a:schemeClr>
                </a:solidFill>
              </a:rPr>
              <a:t>vCPM</a:t>
            </a:r>
            <a:r>
              <a:rPr lang="ja-JP" altLang="en-US" sz="2000" dirty="0">
                <a:solidFill>
                  <a:schemeClr val="tx1">
                    <a:lumMod val="65000"/>
                    <a:lumOff val="35000"/>
                  </a:schemeClr>
                </a:solidFill>
              </a:rPr>
              <a:t>変更につき、</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-7</a:t>
            </a:r>
            <a:r>
              <a:rPr lang="ja-JP" altLang="en-US" sz="2000" dirty="0">
                <a:solidFill>
                  <a:schemeClr val="tx1">
                    <a:lumMod val="65000"/>
                    <a:lumOff val="35000"/>
                  </a:schemeClr>
                </a:solidFill>
              </a:rPr>
              <a:t>月を跨いだ掲載期間を</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キャンペーンで購入はできません。</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月分、</a:t>
            </a:r>
            <a:r>
              <a:rPr lang="en-US" altLang="ja-JP" sz="2000" dirty="0">
                <a:solidFill>
                  <a:schemeClr val="tx1">
                    <a:lumMod val="65000"/>
                    <a:lumOff val="35000"/>
                  </a:schemeClr>
                </a:solidFill>
              </a:rPr>
              <a:t>7</a:t>
            </a:r>
            <a:r>
              <a:rPr lang="ja-JP" altLang="en-US" sz="2000" dirty="0">
                <a:solidFill>
                  <a:schemeClr val="tx1">
                    <a:lumMod val="65000"/>
                    <a:lumOff val="35000"/>
                  </a:schemeClr>
                </a:solidFill>
              </a:rPr>
              <a:t>月分それぞれキャンペーンを分けて予約をお願いいたします。</a:t>
            </a:r>
            <a:endParaRPr lang="en-US" altLang="ja-JP" sz="2000" dirty="0">
              <a:solidFill>
                <a:schemeClr val="tx1">
                  <a:lumMod val="65000"/>
                  <a:lumOff val="35000"/>
                </a:schemeClr>
              </a:solidFill>
            </a:endParaRPr>
          </a:p>
          <a:p>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ニュース　プライムカバー　</a:t>
            </a:r>
            <a:r>
              <a:rPr lang="en-US" altLang="ja-JP" sz="2000" dirty="0">
                <a:solidFill>
                  <a:schemeClr val="tx1">
                    <a:lumMod val="65000"/>
                    <a:lumOff val="35000"/>
                  </a:schemeClr>
                </a:solidFill>
              </a:rPr>
              <a:t>SP</a:t>
            </a:r>
          </a:p>
          <a:p>
            <a:r>
              <a:rPr lang="ja-JP" altLang="en-US" sz="2000" dirty="0">
                <a:solidFill>
                  <a:schemeClr val="tx1">
                    <a:lumMod val="65000"/>
                    <a:lumOff val="35000"/>
                  </a:schemeClr>
                </a:solidFill>
              </a:rPr>
              <a:t>・</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ニュース　プライムカバー　</a:t>
            </a:r>
            <a:r>
              <a:rPr lang="en-US" altLang="ja-JP" sz="2000" dirty="0">
                <a:solidFill>
                  <a:schemeClr val="tx1">
                    <a:lumMod val="65000"/>
                    <a:lumOff val="35000"/>
                  </a:schemeClr>
                </a:solidFill>
              </a:rPr>
              <a:t>SP</a:t>
            </a:r>
            <a:r>
              <a:rPr lang="ja-JP" altLang="en-US" sz="2000" dirty="0">
                <a:solidFill>
                  <a:schemeClr val="tx1">
                    <a:lumMod val="65000"/>
                    <a:lumOff val="35000"/>
                  </a:schemeClr>
                </a:solidFill>
              </a:rPr>
              <a:t>（市区郡）</a:t>
            </a:r>
            <a:endParaRPr lang="en-US" altLang="ja-JP" sz="2000" dirty="0">
              <a:solidFill>
                <a:schemeClr val="tx1">
                  <a:lumMod val="65000"/>
                  <a:lumOff val="35000"/>
                </a:schemeClr>
              </a:solidFill>
            </a:endParaRPr>
          </a:p>
          <a:p>
            <a:endParaRPr lang="en-US" altLang="ja-JP" sz="2000" dirty="0">
              <a:solidFill>
                <a:schemeClr val="tx1">
                  <a:lumMod val="65000"/>
                  <a:lumOff val="35000"/>
                </a:schemeClr>
              </a:solidFill>
            </a:endParaRPr>
          </a:p>
        </p:txBody>
      </p:sp>
    </p:spTree>
    <p:extLst>
      <p:ext uri="{BB962C8B-B14F-4D97-AF65-F5344CB8AC3E}">
        <p14:creationId xmlns:p14="http://schemas.microsoft.com/office/powerpoint/2010/main" val="3314565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454374" y="1124744"/>
            <a:ext cx="11402265" cy="54784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■市区郡合併などでエリアが変更・廃止になる場合があります。</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■商品によってはセールスシートに明示された「購入期間」より短期間で設定可能ですが、</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指定したビューアブルインプレッション未達となる場合があります。その際は補填対象外となりますのであらかじめご了承ください。</a:t>
            </a: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454374" y="1124744"/>
            <a:ext cx="11571692"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385888" y="1001886"/>
            <a:ext cx="11470752" cy="5216813"/>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・「広告タイプ一覧」および「免責事項・注意事項」に入稿規定関連についての記載を一部削除いたしました。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2022/3/31</a:t>
            </a:r>
          </a:p>
          <a:p>
            <a:r>
              <a:rPr lang="ja-JP" altLang="en-US" sz="1400" dirty="0">
                <a:solidFill>
                  <a:schemeClr val="tx1">
                    <a:lumMod val="65000"/>
                    <a:lumOff val="35000"/>
                  </a:schemeClr>
                </a:solidFill>
              </a:rPr>
              <a:t>・商品一覧「</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（市区郡）」の以下項目を変更しました。</a:t>
            </a:r>
          </a:p>
          <a:p>
            <a:r>
              <a:rPr lang="ja-JP" altLang="en-US" sz="1400" dirty="0">
                <a:solidFill>
                  <a:schemeClr val="tx1">
                    <a:lumMod val="65000"/>
                    <a:lumOff val="35000"/>
                  </a:schemeClr>
                </a:solidFill>
              </a:rPr>
              <a:t>・リリース種別</a:t>
            </a:r>
          </a:p>
          <a:p>
            <a:r>
              <a:rPr lang="ja-JP" altLang="en-US" sz="1400" dirty="0">
                <a:solidFill>
                  <a:schemeClr val="tx1">
                    <a:lumMod val="65000"/>
                    <a:lumOff val="35000"/>
                  </a:schemeClr>
                </a:solidFill>
              </a:rPr>
              <a:t>・予約開始日</a:t>
            </a:r>
          </a:p>
          <a:p>
            <a:r>
              <a:rPr lang="ja-JP" altLang="en-US" sz="1400" dirty="0">
                <a:solidFill>
                  <a:schemeClr val="tx1">
                    <a:lumMod val="65000"/>
                    <a:lumOff val="35000"/>
                  </a:schemeClr>
                </a:solidFill>
              </a:rPr>
              <a:t>・掲載期間</a:t>
            </a:r>
            <a:endParaRPr lang="en-US" altLang="ja-JP" sz="14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・「審査について」および「免責事項・注意事項」の審査説明を更新いたしました。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2022/5/18</a:t>
            </a: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2022/5/25</a:t>
            </a:r>
            <a:r>
              <a:rPr lang="ja-JP" altLang="en-US" sz="1400" dirty="0">
                <a:solidFill>
                  <a:schemeClr val="tx1">
                    <a:lumMod val="65000"/>
                    <a:lumOff val="35000"/>
                  </a:schemeClr>
                </a:solidFill>
              </a:rPr>
              <a:t>予約開始、</a:t>
            </a:r>
            <a:r>
              <a:rPr lang="en-US" altLang="ja-JP" sz="1400" dirty="0">
                <a:solidFill>
                  <a:schemeClr val="tx1">
                    <a:lumMod val="65000"/>
                    <a:lumOff val="35000"/>
                  </a:schemeClr>
                </a:solidFill>
              </a:rPr>
              <a:t>7/1</a:t>
            </a:r>
            <a:r>
              <a:rPr lang="ja-JP" altLang="en-US" sz="1400" dirty="0">
                <a:solidFill>
                  <a:schemeClr val="tx1">
                    <a:lumMod val="65000"/>
                    <a:lumOff val="35000"/>
                  </a:schemeClr>
                </a:solidFill>
              </a:rPr>
              <a:t>以降掲載開始の以下商品で、商品設定を変更しました。</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変更</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※400</a:t>
            </a:r>
            <a:r>
              <a:rPr lang="ja-JP" altLang="en-US" sz="1400" dirty="0">
                <a:solidFill>
                  <a:schemeClr val="tx1">
                    <a:lumMod val="65000"/>
                    <a:lumOff val="35000"/>
                  </a:schemeClr>
                </a:solidFill>
              </a:rPr>
              <a:t>円→</a:t>
            </a:r>
            <a:r>
              <a:rPr lang="en-US" altLang="ja-JP" sz="1400" dirty="0">
                <a:solidFill>
                  <a:schemeClr val="tx1">
                    <a:lumMod val="65000"/>
                    <a:lumOff val="35000"/>
                  </a:schemeClr>
                </a:solidFill>
              </a:rPr>
              <a:t>330</a:t>
            </a:r>
            <a:r>
              <a:rPr lang="ja-JP" altLang="en-US" sz="1400" dirty="0">
                <a:solidFill>
                  <a:schemeClr val="tx1">
                    <a:lumMod val="65000"/>
                    <a:lumOff val="35000"/>
                  </a:schemeClr>
                </a:solidFill>
              </a:rPr>
              <a:t>円</a:t>
            </a: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　</a:t>
            </a:r>
            <a:r>
              <a:rPr lang="en-US" altLang="ja-JP" sz="1400" dirty="0">
                <a:solidFill>
                  <a:schemeClr val="tx1">
                    <a:lumMod val="65000"/>
                    <a:lumOff val="35000"/>
                  </a:schemeClr>
                </a:solidFill>
              </a:rPr>
              <a:t>※625</a:t>
            </a:r>
            <a:r>
              <a:rPr lang="ja-JP" altLang="en-US" sz="1400" dirty="0">
                <a:solidFill>
                  <a:schemeClr val="tx1">
                    <a:lumMod val="65000"/>
                    <a:lumOff val="35000"/>
                  </a:schemeClr>
                </a:solidFill>
              </a:rPr>
              <a:t>円→</a:t>
            </a:r>
            <a:r>
              <a:rPr lang="en-US" altLang="ja-JP" sz="1400" dirty="0">
                <a:solidFill>
                  <a:schemeClr val="tx1">
                    <a:lumMod val="65000"/>
                    <a:lumOff val="35000"/>
                  </a:schemeClr>
                </a:solidFill>
              </a:rPr>
              <a:t>514</a:t>
            </a:r>
            <a:r>
              <a:rPr lang="ja-JP" altLang="en-US" sz="1400" dirty="0">
                <a:solidFill>
                  <a:schemeClr val="tx1">
                    <a:lumMod val="65000"/>
                    <a:lumOff val="35000"/>
                  </a:schemeClr>
                </a:solidFill>
              </a:rPr>
              <a:t>円</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△オーディエンスリスト（ヤフー提供）対応</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△最低購入価格変更（</a:t>
            </a:r>
            <a:r>
              <a:rPr lang="en-US" altLang="ja-JP" sz="1400" dirty="0">
                <a:solidFill>
                  <a:schemeClr val="tx1">
                    <a:lumMod val="65000"/>
                    <a:lumOff val="35000"/>
                  </a:schemeClr>
                </a:solidFill>
              </a:rPr>
              <a:t>30</a:t>
            </a:r>
            <a:r>
              <a:rPr lang="ja-JP" altLang="en-US" sz="1400" dirty="0">
                <a:solidFill>
                  <a:schemeClr val="tx1">
                    <a:lumMod val="65000"/>
                    <a:lumOff val="35000"/>
                  </a:schemeClr>
                </a:solidFill>
              </a:rPr>
              <a:t>万円→</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万円）</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489088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385888" y="1001886"/>
            <a:ext cx="11470752" cy="3970318"/>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rPr>
              <a:t>2022/5/25</a:t>
            </a:r>
          </a:p>
          <a:p>
            <a:r>
              <a:rPr lang="ja-JP" altLang="en-US" sz="1400" dirty="0">
                <a:solidFill>
                  <a:schemeClr val="tx1">
                    <a:lumMod val="65000"/>
                    <a:lumOff val="35000"/>
                  </a:schemeClr>
                </a:solidFill>
              </a:rPr>
              <a:t>・以下、商品設定を変更しました。</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△オーディエンスリスト（ヤフー提供）対応、商品</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変更</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2022/5/27-2022/6/30</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プライムディスプレイ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2022/5/27-2022/9/30</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△最低購入価格変更（</a:t>
            </a:r>
            <a:r>
              <a:rPr lang="en-US" altLang="ja-JP" sz="1400" dirty="0">
                <a:solidFill>
                  <a:schemeClr val="tx1">
                    <a:lumMod val="65000"/>
                    <a:lumOff val="35000"/>
                  </a:schemeClr>
                </a:solidFill>
              </a:rPr>
              <a:t>30</a:t>
            </a:r>
            <a:r>
              <a:rPr lang="ja-JP" altLang="en-US" sz="1400" dirty="0">
                <a:solidFill>
                  <a:schemeClr val="tx1">
                    <a:lumMod val="65000"/>
                    <a:lumOff val="35000"/>
                  </a:schemeClr>
                </a:solidFill>
              </a:rPr>
              <a:t>万円→</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万円）、商品</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変更</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r>
              <a:rPr lang="en-US" altLang="ja-JP" sz="1400" dirty="0">
                <a:solidFill>
                  <a:schemeClr val="tx1">
                    <a:lumMod val="65000"/>
                    <a:lumOff val="35000"/>
                  </a:schemeClr>
                </a:solidFill>
              </a:rPr>
              <a:t>2022/5/27-2022/6/30</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2022/6/9</a:t>
            </a:r>
          </a:p>
          <a:p>
            <a:r>
              <a:rPr lang="ja-JP" altLang="en-US" sz="1400" dirty="0">
                <a:solidFill>
                  <a:schemeClr val="tx1">
                    <a:lumMod val="65000"/>
                    <a:lumOff val="35000"/>
                  </a:schemeClr>
                </a:solidFill>
              </a:rPr>
              <a:t>・「商品一覧」の一部商品において、「基本料金（</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）」に補足コメントを追加しました。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2022/7/1</a:t>
            </a:r>
          </a:p>
          <a:p>
            <a:r>
              <a:rPr lang="ja-JP" altLang="en-US" sz="1400" dirty="0">
                <a:solidFill>
                  <a:schemeClr val="tx1">
                    <a:lumMod val="65000"/>
                    <a:lumOff val="35000"/>
                  </a:schemeClr>
                </a:solidFill>
              </a:rPr>
              <a:t>・「商品一覧」から、有効期間が終了した商品を削除しました。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2022/9/5</a:t>
            </a:r>
          </a:p>
          <a:p>
            <a:r>
              <a:rPr lang="ja-JP" altLang="en-US" sz="1400" dirty="0">
                <a:solidFill>
                  <a:schemeClr val="tx1">
                    <a:lumMod val="65000"/>
                    <a:lumOff val="35000"/>
                  </a:schemeClr>
                </a:solidFill>
              </a:rPr>
              <a:t>・掲載制限業種ページの「掲載制限カテゴリー名」を更新いたしました。</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458052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982296186"/>
              </p:ext>
            </p:extLst>
          </p:nvPr>
        </p:nvGraphicFramePr>
        <p:xfrm>
          <a:off x="335360" y="980730"/>
          <a:ext cx="10369152" cy="548931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3024134">
                  <a:extLst>
                    <a:ext uri="{9D8B030D-6E8A-4147-A177-3AD203B41FA5}">
                      <a16:colId xmlns:a16="http://schemas.microsoft.com/office/drawing/2014/main" val="2482122175"/>
                    </a:ext>
                  </a:extLst>
                </a:gridCol>
                <a:gridCol w="936104">
                  <a:extLst>
                    <a:ext uri="{9D8B030D-6E8A-4147-A177-3AD203B41FA5}">
                      <a16:colId xmlns:a16="http://schemas.microsoft.com/office/drawing/2014/main" val="802144737"/>
                    </a:ext>
                  </a:extLst>
                </a:gridCol>
                <a:gridCol w="3240360">
                  <a:extLst>
                    <a:ext uri="{9D8B030D-6E8A-4147-A177-3AD203B41FA5}">
                      <a16:colId xmlns:a16="http://schemas.microsoft.com/office/drawing/2014/main" val="3116060053"/>
                    </a:ext>
                  </a:extLst>
                </a:gridCol>
              </a:tblGrid>
              <a:tr h="391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ニュース　プライムカバー　</a:t>
                      </a:r>
                      <a:r>
                        <a:rPr kumimoji="1" lang="en-US" altLang="ja-JP" sz="1000" b="1" kern="1200" dirty="0">
                          <a:solidFill>
                            <a:schemeClr val="tx1">
                              <a:lumMod val="65000"/>
                              <a:lumOff val="35000"/>
                            </a:schemeClr>
                          </a:solidFill>
                          <a:latin typeface="メイリオ"/>
                          <a:ea typeface="メイリオ"/>
                          <a:cs typeface="+mn-cs"/>
                        </a:rPr>
                        <a:t>SP</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カテゴリー指定　</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プライムカバー　</a:t>
                      </a:r>
                      <a:r>
                        <a:rPr kumimoji="1" lang="en-US" altLang="ja-JP" sz="1000" b="1" kern="1200" dirty="0">
                          <a:solidFill>
                            <a:schemeClr val="tx1">
                              <a:lumMod val="65000"/>
                              <a:lumOff val="35000"/>
                            </a:schemeClr>
                          </a:solidFill>
                          <a:latin typeface="+mn-lt"/>
                          <a:ea typeface="+mn-ea"/>
                          <a:cs typeface="+mn-cs"/>
                        </a:rPr>
                        <a:t>SP</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2522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1000003120</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1000001212</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599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25</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121852465"/>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3411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0325936"/>
                  </a:ext>
                </a:extLst>
              </a:tr>
              <a:tr h="2515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動画（</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570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動画をフルスクリーンで再生する（</a:t>
                      </a:r>
                      <a:r>
                        <a:rPr kumimoji="1" lang="en-US" altLang="ja-JP" sz="800" kern="1200" dirty="0">
                          <a:solidFill>
                            <a:schemeClr val="tx1">
                              <a:lumMod val="65000"/>
                              <a:lumOff val="35000"/>
                            </a:schemeClr>
                          </a:solidFill>
                          <a:latin typeface="メイリオ"/>
                          <a:ea typeface="メイリオ"/>
                          <a:cs typeface="+mn-cs"/>
                        </a:rPr>
                        <a:t>for view</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b="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66156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経済</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エンタメ</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ゴルフ</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野球</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サッカー</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いずれかのひとつを選択</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787314208"/>
                  </a:ext>
                </a:extLst>
              </a:tr>
              <a:tr h="28049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ニュース内の各カテゴリーの記事詳細ページ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066738162"/>
                  </a:ext>
                </a:extLst>
              </a:tr>
              <a:tr h="28049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25882340"/>
                  </a:ext>
                </a:extLst>
              </a:tr>
              <a:tr h="4971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4</a:t>
                      </a:r>
                      <a:r>
                        <a:rPr kumimoji="1" lang="ja-JP" altLang="en-US" sz="800" kern="1200" dirty="0">
                          <a:solidFill>
                            <a:schemeClr val="tx1">
                              <a:lumMod val="65000"/>
                              <a:lumOff val="35000"/>
                            </a:schemeClr>
                          </a:solidFill>
                          <a:latin typeface="メイリオ"/>
                          <a:ea typeface="メイリオ"/>
                          <a:cs typeface="+mn-cs"/>
                        </a:rPr>
                        <a:t>日間での掲載も可能ですが、</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掲載</a:t>
                      </a:r>
                      <a:r>
                        <a:rPr kumimoji="1" lang="en-US" altLang="ja-JP" sz="800" kern="1200" dirty="0" err="1">
                          <a:solidFill>
                            <a:schemeClr val="tx1">
                              <a:lumMod val="65000"/>
                              <a:lumOff val="35000"/>
                            </a:schemeClr>
                          </a:solidFill>
                          <a:latin typeface="メイリオ"/>
                          <a:ea typeface="メイリオ"/>
                          <a:cs typeface="+mn-cs"/>
                        </a:rPr>
                        <a:t>vimps</a:t>
                      </a:r>
                      <a:r>
                        <a:rPr kumimoji="1" lang="ja-JP" altLang="en-US" sz="8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967014782"/>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771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381913646"/>
                  </a:ext>
                </a:extLst>
              </a:tr>
              <a:tr h="2474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4014462905"/>
                  </a:ext>
                </a:extLst>
              </a:tr>
              <a:tr h="225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2024" y="2132856"/>
            <a:ext cx="516080" cy="832547"/>
          </a:xfrm>
          <a:prstGeom prst="rect">
            <a:avLst/>
          </a:prstGeom>
        </p:spPr>
      </p:pic>
    </p:spTree>
    <p:extLst>
      <p:ext uri="{BB962C8B-B14F-4D97-AF65-F5344CB8AC3E}">
        <p14:creationId xmlns:p14="http://schemas.microsoft.com/office/powerpoint/2010/main" val="1635516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85496184"/>
              </p:ext>
            </p:extLst>
          </p:nvPr>
        </p:nvGraphicFramePr>
        <p:xfrm>
          <a:off x="551384" y="962950"/>
          <a:ext cx="9505056" cy="5533166"/>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458329">
                  <a:extLst>
                    <a:ext uri="{9D8B030D-6E8A-4147-A177-3AD203B41FA5}">
                      <a16:colId xmlns:a16="http://schemas.microsoft.com/office/drawing/2014/main" val="3759382642"/>
                    </a:ext>
                  </a:extLst>
                </a:gridCol>
                <a:gridCol w="5328592">
                  <a:extLst>
                    <a:ext uri="{9D8B030D-6E8A-4147-A177-3AD203B41FA5}">
                      <a16:colId xmlns:a16="http://schemas.microsoft.com/office/drawing/2014/main" val="1950691669"/>
                    </a:ext>
                  </a:extLst>
                </a:gridCol>
              </a:tblGrid>
              <a:tr h="4060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プライムカバー　</a:t>
                      </a:r>
                      <a:r>
                        <a:rPr kumimoji="1" lang="en-US" altLang="ja-JP" sz="1000" b="1" kern="1200" dirty="0">
                          <a:solidFill>
                            <a:schemeClr val="tx1">
                              <a:lumMod val="65000"/>
                              <a:lumOff val="35000"/>
                            </a:schemeClr>
                          </a:solidFill>
                          <a:latin typeface="+mn-lt"/>
                          <a:ea typeface="+mn-ea"/>
                          <a:cs typeface="+mn-cs"/>
                        </a:rPr>
                        <a:t>SP</a:t>
                      </a:r>
                      <a:r>
                        <a:rPr kumimoji="1" lang="ja-JP" altLang="en-US" sz="1000" b="1" kern="1200" dirty="0">
                          <a:solidFill>
                            <a:schemeClr val="tx1">
                              <a:lumMod val="65000"/>
                              <a:lumOff val="35000"/>
                            </a:schemeClr>
                          </a:solidFill>
                          <a:latin typeface="+mn-lt"/>
                          <a:ea typeface="+mn-ea"/>
                          <a:cs typeface="+mn-cs"/>
                        </a:rPr>
                        <a:t>（市区郡）</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1000003127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2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25</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11836917"/>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743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565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65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468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11158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市区郡とその他ターゲティングを</a:t>
                      </a: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514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330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617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617</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741</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792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0" y="2132856"/>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0" name="テキスト プレースホルダー 2"/>
          <p:cNvSpPr>
            <a:spLocks noGrp="1"/>
          </p:cNvSpPr>
          <p:nvPr>
            <p:ph type="body" sz="quarter" idx="11"/>
          </p:nvPr>
        </p:nvSpPr>
        <p:spPr>
          <a:xfrm>
            <a:off x="334962" y="130175"/>
            <a:ext cx="10873606" cy="814388"/>
          </a:xfrm>
        </p:spPr>
        <p:txBody>
          <a:bodyPr>
            <a:normAutofit/>
          </a:bodyPr>
          <a:lstStyle/>
          <a:p>
            <a:r>
              <a:rPr lang="ja-JP" altLang="en-US" dirty="0"/>
              <a:t>商品一覧　</a:t>
            </a:r>
            <a:r>
              <a:rPr lang="en-US" altLang="ja-JP" dirty="0"/>
              <a:t>Yahoo!</a:t>
            </a:r>
            <a:r>
              <a:rPr lang="ja-JP" altLang="en-US" dirty="0"/>
              <a:t>ニュース　プライムカバー</a:t>
            </a:r>
          </a:p>
        </p:txBody>
      </p:sp>
    </p:spTree>
    <p:extLst>
      <p:ext uri="{BB962C8B-B14F-4D97-AF65-F5344CB8AC3E}">
        <p14:creationId xmlns:p14="http://schemas.microsoft.com/office/powerpoint/2010/main" val="2783672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684707151"/>
              </p:ext>
            </p:extLst>
          </p:nvPr>
        </p:nvGraphicFramePr>
        <p:xfrm>
          <a:off x="551384" y="962951"/>
          <a:ext cx="9505056" cy="5496652"/>
        </p:xfrm>
        <a:graphic>
          <a:graphicData uri="http://schemas.openxmlformats.org/drawingml/2006/table">
            <a:tbl>
              <a:tblPr firstCol="1" bandRow="1"/>
              <a:tblGrid>
                <a:gridCol w="2736304">
                  <a:extLst>
                    <a:ext uri="{9D8B030D-6E8A-4147-A177-3AD203B41FA5}">
                      <a16:colId xmlns:a16="http://schemas.microsoft.com/office/drawing/2014/main" val="792911817"/>
                    </a:ext>
                  </a:extLst>
                </a:gridCol>
                <a:gridCol w="1368152">
                  <a:extLst>
                    <a:ext uri="{9D8B030D-6E8A-4147-A177-3AD203B41FA5}">
                      <a16:colId xmlns:a16="http://schemas.microsoft.com/office/drawing/2014/main" val="3759382642"/>
                    </a:ext>
                  </a:extLst>
                </a:gridCol>
                <a:gridCol w="5400600">
                  <a:extLst>
                    <a:ext uri="{9D8B030D-6E8A-4147-A177-3AD203B41FA5}">
                      <a16:colId xmlns:a16="http://schemas.microsoft.com/office/drawing/2014/main" val="1950691669"/>
                    </a:ext>
                  </a:extLst>
                </a:gridCol>
              </a:tblGrid>
              <a:tr h="3735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トップ　スマートパネル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1000001587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835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235894953"/>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86959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8356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8356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8356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567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240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83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6456040" y="2276872"/>
            <a:ext cx="432048" cy="736657"/>
          </a:xfrm>
          <a:prstGeom prst="rect">
            <a:avLst/>
          </a:prstGeom>
        </p:spPr>
      </p:pic>
    </p:spTree>
    <p:extLst>
      <p:ext uri="{BB962C8B-B14F-4D97-AF65-F5344CB8AC3E}">
        <p14:creationId xmlns:p14="http://schemas.microsoft.com/office/powerpoint/2010/main" val="2942825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225533" cy="814388"/>
          </a:xfrm>
        </p:spPr>
        <p:txBody>
          <a:bodyPr>
            <a:normAutofit/>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880005354"/>
              </p:ext>
            </p:extLst>
          </p:nvPr>
        </p:nvGraphicFramePr>
        <p:xfrm>
          <a:off x="551384" y="962950"/>
          <a:ext cx="9505056" cy="5496648"/>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458329">
                  <a:extLst>
                    <a:ext uri="{9D8B030D-6E8A-4147-A177-3AD203B41FA5}">
                      <a16:colId xmlns:a16="http://schemas.microsoft.com/office/drawing/2014/main" val="3759382642"/>
                    </a:ext>
                  </a:extLst>
                </a:gridCol>
                <a:gridCol w="5328592">
                  <a:extLst>
                    <a:ext uri="{9D8B030D-6E8A-4147-A177-3AD203B41FA5}">
                      <a16:colId xmlns:a16="http://schemas.microsoft.com/office/drawing/2014/main" val="1950691669"/>
                    </a:ext>
                  </a:extLst>
                </a:gridCol>
              </a:tblGrid>
              <a:tr h="393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トップ　スマートパネル　</a:t>
                      </a:r>
                      <a:r>
                        <a:rPr kumimoji="1" lang="en-US" altLang="ja-JP" sz="1000" b="1" kern="1200" dirty="0">
                          <a:solidFill>
                            <a:schemeClr val="tx1">
                              <a:lumMod val="65000"/>
                              <a:lumOff val="35000"/>
                            </a:schemeClr>
                          </a:solidFill>
                          <a:latin typeface="+mn-lt"/>
                          <a:ea typeface="+mn-ea"/>
                          <a:cs typeface="+mn-cs"/>
                        </a:rPr>
                        <a:t>SP</a:t>
                      </a:r>
                      <a:r>
                        <a:rPr kumimoji="1" lang="ja-JP" altLang="en-US" sz="1000" b="1" kern="1200" dirty="0">
                          <a:solidFill>
                            <a:schemeClr val="tx1">
                              <a:lumMod val="65000"/>
                              <a:lumOff val="35000"/>
                            </a:schemeClr>
                          </a:solidFill>
                          <a:latin typeface="+mn-lt"/>
                          <a:ea typeface="+mn-ea"/>
                          <a:cs typeface="+mn-cs"/>
                        </a:rPr>
                        <a:t>（市区郡）</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1000001650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347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648586745"/>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8080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482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347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347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3478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569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389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11672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市区郡とその他ターゲティングを</a:t>
                      </a: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374</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240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 </a:t>
                      </a:r>
                      <a:endParaRPr kumimoji="1" lang="en-US" altLang="ja-JP" sz="800" kern="1200" dirty="0">
                        <a:solidFill>
                          <a:schemeClr val="tx1">
                            <a:lumMod val="65000"/>
                            <a:lumOff val="35000"/>
                          </a:schemeClr>
                        </a:solidFill>
                        <a:latin typeface="+mn-lt"/>
                        <a:ea typeface="+mn-ea"/>
                        <a:cs typeface="+mn-cs"/>
                      </a:endParaRPr>
                    </a:p>
                    <a:p>
                      <a:pPr algn="ctr"/>
                      <a:endParaRPr lang="en-US" altLang="ja-JP" sz="800" dirty="0">
                        <a:solidFill>
                          <a:schemeClr val="tx1">
                            <a:lumMod val="65000"/>
                            <a:lumOff val="35000"/>
                          </a:schemeClr>
                        </a:solidFill>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449</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449</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539</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576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 </a:t>
                      </a:r>
                      <a:r>
                        <a:rPr kumimoji="1" lang="en-US" altLang="ja-JP" sz="800" kern="1200" dirty="0">
                          <a:solidFill>
                            <a:schemeClr val="tx1">
                              <a:lumMod val="65000"/>
                              <a:lumOff val="35000"/>
                            </a:schemeClr>
                          </a:solidFill>
                          <a:latin typeface="+mn-lt"/>
                          <a:ea typeface="+mn-ea"/>
                          <a:cs typeface="+mn-cs"/>
                        </a:rPr>
                        <a:t>or </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576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576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34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6456040" y="2132855"/>
            <a:ext cx="432048" cy="736657"/>
          </a:xfrm>
          <a:prstGeom prst="rect">
            <a:avLst/>
          </a:prstGeom>
        </p:spPr>
      </p:pic>
    </p:spTree>
    <p:extLst>
      <p:ext uri="{BB962C8B-B14F-4D97-AF65-F5344CB8AC3E}">
        <p14:creationId xmlns:p14="http://schemas.microsoft.com/office/powerpoint/2010/main" val="1721619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a:t>Yahoo!</a:t>
            </a:r>
            <a:r>
              <a:rPr lang="ja-JP" altLang="en-US" dirty="0"/>
              <a:t>ニュース　プライムディスプレイ</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272369487"/>
              </p:ext>
            </p:extLst>
          </p:nvPr>
        </p:nvGraphicFramePr>
        <p:xfrm>
          <a:off x="335360" y="980731"/>
          <a:ext cx="10369152" cy="548335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3024134">
                  <a:extLst>
                    <a:ext uri="{9D8B030D-6E8A-4147-A177-3AD203B41FA5}">
                      <a16:colId xmlns:a16="http://schemas.microsoft.com/office/drawing/2014/main" val="2482122175"/>
                    </a:ext>
                  </a:extLst>
                </a:gridCol>
                <a:gridCol w="936104">
                  <a:extLst>
                    <a:ext uri="{9D8B030D-6E8A-4147-A177-3AD203B41FA5}">
                      <a16:colId xmlns:a16="http://schemas.microsoft.com/office/drawing/2014/main" val="802144737"/>
                    </a:ext>
                  </a:extLst>
                </a:gridCol>
                <a:gridCol w="3240360">
                  <a:extLst>
                    <a:ext uri="{9D8B030D-6E8A-4147-A177-3AD203B41FA5}">
                      <a16:colId xmlns:a16="http://schemas.microsoft.com/office/drawing/2014/main" val="3116060053"/>
                    </a:ext>
                  </a:extLst>
                </a:gridCol>
              </a:tblGrid>
              <a:tr h="3944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ニュース　プライムディスプレイ　</a:t>
                      </a:r>
                      <a:r>
                        <a:rPr kumimoji="1" lang="en-US" altLang="ja-JP" sz="1000" b="1" kern="1200" dirty="0">
                          <a:solidFill>
                            <a:schemeClr val="tx1">
                              <a:lumMod val="65000"/>
                              <a:lumOff val="35000"/>
                            </a:schemeClr>
                          </a:solidFill>
                          <a:latin typeface="メイリオ"/>
                          <a:ea typeface="メイリオ"/>
                          <a:cs typeface="+mn-cs"/>
                        </a:rPr>
                        <a:t>PC</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ニュース　カテゴリー指定　</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1000003223</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1000001211</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75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25</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121852465"/>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979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0325936"/>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PC</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b="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57653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経済／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エンタメ</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ゴルフ／</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野球／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ニュース　スポーツ　サッカー</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いずれかのひとつを選択</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787314208"/>
                  </a:ext>
                </a:extLst>
              </a:tr>
              <a:tr h="33378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b="0" i="0" u="none" strike="noStrike" kern="1200" cap="none" spc="0" normalizeH="0" baseline="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ニュース（トピックス含む）のトップページ以下の</a:t>
                      </a:r>
                    </a:p>
                    <a:p>
                      <a:pPr algn="ct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各カテゴリー詳細ページ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066738162"/>
                  </a:ext>
                </a:extLst>
              </a:tr>
              <a:tr h="22757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25882340"/>
                  </a:ext>
                </a:extLst>
              </a:tr>
              <a:tr h="48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4</a:t>
                      </a:r>
                      <a:r>
                        <a:rPr kumimoji="1" lang="ja-JP" altLang="en-US" sz="800" kern="1200" dirty="0">
                          <a:solidFill>
                            <a:schemeClr val="tx1">
                              <a:lumMod val="65000"/>
                              <a:lumOff val="35000"/>
                            </a:schemeClr>
                          </a:solidFill>
                          <a:latin typeface="メイリオ"/>
                          <a:ea typeface="メイリオ"/>
                          <a:cs typeface="+mn-cs"/>
                        </a:rPr>
                        <a:t>日間での掲載も可能ですが、</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掲載</a:t>
                      </a:r>
                      <a:r>
                        <a:rPr kumimoji="1" lang="en-US" altLang="ja-JP" sz="800" kern="1200" dirty="0" err="1">
                          <a:solidFill>
                            <a:schemeClr val="tx1">
                              <a:lumMod val="65000"/>
                              <a:lumOff val="35000"/>
                            </a:schemeClr>
                          </a:solidFill>
                          <a:latin typeface="メイリオ"/>
                          <a:ea typeface="メイリオ"/>
                          <a:cs typeface="+mn-cs"/>
                        </a:rPr>
                        <a:t>vimps</a:t>
                      </a:r>
                      <a:r>
                        <a:rPr kumimoji="1" lang="ja-JP" altLang="en-US" sz="8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967014782"/>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381913646"/>
                  </a:ext>
                </a:extLst>
              </a:tr>
              <a:tr h="6979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310</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 動画（</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310</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 動画（</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372</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キャンペーン予約時に複数の広告タイプを選択した場合は、</a:t>
                      </a:r>
                      <a:br>
                        <a:rPr kumimoji="1" lang="en-US" altLang="ja-JP" sz="800" kern="1200" dirty="0">
                          <a:solidFill>
                            <a:schemeClr val="tx1">
                              <a:lumMod val="65000"/>
                              <a:lumOff val="35000"/>
                            </a:schemeClr>
                          </a:solidFill>
                          <a:latin typeface="メイリオ"/>
                          <a:ea typeface="メイリオ"/>
                          <a:cs typeface="+mn-cs"/>
                        </a:rPr>
                      </a:br>
                      <a:r>
                        <a:rPr kumimoji="1" lang="ja-JP" altLang="en-US" sz="800" kern="1200" dirty="0">
                          <a:solidFill>
                            <a:schemeClr val="tx1">
                              <a:lumMod val="65000"/>
                              <a:lumOff val="35000"/>
                            </a:schemeClr>
                          </a:solidFill>
                          <a:latin typeface="メイリオ"/>
                          <a:ea typeface="メイリオ"/>
                          <a:cs typeface="+mn-cs"/>
                        </a:rPr>
                        <a:t>金額の高い</a:t>
                      </a:r>
                      <a:r>
                        <a:rPr kumimoji="1" lang="en-US" altLang="ja-JP" sz="800" kern="1200" dirty="0" err="1">
                          <a:solidFill>
                            <a:schemeClr val="tx1">
                              <a:lumMod val="65000"/>
                              <a:lumOff val="35000"/>
                            </a:schemeClr>
                          </a:solidFill>
                          <a:latin typeface="メイリオ"/>
                          <a:ea typeface="メイリオ"/>
                          <a:cs typeface="+mn-cs"/>
                        </a:rPr>
                        <a:t>vCPM</a:t>
                      </a:r>
                      <a:r>
                        <a:rPr kumimoji="1" lang="ja-JP" altLang="en-US" sz="800" kern="1200" dirty="0">
                          <a:solidFill>
                            <a:schemeClr val="tx1">
                              <a:lumMod val="65000"/>
                              <a:lumOff val="35000"/>
                            </a:schemeClr>
                          </a:solidFill>
                          <a:latin typeface="メイリオ"/>
                          <a:ea typeface="メイリオ"/>
                          <a:cs typeface="+mn-cs"/>
                        </a:rPr>
                        <a:t>を適用します。</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456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4014462905"/>
                  </a:ext>
                </a:extLst>
              </a:tr>
              <a:tr h="227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5158" y="2060849"/>
            <a:ext cx="718540" cy="721315"/>
          </a:xfrm>
          <a:prstGeom prst="rect">
            <a:avLst/>
          </a:prstGeom>
        </p:spPr>
      </p:pic>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3273" y="2060848"/>
            <a:ext cx="720919" cy="723702"/>
          </a:xfrm>
          <a:prstGeom prst="rect">
            <a:avLst/>
          </a:prstGeom>
        </p:spPr>
      </p:pic>
      <p:pic>
        <p:nvPicPr>
          <p:cNvPr id="9" name="図 8"/>
          <p:cNvPicPr>
            <a:picLocks noChangeAspect="1"/>
          </p:cNvPicPr>
          <p:nvPr/>
        </p:nvPicPr>
        <p:blipFill>
          <a:blip r:embed="rId4"/>
          <a:stretch>
            <a:fillRect/>
          </a:stretch>
        </p:blipFill>
        <p:spPr>
          <a:xfrm>
            <a:off x="6240016" y="2060848"/>
            <a:ext cx="694589" cy="718540"/>
          </a:xfrm>
          <a:prstGeom prst="rect">
            <a:avLst/>
          </a:prstGeom>
        </p:spPr>
      </p:pic>
    </p:spTree>
    <p:extLst>
      <p:ext uri="{BB962C8B-B14F-4D97-AF65-F5344CB8AC3E}">
        <p14:creationId xmlns:p14="http://schemas.microsoft.com/office/powerpoint/2010/main" val="761097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2" y="980728"/>
          <a:ext cx="11233248" cy="3760696"/>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049260">
                  <a:extLst>
                    <a:ext uri="{9D8B030D-6E8A-4147-A177-3AD203B41FA5}">
                      <a16:colId xmlns:a16="http://schemas.microsoft.com/office/drawing/2014/main" val="2515137241"/>
                    </a:ext>
                  </a:extLst>
                </a:gridCol>
                <a:gridCol w="1584178">
                  <a:extLst>
                    <a:ext uri="{9D8B030D-6E8A-4147-A177-3AD203B41FA5}">
                      <a16:colId xmlns:a16="http://schemas.microsoft.com/office/drawing/2014/main" val="3608287535"/>
                    </a:ext>
                  </a:extLst>
                </a:gridCol>
                <a:gridCol w="1656184">
                  <a:extLst>
                    <a:ext uri="{9D8B030D-6E8A-4147-A177-3AD203B41FA5}">
                      <a16:colId xmlns:a16="http://schemas.microsoft.com/office/drawing/2014/main" val="613100517"/>
                    </a:ext>
                  </a:extLst>
                </a:gridCol>
                <a:gridCol w="1656184">
                  <a:extLst>
                    <a:ext uri="{9D8B030D-6E8A-4147-A177-3AD203B41FA5}">
                      <a16:colId xmlns:a16="http://schemas.microsoft.com/office/drawing/2014/main" val="3564655365"/>
                    </a:ext>
                  </a:extLst>
                </a:gridCol>
                <a:gridCol w="1656184">
                  <a:extLst>
                    <a:ext uri="{9D8B030D-6E8A-4147-A177-3AD203B41FA5}">
                      <a16:colId xmlns:a16="http://schemas.microsoft.com/office/drawing/2014/main" val="2591893762"/>
                    </a:ext>
                  </a:extLst>
                </a:gridCol>
                <a:gridCol w="1656184">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カテゴリー指定</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トップ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スマートパネル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プライムディスプレイ　</a:t>
                      </a:r>
                      <a:r>
                        <a:rPr kumimoji="1" lang="en-US" altLang="ja-JP" sz="900" b="1" dirty="0">
                          <a:solidFill>
                            <a:schemeClr val="tx1">
                              <a:lumMod val="65000"/>
                              <a:lumOff val="35000"/>
                            </a:schemeClr>
                          </a:solidFill>
                          <a:latin typeface="+mj-lt"/>
                          <a:ea typeface="+mj-ea"/>
                        </a:rPr>
                        <a:t>PC</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カテゴリー指定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プライムディスプレイ　</a:t>
                      </a: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759655"/>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869160"/>
            <a:ext cx="11762714"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solidFill>
                <a:schemeClr val="tx1">
                  <a:lumMod val="65000"/>
                  <a:lumOff val="35000"/>
                </a:schemeClr>
              </a:solidFill>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759052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2" y="980728"/>
          <a:ext cx="5976664" cy="3760696"/>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913358">
                  <a:extLst>
                    <a:ext uri="{9D8B030D-6E8A-4147-A177-3AD203B41FA5}">
                      <a16:colId xmlns:a16="http://schemas.microsoft.com/office/drawing/2014/main" val="2736899289"/>
                    </a:ext>
                  </a:extLst>
                </a:gridCol>
                <a:gridCol w="2088232">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プライムカバー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トップ　スマートパネル</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37079620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335360" y="4822120"/>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a:solidFill>
                  <a:schemeClr val="tx1">
                    <a:lumMod val="65000"/>
                    <a:lumOff val="35000"/>
                  </a:schemeClr>
                </a:solidFill>
                <a:latin typeface="+mn-ea"/>
              </a:rPr>
              <a:t>【</a:t>
            </a:r>
            <a:r>
              <a:rPr lang="ja-JP" altLang="en-US" sz="1300" b="1" dirty="0">
                <a:solidFill>
                  <a:schemeClr val="tx1">
                    <a:lumMod val="65000"/>
                    <a:lumOff val="35000"/>
                  </a:schemeClr>
                </a:solidFill>
                <a:latin typeface="+mn-ea"/>
              </a:rPr>
              <a:t>注意事項</a:t>
            </a:r>
            <a:r>
              <a:rPr lang="en-US" altLang="ja-JP" sz="1300" b="1" dirty="0">
                <a:solidFill>
                  <a:schemeClr val="tx1">
                    <a:lumMod val="65000"/>
                    <a:lumOff val="35000"/>
                  </a:schemeClr>
                </a:solidFill>
                <a:latin typeface="+mn-ea"/>
              </a:rPr>
              <a:t>】</a:t>
            </a:r>
          </a:p>
          <a:p>
            <a:pPr>
              <a:lnSpc>
                <a:spcPts val="1460"/>
              </a:lnSpc>
            </a:pPr>
            <a:r>
              <a:rPr lang="ja-JP" altLang="en-US" sz="1300" b="1" dirty="0">
                <a:solidFill>
                  <a:schemeClr val="tx1">
                    <a:lumMod val="65000"/>
                    <a:lumOff val="35000"/>
                  </a:schemeClr>
                </a:solidFill>
                <a:latin typeface="+mn-ea"/>
              </a:rPr>
              <a:t>こちらの商品における、各ターゲティングを掛け合わせた際の</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は、</a:t>
            </a:r>
            <a:r>
              <a:rPr lang="en-US" altLang="ja-JP" sz="1300" b="1" dirty="0">
                <a:solidFill>
                  <a:schemeClr val="tx1">
                    <a:lumMod val="65000"/>
                    <a:lumOff val="35000"/>
                  </a:schemeClr>
                </a:solidFill>
                <a:latin typeface="+mn-ea"/>
              </a:rPr>
              <a:t>P3</a:t>
            </a:r>
            <a:r>
              <a:rPr lang="ja-JP" altLang="en-US" sz="1300" b="1" dirty="0" err="1">
                <a:solidFill>
                  <a:schemeClr val="tx1">
                    <a:lumMod val="65000"/>
                    <a:lumOff val="35000"/>
                  </a:schemeClr>
                </a:solidFill>
                <a:latin typeface="+mn-ea"/>
              </a:rPr>
              <a:t>、</a:t>
            </a:r>
            <a:r>
              <a:rPr lang="en-US" altLang="ja-JP" sz="1300" b="1" dirty="0">
                <a:solidFill>
                  <a:schemeClr val="tx1">
                    <a:lumMod val="65000"/>
                    <a:lumOff val="35000"/>
                  </a:schemeClr>
                </a:solidFill>
                <a:latin typeface="+mn-ea"/>
              </a:rPr>
              <a:t>5</a:t>
            </a:r>
            <a:r>
              <a:rPr lang="ja-JP" altLang="en-US" sz="1300" b="1" dirty="0">
                <a:solidFill>
                  <a:schemeClr val="tx1">
                    <a:lumMod val="65000"/>
                    <a:lumOff val="35000"/>
                  </a:schemeClr>
                </a:solidFill>
                <a:latin typeface="+mn-ea"/>
              </a:rPr>
              <a:t>「商品一覧」ページの「基本料金（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」欄をご確認ください。</a:t>
            </a:r>
            <a:endParaRPr lang="en-US" altLang="ja-JP" sz="1300" b="1"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はスマートフォンの略称です。</a:t>
            </a:r>
            <a:endParaRPr lang="en-US" altLang="ja-JP" sz="1050" dirty="0">
              <a:solidFill>
                <a:schemeClr val="tx1">
                  <a:lumMod val="65000"/>
                  <a:lumOff val="35000"/>
                </a:schemeClr>
              </a:solidFill>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rPr>
              <a:t> </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259876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a:t>2022</a:t>
            </a:r>
            <a:r>
              <a:rPr kumimoji="1" lang="ja-JP" altLang="en-US" sz="1400" b="1" dirty="0"/>
              <a:t>年</a:t>
            </a:r>
            <a:r>
              <a:rPr kumimoji="1" lang="en-US" altLang="ja-JP" sz="1400" b="1" dirty="0"/>
              <a:t>4</a:t>
            </a:r>
            <a:r>
              <a:rPr kumimoji="1" lang="ja-JP" altLang="en-US" sz="1400" b="1" dirty="0"/>
              <a:t>月</a:t>
            </a:r>
            <a:r>
              <a:rPr kumimoji="1" lang="en-US" altLang="ja-JP" sz="1400" b="1" dirty="0"/>
              <a:t>4</a:t>
            </a:r>
            <a:r>
              <a:rPr kumimoji="1" lang="ja-JP" altLang="en-US" sz="1400" b="1" dirty="0"/>
              <a:t>日（月）より年齢ターゲティング区分</a:t>
            </a:r>
            <a:r>
              <a:rPr lang="ja-JP" altLang="en-US" sz="1400" b="1" dirty="0"/>
              <a:t>「15-19歳」が「1</a:t>
            </a:r>
            <a:r>
              <a:rPr lang="en-US" altLang="ja-JP" sz="1400" b="1" dirty="0"/>
              <a:t>8</a:t>
            </a:r>
            <a:r>
              <a:rPr lang="ja-JP" altLang="en-US" sz="1400" b="1" dirty="0"/>
              <a:t>-19歳」に変更となります。</a:t>
            </a:r>
            <a:r>
              <a:rPr lang="ja-JP" altLang="en-US" sz="1400" dirty="0"/>
              <a:t>そのため、</a:t>
            </a:r>
            <a:r>
              <a:rPr lang="en-US" altLang="ja-JP" sz="1400" dirty="0"/>
              <a:t> 4</a:t>
            </a:r>
            <a:r>
              <a:rPr lang="ja-JP" altLang="en-US" sz="1400" dirty="0"/>
              <a:t>月</a:t>
            </a:r>
            <a:r>
              <a:rPr lang="en-US" altLang="ja-JP" sz="1400" dirty="0"/>
              <a:t>4</a:t>
            </a:r>
            <a:r>
              <a:rPr lang="ja-JP" altLang="en-US" sz="1400" dirty="0"/>
              <a:t>日（月）以降は広告管理ツール上の予約画面やレポート、および配信対象は 「1</a:t>
            </a:r>
            <a:r>
              <a:rPr lang="en-US" altLang="ja-JP" sz="1400" dirty="0"/>
              <a:t>8</a:t>
            </a:r>
            <a:r>
              <a:rPr lang="ja-JP" altLang="en-US" sz="1400" dirty="0"/>
              <a:t>-19歳」の区分に切り替わります。</a:t>
            </a:r>
            <a:endParaRPr lang="en-US" altLang="ja-JP" sz="1400" dirty="0"/>
          </a:p>
          <a:p>
            <a:endParaRPr lang="en-US" altLang="ja-JP" sz="1400" dirty="0"/>
          </a:p>
          <a:p>
            <a:r>
              <a:rPr lang="en-US" altLang="ja-JP" sz="1400" dirty="0"/>
              <a:t>4</a:t>
            </a:r>
            <a:r>
              <a:rPr lang="ja-JP" altLang="en-US" sz="1400" dirty="0"/>
              <a:t>月</a:t>
            </a:r>
            <a:r>
              <a:rPr lang="en-US" altLang="ja-JP" sz="1400" dirty="0"/>
              <a:t>4</a:t>
            </a:r>
            <a:r>
              <a:rPr lang="ja-JP" altLang="en-US" sz="1400" dirty="0"/>
              <a:t>日（月）以前に予約をする場合、年齢ターゲティング区分「15-19歳」を指定することが可能ですが、掲載期間が</a:t>
            </a:r>
            <a:r>
              <a:rPr lang="en-US" altLang="ja-JP" sz="1400" dirty="0"/>
              <a:t>4</a:t>
            </a:r>
            <a:r>
              <a:rPr lang="ja-JP" altLang="en-US" sz="1400" dirty="0"/>
              <a:t>月</a:t>
            </a:r>
            <a:r>
              <a:rPr lang="en-US" altLang="ja-JP" sz="1400" dirty="0"/>
              <a:t>4</a:t>
            </a:r>
            <a:r>
              <a:rPr lang="ja-JP" altLang="en-US" sz="1400" dirty="0"/>
              <a:t>日以降の場合、ターゲティング条件が「1</a:t>
            </a:r>
            <a:r>
              <a:rPr lang="en-US" altLang="ja-JP" sz="1400" dirty="0"/>
              <a:t>8</a:t>
            </a:r>
            <a:r>
              <a:rPr lang="ja-JP" altLang="en-US" sz="1400" dirty="0"/>
              <a:t>-19歳」に変更となり、配信も「1</a:t>
            </a:r>
            <a:r>
              <a:rPr lang="en-US" altLang="ja-JP" sz="1400" dirty="0"/>
              <a:t>8</a:t>
            </a:r>
            <a:r>
              <a:rPr lang="ja-JP" altLang="en-US" sz="1400" dirty="0"/>
              <a:t>-19歳」が対象となります。</a:t>
            </a:r>
            <a:endParaRPr lang="en-US" altLang="ja-JP" sz="1400" dirty="0"/>
          </a:p>
          <a:p>
            <a:r>
              <a:rPr lang="en-US" altLang="ja-JP" sz="1400" dirty="0"/>
              <a:t>4</a:t>
            </a:r>
            <a:r>
              <a:rPr lang="ja-JP" altLang="en-US" sz="1400" dirty="0"/>
              <a:t>月</a:t>
            </a:r>
            <a:r>
              <a:rPr lang="en-US" altLang="ja-JP" sz="1400" dirty="0"/>
              <a:t>4</a:t>
            </a:r>
            <a:r>
              <a:rPr lang="ja-JP" altLang="en-US" sz="1400" dirty="0"/>
              <a:t>日（月）以降に出力したレポートでは、</a:t>
            </a:r>
            <a:r>
              <a:rPr lang="en-US" altLang="ja-JP" sz="1400" dirty="0"/>
              <a:t>4</a:t>
            </a:r>
            <a:r>
              <a:rPr lang="ja-JP" altLang="en-US" sz="1400" dirty="0"/>
              <a:t>月</a:t>
            </a:r>
            <a:r>
              <a:rPr lang="en-US" altLang="ja-JP" sz="1400" dirty="0"/>
              <a:t>3</a:t>
            </a:r>
            <a:r>
              <a:rPr lang="ja-JP" altLang="en-US" sz="1400" dirty="0"/>
              <a:t>日（日）までに「15-19歳」で配信した結果も「1</a:t>
            </a:r>
            <a:r>
              <a:rPr lang="en-US" altLang="ja-JP" sz="1400" dirty="0"/>
              <a:t>8</a:t>
            </a:r>
            <a:r>
              <a:rPr lang="ja-JP" altLang="en-US" sz="1400" dirty="0"/>
              <a:t>-19歳」として表示されます。</a:t>
            </a:r>
            <a:endParaRPr lang="en-US" altLang="ja-JP" sz="1400" dirty="0"/>
          </a:p>
          <a:p>
            <a:r>
              <a:rPr lang="ja-JP" altLang="en-US" sz="1400" dirty="0"/>
              <a:t>なお、その他年齢区分には変更ありません。</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a:t>年齢ターゲティング一部区分変更について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5</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a:t>▼例</a:t>
            </a:r>
            <a:r>
              <a:rPr lang="en-US" altLang="ja-JP" sz="1200" dirty="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a:solidFill>
                  <a:srgbClr val="FF0000"/>
                </a:solidFill>
              </a:rPr>
              <a:t>4/4</a:t>
            </a:r>
            <a:r>
              <a:rPr lang="ja-JP" altLang="en-US" sz="1400" b="1" u="sng" dirty="0">
                <a:solidFill>
                  <a:srgbClr val="FF0000"/>
                </a:solidFill>
              </a:rPr>
              <a:t>（月）</a:t>
            </a:r>
            <a:endParaRPr kumimoji="1" lang="ja-JP" altLang="en-US" sz="1400" b="1" u="sng" dirty="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a:t>予約日：</a:t>
            </a:r>
            <a:r>
              <a:rPr lang="en-US" altLang="ja-JP" sz="1200" dirty="0"/>
              <a:t> 4</a:t>
            </a:r>
            <a:r>
              <a:rPr lang="ja-JP" altLang="en-US" sz="1200" dirty="0"/>
              <a:t>月</a:t>
            </a:r>
            <a:r>
              <a:rPr lang="en-US" altLang="ja-JP" sz="1200" dirty="0"/>
              <a:t>5</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9</a:t>
            </a:r>
            <a:r>
              <a:rPr lang="ja-JP" altLang="en-US" sz="1200" dirty="0"/>
              <a:t>日～</a:t>
            </a:r>
            <a:r>
              <a:rPr lang="en-US" altLang="ja-JP" sz="1200" dirty="0"/>
              <a:t> 4</a:t>
            </a:r>
            <a:r>
              <a:rPr lang="ja-JP" altLang="en-US" sz="1200" dirty="0"/>
              <a:t>月</a:t>
            </a:r>
            <a:r>
              <a:rPr lang="en-US" altLang="ja-JP" sz="1200" dirty="0"/>
              <a:t>15</a:t>
            </a:r>
            <a:r>
              <a:rPr lang="ja-JP" altLang="en-US" sz="1200" dirty="0"/>
              <a:t>日</a:t>
            </a:r>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a:t>▼例</a:t>
            </a:r>
            <a:r>
              <a:rPr lang="en-US" altLang="ja-JP" sz="1200" dirty="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1</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a:t>▼例</a:t>
            </a:r>
            <a:r>
              <a:rPr lang="en-US" altLang="ja-JP" sz="1200" dirty="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a:t>★</a:t>
            </a:r>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a:t>予約画面上は「</a:t>
            </a:r>
            <a:r>
              <a:rPr lang="en-US" altLang="ja-JP" sz="1050" dirty="0"/>
              <a:t>15-19</a:t>
            </a:r>
            <a:r>
              <a:rPr lang="ja-JP" altLang="en-US" sz="1050" dirty="0"/>
              <a:t>歳」と表示。</a:t>
            </a:r>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a:t>※</a:t>
            </a:r>
            <a:r>
              <a:rPr lang="ja-JP" altLang="en-US" sz="1050" dirty="0"/>
              <a:t>配信時は「1</a:t>
            </a:r>
            <a:r>
              <a:rPr lang="en-US" altLang="ja-JP" sz="1050" dirty="0"/>
              <a:t>8</a:t>
            </a:r>
            <a:r>
              <a:rPr lang="ja-JP" altLang="en-US" sz="1050" dirty="0"/>
              <a:t>-19歳」に配信。レポート時は「</a:t>
            </a:r>
            <a:r>
              <a:rPr lang="en-US" altLang="ja-JP" sz="1050" dirty="0"/>
              <a:t>18</a:t>
            </a:r>
            <a:r>
              <a:rPr lang="ja-JP" altLang="en-US" sz="1050" dirty="0"/>
              <a:t>歳</a:t>
            </a:r>
            <a:r>
              <a:rPr lang="en-US" altLang="ja-JP" sz="1050" dirty="0"/>
              <a:t>-19</a:t>
            </a:r>
            <a:r>
              <a:rPr lang="ja-JP" altLang="en-US" sz="1050" dirty="0"/>
              <a:t>歳」と表示。</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a:t>★</a:t>
            </a:r>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18-19</a:t>
            </a:r>
            <a:r>
              <a:rPr lang="ja-JP" altLang="en-US" sz="1050" dirty="0"/>
              <a:t>歳」と表示。</a:t>
            </a:r>
            <a:endParaRPr lang="en-US" altLang="ja-JP" sz="1050" dirty="0"/>
          </a:p>
          <a:p>
            <a:r>
              <a:rPr lang="ja-JP" altLang="en-US" sz="1050" dirty="0"/>
              <a:t>　配信時は「</a:t>
            </a:r>
            <a:r>
              <a:rPr lang="en-US" altLang="ja-JP" sz="1050" dirty="0"/>
              <a:t>18</a:t>
            </a:r>
            <a:r>
              <a:rPr lang="ja-JP" altLang="en-US" sz="1050" dirty="0"/>
              <a:t>歳</a:t>
            </a:r>
            <a:r>
              <a:rPr lang="en-US" altLang="ja-JP" sz="1050" dirty="0"/>
              <a:t>-19</a:t>
            </a:r>
            <a:r>
              <a:rPr lang="ja-JP" altLang="en-US" sz="1050" dirty="0"/>
              <a:t>歳」に配信。レポートは「</a:t>
            </a:r>
            <a:r>
              <a:rPr lang="en-US" altLang="ja-JP" sz="1050" dirty="0"/>
              <a:t>18</a:t>
            </a:r>
            <a:r>
              <a:rPr lang="ja-JP" altLang="en-US" sz="1050" dirty="0"/>
              <a:t>歳</a:t>
            </a:r>
            <a:r>
              <a:rPr lang="en-US" altLang="ja-JP" sz="1050" dirty="0"/>
              <a:t>-19</a:t>
            </a:r>
            <a:r>
              <a:rPr lang="ja-JP" altLang="en-US" sz="1050" dirty="0"/>
              <a:t>歳」と表示。</a:t>
            </a:r>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a:t>★</a:t>
            </a:r>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15-19</a:t>
            </a:r>
            <a:r>
              <a:rPr lang="ja-JP" altLang="en-US" sz="1050" dirty="0"/>
              <a:t>歳」と表示。</a:t>
            </a:r>
            <a:endParaRPr lang="en-US" altLang="ja-JP" sz="1050" dirty="0"/>
          </a:p>
          <a:p>
            <a:r>
              <a:rPr lang="ja-JP" altLang="en-US" sz="1050" dirty="0"/>
              <a:t>　配信時は</a:t>
            </a:r>
            <a:r>
              <a:rPr lang="en-US" altLang="ja-JP" sz="1050" dirty="0"/>
              <a:t>4</a:t>
            </a:r>
            <a:r>
              <a:rPr lang="ja-JP" altLang="en-US" sz="1050" dirty="0"/>
              <a:t>月</a:t>
            </a:r>
            <a:r>
              <a:rPr lang="en-US" altLang="ja-JP" sz="1050" dirty="0"/>
              <a:t>1</a:t>
            </a:r>
            <a:r>
              <a:rPr lang="ja-JP" altLang="en-US" sz="1050" dirty="0"/>
              <a:t>日</a:t>
            </a:r>
            <a:r>
              <a:rPr lang="en-US" altLang="ja-JP" sz="1050" dirty="0"/>
              <a:t>~4</a:t>
            </a:r>
            <a:r>
              <a:rPr lang="ja-JP" altLang="en-US" sz="1050" dirty="0"/>
              <a:t>月</a:t>
            </a:r>
            <a:r>
              <a:rPr lang="en-US" altLang="ja-JP" sz="1050" dirty="0"/>
              <a:t>3</a:t>
            </a:r>
            <a:r>
              <a:rPr lang="ja-JP" altLang="en-US" sz="1050" dirty="0"/>
              <a:t>日は「</a:t>
            </a:r>
            <a:r>
              <a:rPr lang="en-US" altLang="ja-JP" sz="1050" dirty="0"/>
              <a:t>15</a:t>
            </a:r>
            <a:r>
              <a:rPr lang="ja-JP" altLang="en-US" sz="1050" dirty="0"/>
              <a:t>歳</a:t>
            </a:r>
            <a:r>
              <a:rPr lang="en-US" altLang="ja-JP" sz="1050" dirty="0"/>
              <a:t>-19</a:t>
            </a:r>
            <a:r>
              <a:rPr lang="ja-JP" altLang="en-US" sz="1050" dirty="0"/>
              <a:t>歳」、</a:t>
            </a:r>
            <a:r>
              <a:rPr lang="en-US" altLang="ja-JP" sz="1050" dirty="0"/>
              <a:t>4</a:t>
            </a:r>
            <a:r>
              <a:rPr lang="ja-JP" altLang="en-US" sz="1050" dirty="0"/>
              <a:t>月</a:t>
            </a:r>
            <a:r>
              <a:rPr lang="en-US" altLang="ja-JP" sz="1050" dirty="0"/>
              <a:t>4</a:t>
            </a:r>
            <a:r>
              <a:rPr lang="ja-JP" altLang="en-US" sz="1050" dirty="0"/>
              <a:t>日</a:t>
            </a:r>
            <a:r>
              <a:rPr lang="en-US" altLang="ja-JP" sz="1050" dirty="0"/>
              <a:t>~4</a:t>
            </a:r>
            <a:r>
              <a:rPr lang="ja-JP" altLang="en-US" sz="1050" dirty="0"/>
              <a:t>月</a:t>
            </a:r>
            <a:r>
              <a:rPr lang="en-US" altLang="ja-JP" sz="1050" dirty="0"/>
              <a:t>15</a:t>
            </a:r>
            <a:r>
              <a:rPr lang="ja-JP" altLang="en-US" sz="1050" dirty="0"/>
              <a:t>日は「</a:t>
            </a:r>
            <a:r>
              <a:rPr lang="en-US" altLang="ja-JP" sz="1050" dirty="0"/>
              <a:t>18</a:t>
            </a:r>
            <a:r>
              <a:rPr lang="ja-JP" altLang="en-US" sz="1050" dirty="0"/>
              <a:t>歳</a:t>
            </a:r>
            <a:r>
              <a:rPr lang="en-US" altLang="ja-JP" sz="1050" dirty="0"/>
              <a:t>-19</a:t>
            </a:r>
            <a:r>
              <a:rPr lang="ja-JP" altLang="en-US" sz="1050" dirty="0"/>
              <a:t>歳」に配信。レポート上は「</a:t>
            </a:r>
            <a:r>
              <a:rPr lang="en-US" altLang="ja-JP" sz="1050" dirty="0"/>
              <a:t>18</a:t>
            </a:r>
            <a:r>
              <a:rPr lang="ja-JP" altLang="en-US" sz="1050" dirty="0"/>
              <a:t>歳</a:t>
            </a:r>
            <a:r>
              <a:rPr lang="en-US" altLang="ja-JP" sz="1050" dirty="0"/>
              <a:t>-19</a:t>
            </a:r>
            <a:r>
              <a:rPr lang="ja-JP" altLang="en-US" sz="1050" dirty="0"/>
              <a:t>歳」と表示。</a:t>
            </a:r>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a:t>
            </a:r>
            <a:r>
              <a:rPr kumimoji="1" lang="en-US" altLang="ja-JP" sz="1200" dirty="0">
                <a:solidFill>
                  <a:schemeClr val="tx1"/>
                </a:solidFill>
              </a:rPr>
              <a:t>15</a:t>
            </a:r>
            <a:r>
              <a:rPr kumimoji="1" lang="ja-JP" altLang="en-US" sz="1200" dirty="0">
                <a:solidFill>
                  <a:schemeClr val="tx1"/>
                </a:solidFill>
              </a:rPr>
              <a:t>歳</a:t>
            </a:r>
            <a:r>
              <a:rPr kumimoji="1" lang="en-US" altLang="ja-JP" sz="1200" dirty="0">
                <a:solidFill>
                  <a:schemeClr val="tx1"/>
                </a:solidFill>
              </a:rPr>
              <a:t>-19</a:t>
            </a:r>
            <a:r>
              <a:rPr kumimoji="1" lang="ja-JP" altLang="en-US" sz="1200" dirty="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a:t>★</a:t>
            </a:r>
            <a:r>
              <a:rPr lang="ja-JP" altLang="en-US" sz="1100" dirty="0"/>
              <a:t>：予約日</a:t>
            </a:r>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a:t>：配信期間</a:t>
            </a:r>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■：レポート出力日</a:t>
            </a:r>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1349318855"/>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16146</TotalTime>
  <Words>4599</Words>
  <Application>Microsoft Office PowerPoint</Application>
  <PresentationFormat>ワイド画面</PresentationFormat>
  <Paragraphs>745</Paragraphs>
  <Slides>18</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18</vt:i4>
      </vt:variant>
    </vt:vector>
  </HeadingPairs>
  <TitlesOfParts>
    <vt:vector size="24"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298</cp:revision>
  <dcterms:created xsi:type="dcterms:W3CDTF">2020-02-26T07:28:11Z</dcterms:created>
  <dcterms:modified xsi:type="dcterms:W3CDTF">2022-09-05T01:20:17Z</dcterms:modified>
</cp:coreProperties>
</file>