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3" r:id="rId2"/>
    <p:sldMasterId id="2147483704" r:id="rId3"/>
  </p:sldMasterIdLst>
  <p:notesMasterIdLst>
    <p:notesMasterId r:id="rId22"/>
  </p:notesMasterIdLst>
  <p:sldIdLst>
    <p:sldId id="316" r:id="rId4"/>
    <p:sldId id="300" r:id="rId5"/>
    <p:sldId id="349" r:id="rId6"/>
    <p:sldId id="350" r:id="rId7"/>
    <p:sldId id="351" r:id="rId8"/>
    <p:sldId id="352" r:id="rId9"/>
    <p:sldId id="342" r:id="rId10"/>
    <p:sldId id="353" r:id="rId11"/>
    <p:sldId id="354" r:id="rId12"/>
    <p:sldId id="345" r:id="rId13"/>
    <p:sldId id="346" r:id="rId14"/>
    <p:sldId id="333" r:id="rId15"/>
    <p:sldId id="348" r:id="rId16"/>
    <p:sldId id="340" r:id="rId17"/>
    <p:sldId id="336" r:id="rId18"/>
    <p:sldId id="338" r:id="rId19"/>
    <p:sldId id="337" r:id="rId20"/>
    <p:sldId id="312" r:id="rId21"/>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EB1BF"/>
    <a:srgbClr val="454958"/>
    <a:srgbClr val="687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66BF19F-244D-48D1-9490-1744E140AD2B}" v="48" dt="2021-04-16T06:29:35.76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352" autoAdjust="0"/>
    <p:restoredTop sz="96327" autoAdjust="0"/>
  </p:normalViewPr>
  <p:slideViewPr>
    <p:cSldViewPr>
      <p:cViewPr varScale="1">
        <p:scale>
          <a:sx n="71" d="100"/>
          <a:sy n="71" d="100"/>
        </p:scale>
        <p:origin x="39" y="495"/>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presProps" Target="presProps.xml"/><Relationship Id="rId28" Type="http://schemas.microsoft.com/office/2016/11/relationships/changesInfo" Target="changesInfos/changesInfo1.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notesMaster" Target="notesMasters/notesMaster1.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ohara" clId="Web-{066BF19F-244D-48D1-9490-1744E140AD2B}"/>
    <pc:docChg chg="modSld">
      <pc:chgData name="moohara" userId="" providerId="" clId="Web-{066BF19F-244D-48D1-9490-1744E140AD2B}" dt="2021-04-16T06:29:35.767" v="22" actId="20577"/>
      <pc:docMkLst>
        <pc:docMk/>
      </pc:docMkLst>
      <pc:sldChg chg="modSp">
        <pc:chgData name="moohara" userId="" providerId="" clId="Web-{066BF19F-244D-48D1-9490-1744E140AD2B}" dt="2021-04-16T06:28:26.047" v="11"/>
        <pc:sldMkLst>
          <pc:docMk/>
          <pc:sldMk cId="3454270807" sldId="326"/>
        </pc:sldMkLst>
        <pc:graphicFrameChg chg="mod modGraphic">
          <ac:chgData name="moohara" userId="" providerId="" clId="Web-{066BF19F-244D-48D1-9490-1744E140AD2B}" dt="2021-04-16T06:28:26.047" v="11"/>
          <ac:graphicFrameMkLst>
            <pc:docMk/>
            <pc:sldMk cId="3454270807" sldId="326"/>
            <ac:graphicFrameMk id="12" creationId="{8D6FD0B5-1C48-2E4A-A909-7ABA89B39DE9}"/>
          </ac:graphicFrameMkLst>
        </pc:graphicFrameChg>
      </pc:sldChg>
      <pc:sldChg chg="modSp">
        <pc:chgData name="moohara" userId="" providerId="" clId="Web-{066BF19F-244D-48D1-9490-1744E140AD2B}" dt="2021-04-16T06:29:35.767" v="22" actId="20577"/>
        <pc:sldMkLst>
          <pc:docMk/>
          <pc:sldMk cId="749953078" sldId="337"/>
        </pc:sldMkLst>
        <pc:spChg chg="mod">
          <ac:chgData name="moohara" userId="" providerId="" clId="Web-{066BF19F-244D-48D1-9490-1744E140AD2B}" dt="2021-04-16T06:29:35.767" v="22" actId="20577"/>
          <ac:spMkLst>
            <pc:docMk/>
            <pc:sldMk cId="749953078" sldId="337"/>
            <ac:spMk id="4" creationId="{00000000-0000-0000-0000-000000000000}"/>
          </ac:spMkLst>
        </pc:spChg>
      </pc:sldChg>
      <pc:sldChg chg="modSp">
        <pc:chgData name="moohara" userId="" providerId="" clId="Web-{066BF19F-244D-48D1-9490-1744E140AD2B}" dt="2021-04-16T06:28:51.875" v="19"/>
        <pc:sldMkLst>
          <pc:docMk/>
          <pc:sldMk cId="3809789903" sldId="342"/>
        </pc:sldMkLst>
        <pc:graphicFrameChg chg="mod modGraphic">
          <ac:chgData name="moohara" userId="" providerId="" clId="Web-{066BF19F-244D-48D1-9490-1744E140AD2B}" dt="2021-04-16T06:28:51.875" v="19"/>
          <ac:graphicFrameMkLst>
            <pc:docMk/>
            <pc:sldMk cId="3809789903" sldId="342"/>
            <ac:graphicFrameMk id="12" creationId="{8D6FD0B5-1C48-2E4A-A909-7ABA89B39DE9}"/>
          </ac:graphicFrameMkLst>
        </pc:graphicFrameChg>
      </pc:sldChg>
      <pc:sldChg chg="modSp">
        <pc:chgData name="moohara" userId="" providerId="" clId="Web-{066BF19F-244D-48D1-9490-1744E140AD2B}" dt="2021-04-16T06:28:37.875" v="15"/>
        <pc:sldMkLst>
          <pc:docMk/>
          <pc:sldMk cId="1589320158" sldId="343"/>
        </pc:sldMkLst>
        <pc:graphicFrameChg chg="mod modGraphic">
          <ac:chgData name="moohara" userId="" providerId="" clId="Web-{066BF19F-244D-48D1-9490-1744E140AD2B}" dt="2021-04-16T06:28:37.875" v="15"/>
          <ac:graphicFrameMkLst>
            <pc:docMk/>
            <pc:sldMk cId="1589320158" sldId="343"/>
            <ac:graphicFrameMk id="12" creationId="{8D6FD0B5-1C48-2E4A-A909-7ABA89B39DE9}"/>
          </ac:graphicFrameMkLst>
        </pc:graphicFrame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2021/8/4</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hyperlink" Target="https://marketing.yahoo.co.jp/service/yahooads/" TargetMode="External"/><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_1行+1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753821"/>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18282615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中表紙_写真のみ（Yahoo!広告）">
    <p:spTree>
      <p:nvGrpSpPr>
        <p:cNvPr id="1" name=""/>
        <p:cNvGrpSpPr/>
        <p:nvPr/>
      </p:nvGrpSpPr>
      <p:grpSpPr>
        <a:xfrm>
          <a:off x="0" y="0"/>
          <a:ext cx="0" cy="0"/>
          <a:chOff x="0" y="0"/>
          <a:chExt cx="0" cy="0"/>
        </a:xfrm>
      </p:grpSpPr>
      <p:pic>
        <p:nvPicPr>
          <p:cNvPr id="6" name="図 5" descr="携帯電話を操作している女性&#10;&#10;自動的に生成された説明">
            <a:extLst>
              <a:ext uri="{FF2B5EF4-FFF2-40B4-BE49-F238E27FC236}">
                <a16:creationId xmlns:a16="http://schemas.microsoft.com/office/drawing/2014/main" id="{AA452661-91C4-FF41-9694-A1EB4F9D38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7384"/>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096E38F4-83DD-E245-A10F-A16A439F8393}"/>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18509271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検索広告）">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中程度の精度で自動的に生成された説明">
            <a:extLst>
              <a:ext uri="{FF2B5EF4-FFF2-40B4-BE49-F238E27FC236}">
                <a16:creationId xmlns:a16="http://schemas.microsoft.com/office/drawing/2014/main" id="{C07981A8-04CE-664F-9413-ADA9B4F5F1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9516" y="2235204"/>
            <a:ext cx="12507980" cy="6954436"/>
          </a:xfrm>
          <a:prstGeom prst="rect">
            <a:avLst/>
          </a:prstGeom>
        </p:spPr>
      </p:pic>
      <p:sp>
        <p:nvSpPr>
          <p:cNvPr id="14" name="正方形/長方形 13">
            <a:extLst>
              <a:ext uri="{FF2B5EF4-FFF2-40B4-BE49-F238E27FC236}">
                <a16:creationId xmlns:a16="http://schemas.microsoft.com/office/drawing/2014/main" id="{AD32E17B-A469-0544-9F88-406C7E75F2E7}"/>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2B02EF58-E1DB-3C4F-A3F4-BAADB6A285DA}"/>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498233B5-6CD8-1042-9652-326F1EC0D4FD}"/>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検索広告テキストをここに入れるテキストをここに入れる（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A2147ACC-F80E-4D43-B3E0-CA7E2B4A14CE}"/>
              </a:ext>
            </a:extLst>
          </p:cNvPr>
          <p:cNvSpPr>
            <a:spLocks noGrp="1"/>
          </p:cNvSpPr>
          <p:nvPr>
            <p:ph type="ftr" sz="quarter" idx="10"/>
          </p:nvPr>
        </p:nvSpPr>
        <p:spPr/>
        <p:txBody>
          <a:bodyPr/>
          <a:lstStyle>
            <a:lvl1pPr>
              <a:defRPr>
                <a:solidFill>
                  <a:schemeClr val="tx2"/>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80977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中表紙_写真のみ（検索広告）">
    <p:spTree>
      <p:nvGrpSpPr>
        <p:cNvPr id="1" name=""/>
        <p:cNvGrpSpPr/>
        <p:nvPr/>
      </p:nvGrpSpPr>
      <p:grpSpPr>
        <a:xfrm>
          <a:off x="0" y="0"/>
          <a:ext cx="0" cy="0"/>
          <a:chOff x="0" y="0"/>
          <a:chExt cx="0" cy="0"/>
        </a:xfrm>
      </p:grpSpPr>
      <p:pic>
        <p:nvPicPr>
          <p:cNvPr id="18" name="図 17" descr="携帯電話を持っている手&#10;&#10;中程度の精度で自動的に生成された説明">
            <a:extLst>
              <a:ext uri="{FF2B5EF4-FFF2-40B4-BE49-F238E27FC236}">
                <a16:creationId xmlns:a16="http://schemas.microsoft.com/office/drawing/2014/main" id="{25111781-C8B5-134E-84D8-2EF259141C5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448"/>
            <a:ext cx="13478278" cy="749392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EA7C2372-2431-F041-A1F9-A91607C117B6}"/>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5479091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予約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携帯電話を持っている手&#10;&#10;自動的に生成された説明">
            <a:extLst>
              <a:ext uri="{FF2B5EF4-FFF2-40B4-BE49-F238E27FC236}">
                <a16:creationId xmlns:a16="http://schemas.microsoft.com/office/drawing/2014/main" id="{D00B514B-0E07-864B-8C95-91CAC78B0B8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182572"/>
            <a:ext cx="12228464" cy="7072944"/>
          </a:xfrm>
          <a:prstGeom prst="rect">
            <a:avLst/>
          </a:prstGeom>
        </p:spPr>
      </p:pic>
      <p:sp>
        <p:nvSpPr>
          <p:cNvPr id="10" name="正方形/長方形 9">
            <a:extLst>
              <a:ext uri="{FF2B5EF4-FFF2-40B4-BE49-F238E27FC236}">
                <a16:creationId xmlns:a16="http://schemas.microsoft.com/office/drawing/2014/main" id="{17AFEF38-3D4E-E44B-AAFC-09CA3A1DC126}"/>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6BBDC94E-ED79-EA48-8DA0-41B1A96A6EFE}"/>
              </a:ext>
            </a:extLst>
          </p:cNvPr>
          <p:cNvSpPr/>
          <p:nvPr userDrawn="1"/>
        </p:nvSpPr>
        <p:spPr>
          <a:xfrm>
            <a:off x="-96688" y="2470605"/>
            <a:ext cx="12325152" cy="67036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34AECB9C-CE44-0640-A33C-E67118F2F5DE}"/>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ディスプレイ広告（予約型）テキストを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B2AE4CE1-1BBA-4B4C-9489-C74471DF8671}"/>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0615592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E91BB4C5-D5EB-A845-AAB6-12957D96FA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779" y="-188218"/>
            <a:ext cx="12456179" cy="7204654"/>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58224CF5-DBDD-984E-8459-86A73E4C790F}"/>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19819947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運用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自動的に生成された説明">
            <a:extLst>
              <a:ext uri="{FF2B5EF4-FFF2-40B4-BE49-F238E27FC236}">
                <a16:creationId xmlns:a16="http://schemas.microsoft.com/office/drawing/2014/main" id="{38AE1137-F782-B34D-AEFE-5966A3760B4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052" y="2678813"/>
            <a:ext cx="12250516" cy="8167011"/>
          </a:xfrm>
          <a:prstGeom prst="rect">
            <a:avLst/>
          </a:prstGeom>
        </p:spPr>
      </p:pic>
      <p:sp>
        <p:nvSpPr>
          <p:cNvPr id="14" name="正方形/長方形 13">
            <a:extLst>
              <a:ext uri="{FF2B5EF4-FFF2-40B4-BE49-F238E27FC236}">
                <a16:creationId xmlns:a16="http://schemas.microsoft.com/office/drawing/2014/main" id="{D68DD9F8-72EC-5640-949A-99A1A29BAD0E}"/>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CE6E5B61-E09A-3F41-B99B-4A090CEAB7A6}"/>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67FE6A9A-E1E9-1544-B7B7-A651E53E4BC3}"/>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ディスプレイ広告（運用型）テキストを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4E43769D-E830-9649-BACD-B057299A5335}"/>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0134821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運用型））">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8AD09E51-A758-0C47-911C-CBDE7907EED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6768" y="-587988"/>
            <a:ext cx="14274678" cy="951645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3AE21EE8-1FB5-E141-B926-FF30C4AF2996}"/>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2802284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最終ページ_期間限定ディスプレイ広告用">
    <p:spTree>
      <p:nvGrpSpPr>
        <p:cNvPr id="1" name=""/>
        <p:cNvGrpSpPr/>
        <p:nvPr/>
      </p:nvGrpSpPr>
      <p:grpSpPr>
        <a:xfrm>
          <a:off x="0" y="0"/>
          <a:ext cx="0" cy="0"/>
          <a:chOff x="0" y="0"/>
          <a:chExt cx="0" cy="0"/>
        </a:xfrm>
      </p:grpSpPr>
      <p:pic>
        <p:nvPicPr>
          <p:cNvPr id="6" name="図 5" descr="背景パターン&#10;&#10;自動的に生成された説明">
            <a:extLst>
              <a:ext uri="{FF2B5EF4-FFF2-40B4-BE49-F238E27FC236}">
                <a16:creationId xmlns:a16="http://schemas.microsoft.com/office/drawing/2014/main" id="{B133E01B-08DC-484A-8710-7C6506B402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05" y="0"/>
            <a:ext cx="12188389" cy="6858000"/>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フッター プレースホルダー 1">
            <a:extLst>
              <a:ext uri="{FF2B5EF4-FFF2-40B4-BE49-F238E27FC236}">
                <a16:creationId xmlns:a16="http://schemas.microsoft.com/office/drawing/2014/main" id="{2E530946-E213-3442-AD55-90EC6E3E6C3A}"/>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22872879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最終ページ_汎用">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 name="図 3">
            <a:extLst>
              <a:ext uri="{FF2B5EF4-FFF2-40B4-BE49-F238E27FC236}">
                <a16:creationId xmlns:a16="http://schemas.microsoft.com/office/drawing/2014/main" id="{333916FC-89BF-F045-94E9-FD9D5D9AE516}"/>
              </a:ext>
            </a:extLst>
          </p:cNvPr>
          <p:cNvPicPr>
            <a:picLocks noChangeAspect="1"/>
          </p:cNvPicPr>
          <p:nvPr userDrawn="1"/>
        </p:nvPicPr>
        <p:blipFill>
          <a:blip r:embed="rId2"/>
          <a:stretch>
            <a:fillRect/>
          </a:stretch>
        </p:blipFill>
        <p:spPr>
          <a:xfrm>
            <a:off x="3788849" y="2852936"/>
            <a:ext cx="4683415" cy="923491"/>
          </a:xfrm>
          <a:prstGeom prst="rect">
            <a:avLst/>
          </a:prstGeom>
        </p:spPr>
      </p:pic>
      <p:sp>
        <p:nvSpPr>
          <p:cNvPr id="6" name="テキスト プレースホルダー 7">
            <a:hlinkClick r:id="rId3"/>
            <a:extLst>
              <a:ext uri="{FF2B5EF4-FFF2-40B4-BE49-F238E27FC236}">
                <a16:creationId xmlns:a16="http://schemas.microsoft.com/office/drawing/2014/main" id="{A745E689-5F7E-584E-9AD3-014C038D895A}"/>
              </a:ext>
            </a:extLst>
          </p:cNvPr>
          <p:cNvSpPr txBox="1">
            <a:spLocks/>
          </p:cNvSpPr>
          <p:nvPr userDrawn="1"/>
        </p:nvSpPr>
        <p:spPr>
          <a:xfrm>
            <a:off x="7106683" y="609329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200" dirty="0">
                <a:solidFill>
                  <a:schemeClr val="accent2"/>
                </a:solidFill>
              </a:rPr>
              <a:t>https://</a:t>
            </a:r>
            <a:r>
              <a:rPr lang="en-US" altLang="ja-JP" sz="1200" dirty="0" err="1">
                <a:solidFill>
                  <a:schemeClr val="accent2"/>
                </a:solidFill>
              </a:rPr>
              <a:t>marketing.yahoo.co.jp</a:t>
            </a:r>
            <a:r>
              <a:rPr lang="en-US" altLang="ja-JP" sz="1200" dirty="0">
                <a:solidFill>
                  <a:schemeClr val="accent2"/>
                </a:solidFill>
              </a:rPr>
              <a:t>/service/</a:t>
            </a:r>
            <a:r>
              <a:rPr lang="en-US" altLang="ja-JP" sz="1200" dirty="0" err="1">
                <a:solidFill>
                  <a:schemeClr val="accent2"/>
                </a:solidFill>
              </a:rPr>
              <a:t>yahooads</a:t>
            </a:r>
            <a:r>
              <a:rPr lang="en-US" altLang="ja-JP" sz="1200" dirty="0">
                <a:solidFill>
                  <a:schemeClr val="accent2"/>
                </a:solidFill>
              </a:rPr>
              <a:t>/</a:t>
            </a:r>
            <a:endParaRPr lang="ja-JP" altLang="en-US" sz="1200" dirty="0">
              <a:solidFill>
                <a:schemeClr val="accent2"/>
              </a:solidFill>
            </a:endParaRPr>
          </a:p>
        </p:txBody>
      </p:sp>
      <p:sp>
        <p:nvSpPr>
          <p:cNvPr id="8" name="テキスト プレースホルダー 7">
            <a:extLst>
              <a:ext uri="{FF2B5EF4-FFF2-40B4-BE49-F238E27FC236}">
                <a16:creationId xmlns:a16="http://schemas.microsoft.com/office/drawing/2014/main" id="{82D6296F-FC05-B641-BD06-ABC79AA04466}"/>
              </a:ext>
            </a:extLst>
          </p:cNvPr>
          <p:cNvSpPr txBox="1">
            <a:spLocks/>
          </p:cNvSpPr>
          <p:nvPr userDrawn="1"/>
        </p:nvSpPr>
        <p:spPr>
          <a:xfrm>
            <a:off x="7104112" y="574803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600" dirty="0">
                <a:solidFill>
                  <a:schemeClr val="tx1"/>
                </a:solidFill>
              </a:rPr>
              <a:t>Yahoo!</a:t>
            </a:r>
            <a:r>
              <a:rPr lang="ja-JP" altLang="en-US" sz="1600">
                <a:solidFill>
                  <a:schemeClr val="tx1"/>
                </a:solidFill>
              </a:rPr>
              <a:t>広告　ウェブサイト</a:t>
            </a:r>
            <a:endParaRPr lang="ja-JP" altLang="en-US" sz="1600" dirty="0">
              <a:solidFill>
                <a:schemeClr val="tx1"/>
              </a:solidFill>
            </a:endParaRPr>
          </a:p>
        </p:txBody>
      </p:sp>
      <p:sp>
        <p:nvSpPr>
          <p:cNvPr id="10" name="テキスト ボックス 9">
            <a:extLst>
              <a:ext uri="{FF2B5EF4-FFF2-40B4-BE49-F238E27FC236}">
                <a16:creationId xmlns:a16="http://schemas.microsoft.com/office/drawing/2014/main" id="{41F18511-780C-D345-8B72-6AD06E98F479}"/>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r"/>
            <a:endParaRPr kumimoji="1" lang="ja-JP" altLang="en-US" sz="800">
              <a:solidFill>
                <a:schemeClr val="accent2"/>
              </a:solidFill>
            </a:endParaRPr>
          </a:p>
        </p:txBody>
      </p:sp>
    </p:spTree>
    <p:extLst>
      <p:ext uri="{BB962C8B-B14F-4D97-AF65-F5344CB8AC3E}">
        <p14:creationId xmlns:p14="http://schemas.microsoft.com/office/powerpoint/2010/main" val="4722883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コンテンツページ_目次">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5040560"/>
          </a:xfrm>
          <a:prstGeom prst="rect">
            <a:avLst/>
          </a:prstGeom>
        </p:spPr>
        <p:txBody>
          <a:bodyPr>
            <a:normAutofit/>
          </a:bodyPr>
          <a:lstStyle>
            <a:lvl1pPr marL="0" indent="0">
              <a:buFont typeface="+mj-lt"/>
              <a:buNone/>
              <a:defRPr sz="2000"/>
            </a:lvl1pPr>
          </a:lstStyle>
          <a:p>
            <a:pPr lvl="0"/>
            <a:r>
              <a:rPr kumimoji="1" lang="ja-JP" altLang="en-US"/>
              <a:t>本文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目次</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7">
            <a:extLst>
              <a:ext uri="{FF2B5EF4-FFF2-40B4-BE49-F238E27FC236}">
                <a16:creationId xmlns:a16="http://schemas.microsoft.com/office/drawing/2014/main" id="{6BC8A392-9224-F742-9C63-ADA7F00B45AC}"/>
              </a:ext>
            </a:extLst>
          </p:cNvPr>
          <p:cNvSpPr>
            <a:spLocks noGrp="1"/>
          </p:cNvSpPr>
          <p:nvPr>
            <p:ph type="sldNum" sz="quarter" idx="13"/>
          </p:nvPr>
        </p:nvSpPr>
        <p:spPr/>
        <p:txBody>
          <a:body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9527283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表紙_1行+1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13" name="角丸四角形 12">
            <a:extLst>
              <a:ext uri="{FF2B5EF4-FFF2-40B4-BE49-F238E27FC236}">
                <a16:creationId xmlns:a16="http://schemas.microsoft.com/office/drawing/2014/main" id="{62F15990-21F4-D246-B866-9EA6D3E08365}"/>
              </a:ext>
            </a:extLst>
          </p:cNvPr>
          <p:cNvSpPr/>
          <p:nvPr userDrawn="1"/>
        </p:nvSpPr>
        <p:spPr>
          <a:xfrm>
            <a:off x="946332" y="4437112"/>
            <a:ext cx="3997540"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14" name="テキスト プレースホルダー 4">
            <a:extLst>
              <a:ext uri="{FF2B5EF4-FFF2-40B4-BE49-F238E27FC236}">
                <a16:creationId xmlns:a16="http://schemas.microsoft.com/office/drawing/2014/main" id="{C0D63BB6-B2A2-1244-97E7-66C835949DAC}"/>
              </a:ext>
            </a:extLst>
          </p:cNvPr>
          <p:cNvSpPr>
            <a:spLocks noGrp="1"/>
          </p:cNvSpPr>
          <p:nvPr>
            <p:ph type="body" sz="quarter" idx="14" hasCustomPrompt="1"/>
          </p:nvPr>
        </p:nvSpPr>
        <p:spPr>
          <a:xfrm>
            <a:off x="1127448" y="4509120"/>
            <a:ext cx="2520280" cy="360040"/>
          </a:xfrm>
        </p:spPr>
        <p:txBody>
          <a:bodyPr lIns="0" rIns="0" anchor="t" anchorCtr="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434528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コンテンツページ_汎用（赤）">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012224A3-DD71-7345-83F7-C06026702557}"/>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10416301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3089053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表紙_2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969845"/>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276872"/>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286366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表紙_2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060848"/>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8" name="角丸四角形 7">
            <a:extLst>
              <a:ext uri="{FF2B5EF4-FFF2-40B4-BE49-F238E27FC236}">
                <a16:creationId xmlns:a16="http://schemas.microsoft.com/office/drawing/2014/main" id="{531AAF10-94E3-4C4D-A82C-8E0449C8B194}"/>
              </a:ext>
            </a:extLst>
          </p:cNvPr>
          <p:cNvSpPr/>
          <p:nvPr userDrawn="1"/>
        </p:nvSpPr>
        <p:spPr>
          <a:xfrm>
            <a:off x="946332" y="4869160"/>
            <a:ext cx="3349468"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9" name="テキスト プレースホルダー 4">
            <a:extLst>
              <a:ext uri="{FF2B5EF4-FFF2-40B4-BE49-F238E27FC236}">
                <a16:creationId xmlns:a16="http://schemas.microsoft.com/office/drawing/2014/main" id="{94591310-A897-D94D-8FB7-436A42052B7B}"/>
              </a:ext>
            </a:extLst>
          </p:cNvPr>
          <p:cNvSpPr>
            <a:spLocks noGrp="1"/>
          </p:cNvSpPr>
          <p:nvPr>
            <p:ph type="body" sz="quarter" idx="13" hasCustomPrompt="1"/>
          </p:nvPr>
        </p:nvSpPr>
        <p:spPr>
          <a:xfrm>
            <a:off x="1127448" y="4941168"/>
            <a:ext cx="2520280" cy="360040"/>
          </a:xfrm>
        </p:spPr>
        <p:txBody>
          <a:bodyPr lIns="0" rIns="0">
            <a:normAutofit/>
          </a:bodyPr>
          <a:lstStyle>
            <a:lvl1pPr algn="ctr">
              <a:defRPr sz="1400">
                <a:solidFill>
                  <a:schemeClr val="bg1"/>
                </a:solidFill>
              </a:defRPr>
            </a:lvl1pPr>
          </a:lstStyle>
          <a:p>
            <a:pPr lvl="0"/>
            <a:r>
              <a:rPr kumimoji="1" lang="ja-JP" altLang="en-US" dirty="0"/>
              <a:t>ここに商品名を入れる</a:t>
            </a:r>
          </a:p>
        </p:txBody>
      </p:sp>
    </p:spTree>
    <p:extLst>
      <p:ext uri="{BB962C8B-B14F-4D97-AF65-F5344CB8AC3E}">
        <p14:creationId xmlns:p14="http://schemas.microsoft.com/office/powerpoint/2010/main" val="236311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表紙_3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303596"/>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878765"/>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80249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表紙_3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077072"/>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772816"/>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6" name="角丸四角形 5">
            <a:extLst>
              <a:ext uri="{FF2B5EF4-FFF2-40B4-BE49-F238E27FC236}">
                <a16:creationId xmlns:a16="http://schemas.microsoft.com/office/drawing/2014/main" id="{5C3A3074-BA00-8D4D-8F11-91B03369DE3A}"/>
              </a:ext>
            </a:extLst>
          </p:cNvPr>
          <p:cNvSpPr/>
          <p:nvPr userDrawn="1"/>
        </p:nvSpPr>
        <p:spPr>
          <a:xfrm>
            <a:off x="946332" y="5339275"/>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7" name="テキスト プレースホルダー 4">
            <a:extLst>
              <a:ext uri="{FF2B5EF4-FFF2-40B4-BE49-F238E27FC236}">
                <a16:creationId xmlns:a16="http://schemas.microsoft.com/office/drawing/2014/main" id="{8D6EB350-A61F-774C-9F9D-145FC8530B33}"/>
              </a:ext>
            </a:extLst>
          </p:cNvPr>
          <p:cNvSpPr>
            <a:spLocks noGrp="1"/>
          </p:cNvSpPr>
          <p:nvPr>
            <p:ph type="body" sz="quarter" idx="13" hasCustomPrompt="1"/>
          </p:nvPr>
        </p:nvSpPr>
        <p:spPr>
          <a:xfrm>
            <a:off x="1127448" y="5411283"/>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9393861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中表紙_UPDATEロゴ入り">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テキスト が含まれている画像&#10;&#10;自動的に生成された説明">
            <a:extLst>
              <a:ext uri="{FF2B5EF4-FFF2-40B4-BE49-F238E27FC236}">
                <a16:creationId xmlns:a16="http://schemas.microsoft.com/office/drawing/2014/main" id="{6C02515D-5AF8-F44A-9EBF-3AD168A5FD1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82742" y="2099478"/>
            <a:ext cx="6037594" cy="2659044"/>
          </a:xfrm>
          <a:prstGeom prst="rect">
            <a:avLst/>
          </a:prstGeom>
        </p:spPr>
      </p:pic>
      <p:sp>
        <p:nvSpPr>
          <p:cNvPr id="4" name="フッター プレースホルダー 3">
            <a:extLst>
              <a:ext uri="{FF2B5EF4-FFF2-40B4-BE49-F238E27FC236}">
                <a16:creationId xmlns:a16="http://schemas.microsoft.com/office/drawing/2014/main" id="{E19C71B3-72EB-184E-9510-330486D9B50E}"/>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6598409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中表紙_汎用">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8DE8276C-E42E-D94B-80A1-A9BB74EF7711}"/>
              </a:ext>
            </a:extLst>
          </p:cNvPr>
          <p:cNvSpPr>
            <a:spLocks noGrp="1"/>
          </p:cNvSpPr>
          <p:nvPr>
            <p:ph type="title" hasCustomPrompt="1"/>
          </p:nvPr>
        </p:nvSpPr>
        <p:spPr>
          <a:xfrm>
            <a:off x="695401" y="2277319"/>
            <a:ext cx="10585176" cy="815027"/>
          </a:xfrm>
        </p:spPr>
        <p:txBody>
          <a:bodyPr/>
          <a:lstStyle>
            <a:lvl1pPr>
              <a:defRPr spc="300"/>
            </a:lvl1pPr>
          </a:lstStyle>
          <a:p>
            <a:r>
              <a:rPr kumimoji="1" lang="ja-JP" altLang="en-US"/>
              <a:t>タイトル（</a:t>
            </a:r>
            <a:r>
              <a:rPr kumimoji="1" lang="en-US" altLang="ja-JP" dirty="0"/>
              <a:t>40px</a:t>
            </a:r>
            <a:r>
              <a:rPr kumimoji="1" lang="ja-JP" altLang="en-US"/>
              <a: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テキスト プレースホルダー 17"/>
          <p:cNvSpPr>
            <a:spLocks noGrp="1"/>
          </p:cNvSpPr>
          <p:nvPr>
            <p:ph type="body" sz="quarter" idx="13" hasCustomPrompt="1"/>
          </p:nvPr>
        </p:nvSpPr>
        <p:spPr>
          <a:xfrm>
            <a:off x="2023602" y="3327301"/>
            <a:ext cx="9256975" cy="1685875"/>
          </a:xfrm>
          <a:prstGeom prst="rect">
            <a:avLst/>
          </a:prstGeom>
        </p:spPr>
        <p:txBody>
          <a:bodyPr/>
          <a:lstStyle>
            <a:lvl1pPr marL="342900" indent="-342900">
              <a:buFontTx/>
              <a:buNone/>
              <a:defRPr sz="2000">
                <a:solidFill>
                  <a:schemeClr val="accent2"/>
                </a:solidFill>
              </a:defRPr>
            </a:lvl1pPr>
          </a:lstStyle>
          <a:p>
            <a:pPr lvl="0"/>
            <a:r>
              <a:rPr kumimoji="1" lang="ja-JP" altLang="en-US"/>
              <a:t>サブタイトル（</a:t>
            </a:r>
            <a:r>
              <a:rPr kumimoji="1" lang="en-US" altLang="ja-JP" dirty="0"/>
              <a:t>20pt</a:t>
            </a:r>
            <a:r>
              <a:rPr kumimoji="1" lang="ja-JP" altLang="en-US"/>
              <a:t>）</a:t>
            </a:r>
            <a:endParaRPr kumimoji="1" lang="ja-JP" altLang="en-US" dirty="0"/>
          </a:p>
        </p:txBody>
      </p:sp>
      <p:sp>
        <p:nvSpPr>
          <p:cNvPr id="5" name="フッター プレースホルダー 4">
            <a:extLst>
              <a:ext uri="{FF2B5EF4-FFF2-40B4-BE49-F238E27FC236}">
                <a16:creationId xmlns:a16="http://schemas.microsoft.com/office/drawing/2014/main" id="{DBAD78F7-E805-1F44-B787-F2F911307417}"/>
              </a:ext>
            </a:extLst>
          </p:cNvPr>
          <p:cNvSpPr>
            <a:spLocks noGrp="1"/>
          </p:cNvSpPr>
          <p:nvPr>
            <p:ph type="ftr" sz="quarter" idx="14"/>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9891407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Yahoo!広告）">
    <p:spTree>
      <p:nvGrpSpPr>
        <p:cNvPr id="1" name=""/>
        <p:cNvGrpSpPr/>
        <p:nvPr/>
      </p:nvGrpSpPr>
      <p:grpSpPr>
        <a:xfrm>
          <a:off x="0" y="0"/>
          <a:ext cx="0" cy="0"/>
          <a:chOff x="0" y="0"/>
          <a:chExt cx="0" cy="0"/>
        </a:xfrm>
      </p:grpSpPr>
      <p:pic>
        <p:nvPicPr>
          <p:cNvPr id="9" name="図 8" descr="携帯電話を操作している女性&#10;&#10;自動的に生成された説明">
            <a:extLst>
              <a:ext uri="{FF2B5EF4-FFF2-40B4-BE49-F238E27FC236}">
                <a16:creationId xmlns:a16="http://schemas.microsoft.com/office/drawing/2014/main" id="{D0FEAC0A-A036-DE40-9A38-ED1C0C8C46C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501295"/>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正方形/長方形 9">
            <a:extLst>
              <a:ext uri="{FF2B5EF4-FFF2-40B4-BE49-F238E27FC236}">
                <a16:creationId xmlns:a16="http://schemas.microsoft.com/office/drawing/2014/main" id="{AD0FB014-E172-274F-A119-B32EC2F0F2C1}"/>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C00BC4C1-EDC2-C94A-8CA7-87E9F8DE89D4}"/>
              </a:ext>
            </a:extLst>
          </p:cNvPr>
          <p:cNvSpPr/>
          <p:nvPr userDrawn="1"/>
        </p:nvSpPr>
        <p:spPr>
          <a:xfrm>
            <a:off x="-96688" y="2081589"/>
            <a:ext cx="12325152" cy="105938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8EFA5237-6A67-EC4F-B641-531D872BF45F}"/>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en-US" altLang="ja-JP" sz="4000" spc="300" dirty="0"/>
              <a:t>Yahoo!</a:t>
            </a:r>
            <a:r>
              <a:rPr lang="ja-JP" altLang="en-US" sz="4000" spc="300"/>
              <a:t>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C232B960-220F-024A-8D42-B331196E4B05}"/>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6513628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1301229"/>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10" name="テキスト プレースホルダー 9">
            <a:extLst>
              <a:ext uri="{FF2B5EF4-FFF2-40B4-BE49-F238E27FC236}">
                <a16:creationId xmlns:a16="http://schemas.microsoft.com/office/drawing/2014/main" id="{8908BA44-6EE6-F34B-8D99-A172A29498C2}"/>
              </a:ext>
            </a:extLst>
          </p:cNvPr>
          <p:cNvSpPr>
            <a:spLocks noGrp="1"/>
          </p:cNvSpPr>
          <p:nvPr>
            <p:ph type="body" idx="1"/>
          </p:nvPr>
        </p:nvSpPr>
        <p:spPr>
          <a:xfrm>
            <a:off x="838200" y="2761729"/>
            <a:ext cx="10515600" cy="2683495"/>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6" name="正方形/長方形 15">
            <a:extLst>
              <a:ext uri="{FF2B5EF4-FFF2-40B4-BE49-F238E27FC236}">
                <a16:creationId xmlns:a16="http://schemas.microsoft.com/office/drawing/2014/main" id="{1A0EF031-3343-224C-8E41-5D0CECCE7BD6}"/>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8" name="図 17">
            <a:extLst>
              <a:ext uri="{FF2B5EF4-FFF2-40B4-BE49-F238E27FC236}">
                <a16:creationId xmlns:a16="http://schemas.microsoft.com/office/drawing/2014/main" id="{9795B6C2-3926-E349-8345-F50B05F897C8}"/>
              </a:ext>
            </a:extLst>
          </p:cNvPr>
          <p:cNvPicPr>
            <a:picLocks noChangeAspect="1"/>
          </p:cNvPicPr>
          <p:nvPr userDrawn="1"/>
        </p:nvPicPr>
        <p:blipFill>
          <a:blip r:embed="rId8"/>
          <a:stretch>
            <a:fillRect/>
          </a:stretch>
        </p:blipFill>
        <p:spPr>
          <a:xfrm>
            <a:off x="479375" y="332656"/>
            <a:ext cx="2959983" cy="583659"/>
          </a:xfrm>
          <a:prstGeom prst="rect">
            <a:avLst/>
          </a:prstGeom>
        </p:spPr>
      </p:pic>
      <p:sp>
        <p:nvSpPr>
          <p:cNvPr id="9" name="テキスト ボックス 8">
            <a:extLst>
              <a:ext uri="{FF2B5EF4-FFF2-40B4-BE49-F238E27FC236}">
                <a16:creationId xmlns:a16="http://schemas.microsoft.com/office/drawing/2014/main" id="{35A84D97-CD1F-C447-B3C9-83F7F0EE70A1}"/>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r"/>
            <a:endParaRPr kumimoji="1" lang="ja-JP" altLang="en-US" sz="800">
              <a:solidFill>
                <a:schemeClr val="accent2"/>
              </a:solidFill>
            </a:endParaRPr>
          </a:p>
        </p:txBody>
      </p:sp>
    </p:spTree>
  </p:cSld>
  <p:clrMap bg1="lt1" tx1="dk1" bg2="lt2" tx2="dk2" accent1="accent1" accent2="accent2" accent3="accent3" accent4="accent4" accent5="accent5" accent6="accent6" hlink="hlink" folHlink="folHlink"/>
  <p:sldLayoutIdLst>
    <p:sldLayoutId id="2147483726" r:id="rId1"/>
    <p:sldLayoutId id="2147483670" r:id="rId2"/>
    <p:sldLayoutId id="2147483659" r:id="rId3"/>
    <p:sldLayoutId id="2147483725" r:id="rId4"/>
    <p:sldLayoutId id="2147483727" r:id="rId5"/>
    <p:sldLayoutId id="2147483728" r:id="rId6"/>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endParaRPr kumimoji="1" lang="en-US" altLang="ja-JP"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69C30EB7-67D9-7547-9893-EBF0BF0607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7" name="フッター プレースホルダ 9">
            <a:extLst>
              <a:ext uri="{FF2B5EF4-FFF2-40B4-BE49-F238E27FC236}">
                <a16:creationId xmlns:a16="http://schemas.microsoft.com/office/drawing/2014/main" id="{692416AB-33E6-7642-9E44-F8B7E065D37D}"/>
              </a:ext>
            </a:extLst>
          </p:cNvPr>
          <p:cNvSpPr>
            <a:spLocks noGrp="1"/>
          </p:cNvSpPr>
          <p:nvPr>
            <p:ph type="ftr" sz="quarter" idx="3"/>
          </p:nvPr>
        </p:nvSpPr>
        <p:spPr>
          <a:xfrm>
            <a:off x="8976320" y="6453336"/>
            <a:ext cx="3023328" cy="349423"/>
          </a:xfrm>
          <a:prstGeom prst="rect">
            <a:avLst/>
          </a:prstGeom>
        </p:spPr>
        <p:txBody>
          <a:bodyPr vert="horz" lIns="91440" tIns="45720" rIns="91440" bIns="45720" rtlCol="0" anchor="ctr"/>
          <a:lstStyle>
            <a:lvl1pPr marL="0" marR="0" indent="0" algn="r" defTabSz="914400" rtl="0" eaLnBrk="1" fontAlgn="auto" latinLnBrk="0" hangingPunct="1">
              <a:lnSpc>
                <a:spcPct val="100000"/>
              </a:lnSpc>
              <a:spcBef>
                <a:spcPts val="0"/>
              </a:spcBef>
              <a:spcAft>
                <a:spcPts val="0"/>
              </a:spcAft>
              <a:buClrTx/>
              <a:buSzTx/>
              <a:buFontTx/>
              <a:buNone/>
              <a:tabLst/>
              <a:defRPr lang="en-US" altLang="ja-JP" sz="800" b="0" i="0" baseline="0" smtClean="0">
                <a:solidFill>
                  <a:schemeClr val="accent2"/>
                </a:solidFill>
                <a:effectLst/>
              </a:defRPr>
            </a:lvl1pPr>
          </a:lstStyle>
          <a:p>
            <a:pPr>
              <a:defRPr/>
            </a:pPr>
            <a:r>
              <a:rPr lang="en" altLang="ja-JP" sz="800" dirty="0">
                <a:solidFill>
                  <a:schemeClr val="accent2"/>
                </a:solidFill>
              </a:rPr>
              <a:t>© 2021 Yahoo Japan Corporation All rights reserved.</a:t>
            </a:r>
          </a:p>
        </p:txBody>
      </p:sp>
      <p:sp>
        <p:nvSpPr>
          <p:cNvPr id="9" name="正方形/長方形 8">
            <a:extLst>
              <a:ext uri="{FF2B5EF4-FFF2-40B4-BE49-F238E27FC236}">
                <a16:creationId xmlns:a16="http://schemas.microsoft.com/office/drawing/2014/main" id="{3C0C4A7B-DFAD-E24E-9637-6477EB71D44F}"/>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827675005"/>
      </p:ext>
    </p:extLst>
  </p:cSld>
  <p:clrMap bg1="lt1" tx1="dk1" bg2="lt2" tx2="dk2" accent1="accent1" accent2="accent2" accent3="accent3" accent4="accent4" accent5="accent5" accent6="accent6" hlink="hlink" folHlink="folHlink"/>
  <p:sldLayoutIdLst>
    <p:sldLayoutId id="2147483687"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700" r:id="rId11"/>
    <p:sldLayoutId id="2147483701" r:id="rId12"/>
  </p:sldLayoutIdLst>
  <p:hf hdr="0" dt="0"/>
  <p:txStyles>
    <p:titleStyle>
      <a:lvl1pPr algn="l" defTabSz="914423" rtl="0" eaLnBrk="1" latinLnBrk="0" hangingPunct="1">
        <a:spcBef>
          <a:spcPct val="0"/>
        </a:spcBef>
        <a:buNone/>
        <a:defRPr kumimoji="1" sz="40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accent2"/>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8396E064-C0CC-6846-A87E-393CE40EB6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0" name="スライド番号プレースホルダー 2">
            <a:extLst>
              <a:ext uri="{FF2B5EF4-FFF2-40B4-BE49-F238E27FC236}">
                <a16:creationId xmlns:a16="http://schemas.microsoft.com/office/drawing/2014/main" id="{00EAB7D5-3DA6-1543-A4E7-56A262AD7E4F}"/>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
        <p:nvSpPr>
          <p:cNvPr id="11" name="テキスト ボックス 10">
            <a:extLst>
              <a:ext uri="{FF2B5EF4-FFF2-40B4-BE49-F238E27FC236}">
                <a16:creationId xmlns:a16="http://schemas.microsoft.com/office/drawing/2014/main" id="{11A38A5C-E752-6049-BC5D-45DD294F6751}"/>
              </a:ext>
            </a:extLst>
          </p:cNvPr>
          <p:cNvSpPr txBox="1"/>
          <p:nvPr userDrawn="1"/>
        </p:nvSpPr>
        <p:spPr>
          <a:xfrm>
            <a:off x="4688906" y="6597352"/>
            <a:ext cx="2847254"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l"/>
            <a:endParaRPr kumimoji="1" lang="ja-JP" altLang="en-US" sz="800">
              <a:solidFill>
                <a:schemeClr val="accent2"/>
              </a:solidFill>
            </a:endParaRPr>
          </a:p>
        </p:txBody>
      </p:sp>
    </p:spTree>
    <p:extLst>
      <p:ext uri="{BB962C8B-B14F-4D97-AF65-F5344CB8AC3E}">
        <p14:creationId xmlns:p14="http://schemas.microsoft.com/office/powerpoint/2010/main" val="2323901215"/>
      </p:ext>
    </p:extLst>
  </p:cSld>
  <p:clrMap bg1="lt1" tx1="dk1" bg2="lt2" tx2="dk2" accent1="accent1" accent2="accent2" accent3="accent3" accent4="accent4" accent5="accent5" accent6="accent6" hlink="hlink" folHlink="folHlink"/>
  <p:sldLayoutIdLst>
    <p:sldLayoutId id="2147483719" r:id="rId1"/>
    <p:sldLayoutId id="2147483724" r:id="rId2"/>
    <p:sldLayoutId id="2147483720" r:id="rId3"/>
  </p:sldLayoutIdLst>
  <p:hf hdr="0" dt="0"/>
  <p:txStyles>
    <p:titleStyle>
      <a:lvl1pPr algn="l" defTabSz="914423" rtl="0" eaLnBrk="1" latinLnBrk="0" hangingPunct="1">
        <a:spcBef>
          <a:spcPct val="0"/>
        </a:spcBef>
        <a:buNone/>
        <a:defRPr kumimoji="1" sz="28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tx1"/>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1.xml"/><Relationship Id="rId5" Type="http://schemas.openxmlformats.org/officeDocument/2006/relationships/hyperlink" Target="https://s.yimg.jp/images/listing/pdfs/listing_nyuukoukitei.pdf" TargetMode="External"/><Relationship Id="rId4" Type="http://schemas.openxmlformats.org/officeDocument/2006/relationships/hyperlink" Target="https://ads-help.yahoo.co.jp/yahooads/guideline/articledetail?lan=ja&amp;aid=1493&amp;o=default"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1.xml"/><Relationship Id="rId6" Type="http://schemas.openxmlformats.org/officeDocument/2006/relationships/hyperlink" Target="https://s.yimg.jp/images/listing/pdfs/listing_nyuukoukitei.pdf" TargetMode="External"/><Relationship Id="rId5" Type="http://schemas.openxmlformats.org/officeDocument/2006/relationships/hyperlink" Target="https://ads-help.yahoo.co.jp/yahooads/guideline/articledetail?lan=ja&amp;aid=1493&amp;o=default" TargetMode="External"/><Relationship Id="rId4" Type="http://schemas.openxmlformats.org/officeDocument/2006/relationships/image" Target="../media/image2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3" Type="http://schemas.openxmlformats.org/officeDocument/2006/relationships/hyperlink" Target="https://ads-help.yahoo.co.jp/yahooads/guideline/articledetail?lan=ja&amp;aid=1493&amp;o=default" TargetMode="External"/><Relationship Id="rId2" Type="http://schemas.openxmlformats.org/officeDocument/2006/relationships/hyperlink" Target="https://marketing.yahoo.co.jp/guidelines/terms.html" TargetMode="External"/><Relationship Id="rId1" Type="http://schemas.openxmlformats.org/officeDocument/2006/relationships/slideLayout" Target="../slideLayouts/slideLayout21.xml"/><Relationship Id="rId5" Type="http://schemas.openxmlformats.org/officeDocument/2006/relationships/hyperlink" Target="https://form-business.yahoo.co.jp/claris/enqueteForm?inquiry_type=display_support" TargetMode="External"/><Relationship Id="rId4" Type="http://schemas.openxmlformats.org/officeDocument/2006/relationships/hyperlink" Target="https://s.yimg.jp/images/listing/pdfs/listing_nyuukoukitei.pdf"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1.xml"/><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2" Type="http://schemas.openxmlformats.org/officeDocument/2006/relationships/hyperlink" Target="https://ads-help.yahoo.co.jp/yahooads/display/articledetail?lan=ja&amp;aid=71655" TargetMode="External"/><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2" Type="http://schemas.openxmlformats.org/officeDocument/2006/relationships/hyperlink" Target="https://ads-help.yahoo.co.jp/yahooads/display/articledetail?lan=ja&amp;aid=71655" TargetMode="External"/><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9B37690E-E7E3-C347-870E-7CC8439B28E6}"/>
              </a:ext>
            </a:extLst>
          </p:cNvPr>
          <p:cNvSpPr>
            <a:spLocks noGrp="1"/>
          </p:cNvSpPr>
          <p:nvPr>
            <p:ph type="ctrTitle"/>
          </p:nvPr>
        </p:nvSpPr>
        <p:spPr/>
        <p:txBody>
          <a:bodyPr/>
          <a:lstStyle/>
          <a:p>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ja-JP" sz="4000" dirty="0">
                <a:latin typeface="メイリオ" panose="020B0604030504040204" pitchFamily="50" charset="-128"/>
                <a:ea typeface="メイリオ" panose="020B0604030504040204" pitchFamily="50" charset="-128"/>
                <a:cs typeface="メイリオ" panose="020B0604030504040204" pitchFamily="50" charset="-128"/>
              </a:rPr>
              <a:t>広告</a:t>
            </a:r>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
            </a:r>
            <a:b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br>
            <a:r>
              <a:rPr lang="ja-JP" altLang="en-US" sz="4000" dirty="0">
                <a:latin typeface="メイリオ" panose="020B0604030504040204" pitchFamily="50" charset="-128"/>
                <a:ea typeface="メイリオ" panose="020B0604030504040204" pitchFamily="50" charset="-128"/>
                <a:cs typeface="メイリオ" panose="020B0604030504040204" pitchFamily="50" charset="-128"/>
              </a:rPr>
              <a:t>ディスプレイ広告（予約型）セールスシート</a:t>
            </a:r>
            <a:endParaRPr lang="ja-JP" altLang="en-US" sz="4400" dirty="0"/>
          </a:p>
        </p:txBody>
      </p:sp>
      <p:sp>
        <p:nvSpPr>
          <p:cNvPr id="9" name="テキスト プレースホルダー 8">
            <a:extLst>
              <a:ext uri="{FF2B5EF4-FFF2-40B4-BE49-F238E27FC236}">
                <a16:creationId xmlns:a16="http://schemas.microsoft.com/office/drawing/2014/main" id="{8B80B390-38FE-7241-A66B-C538745572BC}"/>
              </a:ext>
            </a:extLst>
          </p:cNvPr>
          <p:cNvSpPr>
            <a:spLocks noGrp="1"/>
          </p:cNvSpPr>
          <p:nvPr>
            <p:ph type="body" sz="quarter" idx="12"/>
          </p:nvPr>
        </p:nvSpPr>
        <p:spPr/>
        <p:txBody>
          <a:bodyPr/>
          <a:lstStyle/>
          <a:p>
            <a:r>
              <a:rPr lang="en-US" altLang="ja-JP" dirty="0"/>
              <a:t>2021</a:t>
            </a:r>
            <a:r>
              <a:rPr lang="ja-JP" altLang="en-US" dirty="0"/>
              <a:t>年</a:t>
            </a:r>
            <a:r>
              <a:rPr lang="en-US" altLang="ja-JP" dirty="0"/>
              <a:t>4</a:t>
            </a:r>
            <a:r>
              <a:rPr lang="ja-JP" altLang="en-US" dirty="0"/>
              <a:t>月</a:t>
            </a:r>
            <a:r>
              <a:rPr lang="en-US" altLang="ja-JP" dirty="0"/>
              <a:t>21</a:t>
            </a:r>
            <a:r>
              <a:rPr lang="ja-JP" altLang="en-US" dirty="0"/>
              <a:t>日</a:t>
            </a:r>
            <a:endParaRPr lang="en-US" altLang="ja-JP" dirty="0"/>
          </a:p>
        </p:txBody>
      </p:sp>
      <p:sp>
        <p:nvSpPr>
          <p:cNvPr id="10" name="テキスト プレースホルダー 9">
            <a:extLst>
              <a:ext uri="{FF2B5EF4-FFF2-40B4-BE49-F238E27FC236}">
                <a16:creationId xmlns:a16="http://schemas.microsoft.com/office/drawing/2014/main" id="{8B44CB5F-7856-4E4B-B334-A41DE115BBE1}"/>
              </a:ext>
            </a:extLst>
          </p:cNvPr>
          <p:cNvSpPr>
            <a:spLocks noGrp="1"/>
          </p:cNvSpPr>
          <p:nvPr>
            <p:ph type="body" sz="quarter" idx="13"/>
          </p:nvPr>
        </p:nvSpPr>
        <p:spPr>
          <a:xfrm>
            <a:off x="1127448" y="4941168"/>
            <a:ext cx="4752528" cy="360040"/>
          </a:xfrm>
        </p:spPr>
        <p:txBody>
          <a:bodyPr>
            <a:noAutofit/>
          </a:bodyPr>
          <a:lstStyle/>
          <a:p>
            <a:pPr algn="l"/>
            <a:r>
              <a:rPr lang="en-US" altLang="ja-JP" sz="1200" b="1"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en-US" sz="1200" b="1" dirty="0">
                <a:latin typeface="メイリオ" panose="020B0604030504040204" pitchFamily="50" charset="-128"/>
                <a:ea typeface="メイリオ" panose="020B0604030504040204" pitchFamily="50" charset="-128"/>
                <a:cs typeface="メイリオ" panose="020B0604030504040204" pitchFamily="50" charset="-128"/>
              </a:rPr>
              <a:t>ニュース（</a:t>
            </a:r>
            <a:r>
              <a:rPr lang="en-US" altLang="ja-JP" sz="1200" b="1" dirty="0">
                <a:latin typeface="メイリオ" panose="020B0604030504040204" pitchFamily="50" charset="-128"/>
                <a:ea typeface="メイリオ" panose="020B0604030504040204" pitchFamily="50" charset="-128"/>
                <a:cs typeface="メイリオ" panose="020B0604030504040204" pitchFamily="50" charset="-128"/>
              </a:rPr>
              <a:t>2021</a:t>
            </a:r>
            <a:r>
              <a:rPr lang="ja-JP" altLang="en-US" sz="1200" b="1" dirty="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1200" b="1" dirty="0">
                <a:latin typeface="メイリオ" panose="020B0604030504040204" pitchFamily="50" charset="-128"/>
                <a:ea typeface="メイリオ" panose="020B0604030504040204" pitchFamily="50" charset="-128"/>
                <a:cs typeface="メイリオ" panose="020B0604030504040204" pitchFamily="50" charset="-128"/>
              </a:rPr>
              <a:t>7</a:t>
            </a:r>
            <a:r>
              <a:rPr lang="ja-JP" altLang="en-US" sz="1200" b="1" dirty="0">
                <a:latin typeface="メイリオ" panose="020B0604030504040204" pitchFamily="50" charset="-128"/>
                <a:ea typeface="メイリオ" panose="020B0604030504040204" pitchFamily="50" charset="-128"/>
                <a:cs typeface="メイリオ" panose="020B0604030504040204" pitchFamily="50" charset="-128"/>
              </a:rPr>
              <a:t>月～）</a:t>
            </a:r>
            <a:endParaRPr lang="en-US" altLang="ja-JP" sz="1200" b="1"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6" name="テキスト プレースホルダー 9">
            <a:extLst>
              <a:ext uri="{FF2B5EF4-FFF2-40B4-BE49-F238E27FC236}">
                <a16:creationId xmlns:a16="http://schemas.microsoft.com/office/drawing/2014/main" id="{8B44CB5F-7856-4E4B-B334-A41DE115BBE1}"/>
              </a:ext>
            </a:extLst>
          </p:cNvPr>
          <p:cNvSpPr txBox="1">
            <a:spLocks/>
          </p:cNvSpPr>
          <p:nvPr/>
        </p:nvSpPr>
        <p:spPr>
          <a:xfrm>
            <a:off x="2207568" y="5301208"/>
            <a:ext cx="4248472" cy="360040"/>
          </a:xfrm>
          <a:prstGeom prst="rect">
            <a:avLst/>
          </a:prstGeom>
        </p:spPr>
        <p:txBody>
          <a:bodyPr vert="horz" lIns="0" tIns="45720" rIns="0" bIns="45720" rtlCol="0">
            <a:normAutofit/>
          </a:bodyPr>
          <a:lstStyle>
            <a:lvl1pPr marL="0" indent="0" algn="ctr" defTabSz="914423" rtl="0" eaLnBrk="1" latinLnBrk="0" hangingPunct="1">
              <a:spcBef>
                <a:spcPct val="20000"/>
              </a:spcBef>
              <a:buFont typeface="Arial" pitchFamily="34" charset="0"/>
              <a:buNone/>
              <a:defRPr kumimoji="1" sz="1400" kern="120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l"/>
            <a:r>
              <a:rPr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更新：</a:t>
            </a:r>
            <a:r>
              <a:rPr lang="en-US" altLang="ja-JP"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2021</a:t>
            </a:r>
            <a:r>
              <a:rPr lang="ja-JP" altLang="en-US"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8</a:t>
            </a:r>
            <a:r>
              <a:rPr lang="ja-JP" altLang="en-US"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5</a:t>
            </a:r>
            <a:r>
              <a:rPr lang="ja-JP" altLang="en-US"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日</a:t>
            </a:r>
            <a:endParaRPr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17527741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掲載制限業種</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10</a:t>
            </a:fld>
            <a:endParaRPr lang="ja-JP" altLang="en-US"/>
          </a:p>
        </p:txBody>
      </p:sp>
      <p:sp>
        <p:nvSpPr>
          <p:cNvPr id="16" name="正方形/長方形 15"/>
          <p:cNvSpPr/>
          <p:nvPr/>
        </p:nvSpPr>
        <p:spPr>
          <a:xfrm>
            <a:off x="5983516" y="6207695"/>
            <a:ext cx="4185761" cy="46166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ja-JP" altLang="en-US" sz="800" b="0" i="0" u="none" strike="noStrike" kern="0" cap="none" spc="0" normalizeH="0" baseline="0" noProof="0" dirty="0">
                <a:ln>
                  <a:noFill/>
                </a:ln>
                <a:solidFill>
                  <a:prstClr val="black">
                    <a:lumMod val="65000"/>
                    <a:lumOff val="35000"/>
                  </a:prstClr>
                </a:solidFill>
                <a:effectLst/>
                <a:uLnTx/>
                <a:uFillTx/>
              </a:rPr>
              <a:t>　　　の枠はホワイトリストで一部プロモーションで掲載可となる場合があります。</a:t>
            </a:r>
            <a:r>
              <a:rPr kumimoji="0" lang="en-US" altLang="ja-JP" sz="800" b="0" i="0" u="none" strike="noStrike" kern="0" cap="none" spc="0" normalizeH="0" baseline="0" noProof="0" dirty="0">
                <a:ln>
                  <a:noFill/>
                </a:ln>
                <a:solidFill>
                  <a:prstClr val="black">
                    <a:lumMod val="65000"/>
                    <a:lumOff val="35000"/>
                  </a:prstClr>
                </a:solidFill>
                <a:effectLst/>
                <a:uLnTx/>
                <a:uFillTx/>
              </a:rPr>
              <a:t/>
            </a:r>
            <a:br>
              <a:rPr kumimoji="0" lang="en-US" altLang="ja-JP" sz="800" b="0" i="0" u="none" strike="noStrike" kern="0" cap="none" spc="0" normalizeH="0" baseline="0" noProof="0" dirty="0">
                <a:ln>
                  <a:noFill/>
                </a:ln>
                <a:solidFill>
                  <a:prstClr val="black">
                    <a:lumMod val="65000"/>
                    <a:lumOff val="35000"/>
                  </a:prstClr>
                </a:solidFill>
                <a:effectLst/>
                <a:uLnTx/>
                <a:uFillTx/>
              </a:rPr>
            </a:b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ja-JP" altLang="en-US" sz="800" b="0" i="0" u="none" strike="noStrike" kern="0" cap="none" spc="0" normalizeH="0" baseline="0" noProof="0" dirty="0">
                <a:ln>
                  <a:noFill/>
                </a:ln>
                <a:solidFill>
                  <a:prstClr val="black">
                    <a:lumMod val="65000"/>
                    <a:lumOff val="35000"/>
                  </a:prstClr>
                </a:solidFill>
                <a:effectLst/>
                <a:uLnTx/>
                <a:uFillTx/>
              </a:rPr>
              <a:t>　印のないカテゴリーは制限なしとなります。</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a:p>
            <a:r>
              <a:rPr kumimoji="0" lang="en-US" altLang="ja-JP" sz="800" kern="0" dirty="0">
                <a:solidFill>
                  <a:prstClr val="black">
                    <a:lumMod val="65000"/>
                    <a:lumOff val="35000"/>
                  </a:prstClr>
                </a:solidFill>
              </a:rPr>
              <a:t>※</a:t>
            </a:r>
            <a:r>
              <a:rPr kumimoji="0" lang="ja-JP" altLang="en-US" sz="800" kern="0" dirty="0">
                <a:solidFill>
                  <a:prstClr val="black">
                    <a:lumMod val="65000"/>
                    <a:lumOff val="35000"/>
                  </a:prstClr>
                </a:solidFill>
              </a:rPr>
              <a:t>　</a:t>
            </a:r>
            <a:r>
              <a:rPr kumimoji="0" lang="en-US" altLang="ja-JP" sz="800" kern="0" dirty="0">
                <a:solidFill>
                  <a:prstClr val="black">
                    <a:lumMod val="65000"/>
                    <a:lumOff val="35000"/>
                  </a:prstClr>
                </a:solidFill>
              </a:rPr>
              <a:t>SP</a:t>
            </a:r>
            <a:r>
              <a:rPr kumimoji="0" lang="ja-JP" altLang="en-US" sz="800" kern="0" dirty="0">
                <a:solidFill>
                  <a:prstClr val="black">
                    <a:lumMod val="65000"/>
                    <a:lumOff val="35000"/>
                  </a:prstClr>
                </a:solidFill>
              </a:rPr>
              <a:t>はスマートフォン、</a:t>
            </a:r>
            <a:r>
              <a:rPr kumimoji="0" lang="en-US" altLang="ja-JP" sz="800" kern="0" dirty="0">
                <a:solidFill>
                  <a:prstClr val="black">
                    <a:lumMod val="65000"/>
                    <a:lumOff val="35000"/>
                  </a:prstClr>
                </a:solidFill>
              </a:rPr>
              <a:t>PC</a:t>
            </a:r>
            <a:r>
              <a:rPr kumimoji="0" lang="ja-JP" altLang="en-US" sz="800" kern="0" dirty="0">
                <a:solidFill>
                  <a:prstClr val="black">
                    <a:lumMod val="65000"/>
                    <a:lumOff val="35000"/>
                  </a:prstClr>
                </a:solidFill>
              </a:rPr>
              <a:t>はパソコンの略称です。</a:t>
            </a:r>
            <a:endParaRPr kumimoji="0" lang="en-US" altLang="ja-JP" sz="800" kern="0" dirty="0">
              <a:solidFill>
                <a:prstClr val="black"/>
              </a:solidFill>
            </a:endParaRPr>
          </a:p>
        </p:txBody>
      </p:sp>
      <p:graphicFrame>
        <p:nvGraphicFramePr>
          <p:cNvPr id="17" name="表 16">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3185157157"/>
              </p:ext>
            </p:extLst>
          </p:nvPr>
        </p:nvGraphicFramePr>
        <p:xfrm>
          <a:off x="334964" y="980741"/>
          <a:ext cx="11521673" cy="5213448"/>
        </p:xfrm>
        <a:graphic>
          <a:graphicData uri="http://schemas.openxmlformats.org/drawingml/2006/table">
            <a:tbl>
              <a:tblPr firstCol="1" bandRow="1"/>
              <a:tblGrid>
                <a:gridCol w="3039960">
                  <a:extLst>
                    <a:ext uri="{9D8B030D-6E8A-4147-A177-3AD203B41FA5}">
                      <a16:colId xmlns:a16="http://schemas.microsoft.com/office/drawing/2014/main" val="792911817"/>
                    </a:ext>
                  </a:extLst>
                </a:gridCol>
                <a:gridCol w="1225681">
                  <a:extLst>
                    <a:ext uri="{9D8B030D-6E8A-4147-A177-3AD203B41FA5}">
                      <a16:colId xmlns:a16="http://schemas.microsoft.com/office/drawing/2014/main" val="3057805663"/>
                    </a:ext>
                  </a:extLst>
                </a:gridCol>
                <a:gridCol w="1225681">
                  <a:extLst>
                    <a:ext uri="{9D8B030D-6E8A-4147-A177-3AD203B41FA5}">
                      <a16:colId xmlns:a16="http://schemas.microsoft.com/office/drawing/2014/main" val="2032662135"/>
                    </a:ext>
                  </a:extLst>
                </a:gridCol>
                <a:gridCol w="1225681">
                  <a:extLst>
                    <a:ext uri="{9D8B030D-6E8A-4147-A177-3AD203B41FA5}">
                      <a16:colId xmlns:a16="http://schemas.microsoft.com/office/drawing/2014/main" val="3259460941"/>
                    </a:ext>
                  </a:extLst>
                </a:gridCol>
                <a:gridCol w="1225681">
                  <a:extLst>
                    <a:ext uri="{9D8B030D-6E8A-4147-A177-3AD203B41FA5}">
                      <a16:colId xmlns:a16="http://schemas.microsoft.com/office/drawing/2014/main" val="1517436571"/>
                    </a:ext>
                  </a:extLst>
                </a:gridCol>
                <a:gridCol w="1215544">
                  <a:extLst>
                    <a:ext uri="{9D8B030D-6E8A-4147-A177-3AD203B41FA5}">
                      <a16:colId xmlns:a16="http://schemas.microsoft.com/office/drawing/2014/main" val="4203260269"/>
                    </a:ext>
                  </a:extLst>
                </a:gridCol>
                <a:gridCol w="1156580">
                  <a:extLst>
                    <a:ext uri="{9D8B030D-6E8A-4147-A177-3AD203B41FA5}">
                      <a16:colId xmlns:a16="http://schemas.microsoft.com/office/drawing/2014/main" val="2598357217"/>
                    </a:ext>
                  </a:extLst>
                </a:gridCol>
                <a:gridCol w="1206865">
                  <a:extLst>
                    <a:ext uri="{9D8B030D-6E8A-4147-A177-3AD203B41FA5}">
                      <a16:colId xmlns:a16="http://schemas.microsoft.com/office/drawing/2014/main" val="2910572198"/>
                    </a:ext>
                  </a:extLst>
                </a:gridCol>
              </a:tblGrid>
              <a:tr h="59629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b="1" dirty="0">
                          <a:solidFill>
                            <a:schemeClr val="bg1"/>
                          </a:solidFill>
                          <a:latin typeface="+mj-lt"/>
                          <a:ea typeface="+mj-ea"/>
                        </a:rPr>
                        <a:t>カテゴリー名</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en-US" altLang="ja-JP" sz="800" b="1" dirty="0">
                          <a:solidFill>
                            <a:schemeClr val="tx1">
                              <a:lumMod val="65000"/>
                              <a:lumOff val="35000"/>
                            </a:schemeClr>
                          </a:solidFill>
                          <a:latin typeface="+mj-lt"/>
                          <a:ea typeface="+mj-ea"/>
                        </a:rPr>
                        <a:t>Yahoo!</a:t>
                      </a:r>
                      <a:r>
                        <a:rPr kumimoji="1" lang="ja-JP" altLang="en-US" sz="800" b="1" dirty="0">
                          <a:solidFill>
                            <a:schemeClr val="tx1">
                              <a:lumMod val="65000"/>
                              <a:lumOff val="35000"/>
                            </a:schemeClr>
                          </a:solidFill>
                          <a:latin typeface="+mj-lt"/>
                          <a:ea typeface="+mj-ea"/>
                        </a:rPr>
                        <a:t>ニュース</a:t>
                      </a:r>
                      <a:endParaRPr kumimoji="1" lang="en-US" altLang="ja-JP" sz="800" b="1" dirty="0">
                        <a:solidFill>
                          <a:schemeClr val="tx1">
                            <a:lumMod val="65000"/>
                            <a:lumOff val="35000"/>
                          </a:schemeClr>
                        </a:solidFill>
                        <a:latin typeface="+mj-lt"/>
                        <a:ea typeface="+mj-ea"/>
                      </a:endParaRPr>
                    </a:p>
                    <a:p>
                      <a:pPr algn="ctr"/>
                      <a:r>
                        <a:rPr kumimoji="1" lang="ja-JP" altLang="en-US" sz="800" b="1" dirty="0">
                          <a:solidFill>
                            <a:schemeClr val="tx1">
                              <a:lumMod val="65000"/>
                              <a:lumOff val="35000"/>
                            </a:schemeClr>
                          </a:solidFill>
                          <a:latin typeface="+mj-lt"/>
                          <a:ea typeface="+mj-ea"/>
                        </a:rPr>
                        <a:t>プライムカバー　</a:t>
                      </a:r>
                      <a:r>
                        <a:rPr kumimoji="1" lang="en-US" altLang="ja-JP" sz="800" b="1" dirty="0">
                          <a:solidFill>
                            <a:schemeClr val="tx1">
                              <a:lumMod val="65000"/>
                              <a:lumOff val="35000"/>
                            </a:schemeClr>
                          </a:solidFill>
                          <a:latin typeface="+mj-lt"/>
                          <a:ea typeface="+mj-ea"/>
                        </a:rPr>
                        <a:t>SP</a:t>
                      </a:r>
                      <a:endParaRPr kumimoji="1" lang="ja-JP" altLang="en-US" sz="800" b="1" dirty="0">
                        <a:solidFill>
                          <a:schemeClr val="tx1">
                            <a:lumMod val="65000"/>
                            <a:lumOff val="35000"/>
                          </a:schemeClr>
                        </a:solidFill>
                        <a:latin typeface="+mj-lt"/>
                        <a:ea typeface="+mj-ea"/>
                      </a:endParaRPr>
                    </a:p>
                  </a:txBody>
                  <a:tcPr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Yahoo!</a:t>
                      </a:r>
                      <a:r>
                        <a:rPr kumimoji="1" lang="ja-JP" altLang="en-US" sz="800" b="1" kern="1200" dirty="0">
                          <a:solidFill>
                            <a:schemeClr val="tx1">
                              <a:lumMod val="65000"/>
                              <a:lumOff val="35000"/>
                            </a:schemeClr>
                          </a:solidFill>
                          <a:latin typeface="+mn-lt"/>
                          <a:ea typeface="+mn-ea"/>
                          <a:cs typeface="+mn-cs"/>
                        </a:rPr>
                        <a:t>ニュース</a:t>
                      </a:r>
                      <a:endParaRPr kumimoji="1" lang="en-US" altLang="ja-JP"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プライムカバー　</a:t>
                      </a:r>
                      <a:r>
                        <a:rPr kumimoji="1" lang="en-US" altLang="ja-JP" sz="800" b="1" kern="1200" dirty="0">
                          <a:solidFill>
                            <a:schemeClr val="tx1">
                              <a:lumMod val="65000"/>
                              <a:lumOff val="35000"/>
                            </a:schemeClr>
                          </a:solidFill>
                          <a:latin typeface="+mn-lt"/>
                          <a:ea typeface="+mn-ea"/>
                          <a:cs typeface="+mn-cs"/>
                        </a:rPr>
                        <a:t>SP</a:t>
                      </a:r>
                      <a:r>
                        <a:rPr kumimoji="1" lang="ja-JP" altLang="en-US" sz="800" b="1" kern="1200" dirty="0">
                          <a:solidFill>
                            <a:schemeClr val="tx1">
                              <a:lumMod val="65000"/>
                              <a:lumOff val="35000"/>
                            </a:schemeClr>
                          </a:solidFill>
                          <a:latin typeface="+mn-lt"/>
                          <a:ea typeface="+mn-ea"/>
                          <a:cs typeface="+mn-cs"/>
                        </a:rPr>
                        <a:t>（市区郡）</a:t>
                      </a: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p>
                      <a:pPr algn="ctr"/>
                      <a:r>
                        <a:rPr kumimoji="1" lang="en-US" altLang="ja-JP" sz="800" b="1" kern="1200" dirty="0">
                          <a:solidFill>
                            <a:schemeClr val="tx1">
                              <a:lumMod val="65000"/>
                              <a:lumOff val="35000"/>
                            </a:schemeClr>
                          </a:solidFill>
                          <a:latin typeface="+mn-lt"/>
                          <a:ea typeface="+mn-ea"/>
                          <a:cs typeface="+mn-cs"/>
                        </a:rPr>
                        <a:t>Yahoo!</a:t>
                      </a:r>
                      <a:r>
                        <a:rPr kumimoji="1" lang="ja-JP" altLang="en-US" sz="800" b="1" kern="1200" dirty="0">
                          <a:solidFill>
                            <a:schemeClr val="tx1">
                              <a:lumMod val="65000"/>
                              <a:lumOff val="35000"/>
                            </a:schemeClr>
                          </a:solidFill>
                          <a:latin typeface="+mn-lt"/>
                          <a:ea typeface="+mn-ea"/>
                          <a:cs typeface="+mn-cs"/>
                        </a:rPr>
                        <a:t>ニュース　</a:t>
                      </a:r>
                      <a:endParaRPr kumimoji="1" lang="en-US" altLang="ja-JP" sz="800" b="1" kern="1200" dirty="0">
                        <a:solidFill>
                          <a:schemeClr val="tx1">
                            <a:lumMod val="65000"/>
                            <a:lumOff val="35000"/>
                          </a:schemeClr>
                        </a:solidFill>
                        <a:latin typeface="+mn-lt"/>
                        <a:ea typeface="+mn-ea"/>
                        <a:cs typeface="+mn-cs"/>
                      </a:endParaRPr>
                    </a:p>
                    <a:p>
                      <a:pPr algn="ctr"/>
                      <a:r>
                        <a:rPr kumimoji="1" lang="ja-JP" altLang="en-US" sz="800" b="1" kern="1200" dirty="0">
                          <a:solidFill>
                            <a:schemeClr val="tx1">
                              <a:lumMod val="65000"/>
                              <a:lumOff val="35000"/>
                            </a:schemeClr>
                          </a:solidFill>
                          <a:latin typeface="+mn-lt"/>
                          <a:ea typeface="+mn-ea"/>
                          <a:cs typeface="+mn-cs"/>
                        </a:rPr>
                        <a:t>カテゴリー指定</a:t>
                      </a:r>
                      <a:endParaRPr kumimoji="1" lang="en-US" altLang="ja-JP" sz="800" b="1" kern="1200" dirty="0">
                        <a:solidFill>
                          <a:schemeClr val="tx1">
                            <a:lumMod val="65000"/>
                            <a:lumOff val="35000"/>
                          </a:schemeClr>
                        </a:solidFill>
                        <a:latin typeface="+mn-lt"/>
                        <a:ea typeface="+mn-ea"/>
                        <a:cs typeface="+mn-cs"/>
                      </a:endParaRPr>
                    </a:p>
                    <a:p>
                      <a:pPr algn="ctr"/>
                      <a:r>
                        <a:rPr kumimoji="1" lang="ja-JP" altLang="en-US" sz="800" b="1" kern="1200" dirty="0">
                          <a:solidFill>
                            <a:schemeClr val="tx1">
                              <a:lumMod val="65000"/>
                              <a:lumOff val="35000"/>
                            </a:schemeClr>
                          </a:solidFill>
                          <a:latin typeface="+mn-lt"/>
                          <a:ea typeface="+mn-ea"/>
                          <a:cs typeface="+mn-cs"/>
                        </a:rPr>
                        <a:t>プライムカバー　</a:t>
                      </a:r>
                      <a:r>
                        <a:rPr kumimoji="1" lang="en-US" altLang="ja-JP" sz="800" b="1" kern="1200" dirty="0">
                          <a:solidFill>
                            <a:schemeClr val="tx1">
                              <a:lumMod val="65000"/>
                              <a:lumOff val="35000"/>
                            </a:schemeClr>
                          </a:solidFill>
                          <a:latin typeface="+mn-lt"/>
                          <a:ea typeface="+mn-ea"/>
                          <a:cs typeface="+mn-cs"/>
                        </a:rPr>
                        <a:t>SP</a:t>
                      </a:r>
                      <a:endParaRPr kumimoji="1" lang="ja-JP" altLang="en-US" sz="800" b="1"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p>
                      <a:pPr algn="ctr"/>
                      <a:r>
                        <a:rPr kumimoji="1" lang="en-US" altLang="ja-JP" sz="800" b="1" dirty="0">
                          <a:solidFill>
                            <a:schemeClr val="tx1">
                              <a:lumMod val="65000"/>
                              <a:lumOff val="35000"/>
                            </a:schemeClr>
                          </a:solidFill>
                          <a:latin typeface="+mj-lt"/>
                          <a:ea typeface="+mj-ea"/>
                        </a:rPr>
                        <a:t>Yahoo!</a:t>
                      </a:r>
                      <a:r>
                        <a:rPr kumimoji="1" lang="ja-JP" altLang="en-US" sz="800" b="1" dirty="0">
                          <a:solidFill>
                            <a:schemeClr val="tx1">
                              <a:lumMod val="65000"/>
                              <a:lumOff val="35000"/>
                            </a:schemeClr>
                          </a:solidFill>
                          <a:latin typeface="+mj-lt"/>
                          <a:ea typeface="+mj-ea"/>
                        </a:rPr>
                        <a:t>ニュース　</a:t>
                      </a:r>
                      <a:endParaRPr kumimoji="1" lang="en-US" altLang="ja-JP" sz="800" b="1" dirty="0">
                        <a:solidFill>
                          <a:schemeClr val="tx1">
                            <a:lumMod val="65000"/>
                            <a:lumOff val="35000"/>
                          </a:schemeClr>
                        </a:solidFill>
                        <a:latin typeface="+mj-lt"/>
                        <a:ea typeface="+mj-ea"/>
                      </a:endParaRPr>
                    </a:p>
                    <a:p>
                      <a:pPr algn="ctr"/>
                      <a:r>
                        <a:rPr kumimoji="1" lang="ja-JP" altLang="en-US" sz="800" b="1" dirty="0">
                          <a:solidFill>
                            <a:schemeClr val="tx1">
                              <a:lumMod val="65000"/>
                              <a:lumOff val="35000"/>
                            </a:schemeClr>
                          </a:solidFill>
                          <a:latin typeface="+mj-lt"/>
                          <a:ea typeface="+mj-ea"/>
                        </a:rPr>
                        <a:t>トップ　</a:t>
                      </a:r>
                      <a:endParaRPr kumimoji="1" lang="en-US" altLang="ja-JP" sz="800" b="1" dirty="0">
                        <a:solidFill>
                          <a:schemeClr val="tx1">
                            <a:lumMod val="65000"/>
                            <a:lumOff val="35000"/>
                          </a:schemeClr>
                        </a:solidFill>
                        <a:latin typeface="+mj-lt"/>
                        <a:ea typeface="+mj-ea"/>
                      </a:endParaRPr>
                    </a:p>
                    <a:p>
                      <a:pPr algn="ctr"/>
                      <a:r>
                        <a:rPr kumimoji="1" lang="ja-JP" altLang="en-US" sz="800" b="1" dirty="0">
                          <a:solidFill>
                            <a:schemeClr val="tx1">
                              <a:lumMod val="65000"/>
                              <a:lumOff val="35000"/>
                            </a:schemeClr>
                          </a:solidFill>
                          <a:latin typeface="+mj-lt"/>
                          <a:ea typeface="+mj-ea"/>
                        </a:rPr>
                        <a:t>スマートパネル</a:t>
                      </a:r>
                      <a:r>
                        <a:rPr kumimoji="1" lang="en-US" altLang="ja-JP" sz="800" b="1" dirty="0">
                          <a:solidFill>
                            <a:schemeClr val="tx1">
                              <a:lumMod val="65000"/>
                              <a:lumOff val="35000"/>
                            </a:schemeClr>
                          </a:solidFill>
                          <a:latin typeface="+mj-lt"/>
                          <a:ea typeface="+mj-ea"/>
                        </a:rPr>
                        <a:t/>
                      </a:r>
                      <a:br>
                        <a:rPr kumimoji="1" lang="en-US" altLang="ja-JP" sz="800" b="1" dirty="0">
                          <a:solidFill>
                            <a:schemeClr val="tx1">
                              <a:lumMod val="65000"/>
                              <a:lumOff val="35000"/>
                            </a:schemeClr>
                          </a:solidFill>
                          <a:latin typeface="+mj-lt"/>
                          <a:ea typeface="+mj-ea"/>
                        </a:rPr>
                      </a:br>
                      <a:r>
                        <a:rPr kumimoji="1" lang="en-US" altLang="ja-JP" sz="800" b="1" dirty="0">
                          <a:solidFill>
                            <a:schemeClr val="tx1">
                              <a:lumMod val="65000"/>
                              <a:lumOff val="35000"/>
                            </a:schemeClr>
                          </a:solidFill>
                          <a:latin typeface="+mj-lt"/>
                          <a:ea typeface="+mj-ea"/>
                        </a:rPr>
                        <a:t>SP</a:t>
                      </a:r>
                      <a:endParaRPr kumimoji="1" lang="ja-JP" altLang="en-US" sz="800" b="1" dirty="0">
                        <a:solidFill>
                          <a:schemeClr val="tx1">
                            <a:lumMod val="65000"/>
                            <a:lumOff val="35000"/>
                          </a:schemeClr>
                        </a:solidFill>
                        <a:latin typeface="+mj-lt"/>
                        <a:ea typeface="+mj-ea"/>
                      </a:endParaRP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Yahoo!</a:t>
                      </a:r>
                      <a:r>
                        <a:rPr kumimoji="1" lang="ja-JP" altLang="en-US" sz="800" b="1" kern="1200" dirty="0">
                          <a:solidFill>
                            <a:schemeClr val="tx1">
                              <a:lumMod val="65000"/>
                              <a:lumOff val="35000"/>
                            </a:schemeClr>
                          </a:solidFill>
                          <a:latin typeface="+mn-lt"/>
                          <a:ea typeface="+mn-ea"/>
                          <a:cs typeface="+mn-cs"/>
                        </a:rPr>
                        <a:t>ニュース　</a:t>
                      </a:r>
                      <a:endParaRPr kumimoji="1" lang="en-US" altLang="ja-JP"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トップ　</a:t>
                      </a:r>
                      <a:endParaRPr kumimoji="1" lang="en-US" altLang="ja-JP"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スマートパネル</a:t>
                      </a:r>
                      <a:r>
                        <a:rPr kumimoji="1" lang="en-US" altLang="ja-JP" sz="800" b="1" kern="1200" dirty="0">
                          <a:solidFill>
                            <a:schemeClr val="tx1">
                              <a:lumMod val="65000"/>
                              <a:lumOff val="35000"/>
                            </a:schemeClr>
                          </a:solidFill>
                          <a:latin typeface="+mn-lt"/>
                          <a:ea typeface="+mn-ea"/>
                          <a:cs typeface="+mn-cs"/>
                        </a:rPr>
                        <a:t/>
                      </a:r>
                      <a:br>
                        <a:rPr kumimoji="1" lang="en-US" altLang="ja-JP" sz="800" b="1" kern="1200" dirty="0">
                          <a:solidFill>
                            <a:schemeClr val="tx1">
                              <a:lumMod val="65000"/>
                              <a:lumOff val="35000"/>
                            </a:schemeClr>
                          </a:solidFill>
                          <a:latin typeface="+mn-lt"/>
                          <a:ea typeface="+mn-ea"/>
                          <a:cs typeface="+mn-cs"/>
                        </a:rPr>
                      </a:br>
                      <a:r>
                        <a:rPr kumimoji="1" lang="en-US" altLang="ja-JP" sz="800" b="1" kern="1200" dirty="0">
                          <a:solidFill>
                            <a:schemeClr val="tx1">
                              <a:lumMod val="65000"/>
                              <a:lumOff val="35000"/>
                            </a:schemeClr>
                          </a:solidFill>
                          <a:latin typeface="+mn-lt"/>
                          <a:ea typeface="+mn-ea"/>
                          <a:cs typeface="+mn-cs"/>
                        </a:rPr>
                        <a:t>SP</a:t>
                      </a:r>
                      <a:r>
                        <a:rPr kumimoji="1" lang="ja-JP" altLang="en-US" sz="800" b="1" kern="1200" dirty="0">
                          <a:solidFill>
                            <a:schemeClr val="tx1">
                              <a:lumMod val="65000"/>
                              <a:lumOff val="35000"/>
                            </a:schemeClr>
                          </a:solidFill>
                          <a:latin typeface="+mn-lt"/>
                          <a:ea typeface="+mn-ea"/>
                          <a:cs typeface="+mn-cs"/>
                        </a:rPr>
                        <a:t>（市区郡）</a:t>
                      </a: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p>
                      <a:pPr algn="ctr"/>
                      <a:r>
                        <a:rPr kumimoji="1" lang="en-US" altLang="ja-JP" sz="800" b="1" dirty="0">
                          <a:solidFill>
                            <a:schemeClr val="tx1">
                              <a:lumMod val="65000"/>
                              <a:lumOff val="35000"/>
                            </a:schemeClr>
                          </a:solidFill>
                          <a:latin typeface="+mj-lt"/>
                          <a:ea typeface="+mj-ea"/>
                        </a:rPr>
                        <a:t>Yahoo!</a:t>
                      </a:r>
                      <a:r>
                        <a:rPr kumimoji="1" lang="ja-JP" altLang="en-US" sz="800" b="1" dirty="0">
                          <a:solidFill>
                            <a:schemeClr val="tx1">
                              <a:lumMod val="65000"/>
                              <a:lumOff val="35000"/>
                            </a:schemeClr>
                          </a:solidFill>
                          <a:latin typeface="+mj-lt"/>
                          <a:ea typeface="+mj-ea"/>
                        </a:rPr>
                        <a:t>ニュース　</a:t>
                      </a:r>
                      <a:endParaRPr kumimoji="1" lang="en-US" altLang="ja-JP" sz="800" b="1" dirty="0">
                        <a:solidFill>
                          <a:schemeClr val="tx1">
                            <a:lumMod val="65000"/>
                            <a:lumOff val="35000"/>
                          </a:schemeClr>
                        </a:solidFill>
                        <a:latin typeface="+mj-lt"/>
                        <a:ea typeface="+mj-ea"/>
                      </a:endParaRPr>
                    </a:p>
                    <a:p>
                      <a:pPr algn="ctr"/>
                      <a:r>
                        <a:rPr kumimoji="1" lang="ja-JP" altLang="en-US" sz="800" b="1" dirty="0">
                          <a:solidFill>
                            <a:schemeClr val="tx1">
                              <a:lumMod val="65000"/>
                              <a:lumOff val="35000"/>
                            </a:schemeClr>
                          </a:solidFill>
                          <a:latin typeface="+mj-lt"/>
                          <a:ea typeface="+mj-ea"/>
                        </a:rPr>
                        <a:t>プライム</a:t>
                      </a:r>
                      <a:endParaRPr kumimoji="1" lang="en-US" altLang="ja-JP" sz="800" b="1" dirty="0">
                        <a:solidFill>
                          <a:schemeClr val="tx1">
                            <a:lumMod val="65000"/>
                            <a:lumOff val="35000"/>
                          </a:schemeClr>
                        </a:solidFill>
                        <a:latin typeface="+mj-lt"/>
                        <a:ea typeface="+mj-ea"/>
                      </a:endParaRPr>
                    </a:p>
                    <a:p>
                      <a:pPr algn="ctr"/>
                      <a:r>
                        <a:rPr kumimoji="1" lang="ja-JP" altLang="en-US" sz="800" b="1" dirty="0">
                          <a:solidFill>
                            <a:schemeClr val="tx1">
                              <a:lumMod val="65000"/>
                              <a:lumOff val="35000"/>
                            </a:schemeClr>
                          </a:solidFill>
                          <a:latin typeface="+mj-lt"/>
                          <a:ea typeface="+mj-ea"/>
                        </a:rPr>
                        <a:t>ディスプレイ　</a:t>
                      </a:r>
                      <a:r>
                        <a:rPr kumimoji="1" lang="en-US" altLang="ja-JP" sz="800" b="1" dirty="0">
                          <a:solidFill>
                            <a:schemeClr val="tx1">
                              <a:lumMod val="65000"/>
                              <a:lumOff val="35000"/>
                            </a:schemeClr>
                          </a:solidFill>
                          <a:latin typeface="+mj-lt"/>
                          <a:ea typeface="+mj-ea"/>
                        </a:rPr>
                        <a:t>PC</a:t>
                      </a:r>
                      <a:endParaRPr kumimoji="1" lang="ja-JP" altLang="en-US" sz="800" b="1" dirty="0">
                        <a:solidFill>
                          <a:schemeClr val="tx1">
                            <a:lumMod val="65000"/>
                            <a:lumOff val="35000"/>
                          </a:schemeClr>
                        </a:solidFill>
                        <a:latin typeface="+mj-lt"/>
                        <a:ea typeface="+mj-ea"/>
                      </a:endParaRPr>
                    </a:p>
                  </a:txBody>
                  <a:tcPr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p>
                      <a:pPr algn="ctr"/>
                      <a:r>
                        <a:rPr kumimoji="1" lang="en-US" altLang="ja-JP" sz="800" b="1" kern="1200" dirty="0">
                          <a:solidFill>
                            <a:schemeClr val="tx1">
                              <a:lumMod val="65000"/>
                              <a:lumOff val="35000"/>
                            </a:schemeClr>
                          </a:solidFill>
                          <a:latin typeface="+mn-lt"/>
                          <a:ea typeface="+mn-ea"/>
                          <a:cs typeface="+mn-cs"/>
                        </a:rPr>
                        <a:t>Yahoo!</a:t>
                      </a:r>
                      <a:r>
                        <a:rPr kumimoji="1" lang="ja-JP" altLang="en-US" sz="800" b="1" kern="1200" dirty="0">
                          <a:solidFill>
                            <a:schemeClr val="tx1">
                              <a:lumMod val="65000"/>
                              <a:lumOff val="35000"/>
                            </a:schemeClr>
                          </a:solidFill>
                          <a:latin typeface="+mn-lt"/>
                          <a:ea typeface="+mn-ea"/>
                          <a:cs typeface="+mn-cs"/>
                        </a:rPr>
                        <a:t>ニュース　</a:t>
                      </a:r>
                      <a:endParaRPr kumimoji="1" lang="en-US" altLang="ja-JP" sz="800" b="1" kern="1200" dirty="0">
                        <a:solidFill>
                          <a:schemeClr val="tx1">
                            <a:lumMod val="65000"/>
                            <a:lumOff val="35000"/>
                          </a:schemeClr>
                        </a:solidFill>
                        <a:latin typeface="+mn-lt"/>
                        <a:ea typeface="+mn-ea"/>
                        <a:cs typeface="+mn-cs"/>
                      </a:endParaRPr>
                    </a:p>
                    <a:p>
                      <a:pPr algn="ctr"/>
                      <a:r>
                        <a:rPr kumimoji="1" lang="ja-JP" altLang="en-US" sz="800" b="1" kern="1200" dirty="0">
                          <a:solidFill>
                            <a:schemeClr val="tx1">
                              <a:lumMod val="65000"/>
                              <a:lumOff val="35000"/>
                            </a:schemeClr>
                          </a:solidFill>
                          <a:latin typeface="+mn-lt"/>
                          <a:ea typeface="+mn-ea"/>
                          <a:cs typeface="+mn-cs"/>
                        </a:rPr>
                        <a:t>カテゴリー指定　</a:t>
                      </a:r>
                      <a:endParaRPr kumimoji="1" lang="en-US" altLang="ja-JP" sz="800" b="1" kern="1200" dirty="0">
                        <a:solidFill>
                          <a:schemeClr val="tx1">
                            <a:lumMod val="65000"/>
                            <a:lumOff val="35000"/>
                          </a:schemeClr>
                        </a:solidFill>
                        <a:latin typeface="+mn-lt"/>
                        <a:ea typeface="+mn-ea"/>
                        <a:cs typeface="+mn-cs"/>
                      </a:endParaRPr>
                    </a:p>
                    <a:p>
                      <a:pPr algn="ctr"/>
                      <a:r>
                        <a:rPr kumimoji="1" lang="ja-JP" altLang="en-US" sz="800" b="1" kern="1200" dirty="0">
                          <a:solidFill>
                            <a:schemeClr val="tx1">
                              <a:lumMod val="65000"/>
                              <a:lumOff val="35000"/>
                            </a:schemeClr>
                          </a:solidFill>
                          <a:latin typeface="+mn-lt"/>
                          <a:ea typeface="+mn-ea"/>
                          <a:cs typeface="+mn-cs"/>
                        </a:rPr>
                        <a:t>プライム</a:t>
                      </a:r>
                      <a:endParaRPr kumimoji="1" lang="en-US" altLang="ja-JP" sz="800" b="1" kern="1200" dirty="0">
                        <a:solidFill>
                          <a:schemeClr val="tx1">
                            <a:lumMod val="65000"/>
                            <a:lumOff val="35000"/>
                          </a:schemeClr>
                        </a:solidFill>
                        <a:latin typeface="+mn-lt"/>
                        <a:ea typeface="+mn-ea"/>
                        <a:cs typeface="+mn-cs"/>
                      </a:endParaRPr>
                    </a:p>
                    <a:p>
                      <a:pPr algn="ctr"/>
                      <a:r>
                        <a:rPr kumimoji="1" lang="ja-JP" altLang="en-US" sz="800" b="1" kern="1200" dirty="0">
                          <a:solidFill>
                            <a:schemeClr val="tx1">
                              <a:lumMod val="65000"/>
                              <a:lumOff val="35000"/>
                            </a:schemeClr>
                          </a:solidFill>
                          <a:latin typeface="+mn-lt"/>
                          <a:ea typeface="+mn-ea"/>
                          <a:cs typeface="+mn-cs"/>
                        </a:rPr>
                        <a:t>ディスプレイ　</a:t>
                      </a:r>
                      <a:r>
                        <a:rPr kumimoji="1" lang="en-US" altLang="ja-JP" sz="800" b="1" kern="1200" dirty="0">
                          <a:solidFill>
                            <a:schemeClr val="tx1">
                              <a:lumMod val="65000"/>
                              <a:lumOff val="35000"/>
                            </a:schemeClr>
                          </a:solidFill>
                          <a:latin typeface="+mn-lt"/>
                          <a:ea typeface="+mn-ea"/>
                          <a:cs typeface="+mn-cs"/>
                        </a:rPr>
                        <a:t>PC</a:t>
                      </a:r>
                      <a:endParaRPr kumimoji="1" lang="ja-JP" altLang="en-US" sz="800" b="1"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2117335041"/>
                  </a:ext>
                </a:extLst>
              </a:tr>
              <a:tr h="2122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00" b="0" i="0" u="none" strike="noStrike" dirty="0">
                          <a:solidFill>
                            <a:schemeClr val="bg1"/>
                          </a:solidFill>
                          <a:effectLst/>
                          <a:latin typeface="メイリオ" panose="020B0604030504040204" pitchFamily="50" charset="-128"/>
                          <a:ea typeface="メイリオ" panose="020B0604030504040204" pitchFamily="50" charset="-128"/>
                        </a:rPr>
                        <a:t>占い</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FF0000"/>
                          </a:solidFill>
                          <a:effectLst/>
                          <a:uLnTx/>
                          <a:uFillTx/>
                          <a:latin typeface="メイリオ"/>
                          <a:ea typeface="メイリオ"/>
                          <a:cs typeface="+mn-cs"/>
                        </a:rPr>
                        <a:t>△</a:t>
                      </a:r>
                      <a:r>
                        <a:rPr kumimoji="1" lang="en-US" altLang="ja-JP" sz="900" b="0" i="0" u="none" strike="noStrike" kern="1200" cap="none" spc="0" normalizeH="0" baseline="0" noProof="0" dirty="0">
                          <a:ln>
                            <a:noFill/>
                          </a:ln>
                          <a:solidFill>
                            <a:srgbClr val="FF0000"/>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FF0000"/>
                          </a:solidFill>
                          <a:effectLst/>
                          <a:uLnTx/>
                          <a:uFillTx/>
                          <a:latin typeface="メイリオ"/>
                          <a:ea typeface="メイリオ"/>
                          <a:cs typeface="+mn-cs"/>
                        </a:rPr>
                        <a:t>△</a:t>
                      </a:r>
                      <a:r>
                        <a:rPr kumimoji="1" lang="en-US" altLang="ja-JP" sz="900" b="0" i="0" u="none" strike="noStrike" kern="1200" cap="none" spc="0" normalizeH="0" baseline="0" noProof="0" dirty="0">
                          <a:ln>
                            <a:noFill/>
                          </a:ln>
                          <a:solidFill>
                            <a:srgbClr val="FF0000"/>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84434171"/>
                  </a:ext>
                </a:extLst>
              </a:tr>
              <a:tr h="33494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00" b="0" i="0" u="none" strike="noStrike" dirty="0">
                          <a:solidFill>
                            <a:schemeClr val="bg1"/>
                          </a:solidFill>
                          <a:effectLst/>
                          <a:latin typeface="+mn-lt"/>
                          <a:ea typeface="+mn-ea"/>
                        </a:rPr>
                        <a:t>消費者向無担保貸金業者（銀行グループ・上場企業を除く）、商工ローン</a:t>
                      </a:r>
                      <a:endParaRPr lang="ja-JP" altLang="en-US" sz="1000" b="0" i="0" u="none" strike="noStrike" dirty="0">
                        <a:solidFill>
                          <a:schemeClr val="bg1"/>
                        </a:solidFill>
                        <a:effectLst/>
                        <a:latin typeface="メイリオ"/>
                        <a:ea typeface="メイリオ"/>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FF0000"/>
                          </a:solidFill>
                          <a:effectLst/>
                          <a:uLnTx/>
                          <a:uFillTx/>
                          <a:latin typeface="メイリオ"/>
                          <a:ea typeface="メイリオ"/>
                          <a:cs typeface="+mn-cs"/>
                        </a:rPr>
                        <a:t>△</a:t>
                      </a:r>
                      <a:r>
                        <a:rPr kumimoji="1" lang="en-US" altLang="ja-JP" sz="900" b="0" i="0" u="none" strike="noStrike" kern="1200" cap="none" spc="0" normalizeH="0" baseline="0" noProof="0" dirty="0">
                          <a:ln>
                            <a:noFill/>
                          </a:ln>
                          <a:solidFill>
                            <a:srgbClr val="FF0000"/>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FF0000"/>
                          </a:solidFill>
                          <a:effectLst/>
                          <a:uLnTx/>
                          <a:uFillTx/>
                          <a:latin typeface="メイリオ"/>
                          <a:ea typeface="メイリオ"/>
                          <a:cs typeface="+mn-cs"/>
                        </a:rPr>
                        <a:t>△</a:t>
                      </a:r>
                      <a:r>
                        <a:rPr kumimoji="1" lang="en-US" altLang="ja-JP" sz="900" b="0" i="0" u="none" strike="noStrike" kern="1200" cap="none" spc="0" normalizeH="0" baseline="0" noProof="0" dirty="0">
                          <a:ln>
                            <a:noFill/>
                          </a:ln>
                          <a:solidFill>
                            <a:srgbClr val="FF0000"/>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235976483"/>
                  </a:ext>
                </a:extLst>
              </a:tr>
              <a:tr h="33494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00" b="0" i="0" u="none" strike="noStrike" dirty="0">
                          <a:solidFill>
                            <a:schemeClr val="bg1"/>
                          </a:solidFill>
                          <a:effectLst/>
                          <a:latin typeface="メイリオ" panose="020B0604030504040204" pitchFamily="50" charset="-128"/>
                          <a:ea typeface="メイリオ" panose="020B0604030504040204" pitchFamily="50" charset="-128"/>
                        </a:rPr>
                        <a:t>出会い系サイト、結婚紹介</a:t>
                      </a:r>
                      <a:r>
                        <a:rPr lang="en-US" altLang="ja-JP" sz="1000" b="0" i="0" u="none" strike="noStrike" dirty="0">
                          <a:solidFill>
                            <a:schemeClr val="bg1"/>
                          </a:solidFill>
                          <a:effectLst/>
                          <a:latin typeface="メイリオ" panose="020B0604030504040204" pitchFamily="50" charset="-128"/>
                          <a:ea typeface="メイリオ" panose="020B0604030504040204" pitchFamily="50" charset="-128"/>
                        </a:rPr>
                        <a:t>(</a:t>
                      </a:r>
                      <a:r>
                        <a:rPr lang="ja-JP" altLang="en-US" sz="1000" b="0" i="0" u="none" strike="noStrike" dirty="0">
                          <a:solidFill>
                            <a:schemeClr val="bg1"/>
                          </a:solidFill>
                          <a:effectLst/>
                          <a:latin typeface="メイリオ" panose="020B0604030504040204" pitchFamily="50" charset="-128"/>
                          <a:ea typeface="メイリオ" panose="020B0604030504040204" pitchFamily="50" charset="-128"/>
                        </a:rPr>
                        <a:t>インターネット異性紹介業</a:t>
                      </a:r>
                      <a:r>
                        <a:rPr lang="en-US" altLang="ja-JP" sz="1000" b="0" i="0" u="none" strike="noStrike" dirty="0">
                          <a:solidFill>
                            <a:schemeClr val="bg1"/>
                          </a:solidFill>
                          <a:effectLst/>
                          <a:latin typeface="メイリオ" panose="020B0604030504040204" pitchFamily="50" charset="-128"/>
                          <a:ea typeface="メイリオ" panose="020B0604030504040204" pitchFamily="50" charset="-128"/>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FF0000"/>
                          </a:solidFill>
                          <a:effectLst/>
                          <a:uLnTx/>
                          <a:uFillTx/>
                          <a:latin typeface="メイリオ"/>
                          <a:ea typeface="メイリオ"/>
                          <a:cs typeface="+mn-cs"/>
                        </a:rPr>
                        <a:t>△</a:t>
                      </a:r>
                      <a:r>
                        <a:rPr kumimoji="1" lang="en-US" altLang="ja-JP" sz="900" b="0" i="0" u="none" strike="noStrike" kern="1200" cap="none" spc="0" normalizeH="0" baseline="0" noProof="0" dirty="0">
                          <a:ln>
                            <a:noFill/>
                          </a:ln>
                          <a:solidFill>
                            <a:srgbClr val="FF0000"/>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FF0000"/>
                          </a:solidFill>
                          <a:effectLst/>
                          <a:uLnTx/>
                          <a:uFillTx/>
                          <a:latin typeface="メイリオ"/>
                          <a:ea typeface="メイリオ"/>
                          <a:cs typeface="+mn-cs"/>
                        </a:rPr>
                        <a:t>△</a:t>
                      </a:r>
                      <a:r>
                        <a:rPr kumimoji="1" lang="en-US" altLang="ja-JP" sz="900" b="0" i="0" u="none" strike="noStrike" kern="1200" cap="none" spc="0" normalizeH="0" baseline="0" noProof="0" dirty="0">
                          <a:ln>
                            <a:noFill/>
                          </a:ln>
                          <a:solidFill>
                            <a:srgbClr val="FF0000"/>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53124904"/>
                  </a:ext>
                </a:extLst>
              </a:tr>
              <a:tr h="2122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00" b="0" i="0" u="none" strike="noStrike" dirty="0">
                          <a:solidFill>
                            <a:schemeClr val="bg1"/>
                          </a:solidFill>
                          <a:effectLst/>
                          <a:latin typeface="メイリオ" panose="020B0604030504040204" pitchFamily="50" charset="-128"/>
                          <a:ea typeface="メイリオ" panose="020B0604030504040204" pitchFamily="50" charset="-128"/>
                        </a:rPr>
                        <a:t>レーシック・美容整形・美容外科・美容皮膚科</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FF0000"/>
                          </a:solidFill>
                          <a:effectLst/>
                          <a:uLnTx/>
                          <a:uFillTx/>
                          <a:latin typeface="メイリオ"/>
                          <a:ea typeface="メイリオ"/>
                          <a:cs typeface="+mn-cs"/>
                        </a:rPr>
                        <a:t>△</a:t>
                      </a:r>
                      <a:r>
                        <a:rPr kumimoji="1" lang="en-US" altLang="ja-JP" sz="900" b="0" i="0" u="none" strike="noStrike" kern="1200" cap="none" spc="0" normalizeH="0" baseline="0" noProof="0" dirty="0">
                          <a:ln>
                            <a:noFill/>
                          </a:ln>
                          <a:solidFill>
                            <a:srgbClr val="FF0000"/>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FF0000"/>
                          </a:solidFill>
                          <a:effectLst/>
                          <a:uLnTx/>
                          <a:uFillTx/>
                          <a:latin typeface="メイリオ"/>
                          <a:ea typeface="メイリオ"/>
                          <a:cs typeface="+mn-cs"/>
                        </a:rPr>
                        <a:t>△</a:t>
                      </a:r>
                      <a:r>
                        <a:rPr kumimoji="1" lang="en-US" altLang="ja-JP" sz="900" b="0" i="0" u="none" strike="noStrike" kern="1200" cap="none" spc="0" normalizeH="0" baseline="0" noProof="0" dirty="0">
                          <a:ln>
                            <a:noFill/>
                          </a:ln>
                          <a:solidFill>
                            <a:srgbClr val="FF0000"/>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25638202"/>
                  </a:ext>
                </a:extLst>
              </a:tr>
              <a:tr h="33494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00" b="0" i="0" u="none" strike="noStrike" dirty="0">
                          <a:solidFill>
                            <a:schemeClr val="bg1"/>
                          </a:solidFill>
                          <a:effectLst/>
                          <a:latin typeface="メイリオ" panose="020B0604030504040204" pitchFamily="50" charset="-128"/>
                          <a:ea typeface="メイリオ" panose="020B0604030504040204" pitchFamily="50" charset="-128"/>
                        </a:rPr>
                        <a:t>団体による意見広告、主観的な意見を強く伝えるもの</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FF0000"/>
                          </a:solidFill>
                          <a:effectLst/>
                          <a:uLnTx/>
                          <a:uFillTx/>
                          <a:latin typeface="メイリオ"/>
                          <a:ea typeface="メイリオ"/>
                          <a:cs typeface="+mn-cs"/>
                        </a:rPr>
                        <a:t>△</a:t>
                      </a:r>
                      <a:r>
                        <a:rPr kumimoji="1" lang="en-US" altLang="ja-JP" sz="900" b="0" i="0" u="none" strike="noStrike" kern="1200" cap="none" spc="0" normalizeH="0" baseline="0" noProof="0" dirty="0">
                          <a:ln>
                            <a:noFill/>
                          </a:ln>
                          <a:solidFill>
                            <a:srgbClr val="FF0000"/>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FF0000"/>
                          </a:solidFill>
                          <a:effectLst/>
                          <a:uLnTx/>
                          <a:uFillTx/>
                          <a:latin typeface="メイリオ"/>
                          <a:ea typeface="メイリオ"/>
                          <a:cs typeface="+mn-cs"/>
                        </a:rPr>
                        <a:t>△</a:t>
                      </a:r>
                      <a:r>
                        <a:rPr kumimoji="1" lang="en-US" altLang="ja-JP" sz="900" b="0" i="0" u="none" strike="noStrike" kern="1200" cap="none" spc="0" normalizeH="0" baseline="0" noProof="0" dirty="0">
                          <a:ln>
                            <a:noFill/>
                          </a:ln>
                          <a:solidFill>
                            <a:srgbClr val="FF0000"/>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87883443"/>
                  </a:ext>
                </a:extLst>
              </a:tr>
              <a:tr h="1701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00" b="0" i="0" u="none" strike="noStrike" dirty="0">
                          <a:solidFill>
                            <a:schemeClr val="bg1"/>
                          </a:solidFill>
                          <a:effectLst/>
                          <a:latin typeface="メイリオ" panose="020B0604030504040204" pitchFamily="50" charset="-128"/>
                          <a:ea typeface="メイリオ" panose="020B0604030504040204" pitchFamily="50" charset="-128"/>
                        </a:rPr>
                        <a:t>パチンコ・スロット</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FF0000"/>
                          </a:solidFill>
                          <a:effectLst/>
                          <a:uLnTx/>
                          <a:uFillTx/>
                          <a:latin typeface="メイリオ"/>
                          <a:ea typeface="メイリオ"/>
                          <a:cs typeface="+mn-cs"/>
                        </a:rPr>
                        <a:t>△</a:t>
                      </a:r>
                      <a:r>
                        <a:rPr kumimoji="1" lang="en-US" altLang="ja-JP" sz="900" b="0" i="0" u="none" strike="noStrike" kern="1200" cap="none" spc="0" normalizeH="0" baseline="0" noProof="0" dirty="0">
                          <a:ln>
                            <a:noFill/>
                          </a:ln>
                          <a:solidFill>
                            <a:srgbClr val="FF0000"/>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FF0000"/>
                          </a:solidFill>
                          <a:effectLst/>
                          <a:uLnTx/>
                          <a:uFillTx/>
                          <a:latin typeface="メイリオ"/>
                          <a:ea typeface="メイリオ"/>
                          <a:cs typeface="+mn-cs"/>
                        </a:rPr>
                        <a:t>△</a:t>
                      </a:r>
                      <a:r>
                        <a:rPr kumimoji="1" lang="en-US" altLang="ja-JP" sz="900" b="0" i="0" u="none" strike="noStrike" kern="1200" cap="none" spc="0" normalizeH="0" baseline="0" noProof="0" dirty="0">
                          <a:ln>
                            <a:noFill/>
                          </a:ln>
                          <a:solidFill>
                            <a:srgbClr val="FF0000"/>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1594927395"/>
                  </a:ext>
                </a:extLst>
              </a:tr>
              <a:tr h="2122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00" b="0" i="0" u="none" strike="noStrike" dirty="0">
                          <a:solidFill>
                            <a:schemeClr val="bg1"/>
                          </a:solidFill>
                          <a:effectLst/>
                          <a:latin typeface="メイリオ" panose="020B0604030504040204" pitchFamily="50" charset="-128"/>
                          <a:ea typeface="メイリオ" panose="020B0604030504040204" pitchFamily="50" charset="-128"/>
                        </a:rPr>
                        <a:t>ギャンブル（その他）</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FF0000"/>
                          </a:solidFill>
                          <a:effectLst/>
                          <a:uLnTx/>
                          <a:uFillTx/>
                          <a:latin typeface="メイリオ"/>
                          <a:ea typeface="メイリオ"/>
                          <a:cs typeface="+mn-cs"/>
                        </a:rPr>
                        <a:t>△</a:t>
                      </a:r>
                      <a:r>
                        <a:rPr kumimoji="1" lang="en-US" altLang="ja-JP" sz="900" b="0" i="0" u="none" strike="noStrike" kern="1200" cap="none" spc="0" normalizeH="0" baseline="0" noProof="0" dirty="0">
                          <a:ln>
                            <a:noFill/>
                          </a:ln>
                          <a:solidFill>
                            <a:srgbClr val="FF0000"/>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FF0000"/>
                          </a:solidFill>
                          <a:effectLst/>
                          <a:uLnTx/>
                          <a:uFillTx/>
                          <a:latin typeface="メイリオ"/>
                          <a:ea typeface="メイリオ"/>
                          <a:cs typeface="+mn-cs"/>
                        </a:rPr>
                        <a:t>△</a:t>
                      </a:r>
                      <a:r>
                        <a:rPr kumimoji="1" lang="en-US" altLang="ja-JP" sz="900" b="0" i="0" u="none" strike="noStrike" kern="1200" cap="none" spc="0" normalizeH="0" baseline="0" noProof="0" dirty="0">
                          <a:ln>
                            <a:noFill/>
                          </a:ln>
                          <a:solidFill>
                            <a:srgbClr val="FF0000"/>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3233359345"/>
                  </a:ext>
                </a:extLst>
              </a:tr>
              <a:tr h="2122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00" b="0" i="0" u="none" strike="noStrike" dirty="0">
                          <a:solidFill>
                            <a:schemeClr val="bg1"/>
                          </a:solidFill>
                          <a:effectLst/>
                          <a:latin typeface="メイリオ" panose="020B0604030504040204" pitchFamily="50" charset="-128"/>
                          <a:ea typeface="メイリオ" panose="020B0604030504040204" pitchFamily="50" charset="-128"/>
                        </a:rPr>
                        <a:t>発毛・育毛・増毛・かつらサービス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792717137"/>
                  </a:ext>
                </a:extLst>
              </a:tr>
              <a:tr h="2122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00" b="0" i="0" u="none" strike="noStrike" dirty="0">
                          <a:solidFill>
                            <a:schemeClr val="bg1"/>
                          </a:solidFill>
                          <a:effectLst/>
                          <a:latin typeface="メイリオ" panose="020B0604030504040204" pitchFamily="50" charset="-128"/>
                          <a:ea typeface="メイリオ" panose="020B0604030504040204" pitchFamily="50" charset="-128"/>
                        </a:rPr>
                        <a:t>妊娠・不妊情報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478511855"/>
                  </a:ext>
                </a:extLst>
              </a:tr>
              <a:tr h="2122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00" b="0" i="0" u="none" strike="noStrike" dirty="0">
                          <a:solidFill>
                            <a:schemeClr val="bg1"/>
                          </a:solidFill>
                          <a:effectLst/>
                          <a:latin typeface="メイリオ" panose="020B0604030504040204" pitchFamily="50" charset="-128"/>
                          <a:ea typeface="メイリオ" panose="020B0604030504040204" pitchFamily="50" charset="-128"/>
                        </a:rPr>
                        <a:t>法務・税務</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70189732"/>
                  </a:ext>
                </a:extLst>
              </a:tr>
              <a:tr h="2122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00" b="0" i="0" u="none" strike="noStrike" dirty="0">
                          <a:solidFill>
                            <a:schemeClr val="bg1"/>
                          </a:solidFill>
                          <a:effectLst/>
                          <a:latin typeface="メイリオ" panose="020B0604030504040204" pitchFamily="50" charset="-128"/>
                          <a:ea typeface="メイリオ" panose="020B0604030504040204" pitchFamily="50" charset="-128"/>
                        </a:rPr>
                        <a:t>探偵</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981137617"/>
                  </a:ext>
                </a:extLst>
              </a:tr>
              <a:tr h="2122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00" b="0" i="0" u="none" strike="noStrike" dirty="0">
                          <a:solidFill>
                            <a:schemeClr val="bg1"/>
                          </a:solidFill>
                          <a:effectLst/>
                          <a:latin typeface="メイリオ" panose="020B0604030504040204" pitchFamily="50" charset="-128"/>
                          <a:ea typeface="メイリオ" panose="020B0604030504040204" pitchFamily="50" charset="-128"/>
                        </a:rPr>
                        <a:t>治験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159408202"/>
                  </a:ext>
                </a:extLst>
              </a:tr>
              <a:tr h="2122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1000" b="0" i="0" u="none" strike="noStrike" dirty="0">
                          <a:solidFill>
                            <a:schemeClr val="bg1"/>
                          </a:solidFill>
                          <a:effectLst/>
                          <a:latin typeface="メイリオ" panose="020B0604030504040204" pitchFamily="50" charset="-128"/>
                          <a:ea typeface="メイリオ" panose="020B0604030504040204" pitchFamily="50" charset="-128"/>
                        </a:rPr>
                        <a:t>能力開発関連商品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FF0000"/>
                          </a:solidFill>
                          <a:effectLst/>
                          <a:uLnTx/>
                          <a:uFillTx/>
                          <a:latin typeface="メイリオ"/>
                          <a:ea typeface="メイリオ"/>
                          <a:cs typeface="+mn-cs"/>
                        </a:rPr>
                        <a:t>△</a:t>
                      </a:r>
                      <a:r>
                        <a:rPr kumimoji="1" lang="en-US" altLang="ja-JP" sz="900" b="0" i="0" u="none" strike="noStrike" kern="1200" cap="none" spc="0" normalizeH="0" baseline="0" noProof="0" dirty="0">
                          <a:ln>
                            <a:noFill/>
                          </a:ln>
                          <a:solidFill>
                            <a:srgbClr val="FF0000"/>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FF0000"/>
                          </a:solidFill>
                          <a:effectLst/>
                          <a:uLnTx/>
                          <a:uFillTx/>
                          <a:latin typeface="メイリオ"/>
                          <a:ea typeface="メイリオ"/>
                          <a:cs typeface="+mn-cs"/>
                        </a:rPr>
                        <a:t>△</a:t>
                      </a:r>
                      <a:r>
                        <a:rPr kumimoji="1" lang="en-US" altLang="ja-JP" sz="900" b="0" i="0" u="none" strike="noStrike" kern="1200" cap="none" spc="0" normalizeH="0" baseline="0" noProof="0" dirty="0">
                          <a:ln>
                            <a:noFill/>
                          </a:ln>
                          <a:solidFill>
                            <a:srgbClr val="FF0000"/>
                          </a:solidFill>
                          <a:effectLst/>
                          <a:uLnTx/>
                          <a:uFillTx/>
                          <a:latin typeface="メイリオ"/>
                          <a:ea typeface="メイリオ"/>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572816015"/>
                  </a:ext>
                </a:extLst>
              </a:tr>
              <a:tr h="2122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00" b="0" i="0" u="none" strike="noStrike" dirty="0">
                          <a:solidFill>
                            <a:schemeClr val="bg1"/>
                          </a:solidFill>
                          <a:effectLst/>
                          <a:latin typeface="メイリオ" panose="020B0604030504040204" pitchFamily="50" charset="-128"/>
                          <a:ea typeface="メイリオ" panose="020B0604030504040204" pitchFamily="50" charset="-128"/>
                        </a:rPr>
                        <a:t>性に関する内容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471209214"/>
                  </a:ext>
                </a:extLst>
              </a:tr>
              <a:tr h="2122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00" b="0" i="0" u="none" strike="noStrike" dirty="0">
                          <a:solidFill>
                            <a:schemeClr val="bg1"/>
                          </a:solidFill>
                          <a:effectLst/>
                          <a:latin typeface="メイリオ" panose="020B0604030504040204" pitchFamily="50" charset="-128"/>
                          <a:ea typeface="メイリオ" panose="020B0604030504040204" pitchFamily="50" charset="-128"/>
                        </a:rPr>
                        <a:t>宗教団体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a:t>
                      </a:r>
                      <a:r>
                        <a:rPr kumimoji="1" lang="en-US" altLang="ja-JP" sz="9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a:t>
                      </a:r>
                      <a:r>
                        <a:rPr kumimoji="1" lang="en-US" altLang="ja-JP" sz="9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940608094"/>
                  </a:ext>
                </a:extLst>
              </a:tr>
              <a:tr h="2122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00" b="0" i="0" u="none" strike="noStrike" dirty="0">
                          <a:solidFill>
                            <a:schemeClr val="bg1"/>
                          </a:solidFill>
                          <a:effectLst/>
                          <a:latin typeface="メイリオ" panose="020B0604030504040204" pitchFamily="50" charset="-128"/>
                          <a:ea typeface="メイリオ" panose="020B0604030504040204" pitchFamily="50" charset="-128"/>
                        </a:rPr>
                        <a:t>健康・美容食品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416297115"/>
                  </a:ext>
                </a:extLst>
              </a:tr>
              <a:tr h="2122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00" b="0" i="0" u="none" strike="noStrike" dirty="0">
                          <a:solidFill>
                            <a:schemeClr val="bg1"/>
                          </a:solidFill>
                          <a:effectLst/>
                          <a:latin typeface="メイリオ" panose="020B0604030504040204" pitchFamily="50" charset="-128"/>
                          <a:ea typeface="メイリオ" panose="020B0604030504040204" pitchFamily="50" charset="-128"/>
                        </a:rPr>
                        <a:t>恋愛・結婚情報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078824691"/>
                  </a:ext>
                </a:extLst>
              </a:tr>
              <a:tr h="2122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00" b="0" i="0" u="none" strike="noStrike" dirty="0">
                          <a:solidFill>
                            <a:schemeClr val="bg1"/>
                          </a:solidFill>
                          <a:effectLst/>
                          <a:latin typeface="メイリオ" panose="020B0604030504040204" pitchFamily="50" charset="-128"/>
                          <a:ea typeface="メイリオ" panose="020B0604030504040204" pitchFamily="50" charset="-128"/>
                        </a:rPr>
                        <a:t>健康器具・雑貨</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542850792"/>
                  </a:ext>
                </a:extLst>
              </a:tr>
              <a:tr h="23537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00" b="0" i="0" u="none" strike="noStrike" dirty="0">
                          <a:solidFill>
                            <a:schemeClr val="bg1"/>
                          </a:solidFill>
                          <a:effectLst/>
                          <a:latin typeface="メイリオ" panose="020B0604030504040204" pitchFamily="50" charset="-128"/>
                          <a:ea typeface="メイリオ" panose="020B0604030504040204" pitchFamily="50" charset="-128"/>
                        </a:rPr>
                        <a:t>美容エステティックサロン</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algn="ctr"/>
                      <a:endParaRPr kumimoji="1" lang="ja-JP" altLang="en-US" sz="9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a:endParaRPr kumimoji="1" lang="ja-JP" altLang="en-US" sz="9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782460784"/>
                  </a:ext>
                </a:extLst>
              </a:tr>
              <a:tr h="23537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00" b="0" i="0" u="none" strike="noStrike" dirty="0">
                          <a:solidFill>
                            <a:schemeClr val="bg1"/>
                          </a:solidFill>
                          <a:effectLst/>
                          <a:latin typeface="メイリオ" panose="020B0604030504040204" pitchFamily="50" charset="-128"/>
                          <a:ea typeface="メイリオ" panose="020B0604030504040204" pitchFamily="50" charset="-128"/>
                        </a:rPr>
                        <a:t>医療機関による保険外治療</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endParaRPr kumimoji="1" lang="ja-JP" altLang="en-US" sz="9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endParaRPr kumimoji="1" lang="ja-JP" altLang="en-US" sz="900" b="1" kern="1200" dirty="0">
                        <a:solidFill>
                          <a:schemeClr val="tx1">
                            <a:lumMod val="65000"/>
                            <a:lumOff val="35000"/>
                          </a:schemeClr>
                        </a:solidFill>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740765094"/>
                  </a:ext>
                </a:extLst>
              </a:tr>
            </a:tbl>
          </a:graphicData>
        </a:graphic>
      </p:graphicFrame>
      <p:sp>
        <p:nvSpPr>
          <p:cNvPr id="18" name="正方形/長方形 17"/>
          <p:cNvSpPr/>
          <p:nvPr/>
        </p:nvSpPr>
        <p:spPr>
          <a:xfrm>
            <a:off x="479376" y="6194185"/>
            <a:ext cx="5477825" cy="461665"/>
          </a:xfrm>
          <a:prstGeom prst="rect">
            <a:avLst/>
          </a:prstGeom>
        </p:spPr>
        <p:txBody>
          <a:bodyPr wrap="square">
            <a:spAutoFit/>
          </a:bodyPr>
          <a:lstStyle/>
          <a:p>
            <a:pPr fontAlgn="ct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Yahoo!</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ニュース面の一部で掲載されない場合があります。</a:t>
            </a:r>
            <a:endPar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endParaRPr>
          </a:p>
          <a:p>
            <a:r>
              <a:rPr lang="en-US" altLang="ja-JP" sz="800" dirty="0">
                <a:solidFill>
                  <a:schemeClr val="tx1">
                    <a:lumMod val="65000"/>
                    <a:lumOff val="35000"/>
                  </a:schemeClr>
                </a:solidFill>
              </a:rPr>
              <a:t>※2</a:t>
            </a:r>
            <a:r>
              <a:rPr lang="ja-JP" altLang="en-US" sz="800" dirty="0">
                <a:solidFill>
                  <a:schemeClr val="tx1">
                    <a:lumMod val="65000"/>
                    <a:lumOff val="35000"/>
                  </a:schemeClr>
                </a:solidFill>
              </a:rPr>
              <a:t>　</a:t>
            </a:r>
            <a:r>
              <a:rPr lang="en-US" altLang="ja-JP" sz="800" dirty="0">
                <a:solidFill>
                  <a:schemeClr val="tx1">
                    <a:lumMod val="65000"/>
                    <a:lumOff val="35000"/>
                  </a:schemeClr>
                </a:solidFill>
              </a:rPr>
              <a:t>Yahoo!</a:t>
            </a:r>
            <a:r>
              <a:rPr lang="ja-JP" altLang="en-US" sz="800" dirty="0">
                <a:solidFill>
                  <a:schemeClr val="tx1">
                    <a:lumMod val="65000"/>
                    <a:lumOff val="35000"/>
                  </a:schemeClr>
                </a:solidFill>
              </a:rPr>
              <a:t>ニュース面には掲載されません。</a:t>
            </a:r>
            <a:endParaRPr lang="en-US" altLang="ja-JP" sz="800" dirty="0">
              <a:solidFill>
                <a:schemeClr val="tx1">
                  <a:lumMod val="65000"/>
                  <a:lumOff val="35000"/>
                </a:schemeClr>
              </a:solidFill>
            </a:endParaRPr>
          </a:p>
          <a:p>
            <a:r>
              <a:rPr lang="en-US" altLang="ja-JP" sz="800" dirty="0">
                <a:solidFill>
                  <a:schemeClr val="tx1">
                    <a:lumMod val="65000"/>
                    <a:lumOff val="35000"/>
                  </a:schemeClr>
                </a:solidFill>
              </a:rPr>
              <a:t>※3</a:t>
            </a:r>
            <a:r>
              <a:rPr lang="ja-JP" altLang="en-US" sz="800" dirty="0">
                <a:solidFill>
                  <a:schemeClr val="tx1">
                    <a:lumMod val="65000"/>
                    <a:lumOff val="35000"/>
                  </a:schemeClr>
                </a:solidFill>
              </a:rPr>
              <a:t>　スポーツナビ面の一部で掲載されない場合があります</a:t>
            </a:r>
            <a:r>
              <a:rPr kumimoji="0" lang="ja-JP" altLang="en-US" sz="800" kern="0" dirty="0">
                <a:solidFill>
                  <a:prstClr val="black">
                    <a:lumMod val="65000"/>
                    <a:lumOff val="35000"/>
                  </a:prstClr>
                </a:solidFill>
              </a:rPr>
              <a:t>。</a:t>
            </a:r>
            <a:endParaRPr kumimoji="0" lang="en-US" altLang="ja-JP" sz="800" kern="0" dirty="0">
              <a:solidFill>
                <a:prstClr val="black">
                  <a:lumMod val="65000"/>
                  <a:lumOff val="35000"/>
                </a:prstClr>
              </a:solidFill>
            </a:endParaRPr>
          </a:p>
        </p:txBody>
      </p:sp>
      <p:pic>
        <p:nvPicPr>
          <p:cNvPr id="19" name="図 18"/>
          <p:cNvPicPr>
            <a:picLocks noChangeAspect="1"/>
          </p:cNvPicPr>
          <p:nvPr/>
        </p:nvPicPr>
        <p:blipFill>
          <a:blip r:embed="rId2"/>
          <a:stretch>
            <a:fillRect/>
          </a:stretch>
        </p:blipFill>
        <p:spPr>
          <a:xfrm>
            <a:off x="6271549" y="6232186"/>
            <a:ext cx="203602" cy="120158"/>
          </a:xfrm>
          <a:prstGeom prst="rect">
            <a:avLst/>
          </a:prstGeom>
        </p:spPr>
      </p:pic>
    </p:spTree>
    <p:extLst>
      <p:ext uri="{BB962C8B-B14F-4D97-AF65-F5344CB8AC3E}">
        <p14:creationId xmlns:p14="http://schemas.microsoft.com/office/powerpoint/2010/main" val="14387063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広告タイプ一覧</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11</a:t>
            </a:fld>
            <a:endParaRPr lang="ja-JP" altLang="en-US"/>
          </a:p>
        </p:txBody>
      </p:sp>
      <p:pic>
        <p:nvPicPr>
          <p:cNvPr id="12" name="図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3392" y="1251032"/>
            <a:ext cx="2416151" cy="4297503"/>
          </a:xfrm>
          <a:prstGeom prst="rect">
            <a:avLst/>
          </a:prstGeom>
        </p:spPr>
      </p:pic>
      <p:sp>
        <p:nvSpPr>
          <p:cNvPr id="14" name="テキスト ボックス 13">
            <a:extLst>
              <a:ext uri="{FF2B5EF4-FFF2-40B4-BE49-F238E27FC236}">
                <a16:creationId xmlns:a16="http://schemas.microsoft.com/office/drawing/2014/main" id="{105A310C-96BB-AD4C-AB58-A365BD4CA5F0}"/>
              </a:ext>
            </a:extLst>
          </p:cNvPr>
          <p:cNvSpPr txBox="1"/>
          <p:nvPr/>
        </p:nvSpPr>
        <p:spPr>
          <a:xfrm>
            <a:off x="4015871" y="741724"/>
            <a:ext cx="2159566" cy="477054"/>
          </a:xfrm>
          <a:prstGeom prst="rect">
            <a:avLst/>
          </a:prstGeom>
          <a:noFill/>
        </p:spPr>
        <p:txBody>
          <a:bodyPr wrap="none" rtlCol="0">
            <a:spAutoFit/>
          </a:bodyPr>
          <a:lstStyle/>
          <a:p>
            <a:pPr algn="ctr">
              <a:lnSpc>
                <a:spcPts val="1460"/>
              </a:lnSpc>
            </a:pPr>
            <a:r>
              <a:rPr lang="ja-JP" altLang="en-US" sz="1050" b="1" dirty="0">
                <a:solidFill>
                  <a:schemeClr val="tx1">
                    <a:lumMod val="65000"/>
                    <a:lumOff val="35000"/>
                  </a:schemeClr>
                </a:solidFill>
              </a:rPr>
              <a:t>画像（</a:t>
            </a:r>
            <a:r>
              <a:rPr lang="en-US" altLang="ja-JP" sz="1050" b="1" dirty="0">
                <a:solidFill>
                  <a:schemeClr val="tx1">
                    <a:lumMod val="65000"/>
                    <a:lumOff val="35000"/>
                  </a:schemeClr>
                </a:solidFill>
              </a:rPr>
              <a:t>16</a:t>
            </a:r>
            <a:r>
              <a:rPr lang="ja-JP" altLang="en-US" sz="1050" b="1" dirty="0">
                <a:solidFill>
                  <a:schemeClr val="tx1">
                    <a:lumMod val="65000"/>
                    <a:lumOff val="35000"/>
                  </a:schemeClr>
                </a:solidFill>
              </a:rPr>
              <a:t>：</a:t>
            </a:r>
            <a:r>
              <a:rPr lang="en-US" altLang="ja-JP" sz="1050" b="1" dirty="0">
                <a:solidFill>
                  <a:schemeClr val="tx1">
                    <a:lumMod val="65000"/>
                    <a:lumOff val="35000"/>
                  </a:schemeClr>
                </a:solidFill>
              </a:rPr>
              <a:t>9</a:t>
            </a:r>
            <a:r>
              <a:rPr lang="ja-JP" altLang="en-US" sz="1050" b="1" dirty="0">
                <a:solidFill>
                  <a:schemeClr val="tx1">
                    <a:lumMod val="65000"/>
                    <a:lumOff val="35000"/>
                  </a:schemeClr>
                </a:solidFill>
              </a:rPr>
              <a:t>）</a:t>
            </a:r>
            <a:r>
              <a:rPr lang="en-US" altLang="ja-JP" sz="1050" b="1" dirty="0">
                <a:solidFill>
                  <a:schemeClr val="tx1">
                    <a:lumMod val="65000"/>
                    <a:lumOff val="35000"/>
                  </a:schemeClr>
                </a:solidFill>
              </a:rPr>
              <a:t>/</a:t>
            </a:r>
            <a:r>
              <a:rPr lang="ja-JP" altLang="en-US" sz="1050" b="1" dirty="0">
                <a:solidFill>
                  <a:schemeClr val="tx1">
                    <a:lumMod val="65000"/>
                    <a:lumOff val="35000"/>
                  </a:schemeClr>
                </a:solidFill>
              </a:rPr>
              <a:t>動画（</a:t>
            </a:r>
            <a:r>
              <a:rPr lang="en-US" altLang="ja-JP" sz="1050" b="1" dirty="0">
                <a:solidFill>
                  <a:schemeClr val="tx1">
                    <a:lumMod val="65000"/>
                    <a:lumOff val="35000"/>
                  </a:schemeClr>
                </a:solidFill>
              </a:rPr>
              <a:t>16</a:t>
            </a:r>
            <a:r>
              <a:rPr lang="ja-JP" altLang="en-US" sz="1050" b="1" dirty="0">
                <a:solidFill>
                  <a:schemeClr val="tx1">
                    <a:lumMod val="65000"/>
                    <a:lumOff val="35000"/>
                  </a:schemeClr>
                </a:solidFill>
              </a:rPr>
              <a:t>：</a:t>
            </a:r>
            <a:r>
              <a:rPr lang="en-US" altLang="ja-JP" sz="1050" b="1" dirty="0">
                <a:solidFill>
                  <a:schemeClr val="tx1">
                    <a:lumMod val="65000"/>
                    <a:lumOff val="35000"/>
                  </a:schemeClr>
                </a:solidFill>
              </a:rPr>
              <a:t>9</a:t>
            </a:r>
            <a:r>
              <a:rPr lang="ja-JP" altLang="en-US" sz="1050" b="1" dirty="0">
                <a:solidFill>
                  <a:schemeClr val="tx1">
                    <a:lumMod val="65000"/>
                    <a:lumOff val="35000"/>
                  </a:schemeClr>
                </a:solidFill>
              </a:rPr>
              <a:t>）</a:t>
            </a:r>
            <a:endParaRPr lang="en-US" altLang="ja-JP" sz="1050" b="1" dirty="0">
              <a:solidFill>
                <a:schemeClr val="tx1">
                  <a:lumMod val="65000"/>
                  <a:lumOff val="35000"/>
                </a:schemeClr>
              </a:solidFill>
            </a:endParaRPr>
          </a:p>
          <a:p>
            <a:pPr algn="ctr">
              <a:lnSpc>
                <a:spcPts val="1460"/>
              </a:lnSpc>
            </a:pPr>
            <a:r>
              <a:rPr lang="en-US" altLang="ja-JP" sz="1050" b="1" dirty="0">
                <a:solidFill>
                  <a:schemeClr val="tx1">
                    <a:lumMod val="65000"/>
                    <a:lumOff val="35000"/>
                  </a:schemeClr>
                </a:solidFill>
              </a:rPr>
              <a:t> ※</a:t>
            </a:r>
            <a:r>
              <a:rPr lang="ja-JP" altLang="en-US" sz="1050" b="1" dirty="0">
                <a:solidFill>
                  <a:schemeClr val="tx1">
                    <a:lumMod val="65000"/>
                    <a:lumOff val="35000"/>
                  </a:schemeClr>
                </a:solidFill>
              </a:rPr>
              <a:t>スマートパネル</a:t>
            </a:r>
            <a:endParaRPr lang="en-US" altLang="ja-JP" sz="1050" b="1" dirty="0">
              <a:solidFill>
                <a:schemeClr val="tx1">
                  <a:lumMod val="65000"/>
                  <a:lumOff val="35000"/>
                </a:schemeClr>
              </a:solidFill>
            </a:endParaRPr>
          </a:p>
        </p:txBody>
      </p:sp>
      <p:pic>
        <p:nvPicPr>
          <p:cNvPr id="15" name="図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67127" y="1313767"/>
            <a:ext cx="2200882" cy="4423510"/>
          </a:xfrm>
          <a:prstGeom prst="rect">
            <a:avLst/>
          </a:prstGeom>
        </p:spPr>
      </p:pic>
      <p:sp>
        <p:nvSpPr>
          <p:cNvPr id="11" name="テキスト ボックス 10">
            <a:extLst>
              <a:ext uri="{FF2B5EF4-FFF2-40B4-BE49-F238E27FC236}">
                <a16:creationId xmlns:a16="http://schemas.microsoft.com/office/drawing/2014/main" id="{105A310C-96BB-AD4C-AB58-A365BD4CA5F0}"/>
              </a:ext>
            </a:extLst>
          </p:cNvPr>
          <p:cNvSpPr txBox="1"/>
          <p:nvPr/>
        </p:nvSpPr>
        <p:spPr>
          <a:xfrm>
            <a:off x="840137" y="763583"/>
            <a:ext cx="2204451" cy="477054"/>
          </a:xfrm>
          <a:prstGeom prst="rect">
            <a:avLst/>
          </a:prstGeom>
          <a:noFill/>
        </p:spPr>
        <p:txBody>
          <a:bodyPr wrap="none" rtlCol="0">
            <a:spAutoFit/>
          </a:bodyPr>
          <a:lstStyle/>
          <a:p>
            <a:pPr algn="ctr">
              <a:lnSpc>
                <a:spcPts val="1460"/>
              </a:lnSpc>
            </a:pPr>
            <a:r>
              <a:rPr lang="ja-JP" altLang="en-US" sz="1050" b="1" dirty="0">
                <a:solidFill>
                  <a:schemeClr val="tx1">
                    <a:lumMod val="65000"/>
                    <a:lumOff val="35000"/>
                  </a:schemeClr>
                </a:solidFill>
              </a:rPr>
              <a:t>画像（</a:t>
            </a:r>
            <a:r>
              <a:rPr lang="en-US" altLang="ja-JP" sz="1050" b="1" dirty="0">
                <a:solidFill>
                  <a:schemeClr val="tx1">
                    <a:lumMod val="65000"/>
                    <a:lumOff val="35000"/>
                  </a:schemeClr>
                </a:solidFill>
              </a:rPr>
              <a:t>16</a:t>
            </a:r>
            <a:r>
              <a:rPr lang="ja-JP" altLang="en-US" sz="1050" b="1" dirty="0">
                <a:solidFill>
                  <a:schemeClr val="tx1">
                    <a:lumMod val="65000"/>
                    <a:lumOff val="35000"/>
                  </a:schemeClr>
                </a:solidFill>
              </a:rPr>
              <a:t>：</a:t>
            </a:r>
            <a:r>
              <a:rPr lang="en-US" altLang="ja-JP" sz="1050" b="1" dirty="0">
                <a:solidFill>
                  <a:schemeClr val="tx1">
                    <a:lumMod val="65000"/>
                    <a:lumOff val="35000"/>
                  </a:schemeClr>
                </a:solidFill>
              </a:rPr>
              <a:t>9</a:t>
            </a:r>
            <a:r>
              <a:rPr lang="ja-JP" altLang="en-US" sz="1050" b="1" dirty="0">
                <a:solidFill>
                  <a:schemeClr val="tx1">
                    <a:lumMod val="65000"/>
                    <a:lumOff val="35000"/>
                  </a:schemeClr>
                </a:solidFill>
              </a:rPr>
              <a:t>）</a:t>
            </a:r>
            <a:r>
              <a:rPr lang="en-US" altLang="ja-JP" sz="1050" b="1" dirty="0">
                <a:solidFill>
                  <a:schemeClr val="tx1">
                    <a:lumMod val="65000"/>
                    <a:lumOff val="35000"/>
                  </a:schemeClr>
                </a:solidFill>
              </a:rPr>
              <a:t>/ </a:t>
            </a:r>
            <a:r>
              <a:rPr lang="ja-JP" altLang="en-US" sz="1050" b="1" dirty="0">
                <a:solidFill>
                  <a:schemeClr val="tx1">
                    <a:lumMod val="65000"/>
                    <a:lumOff val="35000"/>
                  </a:schemeClr>
                </a:solidFill>
              </a:rPr>
              <a:t>動画（</a:t>
            </a:r>
            <a:r>
              <a:rPr lang="en-US" altLang="ja-JP" sz="1050" b="1" dirty="0">
                <a:solidFill>
                  <a:schemeClr val="tx1">
                    <a:lumMod val="65000"/>
                    <a:lumOff val="35000"/>
                  </a:schemeClr>
                </a:solidFill>
              </a:rPr>
              <a:t>16</a:t>
            </a:r>
            <a:r>
              <a:rPr lang="ja-JP" altLang="en-US" sz="1050" b="1" dirty="0">
                <a:solidFill>
                  <a:schemeClr val="tx1">
                    <a:lumMod val="65000"/>
                    <a:lumOff val="35000"/>
                  </a:schemeClr>
                </a:solidFill>
              </a:rPr>
              <a:t>：</a:t>
            </a:r>
            <a:r>
              <a:rPr lang="en-US" altLang="ja-JP" sz="1050" b="1" dirty="0">
                <a:solidFill>
                  <a:schemeClr val="tx1">
                    <a:lumMod val="65000"/>
                    <a:lumOff val="35000"/>
                  </a:schemeClr>
                </a:solidFill>
              </a:rPr>
              <a:t>9</a:t>
            </a:r>
            <a:r>
              <a:rPr lang="ja-JP" altLang="en-US" sz="1050" b="1" dirty="0">
                <a:solidFill>
                  <a:schemeClr val="tx1">
                    <a:lumMod val="65000"/>
                    <a:lumOff val="35000"/>
                  </a:schemeClr>
                </a:solidFill>
              </a:rPr>
              <a:t>）</a:t>
            </a:r>
            <a:endParaRPr lang="en-US" altLang="ja-JP" sz="1050" b="1" dirty="0">
              <a:solidFill>
                <a:schemeClr val="tx1">
                  <a:lumMod val="65000"/>
                  <a:lumOff val="35000"/>
                </a:schemeClr>
              </a:solidFill>
            </a:endParaRPr>
          </a:p>
          <a:p>
            <a:pPr algn="ctr">
              <a:lnSpc>
                <a:spcPts val="1460"/>
              </a:lnSpc>
            </a:pPr>
            <a:r>
              <a:rPr lang="en-US" altLang="ja-JP" sz="1050" b="1" dirty="0">
                <a:solidFill>
                  <a:schemeClr val="tx1">
                    <a:lumMod val="65000"/>
                    <a:lumOff val="35000"/>
                  </a:schemeClr>
                </a:solidFill>
              </a:rPr>
              <a:t>※</a:t>
            </a:r>
            <a:r>
              <a:rPr lang="ja-JP" altLang="en-US" sz="1050" b="1" dirty="0">
                <a:solidFill>
                  <a:schemeClr val="tx1">
                    <a:lumMod val="65000"/>
                    <a:lumOff val="35000"/>
                  </a:schemeClr>
                </a:solidFill>
              </a:rPr>
              <a:t>プライムカバー</a:t>
            </a:r>
            <a:endParaRPr lang="en-US" altLang="ja-JP" sz="1050" b="1" dirty="0">
              <a:solidFill>
                <a:schemeClr val="tx1">
                  <a:lumMod val="65000"/>
                  <a:lumOff val="35000"/>
                </a:schemeClr>
              </a:solidFill>
            </a:endParaRPr>
          </a:p>
        </p:txBody>
      </p:sp>
      <p:sp>
        <p:nvSpPr>
          <p:cNvPr id="9" name="テキスト ボックス 8"/>
          <p:cNvSpPr txBox="1"/>
          <p:nvPr/>
        </p:nvSpPr>
        <p:spPr>
          <a:xfrm>
            <a:off x="289135" y="5940569"/>
            <a:ext cx="11521552" cy="584775"/>
          </a:xfrm>
          <a:prstGeom prst="rect">
            <a:avLst/>
          </a:prstGeom>
          <a:noFill/>
        </p:spPr>
        <p:txBody>
          <a:bodyPr wrap="none" rtlCol="0">
            <a:spAutoFit/>
          </a:bodyPr>
          <a:lstStyle/>
          <a:p>
            <a:pPr lvl="0">
              <a:defRPr/>
            </a:pPr>
            <a:r>
              <a:rPr kumimoji="0" lang="ja-JP" altLang="en-US" sz="1600" kern="0" dirty="0" smtClean="0">
                <a:solidFill>
                  <a:schemeClr val="tx1">
                    <a:lumMod val="65000"/>
                    <a:lumOff val="35000"/>
                  </a:schemeClr>
                </a:solidFill>
              </a:rPr>
              <a:t>・</a:t>
            </a:r>
            <a:r>
              <a:rPr kumimoji="0" lang="ja-JP" altLang="en-US" sz="1600" kern="0" dirty="0">
                <a:solidFill>
                  <a:schemeClr val="tx1">
                    <a:lumMod val="65000"/>
                    <a:lumOff val="35000"/>
                  </a:schemeClr>
                </a:solidFill>
              </a:rPr>
              <a:t>入稿規定（</a:t>
            </a:r>
            <a:r>
              <a:rPr kumimoji="0" lang="en-US" altLang="ja-JP" sz="1600" kern="0" dirty="0">
                <a:solidFill>
                  <a:schemeClr val="tx1">
                    <a:lumMod val="65000"/>
                    <a:lumOff val="35000"/>
                  </a:schemeClr>
                </a:solidFill>
              </a:rPr>
              <a:t>web</a:t>
            </a:r>
            <a:r>
              <a:rPr kumimoji="0" lang="ja-JP" altLang="en-US" sz="1600" kern="0" dirty="0">
                <a:solidFill>
                  <a:schemeClr val="tx1">
                    <a:lumMod val="65000"/>
                    <a:lumOff val="35000"/>
                  </a:schemeClr>
                </a:solidFill>
              </a:rPr>
              <a:t>）：</a:t>
            </a:r>
            <a:r>
              <a:rPr kumimoji="0" lang="en-US" altLang="ja-JP" sz="1600" kern="0" dirty="0">
                <a:solidFill>
                  <a:schemeClr val="tx1">
                    <a:lumMod val="65000"/>
                    <a:lumOff val="35000"/>
                  </a:schemeClr>
                </a:solidFill>
              </a:rPr>
              <a:t> </a:t>
            </a:r>
            <a:r>
              <a:rPr lang="en-US" altLang="ja-JP" sz="1600" dirty="0">
                <a:solidFill>
                  <a:schemeClr val="tx1">
                    <a:lumMod val="65000"/>
                    <a:lumOff val="35000"/>
                  </a:schemeClr>
                </a:solidFill>
                <a:hlinkClick r:id="rId4"/>
              </a:rPr>
              <a:t>https://</a:t>
            </a:r>
            <a:r>
              <a:rPr lang="en-US" altLang="ja-JP" sz="1600" dirty="0" smtClean="0">
                <a:solidFill>
                  <a:schemeClr val="tx1">
                    <a:lumMod val="65000"/>
                    <a:lumOff val="35000"/>
                  </a:schemeClr>
                </a:solidFill>
                <a:hlinkClick r:id="rId4"/>
              </a:rPr>
              <a:t>ads-help.yahoo.co.jp/yahooads/guideline/articledetail?lan=ja&amp;aid=1493&amp;o=default</a:t>
            </a:r>
            <a:endParaRPr kumimoji="0" lang="en-US" altLang="ja-JP" sz="1600" kern="0" dirty="0">
              <a:solidFill>
                <a:schemeClr val="tx1">
                  <a:lumMod val="65000"/>
                  <a:lumOff val="35000"/>
                </a:schemeClr>
              </a:solidFill>
            </a:endParaRPr>
          </a:p>
          <a:p>
            <a:pPr lvl="0">
              <a:defRPr/>
            </a:pPr>
            <a:r>
              <a:rPr kumimoji="0" lang="ja-JP" altLang="en-US" sz="1600" kern="0" dirty="0" smtClean="0">
                <a:solidFill>
                  <a:schemeClr val="tx1">
                    <a:lumMod val="65000"/>
                    <a:lumOff val="35000"/>
                  </a:schemeClr>
                </a:solidFill>
              </a:rPr>
              <a:t>・</a:t>
            </a:r>
            <a:r>
              <a:rPr kumimoji="0" lang="ja-JP" altLang="en-US" sz="1600" kern="0" dirty="0">
                <a:solidFill>
                  <a:schemeClr val="tx1">
                    <a:lumMod val="65000"/>
                    <a:lumOff val="35000"/>
                  </a:schemeClr>
                </a:solidFill>
              </a:rPr>
              <a:t>入稿規定（</a:t>
            </a:r>
            <a:r>
              <a:rPr kumimoji="0" lang="en-US" altLang="ja-JP" sz="1600" kern="0" dirty="0">
                <a:solidFill>
                  <a:schemeClr val="tx1">
                    <a:lumMod val="65000"/>
                    <a:lumOff val="35000"/>
                  </a:schemeClr>
                </a:solidFill>
              </a:rPr>
              <a:t>PDF</a:t>
            </a:r>
            <a:r>
              <a:rPr kumimoji="0" lang="ja-JP" altLang="en-US" sz="1600" kern="0" dirty="0">
                <a:solidFill>
                  <a:schemeClr val="tx1">
                    <a:lumMod val="65000"/>
                    <a:lumOff val="35000"/>
                  </a:schemeClr>
                </a:solidFill>
              </a:rPr>
              <a:t>）：</a:t>
            </a:r>
            <a:r>
              <a:rPr kumimoji="0" lang="en-US" altLang="ja-JP" sz="1600" kern="0" dirty="0">
                <a:solidFill>
                  <a:schemeClr val="tx1">
                    <a:lumMod val="65000"/>
                    <a:lumOff val="35000"/>
                  </a:schemeClr>
                </a:solidFill>
              </a:rPr>
              <a:t> </a:t>
            </a:r>
            <a:r>
              <a:rPr kumimoji="0" lang="en-US" altLang="ja-JP" sz="1600" kern="0" dirty="0">
                <a:solidFill>
                  <a:schemeClr val="tx1">
                    <a:lumMod val="65000"/>
                    <a:lumOff val="35000"/>
                  </a:schemeClr>
                </a:solidFill>
                <a:hlinkClick r:id="rId5"/>
              </a:rPr>
              <a:t>https://</a:t>
            </a:r>
            <a:r>
              <a:rPr kumimoji="0" lang="en-US" altLang="ja-JP" sz="1600" kern="0" dirty="0" smtClean="0">
                <a:solidFill>
                  <a:schemeClr val="tx1">
                    <a:lumMod val="65000"/>
                    <a:lumOff val="35000"/>
                  </a:schemeClr>
                </a:solidFill>
                <a:hlinkClick r:id="rId5"/>
              </a:rPr>
              <a:t>s.yimg.jp/images/listing/pdfs/listing_nyuukoukitei.pdf</a:t>
            </a:r>
            <a:endParaRPr kumimoji="0" lang="en-US" altLang="ja-JP" sz="1600" kern="0" dirty="0">
              <a:solidFill>
                <a:schemeClr val="tx1">
                  <a:lumMod val="65000"/>
                  <a:lumOff val="35000"/>
                </a:schemeClr>
              </a:solidFill>
            </a:endParaRPr>
          </a:p>
        </p:txBody>
      </p:sp>
    </p:spTree>
    <p:extLst>
      <p:ext uri="{BB962C8B-B14F-4D97-AF65-F5344CB8AC3E}">
        <p14:creationId xmlns:p14="http://schemas.microsoft.com/office/powerpoint/2010/main" val="21207078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広告タイプ一覧</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12</a:t>
            </a:fld>
            <a:endParaRPr lang="ja-JP" altLang="en-US"/>
          </a:p>
        </p:txBody>
      </p:sp>
      <p:sp>
        <p:nvSpPr>
          <p:cNvPr id="16" name="テキスト ボックス 15">
            <a:extLst>
              <a:ext uri="{FF2B5EF4-FFF2-40B4-BE49-F238E27FC236}">
                <a16:creationId xmlns:a16="http://schemas.microsoft.com/office/drawing/2014/main" id="{80B0730C-3B9E-4841-8DAD-6780CB507DD0}"/>
              </a:ext>
            </a:extLst>
          </p:cNvPr>
          <p:cNvSpPr txBox="1"/>
          <p:nvPr/>
        </p:nvSpPr>
        <p:spPr>
          <a:xfrm>
            <a:off x="8858244" y="1472755"/>
            <a:ext cx="2282997" cy="284693"/>
          </a:xfrm>
          <a:prstGeom prst="rect">
            <a:avLst/>
          </a:prstGeom>
          <a:noFill/>
        </p:spPr>
        <p:txBody>
          <a:bodyPr wrap="none" rtlCol="0">
            <a:spAutoFit/>
          </a:bodyPr>
          <a:lstStyle/>
          <a:p>
            <a:pPr marL="0" marR="0" lvl="0" indent="0" algn="ctr" defTabSz="914400" eaLnBrk="1" fontAlgn="auto" latinLnBrk="0" hangingPunct="1">
              <a:lnSpc>
                <a:spcPts val="146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chemeClr val="tx1">
                    <a:lumMod val="65000"/>
                    <a:lumOff val="35000"/>
                  </a:schemeClr>
                </a:solidFill>
                <a:effectLst/>
                <a:uLnTx/>
                <a:uFillTx/>
              </a:rPr>
              <a:t>画像（</a:t>
            </a:r>
            <a:r>
              <a:rPr kumimoji="0" lang="en-US" altLang="ja-JP" sz="1200" b="1" i="0" u="none" strike="noStrike" kern="0" cap="none" spc="0" normalizeH="0" baseline="0" noProof="0" dirty="0">
                <a:ln>
                  <a:noFill/>
                </a:ln>
                <a:solidFill>
                  <a:schemeClr val="tx1">
                    <a:lumMod val="65000"/>
                    <a:lumOff val="35000"/>
                  </a:schemeClr>
                </a:solidFill>
                <a:effectLst/>
                <a:uLnTx/>
                <a:uFillTx/>
              </a:rPr>
              <a:t>1</a:t>
            </a:r>
            <a:r>
              <a:rPr kumimoji="0" lang="ja-JP" altLang="en-US" sz="1200" b="1" i="0" u="none" strike="noStrike" kern="0" cap="none" spc="0" normalizeH="0" baseline="0" noProof="0" dirty="0">
                <a:ln>
                  <a:noFill/>
                </a:ln>
                <a:solidFill>
                  <a:schemeClr val="tx1">
                    <a:lumMod val="65000"/>
                    <a:lumOff val="35000"/>
                  </a:schemeClr>
                </a:solidFill>
                <a:effectLst/>
                <a:uLnTx/>
                <a:uFillTx/>
              </a:rPr>
              <a:t>：</a:t>
            </a:r>
            <a:r>
              <a:rPr kumimoji="0" lang="en-US" altLang="ja-JP" sz="1200" b="1" i="0" u="none" strike="noStrike" kern="0" cap="none" spc="0" normalizeH="0" baseline="0" noProof="0" dirty="0">
                <a:ln>
                  <a:noFill/>
                </a:ln>
                <a:solidFill>
                  <a:schemeClr val="tx1">
                    <a:lumMod val="65000"/>
                    <a:lumOff val="35000"/>
                  </a:schemeClr>
                </a:solidFill>
                <a:effectLst/>
                <a:uLnTx/>
                <a:uFillTx/>
              </a:rPr>
              <a:t>2</a:t>
            </a:r>
            <a:r>
              <a:rPr kumimoji="0" lang="ja-JP" altLang="en-US" sz="1200" b="1" i="0" u="none" strike="noStrike" kern="0" cap="none" spc="0" normalizeH="0" baseline="0" noProof="0" dirty="0">
                <a:ln>
                  <a:noFill/>
                </a:ln>
                <a:solidFill>
                  <a:schemeClr val="tx1">
                    <a:lumMod val="65000"/>
                    <a:lumOff val="35000"/>
                  </a:schemeClr>
                </a:solidFill>
                <a:effectLst/>
                <a:uLnTx/>
                <a:uFillTx/>
              </a:rPr>
              <a:t>）</a:t>
            </a:r>
            <a:r>
              <a:rPr kumimoji="0" lang="en-US" altLang="ja-JP" sz="1200" b="1" i="0" u="none" strike="noStrike" kern="0" cap="none" spc="0" normalizeH="0" baseline="0" noProof="0" dirty="0">
                <a:ln>
                  <a:noFill/>
                </a:ln>
                <a:solidFill>
                  <a:schemeClr val="tx1">
                    <a:lumMod val="65000"/>
                    <a:lumOff val="35000"/>
                  </a:schemeClr>
                </a:solidFill>
                <a:effectLst/>
                <a:uLnTx/>
                <a:uFillTx/>
              </a:rPr>
              <a:t>/ </a:t>
            </a:r>
            <a:r>
              <a:rPr kumimoji="0" lang="ja-JP" altLang="en-US" sz="1200" b="1" i="0" u="none" strike="noStrike" kern="0" cap="none" spc="0" normalizeH="0" baseline="0" noProof="0" dirty="0">
                <a:ln>
                  <a:noFill/>
                </a:ln>
                <a:solidFill>
                  <a:schemeClr val="tx1">
                    <a:lumMod val="65000"/>
                    <a:lumOff val="35000"/>
                  </a:schemeClr>
                </a:solidFill>
                <a:effectLst/>
                <a:uLnTx/>
                <a:uFillTx/>
              </a:rPr>
              <a:t>動画（</a:t>
            </a:r>
            <a:r>
              <a:rPr kumimoji="0" lang="en-US" altLang="ja-JP" sz="1200" b="1" i="0" u="none" strike="noStrike" kern="0" cap="none" spc="0" normalizeH="0" baseline="0" noProof="0" dirty="0">
                <a:ln>
                  <a:noFill/>
                </a:ln>
                <a:solidFill>
                  <a:schemeClr val="tx1">
                    <a:lumMod val="65000"/>
                    <a:lumOff val="35000"/>
                  </a:schemeClr>
                </a:solidFill>
                <a:effectLst/>
                <a:uLnTx/>
                <a:uFillTx/>
              </a:rPr>
              <a:t>1</a:t>
            </a:r>
            <a:r>
              <a:rPr kumimoji="0" lang="ja-JP" altLang="en-US" sz="1200" b="1" i="0" u="none" strike="noStrike" kern="0" cap="none" spc="0" normalizeH="0" baseline="0" noProof="0" dirty="0">
                <a:ln>
                  <a:noFill/>
                </a:ln>
                <a:solidFill>
                  <a:schemeClr val="tx1">
                    <a:lumMod val="65000"/>
                    <a:lumOff val="35000"/>
                  </a:schemeClr>
                </a:solidFill>
                <a:effectLst/>
                <a:uLnTx/>
                <a:uFillTx/>
              </a:rPr>
              <a:t>：</a:t>
            </a:r>
            <a:r>
              <a:rPr kumimoji="0" lang="en-US" altLang="ja-JP" sz="1200" b="1" i="0" u="none" strike="noStrike" kern="0" cap="none" spc="0" normalizeH="0" baseline="0" noProof="0" dirty="0">
                <a:ln>
                  <a:noFill/>
                </a:ln>
                <a:solidFill>
                  <a:schemeClr val="tx1">
                    <a:lumMod val="65000"/>
                    <a:lumOff val="35000"/>
                  </a:schemeClr>
                </a:solidFill>
                <a:effectLst/>
                <a:uLnTx/>
                <a:uFillTx/>
              </a:rPr>
              <a:t>2</a:t>
            </a:r>
            <a:r>
              <a:rPr kumimoji="0" lang="ja-JP" altLang="en-US" sz="1200" b="1" i="0" u="none" strike="noStrike" kern="0" cap="none" spc="0" normalizeH="0" baseline="0" noProof="0" dirty="0">
                <a:ln>
                  <a:noFill/>
                </a:ln>
                <a:solidFill>
                  <a:schemeClr val="tx1">
                    <a:lumMod val="65000"/>
                    <a:lumOff val="35000"/>
                  </a:schemeClr>
                </a:solidFill>
                <a:effectLst/>
                <a:uLnTx/>
                <a:uFillTx/>
              </a:rPr>
              <a:t>）</a:t>
            </a:r>
            <a:endParaRPr kumimoji="0" lang="en-US" altLang="ja-JP" sz="1200" b="1" i="0" u="none" strike="noStrike" kern="0" cap="none" spc="0" normalizeH="0" baseline="0" noProof="0" dirty="0">
              <a:ln>
                <a:noFill/>
              </a:ln>
              <a:solidFill>
                <a:schemeClr val="tx1">
                  <a:lumMod val="65000"/>
                  <a:lumOff val="35000"/>
                </a:schemeClr>
              </a:solidFill>
              <a:effectLst/>
              <a:uLnTx/>
              <a:uFillTx/>
            </a:endParaRPr>
          </a:p>
        </p:txBody>
      </p:sp>
      <p:sp>
        <p:nvSpPr>
          <p:cNvPr id="17" name="テキスト ボックス 16">
            <a:extLst>
              <a:ext uri="{FF2B5EF4-FFF2-40B4-BE49-F238E27FC236}">
                <a16:creationId xmlns:a16="http://schemas.microsoft.com/office/drawing/2014/main" id="{56BC9F35-7A4E-CA42-9DF1-B36D469930AE}"/>
              </a:ext>
            </a:extLst>
          </p:cNvPr>
          <p:cNvSpPr txBox="1"/>
          <p:nvPr/>
        </p:nvSpPr>
        <p:spPr>
          <a:xfrm>
            <a:off x="1485459" y="1477695"/>
            <a:ext cx="1162498" cy="284693"/>
          </a:xfrm>
          <a:prstGeom prst="rect">
            <a:avLst/>
          </a:prstGeom>
          <a:noFill/>
        </p:spPr>
        <p:txBody>
          <a:bodyPr wrap="none" rtlCol="0" anchor="t">
            <a:spAutoFit/>
          </a:bodyPr>
          <a:lstStyle/>
          <a:p>
            <a:pPr marL="0" marR="0" lvl="0" indent="0" algn="ctr" defTabSz="914400" eaLnBrk="1" fontAlgn="auto" latinLnBrk="0" hangingPunct="1">
              <a:lnSpc>
                <a:spcPts val="146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chemeClr val="tx1">
                    <a:lumMod val="65000"/>
                    <a:lumOff val="35000"/>
                  </a:schemeClr>
                </a:solidFill>
                <a:effectLst/>
                <a:uLnTx/>
                <a:uFillTx/>
              </a:rPr>
              <a:t>画像（</a:t>
            </a:r>
            <a:r>
              <a:rPr kumimoji="0" lang="en-US" altLang="ja-JP" sz="1200" b="1" i="0" u="none" strike="noStrike" kern="0" cap="none" spc="0" normalizeH="0" baseline="0" noProof="0" dirty="0">
                <a:ln>
                  <a:noFill/>
                </a:ln>
                <a:solidFill>
                  <a:schemeClr val="tx1">
                    <a:lumMod val="65000"/>
                    <a:lumOff val="35000"/>
                  </a:schemeClr>
                </a:solidFill>
                <a:effectLst/>
                <a:uLnTx/>
                <a:uFillTx/>
              </a:rPr>
              <a:t>6</a:t>
            </a:r>
            <a:r>
              <a:rPr kumimoji="0" lang="ja-JP" altLang="en-US" sz="1200" b="1" i="0" u="none" strike="noStrike" kern="0" cap="none" spc="0" normalizeH="0" baseline="0" noProof="0" dirty="0">
                <a:ln>
                  <a:noFill/>
                </a:ln>
                <a:solidFill>
                  <a:schemeClr val="tx1">
                    <a:lumMod val="65000"/>
                    <a:lumOff val="35000"/>
                  </a:schemeClr>
                </a:solidFill>
                <a:effectLst/>
                <a:uLnTx/>
                <a:uFillTx/>
              </a:rPr>
              <a:t>：</a:t>
            </a:r>
            <a:r>
              <a:rPr kumimoji="0" lang="en-US" altLang="ja-JP" sz="1200" b="1" i="0" u="none" strike="noStrike" kern="0" cap="none" spc="0" normalizeH="0" baseline="0" noProof="0" dirty="0">
                <a:ln>
                  <a:noFill/>
                </a:ln>
                <a:solidFill>
                  <a:schemeClr val="tx1">
                    <a:lumMod val="65000"/>
                    <a:lumOff val="35000"/>
                  </a:schemeClr>
                </a:solidFill>
                <a:effectLst/>
                <a:uLnTx/>
                <a:uFillTx/>
              </a:rPr>
              <a:t>5</a:t>
            </a:r>
            <a:r>
              <a:rPr kumimoji="0" lang="ja-JP" altLang="en-US" sz="1200" b="1" i="0" u="none" strike="noStrike" kern="0" cap="none" spc="0" normalizeH="0" baseline="0" noProof="0" dirty="0">
                <a:ln>
                  <a:noFill/>
                </a:ln>
                <a:solidFill>
                  <a:schemeClr val="tx1">
                    <a:lumMod val="65000"/>
                    <a:lumOff val="35000"/>
                  </a:schemeClr>
                </a:solidFill>
                <a:effectLst/>
                <a:uLnTx/>
                <a:uFillTx/>
              </a:rPr>
              <a:t>）</a:t>
            </a:r>
            <a:endParaRPr kumimoji="0" lang="en-US" altLang="ja-JP" sz="1200" b="1" i="0" u="none" strike="noStrike" kern="0" cap="none" spc="0" normalizeH="0" baseline="0" noProof="0" dirty="0">
              <a:ln>
                <a:noFill/>
              </a:ln>
              <a:solidFill>
                <a:schemeClr val="tx1">
                  <a:lumMod val="65000"/>
                  <a:lumOff val="35000"/>
                </a:schemeClr>
              </a:solidFill>
              <a:effectLst/>
              <a:uLnTx/>
              <a:uFillTx/>
            </a:endParaRPr>
          </a:p>
        </p:txBody>
      </p:sp>
      <p:pic>
        <p:nvPicPr>
          <p:cNvPr id="18" name="図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42846" y="1904189"/>
            <a:ext cx="3713794" cy="3713796"/>
          </a:xfrm>
          <a:prstGeom prst="rect">
            <a:avLst/>
          </a:prstGeom>
        </p:spPr>
      </p:pic>
      <p:pic>
        <p:nvPicPr>
          <p:cNvPr id="19" name="図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9336" y="1916832"/>
            <a:ext cx="3701779" cy="3701779"/>
          </a:xfrm>
          <a:prstGeom prst="rect">
            <a:avLst/>
          </a:prstGeom>
        </p:spPr>
      </p:pic>
      <p:pic>
        <p:nvPicPr>
          <p:cNvPr id="25" name="図 2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20714" y="1940523"/>
            <a:ext cx="3658395" cy="3679262"/>
          </a:xfrm>
          <a:prstGeom prst="rect">
            <a:avLst/>
          </a:prstGeom>
        </p:spPr>
      </p:pic>
      <p:sp>
        <p:nvSpPr>
          <p:cNvPr id="26" name="テキスト ボックス 25">
            <a:extLst>
              <a:ext uri="{FF2B5EF4-FFF2-40B4-BE49-F238E27FC236}">
                <a16:creationId xmlns:a16="http://schemas.microsoft.com/office/drawing/2014/main" id="{80B0730C-3B9E-4841-8DAD-6780CB507DD0}"/>
              </a:ext>
            </a:extLst>
          </p:cNvPr>
          <p:cNvSpPr txBox="1"/>
          <p:nvPr/>
        </p:nvSpPr>
        <p:spPr>
          <a:xfrm>
            <a:off x="5015880" y="1472755"/>
            <a:ext cx="2282997" cy="284693"/>
          </a:xfrm>
          <a:prstGeom prst="rect">
            <a:avLst/>
          </a:prstGeom>
          <a:noFill/>
        </p:spPr>
        <p:txBody>
          <a:bodyPr wrap="none" rtlCol="0">
            <a:spAutoFit/>
          </a:bodyPr>
          <a:lstStyle/>
          <a:p>
            <a:pPr marL="0" marR="0" lvl="0" indent="0" algn="ctr" defTabSz="914400" eaLnBrk="1" fontAlgn="auto" latinLnBrk="0" hangingPunct="1">
              <a:lnSpc>
                <a:spcPts val="146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chemeClr val="tx1">
                    <a:lumMod val="65000"/>
                    <a:lumOff val="35000"/>
                  </a:schemeClr>
                </a:solidFill>
                <a:effectLst/>
                <a:uLnTx/>
                <a:uFillTx/>
              </a:rPr>
              <a:t>画像（</a:t>
            </a:r>
            <a:r>
              <a:rPr kumimoji="0" lang="en-US" altLang="ja-JP" sz="1200" b="1" i="0" u="none" strike="noStrike" kern="0" cap="none" spc="0" normalizeH="0" baseline="0" noProof="0" dirty="0">
                <a:ln>
                  <a:noFill/>
                </a:ln>
                <a:solidFill>
                  <a:schemeClr val="tx1">
                    <a:lumMod val="65000"/>
                    <a:lumOff val="35000"/>
                  </a:schemeClr>
                </a:solidFill>
                <a:effectLst/>
                <a:uLnTx/>
                <a:uFillTx/>
              </a:rPr>
              <a:t>1</a:t>
            </a:r>
            <a:r>
              <a:rPr kumimoji="0" lang="ja-JP" altLang="en-US" sz="1200" b="1" i="0" u="none" strike="noStrike" kern="0" cap="none" spc="0" normalizeH="0" baseline="0" noProof="0" dirty="0">
                <a:ln>
                  <a:noFill/>
                </a:ln>
                <a:solidFill>
                  <a:schemeClr val="tx1">
                    <a:lumMod val="65000"/>
                    <a:lumOff val="35000"/>
                  </a:schemeClr>
                </a:solidFill>
                <a:effectLst/>
                <a:uLnTx/>
                <a:uFillTx/>
              </a:rPr>
              <a:t>：</a:t>
            </a:r>
            <a:r>
              <a:rPr kumimoji="0" lang="en-US" altLang="ja-JP" sz="1200" b="1" i="0" u="none" strike="noStrike" kern="0" cap="none" spc="0" normalizeH="0" baseline="0" noProof="0" dirty="0">
                <a:ln>
                  <a:noFill/>
                </a:ln>
                <a:solidFill>
                  <a:schemeClr val="tx1">
                    <a:lumMod val="65000"/>
                    <a:lumOff val="35000"/>
                  </a:schemeClr>
                </a:solidFill>
                <a:effectLst/>
                <a:uLnTx/>
                <a:uFillTx/>
              </a:rPr>
              <a:t>1</a:t>
            </a:r>
            <a:r>
              <a:rPr kumimoji="0" lang="ja-JP" altLang="en-US" sz="1200" b="1" i="0" u="none" strike="noStrike" kern="0" cap="none" spc="0" normalizeH="0" baseline="0" noProof="0" dirty="0">
                <a:ln>
                  <a:noFill/>
                </a:ln>
                <a:solidFill>
                  <a:schemeClr val="tx1">
                    <a:lumMod val="65000"/>
                    <a:lumOff val="35000"/>
                  </a:schemeClr>
                </a:solidFill>
                <a:effectLst/>
                <a:uLnTx/>
                <a:uFillTx/>
              </a:rPr>
              <a:t>）</a:t>
            </a:r>
            <a:r>
              <a:rPr kumimoji="0" lang="en-US" altLang="ja-JP" sz="1200" b="1" i="0" u="none" strike="noStrike" kern="0" cap="none" spc="0" normalizeH="0" baseline="0" noProof="0" dirty="0">
                <a:ln>
                  <a:noFill/>
                </a:ln>
                <a:solidFill>
                  <a:schemeClr val="tx1">
                    <a:lumMod val="65000"/>
                    <a:lumOff val="35000"/>
                  </a:schemeClr>
                </a:solidFill>
                <a:effectLst/>
                <a:uLnTx/>
                <a:uFillTx/>
              </a:rPr>
              <a:t>/ </a:t>
            </a:r>
            <a:r>
              <a:rPr kumimoji="0" lang="ja-JP" altLang="en-US" sz="1200" b="1" i="0" u="none" strike="noStrike" kern="0" cap="none" spc="0" normalizeH="0" baseline="0" noProof="0" dirty="0">
                <a:ln>
                  <a:noFill/>
                </a:ln>
                <a:solidFill>
                  <a:schemeClr val="tx1">
                    <a:lumMod val="65000"/>
                    <a:lumOff val="35000"/>
                  </a:schemeClr>
                </a:solidFill>
                <a:effectLst/>
                <a:uLnTx/>
                <a:uFillTx/>
              </a:rPr>
              <a:t>動画（</a:t>
            </a:r>
            <a:r>
              <a:rPr kumimoji="0" lang="en-US" altLang="ja-JP" sz="1200" b="1" i="0" u="none" strike="noStrike" kern="0" cap="none" spc="0" normalizeH="0" baseline="0" noProof="0" dirty="0">
                <a:ln>
                  <a:noFill/>
                </a:ln>
                <a:solidFill>
                  <a:schemeClr val="tx1">
                    <a:lumMod val="65000"/>
                    <a:lumOff val="35000"/>
                  </a:schemeClr>
                </a:solidFill>
                <a:effectLst/>
                <a:uLnTx/>
                <a:uFillTx/>
              </a:rPr>
              <a:t>1</a:t>
            </a:r>
            <a:r>
              <a:rPr kumimoji="0" lang="ja-JP" altLang="en-US" sz="1200" b="1" i="0" u="none" strike="noStrike" kern="0" cap="none" spc="0" normalizeH="0" baseline="0" noProof="0" dirty="0">
                <a:ln>
                  <a:noFill/>
                </a:ln>
                <a:solidFill>
                  <a:schemeClr val="tx1">
                    <a:lumMod val="65000"/>
                    <a:lumOff val="35000"/>
                  </a:schemeClr>
                </a:solidFill>
                <a:effectLst/>
                <a:uLnTx/>
                <a:uFillTx/>
              </a:rPr>
              <a:t>：</a:t>
            </a:r>
            <a:r>
              <a:rPr kumimoji="0" lang="en-US" altLang="ja-JP" sz="1200" b="1" kern="0" dirty="0">
                <a:solidFill>
                  <a:schemeClr val="tx1">
                    <a:lumMod val="65000"/>
                    <a:lumOff val="35000"/>
                  </a:schemeClr>
                </a:solidFill>
              </a:rPr>
              <a:t>1</a:t>
            </a:r>
            <a:r>
              <a:rPr kumimoji="0" lang="ja-JP" altLang="en-US" sz="1200" b="1" i="0" u="none" strike="noStrike" kern="0" cap="none" spc="0" normalizeH="0" baseline="0" noProof="0" dirty="0">
                <a:ln>
                  <a:noFill/>
                </a:ln>
                <a:solidFill>
                  <a:schemeClr val="tx1">
                    <a:lumMod val="65000"/>
                    <a:lumOff val="35000"/>
                  </a:schemeClr>
                </a:solidFill>
                <a:effectLst/>
                <a:uLnTx/>
                <a:uFillTx/>
              </a:rPr>
              <a:t>）</a:t>
            </a:r>
            <a:endParaRPr kumimoji="0" lang="en-US" altLang="ja-JP" sz="1200" b="1" i="0" u="none" strike="noStrike" kern="0" cap="none" spc="0" normalizeH="0" baseline="0" noProof="0" dirty="0">
              <a:ln>
                <a:noFill/>
              </a:ln>
              <a:solidFill>
                <a:schemeClr val="tx1">
                  <a:lumMod val="65000"/>
                  <a:lumOff val="35000"/>
                </a:schemeClr>
              </a:solidFill>
              <a:effectLst/>
              <a:uLnTx/>
              <a:uFillTx/>
            </a:endParaRPr>
          </a:p>
        </p:txBody>
      </p:sp>
      <p:sp>
        <p:nvSpPr>
          <p:cNvPr id="10" name="テキスト ボックス 9"/>
          <p:cNvSpPr txBox="1"/>
          <p:nvPr/>
        </p:nvSpPr>
        <p:spPr>
          <a:xfrm>
            <a:off x="289135" y="5940569"/>
            <a:ext cx="11521552" cy="584775"/>
          </a:xfrm>
          <a:prstGeom prst="rect">
            <a:avLst/>
          </a:prstGeom>
          <a:noFill/>
        </p:spPr>
        <p:txBody>
          <a:bodyPr wrap="none" rtlCol="0">
            <a:spAutoFit/>
          </a:bodyPr>
          <a:lstStyle/>
          <a:p>
            <a:pPr lvl="0">
              <a:defRPr/>
            </a:pPr>
            <a:r>
              <a:rPr kumimoji="0" lang="ja-JP" altLang="en-US" sz="1600" kern="0" dirty="0" smtClean="0">
                <a:solidFill>
                  <a:schemeClr val="tx1">
                    <a:lumMod val="65000"/>
                    <a:lumOff val="35000"/>
                  </a:schemeClr>
                </a:solidFill>
              </a:rPr>
              <a:t>・</a:t>
            </a:r>
            <a:r>
              <a:rPr kumimoji="0" lang="ja-JP" altLang="en-US" sz="1600" kern="0" dirty="0">
                <a:solidFill>
                  <a:schemeClr val="tx1">
                    <a:lumMod val="65000"/>
                    <a:lumOff val="35000"/>
                  </a:schemeClr>
                </a:solidFill>
              </a:rPr>
              <a:t>入稿規定（</a:t>
            </a:r>
            <a:r>
              <a:rPr kumimoji="0" lang="en-US" altLang="ja-JP" sz="1600" kern="0" dirty="0">
                <a:solidFill>
                  <a:schemeClr val="tx1">
                    <a:lumMod val="65000"/>
                    <a:lumOff val="35000"/>
                  </a:schemeClr>
                </a:solidFill>
              </a:rPr>
              <a:t>web</a:t>
            </a:r>
            <a:r>
              <a:rPr kumimoji="0" lang="ja-JP" altLang="en-US" sz="1600" kern="0" dirty="0">
                <a:solidFill>
                  <a:schemeClr val="tx1">
                    <a:lumMod val="65000"/>
                    <a:lumOff val="35000"/>
                  </a:schemeClr>
                </a:solidFill>
              </a:rPr>
              <a:t>）：</a:t>
            </a:r>
            <a:r>
              <a:rPr kumimoji="0" lang="en-US" altLang="ja-JP" sz="1600" kern="0" dirty="0">
                <a:solidFill>
                  <a:schemeClr val="tx1">
                    <a:lumMod val="65000"/>
                    <a:lumOff val="35000"/>
                  </a:schemeClr>
                </a:solidFill>
              </a:rPr>
              <a:t> </a:t>
            </a:r>
            <a:r>
              <a:rPr lang="en-US" altLang="ja-JP" sz="1600" dirty="0">
                <a:solidFill>
                  <a:schemeClr val="tx1">
                    <a:lumMod val="65000"/>
                    <a:lumOff val="35000"/>
                  </a:schemeClr>
                </a:solidFill>
                <a:hlinkClick r:id="rId5"/>
              </a:rPr>
              <a:t>https://</a:t>
            </a:r>
            <a:r>
              <a:rPr lang="en-US" altLang="ja-JP" sz="1600" dirty="0" smtClean="0">
                <a:solidFill>
                  <a:schemeClr val="tx1">
                    <a:lumMod val="65000"/>
                    <a:lumOff val="35000"/>
                  </a:schemeClr>
                </a:solidFill>
                <a:hlinkClick r:id="rId5"/>
              </a:rPr>
              <a:t>ads-help.yahoo.co.jp/yahooads/guideline/articledetail?lan=ja&amp;aid=1493&amp;o=default</a:t>
            </a:r>
            <a:endParaRPr kumimoji="0" lang="en-US" altLang="ja-JP" sz="1600" kern="0" dirty="0">
              <a:solidFill>
                <a:schemeClr val="tx1">
                  <a:lumMod val="65000"/>
                  <a:lumOff val="35000"/>
                </a:schemeClr>
              </a:solidFill>
            </a:endParaRPr>
          </a:p>
          <a:p>
            <a:pPr lvl="0">
              <a:defRPr/>
            </a:pPr>
            <a:r>
              <a:rPr kumimoji="0" lang="ja-JP" altLang="en-US" sz="1600" kern="0" dirty="0" smtClean="0">
                <a:solidFill>
                  <a:schemeClr val="tx1">
                    <a:lumMod val="65000"/>
                    <a:lumOff val="35000"/>
                  </a:schemeClr>
                </a:solidFill>
              </a:rPr>
              <a:t>・</a:t>
            </a:r>
            <a:r>
              <a:rPr kumimoji="0" lang="ja-JP" altLang="en-US" sz="1600" kern="0" dirty="0">
                <a:solidFill>
                  <a:schemeClr val="tx1">
                    <a:lumMod val="65000"/>
                    <a:lumOff val="35000"/>
                  </a:schemeClr>
                </a:solidFill>
              </a:rPr>
              <a:t>入稿規定（</a:t>
            </a:r>
            <a:r>
              <a:rPr kumimoji="0" lang="en-US" altLang="ja-JP" sz="1600" kern="0" dirty="0">
                <a:solidFill>
                  <a:schemeClr val="tx1">
                    <a:lumMod val="65000"/>
                    <a:lumOff val="35000"/>
                  </a:schemeClr>
                </a:solidFill>
              </a:rPr>
              <a:t>PDF</a:t>
            </a:r>
            <a:r>
              <a:rPr kumimoji="0" lang="ja-JP" altLang="en-US" sz="1600" kern="0" dirty="0">
                <a:solidFill>
                  <a:schemeClr val="tx1">
                    <a:lumMod val="65000"/>
                    <a:lumOff val="35000"/>
                  </a:schemeClr>
                </a:solidFill>
              </a:rPr>
              <a:t>）：</a:t>
            </a:r>
            <a:r>
              <a:rPr kumimoji="0" lang="en-US" altLang="ja-JP" sz="1600" kern="0" dirty="0">
                <a:solidFill>
                  <a:schemeClr val="tx1">
                    <a:lumMod val="65000"/>
                    <a:lumOff val="35000"/>
                  </a:schemeClr>
                </a:solidFill>
              </a:rPr>
              <a:t> </a:t>
            </a:r>
            <a:r>
              <a:rPr kumimoji="0" lang="en-US" altLang="ja-JP" sz="1600" kern="0" dirty="0">
                <a:solidFill>
                  <a:schemeClr val="tx1">
                    <a:lumMod val="65000"/>
                    <a:lumOff val="35000"/>
                  </a:schemeClr>
                </a:solidFill>
                <a:hlinkClick r:id="rId6"/>
              </a:rPr>
              <a:t>https://</a:t>
            </a:r>
            <a:r>
              <a:rPr kumimoji="0" lang="en-US" altLang="ja-JP" sz="1600" kern="0" dirty="0" smtClean="0">
                <a:solidFill>
                  <a:schemeClr val="tx1">
                    <a:lumMod val="65000"/>
                    <a:lumOff val="35000"/>
                  </a:schemeClr>
                </a:solidFill>
                <a:hlinkClick r:id="rId6"/>
              </a:rPr>
              <a:t>s.yimg.jp/images/listing/pdfs/listing_nyuukoukitei.pdf</a:t>
            </a:r>
            <a:endParaRPr kumimoji="0" lang="en-US" altLang="ja-JP" sz="1600" kern="0" dirty="0">
              <a:solidFill>
                <a:schemeClr val="tx1">
                  <a:lumMod val="65000"/>
                  <a:lumOff val="35000"/>
                </a:schemeClr>
              </a:solidFill>
            </a:endParaRPr>
          </a:p>
        </p:txBody>
      </p:sp>
    </p:spTree>
    <p:extLst>
      <p:ext uri="{BB962C8B-B14F-4D97-AF65-F5344CB8AC3E}">
        <p14:creationId xmlns:p14="http://schemas.microsoft.com/office/powerpoint/2010/main" val="1095143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smtClean="0">
                <a:latin typeface="メイリオ" panose="020B0604030504040204" pitchFamily="50" charset="-128"/>
                <a:ea typeface="メイリオ" panose="020B0604030504040204" pitchFamily="50" charset="-128"/>
                <a:cs typeface="メイリオ" panose="020B0604030504040204" pitchFamily="50" charset="-128"/>
              </a:rPr>
              <a:t>審査について</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13</a:t>
            </a:fld>
            <a:endParaRPr lang="ja-JP" altLang="en-US"/>
          </a:p>
        </p:txBody>
      </p:sp>
      <p:sp>
        <p:nvSpPr>
          <p:cNvPr id="26" name="正方形/長方形 25"/>
          <p:cNvSpPr/>
          <p:nvPr/>
        </p:nvSpPr>
        <p:spPr>
          <a:xfrm>
            <a:off x="263352" y="868651"/>
            <a:ext cx="11089232" cy="400110"/>
          </a:xfrm>
          <a:prstGeom prst="rect">
            <a:avLst/>
          </a:prstGeom>
        </p:spPr>
        <p:txBody>
          <a:bodyPr wrap="square">
            <a:spAutoFit/>
          </a:bodyPr>
          <a:lstStyle/>
          <a:p>
            <a:r>
              <a:rPr lang="ja-JP" altLang="en-US" sz="2000" dirty="0" smtClean="0">
                <a:solidFill>
                  <a:schemeClr val="tx1">
                    <a:lumMod val="65000"/>
                    <a:lumOff val="35000"/>
                  </a:schemeClr>
                </a:solidFill>
              </a:rPr>
              <a:t>入稿前審査が必要な項目をご確認ください。</a:t>
            </a:r>
            <a:endParaRPr lang="en-US" altLang="ja-JP" sz="2000" dirty="0" smtClean="0">
              <a:solidFill>
                <a:schemeClr val="tx1">
                  <a:lumMod val="65000"/>
                  <a:lumOff val="35000"/>
                </a:schemeClr>
              </a:solidFill>
            </a:endParaRPr>
          </a:p>
        </p:txBody>
      </p:sp>
      <p:graphicFrame>
        <p:nvGraphicFramePr>
          <p:cNvPr id="6" name="表 5">
            <a:extLst>
              <a:ext uri="{FF2B5EF4-FFF2-40B4-BE49-F238E27FC236}">
                <a16:creationId xmlns:a16="http://schemas.microsoft.com/office/drawing/2014/main" id="{5C4374D8-C7AA-A044-9BC8-03321DB933E1}"/>
              </a:ext>
            </a:extLst>
          </p:cNvPr>
          <p:cNvGraphicFramePr>
            <a:graphicFrameLocks noGrp="1"/>
          </p:cNvGraphicFramePr>
          <p:nvPr>
            <p:extLst/>
          </p:nvPr>
        </p:nvGraphicFramePr>
        <p:xfrm>
          <a:off x="334965" y="1268761"/>
          <a:ext cx="11521677" cy="5336380"/>
        </p:xfrm>
        <a:graphic>
          <a:graphicData uri="http://schemas.openxmlformats.org/drawingml/2006/table">
            <a:tbl>
              <a:tblPr firstCol="1" bandRow="1">
                <a:tableStyleId>{21E4AEA4-8DFA-4A89-87EB-49C32662AFE0}</a:tableStyleId>
              </a:tblPr>
              <a:tblGrid>
                <a:gridCol w="792483">
                  <a:extLst>
                    <a:ext uri="{9D8B030D-6E8A-4147-A177-3AD203B41FA5}">
                      <a16:colId xmlns:a16="http://schemas.microsoft.com/office/drawing/2014/main" val="792911817"/>
                    </a:ext>
                  </a:extLst>
                </a:gridCol>
                <a:gridCol w="1080120">
                  <a:extLst>
                    <a:ext uri="{9D8B030D-6E8A-4147-A177-3AD203B41FA5}">
                      <a16:colId xmlns:a16="http://schemas.microsoft.com/office/drawing/2014/main" val="3608287535"/>
                    </a:ext>
                  </a:extLst>
                </a:gridCol>
                <a:gridCol w="1368152">
                  <a:extLst>
                    <a:ext uri="{9D8B030D-6E8A-4147-A177-3AD203B41FA5}">
                      <a16:colId xmlns:a16="http://schemas.microsoft.com/office/drawing/2014/main" val="135909385"/>
                    </a:ext>
                  </a:extLst>
                </a:gridCol>
                <a:gridCol w="4464496">
                  <a:extLst>
                    <a:ext uri="{9D8B030D-6E8A-4147-A177-3AD203B41FA5}">
                      <a16:colId xmlns:a16="http://schemas.microsoft.com/office/drawing/2014/main" val="2591893762"/>
                    </a:ext>
                  </a:extLst>
                </a:gridCol>
                <a:gridCol w="1368152">
                  <a:extLst>
                    <a:ext uri="{9D8B030D-6E8A-4147-A177-3AD203B41FA5}">
                      <a16:colId xmlns:a16="http://schemas.microsoft.com/office/drawing/2014/main" val="664908994"/>
                    </a:ext>
                  </a:extLst>
                </a:gridCol>
                <a:gridCol w="1224136">
                  <a:extLst>
                    <a:ext uri="{9D8B030D-6E8A-4147-A177-3AD203B41FA5}">
                      <a16:colId xmlns:a16="http://schemas.microsoft.com/office/drawing/2014/main" val="1931427765"/>
                    </a:ext>
                  </a:extLst>
                </a:gridCol>
                <a:gridCol w="1224138">
                  <a:extLst>
                    <a:ext uri="{9D8B030D-6E8A-4147-A177-3AD203B41FA5}">
                      <a16:colId xmlns:a16="http://schemas.microsoft.com/office/drawing/2014/main" val="2760754859"/>
                    </a:ext>
                  </a:extLst>
                </a:gridCol>
              </a:tblGrid>
              <a:tr h="393102">
                <a:tc>
                  <a:txBody>
                    <a:bodyPr/>
                    <a:lstStyle/>
                    <a:p>
                      <a:pPr marL="0" algn="ctr" defTabSz="914423" rtl="0" eaLnBrk="1" latinLnBrk="0" hangingPunct="1"/>
                      <a:r>
                        <a:rPr kumimoji="1" lang="ja-JP" altLang="en-US" sz="1400" b="1" kern="1200" dirty="0" smtClean="0">
                          <a:solidFill>
                            <a:schemeClr val="bg1"/>
                          </a:solidFill>
                          <a:latin typeface="+mj-lt"/>
                          <a:ea typeface="+mj-ea"/>
                          <a:cs typeface="+mn-cs"/>
                        </a:rPr>
                        <a:t>項目</a:t>
                      </a:r>
                      <a:endParaRPr kumimoji="1" lang="ja-JP" altLang="en-US" sz="1400" b="1" kern="1200" dirty="0">
                        <a:solidFill>
                          <a:schemeClr val="bg1"/>
                        </a:solidFill>
                        <a:latin typeface="+mj-lt"/>
                        <a:ea typeface="+mj-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smtClean="0">
                          <a:solidFill>
                            <a:schemeClr val="tx1">
                              <a:lumMod val="65000"/>
                              <a:lumOff val="35000"/>
                            </a:schemeClr>
                          </a:solidFill>
                          <a:latin typeface="+mn-lt"/>
                          <a:ea typeface="+mn-ea"/>
                          <a:cs typeface="+mn-cs"/>
                        </a:rPr>
                        <a:t>問い合わせ内容</a:t>
                      </a:r>
                      <a:endParaRPr kumimoji="1" lang="en-US" altLang="ja-JP" sz="140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smtClean="0">
                          <a:solidFill>
                            <a:schemeClr val="tx1">
                              <a:lumMod val="65000"/>
                              <a:lumOff val="35000"/>
                            </a:schemeClr>
                          </a:solidFill>
                          <a:latin typeface="+mn-lt"/>
                          <a:ea typeface="+mn-ea"/>
                          <a:cs typeface="+mn-cs"/>
                        </a:rPr>
                        <a:t>項目別</a:t>
                      </a:r>
                      <a:endParaRPr kumimoji="1" lang="ja-JP" altLang="en-US" sz="14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smtClean="0">
                          <a:solidFill>
                            <a:schemeClr val="tx1">
                              <a:lumMod val="65000"/>
                              <a:lumOff val="35000"/>
                            </a:schemeClr>
                          </a:solidFill>
                          <a:latin typeface="+mn-lt"/>
                          <a:ea typeface="+mn-ea"/>
                          <a:cs typeface="+mn-cs"/>
                        </a:rPr>
                        <a:t>詳細</a:t>
                      </a:r>
                      <a:endParaRPr kumimoji="1" lang="ja-JP" altLang="en-US" sz="14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smtClean="0">
                          <a:solidFill>
                            <a:schemeClr val="tx1">
                              <a:lumMod val="65000"/>
                              <a:lumOff val="35000"/>
                            </a:schemeClr>
                          </a:solidFill>
                          <a:latin typeface="+mn-lt"/>
                          <a:ea typeface="+mn-ea"/>
                          <a:cs typeface="+mn-cs"/>
                        </a:rPr>
                        <a:t>必須</a:t>
                      </a:r>
                      <a:r>
                        <a:rPr kumimoji="1" lang="en-US" altLang="ja-JP" sz="1400" b="1" kern="1200" dirty="0" smtClean="0">
                          <a:solidFill>
                            <a:schemeClr val="tx1">
                              <a:lumMod val="65000"/>
                              <a:lumOff val="35000"/>
                            </a:schemeClr>
                          </a:solidFill>
                          <a:latin typeface="+mn-lt"/>
                          <a:ea typeface="+mn-ea"/>
                          <a:cs typeface="+mn-cs"/>
                        </a:rPr>
                        <a:t>/</a:t>
                      </a:r>
                      <a:r>
                        <a:rPr kumimoji="1" lang="ja-JP" altLang="en-US" sz="1400" b="1" kern="1200" dirty="0" smtClean="0">
                          <a:solidFill>
                            <a:schemeClr val="tx1">
                              <a:lumMod val="65000"/>
                              <a:lumOff val="35000"/>
                            </a:schemeClr>
                          </a:solidFill>
                          <a:latin typeface="+mn-lt"/>
                          <a:ea typeface="+mn-ea"/>
                          <a:cs typeface="+mn-cs"/>
                        </a:rPr>
                        <a:t>任意</a:t>
                      </a:r>
                      <a:endParaRPr kumimoji="1" lang="ja-JP" altLang="en-US" sz="14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smtClean="0">
                          <a:solidFill>
                            <a:schemeClr val="tx1">
                              <a:lumMod val="65000"/>
                              <a:lumOff val="35000"/>
                            </a:schemeClr>
                          </a:solidFill>
                          <a:latin typeface="+mn-lt"/>
                          <a:ea typeface="+mn-ea"/>
                          <a:cs typeface="+mn-cs"/>
                        </a:rPr>
                        <a:t>期日</a:t>
                      </a:r>
                      <a:endParaRPr kumimoji="1" lang="ja-JP" altLang="en-US" sz="14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smtClean="0">
                          <a:solidFill>
                            <a:schemeClr val="tx1">
                              <a:lumMod val="65000"/>
                              <a:lumOff val="35000"/>
                            </a:schemeClr>
                          </a:solidFill>
                          <a:latin typeface="+mn-lt"/>
                          <a:ea typeface="+mn-ea"/>
                          <a:cs typeface="+mn-cs"/>
                        </a:rPr>
                        <a:t>ツール</a:t>
                      </a:r>
                      <a:endParaRPr kumimoji="1" lang="ja-JP" altLang="en-US" sz="14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1326555">
                <a:tc rowSpan="5">
                  <a:txBody>
                    <a:bodyPr/>
                    <a:lstStyle/>
                    <a:p>
                      <a:pPr algn="ctr"/>
                      <a:r>
                        <a:rPr kumimoji="1" lang="ja-JP" altLang="en-US" sz="1400" b="1" dirty="0" smtClean="0">
                          <a:solidFill>
                            <a:schemeClr val="bg1"/>
                          </a:solidFill>
                          <a:latin typeface="+mj-lt"/>
                          <a:ea typeface="+mj-ea"/>
                        </a:rPr>
                        <a:t>入稿前審査</a:t>
                      </a:r>
                      <a:endParaRPr kumimoji="1" lang="ja-JP" altLang="en-US" sz="1400" b="1"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row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smtClean="0">
                          <a:solidFill>
                            <a:schemeClr val="tx1">
                              <a:lumMod val="65000"/>
                              <a:lumOff val="35000"/>
                            </a:schemeClr>
                          </a:solidFill>
                          <a:latin typeface="+mn-lt"/>
                          <a:ea typeface="+mn-ea"/>
                          <a:cs typeface="+mn-cs"/>
                        </a:rPr>
                        <a:t>広告掲載</a:t>
                      </a:r>
                      <a:endParaRPr kumimoji="1" lang="en-US" altLang="ja-JP" sz="1100" b="1" kern="1200" noProof="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smtClean="0">
                          <a:solidFill>
                            <a:schemeClr val="tx1">
                              <a:lumMod val="65000"/>
                              <a:lumOff val="35000"/>
                            </a:schemeClr>
                          </a:solidFill>
                          <a:latin typeface="+mn-lt"/>
                          <a:ea typeface="+mn-ea"/>
                          <a:cs typeface="+mn-cs"/>
                        </a:rPr>
                        <a:t>基準</a:t>
                      </a:r>
                      <a:endParaRPr kumimoji="1" lang="ja-JP" altLang="en-US" sz="1100" b="1" kern="1200" dirty="0" smtClean="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tx1">
                              <a:lumMod val="65000"/>
                              <a:lumOff val="35000"/>
                            </a:schemeClr>
                          </a:solidFill>
                          <a:latin typeface="+mn-lt"/>
                          <a:ea typeface="+mn-ea"/>
                          <a:cs typeface="+mn-cs"/>
                        </a:rPr>
                        <a:t>広告</a:t>
                      </a:r>
                      <a:endParaRPr kumimoji="1" lang="en-US" altLang="ja-JP" sz="11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tx1">
                              <a:lumMod val="65000"/>
                              <a:lumOff val="35000"/>
                            </a:schemeClr>
                          </a:solidFill>
                          <a:latin typeface="+mn-lt"/>
                          <a:ea typeface="+mn-ea"/>
                          <a:cs typeface="+mn-cs"/>
                        </a:rPr>
                        <a:t>フォーマット</a:t>
                      </a:r>
                      <a:endParaRPr kumimoji="1" lang="ja-JP" altLang="en-US" sz="11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a:r>
                        <a:rPr kumimoji="1" lang="ja-JP" altLang="en-US" sz="1100" b="1" dirty="0" smtClean="0">
                          <a:solidFill>
                            <a:schemeClr val="tx1">
                              <a:lumMod val="65000"/>
                              <a:lumOff val="35000"/>
                            </a:schemeClr>
                          </a:solidFill>
                          <a:latin typeface="+mj-lt"/>
                          <a:ea typeface="+mj-ea"/>
                        </a:rPr>
                        <a:t>・ブランドパネル パノラマ（画像</a:t>
                      </a:r>
                      <a:r>
                        <a:rPr kumimoji="1" lang="en-US" altLang="ja-JP" sz="1100" b="1" dirty="0" smtClean="0">
                          <a:solidFill>
                            <a:schemeClr val="tx1">
                              <a:lumMod val="65000"/>
                              <a:lumOff val="35000"/>
                            </a:schemeClr>
                          </a:solidFill>
                          <a:latin typeface="+mj-lt"/>
                          <a:ea typeface="+mj-ea"/>
                        </a:rPr>
                        <a:t>/</a:t>
                      </a:r>
                      <a:r>
                        <a:rPr kumimoji="1" lang="ja-JP" altLang="en-US" sz="1100" b="1" dirty="0" smtClean="0">
                          <a:solidFill>
                            <a:schemeClr val="tx1">
                              <a:lumMod val="65000"/>
                              <a:lumOff val="35000"/>
                            </a:schemeClr>
                          </a:solidFill>
                          <a:latin typeface="+mj-lt"/>
                          <a:ea typeface="+mj-ea"/>
                        </a:rPr>
                        <a:t>動画）</a:t>
                      </a:r>
                    </a:p>
                    <a:p>
                      <a:pPr algn="l"/>
                      <a:r>
                        <a:rPr kumimoji="1" lang="ja-JP" altLang="en-US" sz="1100" b="1" dirty="0" smtClean="0">
                          <a:solidFill>
                            <a:schemeClr val="tx1">
                              <a:lumMod val="65000"/>
                              <a:lumOff val="35000"/>
                            </a:schemeClr>
                          </a:solidFill>
                          <a:latin typeface="+mj-lt"/>
                          <a:ea typeface="+mj-ea"/>
                        </a:rPr>
                        <a:t>・トップインパクト スクエア（画像</a:t>
                      </a:r>
                      <a:r>
                        <a:rPr kumimoji="1" lang="en-US" altLang="ja-JP" sz="1100" b="1" dirty="0" smtClean="0">
                          <a:solidFill>
                            <a:schemeClr val="tx1">
                              <a:lumMod val="65000"/>
                              <a:lumOff val="35000"/>
                            </a:schemeClr>
                          </a:solidFill>
                          <a:latin typeface="+mj-lt"/>
                          <a:ea typeface="+mj-ea"/>
                        </a:rPr>
                        <a:t>/</a:t>
                      </a:r>
                      <a:r>
                        <a:rPr kumimoji="1" lang="ja-JP" altLang="en-US" sz="1100" b="1" dirty="0" smtClean="0">
                          <a:solidFill>
                            <a:schemeClr val="tx1">
                              <a:lumMod val="65000"/>
                              <a:lumOff val="35000"/>
                            </a:schemeClr>
                          </a:solidFill>
                          <a:latin typeface="+mj-lt"/>
                          <a:ea typeface="+mj-ea"/>
                        </a:rPr>
                        <a:t>動画）</a:t>
                      </a:r>
                    </a:p>
                    <a:p>
                      <a:pPr algn="l"/>
                      <a:r>
                        <a:rPr kumimoji="1" lang="ja-JP" altLang="en-US" sz="1100" b="1" dirty="0" smtClean="0">
                          <a:solidFill>
                            <a:schemeClr val="tx1">
                              <a:lumMod val="65000"/>
                              <a:lumOff val="35000"/>
                            </a:schemeClr>
                          </a:solidFill>
                          <a:latin typeface="+mj-lt"/>
                          <a:ea typeface="+mj-ea"/>
                        </a:rPr>
                        <a:t>・トップインパクト クインティ（画像</a:t>
                      </a:r>
                      <a:r>
                        <a:rPr kumimoji="1" lang="en-US" altLang="ja-JP" sz="1100" b="1" dirty="0" smtClean="0">
                          <a:solidFill>
                            <a:schemeClr val="tx1">
                              <a:lumMod val="65000"/>
                              <a:lumOff val="35000"/>
                            </a:schemeClr>
                          </a:solidFill>
                          <a:latin typeface="+mj-lt"/>
                          <a:ea typeface="+mj-ea"/>
                        </a:rPr>
                        <a:t>/</a:t>
                      </a:r>
                      <a:r>
                        <a:rPr kumimoji="1" lang="ja-JP" altLang="en-US" sz="1100" b="1" dirty="0" smtClean="0">
                          <a:solidFill>
                            <a:schemeClr val="tx1">
                              <a:lumMod val="65000"/>
                              <a:lumOff val="35000"/>
                            </a:schemeClr>
                          </a:solidFill>
                          <a:latin typeface="+mj-lt"/>
                          <a:ea typeface="+mj-ea"/>
                        </a:rPr>
                        <a:t>動画）</a:t>
                      </a:r>
                    </a:p>
                    <a:p>
                      <a:pPr algn="l"/>
                      <a:r>
                        <a:rPr kumimoji="1" lang="ja-JP" altLang="en-US" sz="1100" b="1" dirty="0" smtClean="0">
                          <a:solidFill>
                            <a:schemeClr val="tx1">
                              <a:lumMod val="65000"/>
                              <a:lumOff val="35000"/>
                            </a:schemeClr>
                          </a:solidFill>
                          <a:latin typeface="+mj-lt"/>
                          <a:ea typeface="+mj-ea"/>
                        </a:rPr>
                        <a:t>・トップインパクト パノラマ（画像</a:t>
                      </a:r>
                      <a:r>
                        <a:rPr kumimoji="1" lang="en-US" altLang="ja-JP" sz="1100" b="1" dirty="0" smtClean="0">
                          <a:solidFill>
                            <a:schemeClr val="tx1">
                              <a:lumMod val="65000"/>
                              <a:lumOff val="35000"/>
                            </a:schemeClr>
                          </a:solidFill>
                          <a:latin typeface="+mj-lt"/>
                          <a:ea typeface="+mj-ea"/>
                        </a:rPr>
                        <a:t>/</a:t>
                      </a:r>
                      <a:r>
                        <a:rPr kumimoji="1" lang="ja-JP" altLang="en-US" sz="1100" b="1" dirty="0" smtClean="0">
                          <a:solidFill>
                            <a:schemeClr val="tx1">
                              <a:lumMod val="65000"/>
                              <a:lumOff val="35000"/>
                            </a:schemeClr>
                          </a:solidFill>
                          <a:latin typeface="+mj-lt"/>
                          <a:ea typeface="+mj-ea"/>
                        </a:rPr>
                        <a:t>動画）</a:t>
                      </a:r>
                    </a:p>
                    <a:p>
                      <a:pPr algn="l"/>
                      <a:r>
                        <a:rPr kumimoji="1" lang="ja-JP" altLang="en-US" sz="1100" b="1" dirty="0" smtClean="0">
                          <a:solidFill>
                            <a:schemeClr val="tx1">
                              <a:lumMod val="65000"/>
                              <a:lumOff val="35000"/>
                            </a:schemeClr>
                          </a:solidFill>
                          <a:latin typeface="+mj-lt"/>
                          <a:ea typeface="+mj-ea"/>
                        </a:rPr>
                        <a:t>・トップインパクト パノラマ サイドビジョン </a:t>
                      </a:r>
                      <a:r>
                        <a:rPr kumimoji="1" lang="en-US" altLang="ja-JP" sz="1100" b="1" dirty="0" smtClean="0">
                          <a:solidFill>
                            <a:schemeClr val="tx1">
                              <a:lumMod val="65000"/>
                              <a:lumOff val="35000"/>
                            </a:schemeClr>
                          </a:solidFill>
                          <a:latin typeface="+mj-lt"/>
                          <a:ea typeface="+mj-ea"/>
                        </a:rPr>
                        <a:t>(</a:t>
                      </a:r>
                      <a:r>
                        <a:rPr kumimoji="1" lang="ja-JP" altLang="en-US" sz="1100" b="1" dirty="0" smtClean="0">
                          <a:solidFill>
                            <a:schemeClr val="tx1">
                              <a:lumMod val="65000"/>
                              <a:lumOff val="35000"/>
                            </a:schemeClr>
                          </a:solidFill>
                          <a:latin typeface="+mj-lt"/>
                          <a:ea typeface="+mj-ea"/>
                        </a:rPr>
                        <a:t>動画</a:t>
                      </a:r>
                      <a:r>
                        <a:rPr kumimoji="1" lang="en-US" altLang="ja-JP" sz="1100" b="1" dirty="0" smtClean="0">
                          <a:solidFill>
                            <a:schemeClr val="tx1">
                              <a:lumMod val="65000"/>
                              <a:lumOff val="35000"/>
                            </a:schemeClr>
                          </a:solidFill>
                          <a:latin typeface="+mj-lt"/>
                          <a:ea typeface="+mj-ea"/>
                        </a:rPr>
                        <a:t>)</a:t>
                      </a:r>
                    </a:p>
                    <a:p>
                      <a:pPr algn="l"/>
                      <a:r>
                        <a:rPr kumimoji="1" lang="ja-JP" altLang="en-US" sz="1100" b="1" dirty="0" smtClean="0">
                          <a:solidFill>
                            <a:schemeClr val="tx1">
                              <a:lumMod val="65000"/>
                              <a:lumOff val="35000"/>
                            </a:schemeClr>
                          </a:solidFill>
                          <a:latin typeface="+mj-lt"/>
                          <a:ea typeface="+mj-ea"/>
                        </a:rPr>
                        <a:t>・トップインパクト パノラマ サイドスイッチ</a:t>
                      </a:r>
                      <a:r>
                        <a:rPr kumimoji="1" lang="en-US" altLang="ja-JP" sz="1100" b="1" kern="1200" dirty="0" smtClean="0">
                          <a:solidFill>
                            <a:schemeClr val="tx1">
                              <a:lumMod val="65000"/>
                              <a:lumOff val="35000"/>
                            </a:schemeClr>
                          </a:solidFill>
                          <a:latin typeface="+mn-lt"/>
                          <a:ea typeface="+mn-ea"/>
                          <a:cs typeface="+mn-cs"/>
                        </a:rPr>
                        <a:t>(</a:t>
                      </a:r>
                      <a:r>
                        <a:rPr kumimoji="1" lang="ja-JP" altLang="en-US" sz="1100" b="1" kern="1200" dirty="0" smtClean="0">
                          <a:solidFill>
                            <a:schemeClr val="tx1">
                              <a:lumMod val="65000"/>
                              <a:lumOff val="35000"/>
                            </a:schemeClr>
                          </a:solidFill>
                          <a:latin typeface="+mn-lt"/>
                          <a:ea typeface="+mn-ea"/>
                          <a:cs typeface="+mn-cs"/>
                        </a:rPr>
                        <a:t>動画</a:t>
                      </a:r>
                      <a:r>
                        <a:rPr kumimoji="1" lang="en-US" altLang="ja-JP" sz="1100" b="1" kern="1200" dirty="0" smtClean="0">
                          <a:solidFill>
                            <a:schemeClr val="tx1">
                              <a:lumMod val="65000"/>
                              <a:lumOff val="35000"/>
                            </a:schemeClr>
                          </a:solidFill>
                          <a:latin typeface="+mn-lt"/>
                          <a:ea typeface="+mn-ea"/>
                          <a:cs typeface="+mn-cs"/>
                        </a:rPr>
                        <a:t>)</a:t>
                      </a:r>
                      <a:endParaRPr kumimoji="1" lang="ja-JP" altLang="en-US" sz="1100" b="1" dirty="0" smtClean="0">
                        <a:solidFill>
                          <a:schemeClr val="tx1">
                            <a:lumMod val="65000"/>
                            <a:lumOff val="35000"/>
                          </a:schemeClr>
                        </a:solidFill>
                        <a:latin typeface="+mj-lt"/>
                        <a:ea typeface="+mj-ea"/>
                      </a:endParaRPr>
                    </a:p>
                    <a:p>
                      <a:pPr algn="l"/>
                      <a:r>
                        <a:rPr kumimoji="1" lang="ja-JP" altLang="en-US" sz="1100" b="1" dirty="0" smtClean="0">
                          <a:solidFill>
                            <a:schemeClr val="tx1">
                              <a:lumMod val="65000"/>
                              <a:lumOff val="35000"/>
                            </a:schemeClr>
                          </a:solidFill>
                          <a:latin typeface="+mj-lt"/>
                          <a:ea typeface="+mj-ea"/>
                        </a:rPr>
                        <a:t>・トップインパクト プライムディスプレイ ダブル（画像</a:t>
                      </a:r>
                      <a:r>
                        <a:rPr kumimoji="1" lang="en-US" altLang="ja-JP" sz="1100" b="1" dirty="0" smtClean="0">
                          <a:solidFill>
                            <a:schemeClr val="tx1">
                              <a:lumMod val="65000"/>
                              <a:lumOff val="35000"/>
                            </a:schemeClr>
                          </a:solidFill>
                          <a:latin typeface="+mj-lt"/>
                          <a:ea typeface="+mj-ea"/>
                        </a:rPr>
                        <a:t>/</a:t>
                      </a:r>
                      <a:r>
                        <a:rPr kumimoji="1" lang="ja-JP" altLang="en-US" sz="1100" b="1" dirty="0" smtClean="0">
                          <a:solidFill>
                            <a:schemeClr val="tx1">
                              <a:lumMod val="65000"/>
                              <a:lumOff val="35000"/>
                            </a:schemeClr>
                          </a:solidFill>
                          <a:latin typeface="+mj-lt"/>
                          <a:ea typeface="+mj-ea"/>
                        </a:rPr>
                        <a:t>動画）</a:t>
                      </a:r>
                      <a:endParaRPr kumimoji="1" lang="en-US" altLang="ja-JP" sz="1100" b="1" dirty="0" smtClean="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accent6"/>
                          </a:solidFill>
                          <a:latin typeface="+mn-lt"/>
                          <a:ea typeface="+mn-ea"/>
                          <a:cs typeface="+mn-cs"/>
                        </a:rPr>
                        <a:t>必須</a:t>
                      </a:r>
                      <a:endParaRPr kumimoji="1" lang="en-US" altLang="ja-JP" sz="1100" b="1" kern="1200" dirty="0" smtClean="0">
                        <a:solidFill>
                          <a:schemeClr val="accent6"/>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1000" b="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smtClean="0">
                          <a:solidFill>
                            <a:schemeClr val="tx1">
                              <a:lumMod val="65000"/>
                              <a:lumOff val="35000"/>
                            </a:schemeClr>
                          </a:solidFill>
                          <a:latin typeface="+mn-lt"/>
                          <a:ea typeface="+mn-ea"/>
                          <a:cs typeface="+mn-cs"/>
                        </a:rPr>
                        <a:t>※</a:t>
                      </a:r>
                      <a:r>
                        <a:rPr kumimoji="1" lang="ja-JP" altLang="en-US" sz="1000" b="0" kern="1200" dirty="0" smtClean="0">
                          <a:solidFill>
                            <a:schemeClr val="tx1">
                              <a:lumMod val="65000"/>
                              <a:lumOff val="35000"/>
                            </a:schemeClr>
                          </a:solidFill>
                          <a:latin typeface="+mn-lt"/>
                          <a:ea typeface="+mn-ea"/>
                          <a:cs typeface="+mn-cs"/>
                        </a:rPr>
                        <a:t>「動画広告」は</a:t>
                      </a:r>
                      <a:endParaRPr kumimoji="1" lang="en-US" altLang="ja-JP" sz="1000" b="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smtClean="0">
                          <a:solidFill>
                            <a:schemeClr val="tx1">
                              <a:lumMod val="65000"/>
                              <a:lumOff val="35000"/>
                            </a:schemeClr>
                          </a:solidFill>
                          <a:latin typeface="+mn-lt"/>
                          <a:ea typeface="+mn-ea"/>
                          <a:cs typeface="+mn-cs"/>
                        </a:rPr>
                        <a:t>任意</a:t>
                      </a:r>
                      <a:endParaRPr kumimoji="1" lang="en-US" altLang="ja-JP" sz="1000" b="0" kern="1200" dirty="0" smtClean="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a:r>
                        <a:rPr kumimoji="1" lang="ja-JP" altLang="en-US" sz="1100" b="0" dirty="0" smtClean="0">
                          <a:solidFill>
                            <a:schemeClr val="tx1">
                              <a:lumMod val="65000"/>
                              <a:lumOff val="35000"/>
                            </a:schemeClr>
                          </a:solidFill>
                          <a:latin typeface="+mj-lt"/>
                          <a:ea typeface="+mj-ea"/>
                        </a:rPr>
                        <a:t>掲載反映日の</a:t>
                      </a:r>
                      <a:r>
                        <a:rPr kumimoji="1" lang="en-US" altLang="ja-JP" sz="1100" b="1" dirty="0" smtClean="0">
                          <a:solidFill>
                            <a:schemeClr val="accent6"/>
                          </a:solidFill>
                          <a:latin typeface="+mj-lt"/>
                          <a:ea typeface="+mj-ea"/>
                        </a:rPr>
                        <a:t>11</a:t>
                      </a:r>
                      <a:r>
                        <a:rPr kumimoji="1" lang="ja-JP" altLang="en-US" sz="1100" b="1" dirty="0" smtClean="0">
                          <a:solidFill>
                            <a:schemeClr val="accent6"/>
                          </a:solidFill>
                          <a:latin typeface="+mj-lt"/>
                          <a:ea typeface="+mj-ea"/>
                        </a:rPr>
                        <a:t>営業日前</a:t>
                      </a:r>
                      <a:endParaRPr kumimoji="1" lang="en-US" altLang="ja-JP" sz="1100" b="1" dirty="0" smtClean="0">
                        <a:solidFill>
                          <a:schemeClr val="accent6"/>
                        </a:solidFill>
                        <a:latin typeface="+mj-lt"/>
                        <a:ea typeface="+mj-ea"/>
                      </a:endParaRPr>
                    </a:p>
                    <a:p>
                      <a:pPr algn="l"/>
                      <a:r>
                        <a:rPr kumimoji="1" lang="ja-JP" altLang="en-US" sz="1100" b="0" dirty="0" smtClean="0">
                          <a:solidFill>
                            <a:schemeClr val="tx1">
                              <a:lumMod val="65000"/>
                              <a:lumOff val="35000"/>
                            </a:schemeClr>
                          </a:solidFill>
                          <a:latin typeface="+mj-lt"/>
                          <a:ea typeface="+mj-ea"/>
                        </a:rPr>
                        <a:t>まで</a:t>
                      </a:r>
                      <a:endParaRPr kumimoji="1" lang="ja-JP" altLang="en-US" sz="1100" b="0" dirty="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rowSpan="5">
                  <a:txBody>
                    <a:bodyPr/>
                    <a:lstStyle/>
                    <a:p>
                      <a:pPr marL="179388"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smtClean="0">
                          <a:solidFill>
                            <a:schemeClr val="tx1">
                              <a:lumMod val="65000"/>
                              <a:lumOff val="35000"/>
                            </a:schemeClr>
                          </a:solidFill>
                          <a:latin typeface="+mj-lt"/>
                          <a:ea typeface="+mj-ea"/>
                          <a:cs typeface="+mn-cs"/>
                        </a:rPr>
                        <a:t>■ディスプレイ広告（予約型）審査相談フォーム</a:t>
                      </a:r>
                    </a:p>
                    <a:p>
                      <a:pPr marL="179388"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sz="1100" b="0" i="0" u="none" strike="noStrike" kern="0" cap="none" spc="0" normalizeH="0" baseline="0" noProof="0" dirty="0" smtClean="0">
                        <a:ln>
                          <a:noFill/>
                        </a:ln>
                        <a:solidFill>
                          <a:srgbClr val="000000">
                            <a:lumMod val="65000"/>
                            <a:lumOff val="35000"/>
                          </a:srgbClr>
                        </a:solidFill>
                        <a:effectLst/>
                        <a:uLnTx/>
                        <a:uFillTx/>
                        <a:latin typeface="+mn-lt"/>
                        <a:ea typeface="+mn-ea"/>
                        <a:cs typeface="+mn-cs"/>
                        <a:hlinkClick r:id=""/>
                      </a:endParaRPr>
                    </a:p>
                    <a:p>
                      <a:pPr marL="179388"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100" b="0" i="0" u="none" strike="noStrike" kern="0" cap="none" spc="0" normalizeH="0" baseline="0" noProof="0" dirty="0" smtClean="0">
                          <a:ln>
                            <a:noFill/>
                          </a:ln>
                          <a:solidFill>
                            <a:srgbClr val="000000">
                              <a:lumMod val="65000"/>
                              <a:lumOff val="35000"/>
                            </a:srgbClr>
                          </a:solidFill>
                          <a:effectLst/>
                          <a:uLnTx/>
                          <a:uFillTx/>
                          <a:latin typeface="+mn-lt"/>
                          <a:ea typeface="+mn-ea"/>
                          <a:cs typeface="+mn-cs"/>
                          <a:hlinkClick r:id=""/>
                        </a:rPr>
                        <a:t>https://form-business.yahoo.co.jp/claris/enqueteForm?inquiry_type=display_support</a:t>
                      </a:r>
                      <a:endParaRPr kumimoji="0" lang="en-US" altLang="ja-JP" sz="1100" b="0" i="0" u="none" strike="noStrike" kern="0" cap="none" spc="0" normalizeH="0" baseline="0" noProof="0" dirty="0" smtClean="0">
                        <a:ln>
                          <a:noFill/>
                        </a:ln>
                        <a:solidFill>
                          <a:srgbClr val="000000">
                            <a:lumMod val="65000"/>
                            <a:lumOff val="35000"/>
                          </a:srgb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809425">
                <a:tc vMerge="1">
                  <a:txBody>
                    <a:bodyPr/>
                    <a:lstStyle/>
                    <a:p>
                      <a:endParaRPr kumimoji="1" lang="ja-JP" altLang="en-US"/>
                    </a:p>
                  </a:txBody>
                  <a:tcPr/>
                </a:tc>
                <a:tc vMerge="1">
                  <a:txBody>
                    <a:bodyPr/>
                    <a:lstStyle/>
                    <a:p>
                      <a:endParaRPr kumimoji="1" lang="ja-JP" altLang="en-US" dirty="0"/>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smtClean="0">
                          <a:ln>
                            <a:noFill/>
                          </a:ln>
                          <a:solidFill>
                            <a:srgbClr val="000000">
                              <a:lumMod val="65000"/>
                              <a:lumOff val="35000"/>
                            </a:srgbClr>
                          </a:solidFill>
                          <a:effectLst/>
                          <a:uLnTx/>
                          <a:uFillTx/>
                          <a:latin typeface="+mn-lt"/>
                          <a:ea typeface="+mn-ea"/>
                          <a:cs typeface="+mn-cs"/>
                        </a:rPr>
                        <a:t>広告種類</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tx1">
                              <a:lumMod val="65000"/>
                              <a:lumOff val="35000"/>
                            </a:schemeClr>
                          </a:solidFill>
                          <a:latin typeface="+mn-lt"/>
                          <a:ea typeface="+mn-ea"/>
                          <a:cs typeface="+mn-cs"/>
                        </a:rPr>
                        <a:t>・ブランドリフト調査（調査種別：</a:t>
                      </a:r>
                      <a:r>
                        <a:rPr kumimoji="1" lang="ja-JP" altLang="en-US" sz="1100" b="1" kern="1200" dirty="0" smtClean="0">
                          <a:solidFill>
                            <a:schemeClr val="accent6"/>
                          </a:solidFill>
                          <a:latin typeface="+mn-lt"/>
                          <a:ea typeface="+mn-ea"/>
                          <a:cs typeface="+mn-cs"/>
                        </a:rPr>
                        <a:t>比較検討</a:t>
                      </a:r>
                      <a:r>
                        <a:rPr kumimoji="1" lang="ja-JP" altLang="en-US" sz="1100" b="1" kern="1200" dirty="0" smtClean="0">
                          <a:solidFill>
                            <a:schemeClr val="tx1">
                              <a:lumMod val="65000"/>
                              <a:lumOff val="35000"/>
                            </a:schemeClr>
                          </a:solidFill>
                          <a:latin typeface="+mn-lt"/>
                          <a:ea typeface="+mn-ea"/>
                          <a:cs typeface="+mn-cs"/>
                        </a:rPr>
                        <a:t>）</a:t>
                      </a:r>
                      <a:endParaRPr kumimoji="1" lang="en-US" altLang="ja-JP" sz="1100" b="1" kern="1200" dirty="0" smtClean="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kern="1200" dirty="0" smtClean="0">
                          <a:solidFill>
                            <a:schemeClr val="tx1">
                              <a:lumMod val="65000"/>
                              <a:lumOff val="35000"/>
                            </a:schemeClr>
                          </a:solidFill>
                          <a:latin typeface="+mn-lt"/>
                          <a:ea typeface="+mn-ea"/>
                          <a:cs typeface="+mn-cs"/>
                        </a:rPr>
                        <a:t>※</a:t>
                      </a:r>
                      <a:r>
                        <a:rPr kumimoji="1" lang="ja-JP" altLang="en-US" sz="1000" b="0" kern="1200" dirty="0" smtClean="0">
                          <a:solidFill>
                            <a:schemeClr val="tx1">
                              <a:lumMod val="65000"/>
                              <a:lumOff val="35000"/>
                            </a:schemeClr>
                          </a:solidFill>
                          <a:latin typeface="+mn-lt"/>
                          <a:ea typeface="+mn-ea"/>
                          <a:cs typeface="+mn-cs"/>
                        </a:rPr>
                        <a:t>紐づく広告が分からないと判断できない部分もあるため 、任意で一緒に設問文もつけてください。</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smtClean="0">
                          <a:ln>
                            <a:noFill/>
                          </a:ln>
                          <a:solidFill>
                            <a:schemeClr val="accent6"/>
                          </a:solidFill>
                          <a:effectLst/>
                          <a:uLnTx/>
                          <a:uFillTx/>
                          <a:latin typeface="+mn-lt"/>
                          <a:ea typeface="+mn-ea"/>
                          <a:cs typeface="+mn-cs"/>
                        </a:rPr>
                        <a:t>必須</a:t>
                      </a:r>
                      <a:endParaRPr kumimoji="1" lang="en-US" altLang="ja-JP" sz="1100" b="1" i="0" u="none" strike="noStrike" kern="1200" cap="none" spc="0" normalizeH="0" baseline="0" noProof="0" dirty="0" smtClean="0">
                        <a:ln>
                          <a:noFill/>
                        </a:ln>
                        <a:solidFill>
                          <a:schemeClr val="accent6"/>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dirty="0" smtClean="0">
                        <a:ln>
                          <a:noFill/>
                        </a:ln>
                        <a:solidFill>
                          <a:srgbClr val="000000">
                            <a:lumMod val="65000"/>
                            <a:lumOff val="35000"/>
                          </a:srgb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smtClean="0">
                          <a:solidFill>
                            <a:schemeClr val="tx1">
                              <a:lumMod val="65000"/>
                              <a:lumOff val="35000"/>
                            </a:schemeClr>
                          </a:solidFill>
                          <a:latin typeface="+mn-lt"/>
                          <a:ea typeface="+mn-ea"/>
                          <a:cs typeface="+mn-cs"/>
                        </a:rPr>
                        <a:t>※</a:t>
                      </a:r>
                      <a:r>
                        <a:rPr kumimoji="1" lang="ja-JP" altLang="en-US" sz="1000" b="0" kern="1200" dirty="0" smtClean="0">
                          <a:solidFill>
                            <a:schemeClr val="tx1">
                              <a:lumMod val="65000"/>
                              <a:lumOff val="35000"/>
                            </a:schemeClr>
                          </a:solidFill>
                          <a:latin typeface="+mn-lt"/>
                          <a:ea typeface="+mn-ea"/>
                          <a:cs typeface="+mn-cs"/>
                        </a:rPr>
                        <a:t>「比較検討」</a:t>
                      </a:r>
                      <a:endParaRPr kumimoji="1" lang="en-US" altLang="ja-JP" sz="1000" b="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smtClean="0">
                          <a:solidFill>
                            <a:schemeClr val="tx1">
                              <a:lumMod val="65000"/>
                              <a:lumOff val="35000"/>
                            </a:schemeClr>
                          </a:solidFill>
                          <a:latin typeface="+mn-lt"/>
                          <a:ea typeface="+mn-ea"/>
                          <a:cs typeface="+mn-cs"/>
                        </a:rPr>
                        <a:t>以外は任意</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rowSpan="4">
                  <a:txBody>
                    <a:bodyPr/>
                    <a:lstStyle/>
                    <a:p>
                      <a:pPr algn="l"/>
                      <a:r>
                        <a:rPr kumimoji="1" lang="ja-JP" altLang="en-US" sz="1100" b="0" dirty="0" smtClean="0">
                          <a:solidFill>
                            <a:schemeClr val="tx1">
                              <a:lumMod val="65000"/>
                              <a:lumOff val="35000"/>
                            </a:schemeClr>
                          </a:solidFill>
                          <a:latin typeface="+mj-lt"/>
                          <a:ea typeface="+mj-ea"/>
                        </a:rPr>
                        <a:t>掲載に</a:t>
                      </a:r>
                      <a:endParaRPr kumimoji="1" lang="en-US" altLang="ja-JP" sz="1100" b="0" dirty="0" smtClean="0">
                        <a:solidFill>
                          <a:schemeClr val="tx1">
                            <a:lumMod val="65000"/>
                            <a:lumOff val="35000"/>
                          </a:schemeClr>
                        </a:solidFill>
                        <a:latin typeface="+mj-lt"/>
                        <a:ea typeface="+mj-ea"/>
                      </a:endParaRPr>
                    </a:p>
                    <a:p>
                      <a:pPr algn="l"/>
                      <a:r>
                        <a:rPr kumimoji="1" lang="ja-JP" altLang="en-US" sz="1100" b="0" dirty="0" smtClean="0">
                          <a:solidFill>
                            <a:schemeClr val="tx1">
                              <a:lumMod val="65000"/>
                              <a:lumOff val="35000"/>
                            </a:schemeClr>
                          </a:solidFill>
                          <a:latin typeface="+mj-lt"/>
                          <a:ea typeface="+mj-ea"/>
                        </a:rPr>
                        <a:t>間に合うよう適宜</a:t>
                      </a:r>
                      <a:endParaRPr kumimoji="1" lang="ja-JP" altLang="en-US" sz="1100" b="0" dirty="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endParaRPr kumimoji="1" lang="ja-JP" altLang="en-US"/>
                    </a:p>
                  </a:txBody>
                  <a:tcPr/>
                </a:tc>
                <a:extLst>
                  <a:ext uri="{0D108BD9-81ED-4DB2-BD59-A6C34878D82A}">
                    <a16:rowId xmlns:a16="http://schemas.microsoft.com/office/drawing/2014/main" val="3015232818"/>
                  </a:ext>
                </a:extLst>
              </a:tr>
              <a:tr h="684949">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dirty="0" smtClean="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l" defTabSz="914423" rtl="0" eaLnBrk="1" fontAlgn="base" latinLnBrk="0" hangingPunct="1">
                        <a:lnSpc>
                          <a:spcPct val="100000"/>
                        </a:lnSpc>
                        <a:spcBef>
                          <a:spcPts val="0"/>
                        </a:spcBef>
                        <a:spcAft>
                          <a:spcPts val="0"/>
                        </a:spcAft>
                        <a:buClrTx/>
                        <a:buSzTx/>
                        <a:buFont typeface="Arial" panose="020B0604020202020204" pitchFamily="34" charset="0"/>
                        <a:buNone/>
                        <a:tabLst/>
                        <a:defRPr/>
                      </a:pPr>
                      <a:r>
                        <a:rPr kumimoji="1" lang="ja-JP" altLang="en-US" sz="1100" b="1" i="0" u="none" strike="noStrike" kern="1200" cap="none" spc="0" normalizeH="0" baseline="0" noProof="0" dirty="0" smtClean="0">
                          <a:ln>
                            <a:noFill/>
                          </a:ln>
                          <a:solidFill>
                            <a:srgbClr val="000000">
                              <a:lumMod val="65000"/>
                              <a:lumOff val="35000"/>
                            </a:srgbClr>
                          </a:solidFill>
                          <a:effectLst/>
                          <a:uLnTx/>
                          <a:uFillTx/>
                          <a:latin typeface="+mn-lt"/>
                          <a:ea typeface="+mn-ea"/>
                          <a:cs typeface="+mn-cs"/>
                        </a:rPr>
                        <a:t>訴求する</a:t>
                      </a:r>
                      <a:endParaRPr kumimoji="1" lang="en-US" altLang="ja-JP" sz="1100" b="1" i="0" u="none" strike="noStrike" kern="1200" cap="none" spc="0" normalizeH="0" baseline="0" noProof="0" dirty="0" smtClean="0">
                        <a:ln>
                          <a:noFill/>
                        </a:ln>
                        <a:solidFill>
                          <a:srgbClr val="000000">
                            <a:lumMod val="65000"/>
                            <a:lumOff val="35000"/>
                          </a:srgbClr>
                        </a:solidFill>
                        <a:effectLst/>
                        <a:uLnTx/>
                        <a:uFillTx/>
                        <a:latin typeface="+mn-lt"/>
                        <a:ea typeface="+mn-ea"/>
                        <a:cs typeface="+mn-cs"/>
                      </a:endParaRPr>
                    </a:p>
                    <a:p>
                      <a:pPr marL="0" marR="0" lvl="0" indent="0" algn="l" defTabSz="914423" rtl="0" eaLnBrk="1" fontAlgn="base" latinLnBrk="0" hangingPunct="1">
                        <a:lnSpc>
                          <a:spcPct val="100000"/>
                        </a:lnSpc>
                        <a:spcBef>
                          <a:spcPts val="0"/>
                        </a:spcBef>
                        <a:spcAft>
                          <a:spcPts val="0"/>
                        </a:spcAft>
                        <a:buClrTx/>
                        <a:buSzTx/>
                        <a:buFont typeface="Arial" panose="020B0604020202020204" pitchFamily="34" charset="0"/>
                        <a:buNone/>
                        <a:tabLst/>
                        <a:defRPr/>
                      </a:pPr>
                      <a:r>
                        <a:rPr kumimoji="1" lang="ja-JP" altLang="en-US" sz="1100" b="1" i="0" u="none" strike="noStrike" kern="1200" cap="none" spc="0" normalizeH="0" baseline="0" noProof="0" dirty="0" smtClean="0">
                          <a:ln>
                            <a:noFill/>
                          </a:ln>
                          <a:solidFill>
                            <a:srgbClr val="000000">
                              <a:lumMod val="65000"/>
                              <a:lumOff val="35000"/>
                            </a:srgbClr>
                          </a:solidFill>
                          <a:effectLst/>
                          <a:uLnTx/>
                          <a:uFillTx/>
                          <a:latin typeface="+mn-lt"/>
                          <a:ea typeface="+mn-ea"/>
                          <a:cs typeface="+mn-cs"/>
                        </a:rPr>
                        <a:t>商品・サービス</a:t>
                      </a:r>
                      <a:endPar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l"/>
                      <a:endParaRPr kumimoji="1" lang="en-US" altLang="ja-JP" sz="1100" b="1" dirty="0" smtClean="0">
                        <a:solidFill>
                          <a:schemeClr val="tx1">
                            <a:lumMod val="65000"/>
                            <a:lumOff val="35000"/>
                          </a:schemeClr>
                        </a:solidFill>
                        <a:latin typeface="+mj-lt"/>
                        <a:ea typeface="+mj-ea"/>
                      </a:endParaRPr>
                    </a:p>
                    <a:p>
                      <a:pPr algn="l"/>
                      <a:r>
                        <a:rPr kumimoji="1" lang="ja-JP" altLang="en-US" sz="1100" b="1" dirty="0" smtClean="0">
                          <a:solidFill>
                            <a:schemeClr val="tx1">
                              <a:lumMod val="65000"/>
                              <a:lumOff val="35000"/>
                            </a:schemeClr>
                          </a:solidFill>
                          <a:latin typeface="+mj-lt"/>
                          <a:ea typeface="+mj-ea"/>
                        </a:rPr>
                        <a:t>薬機、医療、宗教・選挙・政党・意見広告・募金・寄付金の募集</a:t>
                      </a:r>
                      <a:endParaRPr kumimoji="1" lang="en-US" altLang="ja-JP" sz="1100" b="1" dirty="0" smtClean="0">
                        <a:solidFill>
                          <a:schemeClr val="tx1">
                            <a:lumMod val="65000"/>
                            <a:lumOff val="35000"/>
                          </a:schemeClr>
                        </a:solidFill>
                        <a:latin typeface="+mj-lt"/>
                        <a:ea typeface="+mj-ea"/>
                      </a:endParaRPr>
                    </a:p>
                    <a:p>
                      <a:pPr algn="l"/>
                      <a:r>
                        <a:rPr kumimoji="1" lang="en-US" altLang="ja-JP" sz="1000" b="0" kern="1200" dirty="0" smtClean="0">
                          <a:solidFill>
                            <a:schemeClr val="tx1">
                              <a:lumMod val="65000"/>
                              <a:lumOff val="35000"/>
                            </a:schemeClr>
                          </a:solidFill>
                          <a:latin typeface="+mn-lt"/>
                          <a:ea typeface="+mn-ea"/>
                          <a:cs typeface="+mn-cs"/>
                        </a:rPr>
                        <a:t>※</a:t>
                      </a:r>
                      <a:r>
                        <a:rPr kumimoji="1" lang="ja-JP" altLang="en-US" sz="1000" b="0" kern="1200" dirty="0" smtClean="0">
                          <a:solidFill>
                            <a:schemeClr val="tx1">
                              <a:lumMod val="65000"/>
                              <a:lumOff val="35000"/>
                            </a:schemeClr>
                          </a:solidFill>
                          <a:latin typeface="+mn-lt"/>
                          <a:ea typeface="+mn-ea"/>
                          <a:cs typeface="+mn-cs"/>
                        </a:rPr>
                        <a:t>広告フォーマットを問わず、</a:t>
                      </a:r>
                      <a:r>
                        <a:rPr kumimoji="1" lang="ja-JP" altLang="en-US" sz="1000" b="0" kern="1200" dirty="0" smtClean="0">
                          <a:solidFill>
                            <a:schemeClr val="accent6"/>
                          </a:solidFill>
                          <a:latin typeface="+mn-lt"/>
                          <a:ea typeface="+mn-ea"/>
                          <a:cs typeface="+mn-cs"/>
                        </a:rPr>
                        <a:t>リンク先・クリエイティブすべて審査対象</a:t>
                      </a:r>
                      <a:r>
                        <a:rPr kumimoji="1" lang="ja-JP" altLang="en-US" sz="1000" b="0" kern="1200" dirty="0" smtClean="0">
                          <a:solidFill>
                            <a:schemeClr val="tx1">
                              <a:lumMod val="65000"/>
                              <a:lumOff val="35000"/>
                            </a:schemeClr>
                          </a:solidFill>
                          <a:latin typeface="+mn-lt"/>
                          <a:ea typeface="+mn-ea"/>
                          <a:cs typeface="+mn-cs"/>
                        </a:rPr>
                        <a:t>です。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1" dirty="0" smtClean="0">
                          <a:solidFill>
                            <a:schemeClr val="accent6"/>
                          </a:solidFill>
                          <a:latin typeface="+mj-lt"/>
                          <a:ea typeface="+mj-ea"/>
                        </a:rPr>
                        <a:t>必須</a:t>
                      </a:r>
                      <a:endParaRPr kumimoji="1" lang="en-US" altLang="ja-JP" sz="1100" b="1" dirty="0" smtClean="0">
                        <a:solidFill>
                          <a:schemeClr val="accent6"/>
                        </a:solidFill>
                        <a:latin typeface="+mj-lt"/>
                        <a:ea typeface="+mj-ea"/>
                      </a:endParaRPr>
                    </a:p>
                    <a:p>
                      <a:pPr algn="ctr"/>
                      <a:endParaRPr kumimoji="1" lang="en-US" altLang="ja-JP" sz="1000" b="0" dirty="0" smtClean="0">
                        <a:solidFill>
                          <a:schemeClr val="tx1">
                            <a:lumMod val="65000"/>
                            <a:lumOff val="35000"/>
                          </a:schemeClr>
                        </a:solidFill>
                        <a:latin typeface="+mj-lt"/>
                        <a:ea typeface="+mj-ea"/>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kern="1200" dirty="0" smtClean="0">
                          <a:solidFill>
                            <a:schemeClr val="tx1">
                              <a:lumMod val="65000"/>
                              <a:lumOff val="35000"/>
                            </a:schemeClr>
                          </a:solidFill>
                          <a:latin typeface="+mn-lt"/>
                          <a:ea typeface="+mn-ea"/>
                          <a:cs typeface="+mn-cs"/>
                        </a:rPr>
                        <a:t>※</a:t>
                      </a:r>
                      <a:r>
                        <a:rPr kumimoji="1" lang="ja-JP" altLang="en-US" sz="1000" b="0" kern="1200" dirty="0" smtClean="0">
                          <a:solidFill>
                            <a:schemeClr val="tx1">
                              <a:lumMod val="65000"/>
                              <a:lumOff val="35000"/>
                            </a:schemeClr>
                          </a:solidFill>
                          <a:latin typeface="+mn-lt"/>
                          <a:ea typeface="+mn-ea"/>
                          <a:cs typeface="+mn-cs"/>
                        </a:rPr>
                        <a:t>対象外あり</a:t>
                      </a:r>
                      <a:endParaRPr kumimoji="1" lang="en-US" altLang="ja-JP" sz="1000" b="0" kern="1200" dirty="0" smtClean="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algn="l"/>
                      <a:endParaRPr kumimoji="1" lang="ja-JP" altLang="en-US" sz="1100" b="0" dirty="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algn="ct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979765">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tx1">
                              <a:lumMod val="65000"/>
                              <a:lumOff val="35000"/>
                            </a:schemeClr>
                          </a:solidFill>
                          <a:latin typeface="+mn-lt"/>
                          <a:ea typeface="+mn-ea"/>
                          <a:cs typeface="+mn-cs"/>
                        </a:rPr>
                        <a:t>公開前</a:t>
                      </a:r>
                      <a:endParaRPr kumimoji="1" lang="en-US" altLang="ja-JP" sz="11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tx1">
                              <a:lumMod val="65000"/>
                              <a:lumOff val="35000"/>
                            </a:schemeClr>
                          </a:solidFill>
                          <a:latin typeface="+mn-lt"/>
                          <a:ea typeface="+mn-ea"/>
                          <a:cs typeface="+mn-cs"/>
                        </a:rPr>
                        <a:t>サイト審査</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tx1">
                              <a:lumMod val="65000"/>
                              <a:lumOff val="35000"/>
                            </a:schemeClr>
                          </a:solidFill>
                          <a:latin typeface="+mn-lt"/>
                          <a:ea typeface="+mn-ea"/>
                          <a:cs typeface="+mn-cs"/>
                        </a:rPr>
                        <a:t>サイト状況</a:t>
                      </a:r>
                      <a:endParaRPr kumimoji="1" lang="ja-JP" altLang="en-US" sz="11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l"/>
                      <a:endParaRPr kumimoji="1" lang="en-US" altLang="ja-JP" sz="1100" b="1" kern="1200" dirty="0" smtClean="0">
                        <a:solidFill>
                          <a:schemeClr val="tx1">
                            <a:lumMod val="65000"/>
                            <a:lumOff val="35000"/>
                          </a:schemeClr>
                        </a:solidFill>
                        <a:latin typeface="+mn-lt"/>
                        <a:ea typeface="+mn-ea"/>
                        <a:cs typeface="+mn-cs"/>
                      </a:endParaRPr>
                    </a:p>
                    <a:p>
                      <a:pPr algn="l"/>
                      <a:r>
                        <a:rPr kumimoji="1" lang="ja-JP" altLang="en-US" sz="1100" b="1" kern="1200" dirty="0" smtClean="0">
                          <a:solidFill>
                            <a:schemeClr val="tx1">
                              <a:lumMod val="65000"/>
                              <a:lumOff val="35000"/>
                            </a:schemeClr>
                          </a:solidFill>
                          <a:latin typeface="+mn-lt"/>
                          <a:ea typeface="+mn-ea"/>
                          <a:cs typeface="+mn-cs"/>
                        </a:rPr>
                        <a:t>公開前サイト</a:t>
                      </a:r>
                      <a:endParaRPr kumimoji="1" lang="en-US" altLang="ja-JP" sz="1100" b="1" kern="1200" dirty="0" smtClean="0">
                        <a:solidFill>
                          <a:schemeClr val="tx1">
                            <a:lumMod val="65000"/>
                            <a:lumOff val="35000"/>
                          </a:schemeClr>
                        </a:solidFill>
                        <a:latin typeface="+mn-lt"/>
                        <a:ea typeface="+mn-ea"/>
                        <a:cs typeface="+mn-cs"/>
                      </a:endParaRPr>
                    </a:p>
                    <a:p>
                      <a:pPr algn="l"/>
                      <a:endParaRPr kumimoji="1" lang="en-US" altLang="ja-JP" sz="1100" b="0" kern="1200" dirty="0" smtClean="0">
                        <a:solidFill>
                          <a:schemeClr val="tx1">
                            <a:lumMod val="65000"/>
                            <a:lumOff val="35000"/>
                          </a:schemeClr>
                        </a:solidFill>
                        <a:latin typeface="+mn-lt"/>
                        <a:ea typeface="+mn-ea"/>
                        <a:cs typeface="+mn-cs"/>
                      </a:endParaRPr>
                    </a:p>
                    <a:p>
                      <a:pPr algn="l"/>
                      <a:r>
                        <a:rPr kumimoji="1" lang="en-US" altLang="ja-JP" sz="1000" b="0" kern="1200" dirty="0" smtClean="0">
                          <a:solidFill>
                            <a:schemeClr val="tx1">
                              <a:lumMod val="65000"/>
                              <a:lumOff val="35000"/>
                            </a:schemeClr>
                          </a:solidFill>
                          <a:latin typeface="+mn-lt"/>
                          <a:ea typeface="+mn-ea"/>
                          <a:cs typeface="+mn-cs"/>
                        </a:rPr>
                        <a:t>※</a:t>
                      </a:r>
                      <a:r>
                        <a:rPr kumimoji="1" lang="ja-JP" altLang="en-US" sz="1000" b="0" kern="1200" dirty="0" smtClean="0">
                          <a:solidFill>
                            <a:schemeClr val="tx1">
                              <a:lumMod val="65000"/>
                              <a:lumOff val="35000"/>
                            </a:schemeClr>
                          </a:solidFill>
                          <a:latin typeface="+mn-lt"/>
                          <a:ea typeface="+mn-ea"/>
                          <a:cs typeface="+mn-cs"/>
                        </a:rPr>
                        <a:t>告管理ツールに広告を入稿する時点で、リンク先</a:t>
                      </a:r>
                      <a:r>
                        <a:rPr kumimoji="1" lang="en-US" altLang="ja-JP" sz="1000" b="0" kern="1200" dirty="0" smtClean="0">
                          <a:solidFill>
                            <a:schemeClr val="tx1">
                              <a:lumMod val="65000"/>
                              <a:lumOff val="35000"/>
                            </a:schemeClr>
                          </a:solidFill>
                          <a:latin typeface="+mn-lt"/>
                          <a:ea typeface="+mn-ea"/>
                          <a:cs typeface="+mn-cs"/>
                        </a:rPr>
                        <a:t>URL</a:t>
                      </a:r>
                      <a:r>
                        <a:rPr kumimoji="1" lang="ja-JP" altLang="en-US" sz="1000" b="0" kern="1200" dirty="0" smtClean="0">
                          <a:solidFill>
                            <a:schemeClr val="tx1">
                              <a:lumMod val="65000"/>
                              <a:lumOff val="35000"/>
                            </a:schemeClr>
                          </a:solidFill>
                          <a:latin typeface="+mn-lt"/>
                          <a:ea typeface="+mn-ea"/>
                          <a:cs typeface="+mn-cs"/>
                        </a:rPr>
                        <a:t>が未公開または未完成の場合に必要な審査です。</a:t>
                      </a:r>
                      <a:r>
                        <a:rPr kumimoji="1" lang="ja-JP" altLang="en-US" sz="1000" b="0" kern="1200" dirty="0" smtClean="0">
                          <a:solidFill>
                            <a:schemeClr val="accent6"/>
                          </a:solidFill>
                          <a:latin typeface="+mn-lt"/>
                          <a:ea typeface="+mn-ea"/>
                          <a:cs typeface="+mn-cs"/>
                        </a:rPr>
                        <a:t>審査には更新後のテストサイトまたはキャプチャ、掲載開始日とリンク先更新日時が必要</a:t>
                      </a:r>
                      <a:r>
                        <a:rPr kumimoji="1" lang="ja-JP" altLang="en-US" sz="1000" b="0" kern="1200" dirty="0" smtClean="0">
                          <a:solidFill>
                            <a:schemeClr val="tx1">
                              <a:lumMod val="65000"/>
                              <a:lumOff val="35000"/>
                            </a:schemeClr>
                          </a:solidFill>
                          <a:latin typeface="+mn-lt"/>
                          <a:ea typeface="+mn-ea"/>
                          <a:cs typeface="+mn-cs"/>
                        </a:rPr>
                        <a:t>です。</a:t>
                      </a:r>
                      <a:endParaRPr kumimoji="1" lang="ja-JP" altLang="en-US" sz="10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accent6"/>
                          </a:solidFill>
                          <a:latin typeface="+mn-lt"/>
                          <a:ea typeface="+mn-ea"/>
                          <a:cs typeface="+mn-cs"/>
                        </a:rPr>
                        <a:t>必須</a:t>
                      </a:r>
                      <a:endParaRPr kumimoji="1" lang="ja-JP" altLang="en-US" sz="1100" b="1" kern="1200" dirty="0">
                        <a:solidFill>
                          <a:schemeClr val="accent6"/>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100" b="0" kern="1200" dirty="0" smtClean="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841916">
                <a:tc vMerge="1">
                  <a:txBody>
                    <a:bodyPr/>
                    <a:lstStyle/>
                    <a:p>
                      <a:pPr algn="ctr"/>
                      <a:endParaRPr kumimoji="1" lang="ja-JP" altLang="en-US" sz="1400" b="1" kern="1200" dirty="0" smtClean="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smtClean="0">
                          <a:solidFill>
                            <a:schemeClr val="tx1">
                              <a:lumMod val="65000"/>
                              <a:lumOff val="35000"/>
                            </a:schemeClr>
                          </a:solidFill>
                          <a:latin typeface="+mn-lt"/>
                          <a:ea typeface="+mn-ea"/>
                          <a:cs typeface="+mn-cs"/>
                        </a:rPr>
                        <a:t>掲載制限</a:t>
                      </a:r>
                      <a:endParaRPr kumimoji="1" lang="en-US" altLang="ja-JP" sz="1100" b="1" kern="1200" noProof="0" dirty="0" smtClean="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1" kern="1200" noProof="0" dirty="0" smtClean="0">
                          <a:solidFill>
                            <a:schemeClr val="tx1">
                              <a:lumMod val="65000"/>
                              <a:lumOff val="35000"/>
                            </a:schemeClr>
                          </a:solidFill>
                          <a:latin typeface="+mn-lt"/>
                          <a:ea typeface="+mn-ea"/>
                          <a:cs typeface="+mn-cs"/>
                        </a:rPr>
                        <a:t>掲載制限</a:t>
                      </a:r>
                      <a:endParaRPr kumimoji="1" lang="en-US" altLang="ja-JP" sz="1100" b="1" kern="1200" noProof="0" dirty="0" smtClean="0">
                        <a:solidFill>
                          <a:schemeClr val="tx1">
                            <a:lumMod val="65000"/>
                            <a:lumOff val="35000"/>
                          </a:schemeClr>
                        </a:solidFill>
                        <a:latin typeface="+mn-lt"/>
                        <a:ea typeface="+mn-ea"/>
                        <a:cs typeface="+mn-cs"/>
                      </a:endParaRPr>
                    </a:p>
                    <a:p>
                      <a:pPr algn="ctr"/>
                      <a:r>
                        <a:rPr kumimoji="1" lang="ja-JP" altLang="en-US" sz="1100" b="1" kern="1200" noProof="0" dirty="0" smtClean="0">
                          <a:solidFill>
                            <a:schemeClr val="tx1">
                              <a:lumMod val="65000"/>
                              <a:lumOff val="35000"/>
                            </a:schemeClr>
                          </a:solidFill>
                          <a:latin typeface="+mn-lt"/>
                          <a:ea typeface="+mn-ea"/>
                          <a:cs typeface="+mn-cs"/>
                        </a:rPr>
                        <a:t>カテゴリー</a:t>
                      </a:r>
                      <a:endParaRPr kumimoji="1" lang="ja-JP" altLang="en-US" sz="11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1" kern="1200" noProof="0" dirty="0" smtClean="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kern="1200" noProof="0" dirty="0" smtClean="0">
                          <a:solidFill>
                            <a:schemeClr val="tx1">
                              <a:lumMod val="65000"/>
                              <a:lumOff val="35000"/>
                            </a:schemeClr>
                          </a:solidFill>
                          <a:latin typeface="+mn-lt"/>
                          <a:ea typeface="+mn-ea"/>
                          <a:cs typeface="+mn-cs"/>
                        </a:rPr>
                        <a:t>「掲載制限に該当する広告内容」の判断</a:t>
                      </a:r>
                      <a:endParaRPr kumimoji="1" lang="en-US" altLang="ja-JP" sz="1100" b="1" kern="1200" noProof="0" dirty="0" smtClean="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0" kern="1200" noProof="0" dirty="0" smtClean="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kern="1200" noProof="0" dirty="0" smtClean="0">
                          <a:solidFill>
                            <a:schemeClr val="tx1">
                              <a:lumMod val="65000"/>
                              <a:lumOff val="35000"/>
                            </a:schemeClr>
                          </a:solidFill>
                          <a:latin typeface="+mn-lt"/>
                          <a:ea typeface="+mn-ea"/>
                          <a:cs typeface="+mn-cs"/>
                        </a:rPr>
                        <a:t>※</a:t>
                      </a:r>
                      <a:r>
                        <a:rPr kumimoji="1" lang="ja-JP" altLang="en-US" sz="1000" b="0" kern="1200" noProof="0" dirty="0" smtClean="0">
                          <a:solidFill>
                            <a:schemeClr val="tx1">
                              <a:lumMod val="65000"/>
                              <a:lumOff val="35000"/>
                            </a:schemeClr>
                          </a:solidFill>
                          <a:latin typeface="+mn-lt"/>
                          <a:ea typeface="+mn-ea"/>
                          <a:cs typeface="+mn-cs"/>
                        </a:rPr>
                        <a:t>掲載制限カテゴリーの確認の場合に選択。</a:t>
                      </a:r>
                      <a:r>
                        <a:rPr kumimoji="1" lang="ja-JP" altLang="en-US" sz="1000" b="0" kern="1200" noProof="0" dirty="0" smtClean="0">
                          <a:solidFill>
                            <a:schemeClr val="accent6"/>
                          </a:solidFill>
                          <a:latin typeface="+mn-lt"/>
                          <a:ea typeface="+mn-ea"/>
                          <a:cs typeface="+mn-cs"/>
                        </a:rPr>
                        <a:t>判断にはリンク先サイトが必要</a:t>
                      </a:r>
                      <a:r>
                        <a:rPr kumimoji="1" lang="ja-JP" altLang="en-US" sz="1000" b="0" kern="1200" noProof="0" dirty="0" smtClean="0">
                          <a:solidFill>
                            <a:schemeClr val="tx1">
                              <a:lumMod val="65000"/>
                              <a:lumOff val="35000"/>
                            </a:schemeClr>
                          </a:solidFill>
                          <a:latin typeface="+mn-lt"/>
                          <a:ea typeface="+mn-ea"/>
                          <a:cs typeface="+mn-cs"/>
                        </a:rPr>
                        <a:t>となり、クリエイティブのみでは判断できかねます。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0" kern="1200" dirty="0" err="1" smtClean="0">
                          <a:solidFill>
                            <a:schemeClr val="tx1">
                              <a:lumMod val="65000"/>
                              <a:lumOff val="35000"/>
                            </a:schemeClr>
                          </a:solidFill>
                          <a:latin typeface="+mn-lt"/>
                          <a:ea typeface="+mn-ea"/>
                          <a:cs typeface="+mn-cs"/>
                        </a:rPr>
                        <a:t>任意</a:t>
                      </a:r>
                      <a:endParaRPr kumimoji="1" lang="ja-JP" altLang="en-US" sz="11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0" kern="1200" noProof="0" dirty="0" smtClean="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algn="ct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bl>
          </a:graphicData>
        </a:graphic>
      </p:graphicFrame>
    </p:spTree>
    <p:extLst>
      <p:ext uri="{BB962C8B-B14F-4D97-AF65-F5344CB8AC3E}">
        <p14:creationId xmlns:p14="http://schemas.microsoft.com/office/powerpoint/2010/main" val="21411462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en-US" altLang="ja-JP" dirty="0"/>
              <a:t>Q1-Q2</a:t>
            </a:r>
            <a:r>
              <a:rPr lang="ja-JP" altLang="en-US" dirty="0"/>
              <a:t>の期跨ぎ購入について</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14</a:t>
            </a:fld>
            <a:endParaRPr lang="ja-JP" altLang="en-US"/>
          </a:p>
        </p:txBody>
      </p:sp>
      <p:sp>
        <p:nvSpPr>
          <p:cNvPr id="4" name="テキスト ボックス 3"/>
          <p:cNvSpPr txBox="1"/>
          <p:nvPr/>
        </p:nvSpPr>
        <p:spPr>
          <a:xfrm>
            <a:off x="430871" y="971436"/>
            <a:ext cx="11402265" cy="369332"/>
          </a:xfrm>
          <a:prstGeom prst="rect">
            <a:avLst/>
          </a:prstGeom>
          <a:noFill/>
        </p:spPr>
        <p:txBody>
          <a:bodyPr wrap="square" rtlCol="0">
            <a:spAutoFit/>
          </a:bodyPr>
          <a:lstStyle/>
          <a:p>
            <a:r>
              <a:rPr lang="ja-JP" altLang="en-US" dirty="0">
                <a:solidFill>
                  <a:schemeClr val="tx1">
                    <a:lumMod val="65000"/>
                    <a:lumOff val="35000"/>
                  </a:schemeClr>
                </a:solidFill>
              </a:rPr>
              <a:t>期を跨いだ掲載期間における購入方法は、リリース種別「継続」「内容変更」によって異なります。</a:t>
            </a:r>
            <a:endParaRPr lang="en-US" altLang="ja-JP" dirty="0">
              <a:solidFill>
                <a:schemeClr val="tx1">
                  <a:lumMod val="65000"/>
                  <a:lumOff val="35000"/>
                </a:schemeClr>
              </a:solidFill>
            </a:endParaRPr>
          </a:p>
        </p:txBody>
      </p:sp>
      <p:sp>
        <p:nvSpPr>
          <p:cNvPr id="6" name="正方形/長方形 5"/>
          <p:cNvSpPr/>
          <p:nvPr/>
        </p:nvSpPr>
        <p:spPr>
          <a:xfrm>
            <a:off x="1703512" y="2334384"/>
            <a:ext cx="8856984" cy="1620315"/>
          </a:xfrm>
          <a:prstGeom prst="rect">
            <a:avLst/>
          </a:prstGeom>
          <a:solidFill>
            <a:schemeClr val="bg1">
              <a:lumMod val="95000"/>
            </a:schemeClr>
          </a:solid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tx1"/>
              </a:solidFill>
            </a:endParaRPr>
          </a:p>
        </p:txBody>
      </p:sp>
      <p:sp>
        <p:nvSpPr>
          <p:cNvPr id="7" name="正方形/長方形 6"/>
          <p:cNvSpPr/>
          <p:nvPr/>
        </p:nvSpPr>
        <p:spPr>
          <a:xfrm>
            <a:off x="1847528" y="2459183"/>
            <a:ext cx="788204" cy="1400980"/>
          </a:xfrm>
          <a:prstGeom prst="rect">
            <a:avLst/>
          </a:prstGeom>
          <a:solidFill>
            <a:srgbClr val="C0000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bg1"/>
              </a:solidFill>
            </a:endParaRPr>
          </a:p>
        </p:txBody>
      </p:sp>
      <p:sp>
        <p:nvSpPr>
          <p:cNvPr id="8" name="テキスト ボックス 7"/>
          <p:cNvSpPr txBox="1"/>
          <p:nvPr/>
        </p:nvSpPr>
        <p:spPr>
          <a:xfrm>
            <a:off x="2038600" y="2548447"/>
            <a:ext cx="400110" cy="1190229"/>
          </a:xfrm>
          <a:prstGeom prst="rect">
            <a:avLst/>
          </a:prstGeom>
          <a:noFill/>
        </p:spPr>
        <p:txBody>
          <a:bodyPr vert="eaVert" wrap="square" rtlCol="0">
            <a:spAutoFit/>
          </a:bodyPr>
          <a:lstStyle/>
          <a:p>
            <a:r>
              <a:rPr lang="ja-JP" altLang="en-US" sz="1400" b="1" dirty="0">
                <a:solidFill>
                  <a:schemeClr val="bg1"/>
                </a:solidFill>
              </a:rPr>
              <a:t>継続リリース</a:t>
            </a:r>
          </a:p>
        </p:txBody>
      </p:sp>
      <p:sp>
        <p:nvSpPr>
          <p:cNvPr id="9" name="角丸四角形 8"/>
          <p:cNvSpPr/>
          <p:nvPr/>
        </p:nvSpPr>
        <p:spPr>
          <a:xfrm>
            <a:off x="2788913" y="2711346"/>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4</a:t>
            </a:r>
            <a:r>
              <a:rPr lang="ja-JP" altLang="en-US" sz="1050" dirty="0">
                <a:solidFill>
                  <a:schemeClr val="tx1"/>
                </a:solidFill>
              </a:rPr>
              <a:t>月</a:t>
            </a:r>
          </a:p>
        </p:txBody>
      </p:sp>
      <p:sp>
        <p:nvSpPr>
          <p:cNvPr id="10" name="角丸四角形 9"/>
          <p:cNvSpPr/>
          <p:nvPr/>
        </p:nvSpPr>
        <p:spPr>
          <a:xfrm>
            <a:off x="4013049" y="2711346"/>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5</a:t>
            </a:r>
            <a:r>
              <a:rPr lang="ja-JP" altLang="en-US" sz="1050" dirty="0">
                <a:solidFill>
                  <a:schemeClr val="tx1"/>
                </a:solidFill>
              </a:rPr>
              <a:t>月</a:t>
            </a:r>
          </a:p>
        </p:txBody>
      </p:sp>
      <p:sp>
        <p:nvSpPr>
          <p:cNvPr id="11" name="角丸四角形 10"/>
          <p:cNvSpPr/>
          <p:nvPr/>
        </p:nvSpPr>
        <p:spPr>
          <a:xfrm>
            <a:off x="5237335" y="2711346"/>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6</a:t>
            </a:r>
            <a:r>
              <a:rPr lang="ja-JP" altLang="en-US" sz="1050" dirty="0">
                <a:solidFill>
                  <a:schemeClr val="tx1"/>
                </a:solidFill>
              </a:rPr>
              <a:t>月</a:t>
            </a:r>
          </a:p>
        </p:txBody>
      </p:sp>
      <p:sp>
        <p:nvSpPr>
          <p:cNvPr id="12" name="角丸四角形 11"/>
          <p:cNvSpPr/>
          <p:nvPr/>
        </p:nvSpPr>
        <p:spPr>
          <a:xfrm>
            <a:off x="6501566" y="2711346"/>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7</a:t>
            </a:r>
            <a:r>
              <a:rPr lang="ja-JP" altLang="en-US" sz="1050" dirty="0">
                <a:solidFill>
                  <a:schemeClr val="tx1"/>
                </a:solidFill>
              </a:rPr>
              <a:t>月</a:t>
            </a:r>
          </a:p>
        </p:txBody>
      </p:sp>
      <p:sp>
        <p:nvSpPr>
          <p:cNvPr id="13" name="角丸四角形 12"/>
          <p:cNvSpPr/>
          <p:nvPr/>
        </p:nvSpPr>
        <p:spPr>
          <a:xfrm>
            <a:off x="7743176" y="2711346"/>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8</a:t>
            </a:r>
            <a:r>
              <a:rPr lang="ja-JP" altLang="en-US" sz="1050" dirty="0">
                <a:solidFill>
                  <a:schemeClr val="tx1"/>
                </a:solidFill>
              </a:rPr>
              <a:t>月</a:t>
            </a:r>
          </a:p>
        </p:txBody>
      </p:sp>
      <p:sp>
        <p:nvSpPr>
          <p:cNvPr id="14" name="角丸四角形 13"/>
          <p:cNvSpPr/>
          <p:nvPr/>
        </p:nvSpPr>
        <p:spPr>
          <a:xfrm>
            <a:off x="8943440" y="2711346"/>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9</a:t>
            </a:r>
            <a:r>
              <a:rPr lang="ja-JP" altLang="en-US" sz="1050" dirty="0">
                <a:solidFill>
                  <a:schemeClr val="tx1"/>
                </a:solidFill>
              </a:rPr>
              <a:t>月</a:t>
            </a:r>
          </a:p>
        </p:txBody>
      </p:sp>
      <p:sp>
        <p:nvSpPr>
          <p:cNvPr id="15" name="ホームベース 14"/>
          <p:cNvSpPr/>
          <p:nvPr/>
        </p:nvSpPr>
        <p:spPr>
          <a:xfrm>
            <a:off x="6438866" y="3446118"/>
            <a:ext cx="3639400" cy="345349"/>
          </a:xfrm>
          <a:prstGeom prst="homePlate">
            <a:avLst/>
          </a:prstGeom>
          <a:solidFill>
            <a:srgbClr val="FEC4C9"/>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000" dirty="0">
                <a:solidFill>
                  <a:schemeClr val="tx1"/>
                </a:solidFill>
              </a:rPr>
              <a:t>Q2</a:t>
            </a:r>
            <a:r>
              <a:rPr lang="ja-JP" altLang="en-US" sz="1000" dirty="0">
                <a:solidFill>
                  <a:schemeClr val="tx1"/>
                </a:solidFill>
              </a:rPr>
              <a:t>商品</a:t>
            </a:r>
          </a:p>
        </p:txBody>
      </p:sp>
      <p:sp>
        <p:nvSpPr>
          <p:cNvPr id="16" name="角丸四角形 15"/>
          <p:cNvSpPr/>
          <p:nvPr/>
        </p:nvSpPr>
        <p:spPr>
          <a:xfrm>
            <a:off x="2789583" y="2385213"/>
            <a:ext cx="3593533" cy="254124"/>
          </a:xfrm>
          <a:prstGeom prst="roundRect">
            <a:avLst>
              <a:gd name="adj" fmla="val 31431"/>
            </a:avLst>
          </a:prstGeom>
          <a:solidFill>
            <a:srgbClr val="00B0F0"/>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b="1" dirty="0">
                <a:solidFill>
                  <a:schemeClr val="bg1"/>
                </a:solidFill>
              </a:rPr>
              <a:t>Q1</a:t>
            </a:r>
            <a:endParaRPr lang="ja-JP" altLang="en-US" sz="1050" b="1" dirty="0">
              <a:solidFill>
                <a:schemeClr val="bg1"/>
              </a:solidFill>
            </a:endParaRPr>
          </a:p>
        </p:txBody>
      </p:sp>
      <p:sp>
        <p:nvSpPr>
          <p:cNvPr id="17" name="角丸四角形 16"/>
          <p:cNvSpPr/>
          <p:nvPr/>
        </p:nvSpPr>
        <p:spPr>
          <a:xfrm>
            <a:off x="6456041" y="2385214"/>
            <a:ext cx="3593533" cy="254124"/>
          </a:xfrm>
          <a:prstGeom prst="roundRect">
            <a:avLst>
              <a:gd name="adj" fmla="val 31431"/>
            </a:avLst>
          </a:prstGeom>
          <a:solidFill>
            <a:srgbClr val="002060"/>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b="1" dirty="0">
                <a:solidFill>
                  <a:schemeClr val="bg1"/>
                </a:solidFill>
              </a:rPr>
              <a:t>Q2</a:t>
            </a:r>
            <a:endParaRPr lang="ja-JP" altLang="en-US" sz="1050" b="1" dirty="0">
              <a:solidFill>
                <a:schemeClr val="bg1"/>
              </a:solidFill>
            </a:endParaRPr>
          </a:p>
        </p:txBody>
      </p:sp>
      <p:cxnSp>
        <p:nvCxnSpPr>
          <p:cNvPr id="18" name="直線コネクタ 17"/>
          <p:cNvCxnSpPr/>
          <p:nvPr/>
        </p:nvCxnSpPr>
        <p:spPr>
          <a:xfrm>
            <a:off x="6424432" y="2351306"/>
            <a:ext cx="8675" cy="1584176"/>
          </a:xfrm>
          <a:prstGeom prst="line">
            <a:avLst/>
          </a:prstGeom>
          <a:ln w="25400">
            <a:solidFill>
              <a:schemeClr val="accent6"/>
            </a:solidFill>
            <a:prstDash val="sysDash"/>
          </a:ln>
        </p:spPr>
        <p:style>
          <a:lnRef idx="1">
            <a:schemeClr val="accent1"/>
          </a:lnRef>
          <a:fillRef idx="0">
            <a:schemeClr val="accent1"/>
          </a:fillRef>
          <a:effectRef idx="0">
            <a:schemeClr val="accent1"/>
          </a:effectRef>
          <a:fontRef idx="minor">
            <a:schemeClr val="tx1"/>
          </a:fontRef>
        </p:style>
      </p:cxnSp>
      <p:sp>
        <p:nvSpPr>
          <p:cNvPr id="19" name="ホームベース 18"/>
          <p:cNvSpPr/>
          <p:nvPr/>
        </p:nvSpPr>
        <p:spPr>
          <a:xfrm>
            <a:off x="2827341" y="3052336"/>
            <a:ext cx="3916731" cy="345349"/>
          </a:xfrm>
          <a:prstGeom prst="homePlate">
            <a:avLst/>
          </a:prstGeom>
          <a:solidFill>
            <a:schemeClr val="accent5">
              <a:lumMod val="20000"/>
              <a:lumOff val="80000"/>
            </a:schemeClr>
          </a:solidFill>
          <a:ln w="12700">
            <a:solidFill>
              <a:srgbClr val="54545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000" dirty="0">
                <a:solidFill>
                  <a:schemeClr val="tx1"/>
                </a:solidFill>
              </a:rPr>
              <a:t>Q1</a:t>
            </a:r>
            <a:r>
              <a:rPr lang="ja-JP" altLang="en-US" sz="1000" dirty="0">
                <a:solidFill>
                  <a:schemeClr val="tx1"/>
                </a:solidFill>
              </a:rPr>
              <a:t>商品</a:t>
            </a:r>
          </a:p>
        </p:txBody>
      </p:sp>
      <p:sp>
        <p:nvSpPr>
          <p:cNvPr id="20" name="ホームベース 19"/>
          <p:cNvSpPr/>
          <p:nvPr/>
        </p:nvSpPr>
        <p:spPr>
          <a:xfrm>
            <a:off x="6433106" y="3052336"/>
            <a:ext cx="1279578" cy="345349"/>
          </a:xfrm>
          <a:prstGeom prst="homePlate">
            <a:avLst/>
          </a:prstGeom>
          <a:solidFill>
            <a:schemeClr val="accent6"/>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000" dirty="0">
                <a:solidFill>
                  <a:schemeClr val="bg1"/>
                </a:solidFill>
              </a:rPr>
              <a:t>Q1</a:t>
            </a:r>
            <a:r>
              <a:rPr lang="ja-JP" altLang="en-US" sz="1000" dirty="0">
                <a:solidFill>
                  <a:schemeClr val="bg1"/>
                </a:solidFill>
              </a:rPr>
              <a:t>商品延長</a:t>
            </a:r>
          </a:p>
        </p:txBody>
      </p:sp>
      <p:sp>
        <p:nvSpPr>
          <p:cNvPr id="21" name="テキスト ボックス 20"/>
          <p:cNvSpPr txBox="1"/>
          <p:nvPr/>
        </p:nvSpPr>
        <p:spPr>
          <a:xfrm>
            <a:off x="803412" y="1322765"/>
            <a:ext cx="11197244" cy="954107"/>
          </a:xfrm>
          <a:prstGeom prst="rect">
            <a:avLst/>
          </a:prstGeom>
          <a:noFill/>
        </p:spPr>
        <p:txBody>
          <a:bodyPr wrap="square" rtlCol="0">
            <a:spAutoFit/>
          </a:bodyPr>
          <a:lstStyle/>
          <a:p>
            <a:r>
              <a:rPr lang="ja-JP" altLang="en-US" sz="1400" b="1" dirty="0">
                <a:solidFill>
                  <a:schemeClr val="tx1">
                    <a:lumMod val="65000"/>
                    <a:lumOff val="35000"/>
                  </a:schemeClr>
                </a:solidFill>
              </a:rPr>
              <a:t>■継続リリースの場合</a:t>
            </a:r>
            <a:endParaRPr lang="en-US" altLang="ja-JP" sz="1400" b="1" dirty="0">
              <a:solidFill>
                <a:schemeClr val="tx1">
                  <a:lumMod val="65000"/>
                  <a:lumOff val="35000"/>
                </a:schemeClr>
              </a:solidFill>
            </a:endParaRPr>
          </a:p>
          <a:p>
            <a:r>
              <a:rPr lang="ja-JP" altLang="en-US" sz="1400" dirty="0">
                <a:solidFill>
                  <a:schemeClr val="tx1">
                    <a:lumMod val="65000"/>
                    <a:lumOff val="35000"/>
                  </a:schemeClr>
                </a:solidFill>
              </a:rPr>
              <a:t>　</a:t>
            </a:r>
            <a:r>
              <a:rPr lang="en-US" altLang="ja-JP" sz="1400" dirty="0">
                <a:solidFill>
                  <a:schemeClr val="tx1">
                    <a:lumMod val="65000"/>
                    <a:lumOff val="35000"/>
                  </a:schemeClr>
                </a:solidFill>
              </a:rPr>
              <a:t>1</a:t>
            </a:r>
            <a:r>
              <a:rPr lang="ja-JP" altLang="en-US" sz="1400" dirty="0">
                <a:solidFill>
                  <a:schemeClr val="tx1">
                    <a:lumMod val="65000"/>
                    <a:lumOff val="35000"/>
                  </a:schemeClr>
                </a:solidFill>
              </a:rPr>
              <a:t>期前にリリースしている商品の有効期間を延長し、期跨ぎを可能とします。有効期間の</a:t>
            </a:r>
            <a:r>
              <a:rPr lang="ja-JP" altLang="en-US" sz="1400" dirty="0" smtClean="0">
                <a:solidFill>
                  <a:schemeClr val="tx1">
                    <a:lumMod val="65000"/>
                    <a:lumOff val="35000"/>
                  </a:schemeClr>
                </a:solidFill>
              </a:rPr>
              <a:t>延長対応のメンテナンスは</a:t>
            </a:r>
            <a:r>
              <a:rPr lang="ja-JP" altLang="en-US" sz="1400" dirty="0">
                <a:solidFill>
                  <a:schemeClr val="tx1">
                    <a:lumMod val="65000"/>
                    <a:lumOff val="35000"/>
                  </a:schemeClr>
                </a:solidFill>
              </a:rPr>
              <a:t>、</a:t>
            </a:r>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　次の期の商品の予約開始日の</a:t>
            </a:r>
            <a:r>
              <a:rPr lang="en-US" altLang="ja-JP" sz="1400" dirty="0">
                <a:solidFill>
                  <a:schemeClr val="tx1">
                    <a:lumMod val="65000"/>
                    <a:lumOff val="35000"/>
                  </a:schemeClr>
                </a:solidFill>
              </a:rPr>
              <a:t>13</a:t>
            </a:r>
            <a:r>
              <a:rPr lang="ja-JP" altLang="en-US" sz="1400" dirty="0">
                <a:solidFill>
                  <a:schemeClr val="tx1">
                    <a:lumMod val="65000"/>
                    <a:lumOff val="35000"/>
                  </a:schemeClr>
                </a:solidFill>
              </a:rPr>
              <a:t>時頃から</a:t>
            </a:r>
            <a:r>
              <a:rPr lang="ja-JP" altLang="en-US" sz="1400" dirty="0" smtClean="0">
                <a:solidFill>
                  <a:schemeClr val="tx1">
                    <a:lumMod val="65000"/>
                    <a:lumOff val="35000"/>
                  </a:schemeClr>
                </a:solidFill>
              </a:rPr>
              <a:t>数時間です</a:t>
            </a:r>
            <a:r>
              <a:rPr lang="ja-JP" altLang="en-US" sz="1400" dirty="0">
                <a:solidFill>
                  <a:schemeClr val="tx1">
                    <a:lumMod val="65000"/>
                    <a:lumOff val="35000"/>
                  </a:schemeClr>
                </a:solidFill>
              </a:rPr>
              <a:t>。その間はメンテナンス期間として</a:t>
            </a:r>
            <a:r>
              <a:rPr lang="en-US" altLang="ja-JP" sz="1400" dirty="0">
                <a:solidFill>
                  <a:schemeClr val="tx1">
                    <a:lumMod val="65000"/>
                    <a:lumOff val="35000"/>
                  </a:schemeClr>
                </a:solidFill>
              </a:rPr>
              <a:t>1</a:t>
            </a:r>
            <a:r>
              <a:rPr lang="ja-JP" altLang="en-US" sz="1400" dirty="0">
                <a:solidFill>
                  <a:schemeClr val="tx1">
                    <a:lumMod val="65000"/>
                    <a:lumOff val="35000"/>
                  </a:schemeClr>
                </a:solidFill>
              </a:rPr>
              <a:t>期前商品の予約ができない状態となります。</a:t>
            </a:r>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　</a:t>
            </a:r>
            <a:r>
              <a:rPr lang="ja-JP" altLang="en-US" sz="1200" dirty="0">
                <a:solidFill>
                  <a:schemeClr val="tx1">
                    <a:lumMod val="65000"/>
                    <a:lumOff val="35000"/>
                  </a:schemeClr>
                </a:solidFill>
              </a:rPr>
              <a:t>例：</a:t>
            </a:r>
            <a:r>
              <a:rPr lang="en-US" altLang="ja-JP" sz="1200" dirty="0">
                <a:solidFill>
                  <a:schemeClr val="tx1">
                    <a:lumMod val="65000"/>
                    <a:lumOff val="35000"/>
                  </a:schemeClr>
                </a:solidFill>
              </a:rPr>
              <a:t>Q2</a:t>
            </a:r>
            <a:r>
              <a:rPr lang="ja-JP" altLang="en-US" sz="1200" dirty="0">
                <a:solidFill>
                  <a:schemeClr val="tx1">
                    <a:lumMod val="65000"/>
                    <a:lumOff val="35000"/>
                  </a:schemeClr>
                </a:solidFill>
              </a:rPr>
              <a:t>商品の予約開始日が</a:t>
            </a:r>
            <a:r>
              <a:rPr lang="en-US" altLang="ja-JP" sz="1200" dirty="0">
                <a:solidFill>
                  <a:schemeClr val="tx1">
                    <a:lumMod val="65000"/>
                    <a:lumOff val="35000"/>
                  </a:schemeClr>
                </a:solidFill>
              </a:rPr>
              <a:t>5/6</a:t>
            </a:r>
            <a:r>
              <a:rPr lang="ja-JP" altLang="en-US" sz="1200" dirty="0">
                <a:solidFill>
                  <a:schemeClr val="tx1">
                    <a:lumMod val="65000"/>
                    <a:lumOff val="35000"/>
                  </a:schemeClr>
                </a:solidFill>
              </a:rPr>
              <a:t>とした場合。</a:t>
            </a:r>
            <a:r>
              <a:rPr lang="en-US" altLang="ja-JP" sz="1200" dirty="0">
                <a:solidFill>
                  <a:schemeClr val="tx1">
                    <a:lumMod val="65000"/>
                    <a:lumOff val="35000"/>
                  </a:schemeClr>
                </a:solidFill>
              </a:rPr>
              <a:t>6/20-7/19</a:t>
            </a:r>
            <a:r>
              <a:rPr lang="ja-JP" altLang="en-US" sz="1200" dirty="0">
                <a:solidFill>
                  <a:schemeClr val="tx1">
                    <a:lumMod val="65000"/>
                    <a:lumOff val="35000"/>
                  </a:schemeClr>
                </a:solidFill>
              </a:rPr>
              <a:t>を購入する場合は、</a:t>
            </a:r>
            <a:r>
              <a:rPr lang="en-US" altLang="ja-JP" sz="1200" dirty="0">
                <a:solidFill>
                  <a:schemeClr val="tx1">
                    <a:lumMod val="65000"/>
                    <a:lumOff val="35000"/>
                  </a:schemeClr>
                </a:solidFill>
              </a:rPr>
              <a:t>Q1</a:t>
            </a:r>
            <a:r>
              <a:rPr lang="ja-JP" altLang="en-US" sz="1200" dirty="0">
                <a:solidFill>
                  <a:schemeClr val="tx1">
                    <a:lumMod val="65000"/>
                    <a:lumOff val="35000"/>
                  </a:schemeClr>
                </a:solidFill>
              </a:rPr>
              <a:t>商品延長後（</a:t>
            </a:r>
            <a:r>
              <a:rPr lang="en-US" altLang="ja-JP" sz="1200" dirty="0">
                <a:solidFill>
                  <a:schemeClr val="tx1">
                    <a:lumMod val="65000"/>
                    <a:lumOff val="35000"/>
                  </a:schemeClr>
                </a:solidFill>
              </a:rPr>
              <a:t>5/6</a:t>
            </a:r>
            <a:r>
              <a:rPr lang="ja-JP" altLang="en-US" sz="1200" dirty="0">
                <a:solidFill>
                  <a:schemeClr val="tx1">
                    <a:lumMod val="65000"/>
                    <a:lumOff val="35000"/>
                  </a:schemeClr>
                </a:solidFill>
              </a:rPr>
              <a:t>以降）に</a:t>
            </a:r>
            <a:r>
              <a:rPr lang="en-US" altLang="ja-JP" sz="1200" dirty="0">
                <a:solidFill>
                  <a:schemeClr val="tx1">
                    <a:lumMod val="65000"/>
                    <a:lumOff val="35000"/>
                  </a:schemeClr>
                </a:solidFill>
              </a:rPr>
              <a:t>Q1</a:t>
            </a:r>
            <a:r>
              <a:rPr lang="ja-JP" altLang="en-US" sz="1200" dirty="0">
                <a:solidFill>
                  <a:schemeClr val="tx1">
                    <a:lumMod val="65000"/>
                    <a:lumOff val="35000"/>
                  </a:schemeClr>
                </a:solidFill>
              </a:rPr>
              <a:t>商品で予約を入れてください。</a:t>
            </a:r>
          </a:p>
        </p:txBody>
      </p:sp>
      <p:sp>
        <p:nvSpPr>
          <p:cNvPr id="22" name="正方形/長方形 21"/>
          <p:cNvSpPr/>
          <p:nvPr/>
        </p:nvSpPr>
        <p:spPr>
          <a:xfrm>
            <a:off x="1703512" y="4598246"/>
            <a:ext cx="8856984" cy="2008657"/>
          </a:xfrm>
          <a:prstGeom prst="rect">
            <a:avLst/>
          </a:prstGeom>
          <a:solidFill>
            <a:schemeClr val="bg1">
              <a:lumMod val="95000"/>
            </a:schemeClr>
          </a:solid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tx1"/>
              </a:solidFill>
            </a:endParaRPr>
          </a:p>
        </p:txBody>
      </p:sp>
      <p:sp>
        <p:nvSpPr>
          <p:cNvPr id="23" name="正方形/長方形 22"/>
          <p:cNvSpPr/>
          <p:nvPr/>
        </p:nvSpPr>
        <p:spPr>
          <a:xfrm>
            <a:off x="1851412" y="4746788"/>
            <a:ext cx="788204" cy="1723107"/>
          </a:xfrm>
          <a:prstGeom prst="rect">
            <a:avLst/>
          </a:prstGeom>
          <a:solidFill>
            <a:srgbClr val="C0000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bg1"/>
              </a:solidFill>
            </a:endParaRPr>
          </a:p>
        </p:txBody>
      </p:sp>
      <p:sp>
        <p:nvSpPr>
          <p:cNvPr id="24" name="テキスト ボックス 23"/>
          <p:cNvSpPr txBox="1"/>
          <p:nvPr/>
        </p:nvSpPr>
        <p:spPr>
          <a:xfrm>
            <a:off x="2042484" y="4863479"/>
            <a:ext cx="400110" cy="1539493"/>
          </a:xfrm>
          <a:prstGeom prst="rect">
            <a:avLst/>
          </a:prstGeom>
          <a:noFill/>
        </p:spPr>
        <p:txBody>
          <a:bodyPr vert="eaVert" wrap="square" rtlCol="0">
            <a:spAutoFit/>
          </a:bodyPr>
          <a:lstStyle/>
          <a:p>
            <a:r>
              <a:rPr lang="ja-JP" altLang="en-US" sz="1400" b="1" dirty="0">
                <a:solidFill>
                  <a:schemeClr val="bg1"/>
                </a:solidFill>
              </a:rPr>
              <a:t>内容変更リリース</a:t>
            </a:r>
          </a:p>
        </p:txBody>
      </p:sp>
      <p:sp>
        <p:nvSpPr>
          <p:cNvPr id="25" name="角丸四角形 24"/>
          <p:cNvSpPr/>
          <p:nvPr/>
        </p:nvSpPr>
        <p:spPr>
          <a:xfrm>
            <a:off x="2833111" y="4966122"/>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4</a:t>
            </a:r>
            <a:r>
              <a:rPr lang="ja-JP" altLang="en-US" sz="1050" dirty="0">
                <a:solidFill>
                  <a:schemeClr val="tx1"/>
                </a:solidFill>
              </a:rPr>
              <a:t>月</a:t>
            </a:r>
          </a:p>
        </p:txBody>
      </p:sp>
      <p:sp>
        <p:nvSpPr>
          <p:cNvPr id="26" name="角丸四角形 25"/>
          <p:cNvSpPr/>
          <p:nvPr/>
        </p:nvSpPr>
        <p:spPr>
          <a:xfrm>
            <a:off x="4057247" y="4966122"/>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5</a:t>
            </a:r>
            <a:r>
              <a:rPr lang="ja-JP" altLang="en-US" sz="1050" dirty="0">
                <a:solidFill>
                  <a:schemeClr val="tx1"/>
                </a:solidFill>
              </a:rPr>
              <a:t>月</a:t>
            </a:r>
          </a:p>
        </p:txBody>
      </p:sp>
      <p:sp>
        <p:nvSpPr>
          <p:cNvPr id="27" name="角丸四角形 26"/>
          <p:cNvSpPr/>
          <p:nvPr/>
        </p:nvSpPr>
        <p:spPr>
          <a:xfrm>
            <a:off x="5281533" y="4966122"/>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6</a:t>
            </a:r>
            <a:r>
              <a:rPr lang="ja-JP" altLang="en-US" sz="1050" dirty="0">
                <a:solidFill>
                  <a:schemeClr val="tx1"/>
                </a:solidFill>
              </a:rPr>
              <a:t>月</a:t>
            </a:r>
          </a:p>
        </p:txBody>
      </p:sp>
      <p:sp>
        <p:nvSpPr>
          <p:cNvPr id="28" name="角丸四角形 27"/>
          <p:cNvSpPr/>
          <p:nvPr/>
        </p:nvSpPr>
        <p:spPr>
          <a:xfrm>
            <a:off x="6545764" y="4966122"/>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7</a:t>
            </a:r>
            <a:r>
              <a:rPr lang="ja-JP" altLang="en-US" sz="1050" dirty="0">
                <a:solidFill>
                  <a:schemeClr val="tx1"/>
                </a:solidFill>
              </a:rPr>
              <a:t>月</a:t>
            </a:r>
          </a:p>
        </p:txBody>
      </p:sp>
      <p:sp>
        <p:nvSpPr>
          <p:cNvPr id="29" name="角丸四角形 28"/>
          <p:cNvSpPr/>
          <p:nvPr/>
        </p:nvSpPr>
        <p:spPr>
          <a:xfrm>
            <a:off x="7787374" y="4966122"/>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8</a:t>
            </a:r>
            <a:r>
              <a:rPr lang="ja-JP" altLang="en-US" sz="1050" dirty="0">
                <a:solidFill>
                  <a:schemeClr val="tx1"/>
                </a:solidFill>
              </a:rPr>
              <a:t>月</a:t>
            </a:r>
          </a:p>
        </p:txBody>
      </p:sp>
      <p:sp>
        <p:nvSpPr>
          <p:cNvPr id="30" name="角丸四角形 29"/>
          <p:cNvSpPr/>
          <p:nvPr/>
        </p:nvSpPr>
        <p:spPr>
          <a:xfrm>
            <a:off x="8987638" y="4966122"/>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9</a:t>
            </a:r>
            <a:r>
              <a:rPr lang="ja-JP" altLang="en-US" sz="1050" dirty="0">
                <a:solidFill>
                  <a:schemeClr val="tx1"/>
                </a:solidFill>
              </a:rPr>
              <a:t>月</a:t>
            </a:r>
          </a:p>
        </p:txBody>
      </p:sp>
      <p:sp>
        <p:nvSpPr>
          <p:cNvPr id="31" name="ホームベース 30"/>
          <p:cNvSpPr/>
          <p:nvPr/>
        </p:nvSpPr>
        <p:spPr>
          <a:xfrm>
            <a:off x="6483064" y="5700894"/>
            <a:ext cx="3639400" cy="345349"/>
          </a:xfrm>
          <a:prstGeom prst="homePlate">
            <a:avLst/>
          </a:prstGeom>
          <a:solidFill>
            <a:srgbClr val="FEC4C9"/>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000" dirty="0">
                <a:solidFill>
                  <a:schemeClr val="tx1"/>
                </a:solidFill>
              </a:rPr>
              <a:t>Q2</a:t>
            </a:r>
            <a:r>
              <a:rPr lang="ja-JP" altLang="en-US" sz="1000" dirty="0">
                <a:solidFill>
                  <a:schemeClr val="tx1"/>
                </a:solidFill>
              </a:rPr>
              <a:t>商品</a:t>
            </a:r>
          </a:p>
        </p:txBody>
      </p:sp>
      <p:sp>
        <p:nvSpPr>
          <p:cNvPr id="32" name="角丸四角形 31"/>
          <p:cNvSpPr/>
          <p:nvPr/>
        </p:nvSpPr>
        <p:spPr>
          <a:xfrm>
            <a:off x="2833781" y="4639989"/>
            <a:ext cx="3593533" cy="254124"/>
          </a:xfrm>
          <a:prstGeom prst="roundRect">
            <a:avLst>
              <a:gd name="adj" fmla="val 31431"/>
            </a:avLst>
          </a:prstGeom>
          <a:solidFill>
            <a:srgbClr val="00B0F0"/>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b="1" dirty="0">
                <a:solidFill>
                  <a:schemeClr val="bg1"/>
                </a:solidFill>
              </a:rPr>
              <a:t>Q1</a:t>
            </a:r>
            <a:endParaRPr lang="ja-JP" altLang="en-US" sz="1050" b="1" dirty="0">
              <a:solidFill>
                <a:schemeClr val="bg1"/>
              </a:solidFill>
            </a:endParaRPr>
          </a:p>
        </p:txBody>
      </p:sp>
      <p:sp>
        <p:nvSpPr>
          <p:cNvPr id="33" name="角丸四角形 32"/>
          <p:cNvSpPr/>
          <p:nvPr/>
        </p:nvSpPr>
        <p:spPr>
          <a:xfrm>
            <a:off x="6500239" y="4639990"/>
            <a:ext cx="3593533" cy="254124"/>
          </a:xfrm>
          <a:prstGeom prst="roundRect">
            <a:avLst>
              <a:gd name="adj" fmla="val 31431"/>
            </a:avLst>
          </a:prstGeom>
          <a:solidFill>
            <a:srgbClr val="002060"/>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b="1" dirty="0">
                <a:solidFill>
                  <a:schemeClr val="bg1"/>
                </a:solidFill>
              </a:rPr>
              <a:t>Q2</a:t>
            </a:r>
            <a:endParaRPr lang="ja-JP" altLang="en-US" sz="1050" b="1" dirty="0">
              <a:solidFill>
                <a:schemeClr val="bg1"/>
              </a:solidFill>
            </a:endParaRPr>
          </a:p>
        </p:txBody>
      </p:sp>
      <p:sp>
        <p:nvSpPr>
          <p:cNvPr id="34" name="ホームベース 33"/>
          <p:cNvSpPr/>
          <p:nvPr/>
        </p:nvSpPr>
        <p:spPr>
          <a:xfrm>
            <a:off x="2871539" y="5307112"/>
            <a:ext cx="3628700" cy="345349"/>
          </a:xfrm>
          <a:prstGeom prst="homePlate">
            <a:avLst/>
          </a:prstGeom>
          <a:solidFill>
            <a:schemeClr val="accent5">
              <a:lumMod val="20000"/>
              <a:lumOff val="80000"/>
            </a:schemeClr>
          </a:solidFill>
          <a:ln w="12700">
            <a:solidFill>
              <a:srgbClr val="54545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000" dirty="0">
                <a:solidFill>
                  <a:schemeClr val="tx1"/>
                </a:solidFill>
              </a:rPr>
              <a:t>Q1</a:t>
            </a:r>
            <a:r>
              <a:rPr lang="ja-JP" altLang="en-US" sz="1000" dirty="0">
                <a:solidFill>
                  <a:schemeClr val="tx1"/>
                </a:solidFill>
              </a:rPr>
              <a:t>商品</a:t>
            </a:r>
          </a:p>
        </p:txBody>
      </p:sp>
      <p:sp>
        <p:nvSpPr>
          <p:cNvPr id="35" name="テキスト ボックス 34"/>
          <p:cNvSpPr txBox="1"/>
          <p:nvPr/>
        </p:nvSpPr>
        <p:spPr>
          <a:xfrm>
            <a:off x="803412" y="4026707"/>
            <a:ext cx="9460858" cy="523220"/>
          </a:xfrm>
          <a:prstGeom prst="rect">
            <a:avLst/>
          </a:prstGeom>
          <a:noFill/>
        </p:spPr>
        <p:txBody>
          <a:bodyPr wrap="square" rtlCol="0">
            <a:spAutoFit/>
          </a:bodyPr>
          <a:lstStyle/>
          <a:p>
            <a:r>
              <a:rPr lang="ja-JP" altLang="en-US" sz="1400" b="1" dirty="0">
                <a:solidFill>
                  <a:schemeClr val="tx1">
                    <a:lumMod val="65000"/>
                    <a:lumOff val="35000"/>
                  </a:schemeClr>
                </a:solidFill>
              </a:rPr>
              <a:t>■内容変更リリースの場合</a:t>
            </a:r>
            <a:endParaRPr lang="en-US" altLang="ja-JP" sz="1400" b="1" dirty="0">
              <a:solidFill>
                <a:schemeClr val="tx1">
                  <a:lumMod val="65000"/>
                  <a:lumOff val="35000"/>
                </a:schemeClr>
              </a:solidFill>
            </a:endParaRPr>
          </a:p>
          <a:p>
            <a:r>
              <a:rPr lang="ja-JP" altLang="en-US" sz="1400" dirty="0">
                <a:solidFill>
                  <a:schemeClr val="tx1">
                    <a:lumMod val="65000"/>
                    <a:lumOff val="35000"/>
                  </a:schemeClr>
                </a:solidFill>
              </a:rPr>
              <a:t>　期跨ぎ用のスペシャル商品作成し期跨ぎ購入を可能とします。弊社担当営業までご相談ください。</a:t>
            </a:r>
            <a:endParaRPr lang="en-US" altLang="ja-JP" sz="1400" dirty="0">
              <a:solidFill>
                <a:schemeClr val="tx1">
                  <a:lumMod val="65000"/>
                  <a:lumOff val="35000"/>
                </a:schemeClr>
              </a:solidFill>
            </a:endParaRPr>
          </a:p>
        </p:txBody>
      </p:sp>
      <p:cxnSp>
        <p:nvCxnSpPr>
          <p:cNvPr id="36" name="直線コネクタ 35"/>
          <p:cNvCxnSpPr/>
          <p:nvPr/>
        </p:nvCxnSpPr>
        <p:spPr>
          <a:xfrm>
            <a:off x="6468630" y="4606082"/>
            <a:ext cx="31609" cy="2000820"/>
          </a:xfrm>
          <a:prstGeom prst="line">
            <a:avLst/>
          </a:prstGeom>
          <a:ln w="25400">
            <a:solidFill>
              <a:schemeClr val="accent6"/>
            </a:solidFill>
            <a:prstDash val="sysDash"/>
          </a:ln>
        </p:spPr>
        <p:style>
          <a:lnRef idx="1">
            <a:schemeClr val="accent1"/>
          </a:lnRef>
          <a:fillRef idx="0">
            <a:schemeClr val="accent1"/>
          </a:fillRef>
          <a:effectRef idx="0">
            <a:schemeClr val="accent1"/>
          </a:effectRef>
          <a:fontRef idx="minor">
            <a:schemeClr val="tx1"/>
          </a:fontRef>
        </p:style>
      </p:cxnSp>
      <p:sp>
        <p:nvSpPr>
          <p:cNvPr id="37" name="正方形/長方形 36"/>
          <p:cNvSpPr/>
          <p:nvPr/>
        </p:nvSpPr>
        <p:spPr bwMode="auto">
          <a:xfrm>
            <a:off x="5813335" y="6105770"/>
            <a:ext cx="1368152" cy="434112"/>
          </a:xfrm>
          <a:prstGeom prst="rect">
            <a:avLst/>
          </a:prstGeom>
          <a:solidFill>
            <a:schemeClr val="accent6"/>
          </a:solidFill>
          <a:ln w="3175" algn="ctr">
            <a:solidFill>
              <a:srgbClr val="292929"/>
            </a:solidFill>
            <a:prstDash val="solid"/>
            <a:miter lim="800000"/>
            <a:headEnd/>
            <a:tailEnd/>
          </a:ln>
        </p:spPr>
        <p:txBody>
          <a:bodyPr lIns="0" tIns="0" rIns="0" bIns="0" rtlCol="0" anchor="ctr"/>
          <a:lstStyle/>
          <a:p>
            <a:pPr algn="ctr"/>
            <a:r>
              <a:rPr lang="ja-JP" altLang="en-US" sz="1000" dirty="0">
                <a:solidFill>
                  <a:schemeClr val="bg1"/>
                </a:solidFill>
              </a:rPr>
              <a:t>期跨ぎ用</a:t>
            </a:r>
            <a:endParaRPr lang="en-US" altLang="ja-JP" sz="1000" dirty="0">
              <a:solidFill>
                <a:schemeClr val="bg1"/>
              </a:solidFill>
            </a:endParaRPr>
          </a:p>
          <a:p>
            <a:pPr algn="ctr"/>
            <a:r>
              <a:rPr lang="ja-JP" altLang="en-US" sz="1000" dirty="0">
                <a:solidFill>
                  <a:schemeClr val="bg1"/>
                </a:solidFill>
              </a:rPr>
              <a:t>スペシャル商品</a:t>
            </a:r>
          </a:p>
        </p:txBody>
      </p:sp>
    </p:spTree>
    <p:extLst>
      <p:ext uri="{BB962C8B-B14F-4D97-AF65-F5344CB8AC3E}">
        <p14:creationId xmlns:p14="http://schemas.microsoft.com/office/powerpoint/2010/main" val="21020197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免責事項・注意事項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15</a:t>
            </a:fld>
            <a:endParaRPr lang="ja-JP" altLang="en-US"/>
          </a:p>
        </p:txBody>
      </p:sp>
      <p:sp>
        <p:nvSpPr>
          <p:cNvPr id="6" name="テキスト ボックス 5"/>
          <p:cNvSpPr txBox="1"/>
          <p:nvPr/>
        </p:nvSpPr>
        <p:spPr>
          <a:xfrm>
            <a:off x="454374" y="1124744"/>
            <a:ext cx="11402265" cy="5693866"/>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a:t>
            </a:r>
            <a:r>
              <a:rPr kumimoji="0" lang="zh-TW" altLang="en-US" sz="1400" b="0" i="0" u="none" strike="noStrike" kern="0" cap="none" spc="0" normalizeH="0" baseline="0" noProof="0" dirty="0">
                <a:ln>
                  <a:noFill/>
                </a:ln>
                <a:solidFill>
                  <a:schemeClr val="tx1">
                    <a:lumMod val="65000"/>
                    <a:lumOff val="35000"/>
                  </a:schemeClr>
                </a:solidFill>
                <a:effectLst/>
                <a:uLnTx/>
                <a:uFillTx/>
              </a:rPr>
              <a:t>広告取扱基本規定</a:t>
            </a:r>
            <a:r>
              <a:rPr kumimoji="0" lang="ja-JP" altLang="en-US" sz="1400" b="0" i="0" u="none" strike="noStrike" kern="0" cap="none" spc="0" normalizeH="0" baseline="0" noProof="0" dirty="0">
                <a:ln>
                  <a:noFill/>
                </a:ln>
                <a:solidFill>
                  <a:schemeClr val="tx1">
                    <a:lumMod val="65000"/>
                    <a:lumOff val="35000"/>
                  </a:schemeClr>
                </a:solidFill>
                <a:effectLst/>
                <a:uLnTx/>
                <a:uFillTx/>
              </a:rPr>
              <a:t>・入稿規定・商品資料をご参照ください。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lvl="0">
              <a:defRPr/>
            </a:pPr>
            <a:r>
              <a:rPr kumimoji="0" lang="ja-JP" altLang="en-US" sz="1400" kern="0" dirty="0" smtClean="0">
                <a:solidFill>
                  <a:schemeClr val="tx1">
                    <a:lumMod val="65000"/>
                    <a:lumOff val="35000"/>
                  </a:schemeClr>
                </a:solidFill>
              </a:rPr>
              <a:t>　・</a:t>
            </a:r>
            <a:r>
              <a:rPr kumimoji="0" lang="ja-JP" altLang="en-US" sz="1400" kern="0" dirty="0">
                <a:solidFill>
                  <a:schemeClr val="tx1">
                    <a:lumMod val="65000"/>
                    <a:lumOff val="35000"/>
                  </a:schemeClr>
                </a:solidFill>
              </a:rPr>
              <a:t>広告取扱基本規定：</a:t>
            </a:r>
            <a:r>
              <a:rPr kumimoji="0" lang="en-US" altLang="ja-JP" sz="1400" kern="0" dirty="0">
                <a:solidFill>
                  <a:schemeClr val="tx1">
                    <a:lumMod val="65000"/>
                    <a:lumOff val="35000"/>
                  </a:schemeClr>
                </a:solidFill>
                <a:hlinkClick r:id="rId2"/>
              </a:rPr>
              <a:t>https://marketing.yahoo.co.jp/guidelines/terms.html</a:t>
            </a:r>
            <a:endParaRPr kumimoji="0" lang="en-US" altLang="ja-JP" sz="1400" kern="0" dirty="0">
              <a:solidFill>
                <a:schemeClr val="tx1">
                  <a:lumMod val="65000"/>
                  <a:lumOff val="35000"/>
                </a:schemeClr>
              </a:solidFill>
            </a:endParaRPr>
          </a:p>
          <a:p>
            <a:pPr lvl="0">
              <a:defRPr/>
            </a:pPr>
            <a:r>
              <a:rPr kumimoji="0" lang="ja-JP" altLang="en-US" sz="1400" kern="0" dirty="0">
                <a:solidFill>
                  <a:schemeClr val="tx1">
                    <a:lumMod val="65000"/>
                    <a:lumOff val="35000"/>
                  </a:schemeClr>
                </a:solidFill>
              </a:rPr>
              <a:t>　・入稿規定（</a:t>
            </a:r>
            <a:r>
              <a:rPr kumimoji="0" lang="en-US" altLang="ja-JP" sz="1400" kern="0" dirty="0">
                <a:solidFill>
                  <a:schemeClr val="tx1">
                    <a:lumMod val="65000"/>
                    <a:lumOff val="35000"/>
                  </a:schemeClr>
                </a:solidFill>
              </a:rPr>
              <a:t>web</a:t>
            </a:r>
            <a:r>
              <a:rPr kumimoji="0" lang="ja-JP" altLang="en-US" sz="1400" kern="0" dirty="0">
                <a:solidFill>
                  <a:schemeClr val="tx1">
                    <a:lumMod val="65000"/>
                    <a:lumOff val="35000"/>
                  </a:schemeClr>
                </a:solidFill>
              </a:rPr>
              <a:t>）：</a:t>
            </a:r>
            <a:r>
              <a:rPr kumimoji="0" lang="en-US" altLang="ja-JP" sz="1400" kern="0" dirty="0">
                <a:solidFill>
                  <a:schemeClr val="tx1">
                    <a:lumMod val="65000"/>
                    <a:lumOff val="35000"/>
                  </a:schemeClr>
                </a:solidFill>
              </a:rPr>
              <a:t> </a:t>
            </a:r>
            <a:r>
              <a:rPr lang="en-US" altLang="ja-JP" sz="1400" dirty="0">
                <a:solidFill>
                  <a:schemeClr val="tx1">
                    <a:lumMod val="65000"/>
                    <a:lumOff val="35000"/>
                  </a:schemeClr>
                </a:solidFill>
                <a:hlinkClick r:id="rId3"/>
              </a:rPr>
              <a:t>https://ads-help.yahoo.co.jp/yahooads/guideline/articledetail?lan=ja&amp;aid=1493&amp;o=default</a:t>
            </a:r>
            <a:endParaRPr kumimoji="0" lang="en-US" altLang="ja-JP" sz="1400" kern="0" dirty="0">
              <a:solidFill>
                <a:schemeClr val="tx1">
                  <a:lumMod val="65000"/>
                  <a:lumOff val="35000"/>
                </a:schemeClr>
              </a:solidFill>
            </a:endParaRPr>
          </a:p>
          <a:p>
            <a:pPr>
              <a:defRPr/>
            </a:pPr>
            <a:r>
              <a:rPr kumimoji="0" lang="ja-JP" altLang="en-US" sz="1400" kern="0" dirty="0">
                <a:solidFill>
                  <a:schemeClr val="tx1">
                    <a:lumMod val="65000"/>
                    <a:lumOff val="35000"/>
                  </a:schemeClr>
                </a:solidFill>
              </a:rPr>
              <a:t>　・入稿規定（</a:t>
            </a:r>
            <a:r>
              <a:rPr kumimoji="0" lang="en-US" altLang="ja-JP" sz="1400" kern="0" dirty="0">
                <a:solidFill>
                  <a:schemeClr val="tx1">
                    <a:lumMod val="65000"/>
                    <a:lumOff val="35000"/>
                  </a:schemeClr>
                </a:solidFill>
              </a:rPr>
              <a:t>PDF</a:t>
            </a:r>
            <a:r>
              <a:rPr kumimoji="0" lang="ja-JP" altLang="en-US" sz="1400" kern="0" dirty="0">
                <a:solidFill>
                  <a:schemeClr val="tx1">
                    <a:lumMod val="65000"/>
                    <a:lumOff val="35000"/>
                  </a:schemeClr>
                </a:solidFill>
              </a:rPr>
              <a:t>）：</a:t>
            </a:r>
            <a:r>
              <a:rPr kumimoji="0" lang="en-US" altLang="ja-JP" sz="1400" kern="0" dirty="0">
                <a:solidFill>
                  <a:schemeClr val="tx1">
                    <a:lumMod val="65000"/>
                    <a:lumOff val="35000"/>
                  </a:schemeClr>
                </a:solidFill>
              </a:rPr>
              <a:t> </a:t>
            </a:r>
            <a:r>
              <a:rPr kumimoji="0" lang="en-US" altLang="ja-JP" sz="1400" kern="0" dirty="0">
                <a:solidFill>
                  <a:schemeClr val="tx1">
                    <a:lumMod val="65000"/>
                    <a:lumOff val="35000"/>
                  </a:schemeClr>
                </a:solidFill>
                <a:hlinkClick r:id="rId4"/>
              </a:rPr>
              <a:t>https://s.yimg.jp/images/listing/pdfs/listing_nyuukoukitei.pdf</a:t>
            </a:r>
            <a:endParaRPr kumimoji="0" lang="en-US" altLang="ja-JP" sz="1400" kern="0" dirty="0">
              <a:solidFill>
                <a:schemeClr val="tx1">
                  <a:lumMod val="65000"/>
                  <a:lumOff val="35000"/>
                </a:schemeClr>
              </a:solidFill>
            </a:endParaRPr>
          </a:p>
          <a:p>
            <a:pPr lvl="0">
              <a:defRPr/>
            </a:pPr>
            <a:r>
              <a:rPr kumimoji="0" lang="ja-JP" altLang="en-US" sz="1400" kern="0" dirty="0">
                <a:solidFill>
                  <a:schemeClr val="tx1">
                    <a:lumMod val="65000"/>
                    <a:lumOff val="35000"/>
                  </a:schemeClr>
                </a:solidFill>
              </a:rPr>
              <a:t>　・商品資料：広告管理ツールで表示される、商品の詳細ページからダウンロード</a:t>
            </a:r>
            <a:r>
              <a:rPr kumimoji="0" lang="ja-JP" altLang="en-US" sz="1400" kern="0" dirty="0" smtClean="0">
                <a:solidFill>
                  <a:schemeClr val="tx1">
                    <a:lumMod val="65000"/>
                    <a:lumOff val="35000"/>
                  </a:schemeClr>
                </a:solidFill>
              </a:rPr>
              <a:t>いただけます</a:t>
            </a:r>
            <a:endParaRPr kumimoji="0" lang="en-US" altLang="ja-JP" sz="1400" kern="0" dirty="0" smtClean="0">
              <a:solidFill>
                <a:schemeClr val="tx1">
                  <a:lumMod val="65000"/>
                  <a:lumOff val="35000"/>
                </a:schemeClr>
              </a:solidFill>
            </a:endParaRPr>
          </a:p>
          <a:p>
            <a:pPr lvl="0">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■購入する広告タイプ・アスペクト比によっては、入稿前審査にて事前原稿確認が必須です。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179388"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ディスプレイ広告（予約型）審査相談フォームよりご依頼ください。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179388" marR="0" lvl="0" indent="0" defTabSz="914400" eaLnBrk="1" fontAlgn="auto" latinLnBrk="0" hangingPunct="1">
              <a:lnSpc>
                <a:spcPct val="100000"/>
              </a:lnSpc>
              <a:spcBef>
                <a:spcPts val="0"/>
              </a:spcBef>
              <a:spcAft>
                <a:spcPts val="0"/>
              </a:spcAft>
              <a:buClrTx/>
              <a:buSzTx/>
              <a:buFontTx/>
              <a:buNone/>
              <a:tabLst/>
              <a:defRPr/>
            </a:pPr>
            <a:r>
              <a:rPr kumimoji="0" lang="en-US" altLang="ja-JP" sz="1400" b="0" i="0" u="none" strike="noStrike" kern="0" cap="none" spc="0" normalizeH="0" baseline="0" noProof="0" dirty="0">
                <a:ln>
                  <a:noFill/>
                </a:ln>
                <a:solidFill>
                  <a:schemeClr val="tx1">
                    <a:lumMod val="65000"/>
                    <a:lumOff val="35000"/>
                  </a:schemeClr>
                </a:solidFill>
                <a:effectLst/>
                <a:uLnTx/>
                <a:uFillTx/>
                <a:hlinkClick r:id="rId5"/>
              </a:rPr>
              <a:t>https://form-business.yahoo.co.jp/claris/enqueteForm?inquiry_type=display_support</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177800" marR="0" lvl="0" indent="-17780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a:t>
            </a:r>
            <a:r>
              <a:rPr kumimoji="0" lang="ja-JP" altLang="ja-JP" sz="1400" b="0" i="0" u="none" strike="noStrike" kern="0" cap="none" spc="0" normalizeH="0" baseline="0" noProof="0" dirty="0">
                <a:ln>
                  <a:noFill/>
                </a:ln>
                <a:solidFill>
                  <a:schemeClr val="tx1">
                    <a:lumMod val="65000"/>
                    <a:lumOff val="35000"/>
                  </a:schemeClr>
                </a:solidFill>
                <a:effectLst/>
                <a:uLnTx/>
                <a:uFillTx/>
              </a:rPr>
              <a:t>ページの内容・構成は、予告なく変更になる場合や、災害時、通信障害時、他プロモーション時等、特別編成になる場合があります。</a:t>
            </a:r>
          </a:p>
          <a:p>
            <a:pPr marL="0" marR="0" lvl="0" indent="179388" defTabSz="914400" eaLnBrk="1" fontAlgn="auto" latinLnBrk="0" hangingPunct="1">
              <a:lnSpc>
                <a:spcPct val="100000"/>
              </a:lnSpc>
              <a:spcBef>
                <a:spcPts val="0"/>
              </a:spcBef>
              <a:spcAft>
                <a:spcPts val="0"/>
              </a:spcAft>
              <a:buClrTx/>
              <a:buSzTx/>
              <a:buFontTx/>
              <a:buNone/>
              <a:tabLst/>
              <a:defRPr/>
            </a:pPr>
            <a:r>
              <a:rPr kumimoji="0" lang="ja-JP" altLang="ja-JP" sz="1400" b="0" i="0" u="none" strike="noStrike" kern="0" cap="none" spc="0" normalizeH="0" baseline="0" noProof="0" dirty="0">
                <a:ln>
                  <a:noFill/>
                </a:ln>
                <a:solidFill>
                  <a:schemeClr val="tx1">
                    <a:lumMod val="65000"/>
                    <a:lumOff val="35000"/>
                  </a:schemeClr>
                </a:solidFill>
                <a:effectLst/>
                <a:uLnTx/>
                <a:uFillTx/>
              </a:rPr>
              <a:t>また、それらに</a:t>
            </a:r>
            <a:r>
              <a:rPr kumimoji="0" lang="ja-JP" altLang="en-US" sz="1400" b="0" i="0" u="none" strike="noStrike" kern="0" cap="none" spc="0" normalizeH="0" baseline="0" noProof="0" dirty="0">
                <a:ln>
                  <a:noFill/>
                </a:ln>
                <a:solidFill>
                  <a:schemeClr val="tx1">
                    <a:lumMod val="65000"/>
                    <a:lumOff val="35000"/>
                  </a:schemeClr>
                </a:solidFill>
                <a:effectLst/>
                <a:uLnTx/>
                <a:uFillTx/>
              </a:rPr>
              <a:t>伴い</a:t>
            </a:r>
            <a:r>
              <a:rPr kumimoji="0" lang="ja-JP" altLang="ja-JP" sz="1400" b="0" i="0" u="none" strike="noStrike" kern="0" cap="none" spc="0" normalizeH="0" baseline="0" noProof="0" dirty="0">
                <a:ln>
                  <a:noFill/>
                </a:ln>
                <a:solidFill>
                  <a:schemeClr val="tx1">
                    <a:lumMod val="65000"/>
                    <a:lumOff val="35000"/>
                  </a:schemeClr>
                </a:solidFill>
                <a:effectLst/>
                <a:uLnTx/>
                <a:uFillTx/>
              </a:rPr>
              <a:t>ページ内での掲載箇所が変更になる場合があります。あらかじめご了承ください。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179388"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■弊社サービスによる特別演出に伴い、一部商品を売り止めする場合があります。あらかじめご了承ください。</a:t>
            </a:r>
            <a:endParaRPr kumimoji="0" lang="ja-JP"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■一部、広告掲載対象外となるページがあります。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■市区郡合併などでエリアが変更・廃止になる場合があります。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 商品によってはセールスシートに明示された「購入期間」より短期間で設定可能ですが、</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400" kern="0" dirty="0">
                <a:solidFill>
                  <a:schemeClr val="tx1">
                    <a:lumMod val="65000"/>
                    <a:lumOff val="35000"/>
                  </a:schemeClr>
                </a:solidFill>
              </a:rPr>
              <a:t>    </a:t>
            </a:r>
            <a:r>
              <a:rPr kumimoji="0" lang="ja-JP" altLang="en-US" sz="1400" b="0" i="0" u="none" strike="noStrike" kern="0" cap="none" spc="0" normalizeH="0" baseline="0" noProof="0" dirty="0">
                <a:ln>
                  <a:noFill/>
                </a:ln>
                <a:solidFill>
                  <a:schemeClr val="tx1">
                    <a:lumMod val="65000"/>
                    <a:lumOff val="35000"/>
                  </a:schemeClr>
                </a:solidFill>
                <a:effectLst/>
                <a:uLnTx/>
                <a:uFillTx/>
              </a:rPr>
              <a:t>指定したビューアブルインプレッション未達と</a:t>
            </a:r>
            <a:r>
              <a:rPr kumimoji="0" lang="ja-JP" altLang="ja-JP" sz="1400" b="0" i="0" u="none" strike="noStrike" kern="0" cap="none" spc="0" normalizeH="0" baseline="0" noProof="0" dirty="0">
                <a:ln>
                  <a:noFill/>
                </a:ln>
                <a:solidFill>
                  <a:schemeClr val="tx1">
                    <a:lumMod val="65000"/>
                    <a:lumOff val="35000"/>
                  </a:schemeClr>
                </a:solidFill>
                <a:effectLst/>
                <a:uLnTx/>
                <a:uFillTx/>
              </a:rPr>
              <a:t>なる場合があります。</a:t>
            </a:r>
            <a:r>
              <a:rPr kumimoji="0" lang="ja-JP" altLang="en-US" sz="1400" b="0" i="0" u="none" strike="noStrike" kern="0" cap="none" spc="0" normalizeH="0" baseline="0" noProof="0" dirty="0">
                <a:ln>
                  <a:noFill/>
                </a:ln>
                <a:solidFill>
                  <a:schemeClr val="tx1">
                    <a:lumMod val="65000"/>
                    <a:lumOff val="35000"/>
                  </a:schemeClr>
                </a:solidFill>
                <a:effectLst/>
                <a:uLnTx/>
                <a:uFillTx/>
              </a:rPr>
              <a:t>その際は補填対象外となりますので</a:t>
            </a:r>
            <a:r>
              <a:rPr kumimoji="0" lang="ja-JP" altLang="ja-JP" sz="1400" b="0" i="0" u="none" strike="noStrike" kern="0" cap="none" spc="0" normalizeH="0" baseline="0" noProof="0" dirty="0">
                <a:ln>
                  <a:noFill/>
                </a:ln>
                <a:solidFill>
                  <a:schemeClr val="tx1">
                    <a:lumMod val="65000"/>
                    <a:lumOff val="35000"/>
                  </a:schemeClr>
                </a:solidFill>
                <a:effectLst/>
                <a:uLnTx/>
                <a:uFillTx/>
              </a:rPr>
              <a:t>あらかじめご了承ください。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■金額表示は、消費税を含みません。</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■金額表示は、代理店手数料を含みます。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TW" sz="1400" b="0" i="0" u="none" strike="noStrike" kern="0" cap="none" spc="0" normalizeH="0" baseline="0" noProof="0" dirty="0">
              <a:ln>
                <a:noFill/>
              </a:ln>
              <a:solidFill>
                <a:schemeClr val="tx1">
                  <a:lumMod val="65000"/>
                  <a:lumOff val="35000"/>
                </a:schemeClr>
              </a:solidFill>
              <a:effectLst/>
              <a:uLnTx/>
              <a:uFillTx/>
            </a:endParaRPr>
          </a:p>
        </p:txBody>
      </p:sp>
    </p:spTree>
    <p:extLst>
      <p:ext uri="{BB962C8B-B14F-4D97-AF65-F5344CB8AC3E}">
        <p14:creationId xmlns:p14="http://schemas.microsoft.com/office/powerpoint/2010/main" val="6424175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免責事項・注意事項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16</a:t>
            </a:fld>
            <a:endParaRPr lang="ja-JP" altLang="en-US"/>
          </a:p>
        </p:txBody>
      </p:sp>
      <p:sp>
        <p:nvSpPr>
          <p:cNvPr id="6" name="テキスト ボックス 5"/>
          <p:cNvSpPr txBox="1"/>
          <p:nvPr/>
        </p:nvSpPr>
        <p:spPr>
          <a:xfrm>
            <a:off x="454374" y="1124744"/>
            <a:ext cx="11402265" cy="2031325"/>
          </a:xfrm>
          <a:prstGeom prst="rect">
            <a:avLst/>
          </a:prstGeom>
          <a:noFill/>
        </p:spPr>
        <p:txBody>
          <a:bodyPr wrap="square" rtlCol="0">
            <a:spAutoFit/>
          </a:bodyPr>
          <a:lstStyle/>
          <a:p>
            <a:r>
              <a:rPr kumimoji="0" lang="ja-JP" altLang="en-US" sz="1400" kern="0" dirty="0">
                <a:solidFill>
                  <a:schemeClr val="tx1">
                    <a:lumMod val="65000"/>
                    <a:lumOff val="35000"/>
                  </a:schemeClr>
                </a:solidFill>
              </a:rPr>
              <a:t>■「継続」リリースの場合、該当商品の予約開始日に、その前の期にリリースされた商品が数時間メンテナンス期間に入り、</a:t>
            </a:r>
            <a:r>
              <a:rPr kumimoji="0" lang="en-US" altLang="ja-JP" sz="1400" kern="0" dirty="0">
                <a:solidFill>
                  <a:schemeClr val="tx1">
                    <a:lumMod val="65000"/>
                    <a:lumOff val="35000"/>
                  </a:schemeClr>
                </a:solidFill>
              </a:rPr>
              <a:t/>
            </a:r>
            <a:br>
              <a:rPr kumimoji="0" lang="en-US" altLang="ja-JP" sz="1400" kern="0" dirty="0">
                <a:solidFill>
                  <a:schemeClr val="tx1">
                    <a:lumMod val="65000"/>
                    <a:lumOff val="35000"/>
                  </a:schemeClr>
                </a:solidFill>
              </a:rPr>
            </a:br>
            <a:r>
              <a:rPr kumimoji="0" lang="en-US" altLang="ja-JP" sz="1400" kern="0" dirty="0">
                <a:solidFill>
                  <a:schemeClr val="tx1">
                    <a:lumMod val="65000"/>
                    <a:lumOff val="35000"/>
                  </a:schemeClr>
                </a:solidFill>
              </a:rPr>
              <a:t>    </a:t>
            </a:r>
            <a:r>
              <a:rPr kumimoji="0" lang="ja-JP" altLang="en-US" sz="1400" kern="0" dirty="0">
                <a:solidFill>
                  <a:schemeClr val="tx1">
                    <a:lumMod val="65000"/>
                    <a:lumOff val="35000"/>
                  </a:schemeClr>
                </a:solidFill>
              </a:rPr>
              <a:t>予約ができない状態となります。ご了承ください。</a:t>
            </a:r>
            <a:endParaRPr kumimoji="0" lang="en-US" altLang="zh-TW" sz="1400" kern="0" dirty="0">
              <a:solidFill>
                <a:schemeClr val="tx1">
                  <a:lumMod val="65000"/>
                  <a:lumOff val="35000"/>
                </a:schemeClr>
              </a:solidFill>
            </a:endParaRPr>
          </a:p>
          <a:p>
            <a:pPr lvl="0"/>
            <a:endParaRPr lang="en-US" altLang="ja-JP" sz="1400" dirty="0" smtClean="0">
              <a:solidFill>
                <a:schemeClr val="tx1">
                  <a:lumMod val="65000"/>
                  <a:lumOff val="35000"/>
                </a:schemeClr>
              </a:solidFill>
            </a:endParaRPr>
          </a:p>
          <a:p>
            <a:pPr lvl="0"/>
            <a:r>
              <a:rPr lang="ja-JP" altLang="en-US" sz="1400" dirty="0" smtClean="0">
                <a:solidFill>
                  <a:schemeClr val="tx1">
                    <a:lumMod val="65000"/>
                    <a:lumOff val="35000"/>
                  </a:schemeClr>
                </a:solidFill>
              </a:rPr>
              <a:t>■</a:t>
            </a:r>
            <a:r>
              <a:rPr lang="ja-JP" altLang="en-US" sz="1400" dirty="0">
                <a:solidFill>
                  <a:schemeClr val="tx1">
                    <a:lumMod val="65000"/>
                    <a:lumOff val="35000"/>
                  </a:schemeClr>
                </a:solidFill>
              </a:rPr>
              <a:t>掲載不具合について</a:t>
            </a:r>
          </a:p>
          <a:p>
            <a:pPr lvl="0"/>
            <a:r>
              <a:rPr lang="ja-JP" altLang="en-US" sz="1400" dirty="0">
                <a:solidFill>
                  <a:schemeClr val="tx1">
                    <a:lumMod val="65000"/>
                    <a:lumOff val="35000"/>
                  </a:schemeClr>
                </a:solidFill>
              </a:rPr>
              <a:t>　次に定める時間は、広告掲載調整時間とし、広告掲載調整時間内の不具合について、ヤフーは免責されます。</a:t>
            </a:r>
          </a:p>
          <a:p>
            <a:pPr lvl="0"/>
            <a:r>
              <a:rPr lang="ja-JP" altLang="en-US" sz="1400" dirty="0">
                <a:solidFill>
                  <a:schemeClr val="tx1">
                    <a:lumMod val="65000"/>
                    <a:lumOff val="35000"/>
                  </a:schemeClr>
                </a:solidFill>
              </a:rPr>
              <a:t>　（１）広告掲載開始日、及び広告内容の変更後の掲載開始日は、掲載開始から</a:t>
            </a:r>
            <a:r>
              <a:rPr lang="en-US" altLang="ja-JP" sz="1400" dirty="0">
                <a:solidFill>
                  <a:schemeClr val="tx1">
                    <a:lumMod val="65000"/>
                    <a:lumOff val="35000"/>
                  </a:schemeClr>
                </a:solidFill>
              </a:rPr>
              <a:t>12</a:t>
            </a:r>
            <a:r>
              <a:rPr lang="ja-JP" altLang="en-US" sz="1400" dirty="0">
                <a:solidFill>
                  <a:schemeClr val="tx1">
                    <a:lumMod val="65000"/>
                    <a:lumOff val="35000"/>
                  </a:schemeClr>
                </a:solidFill>
              </a:rPr>
              <a:t>時間を広告掲載調整時間とします。</a:t>
            </a:r>
          </a:p>
          <a:p>
            <a:pPr lvl="0"/>
            <a:r>
              <a:rPr lang="ja-JP" altLang="en-US" sz="1400" dirty="0">
                <a:solidFill>
                  <a:schemeClr val="tx1">
                    <a:lumMod val="65000"/>
                    <a:lumOff val="35000"/>
                  </a:schemeClr>
                </a:solidFill>
              </a:rPr>
              <a:t>　　ただし、（２）、（３）に該当する場合は、その定めに従います。</a:t>
            </a:r>
          </a:p>
          <a:p>
            <a:pPr lvl="0"/>
            <a:r>
              <a:rPr lang="ja-JP" altLang="en-US" sz="1400" dirty="0">
                <a:solidFill>
                  <a:schemeClr val="tx1">
                    <a:lumMod val="65000"/>
                    <a:lumOff val="35000"/>
                  </a:schemeClr>
                </a:solidFill>
              </a:rPr>
              <a:t>　（２）広告掲載開始日が営業日以外の場合、当該広告掲載開始時間から翌営業日正午までを広告掲載調整時間とします。</a:t>
            </a:r>
          </a:p>
          <a:p>
            <a:pPr lvl="0"/>
            <a:r>
              <a:rPr lang="ja-JP" altLang="en-US" sz="1400" dirty="0">
                <a:solidFill>
                  <a:schemeClr val="tx1">
                    <a:lumMod val="65000"/>
                    <a:lumOff val="35000"/>
                  </a:schemeClr>
                </a:solidFill>
              </a:rPr>
              <a:t>　（３）広告の総掲載予定時間が</a:t>
            </a:r>
            <a:r>
              <a:rPr lang="en-US" altLang="ja-JP" sz="1400" dirty="0">
                <a:solidFill>
                  <a:schemeClr val="tx1">
                    <a:lumMod val="65000"/>
                    <a:lumOff val="35000"/>
                  </a:schemeClr>
                </a:solidFill>
              </a:rPr>
              <a:t>12</a:t>
            </a:r>
            <a:r>
              <a:rPr lang="ja-JP" altLang="en-US" sz="1400" dirty="0">
                <a:solidFill>
                  <a:schemeClr val="tx1">
                    <a:lumMod val="65000"/>
                    <a:lumOff val="35000"/>
                  </a:schemeClr>
                </a:solidFill>
              </a:rPr>
              <a:t>時間未満の場合、総掲載予定時間の</a:t>
            </a:r>
            <a:r>
              <a:rPr lang="en-US" altLang="ja-JP" sz="1400" dirty="0">
                <a:solidFill>
                  <a:schemeClr val="tx1">
                    <a:lumMod val="65000"/>
                    <a:lumOff val="35000"/>
                  </a:schemeClr>
                </a:solidFill>
              </a:rPr>
              <a:t>10%</a:t>
            </a:r>
            <a:r>
              <a:rPr lang="ja-JP" altLang="en-US" sz="1400" dirty="0">
                <a:solidFill>
                  <a:schemeClr val="tx1">
                    <a:lumMod val="65000"/>
                    <a:lumOff val="35000"/>
                  </a:schemeClr>
                </a:solidFill>
              </a:rPr>
              <a:t>にあたる時間までを広告掲載調整時間とします。</a:t>
            </a:r>
          </a:p>
        </p:txBody>
      </p:sp>
    </p:spTree>
    <p:extLst>
      <p:ext uri="{BB962C8B-B14F-4D97-AF65-F5344CB8AC3E}">
        <p14:creationId xmlns:p14="http://schemas.microsoft.com/office/powerpoint/2010/main" val="266146007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更新・変更履歴</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17</a:t>
            </a:fld>
            <a:endParaRPr lang="ja-JP" altLang="en-US"/>
          </a:p>
        </p:txBody>
      </p:sp>
      <p:sp>
        <p:nvSpPr>
          <p:cNvPr id="4" name="テキスト ボックス 3"/>
          <p:cNvSpPr txBox="1"/>
          <p:nvPr/>
        </p:nvSpPr>
        <p:spPr>
          <a:xfrm>
            <a:off x="335359" y="1124744"/>
            <a:ext cx="9649073" cy="2677656"/>
          </a:xfrm>
          <a:prstGeom prst="rect">
            <a:avLst/>
          </a:prstGeom>
          <a:noFill/>
        </p:spPr>
        <p:txBody>
          <a:bodyPr wrap="square" lIns="91440" tIns="45720" rIns="91440" bIns="45720" rtlCol="0" anchor="t">
            <a:spAutoFit/>
          </a:bodyPr>
          <a:lstStyle/>
          <a:p>
            <a:r>
              <a:rPr lang="ja-JP" altLang="en-US" sz="1400" dirty="0">
                <a:solidFill>
                  <a:schemeClr val="tx1">
                    <a:lumMod val="65000"/>
                    <a:lumOff val="35000"/>
                  </a:schemeClr>
                </a:solidFill>
              </a:rPr>
              <a:t>■</a:t>
            </a:r>
            <a:r>
              <a:rPr lang="en-US" altLang="ja-JP" sz="1400" dirty="0">
                <a:solidFill>
                  <a:schemeClr val="tx1">
                    <a:lumMod val="65000"/>
                    <a:lumOff val="35000"/>
                  </a:schemeClr>
                </a:solidFill>
              </a:rPr>
              <a:t>2021/6/4</a:t>
            </a:r>
          </a:p>
          <a:p>
            <a:r>
              <a:rPr lang="ja-JP" altLang="en-US" sz="1400" dirty="0">
                <a:solidFill>
                  <a:schemeClr val="tx1">
                    <a:lumMod val="65000"/>
                    <a:lumOff val="35000"/>
                  </a:schemeClr>
                </a:solidFill>
              </a:rPr>
              <a:t>・「</a:t>
            </a:r>
            <a:r>
              <a:rPr lang="ja-JP" altLang="en-US" sz="1400" dirty="0"/>
              <a:t>広告タイプ一覧</a:t>
            </a:r>
            <a:r>
              <a:rPr lang="ja-JP" altLang="en-US" sz="1400" dirty="0">
                <a:solidFill>
                  <a:schemeClr val="tx1">
                    <a:lumMod val="65000"/>
                    <a:lumOff val="35000"/>
                  </a:schemeClr>
                </a:solidFill>
              </a:rPr>
              <a:t>」および「免責事項・注意事項」に入稿規定関連について追記いたしました</a:t>
            </a:r>
            <a:r>
              <a:rPr lang="ja-JP" altLang="en-US" sz="1400" dirty="0" smtClean="0">
                <a:solidFill>
                  <a:schemeClr val="tx1">
                    <a:lumMod val="65000"/>
                    <a:lumOff val="35000"/>
                  </a:schemeClr>
                </a:solidFill>
              </a:rPr>
              <a:t>。</a:t>
            </a:r>
            <a:endParaRPr lang="en-US" altLang="ja-JP" sz="1400" dirty="0" smtClean="0">
              <a:solidFill>
                <a:schemeClr val="tx1">
                  <a:lumMod val="65000"/>
                  <a:lumOff val="35000"/>
                </a:schemeClr>
              </a:solidFill>
            </a:endParaRPr>
          </a:p>
          <a:p>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a:t>
            </a:r>
            <a:r>
              <a:rPr lang="en-US" altLang="ja-JP" sz="1400" dirty="0">
                <a:solidFill>
                  <a:schemeClr val="tx1">
                    <a:lumMod val="65000"/>
                    <a:lumOff val="35000"/>
                  </a:schemeClr>
                </a:solidFill>
              </a:rPr>
              <a:t>2021/7/28</a:t>
            </a:r>
          </a:p>
          <a:p>
            <a:r>
              <a:rPr lang="ja-JP" altLang="en-US" sz="1400" dirty="0">
                <a:solidFill>
                  <a:schemeClr val="tx1">
                    <a:lumMod val="65000"/>
                    <a:lumOff val="35000"/>
                  </a:schemeClr>
                </a:solidFill>
              </a:rPr>
              <a:t>・以下商品の「商品一覧」ページ「基本料金」の料金を記載不備を修正しました。</a:t>
            </a:r>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　</a:t>
            </a:r>
            <a:r>
              <a:rPr lang="en-US" altLang="ja-JP" sz="1400" dirty="0">
                <a:solidFill>
                  <a:schemeClr val="tx1">
                    <a:lumMod val="65000"/>
                    <a:lumOff val="35000"/>
                  </a:schemeClr>
                </a:solidFill>
              </a:rPr>
              <a:t>-Yahoo!</a:t>
            </a:r>
            <a:r>
              <a:rPr lang="ja-JP" altLang="en-US" sz="1400" dirty="0">
                <a:solidFill>
                  <a:schemeClr val="tx1">
                    <a:lumMod val="65000"/>
                    <a:lumOff val="35000"/>
                  </a:schemeClr>
                </a:solidFill>
              </a:rPr>
              <a:t>ニュース　プライムカバー　</a:t>
            </a:r>
            <a:r>
              <a:rPr lang="en-US" altLang="ja-JP" sz="1400" dirty="0">
                <a:solidFill>
                  <a:schemeClr val="tx1">
                    <a:lumMod val="65000"/>
                    <a:lumOff val="35000"/>
                  </a:schemeClr>
                </a:solidFill>
              </a:rPr>
              <a:t>SP</a:t>
            </a:r>
            <a:r>
              <a:rPr lang="ja-JP" altLang="en-US" sz="1400" dirty="0">
                <a:solidFill>
                  <a:schemeClr val="tx1">
                    <a:lumMod val="65000"/>
                    <a:lumOff val="35000"/>
                  </a:schemeClr>
                </a:solidFill>
              </a:rPr>
              <a:t>（市区郡）</a:t>
            </a:r>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　</a:t>
            </a:r>
            <a:r>
              <a:rPr lang="en-US" altLang="ja-JP" sz="1400" dirty="0">
                <a:solidFill>
                  <a:schemeClr val="tx1">
                    <a:lumMod val="65000"/>
                    <a:lumOff val="35000"/>
                  </a:schemeClr>
                </a:solidFill>
              </a:rPr>
              <a:t>-Yahoo!</a:t>
            </a:r>
            <a:r>
              <a:rPr lang="ja-JP" altLang="en-US" sz="1400" dirty="0">
                <a:solidFill>
                  <a:schemeClr val="tx1">
                    <a:lumMod val="65000"/>
                    <a:lumOff val="35000"/>
                  </a:schemeClr>
                </a:solidFill>
              </a:rPr>
              <a:t>ニュース　トップ　スマートパネル　</a:t>
            </a:r>
            <a:r>
              <a:rPr lang="en-US" altLang="ja-JP" sz="1400" dirty="0">
                <a:solidFill>
                  <a:schemeClr val="tx1">
                    <a:lumMod val="65000"/>
                    <a:lumOff val="35000"/>
                  </a:schemeClr>
                </a:solidFill>
              </a:rPr>
              <a:t>SP</a:t>
            </a:r>
            <a:r>
              <a:rPr lang="ja-JP" altLang="en-US" sz="1400" dirty="0">
                <a:solidFill>
                  <a:schemeClr val="tx1">
                    <a:lumMod val="65000"/>
                    <a:lumOff val="35000"/>
                  </a:schemeClr>
                </a:solidFill>
              </a:rPr>
              <a:t>（市区郡）</a:t>
            </a:r>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・「ターゲティング設定」ページの「</a:t>
            </a:r>
            <a:r>
              <a:rPr lang="en-US" altLang="ja-JP" sz="1400" dirty="0" err="1">
                <a:solidFill>
                  <a:schemeClr val="tx1">
                    <a:lumMod val="65000"/>
                    <a:lumOff val="35000"/>
                  </a:schemeClr>
                </a:solidFill>
                <a:latin typeface="+mn-ea"/>
              </a:rPr>
              <a:t>vCPM</a:t>
            </a:r>
            <a:r>
              <a:rPr lang="ja-JP" altLang="en-US" sz="1400" dirty="0">
                <a:solidFill>
                  <a:schemeClr val="tx1">
                    <a:lumMod val="65000"/>
                    <a:lumOff val="35000"/>
                  </a:schemeClr>
                </a:solidFill>
                <a:latin typeface="+mn-ea"/>
              </a:rPr>
              <a:t>掛け率の最大値は</a:t>
            </a:r>
            <a:r>
              <a:rPr lang="en-US" altLang="ja-JP" sz="1400" dirty="0">
                <a:solidFill>
                  <a:schemeClr val="tx1">
                    <a:lumMod val="65000"/>
                    <a:lumOff val="35000"/>
                  </a:schemeClr>
                </a:solidFill>
                <a:latin typeface="+mn-ea"/>
              </a:rPr>
              <a:t>2.0</a:t>
            </a:r>
            <a:r>
              <a:rPr lang="ja-JP" altLang="en-US" sz="1400" dirty="0">
                <a:solidFill>
                  <a:schemeClr val="tx1">
                    <a:lumMod val="65000"/>
                    <a:lumOff val="35000"/>
                  </a:schemeClr>
                </a:solidFill>
                <a:latin typeface="+mn-ea"/>
              </a:rPr>
              <a:t>倍</a:t>
            </a:r>
            <a:r>
              <a:rPr lang="ja-JP" altLang="en-US" sz="1400" dirty="0">
                <a:solidFill>
                  <a:schemeClr val="tx1">
                    <a:lumMod val="65000"/>
                    <a:lumOff val="35000"/>
                  </a:schemeClr>
                </a:solidFill>
              </a:rPr>
              <a:t>」ルールについて、コメントを追加しました</a:t>
            </a:r>
            <a:r>
              <a:rPr lang="ja-JP" altLang="en-US" sz="1400" dirty="0" smtClean="0">
                <a:solidFill>
                  <a:schemeClr val="tx1">
                    <a:lumMod val="65000"/>
                    <a:lumOff val="35000"/>
                  </a:schemeClr>
                </a:solidFill>
              </a:rPr>
              <a:t>。</a:t>
            </a:r>
            <a:endParaRPr lang="en-US" altLang="ja-JP" sz="1400" dirty="0" smtClean="0">
              <a:solidFill>
                <a:schemeClr val="tx1">
                  <a:lumMod val="65000"/>
                  <a:lumOff val="35000"/>
                </a:schemeClr>
              </a:solidFill>
            </a:endParaRPr>
          </a:p>
          <a:p>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latin typeface="+mn-ea"/>
              </a:rPr>
              <a:t>■</a:t>
            </a:r>
            <a:r>
              <a:rPr lang="en-US" altLang="ja-JP" sz="1400" dirty="0">
                <a:solidFill>
                  <a:schemeClr val="tx1">
                    <a:lumMod val="65000"/>
                    <a:lumOff val="35000"/>
                  </a:schemeClr>
                </a:solidFill>
                <a:latin typeface="+mn-ea"/>
              </a:rPr>
              <a:t>2021/8/5</a:t>
            </a:r>
          </a:p>
          <a:p>
            <a:r>
              <a:rPr lang="ja-JP" altLang="en-US" sz="1400" dirty="0">
                <a:solidFill>
                  <a:schemeClr val="tx1">
                    <a:lumMod val="65000"/>
                    <a:lumOff val="35000"/>
                  </a:schemeClr>
                </a:solidFill>
                <a:latin typeface="+mn-ea"/>
              </a:rPr>
              <a:t>・市区郡商品における「ターゲティング設定」ページの記載を変更しました</a:t>
            </a:r>
            <a:r>
              <a:rPr lang="ja-JP" altLang="en-US" sz="1400" dirty="0">
                <a:solidFill>
                  <a:schemeClr val="tx1">
                    <a:lumMod val="65000"/>
                    <a:lumOff val="35000"/>
                  </a:schemeClr>
                </a:solidFill>
                <a:latin typeface="+mn-ea"/>
              </a:rPr>
              <a:t>。</a:t>
            </a:r>
            <a:endParaRPr lang="ja-JP" altLang="en-US" sz="1400" dirty="0">
              <a:solidFill>
                <a:schemeClr val="tx1">
                  <a:lumMod val="65000"/>
                  <a:lumOff val="35000"/>
                </a:schemeClr>
              </a:solidFill>
              <a:latin typeface="+mn-ea"/>
            </a:endParaRPr>
          </a:p>
          <a:p>
            <a:endParaRPr lang="en-US" altLang="ja-JP" sz="1400" dirty="0">
              <a:solidFill>
                <a:schemeClr val="tx1">
                  <a:lumMod val="65000"/>
                  <a:lumOff val="35000"/>
                </a:schemeClr>
              </a:solidFill>
              <a:latin typeface="+mn-ea"/>
            </a:endParaRPr>
          </a:p>
        </p:txBody>
      </p:sp>
    </p:spTree>
    <p:extLst>
      <p:ext uri="{BB962C8B-B14F-4D97-AF65-F5344CB8AC3E}">
        <p14:creationId xmlns:p14="http://schemas.microsoft.com/office/powerpoint/2010/main" val="7499530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1129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852A4032-7FD5-B44E-ADA6-28AD5D5DB884}"/>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32043141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商品一覧　</a:t>
            </a:r>
            <a:r>
              <a:rPr lang="en-US" altLang="ja-JP" dirty="0"/>
              <a:t>Yahoo!</a:t>
            </a:r>
            <a:r>
              <a:rPr lang="ja-JP" altLang="en-US" dirty="0"/>
              <a:t>ニュース　プライムカバー</a:t>
            </a:r>
          </a:p>
        </p:txBody>
      </p:sp>
      <p:sp>
        <p:nvSpPr>
          <p:cNvPr id="5" name="スライド番号プレースホルダー 4"/>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BD7636-22E7-4304-ABE2-16A3D163D5E1}" type="slidenum">
              <a:rPr kumimoji="1" lang="ja-JP" altLang="en-US" sz="1400" b="0" i="0" u="none" strike="noStrike" kern="1200" cap="none" spc="0" normalizeH="0" baseline="0" noProof="0" smtClean="0">
                <a:ln>
                  <a:noFill/>
                </a:ln>
                <a:solidFill>
                  <a:srgbClr val="999999"/>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1" lang="ja-JP" altLang="en-US" sz="1400" b="0" i="0" u="none" strike="noStrike" kern="1200" cap="none" spc="0" normalizeH="0" baseline="0" noProof="0">
              <a:ln>
                <a:noFill/>
              </a:ln>
              <a:solidFill>
                <a:srgbClr val="999999"/>
              </a:solidFill>
              <a:effectLst/>
              <a:uLnTx/>
              <a:uFillTx/>
              <a:latin typeface="メイリオ"/>
              <a:ea typeface="メイリオ"/>
              <a:cs typeface="+mn-cs"/>
            </a:endParaRPr>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4282332686"/>
              </p:ext>
            </p:extLst>
          </p:nvPr>
        </p:nvGraphicFramePr>
        <p:xfrm>
          <a:off x="263352" y="962953"/>
          <a:ext cx="11161240" cy="5481760"/>
        </p:xfrm>
        <a:graphic>
          <a:graphicData uri="http://schemas.openxmlformats.org/drawingml/2006/table">
            <a:tbl>
              <a:tblPr firstCol="1" bandRow="1"/>
              <a:tblGrid>
                <a:gridCol w="2718135">
                  <a:extLst>
                    <a:ext uri="{9D8B030D-6E8A-4147-A177-3AD203B41FA5}">
                      <a16:colId xmlns:a16="http://schemas.microsoft.com/office/drawing/2014/main" val="792911817"/>
                    </a:ext>
                  </a:extLst>
                </a:gridCol>
                <a:gridCol w="1026281">
                  <a:extLst>
                    <a:ext uri="{9D8B030D-6E8A-4147-A177-3AD203B41FA5}">
                      <a16:colId xmlns:a16="http://schemas.microsoft.com/office/drawing/2014/main" val="598637953"/>
                    </a:ext>
                  </a:extLst>
                </a:gridCol>
                <a:gridCol w="3384376">
                  <a:extLst>
                    <a:ext uri="{9D8B030D-6E8A-4147-A177-3AD203B41FA5}">
                      <a16:colId xmlns:a16="http://schemas.microsoft.com/office/drawing/2014/main" val="2482122175"/>
                    </a:ext>
                  </a:extLst>
                </a:gridCol>
                <a:gridCol w="1008112">
                  <a:extLst>
                    <a:ext uri="{9D8B030D-6E8A-4147-A177-3AD203B41FA5}">
                      <a16:colId xmlns:a16="http://schemas.microsoft.com/office/drawing/2014/main" val="1090259134"/>
                    </a:ext>
                  </a:extLst>
                </a:gridCol>
                <a:gridCol w="3024336">
                  <a:extLst>
                    <a:ext uri="{9D8B030D-6E8A-4147-A177-3AD203B41FA5}">
                      <a16:colId xmlns:a16="http://schemas.microsoft.com/office/drawing/2014/main" val="1193303574"/>
                    </a:ext>
                  </a:extLst>
                </a:gridCol>
              </a:tblGrid>
              <a:tr h="38270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1000" b="1" dirty="0">
                          <a:solidFill>
                            <a:schemeClr val="tx1">
                              <a:lumMod val="65000"/>
                              <a:lumOff val="35000"/>
                            </a:schemeClr>
                          </a:solidFill>
                          <a:latin typeface="+mj-lt"/>
                          <a:ea typeface="+mj-ea"/>
                        </a:rPr>
                        <a:t>Yahoo!</a:t>
                      </a:r>
                      <a:r>
                        <a:rPr kumimoji="1" lang="ja-JP" altLang="en-US" sz="1000" b="1" dirty="0">
                          <a:solidFill>
                            <a:schemeClr val="tx1">
                              <a:lumMod val="65000"/>
                              <a:lumOff val="35000"/>
                            </a:schemeClr>
                          </a:solidFill>
                          <a:latin typeface="+mj-lt"/>
                          <a:ea typeface="+mj-ea"/>
                        </a:rPr>
                        <a:t>ニュース　プライムカバー　</a:t>
                      </a:r>
                      <a:r>
                        <a:rPr kumimoji="1" lang="en-US" altLang="ja-JP" sz="1000" b="1" dirty="0">
                          <a:solidFill>
                            <a:schemeClr val="tx1">
                              <a:lumMod val="65000"/>
                              <a:lumOff val="35000"/>
                            </a:schemeClr>
                          </a:solidFill>
                          <a:latin typeface="+mj-lt"/>
                          <a:ea typeface="+mj-ea"/>
                        </a:rPr>
                        <a:t>SP</a:t>
                      </a:r>
                      <a:endParaRPr kumimoji="1" lang="ja-JP" altLang="en-US" sz="1000" b="1" dirty="0">
                        <a:solidFill>
                          <a:schemeClr val="tx1">
                            <a:lumMod val="65000"/>
                            <a:lumOff val="35000"/>
                          </a:schemeClr>
                        </a:solidFill>
                        <a:latin typeface="+mj-lt"/>
                        <a:ea typeface="+mj-ea"/>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en-US" altLang="ja-JP" sz="1000" b="1" dirty="0">
                          <a:solidFill>
                            <a:schemeClr val="tx1">
                              <a:lumMod val="65000"/>
                              <a:lumOff val="35000"/>
                            </a:schemeClr>
                          </a:solidFill>
                          <a:latin typeface="+mj-lt"/>
                          <a:ea typeface="+mj-ea"/>
                        </a:rPr>
                        <a:t>Yahoo!</a:t>
                      </a:r>
                      <a:r>
                        <a:rPr kumimoji="1" lang="ja-JP" altLang="en-US" sz="1000" b="1" dirty="0">
                          <a:solidFill>
                            <a:schemeClr val="tx1">
                              <a:lumMod val="65000"/>
                              <a:lumOff val="35000"/>
                            </a:schemeClr>
                          </a:solidFill>
                          <a:latin typeface="+mj-lt"/>
                          <a:ea typeface="+mj-ea"/>
                        </a:rPr>
                        <a:t>ニュース　カテゴリー指定　</a:t>
                      </a:r>
                      <a:endParaRPr kumimoji="1" lang="en-US" altLang="ja-JP" sz="1000" b="1" dirty="0">
                        <a:solidFill>
                          <a:schemeClr val="tx1">
                            <a:lumMod val="65000"/>
                            <a:lumOff val="35000"/>
                          </a:schemeClr>
                        </a:solidFill>
                        <a:latin typeface="+mj-lt"/>
                        <a:ea typeface="+mj-ea"/>
                      </a:endParaRPr>
                    </a:p>
                    <a:p>
                      <a:pPr algn="ctr"/>
                      <a:r>
                        <a:rPr kumimoji="1" lang="ja-JP" altLang="en-US" sz="1000" b="1" dirty="0">
                          <a:solidFill>
                            <a:schemeClr val="tx1">
                              <a:lumMod val="65000"/>
                              <a:lumOff val="35000"/>
                            </a:schemeClr>
                          </a:solidFill>
                          <a:latin typeface="+mj-lt"/>
                          <a:ea typeface="+mj-ea"/>
                        </a:rPr>
                        <a:t>プライムカバー　</a:t>
                      </a:r>
                      <a:r>
                        <a:rPr kumimoji="1" lang="en-US" altLang="ja-JP" sz="1000" b="1" dirty="0">
                          <a:solidFill>
                            <a:schemeClr val="tx1">
                              <a:lumMod val="65000"/>
                              <a:lumOff val="35000"/>
                            </a:schemeClr>
                          </a:solidFill>
                          <a:latin typeface="+mj-lt"/>
                          <a:ea typeface="+mj-ea"/>
                        </a:rPr>
                        <a:t>SP</a:t>
                      </a:r>
                      <a:endParaRPr kumimoji="1" lang="ja-JP" altLang="en-US" sz="1000" b="1"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2078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メイリオ"/>
                          <a:ea typeface="メイリオ"/>
                          <a:cs typeface="+mn-cs"/>
                        </a:rPr>
                        <a:t>商品</a:t>
                      </a:r>
                      <a:r>
                        <a:rPr kumimoji="1" lang="en-US" altLang="ja-JP" sz="900" b="0" kern="1200" dirty="0">
                          <a:solidFill>
                            <a:schemeClr val="bg1"/>
                          </a:solidFill>
                          <a:latin typeface="メイリオ"/>
                          <a:ea typeface="メイリオ"/>
                          <a:cs typeface="+mn-cs"/>
                        </a:rPr>
                        <a:t>ID</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dirty="0">
                          <a:solidFill>
                            <a:schemeClr val="tx1">
                              <a:lumMod val="65000"/>
                              <a:lumOff val="35000"/>
                            </a:schemeClr>
                          </a:solidFill>
                          <a:latin typeface="+mj-lt"/>
                          <a:ea typeface="+mj-ea"/>
                        </a:rPr>
                        <a:t>内容変更</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a:r>
                        <a:rPr kumimoji="1" lang="en-US" altLang="ja-JP" sz="800" kern="1200" dirty="0" smtClean="0">
                          <a:solidFill>
                            <a:schemeClr val="tx1">
                              <a:lumMod val="65000"/>
                              <a:lumOff val="35000"/>
                            </a:schemeClr>
                          </a:solidFill>
                          <a:latin typeface="+mn-lt"/>
                          <a:ea typeface="+mn-ea"/>
                          <a:cs typeface="+mn-cs"/>
                        </a:rPr>
                        <a:t>1000001196</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800" kern="1200" dirty="0" smtClean="0">
                          <a:solidFill>
                            <a:schemeClr val="tx1">
                              <a:lumMod val="65000"/>
                              <a:lumOff val="35000"/>
                            </a:schemeClr>
                          </a:solidFill>
                          <a:latin typeface="+mn-lt"/>
                          <a:ea typeface="+mn-ea"/>
                          <a:cs typeface="+mn-cs"/>
                        </a:rPr>
                        <a:t>新規</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1000001212</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55075111"/>
                  </a:ext>
                </a:extLst>
              </a:tr>
              <a:tr h="22078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6</a:t>
                      </a:r>
                      <a:r>
                        <a:rPr kumimoji="1" lang="ja-JP" altLang="en-US" sz="800" kern="1200" dirty="0" smtClean="0">
                          <a:solidFill>
                            <a:schemeClr val="tx1">
                              <a:lumMod val="65000"/>
                              <a:lumOff val="35000"/>
                            </a:schemeClr>
                          </a:solidFill>
                          <a:latin typeface="+mn-lt"/>
                          <a:ea typeface="+mn-ea"/>
                          <a:cs typeface="+mn-cs"/>
                        </a:rPr>
                        <a:t>日（木）</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711836917"/>
                  </a:ext>
                </a:extLst>
              </a:tr>
              <a:tr h="22078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6770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txBody>
                  <a:tcPr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10325936"/>
                  </a:ext>
                </a:extLst>
              </a:tr>
              <a:tr h="22078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 </a:t>
                      </a:r>
                      <a:r>
                        <a:rPr kumimoji="1" lang="ja-JP" altLang="en-US" sz="800" kern="1200" dirty="0">
                          <a:solidFill>
                            <a:schemeClr val="tx1">
                              <a:lumMod val="65000"/>
                              <a:lumOff val="35000"/>
                            </a:schemeClr>
                          </a:solidFill>
                          <a:latin typeface="+mn-lt"/>
                          <a:ea typeface="+mn-ea"/>
                          <a:cs typeface="+mn-cs"/>
                        </a:rPr>
                        <a:t>動画（</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a:t>
                      </a:r>
                    </a:p>
                  </a:txBody>
                  <a:tcPr anchor="ctr">
                    <a:lnL w="12700" cmpd="sng">
                      <a:noFill/>
                    </a:lnL>
                    <a:lnR w="6350" cap="flat" cmpd="sng" algn="ctr">
                      <a:no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84434171"/>
                  </a:ext>
                </a:extLst>
              </a:tr>
              <a:tr h="2417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動画（</a:t>
                      </a:r>
                      <a:r>
                        <a:rPr kumimoji="1" lang="en-US" altLang="ja-JP" sz="900" b="0" kern="1200" dirty="0">
                          <a:solidFill>
                            <a:schemeClr val="bg1"/>
                          </a:solidFill>
                          <a:latin typeface="+mn-lt"/>
                          <a:ea typeface="+mn-ea"/>
                          <a:cs typeface="+mn-cs"/>
                        </a:rPr>
                        <a:t>16</a:t>
                      </a:r>
                      <a:r>
                        <a:rPr kumimoji="1" lang="ja-JP" altLang="en-US" sz="900" b="0" kern="1200" dirty="0">
                          <a:solidFill>
                            <a:schemeClr val="bg1"/>
                          </a:solidFill>
                          <a:latin typeface="+mn-lt"/>
                          <a:ea typeface="+mn-ea"/>
                          <a:cs typeface="+mn-cs"/>
                        </a:rPr>
                        <a:t>：</a:t>
                      </a:r>
                      <a:r>
                        <a:rPr kumimoji="1" lang="en-US" altLang="ja-JP" sz="900" b="0" kern="1200" dirty="0">
                          <a:solidFill>
                            <a:schemeClr val="bg1"/>
                          </a:solidFill>
                          <a:latin typeface="+mn-lt"/>
                          <a:ea typeface="+mn-ea"/>
                          <a:cs typeface="+mn-cs"/>
                        </a:rPr>
                        <a:t>9</a:t>
                      </a:r>
                      <a:r>
                        <a:rPr kumimoji="1" lang="ja-JP" altLang="en-US" sz="900" b="0" kern="1200" dirty="0">
                          <a:solidFill>
                            <a:schemeClr val="bg1"/>
                          </a:solidFill>
                          <a:latin typeface="+mn-lt"/>
                          <a:ea typeface="+mn-ea"/>
                          <a:cs typeface="+mn-cs"/>
                        </a:rPr>
                        <a:t>）広告タップ後の動作</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動画をフルスクリーンで再生する（</a:t>
                      </a:r>
                      <a:r>
                        <a:rPr kumimoji="1" lang="en-US" altLang="ja-JP" sz="800" kern="1200" dirty="0">
                          <a:solidFill>
                            <a:schemeClr val="tx1">
                              <a:lumMod val="65000"/>
                              <a:lumOff val="35000"/>
                            </a:schemeClr>
                          </a:solidFill>
                          <a:latin typeface="+mn-lt"/>
                          <a:ea typeface="+mn-ea"/>
                          <a:cs typeface="+mn-cs"/>
                        </a:rPr>
                        <a:t>for view</a:t>
                      </a:r>
                      <a:r>
                        <a:rPr kumimoji="1" lang="ja-JP" altLang="en-US" sz="800" kern="1200" dirty="0">
                          <a:solidFill>
                            <a:schemeClr val="tx1">
                              <a:lumMod val="65000"/>
                              <a:lumOff val="35000"/>
                            </a:schemeClr>
                          </a:solidFill>
                          <a:latin typeface="+mn-lt"/>
                          <a:ea typeface="+mn-ea"/>
                          <a:cs typeface="+mn-cs"/>
                        </a:rPr>
                        <a:t>）</a:t>
                      </a:r>
                    </a:p>
                  </a:txBody>
                  <a:tcPr anchor="ctr">
                    <a:lnL w="12700" cmpd="sng">
                      <a:noFill/>
                    </a:lnL>
                    <a:lnR w="6350" cap="flat" cmpd="sng" algn="ctr">
                      <a:no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22545122"/>
                  </a:ext>
                </a:extLst>
              </a:tr>
              <a:tr h="22078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ja-JP" altLang="en-US" sz="800" dirty="0">
                          <a:solidFill>
                            <a:schemeClr val="tx1">
                              <a:lumMod val="65000"/>
                              <a:lumOff val="35000"/>
                            </a:schemeClr>
                          </a:solidFill>
                          <a:latin typeface="+mj-lt"/>
                          <a:ea typeface="+mj-ea"/>
                        </a:rPr>
                        <a:t>スマートフォン（ウェブ）</a:t>
                      </a:r>
                    </a:p>
                  </a:txBody>
                  <a:tcPr anchor="ctr">
                    <a:lnL w="12700" cmpd="sng">
                      <a:noFill/>
                    </a:lnL>
                    <a:lnR w="6350" cap="flat" cmpd="sng" algn="ctr">
                      <a:no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931917948"/>
                  </a:ext>
                </a:extLst>
              </a:tr>
              <a:tr h="559332">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ニュース（</a:t>
                      </a:r>
                      <a:r>
                        <a:rPr kumimoji="1" lang="en-US" altLang="ja-JP" sz="800" kern="1200" dirty="0">
                          <a:solidFill>
                            <a:schemeClr val="tx1">
                              <a:lumMod val="65000"/>
                              <a:lumOff val="35000"/>
                            </a:schemeClr>
                          </a:solidFill>
                          <a:latin typeface="+mn-lt"/>
                          <a:ea typeface="+mn-ea"/>
                          <a:cs typeface="+mn-cs"/>
                        </a:rPr>
                        <a:t>SP</a:t>
                      </a:r>
                      <a:r>
                        <a:rPr kumimoji="1" lang="ja-JP" altLang="en-US" sz="800" kern="1200" dirty="0">
                          <a:solidFill>
                            <a:schemeClr val="tx1">
                              <a:lumMod val="65000"/>
                              <a:lumOff val="35000"/>
                            </a:schemeClr>
                          </a:solidFill>
                          <a:latin typeface="+mn-lt"/>
                          <a:ea typeface="+mn-ea"/>
                          <a:cs typeface="+mn-cs"/>
                        </a:rPr>
                        <a:t>プライムカバー）</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ニュース　経済</a:t>
                      </a: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ニュース　エンタメ</a:t>
                      </a:r>
                    </a:p>
                    <a:p>
                      <a:pPr algn="ct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ニュース　スポーツ</a:t>
                      </a: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ニュース　スポーツ　ゴルフ</a:t>
                      </a: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p>
                      <a:pPr algn="ct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ニュース　スポーツ　野球</a:t>
                      </a:r>
                      <a:r>
                        <a:rPr kumimoji="1" lang="en-US" altLang="ja-JP" sz="800" kern="1200" dirty="0">
                          <a:solidFill>
                            <a:schemeClr val="tx1">
                              <a:lumMod val="65000"/>
                              <a:lumOff val="35000"/>
                            </a:schemeClr>
                          </a:solidFill>
                          <a:latin typeface="+mn-lt"/>
                          <a:ea typeface="+mn-ea"/>
                          <a:cs typeface="+mn-cs"/>
                        </a:rPr>
                        <a:t>/</a:t>
                      </a:r>
                    </a:p>
                    <a:p>
                      <a:pPr algn="ct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ニュース　スポーツ　サッカー</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87314208"/>
                  </a:ext>
                </a:extLst>
              </a:tr>
              <a:tr h="220789">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ニュースの記事詳細ページ</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ニュース内の各カテゴリーの記事詳細ページ</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066738162"/>
                  </a:ext>
                </a:extLst>
              </a:tr>
              <a:tr h="220789">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7</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日（木）～</a:t>
                      </a: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9</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30</a:t>
                      </a:r>
                      <a:r>
                        <a:rPr kumimoji="1" lang="ja-JP" altLang="en-US" sz="800" kern="1200" dirty="0" smtClean="0">
                          <a:solidFill>
                            <a:schemeClr val="tx1">
                              <a:lumMod val="65000"/>
                              <a:lumOff val="35000"/>
                            </a:schemeClr>
                          </a:solidFill>
                          <a:latin typeface="+mn-lt"/>
                          <a:ea typeface="+mn-ea"/>
                          <a:cs typeface="+mn-cs"/>
                        </a:rPr>
                        <a:t>日（木）</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463668774"/>
                  </a:ext>
                </a:extLst>
              </a:tr>
              <a:tr h="44157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31</a:t>
                      </a:r>
                      <a:r>
                        <a:rPr kumimoji="1" lang="ja-JP" altLang="en-US" sz="800" kern="1200" dirty="0">
                          <a:solidFill>
                            <a:schemeClr val="tx1">
                              <a:lumMod val="65000"/>
                              <a:lumOff val="35000"/>
                            </a:schemeClr>
                          </a:solidFill>
                          <a:latin typeface="+mn-lt"/>
                          <a:ea typeface="+mn-ea"/>
                          <a:cs typeface="+mn-cs"/>
                        </a:rPr>
                        <a:t>日間</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4</a:t>
                      </a:r>
                      <a:r>
                        <a:rPr kumimoji="1" lang="ja-JP" altLang="en-US" sz="800" kern="1200" dirty="0">
                          <a:solidFill>
                            <a:schemeClr val="tx1">
                              <a:lumMod val="65000"/>
                              <a:lumOff val="35000"/>
                            </a:schemeClr>
                          </a:solidFill>
                          <a:latin typeface="+mn-lt"/>
                          <a:ea typeface="+mn-ea"/>
                          <a:cs typeface="+mn-cs"/>
                        </a:rPr>
                        <a:t>日間での掲載も可能ですが、</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掲載</a:t>
                      </a:r>
                      <a:r>
                        <a:rPr kumimoji="1" lang="en-US" altLang="ja-JP" sz="800" kern="1200" dirty="0" err="1">
                          <a:solidFill>
                            <a:schemeClr val="tx1">
                              <a:lumMod val="65000"/>
                              <a:lumOff val="35000"/>
                            </a:schemeClr>
                          </a:solidFill>
                          <a:latin typeface="+mn-lt"/>
                          <a:ea typeface="+mn-ea"/>
                          <a:cs typeface="+mn-cs"/>
                        </a:rPr>
                        <a:t>vimps</a:t>
                      </a:r>
                      <a:r>
                        <a:rPr kumimoji="1" lang="ja-JP" altLang="en-US" sz="800" kern="1200" dirty="0">
                          <a:solidFill>
                            <a:schemeClr val="tx1">
                              <a:lumMod val="65000"/>
                              <a:lumOff val="35000"/>
                            </a:schemeClr>
                          </a:solidFill>
                          <a:latin typeface="+mn-lt"/>
                          <a:ea typeface="+mn-ea"/>
                          <a:cs typeface="+mn-cs"/>
                        </a:rPr>
                        <a:t>数が未達成の場合、補填対象外になります。</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31</a:t>
                      </a:r>
                      <a:r>
                        <a:rPr kumimoji="1" lang="ja-JP" altLang="en-US" sz="800" kern="1200" dirty="0">
                          <a:solidFill>
                            <a:schemeClr val="tx1">
                              <a:lumMod val="65000"/>
                              <a:lumOff val="35000"/>
                            </a:schemeClr>
                          </a:solidFill>
                          <a:latin typeface="+mn-lt"/>
                          <a:ea typeface="+mn-ea"/>
                          <a:cs typeface="+mn-cs"/>
                        </a:rPr>
                        <a:t>日間</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※3</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4</a:t>
                      </a:r>
                      <a:r>
                        <a:rPr kumimoji="1" lang="ja-JP" altLang="en-US" sz="800" kern="1200" dirty="0">
                          <a:solidFill>
                            <a:schemeClr val="tx1">
                              <a:lumMod val="65000"/>
                              <a:lumOff val="35000"/>
                            </a:schemeClr>
                          </a:solidFill>
                          <a:latin typeface="+mn-lt"/>
                          <a:ea typeface="+mn-ea"/>
                          <a:cs typeface="+mn-cs"/>
                        </a:rPr>
                        <a:t>日間での掲載も可能ですが、</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掲載</a:t>
                      </a:r>
                      <a:r>
                        <a:rPr kumimoji="1" lang="en-US" altLang="ja-JP" sz="800" kern="1200" dirty="0" err="1">
                          <a:solidFill>
                            <a:schemeClr val="tx1">
                              <a:lumMod val="65000"/>
                              <a:lumOff val="35000"/>
                            </a:schemeClr>
                          </a:solidFill>
                          <a:latin typeface="+mn-lt"/>
                          <a:ea typeface="+mn-ea"/>
                          <a:cs typeface="+mn-cs"/>
                        </a:rPr>
                        <a:t>vimps</a:t>
                      </a:r>
                      <a:r>
                        <a:rPr kumimoji="1" lang="ja-JP" altLang="en-US" sz="800" kern="1200" dirty="0">
                          <a:solidFill>
                            <a:schemeClr val="tx1">
                              <a:lumMod val="65000"/>
                              <a:lumOff val="35000"/>
                            </a:schemeClr>
                          </a:solidFill>
                          <a:latin typeface="+mn-lt"/>
                          <a:ea typeface="+mn-ea"/>
                          <a:cs typeface="+mn-cs"/>
                        </a:rPr>
                        <a:t>数が未達成の場合、補填対象外になります。</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25015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12700" cmpd="sng">
                      <a:noFill/>
                    </a:lnL>
                    <a:lnR w="6350" cap="flat" cmpd="sng" algn="ctr">
                      <a:no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750538939"/>
                  </a:ext>
                </a:extLst>
              </a:tr>
              <a:tr h="23262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最低購入価格</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dirty="0">
                          <a:solidFill>
                            <a:schemeClr val="tx1">
                              <a:lumMod val="65000"/>
                              <a:lumOff val="35000"/>
                            </a:schemeClr>
                          </a:solidFill>
                          <a:latin typeface="+mj-lt"/>
                          <a:ea typeface="+mj-ea"/>
                        </a:rPr>
                        <a:t>500,000</a:t>
                      </a:r>
                      <a:r>
                        <a:rPr kumimoji="1" lang="ja-JP" altLang="en-US" sz="800" dirty="0">
                          <a:solidFill>
                            <a:schemeClr val="tx1">
                              <a:lumMod val="65000"/>
                              <a:lumOff val="35000"/>
                            </a:schemeClr>
                          </a:solidFill>
                          <a:latin typeface="+mj-lt"/>
                          <a:ea typeface="+mj-ea"/>
                        </a:rPr>
                        <a:t>円</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300,000</a:t>
                      </a:r>
                      <a:r>
                        <a:rPr kumimoji="1" lang="ja-JP" altLang="en-US" sz="800" kern="1200" dirty="0">
                          <a:solidFill>
                            <a:schemeClr val="tx1">
                              <a:lumMod val="65000"/>
                              <a:lumOff val="35000"/>
                            </a:schemeClr>
                          </a:solidFill>
                          <a:latin typeface="+mn-lt"/>
                          <a:ea typeface="+mn-ea"/>
                          <a:cs typeface="+mn-cs"/>
                        </a:rPr>
                        <a:t>円</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79484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基本料金（</a:t>
                      </a:r>
                      <a:r>
                        <a:rPr kumimoji="1" lang="en-US" altLang="ja-JP" sz="900" b="0" kern="1200" dirty="0" err="1">
                          <a:solidFill>
                            <a:schemeClr val="bg1"/>
                          </a:solidFill>
                          <a:latin typeface="+mn-lt"/>
                          <a:ea typeface="+mn-ea"/>
                          <a:cs typeface="+mn-cs"/>
                        </a:rPr>
                        <a:t>vCPM</a:t>
                      </a:r>
                      <a:r>
                        <a:rPr kumimoji="1" lang="ja-JP" altLang="en-US" sz="900" b="0" kern="1200" dirty="0">
                          <a:solidFill>
                            <a:schemeClr val="bg1"/>
                          </a:solidFill>
                          <a:latin typeface="+mn-lt"/>
                          <a:ea typeface="+mn-ea"/>
                          <a:cs typeface="+mn-cs"/>
                        </a:rPr>
                        <a:t>）</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dirty="0">
                          <a:solidFill>
                            <a:schemeClr val="tx1">
                              <a:lumMod val="65000"/>
                              <a:lumOff val="35000"/>
                            </a:schemeClr>
                          </a:solidFill>
                          <a:latin typeface="+mj-lt"/>
                          <a:ea typeface="+mj-ea"/>
                        </a:rPr>
                        <a:t>400</a:t>
                      </a:r>
                      <a:r>
                        <a:rPr kumimoji="1" lang="ja-JP" altLang="en-US" sz="800" dirty="0">
                          <a:solidFill>
                            <a:schemeClr val="tx1">
                              <a:lumMod val="65000"/>
                              <a:lumOff val="35000"/>
                            </a:schemeClr>
                          </a:solidFill>
                          <a:latin typeface="+mj-lt"/>
                          <a:ea typeface="+mj-ea"/>
                        </a:rPr>
                        <a:t>円</a:t>
                      </a:r>
                      <a:r>
                        <a:rPr lang="ja-JP" altLang="en-US" sz="800" dirty="0">
                          <a:solidFill>
                            <a:schemeClr val="tx1">
                              <a:lumMod val="65000"/>
                              <a:lumOff val="35000"/>
                            </a:schemeClr>
                          </a:solidFill>
                        </a:rPr>
                        <a:t>（</a:t>
                      </a:r>
                      <a:r>
                        <a:rPr lang="en-US" altLang="ja-JP" sz="800" dirty="0">
                          <a:solidFill>
                            <a:schemeClr val="tx1">
                              <a:lumMod val="65000"/>
                              <a:lumOff val="35000"/>
                            </a:schemeClr>
                          </a:solidFill>
                        </a:rPr>
                        <a:t>※</a:t>
                      </a:r>
                      <a:r>
                        <a:rPr lang="ja-JP" altLang="en-US" sz="800" dirty="0">
                          <a:solidFill>
                            <a:schemeClr val="tx1">
                              <a:lumMod val="65000"/>
                              <a:lumOff val="35000"/>
                            </a:schemeClr>
                          </a:solidFill>
                        </a:rPr>
                        <a:t>基本</a:t>
                      </a:r>
                      <a:r>
                        <a:rPr lang="ja-JP" altLang="en-US" sz="800" dirty="0" smtClean="0">
                          <a:solidFill>
                            <a:schemeClr val="tx1">
                              <a:lumMod val="65000"/>
                              <a:lumOff val="35000"/>
                            </a:schemeClr>
                          </a:solidFill>
                        </a:rPr>
                        <a:t>料金</a:t>
                      </a:r>
                      <a:r>
                        <a:rPr lang="en-US" altLang="ja-JP" sz="800" dirty="0" err="1" smtClean="0">
                          <a:solidFill>
                            <a:schemeClr val="tx1">
                              <a:lumMod val="65000"/>
                              <a:lumOff val="35000"/>
                            </a:schemeClr>
                          </a:solidFill>
                        </a:rPr>
                        <a:t>vCPM</a:t>
                      </a:r>
                      <a:r>
                        <a:rPr lang="ja-JP" altLang="en-US" sz="800" dirty="0" smtClean="0">
                          <a:solidFill>
                            <a:schemeClr val="tx1">
                              <a:lumMod val="65000"/>
                              <a:lumOff val="35000"/>
                            </a:schemeClr>
                          </a:solidFill>
                        </a:rPr>
                        <a:t>＝</a:t>
                      </a:r>
                      <a:r>
                        <a:rPr lang="en-US" altLang="ja-JP" sz="800" dirty="0">
                          <a:solidFill>
                            <a:schemeClr val="tx1">
                              <a:lumMod val="65000"/>
                              <a:lumOff val="35000"/>
                            </a:schemeClr>
                          </a:solidFill>
                        </a:rPr>
                        <a:t>334</a:t>
                      </a:r>
                      <a:r>
                        <a:rPr lang="ja-JP" altLang="en-US" sz="800" dirty="0">
                          <a:solidFill>
                            <a:schemeClr val="tx1">
                              <a:lumMod val="65000"/>
                              <a:lumOff val="35000"/>
                            </a:schemeClr>
                          </a:solidFill>
                        </a:rPr>
                        <a:t>円</a:t>
                      </a:r>
                      <a:r>
                        <a:rPr lang="en-US" altLang="ja-JP" sz="800" dirty="0">
                          <a:solidFill>
                            <a:schemeClr val="tx1">
                              <a:lumMod val="65000"/>
                              <a:lumOff val="35000"/>
                            </a:schemeClr>
                          </a:solidFill>
                        </a:rPr>
                        <a:t>×1.2</a:t>
                      </a:r>
                      <a:r>
                        <a:rPr lang="ja-JP" altLang="en-US" sz="800" dirty="0">
                          <a:solidFill>
                            <a:schemeClr val="tx1">
                              <a:lumMod val="65000"/>
                              <a:lumOff val="35000"/>
                            </a:schemeClr>
                          </a:solidFill>
                        </a:rPr>
                        <a:t>倍）</a:t>
                      </a:r>
                      <a:endParaRPr lang="en-US" altLang="ja-JP" sz="800" dirty="0">
                        <a:solidFill>
                          <a:schemeClr val="tx1">
                            <a:lumMod val="65000"/>
                            <a:lumOff val="35000"/>
                          </a:schemeClr>
                        </a:solidFill>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800" dirty="0">
                        <a:solidFill>
                          <a:schemeClr val="tx1">
                            <a:lumMod val="65000"/>
                            <a:lumOff val="35000"/>
                          </a:schemeClr>
                        </a:solidFill>
                        <a:latin typeface="+mj-lt"/>
                        <a:ea typeface="+mj-ea"/>
                      </a:endParaRPr>
                    </a:p>
                    <a:p>
                      <a:pPr algn="ctr"/>
                      <a:r>
                        <a:rPr lang="en-US" altLang="ja-JP" sz="800" dirty="0" smtClean="0">
                          <a:solidFill>
                            <a:schemeClr val="tx1">
                              <a:lumMod val="65000"/>
                              <a:lumOff val="35000"/>
                            </a:schemeClr>
                          </a:solidFill>
                        </a:rPr>
                        <a:t>※</a:t>
                      </a:r>
                      <a:r>
                        <a:rPr lang="en-US" altLang="ja-JP" sz="800" dirty="0" err="1" smtClean="0">
                          <a:solidFill>
                            <a:schemeClr val="tx1">
                              <a:lumMod val="65000"/>
                              <a:lumOff val="35000"/>
                            </a:schemeClr>
                          </a:solidFill>
                        </a:rPr>
                        <a:t>vCPM</a:t>
                      </a:r>
                      <a:r>
                        <a:rPr lang="ja-JP" altLang="en-US" sz="800" dirty="0" smtClean="0">
                          <a:solidFill>
                            <a:schemeClr val="tx1">
                              <a:lumMod val="65000"/>
                              <a:lumOff val="35000"/>
                            </a:schemeClr>
                          </a:solidFill>
                        </a:rPr>
                        <a:t>は「基本料金</a:t>
                      </a:r>
                      <a:r>
                        <a:rPr lang="en-US" altLang="ja-JP" sz="800" dirty="0" smtClean="0">
                          <a:solidFill>
                            <a:schemeClr val="tx1">
                              <a:lumMod val="65000"/>
                              <a:lumOff val="35000"/>
                            </a:schemeClr>
                          </a:solidFill>
                        </a:rPr>
                        <a:t>×</a:t>
                      </a:r>
                      <a:r>
                        <a:rPr lang="ja-JP" altLang="en-US" sz="800" dirty="0" smtClean="0">
                          <a:solidFill>
                            <a:schemeClr val="tx1">
                              <a:lumMod val="65000"/>
                              <a:lumOff val="35000"/>
                            </a:schemeClr>
                          </a:solidFill>
                        </a:rPr>
                        <a:t>ターゲティング係数」（小数点以下切り捨て）によって決定されます。</a:t>
                      </a:r>
                      <a:endParaRPr lang="en-US" altLang="ja-JP" sz="800" dirty="0" smtClean="0">
                        <a:solidFill>
                          <a:schemeClr val="tx1">
                            <a:lumMod val="65000"/>
                            <a:lumOff val="35000"/>
                          </a:schemeClr>
                        </a:solidFill>
                      </a:endParaRPr>
                    </a:p>
                    <a:p>
                      <a:pPr algn="ctr"/>
                      <a:r>
                        <a:rPr lang="en-US" altLang="ja-JP" sz="800" dirty="0" smtClean="0">
                          <a:solidFill>
                            <a:schemeClr val="tx1">
                              <a:lumMod val="65000"/>
                              <a:lumOff val="35000"/>
                            </a:schemeClr>
                          </a:solidFill>
                        </a:rPr>
                        <a:t>※</a:t>
                      </a:r>
                      <a:r>
                        <a:rPr lang="ja-JP" altLang="en-US" sz="800" dirty="0" smtClean="0">
                          <a:solidFill>
                            <a:schemeClr val="tx1">
                              <a:lumMod val="65000"/>
                              <a:lumOff val="35000"/>
                            </a:schemeClr>
                          </a:solidFill>
                        </a:rPr>
                        <a:t>ターゲティングを掛ける場合は、基本料金</a:t>
                      </a:r>
                      <a:r>
                        <a:rPr lang="en-US" altLang="ja-JP" sz="800" dirty="0" err="1" smtClean="0">
                          <a:solidFill>
                            <a:schemeClr val="tx1">
                              <a:lumMod val="65000"/>
                              <a:lumOff val="35000"/>
                            </a:schemeClr>
                          </a:solidFill>
                        </a:rPr>
                        <a:t>vCPM</a:t>
                      </a:r>
                      <a:r>
                        <a:rPr lang="ja-JP" altLang="en-US" sz="800" dirty="0" smtClean="0">
                          <a:solidFill>
                            <a:schemeClr val="tx1">
                              <a:lumMod val="65000"/>
                              <a:lumOff val="35000"/>
                            </a:schemeClr>
                          </a:solidFill>
                        </a:rPr>
                        <a:t>（</a:t>
                      </a:r>
                      <a:r>
                        <a:rPr lang="en-US" altLang="ja-JP" sz="800" dirty="0" smtClean="0">
                          <a:solidFill>
                            <a:schemeClr val="tx1">
                              <a:lumMod val="65000"/>
                              <a:lumOff val="35000"/>
                            </a:schemeClr>
                          </a:solidFill>
                        </a:rPr>
                        <a:t>400</a:t>
                      </a:r>
                      <a:r>
                        <a:rPr lang="ja-JP" altLang="en-US" sz="800" dirty="0" smtClean="0">
                          <a:solidFill>
                            <a:schemeClr val="tx1">
                              <a:lumMod val="65000"/>
                              <a:lumOff val="35000"/>
                            </a:schemeClr>
                          </a:solidFill>
                        </a:rPr>
                        <a:t>円）を 元に計算せず、</a:t>
                      </a:r>
                      <a:endParaRPr lang="en-US" altLang="ja-JP" sz="800" dirty="0" smtClean="0">
                        <a:solidFill>
                          <a:schemeClr val="tx1">
                            <a:lumMod val="65000"/>
                            <a:lumOff val="35000"/>
                          </a:schemeClr>
                        </a:solidFill>
                      </a:endParaRPr>
                    </a:p>
                    <a:p>
                      <a:pPr algn="ctr"/>
                      <a:r>
                        <a:rPr lang="ja-JP" altLang="en-US" sz="800" dirty="0" smtClean="0">
                          <a:solidFill>
                            <a:schemeClr val="tx1">
                              <a:lumMod val="65000"/>
                              <a:lumOff val="35000"/>
                            </a:schemeClr>
                          </a:solidFill>
                        </a:rPr>
                        <a:t>カッコ内の計算式を元に計算してください。</a:t>
                      </a:r>
                      <a:endParaRPr kumimoji="1" lang="en-US" altLang="ja-JP"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700" kern="1200" dirty="0">
                          <a:solidFill>
                            <a:schemeClr val="tx1">
                              <a:lumMod val="65000"/>
                              <a:lumOff val="35000"/>
                            </a:schemeClr>
                          </a:solidFill>
                          <a:latin typeface="+mn-lt"/>
                          <a:ea typeface="+mn-ea"/>
                          <a:cs typeface="+mn-cs"/>
                        </a:rPr>
                        <a:t>480</a:t>
                      </a:r>
                      <a:r>
                        <a:rPr kumimoji="1" lang="ja-JP" altLang="en-US" sz="700" kern="1200" dirty="0">
                          <a:solidFill>
                            <a:schemeClr val="tx1">
                              <a:lumMod val="65000"/>
                              <a:lumOff val="35000"/>
                            </a:schemeClr>
                          </a:solidFill>
                          <a:latin typeface="+mn-lt"/>
                          <a:ea typeface="+mn-ea"/>
                          <a:cs typeface="+mn-cs"/>
                        </a:rPr>
                        <a:t>円</a:t>
                      </a:r>
                      <a:endParaRPr kumimoji="1" lang="en-US" altLang="ja-JP" sz="7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2078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n-lt"/>
                          <a:ea typeface="+mn-ea"/>
                          <a:cs typeface="+mn-cs"/>
                        </a:rPr>
                        <a:t>想定</a:t>
                      </a:r>
                      <a:r>
                        <a:rPr kumimoji="1" lang="en-US" altLang="ja-JP" sz="900" b="0" kern="1200" dirty="0" err="1">
                          <a:solidFill>
                            <a:schemeClr val="bg1"/>
                          </a:solidFill>
                          <a:latin typeface="+mn-lt"/>
                          <a:ea typeface="+mn-ea"/>
                          <a:cs typeface="+mn-cs"/>
                        </a:rPr>
                        <a:t>vimps</a:t>
                      </a:r>
                      <a:r>
                        <a:rPr kumimoji="1" lang="ja-JP" altLang="en-US" sz="800" b="0" kern="1200">
                          <a:solidFill>
                            <a:schemeClr val="bg1"/>
                          </a:solidFill>
                          <a:latin typeface="+mn-lt"/>
                          <a:ea typeface="+mn-ea"/>
                          <a:cs typeface="+mn-cs"/>
                        </a:rPr>
                        <a:t>（枠配信のみ）</a:t>
                      </a:r>
                      <a:endParaRPr kumimoji="1" lang="ja-JP" altLang="en-US" sz="900" b="0" kern="120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pic>
        <p:nvPicPr>
          <p:cNvPr id="13" name="図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76120" y="1988840"/>
            <a:ext cx="367604" cy="678080"/>
          </a:xfrm>
          <a:prstGeom prst="rect">
            <a:avLst/>
          </a:prstGeom>
        </p:spPr>
      </p:pic>
      <p:sp>
        <p:nvSpPr>
          <p:cNvPr id="17" name="正方形/長方形 16"/>
          <p:cNvSpPr/>
          <p:nvPr/>
        </p:nvSpPr>
        <p:spPr>
          <a:xfrm>
            <a:off x="479376" y="6423213"/>
            <a:ext cx="8592417" cy="284693"/>
          </a:xfrm>
          <a:prstGeom prst="rect">
            <a:avLst/>
          </a:prstGeom>
        </p:spPr>
        <p:txBody>
          <a:bodyPr wrap="none" lIns="91440" tIns="45720" rIns="91440" bIns="45720" anchor="t">
            <a:spAutoFit/>
          </a:bodyPr>
          <a:lstStyle/>
          <a:p>
            <a:pPr marL="0" marR="0" lvl="0" indent="0" algn="l" defTabSz="914400" rtl="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※SP</a:t>
            </a:r>
            <a:r>
              <a:rPr kumimoji="0" lang="ja-JP" altLang="en-US" sz="8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はスマートフォンの略称です。　</a:t>
            </a:r>
            <a:r>
              <a:rPr kumimoji="0" lang="en-US" altLang="ja-JP" sz="8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a:t>
            </a:r>
            <a:r>
              <a:rPr kumimoji="0" lang="en-US" altLang="ja-JP" sz="800" b="0" i="0" u="none" strike="noStrike" kern="0" cap="none" spc="0" normalizeH="0" baseline="0" noProof="0" dirty="0" err="1">
                <a:ln>
                  <a:noFill/>
                </a:ln>
                <a:solidFill>
                  <a:prstClr val="black">
                    <a:lumMod val="65000"/>
                    <a:lumOff val="35000"/>
                  </a:prstClr>
                </a:solidFill>
                <a:effectLst/>
                <a:uLnTx/>
                <a:uFillTx/>
                <a:latin typeface="メイリオ"/>
                <a:ea typeface="メイリオ"/>
                <a:cs typeface="+mn-cs"/>
              </a:rPr>
              <a:t>vCPM</a:t>
            </a:r>
            <a:r>
              <a:rPr kumimoji="0" lang="ja-JP" altLang="en-US" sz="8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1,000</a:t>
            </a:r>
            <a:r>
              <a:rPr kumimoji="0" lang="ja-JP" altLang="en-US" sz="8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回あたりにかかる見込み広告費用です。 </a:t>
            </a:r>
            <a:r>
              <a:rPr kumimoji="0" lang="en-US" altLang="ja-JP" sz="8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a:t>
            </a:r>
            <a:r>
              <a:rPr kumimoji="0" lang="en-US" altLang="ja-JP" sz="800" b="0" i="0" u="none" strike="noStrike" kern="0" cap="none" spc="0" normalizeH="0" baseline="0" noProof="0" dirty="0" err="1">
                <a:ln>
                  <a:noFill/>
                </a:ln>
                <a:solidFill>
                  <a:prstClr val="black">
                    <a:lumMod val="65000"/>
                    <a:lumOff val="35000"/>
                  </a:prstClr>
                </a:solidFill>
                <a:effectLst/>
                <a:uLnTx/>
                <a:uFillTx/>
                <a:latin typeface="メイリオ"/>
                <a:ea typeface="メイリオ"/>
                <a:cs typeface="+mn-cs"/>
              </a:rPr>
              <a:t>vimps</a:t>
            </a:r>
            <a:r>
              <a:rPr kumimoji="0" lang="ja-JP" altLang="en-US" sz="8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はビューアブルインプレッションの略称です。</a:t>
            </a:r>
          </a:p>
        </p:txBody>
      </p:sp>
    </p:spTree>
    <p:extLst>
      <p:ext uri="{BB962C8B-B14F-4D97-AF65-F5344CB8AC3E}">
        <p14:creationId xmlns:p14="http://schemas.microsoft.com/office/powerpoint/2010/main" val="5034876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商品一覧　</a:t>
            </a:r>
            <a:r>
              <a:rPr lang="en-US" altLang="ja-JP" dirty="0"/>
              <a:t>Yahoo!</a:t>
            </a:r>
            <a:r>
              <a:rPr lang="ja-JP" altLang="en-US" dirty="0"/>
              <a:t>ニュース　プライムカバー</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4</a:t>
            </a:fld>
            <a:endParaRPr lang="ja-JP" altLang="en-US"/>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178368585"/>
              </p:ext>
            </p:extLst>
          </p:nvPr>
        </p:nvGraphicFramePr>
        <p:xfrm>
          <a:off x="263352" y="962953"/>
          <a:ext cx="9505056" cy="5460263"/>
        </p:xfrm>
        <a:graphic>
          <a:graphicData uri="http://schemas.openxmlformats.org/drawingml/2006/table">
            <a:tbl>
              <a:tblPr firstCol="1" bandRow="1"/>
              <a:tblGrid>
                <a:gridCol w="2718135">
                  <a:extLst>
                    <a:ext uri="{9D8B030D-6E8A-4147-A177-3AD203B41FA5}">
                      <a16:colId xmlns:a16="http://schemas.microsoft.com/office/drawing/2014/main" val="792911817"/>
                    </a:ext>
                  </a:extLst>
                </a:gridCol>
                <a:gridCol w="1008112">
                  <a:extLst>
                    <a:ext uri="{9D8B030D-6E8A-4147-A177-3AD203B41FA5}">
                      <a16:colId xmlns:a16="http://schemas.microsoft.com/office/drawing/2014/main" val="3759382642"/>
                    </a:ext>
                  </a:extLst>
                </a:gridCol>
                <a:gridCol w="5778809">
                  <a:extLst>
                    <a:ext uri="{9D8B030D-6E8A-4147-A177-3AD203B41FA5}">
                      <a16:colId xmlns:a16="http://schemas.microsoft.com/office/drawing/2014/main" val="1950691669"/>
                    </a:ext>
                  </a:extLst>
                </a:gridCol>
              </a:tblGrid>
              <a:tr h="40608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kern="1200" dirty="0" smtClean="0">
                          <a:solidFill>
                            <a:schemeClr val="tx1">
                              <a:lumMod val="65000"/>
                              <a:lumOff val="35000"/>
                            </a:schemeClr>
                          </a:solidFill>
                          <a:latin typeface="+mn-lt"/>
                          <a:ea typeface="+mn-ea"/>
                          <a:cs typeface="+mn-cs"/>
                        </a:rPr>
                        <a:t>Yahoo!</a:t>
                      </a:r>
                      <a:r>
                        <a:rPr kumimoji="1" lang="ja-JP" altLang="en-US" sz="1000" b="1" kern="1200" dirty="0" smtClean="0">
                          <a:solidFill>
                            <a:schemeClr val="tx1">
                              <a:lumMod val="65000"/>
                              <a:lumOff val="35000"/>
                            </a:schemeClr>
                          </a:solidFill>
                          <a:latin typeface="+mn-lt"/>
                          <a:ea typeface="+mn-ea"/>
                          <a:cs typeface="+mn-cs"/>
                        </a:rPr>
                        <a:t>ニュース　プライムカバー　</a:t>
                      </a:r>
                      <a:r>
                        <a:rPr kumimoji="1" lang="en-US" altLang="ja-JP" sz="1000" b="1" kern="1200" dirty="0" smtClean="0">
                          <a:solidFill>
                            <a:schemeClr val="tx1">
                              <a:lumMod val="65000"/>
                              <a:lumOff val="35000"/>
                            </a:schemeClr>
                          </a:solidFill>
                          <a:latin typeface="+mn-lt"/>
                          <a:ea typeface="+mn-ea"/>
                          <a:cs typeface="+mn-cs"/>
                        </a:rPr>
                        <a:t>SP</a:t>
                      </a:r>
                      <a:r>
                        <a:rPr kumimoji="1" lang="ja-JP" altLang="en-US" sz="1000" b="1" kern="1200" dirty="0" smtClean="0">
                          <a:solidFill>
                            <a:schemeClr val="tx1">
                              <a:lumMod val="65000"/>
                              <a:lumOff val="35000"/>
                            </a:schemeClr>
                          </a:solidFill>
                          <a:latin typeface="+mn-lt"/>
                          <a:ea typeface="+mn-ea"/>
                          <a:cs typeface="+mn-cs"/>
                        </a:rPr>
                        <a:t>（市区郡）</a:t>
                      </a:r>
                      <a:endParaRPr kumimoji="1" lang="ja-JP" altLang="en-US" sz="1000" b="1"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425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メイリオ"/>
                          <a:ea typeface="メイリオ"/>
                          <a:cs typeface="+mn-cs"/>
                        </a:rPr>
                        <a:t>商品</a:t>
                      </a:r>
                      <a:r>
                        <a:rPr kumimoji="1" lang="en-US" altLang="ja-JP" sz="900" b="0" kern="1200" dirty="0">
                          <a:solidFill>
                            <a:schemeClr val="bg1"/>
                          </a:solidFill>
                          <a:latin typeface="メイリオ"/>
                          <a:ea typeface="メイリオ"/>
                          <a:cs typeface="+mn-cs"/>
                        </a:rPr>
                        <a:t>ID</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kern="1200" dirty="0">
                          <a:solidFill>
                            <a:schemeClr val="tx1">
                              <a:lumMod val="65000"/>
                              <a:lumOff val="35000"/>
                            </a:schemeClr>
                          </a:solidFill>
                          <a:latin typeface="+mn-lt"/>
                          <a:ea typeface="+mn-ea"/>
                          <a:cs typeface="+mn-cs"/>
                        </a:rPr>
                        <a:t>内容変更</a:t>
                      </a: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1000001197</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55075111"/>
                  </a:ext>
                </a:extLst>
              </a:tr>
              <a:tr h="24256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6</a:t>
                      </a:r>
                      <a:r>
                        <a:rPr kumimoji="1" lang="ja-JP" altLang="en-US" sz="800" kern="1200" dirty="0" smtClean="0">
                          <a:solidFill>
                            <a:schemeClr val="tx1">
                              <a:lumMod val="65000"/>
                              <a:lumOff val="35000"/>
                            </a:schemeClr>
                          </a:solidFill>
                          <a:latin typeface="+mn-lt"/>
                          <a:ea typeface="+mn-ea"/>
                          <a:cs typeface="+mn-cs"/>
                        </a:rPr>
                        <a:t>日（木）</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711836917"/>
                  </a:ext>
                </a:extLst>
              </a:tr>
              <a:tr h="2425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74387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txBody>
                  <a:tcPr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2425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 </a:t>
                      </a:r>
                      <a:r>
                        <a:rPr kumimoji="1" lang="ja-JP" altLang="en-US" sz="800" kern="1200" dirty="0">
                          <a:solidFill>
                            <a:schemeClr val="tx1">
                              <a:lumMod val="65000"/>
                              <a:lumOff val="35000"/>
                            </a:schemeClr>
                          </a:solidFill>
                          <a:latin typeface="+mn-lt"/>
                          <a:ea typeface="+mn-ea"/>
                          <a:cs typeface="+mn-cs"/>
                        </a:rPr>
                        <a:t>動画（</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25650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動画（</a:t>
                      </a:r>
                      <a:r>
                        <a:rPr kumimoji="1" lang="en-US" altLang="ja-JP" sz="900" b="0" kern="1200" dirty="0">
                          <a:solidFill>
                            <a:schemeClr val="bg1"/>
                          </a:solidFill>
                          <a:latin typeface="+mn-lt"/>
                          <a:ea typeface="+mn-ea"/>
                          <a:cs typeface="+mn-cs"/>
                        </a:rPr>
                        <a:t>16</a:t>
                      </a:r>
                      <a:r>
                        <a:rPr kumimoji="1" lang="ja-JP" altLang="en-US" sz="900" b="0" kern="1200" dirty="0">
                          <a:solidFill>
                            <a:schemeClr val="bg1"/>
                          </a:solidFill>
                          <a:latin typeface="+mn-lt"/>
                          <a:ea typeface="+mn-ea"/>
                          <a:cs typeface="+mn-cs"/>
                        </a:rPr>
                        <a:t>：</a:t>
                      </a:r>
                      <a:r>
                        <a:rPr kumimoji="1" lang="en-US" altLang="ja-JP" sz="900" b="0" kern="1200" dirty="0">
                          <a:solidFill>
                            <a:schemeClr val="bg1"/>
                          </a:solidFill>
                          <a:latin typeface="+mn-lt"/>
                          <a:ea typeface="+mn-ea"/>
                          <a:cs typeface="+mn-cs"/>
                        </a:rPr>
                        <a:t>9</a:t>
                      </a:r>
                      <a:r>
                        <a:rPr kumimoji="1" lang="ja-JP" altLang="en-US" sz="900" b="0" kern="1200" dirty="0">
                          <a:solidFill>
                            <a:schemeClr val="bg1"/>
                          </a:solidFill>
                          <a:latin typeface="+mn-lt"/>
                          <a:ea typeface="+mn-ea"/>
                          <a:cs typeface="+mn-cs"/>
                        </a:rPr>
                        <a:t>）広告タップ後の動作</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動画をフルスクリーンで再生する（</a:t>
                      </a:r>
                      <a:r>
                        <a:rPr kumimoji="1" lang="en-US" altLang="ja-JP" sz="800" kern="1200" dirty="0">
                          <a:solidFill>
                            <a:schemeClr val="tx1">
                              <a:lumMod val="65000"/>
                              <a:lumOff val="35000"/>
                            </a:schemeClr>
                          </a:solidFill>
                          <a:latin typeface="+mn-lt"/>
                          <a:ea typeface="+mn-ea"/>
                          <a:cs typeface="+mn-cs"/>
                        </a:rPr>
                        <a:t>for view</a:t>
                      </a:r>
                      <a:r>
                        <a:rPr kumimoji="1" lang="ja-JP" altLang="en-US" sz="800" kern="1200" dirty="0">
                          <a:solidFill>
                            <a:schemeClr val="tx1">
                              <a:lumMod val="65000"/>
                              <a:lumOff val="35000"/>
                            </a:schemeClr>
                          </a:solidFill>
                          <a:latin typeface="+mn-lt"/>
                          <a:ea typeface="+mn-ea"/>
                          <a:cs typeface="+mn-cs"/>
                        </a:rPr>
                        <a:t>）</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22545122"/>
                  </a:ext>
                </a:extLst>
              </a:tr>
              <a:tr h="2425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ja-JP" altLang="en-US" sz="800" dirty="0">
                          <a:solidFill>
                            <a:schemeClr val="tx1">
                              <a:lumMod val="65000"/>
                              <a:lumOff val="35000"/>
                            </a:schemeClr>
                          </a:solidFill>
                          <a:latin typeface="+mj-lt"/>
                          <a:ea typeface="+mj-ea"/>
                        </a:rPr>
                        <a:t>スマートフォン（ウェブ）</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931917948"/>
                  </a:ext>
                </a:extLst>
              </a:tr>
              <a:tr h="242569">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ニュース（</a:t>
                      </a:r>
                      <a:r>
                        <a:rPr kumimoji="1" lang="en-US" altLang="ja-JP" sz="800" kern="1200" dirty="0" smtClean="0">
                          <a:solidFill>
                            <a:schemeClr val="tx1">
                              <a:lumMod val="65000"/>
                              <a:lumOff val="35000"/>
                            </a:schemeClr>
                          </a:solidFill>
                          <a:latin typeface="+mn-lt"/>
                          <a:ea typeface="+mn-ea"/>
                          <a:cs typeface="+mn-cs"/>
                        </a:rPr>
                        <a:t>SP</a:t>
                      </a:r>
                      <a:r>
                        <a:rPr kumimoji="1" lang="ja-JP" altLang="en-US" sz="800" kern="1200" dirty="0" smtClean="0">
                          <a:solidFill>
                            <a:schemeClr val="tx1">
                              <a:lumMod val="65000"/>
                              <a:lumOff val="35000"/>
                            </a:schemeClr>
                          </a:solidFill>
                          <a:latin typeface="+mn-lt"/>
                          <a:ea typeface="+mn-ea"/>
                          <a:cs typeface="+mn-cs"/>
                        </a:rPr>
                        <a:t>プライムカバー）</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87314208"/>
                  </a:ext>
                </a:extLst>
              </a:tr>
              <a:tr h="242569">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ニュースの記事詳細ページ</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066738162"/>
                  </a:ext>
                </a:extLst>
              </a:tr>
              <a:tr h="242569">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7</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日（木）～</a:t>
                      </a: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9</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30</a:t>
                      </a:r>
                      <a:r>
                        <a:rPr kumimoji="1" lang="ja-JP" altLang="en-US" sz="800" kern="1200" dirty="0" smtClean="0">
                          <a:solidFill>
                            <a:schemeClr val="tx1">
                              <a:lumMod val="65000"/>
                              <a:lumOff val="35000"/>
                            </a:schemeClr>
                          </a:solidFill>
                          <a:latin typeface="+mn-lt"/>
                          <a:ea typeface="+mn-ea"/>
                          <a:cs typeface="+mn-cs"/>
                        </a:rPr>
                        <a:t>日（木）</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463668774"/>
                  </a:ext>
                </a:extLst>
              </a:tr>
              <a:tr h="2425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31</a:t>
                      </a:r>
                      <a:r>
                        <a:rPr kumimoji="1" lang="ja-JP" altLang="en-US" sz="800" kern="1200" dirty="0" smtClean="0">
                          <a:solidFill>
                            <a:schemeClr val="tx1">
                              <a:lumMod val="65000"/>
                              <a:lumOff val="35000"/>
                            </a:schemeClr>
                          </a:solidFill>
                          <a:latin typeface="+mn-lt"/>
                          <a:ea typeface="+mn-ea"/>
                          <a:cs typeface="+mn-cs"/>
                        </a:rPr>
                        <a:t>日間</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26544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1750538939"/>
                  </a:ext>
                </a:extLst>
              </a:tr>
              <a:tr h="24684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最低購入価格</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kern="1200" dirty="0">
                          <a:solidFill>
                            <a:schemeClr val="tx1">
                              <a:lumMod val="65000"/>
                              <a:lumOff val="35000"/>
                            </a:schemeClr>
                          </a:solidFill>
                          <a:latin typeface="+mn-lt"/>
                          <a:ea typeface="+mn-ea"/>
                          <a:cs typeface="+mn-cs"/>
                        </a:rPr>
                        <a:t>300,000</a:t>
                      </a:r>
                      <a:r>
                        <a:rPr kumimoji="1" lang="ja-JP" altLang="en-US" sz="800" kern="1200" dirty="0">
                          <a:solidFill>
                            <a:schemeClr val="tx1">
                              <a:lumMod val="65000"/>
                              <a:lumOff val="35000"/>
                            </a:schemeClr>
                          </a:solidFill>
                          <a:latin typeface="+mn-lt"/>
                          <a:ea typeface="+mn-ea"/>
                          <a:cs typeface="+mn-cs"/>
                        </a:rPr>
                        <a:t>円</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111581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基本料金（</a:t>
                      </a:r>
                      <a:r>
                        <a:rPr kumimoji="1" lang="en-US" altLang="ja-JP" sz="900" b="0" kern="1200" dirty="0" err="1" smtClean="0">
                          <a:solidFill>
                            <a:schemeClr val="bg1"/>
                          </a:solidFill>
                          <a:latin typeface="+mn-lt"/>
                          <a:ea typeface="+mn-ea"/>
                          <a:cs typeface="+mn-cs"/>
                        </a:rPr>
                        <a:t>vCPM</a:t>
                      </a:r>
                      <a:r>
                        <a:rPr kumimoji="1" lang="ja-JP" altLang="en-US" sz="900" b="0" kern="1200" dirty="0" smtClean="0">
                          <a:solidFill>
                            <a:schemeClr val="bg1"/>
                          </a:solidFill>
                          <a:latin typeface="+mn-lt"/>
                          <a:ea typeface="+mn-ea"/>
                          <a:cs typeface="+mn-cs"/>
                        </a:rPr>
                        <a:t>）</a:t>
                      </a:r>
                      <a:endParaRPr kumimoji="1" lang="en-US" altLang="ja-JP" sz="900" b="0" kern="1200" dirty="0" smtClean="0">
                        <a:solidFill>
                          <a:schemeClr val="bg1"/>
                        </a:solidFill>
                        <a:latin typeface="+mn-lt"/>
                        <a:ea typeface="+mn-ea"/>
                        <a:cs typeface="+mn-cs"/>
                      </a:endParaRPr>
                    </a:p>
                    <a:p>
                      <a:pPr algn="ctr"/>
                      <a:endParaRPr kumimoji="1" lang="en-US" altLang="ja-JP" sz="900" b="0" kern="1200" dirty="0" smtClean="0">
                        <a:solidFill>
                          <a:schemeClr val="bg1"/>
                        </a:solidFill>
                        <a:latin typeface="+mn-lt"/>
                        <a:ea typeface="+mn-ea"/>
                        <a:cs typeface="+mn-cs"/>
                      </a:endParaRPr>
                    </a:p>
                    <a:p>
                      <a:pPr algn="ctr"/>
                      <a:r>
                        <a:rPr kumimoji="1" lang="en-US" altLang="ja-JP" sz="900" b="0" kern="1200" dirty="0" smtClean="0">
                          <a:solidFill>
                            <a:schemeClr val="bg1"/>
                          </a:solidFill>
                          <a:latin typeface="+mn-lt"/>
                          <a:ea typeface="+mn-ea"/>
                          <a:cs typeface="+mn-cs"/>
                        </a:rPr>
                        <a:t>※</a:t>
                      </a:r>
                      <a:r>
                        <a:rPr kumimoji="1" lang="ja-JP" altLang="en-US" sz="900" b="0" kern="1200" dirty="0" smtClean="0">
                          <a:solidFill>
                            <a:schemeClr val="bg1"/>
                          </a:solidFill>
                          <a:latin typeface="+mn-lt"/>
                          <a:ea typeface="+mn-ea"/>
                          <a:cs typeface="+mn-cs"/>
                        </a:rPr>
                        <a:t>この商品に限り、</a:t>
                      </a:r>
                      <a:endParaRPr kumimoji="1" lang="en-US" altLang="ja-JP" sz="900" b="0" kern="1200" dirty="0" smtClean="0">
                        <a:solidFill>
                          <a:schemeClr val="bg1"/>
                        </a:solidFill>
                        <a:latin typeface="+mn-lt"/>
                        <a:ea typeface="+mn-ea"/>
                        <a:cs typeface="+mn-cs"/>
                      </a:endParaRPr>
                    </a:p>
                    <a:p>
                      <a:pPr algn="ctr"/>
                      <a:r>
                        <a:rPr kumimoji="1" lang="ja-JP" altLang="en-US" sz="900" b="0" kern="1200" dirty="0" smtClean="0">
                          <a:solidFill>
                            <a:schemeClr val="bg1"/>
                          </a:solidFill>
                          <a:latin typeface="+mn-lt"/>
                          <a:ea typeface="+mn-ea"/>
                          <a:cs typeface="+mn-cs"/>
                        </a:rPr>
                        <a:t>市区郡とその他ターゲティングを</a:t>
                      </a:r>
                    </a:p>
                    <a:p>
                      <a:pPr algn="ctr"/>
                      <a:r>
                        <a:rPr kumimoji="1" lang="ja-JP" altLang="en-US" sz="900" b="0" kern="1200" dirty="0" smtClean="0">
                          <a:solidFill>
                            <a:schemeClr val="bg1"/>
                          </a:solidFill>
                          <a:latin typeface="+mn-lt"/>
                          <a:ea typeface="+mn-ea"/>
                          <a:cs typeface="+mn-cs"/>
                        </a:rPr>
                        <a:t>掛け合わせる場合は</a:t>
                      </a:r>
                    </a:p>
                    <a:p>
                      <a:pPr algn="ctr"/>
                      <a:r>
                        <a:rPr kumimoji="1" lang="ja-JP" altLang="en-US" sz="900" b="0" kern="1200" dirty="0" smtClean="0">
                          <a:solidFill>
                            <a:schemeClr val="bg1"/>
                          </a:solidFill>
                          <a:latin typeface="+mn-lt"/>
                          <a:ea typeface="+mn-ea"/>
                          <a:cs typeface="+mn-cs"/>
                        </a:rPr>
                        <a:t>上限値が２倍を超える商品設計です。</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700" kern="1200" dirty="0" smtClean="0">
                          <a:solidFill>
                            <a:schemeClr val="tx1">
                              <a:lumMod val="65000"/>
                              <a:lumOff val="35000"/>
                            </a:schemeClr>
                          </a:solidFill>
                          <a:latin typeface="+mn-lt"/>
                          <a:ea typeface="+mn-ea"/>
                          <a:cs typeface="+mn-cs"/>
                        </a:rPr>
                        <a:t>市区郡：</a:t>
                      </a:r>
                      <a:r>
                        <a:rPr kumimoji="1" lang="en-US" altLang="ja-JP" sz="700" kern="1200" dirty="0" smtClean="0">
                          <a:solidFill>
                            <a:schemeClr val="tx1">
                              <a:lumMod val="65000"/>
                              <a:lumOff val="35000"/>
                            </a:schemeClr>
                          </a:solidFill>
                          <a:latin typeface="+mn-lt"/>
                          <a:ea typeface="+mn-ea"/>
                          <a:cs typeface="+mn-cs"/>
                        </a:rPr>
                        <a:t>625</a:t>
                      </a:r>
                      <a:r>
                        <a:rPr kumimoji="1" lang="ja-JP" altLang="en-US" sz="700" kern="1200" dirty="0" smtClean="0">
                          <a:solidFill>
                            <a:schemeClr val="tx1">
                              <a:lumMod val="65000"/>
                              <a:lumOff val="35000"/>
                            </a:schemeClr>
                          </a:solidFill>
                          <a:latin typeface="+mn-lt"/>
                          <a:ea typeface="+mn-ea"/>
                          <a:cs typeface="+mn-cs"/>
                        </a:rPr>
                        <a:t>円（</a:t>
                      </a:r>
                      <a:r>
                        <a:rPr kumimoji="1" lang="en-US" altLang="ja-JP" sz="700" kern="1200" dirty="0" smtClean="0">
                          <a:solidFill>
                            <a:schemeClr val="tx1">
                              <a:lumMod val="65000"/>
                              <a:lumOff val="35000"/>
                            </a:schemeClr>
                          </a:solidFill>
                          <a:latin typeface="+mn-lt"/>
                          <a:ea typeface="+mn-ea"/>
                          <a:cs typeface="+mn-cs"/>
                        </a:rPr>
                        <a:t>400.8</a:t>
                      </a:r>
                      <a:r>
                        <a:rPr kumimoji="1" lang="ja-JP" altLang="en-US" sz="700" kern="1200" dirty="0" smtClean="0">
                          <a:solidFill>
                            <a:schemeClr val="tx1">
                              <a:lumMod val="65000"/>
                              <a:lumOff val="35000"/>
                            </a:schemeClr>
                          </a:solidFill>
                          <a:latin typeface="+mn-lt"/>
                          <a:ea typeface="+mn-ea"/>
                          <a:cs typeface="+mn-cs"/>
                        </a:rPr>
                        <a:t>円</a:t>
                      </a:r>
                      <a:r>
                        <a:rPr kumimoji="1" lang="en-US" altLang="ja-JP" sz="700" kern="1200" dirty="0" smtClean="0">
                          <a:solidFill>
                            <a:schemeClr val="tx1">
                              <a:lumMod val="65000"/>
                              <a:lumOff val="35000"/>
                            </a:schemeClr>
                          </a:solidFill>
                          <a:latin typeface="+mn-lt"/>
                          <a:ea typeface="+mn-ea"/>
                          <a:cs typeface="+mn-cs"/>
                        </a:rPr>
                        <a:t>(334</a:t>
                      </a:r>
                      <a:r>
                        <a:rPr kumimoji="1" lang="ja-JP" altLang="en-US" sz="700" kern="1200" dirty="0" smtClean="0">
                          <a:solidFill>
                            <a:schemeClr val="tx1">
                              <a:lumMod val="65000"/>
                              <a:lumOff val="35000"/>
                            </a:schemeClr>
                          </a:solidFill>
                          <a:latin typeface="+mn-lt"/>
                          <a:ea typeface="+mn-ea"/>
                          <a:cs typeface="+mn-cs"/>
                        </a:rPr>
                        <a:t>円</a:t>
                      </a:r>
                      <a:r>
                        <a:rPr kumimoji="1" lang="en-US" altLang="ja-JP" sz="700" kern="1200" dirty="0" smtClean="0">
                          <a:solidFill>
                            <a:schemeClr val="tx1">
                              <a:lumMod val="65000"/>
                              <a:lumOff val="35000"/>
                            </a:schemeClr>
                          </a:solidFill>
                          <a:latin typeface="+mn-lt"/>
                          <a:ea typeface="+mn-ea"/>
                          <a:cs typeface="+mn-cs"/>
                        </a:rPr>
                        <a:t>×1.2</a:t>
                      </a:r>
                      <a:r>
                        <a:rPr kumimoji="1" lang="ja-JP" altLang="en-US" sz="700" kern="1200" dirty="0" smtClean="0">
                          <a:solidFill>
                            <a:schemeClr val="tx1">
                              <a:lumMod val="65000"/>
                              <a:lumOff val="35000"/>
                            </a:schemeClr>
                          </a:solidFill>
                          <a:latin typeface="+mn-lt"/>
                          <a:ea typeface="+mn-ea"/>
                          <a:cs typeface="+mn-cs"/>
                        </a:rPr>
                        <a:t>倍</a:t>
                      </a:r>
                      <a:r>
                        <a:rPr kumimoji="1" lang="en-US" altLang="ja-JP" sz="700" kern="1200" dirty="0" smtClean="0">
                          <a:solidFill>
                            <a:schemeClr val="tx1">
                              <a:lumMod val="65000"/>
                              <a:lumOff val="35000"/>
                            </a:schemeClr>
                          </a:solidFill>
                          <a:latin typeface="+mn-lt"/>
                          <a:ea typeface="+mn-ea"/>
                          <a:cs typeface="+mn-cs"/>
                        </a:rPr>
                        <a:t>)×1.56</a:t>
                      </a:r>
                      <a:r>
                        <a:rPr kumimoji="1" lang="ja-JP" altLang="en-US" sz="700" kern="1200" dirty="0" smtClean="0">
                          <a:solidFill>
                            <a:schemeClr val="tx1">
                              <a:lumMod val="65000"/>
                              <a:lumOff val="35000"/>
                            </a:schemeClr>
                          </a:solidFill>
                          <a:latin typeface="+mn-lt"/>
                          <a:ea typeface="+mn-ea"/>
                          <a:cs typeface="+mn-cs"/>
                        </a:rPr>
                        <a:t>倍）</a:t>
                      </a:r>
                      <a:endParaRPr kumimoji="1" lang="en-US" altLang="ja-JP" sz="700" kern="1200" dirty="0" smtClean="0">
                        <a:solidFill>
                          <a:schemeClr val="tx1">
                            <a:lumMod val="65000"/>
                            <a:lumOff val="35000"/>
                          </a:schemeClr>
                        </a:solidFill>
                        <a:latin typeface="+mn-lt"/>
                        <a:ea typeface="+mn-ea"/>
                        <a:cs typeface="+mn-cs"/>
                      </a:endParaRPr>
                    </a:p>
                    <a:p>
                      <a:pPr algn="ctr"/>
                      <a:endParaRPr kumimoji="1" lang="en-US" altLang="ja-JP" sz="700" kern="1200" dirty="0" smtClean="0">
                        <a:solidFill>
                          <a:schemeClr val="tx1">
                            <a:lumMod val="65000"/>
                            <a:lumOff val="35000"/>
                          </a:schemeClr>
                        </a:solidFill>
                        <a:latin typeface="+mn-lt"/>
                        <a:ea typeface="+mn-ea"/>
                        <a:cs typeface="+mn-cs"/>
                      </a:endParaRPr>
                    </a:p>
                    <a:p>
                      <a:pPr algn="ctr"/>
                      <a:r>
                        <a:rPr kumimoji="1" lang="en-US" altLang="ja-JP" sz="700" kern="1200" dirty="0" smtClean="0">
                          <a:solidFill>
                            <a:schemeClr val="tx1">
                              <a:lumMod val="65000"/>
                              <a:lumOff val="35000"/>
                            </a:schemeClr>
                          </a:solidFill>
                          <a:latin typeface="+mn-lt"/>
                          <a:ea typeface="+mn-ea"/>
                          <a:cs typeface="+mn-cs"/>
                        </a:rPr>
                        <a:t>※</a:t>
                      </a:r>
                      <a:r>
                        <a:rPr kumimoji="1" lang="ja-JP" altLang="en-US" sz="700" kern="1200" dirty="0" smtClean="0">
                          <a:solidFill>
                            <a:schemeClr val="tx1">
                              <a:lumMod val="65000"/>
                              <a:lumOff val="35000"/>
                            </a:schemeClr>
                          </a:solidFill>
                          <a:latin typeface="+mn-lt"/>
                          <a:ea typeface="+mn-ea"/>
                          <a:cs typeface="+mn-cs"/>
                        </a:rPr>
                        <a:t>市区郡とその他ターゲティングを掛け合わせる場合は以下の</a:t>
                      </a:r>
                      <a:r>
                        <a:rPr kumimoji="1" lang="en-US" altLang="ja-JP" sz="700" kern="1200" dirty="0" err="1" smtClean="0">
                          <a:solidFill>
                            <a:schemeClr val="tx1">
                              <a:lumMod val="65000"/>
                              <a:lumOff val="35000"/>
                            </a:schemeClr>
                          </a:solidFill>
                          <a:latin typeface="+mn-lt"/>
                          <a:ea typeface="+mn-ea"/>
                          <a:cs typeface="+mn-cs"/>
                        </a:rPr>
                        <a:t>vCPM</a:t>
                      </a:r>
                      <a:r>
                        <a:rPr kumimoji="1" lang="ja-JP" altLang="en-US" sz="700" kern="1200" dirty="0" smtClean="0">
                          <a:solidFill>
                            <a:schemeClr val="tx1">
                              <a:lumMod val="65000"/>
                              <a:lumOff val="35000"/>
                            </a:schemeClr>
                          </a:solidFill>
                          <a:latin typeface="+mn-lt"/>
                          <a:ea typeface="+mn-ea"/>
                          <a:cs typeface="+mn-cs"/>
                        </a:rPr>
                        <a:t>になります。</a:t>
                      </a:r>
                      <a:r>
                        <a:rPr kumimoji="1" lang="en-US" altLang="ja-JP" sz="700" kern="1200" dirty="0" smtClean="0">
                          <a:solidFill>
                            <a:schemeClr val="tx1">
                              <a:lumMod val="65000"/>
                              <a:lumOff val="35000"/>
                            </a:schemeClr>
                          </a:solidFill>
                          <a:latin typeface="+mn-lt"/>
                          <a:ea typeface="+mn-ea"/>
                          <a:cs typeface="+mn-cs"/>
                        </a:rPr>
                        <a:t/>
                      </a:r>
                      <a:br>
                        <a:rPr kumimoji="1" lang="en-US" altLang="ja-JP" sz="700" kern="1200" dirty="0" smtClean="0">
                          <a:solidFill>
                            <a:schemeClr val="tx1">
                              <a:lumMod val="65000"/>
                              <a:lumOff val="35000"/>
                            </a:schemeClr>
                          </a:solidFill>
                          <a:latin typeface="+mn-lt"/>
                          <a:ea typeface="+mn-ea"/>
                          <a:cs typeface="+mn-cs"/>
                        </a:rPr>
                      </a:br>
                      <a:r>
                        <a:rPr kumimoji="1" lang="ja-JP" altLang="en-US" sz="700" kern="1200" dirty="0" smtClean="0">
                          <a:solidFill>
                            <a:schemeClr val="tx1">
                              <a:lumMod val="65000"/>
                              <a:lumOff val="35000"/>
                            </a:schemeClr>
                          </a:solidFill>
                          <a:latin typeface="+mn-lt"/>
                          <a:ea typeface="+mn-ea"/>
                          <a:cs typeface="+mn-cs"/>
                        </a:rPr>
                        <a:t>市区郡</a:t>
                      </a:r>
                      <a:r>
                        <a:rPr kumimoji="1" lang="en-US" altLang="ja-JP" sz="700" kern="1200" dirty="0" smtClean="0">
                          <a:solidFill>
                            <a:schemeClr val="tx1">
                              <a:lumMod val="65000"/>
                              <a:lumOff val="35000"/>
                            </a:schemeClr>
                          </a:solidFill>
                          <a:latin typeface="+mn-lt"/>
                          <a:ea typeface="+mn-ea"/>
                          <a:cs typeface="+mn-cs"/>
                        </a:rPr>
                        <a:t>×</a:t>
                      </a:r>
                      <a:r>
                        <a:rPr kumimoji="1" lang="ja-JP" altLang="en-US" sz="700" kern="1200" dirty="0" smtClean="0">
                          <a:solidFill>
                            <a:schemeClr val="tx1">
                              <a:lumMod val="65000"/>
                              <a:lumOff val="35000"/>
                            </a:schemeClr>
                          </a:solidFill>
                          <a:latin typeface="+mn-lt"/>
                          <a:ea typeface="+mn-ea"/>
                          <a:cs typeface="+mn-cs"/>
                        </a:rPr>
                        <a:t>年齢：</a:t>
                      </a:r>
                      <a:r>
                        <a:rPr kumimoji="1" lang="en-US" altLang="ja-JP" sz="700" kern="1200" dirty="0" smtClean="0">
                          <a:solidFill>
                            <a:schemeClr val="tx1">
                              <a:lumMod val="65000"/>
                              <a:lumOff val="35000"/>
                            </a:schemeClr>
                          </a:solidFill>
                          <a:latin typeface="+mn-lt"/>
                          <a:ea typeface="+mn-ea"/>
                          <a:cs typeface="+mn-cs"/>
                        </a:rPr>
                        <a:t>750</a:t>
                      </a:r>
                      <a:r>
                        <a:rPr kumimoji="1" lang="ja-JP" altLang="en-US" sz="700" kern="1200" dirty="0" smtClean="0">
                          <a:solidFill>
                            <a:schemeClr val="tx1">
                              <a:lumMod val="65000"/>
                              <a:lumOff val="35000"/>
                            </a:schemeClr>
                          </a:solidFill>
                          <a:latin typeface="+mn-lt"/>
                          <a:ea typeface="+mn-ea"/>
                          <a:cs typeface="+mn-cs"/>
                        </a:rPr>
                        <a:t>円</a:t>
                      </a:r>
                      <a:endParaRPr kumimoji="1" lang="en-US" altLang="ja-JP" sz="700" kern="1200" dirty="0" smtClean="0">
                        <a:solidFill>
                          <a:schemeClr val="tx1">
                            <a:lumMod val="65000"/>
                            <a:lumOff val="35000"/>
                          </a:schemeClr>
                        </a:solidFill>
                        <a:latin typeface="+mn-lt"/>
                        <a:ea typeface="+mn-ea"/>
                        <a:cs typeface="+mn-cs"/>
                      </a:endParaRPr>
                    </a:p>
                    <a:p>
                      <a:pPr algn="ctr"/>
                      <a:r>
                        <a:rPr kumimoji="1" lang="ja-JP" altLang="en-US" sz="700" kern="1200" dirty="0" smtClean="0">
                          <a:solidFill>
                            <a:schemeClr val="tx1">
                              <a:lumMod val="65000"/>
                              <a:lumOff val="35000"/>
                            </a:schemeClr>
                          </a:solidFill>
                          <a:latin typeface="+mn-lt"/>
                          <a:ea typeface="+mn-ea"/>
                          <a:cs typeface="+mn-cs"/>
                        </a:rPr>
                        <a:t>市区郡</a:t>
                      </a:r>
                      <a:r>
                        <a:rPr kumimoji="1" lang="en-US" altLang="ja-JP" sz="700" kern="1200" dirty="0" smtClean="0">
                          <a:solidFill>
                            <a:schemeClr val="tx1">
                              <a:lumMod val="65000"/>
                              <a:lumOff val="35000"/>
                            </a:schemeClr>
                          </a:solidFill>
                          <a:latin typeface="+mn-lt"/>
                          <a:ea typeface="+mn-ea"/>
                          <a:cs typeface="+mn-cs"/>
                        </a:rPr>
                        <a:t>×</a:t>
                      </a:r>
                      <a:r>
                        <a:rPr kumimoji="1" lang="ja-JP" altLang="en-US" sz="700" kern="1200" dirty="0" smtClean="0">
                          <a:solidFill>
                            <a:schemeClr val="tx1">
                              <a:lumMod val="65000"/>
                              <a:lumOff val="35000"/>
                            </a:schemeClr>
                          </a:solidFill>
                          <a:latin typeface="+mn-lt"/>
                          <a:ea typeface="+mn-ea"/>
                          <a:cs typeface="+mn-cs"/>
                        </a:rPr>
                        <a:t>性別：</a:t>
                      </a:r>
                      <a:r>
                        <a:rPr kumimoji="1" lang="en-US" altLang="ja-JP" sz="700" kern="1200" dirty="0" smtClean="0">
                          <a:solidFill>
                            <a:schemeClr val="tx1">
                              <a:lumMod val="65000"/>
                              <a:lumOff val="35000"/>
                            </a:schemeClr>
                          </a:solidFill>
                          <a:latin typeface="+mn-lt"/>
                          <a:ea typeface="+mn-ea"/>
                          <a:cs typeface="+mn-cs"/>
                        </a:rPr>
                        <a:t>750</a:t>
                      </a:r>
                      <a:r>
                        <a:rPr kumimoji="1" lang="ja-JP" altLang="en-US" sz="700" kern="1200" dirty="0" smtClean="0">
                          <a:solidFill>
                            <a:schemeClr val="tx1">
                              <a:lumMod val="65000"/>
                              <a:lumOff val="35000"/>
                            </a:schemeClr>
                          </a:solidFill>
                          <a:latin typeface="+mn-lt"/>
                          <a:ea typeface="+mn-ea"/>
                          <a:cs typeface="+mn-cs"/>
                        </a:rPr>
                        <a:t>円</a:t>
                      </a:r>
                      <a:endParaRPr kumimoji="1" lang="en-US" altLang="ja-JP" sz="700" kern="1200" dirty="0" smtClean="0">
                        <a:solidFill>
                          <a:schemeClr val="tx1">
                            <a:lumMod val="65000"/>
                            <a:lumOff val="35000"/>
                          </a:schemeClr>
                        </a:solidFill>
                        <a:latin typeface="+mn-lt"/>
                        <a:ea typeface="+mn-ea"/>
                        <a:cs typeface="+mn-cs"/>
                      </a:endParaRPr>
                    </a:p>
                    <a:p>
                      <a:pPr algn="ctr"/>
                      <a:r>
                        <a:rPr kumimoji="1" lang="ja-JP" altLang="en-US" sz="700" kern="1200" dirty="0" smtClean="0">
                          <a:solidFill>
                            <a:schemeClr val="tx1">
                              <a:lumMod val="65000"/>
                              <a:lumOff val="35000"/>
                            </a:schemeClr>
                          </a:solidFill>
                          <a:latin typeface="+mn-lt"/>
                          <a:ea typeface="+mn-ea"/>
                          <a:cs typeface="+mn-cs"/>
                        </a:rPr>
                        <a:t>市区郡</a:t>
                      </a:r>
                      <a:r>
                        <a:rPr kumimoji="1" lang="en-US" altLang="ja-JP" sz="700" kern="1200" dirty="0" smtClean="0">
                          <a:solidFill>
                            <a:schemeClr val="tx1">
                              <a:lumMod val="65000"/>
                              <a:lumOff val="35000"/>
                            </a:schemeClr>
                          </a:solidFill>
                          <a:latin typeface="+mn-lt"/>
                          <a:ea typeface="+mn-ea"/>
                          <a:cs typeface="+mn-cs"/>
                        </a:rPr>
                        <a:t>×</a:t>
                      </a:r>
                      <a:r>
                        <a:rPr kumimoji="1" lang="ja-JP" altLang="en-US" sz="700" kern="1200" dirty="0" smtClean="0">
                          <a:solidFill>
                            <a:schemeClr val="tx1">
                              <a:lumMod val="65000"/>
                              <a:lumOff val="35000"/>
                            </a:schemeClr>
                          </a:solidFill>
                          <a:latin typeface="+mn-lt"/>
                          <a:ea typeface="+mn-ea"/>
                          <a:cs typeface="+mn-cs"/>
                        </a:rPr>
                        <a:t>年齢</a:t>
                      </a:r>
                      <a:r>
                        <a:rPr kumimoji="1" lang="en-US" altLang="ja-JP" sz="700" kern="1200" dirty="0" smtClean="0">
                          <a:solidFill>
                            <a:schemeClr val="tx1">
                              <a:lumMod val="65000"/>
                              <a:lumOff val="35000"/>
                            </a:schemeClr>
                          </a:solidFill>
                          <a:latin typeface="+mn-lt"/>
                          <a:ea typeface="+mn-ea"/>
                          <a:cs typeface="+mn-cs"/>
                        </a:rPr>
                        <a:t>×</a:t>
                      </a:r>
                      <a:r>
                        <a:rPr kumimoji="1" lang="ja-JP" altLang="en-US" sz="700" kern="1200" dirty="0" smtClean="0">
                          <a:solidFill>
                            <a:schemeClr val="tx1">
                              <a:lumMod val="65000"/>
                              <a:lumOff val="35000"/>
                            </a:schemeClr>
                          </a:solidFill>
                          <a:latin typeface="+mn-lt"/>
                          <a:ea typeface="+mn-ea"/>
                          <a:cs typeface="+mn-cs"/>
                        </a:rPr>
                        <a:t>性別：</a:t>
                      </a:r>
                      <a:r>
                        <a:rPr kumimoji="1" lang="en-US" altLang="ja-JP" sz="700" kern="1200" dirty="0" smtClean="0">
                          <a:solidFill>
                            <a:schemeClr val="tx1">
                              <a:lumMod val="65000"/>
                              <a:lumOff val="35000"/>
                            </a:schemeClr>
                          </a:solidFill>
                          <a:latin typeface="+mn-lt"/>
                          <a:ea typeface="+mn-ea"/>
                          <a:cs typeface="+mn-cs"/>
                        </a:rPr>
                        <a:t>900</a:t>
                      </a:r>
                      <a:r>
                        <a:rPr kumimoji="1" lang="ja-JP" altLang="en-US" sz="700" kern="1200" dirty="0" smtClean="0">
                          <a:solidFill>
                            <a:schemeClr val="tx1">
                              <a:lumMod val="65000"/>
                              <a:lumOff val="35000"/>
                            </a:schemeClr>
                          </a:solidFill>
                          <a:latin typeface="+mn-lt"/>
                          <a:ea typeface="+mn-ea"/>
                          <a:cs typeface="+mn-cs"/>
                        </a:rPr>
                        <a:t>円</a:t>
                      </a:r>
                      <a:endParaRPr kumimoji="1" lang="en-US" altLang="ja-JP" sz="700" kern="1200" dirty="0" smtClean="0">
                        <a:solidFill>
                          <a:schemeClr val="tx1">
                            <a:lumMod val="65000"/>
                            <a:lumOff val="35000"/>
                          </a:schemeClr>
                        </a:solidFill>
                        <a:latin typeface="+mn-lt"/>
                        <a:ea typeface="+mn-ea"/>
                        <a:cs typeface="+mn-cs"/>
                      </a:endParaRPr>
                    </a:p>
                    <a:p>
                      <a:pPr algn="ctr"/>
                      <a:r>
                        <a:rPr kumimoji="1" lang="ja-JP" altLang="en-US" sz="700" kern="1200" dirty="0" smtClean="0">
                          <a:solidFill>
                            <a:schemeClr val="tx1">
                              <a:lumMod val="65000"/>
                              <a:lumOff val="35000"/>
                            </a:schemeClr>
                          </a:solidFill>
                          <a:latin typeface="+mn-lt"/>
                          <a:ea typeface="+mn-ea"/>
                          <a:cs typeface="+mn-cs"/>
                        </a:rPr>
                        <a:t>市区郡</a:t>
                      </a:r>
                      <a:r>
                        <a:rPr kumimoji="1" lang="en-US" altLang="ja-JP" sz="700" kern="1200" dirty="0" smtClean="0">
                          <a:solidFill>
                            <a:schemeClr val="tx1">
                              <a:lumMod val="65000"/>
                              <a:lumOff val="35000"/>
                            </a:schemeClr>
                          </a:solidFill>
                          <a:latin typeface="+mn-lt"/>
                          <a:ea typeface="+mn-ea"/>
                          <a:cs typeface="+mn-cs"/>
                        </a:rPr>
                        <a:t>×</a:t>
                      </a:r>
                      <a:r>
                        <a:rPr kumimoji="1" lang="ja-JP" altLang="en-US" sz="700" kern="1200" dirty="0" smtClean="0">
                          <a:solidFill>
                            <a:schemeClr val="tx1">
                              <a:lumMod val="65000"/>
                              <a:lumOff val="35000"/>
                            </a:schemeClr>
                          </a:solidFill>
                          <a:latin typeface="+mn-lt"/>
                          <a:ea typeface="+mn-ea"/>
                          <a:cs typeface="+mn-cs"/>
                        </a:rPr>
                        <a:t>オーディエンスカテゴリー：</a:t>
                      </a:r>
                      <a:r>
                        <a:rPr kumimoji="1" lang="en-US" altLang="ja-JP" sz="700" kern="1200" dirty="0" smtClean="0">
                          <a:solidFill>
                            <a:schemeClr val="tx1">
                              <a:lumMod val="65000"/>
                              <a:lumOff val="35000"/>
                            </a:schemeClr>
                          </a:solidFill>
                          <a:latin typeface="+mn-lt"/>
                          <a:ea typeface="+mn-ea"/>
                          <a:cs typeface="+mn-cs"/>
                        </a:rPr>
                        <a:t>961</a:t>
                      </a:r>
                      <a:r>
                        <a:rPr kumimoji="1" lang="ja-JP" altLang="en-US" sz="700" kern="1200" dirty="0" smtClean="0">
                          <a:solidFill>
                            <a:schemeClr val="tx1">
                              <a:lumMod val="65000"/>
                              <a:lumOff val="35000"/>
                            </a:schemeClr>
                          </a:solidFill>
                          <a:latin typeface="+mn-lt"/>
                          <a:ea typeface="+mn-ea"/>
                          <a:cs typeface="+mn-cs"/>
                        </a:rPr>
                        <a:t>円</a:t>
                      </a:r>
                      <a:endParaRPr kumimoji="1" lang="en-US" altLang="ja-JP" sz="700" kern="1200" dirty="0" smtClean="0">
                        <a:solidFill>
                          <a:schemeClr val="tx1">
                            <a:lumMod val="65000"/>
                            <a:lumOff val="35000"/>
                          </a:schemeClr>
                        </a:solidFill>
                        <a:latin typeface="+mn-lt"/>
                        <a:ea typeface="+mn-ea"/>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700" kern="1200" dirty="0" smtClean="0">
                          <a:solidFill>
                            <a:schemeClr val="tx1">
                              <a:lumMod val="65000"/>
                              <a:lumOff val="35000"/>
                            </a:schemeClr>
                          </a:solidFill>
                          <a:latin typeface="+mn-lt"/>
                          <a:ea typeface="+mn-ea"/>
                          <a:cs typeface="+mn-cs"/>
                        </a:rPr>
                        <a:t>市区郡</a:t>
                      </a:r>
                      <a:r>
                        <a:rPr kumimoji="1" lang="en-US" altLang="ja-JP" sz="700" kern="1200" dirty="0" smtClean="0">
                          <a:solidFill>
                            <a:schemeClr val="tx1">
                              <a:lumMod val="65000"/>
                              <a:lumOff val="35000"/>
                            </a:schemeClr>
                          </a:solidFill>
                          <a:latin typeface="+mn-lt"/>
                          <a:ea typeface="+mn-ea"/>
                          <a:cs typeface="+mn-cs"/>
                        </a:rPr>
                        <a:t>×</a:t>
                      </a:r>
                      <a:r>
                        <a:rPr kumimoji="1" lang="ja-JP" altLang="en-US" sz="700" kern="1200" dirty="0" smtClean="0">
                          <a:solidFill>
                            <a:schemeClr val="tx1">
                              <a:lumMod val="65000"/>
                              <a:lumOff val="35000"/>
                            </a:schemeClr>
                          </a:solidFill>
                          <a:latin typeface="+mn-lt"/>
                          <a:ea typeface="+mn-ea"/>
                          <a:cs typeface="+mn-cs"/>
                        </a:rPr>
                        <a:t>年齢</a:t>
                      </a:r>
                      <a:r>
                        <a:rPr kumimoji="1" lang="en-US" altLang="ja-JP" sz="700" kern="1200" dirty="0" smtClean="0">
                          <a:solidFill>
                            <a:schemeClr val="tx1">
                              <a:lumMod val="65000"/>
                              <a:lumOff val="35000"/>
                            </a:schemeClr>
                          </a:solidFill>
                          <a:latin typeface="+mn-lt"/>
                          <a:ea typeface="+mn-ea"/>
                          <a:cs typeface="+mn-cs"/>
                        </a:rPr>
                        <a:t>or</a:t>
                      </a:r>
                      <a:r>
                        <a:rPr kumimoji="1" lang="ja-JP" altLang="en-US" sz="700" kern="1200" dirty="0" smtClean="0">
                          <a:solidFill>
                            <a:schemeClr val="tx1">
                              <a:lumMod val="65000"/>
                              <a:lumOff val="35000"/>
                            </a:schemeClr>
                          </a:solidFill>
                          <a:latin typeface="+mn-lt"/>
                          <a:ea typeface="+mn-ea"/>
                          <a:cs typeface="+mn-cs"/>
                        </a:rPr>
                        <a:t>性別</a:t>
                      </a:r>
                      <a:r>
                        <a:rPr kumimoji="1" lang="en-US" altLang="ja-JP" sz="700" kern="1200" dirty="0" smtClean="0">
                          <a:solidFill>
                            <a:schemeClr val="tx1">
                              <a:lumMod val="65000"/>
                              <a:lumOff val="35000"/>
                            </a:schemeClr>
                          </a:solidFill>
                          <a:latin typeface="+mn-lt"/>
                          <a:ea typeface="+mn-ea"/>
                          <a:cs typeface="+mn-cs"/>
                        </a:rPr>
                        <a:t>×</a:t>
                      </a:r>
                      <a:r>
                        <a:rPr kumimoji="1" lang="ja-JP" altLang="en-US" sz="700" kern="1200" dirty="0" smtClean="0">
                          <a:solidFill>
                            <a:schemeClr val="tx1">
                              <a:lumMod val="65000"/>
                              <a:lumOff val="35000"/>
                            </a:schemeClr>
                          </a:solidFill>
                          <a:latin typeface="+mn-lt"/>
                          <a:ea typeface="+mn-ea"/>
                          <a:cs typeface="+mn-cs"/>
                        </a:rPr>
                        <a:t>オーディエンスカテゴリー：</a:t>
                      </a:r>
                      <a:r>
                        <a:rPr kumimoji="1" lang="en-US" altLang="ja-JP" sz="700" kern="1200" dirty="0" smtClean="0">
                          <a:solidFill>
                            <a:schemeClr val="tx1">
                              <a:lumMod val="65000"/>
                              <a:lumOff val="35000"/>
                            </a:schemeClr>
                          </a:solidFill>
                          <a:latin typeface="+mn-lt"/>
                          <a:ea typeface="+mn-ea"/>
                          <a:cs typeface="+mn-cs"/>
                        </a:rPr>
                        <a:t>961</a:t>
                      </a:r>
                      <a:r>
                        <a:rPr kumimoji="1" lang="ja-JP" altLang="en-US" sz="700" kern="1200" dirty="0" smtClean="0">
                          <a:solidFill>
                            <a:schemeClr val="tx1">
                              <a:lumMod val="65000"/>
                              <a:lumOff val="35000"/>
                            </a:schemeClr>
                          </a:solidFill>
                          <a:latin typeface="+mn-lt"/>
                          <a:ea typeface="+mn-ea"/>
                          <a:cs typeface="+mn-cs"/>
                        </a:rPr>
                        <a:t>円</a:t>
                      </a:r>
                      <a:endParaRPr kumimoji="1" lang="en-US" altLang="ja-JP" sz="700" kern="1200" dirty="0" smtClean="0">
                        <a:solidFill>
                          <a:schemeClr val="tx1">
                            <a:lumMod val="65000"/>
                            <a:lumOff val="35000"/>
                          </a:schemeClr>
                        </a:solidFill>
                        <a:latin typeface="+mn-lt"/>
                        <a:ea typeface="+mn-ea"/>
                        <a:cs typeface="+mn-cs"/>
                      </a:endParaRPr>
                    </a:p>
                    <a:p>
                      <a:pPr algn="ctr"/>
                      <a:r>
                        <a:rPr kumimoji="1" lang="ja-JP" altLang="en-US" sz="700" kern="1200" dirty="0" smtClean="0">
                          <a:solidFill>
                            <a:schemeClr val="tx1">
                              <a:lumMod val="65000"/>
                              <a:lumOff val="35000"/>
                            </a:schemeClr>
                          </a:solidFill>
                          <a:latin typeface="+mn-lt"/>
                          <a:ea typeface="+mn-ea"/>
                          <a:cs typeface="+mn-cs"/>
                        </a:rPr>
                        <a:t>市区郡</a:t>
                      </a:r>
                      <a:r>
                        <a:rPr kumimoji="1" lang="en-US" altLang="ja-JP" sz="700" kern="1200" dirty="0" smtClean="0">
                          <a:solidFill>
                            <a:schemeClr val="tx1">
                              <a:lumMod val="65000"/>
                              <a:lumOff val="35000"/>
                            </a:schemeClr>
                          </a:solidFill>
                          <a:latin typeface="+mn-lt"/>
                          <a:ea typeface="+mn-ea"/>
                          <a:cs typeface="+mn-cs"/>
                        </a:rPr>
                        <a:t>×</a:t>
                      </a:r>
                      <a:r>
                        <a:rPr kumimoji="1" lang="ja-JP" altLang="en-US" sz="700" kern="1200" dirty="0" smtClean="0">
                          <a:solidFill>
                            <a:schemeClr val="tx1">
                              <a:lumMod val="65000"/>
                              <a:lumOff val="35000"/>
                            </a:schemeClr>
                          </a:solidFill>
                          <a:latin typeface="+mn-lt"/>
                          <a:ea typeface="+mn-ea"/>
                          <a:cs typeface="+mn-cs"/>
                        </a:rPr>
                        <a:t>年齢</a:t>
                      </a:r>
                      <a:r>
                        <a:rPr kumimoji="1" lang="en-US" altLang="ja-JP" sz="700" kern="1200" dirty="0" smtClean="0">
                          <a:solidFill>
                            <a:schemeClr val="tx1">
                              <a:lumMod val="65000"/>
                              <a:lumOff val="35000"/>
                            </a:schemeClr>
                          </a:solidFill>
                          <a:latin typeface="+mn-lt"/>
                          <a:ea typeface="+mn-ea"/>
                          <a:cs typeface="+mn-cs"/>
                        </a:rPr>
                        <a:t>×</a:t>
                      </a:r>
                      <a:r>
                        <a:rPr kumimoji="1" lang="ja-JP" altLang="en-US" sz="700" kern="1200" dirty="0" smtClean="0">
                          <a:solidFill>
                            <a:schemeClr val="tx1">
                              <a:lumMod val="65000"/>
                              <a:lumOff val="35000"/>
                            </a:schemeClr>
                          </a:solidFill>
                          <a:latin typeface="+mn-lt"/>
                          <a:ea typeface="+mn-ea"/>
                          <a:cs typeface="+mn-cs"/>
                        </a:rPr>
                        <a:t>性別</a:t>
                      </a:r>
                      <a:r>
                        <a:rPr kumimoji="1" lang="en-US" altLang="ja-JP" sz="700" kern="1200" dirty="0" smtClean="0">
                          <a:solidFill>
                            <a:schemeClr val="tx1">
                              <a:lumMod val="65000"/>
                              <a:lumOff val="35000"/>
                            </a:schemeClr>
                          </a:solidFill>
                          <a:latin typeface="+mn-lt"/>
                          <a:ea typeface="+mn-ea"/>
                          <a:cs typeface="+mn-cs"/>
                        </a:rPr>
                        <a:t>×</a:t>
                      </a:r>
                      <a:r>
                        <a:rPr kumimoji="1" lang="ja-JP" altLang="en-US" sz="700" kern="1200" dirty="0" smtClean="0">
                          <a:solidFill>
                            <a:schemeClr val="tx1">
                              <a:lumMod val="65000"/>
                              <a:lumOff val="35000"/>
                            </a:schemeClr>
                          </a:solidFill>
                          <a:latin typeface="+mn-lt"/>
                          <a:ea typeface="+mn-ea"/>
                          <a:cs typeface="+mn-cs"/>
                        </a:rPr>
                        <a:t>オーディエンスカテゴリー：</a:t>
                      </a:r>
                      <a:r>
                        <a:rPr kumimoji="1" lang="en-US" altLang="ja-JP" sz="700" kern="1200" dirty="0" smtClean="0">
                          <a:solidFill>
                            <a:schemeClr val="tx1">
                              <a:lumMod val="65000"/>
                              <a:lumOff val="35000"/>
                            </a:schemeClr>
                          </a:solidFill>
                          <a:latin typeface="+mn-lt"/>
                          <a:ea typeface="+mn-ea"/>
                          <a:cs typeface="+mn-cs"/>
                        </a:rPr>
                        <a:t>961</a:t>
                      </a:r>
                      <a:r>
                        <a:rPr kumimoji="1" lang="ja-JP" altLang="en-US" sz="700" kern="1200" dirty="0" smtClean="0">
                          <a:solidFill>
                            <a:schemeClr val="tx1">
                              <a:lumMod val="65000"/>
                              <a:lumOff val="35000"/>
                            </a:schemeClr>
                          </a:solidFill>
                          <a:latin typeface="+mn-lt"/>
                          <a:ea typeface="+mn-ea"/>
                          <a:cs typeface="+mn-cs"/>
                        </a:rPr>
                        <a:t>円</a:t>
                      </a:r>
                      <a:endParaRPr kumimoji="1" lang="en-US" altLang="ja-JP" sz="700" kern="1200" dirty="0" smtClean="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425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n-lt"/>
                          <a:ea typeface="+mn-ea"/>
                          <a:cs typeface="+mn-cs"/>
                        </a:rPr>
                        <a:t>想定</a:t>
                      </a:r>
                      <a:r>
                        <a:rPr kumimoji="1" lang="en-US" altLang="ja-JP" sz="900" b="0" kern="1200" dirty="0" err="1">
                          <a:solidFill>
                            <a:schemeClr val="bg1"/>
                          </a:solidFill>
                          <a:latin typeface="+mn-lt"/>
                          <a:ea typeface="+mn-ea"/>
                          <a:cs typeface="+mn-cs"/>
                        </a:rPr>
                        <a:t>vimps</a:t>
                      </a:r>
                      <a:r>
                        <a:rPr kumimoji="1" lang="ja-JP" altLang="en-US" sz="800" b="0" kern="1200">
                          <a:solidFill>
                            <a:schemeClr val="bg1"/>
                          </a:solidFill>
                          <a:latin typeface="+mn-lt"/>
                          <a:ea typeface="+mn-ea"/>
                          <a:cs typeface="+mn-cs"/>
                        </a:rPr>
                        <a:t>（枠配信のみ）</a:t>
                      </a:r>
                      <a:endParaRPr kumimoji="1" lang="ja-JP" altLang="en-US" sz="900" b="0" kern="120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pic>
        <p:nvPicPr>
          <p:cNvPr id="13" name="図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40016" y="2060848"/>
            <a:ext cx="367604" cy="678080"/>
          </a:xfrm>
          <a:prstGeom prst="rect">
            <a:avLst/>
          </a:prstGeom>
        </p:spPr>
      </p:pic>
      <p:sp>
        <p:nvSpPr>
          <p:cNvPr id="17" name="正方形/長方形 16"/>
          <p:cNvSpPr/>
          <p:nvPr/>
        </p:nvSpPr>
        <p:spPr>
          <a:xfrm>
            <a:off x="479376" y="6423213"/>
            <a:ext cx="8592417"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※SP</a:t>
            </a:r>
            <a:r>
              <a:rPr kumimoji="0" lang="ja-JP" altLang="en-US" sz="800" b="0" i="0" u="none" strike="noStrike" kern="0" cap="none" spc="0" normalizeH="0" baseline="0" noProof="0" dirty="0">
                <a:ln>
                  <a:noFill/>
                </a:ln>
                <a:solidFill>
                  <a:prstClr val="black">
                    <a:lumMod val="65000"/>
                    <a:lumOff val="35000"/>
                  </a:prstClr>
                </a:solidFill>
                <a:effectLst/>
                <a:uLnTx/>
                <a:uFillTx/>
              </a:rPr>
              <a:t>はスマートフォンの略称です。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vCPM</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rPr>
              <a:t>1,000</a:t>
            </a:r>
            <a:r>
              <a:rPr kumimoji="0" lang="ja-JP" altLang="en-US" sz="800" b="0" i="0" u="none" strike="noStrike" kern="0" cap="none" spc="0" normalizeH="0" baseline="0" noProof="0" dirty="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p>
        </p:txBody>
      </p:sp>
    </p:spTree>
    <p:extLst>
      <p:ext uri="{BB962C8B-B14F-4D97-AF65-F5344CB8AC3E}">
        <p14:creationId xmlns:p14="http://schemas.microsoft.com/office/powerpoint/2010/main" val="9567631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商品一覧　</a:t>
            </a:r>
            <a:r>
              <a:rPr lang="en-US" altLang="ja-JP" dirty="0"/>
              <a:t>Yahoo!</a:t>
            </a:r>
            <a:r>
              <a:rPr lang="ja-JP" altLang="en-US" dirty="0"/>
              <a:t>ニュース　スマートパネル</a:t>
            </a:r>
          </a:p>
        </p:txBody>
      </p:sp>
      <p:sp>
        <p:nvSpPr>
          <p:cNvPr id="5" name="スライド番号プレースホルダー 4"/>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BD7636-22E7-4304-ABE2-16A3D163D5E1}" type="slidenum">
              <a:rPr kumimoji="1" lang="ja-JP" altLang="en-US" sz="1400" b="0" i="0" u="none" strike="noStrike" kern="1200" cap="none" spc="0" normalizeH="0" baseline="0" noProof="0" smtClean="0">
                <a:ln>
                  <a:noFill/>
                </a:ln>
                <a:solidFill>
                  <a:srgbClr val="999999"/>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1" lang="ja-JP" altLang="en-US" sz="1400" b="0" i="0" u="none" strike="noStrike" kern="1200" cap="none" spc="0" normalizeH="0" baseline="0" noProof="0">
              <a:ln>
                <a:noFill/>
              </a:ln>
              <a:solidFill>
                <a:srgbClr val="999999"/>
              </a:solidFill>
              <a:effectLst/>
              <a:uLnTx/>
              <a:uFillTx/>
              <a:latin typeface="メイリオ"/>
              <a:ea typeface="メイリオ"/>
              <a:cs typeface="+mn-cs"/>
            </a:endParaRPr>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1003734012"/>
              </p:ext>
            </p:extLst>
          </p:nvPr>
        </p:nvGraphicFramePr>
        <p:xfrm>
          <a:off x="263352" y="962950"/>
          <a:ext cx="7655907" cy="5346369"/>
        </p:xfrm>
        <a:graphic>
          <a:graphicData uri="http://schemas.openxmlformats.org/drawingml/2006/table">
            <a:tbl>
              <a:tblPr firstCol="1" bandRow="1"/>
              <a:tblGrid>
                <a:gridCol w="2736304">
                  <a:extLst>
                    <a:ext uri="{9D8B030D-6E8A-4147-A177-3AD203B41FA5}">
                      <a16:colId xmlns:a16="http://schemas.microsoft.com/office/drawing/2014/main" val="792911817"/>
                    </a:ext>
                  </a:extLst>
                </a:gridCol>
                <a:gridCol w="2051448">
                  <a:extLst>
                    <a:ext uri="{9D8B030D-6E8A-4147-A177-3AD203B41FA5}">
                      <a16:colId xmlns:a16="http://schemas.microsoft.com/office/drawing/2014/main" val="3759382642"/>
                    </a:ext>
                  </a:extLst>
                </a:gridCol>
                <a:gridCol w="2868155">
                  <a:extLst>
                    <a:ext uri="{9D8B030D-6E8A-4147-A177-3AD203B41FA5}">
                      <a16:colId xmlns:a16="http://schemas.microsoft.com/office/drawing/2014/main" val="1950691669"/>
                    </a:ext>
                  </a:extLst>
                </a:gridCol>
              </a:tblGrid>
              <a:tr h="3068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1050" b="1" kern="1200" dirty="0" smtClean="0">
                          <a:solidFill>
                            <a:schemeClr val="tx1">
                              <a:lumMod val="65000"/>
                              <a:lumOff val="35000"/>
                            </a:schemeClr>
                          </a:solidFill>
                          <a:latin typeface="+mn-lt"/>
                          <a:ea typeface="+mn-ea"/>
                          <a:cs typeface="+mn-cs"/>
                        </a:rPr>
                        <a:t>Yahoo!</a:t>
                      </a:r>
                      <a:r>
                        <a:rPr kumimoji="1" lang="ja-JP" altLang="en-US" sz="1050" b="1" kern="1200" dirty="0" smtClean="0">
                          <a:solidFill>
                            <a:schemeClr val="tx1">
                              <a:lumMod val="65000"/>
                              <a:lumOff val="35000"/>
                            </a:schemeClr>
                          </a:solidFill>
                          <a:latin typeface="+mn-lt"/>
                          <a:ea typeface="+mn-ea"/>
                          <a:cs typeface="+mn-cs"/>
                        </a:rPr>
                        <a:t>ニュース　トップ　スマートパネル　</a:t>
                      </a:r>
                      <a:r>
                        <a:rPr kumimoji="1" lang="en-US" altLang="ja-JP" sz="1050" b="1" kern="1200" dirty="0" smtClean="0">
                          <a:solidFill>
                            <a:schemeClr val="tx1">
                              <a:lumMod val="65000"/>
                              <a:lumOff val="35000"/>
                            </a:schemeClr>
                          </a:solidFill>
                          <a:latin typeface="+mn-lt"/>
                          <a:ea typeface="+mn-ea"/>
                          <a:cs typeface="+mn-cs"/>
                        </a:rPr>
                        <a:t>SP</a:t>
                      </a:r>
                      <a:endParaRPr kumimoji="1" lang="ja-JP" altLang="en-US" sz="1050" b="1"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789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メイリオ"/>
                          <a:ea typeface="メイリオ"/>
                          <a:cs typeface="+mn-cs"/>
                        </a:rPr>
                        <a:t>商品</a:t>
                      </a:r>
                      <a:r>
                        <a:rPr kumimoji="1" lang="en-US" altLang="ja-JP" sz="900" b="0" kern="1200" dirty="0">
                          <a:solidFill>
                            <a:schemeClr val="bg1"/>
                          </a:solidFill>
                          <a:latin typeface="メイリオ"/>
                          <a:ea typeface="メイリオ"/>
                          <a:cs typeface="+mn-cs"/>
                        </a:rPr>
                        <a:t>ID</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kern="1200" dirty="0">
                          <a:solidFill>
                            <a:schemeClr val="tx1">
                              <a:lumMod val="65000"/>
                              <a:lumOff val="35000"/>
                            </a:schemeClr>
                          </a:solidFill>
                          <a:latin typeface="+mn-lt"/>
                          <a:ea typeface="+mn-ea"/>
                          <a:cs typeface="+mn-cs"/>
                        </a:rPr>
                        <a:t>内容変更</a:t>
                      </a: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en-US" altLang="ja-JP" sz="800" kern="1200" dirty="0" smtClean="0">
                          <a:solidFill>
                            <a:schemeClr val="tx1">
                              <a:lumMod val="65000"/>
                              <a:lumOff val="35000"/>
                            </a:schemeClr>
                          </a:solidFill>
                          <a:latin typeface="+mn-lt"/>
                          <a:ea typeface="+mn-ea"/>
                          <a:cs typeface="+mn-cs"/>
                        </a:rPr>
                        <a:t>1000001215</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55075111"/>
                  </a:ext>
                </a:extLst>
              </a:tr>
              <a:tr h="278941">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6</a:t>
                      </a:r>
                      <a:r>
                        <a:rPr kumimoji="1" lang="ja-JP" altLang="en-US" sz="800" kern="1200" dirty="0" smtClean="0">
                          <a:solidFill>
                            <a:schemeClr val="tx1">
                              <a:lumMod val="65000"/>
                              <a:lumOff val="35000"/>
                            </a:schemeClr>
                          </a:solidFill>
                          <a:latin typeface="+mn-lt"/>
                          <a:ea typeface="+mn-ea"/>
                          <a:cs typeface="+mn-cs"/>
                        </a:rPr>
                        <a:t>日（木）</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711836917"/>
                  </a:ext>
                </a:extLst>
              </a:tr>
              <a:tr h="2789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85541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smtClean="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txBody>
                  <a:tcPr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2789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a:t>
                      </a:r>
                      <a:r>
                        <a:rPr kumimoji="1" lang="ja-JP" altLang="en-US" sz="800" kern="1200" baseline="0" dirty="0">
                          <a:solidFill>
                            <a:schemeClr val="tx1">
                              <a:lumMod val="65000"/>
                              <a:lumOff val="35000"/>
                            </a:schemeClr>
                          </a:solidFill>
                          <a:latin typeface="+mn-lt"/>
                          <a:ea typeface="+mn-ea"/>
                          <a:cs typeface="+mn-cs"/>
                        </a:rPr>
                        <a:t> </a:t>
                      </a:r>
                      <a:r>
                        <a:rPr kumimoji="1" lang="ja-JP" altLang="en-US" sz="800" kern="1200" dirty="0">
                          <a:solidFill>
                            <a:schemeClr val="tx1">
                              <a:lumMod val="65000"/>
                              <a:lumOff val="35000"/>
                            </a:schemeClr>
                          </a:solidFill>
                          <a:latin typeface="+mn-lt"/>
                          <a:ea typeface="+mn-ea"/>
                          <a:cs typeface="+mn-cs"/>
                        </a:rPr>
                        <a:t>動画（</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2789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動画（</a:t>
                      </a:r>
                      <a:r>
                        <a:rPr kumimoji="1" lang="en-US" altLang="ja-JP" sz="900" b="0" kern="1200" dirty="0">
                          <a:solidFill>
                            <a:schemeClr val="bg1"/>
                          </a:solidFill>
                          <a:latin typeface="+mn-lt"/>
                          <a:ea typeface="+mn-ea"/>
                          <a:cs typeface="+mn-cs"/>
                        </a:rPr>
                        <a:t>16</a:t>
                      </a:r>
                      <a:r>
                        <a:rPr kumimoji="1" lang="ja-JP" altLang="en-US" sz="900" b="0" kern="1200" dirty="0">
                          <a:solidFill>
                            <a:schemeClr val="bg1"/>
                          </a:solidFill>
                          <a:latin typeface="+mn-lt"/>
                          <a:ea typeface="+mn-ea"/>
                          <a:cs typeface="+mn-cs"/>
                        </a:rPr>
                        <a:t>：</a:t>
                      </a:r>
                      <a:r>
                        <a:rPr kumimoji="1" lang="en-US" altLang="ja-JP" sz="900" b="0" kern="1200" dirty="0">
                          <a:solidFill>
                            <a:schemeClr val="bg1"/>
                          </a:solidFill>
                          <a:latin typeface="+mn-lt"/>
                          <a:ea typeface="+mn-ea"/>
                          <a:cs typeface="+mn-cs"/>
                        </a:rPr>
                        <a:t>9</a:t>
                      </a:r>
                      <a:r>
                        <a:rPr kumimoji="1" lang="ja-JP" altLang="en-US" sz="900" b="0" kern="1200" dirty="0">
                          <a:solidFill>
                            <a:schemeClr val="bg1"/>
                          </a:solidFill>
                          <a:latin typeface="+mn-lt"/>
                          <a:ea typeface="+mn-ea"/>
                          <a:cs typeface="+mn-cs"/>
                        </a:rPr>
                        <a:t>）広告タップ後の動作</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ja-JP" altLang="en-US" sz="800" kern="1200" dirty="0">
                          <a:solidFill>
                            <a:schemeClr val="tx1">
                              <a:lumMod val="65000"/>
                              <a:lumOff val="35000"/>
                            </a:schemeClr>
                          </a:solidFill>
                          <a:latin typeface="+mn-lt"/>
                          <a:ea typeface="+mn-ea"/>
                          <a:cs typeface="+mn-cs"/>
                        </a:rPr>
                        <a:t>ランディングページを表示する（</a:t>
                      </a:r>
                      <a:r>
                        <a:rPr kumimoji="1" lang="en-US" altLang="ja-JP" sz="800" kern="1200" dirty="0">
                          <a:solidFill>
                            <a:schemeClr val="tx1">
                              <a:lumMod val="65000"/>
                              <a:lumOff val="35000"/>
                            </a:schemeClr>
                          </a:solidFill>
                          <a:latin typeface="+mn-lt"/>
                          <a:ea typeface="+mn-ea"/>
                          <a:cs typeface="+mn-cs"/>
                        </a:rPr>
                        <a:t>for click</a:t>
                      </a:r>
                      <a:r>
                        <a:rPr kumimoji="1" lang="ja-JP" altLang="en-US" sz="800" kern="1200" dirty="0">
                          <a:solidFill>
                            <a:schemeClr val="tx1">
                              <a:lumMod val="65000"/>
                              <a:lumOff val="35000"/>
                            </a:schemeClr>
                          </a:solidFill>
                          <a:latin typeface="+mn-lt"/>
                          <a:ea typeface="+mn-ea"/>
                          <a:cs typeface="+mn-cs"/>
                        </a:rPr>
                        <a:t>）</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22545122"/>
                  </a:ext>
                </a:extLst>
              </a:tr>
              <a:tr h="2789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ja-JP" altLang="en-US" sz="800" dirty="0">
                          <a:solidFill>
                            <a:schemeClr val="tx1">
                              <a:lumMod val="65000"/>
                              <a:lumOff val="35000"/>
                            </a:schemeClr>
                          </a:solidFill>
                          <a:latin typeface="+mj-lt"/>
                          <a:ea typeface="+mj-ea"/>
                        </a:rPr>
                        <a:t>スマートフォン（アプリ）</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931917948"/>
                  </a:ext>
                </a:extLst>
              </a:tr>
              <a:tr h="278941">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ニュース　トップ（アプリ）</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87314208"/>
                  </a:ext>
                </a:extLst>
              </a:tr>
              <a:tr h="278941">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Yahoo!</a:t>
                      </a:r>
                      <a:r>
                        <a:rPr kumimoji="1" lang="ja-JP" altLang="en-US" sz="800" b="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ニュースのアプリのトップページのトピックス以下</a:t>
                      </a:r>
                      <a:endParaRPr kumimoji="1" lang="en-US" altLang="ja-JP" sz="800" b="0" kern="1200" dirty="0">
                        <a:solidFill>
                          <a:schemeClr val="tx1">
                            <a:lumMod val="65000"/>
                            <a:lumOff val="35000"/>
                          </a:schemeClr>
                        </a:solidFill>
                        <a:latin typeface="メイリオ" panose="020B0604030504040204" pitchFamily="50" charset="-128"/>
                        <a:ea typeface="メイリオ" panose="020B0604030504040204" pitchFamily="50" charset="-128"/>
                        <a:cs typeface="+mn-cs"/>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066738162"/>
                  </a:ext>
                </a:extLst>
              </a:tr>
              <a:tr h="278941">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7</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日（木）～</a:t>
                      </a: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9</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30</a:t>
                      </a:r>
                      <a:r>
                        <a:rPr kumimoji="1" lang="ja-JP" altLang="en-US" sz="800" kern="1200" dirty="0" smtClean="0">
                          <a:solidFill>
                            <a:schemeClr val="tx1">
                              <a:lumMod val="65000"/>
                              <a:lumOff val="35000"/>
                            </a:schemeClr>
                          </a:solidFill>
                          <a:latin typeface="+mn-lt"/>
                          <a:ea typeface="+mn-ea"/>
                          <a:cs typeface="+mn-cs"/>
                        </a:rPr>
                        <a:t>日（木）</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463668774"/>
                  </a:ext>
                </a:extLst>
              </a:tr>
              <a:tr h="55788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dirty="0">
                          <a:solidFill>
                            <a:schemeClr val="tx1">
                              <a:lumMod val="65000"/>
                              <a:lumOff val="35000"/>
                            </a:schemeClr>
                          </a:solidFill>
                          <a:latin typeface="+mj-lt"/>
                          <a:ea typeface="+mj-ea"/>
                        </a:rPr>
                        <a:t>5</a:t>
                      </a:r>
                      <a:r>
                        <a:rPr kumimoji="1" lang="ja-JP" altLang="en-US" sz="800" dirty="0">
                          <a:solidFill>
                            <a:schemeClr val="tx1">
                              <a:lumMod val="65000"/>
                              <a:lumOff val="35000"/>
                            </a:schemeClr>
                          </a:solidFill>
                          <a:latin typeface="+mj-lt"/>
                          <a:ea typeface="+mj-ea"/>
                        </a:rPr>
                        <a:t>日間</a:t>
                      </a:r>
                      <a:r>
                        <a:rPr kumimoji="1" lang="ja-JP" altLang="en-US" sz="800" kern="1200" dirty="0">
                          <a:solidFill>
                            <a:schemeClr val="tx1">
                              <a:lumMod val="65000"/>
                              <a:lumOff val="35000"/>
                            </a:schemeClr>
                          </a:solidFill>
                          <a:latin typeface="+mn-lt"/>
                          <a:ea typeface="+mn-ea"/>
                          <a:cs typeface="+mn-cs"/>
                        </a:rPr>
                        <a:t>～</a:t>
                      </a:r>
                      <a:r>
                        <a:rPr kumimoji="1" lang="en-US" altLang="ja-JP" sz="800" dirty="0">
                          <a:solidFill>
                            <a:schemeClr val="tx1">
                              <a:lumMod val="65000"/>
                              <a:lumOff val="35000"/>
                            </a:schemeClr>
                          </a:solidFill>
                          <a:latin typeface="+mj-lt"/>
                          <a:ea typeface="+mj-ea"/>
                        </a:rPr>
                        <a:t>31</a:t>
                      </a:r>
                      <a:r>
                        <a:rPr kumimoji="1" lang="ja-JP" altLang="en-US" sz="800" dirty="0" smtClean="0">
                          <a:solidFill>
                            <a:schemeClr val="tx1">
                              <a:lumMod val="65000"/>
                              <a:lumOff val="35000"/>
                            </a:schemeClr>
                          </a:solidFill>
                          <a:latin typeface="+mj-lt"/>
                          <a:ea typeface="+mj-ea"/>
                        </a:rPr>
                        <a:t>日間</a:t>
                      </a:r>
                      <a:endParaRPr kumimoji="1" lang="en-US" altLang="ja-JP" sz="800" dirty="0" smtClean="0">
                        <a:solidFill>
                          <a:schemeClr val="tx1">
                            <a:lumMod val="65000"/>
                            <a:lumOff val="35000"/>
                          </a:schemeClr>
                        </a:solidFill>
                        <a:latin typeface="+mj-lt"/>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日間～</a:t>
                      </a:r>
                      <a:r>
                        <a:rPr kumimoji="1" lang="en-US" altLang="ja-JP" sz="800" kern="1200" dirty="0" smtClean="0">
                          <a:solidFill>
                            <a:schemeClr val="tx1">
                              <a:lumMod val="65000"/>
                              <a:lumOff val="35000"/>
                            </a:schemeClr>
                          </a:solidFill>
                          <a:latin typeface="+mn-lt"/>
                          <a:ea typeface="+mn-ea"/>
                          <a:cs typeface="+mn-cs"/>
                        </a:rPr>
                        <a:t>4</a:t>
                      </a:r>
                      <a:r>
                        <a:rPr kumimoji="1" lang="ja-JP" altLang="en-US" sz="800" kern="1200" dirty="0" smtClean="0">
                          <a:solidFill>
                            <a:schemeClr val="tx1">
                              <a:lumMod val="65000"/>
                              <a:lumOff val="35000"/>
                            </a:schemeClr>
                          </a:solidFill>
                          <a:latin typeface="+mn-lt"/>
                          <a:ea typeface="+mn-ea"/>
                          <a:cs typeface="+mn-cs"/>
                        </a:rPr>
                        <a:t>日間での掲載も可能ですが、</a:t>
                      </a: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掲載</a:t>
                      </a:r>
                      <a:r>
                        <a:rPr kumimoji="1" lang="en-US" altLang="ja-JP" sz="800" kern="1200" dirty="0" err="1" smtClean="0">
                          <a:solidFill>
                            <a:schemeClr val="tx1">
                              <a:lumMod val="65000"/>
                              <a:lumOff val="35000"/>
                            </a:schemeClr>
                          </a:solidFill>
                          <a:latin typeface="+mn-lt"/>
                          <a:ea typeface="+mn-ea"/>
                          <a:cs typeface="+mn-cs"/>
                        </a:rPr>
                        <a:t>vimps</a:t>
                      </a:r>
                      <a:r>
                        <a:rPr kumimoji="1" lang="ja-JP" altLang="en-US" sz="800" kern="1200" dirty="0" smtClean="0">
                          <a:solidFill>
                            <a:schemeClr val="tx1">
                              <a:lumMod val="65000"/>
                              <a:lumOff val="35000"/>
                            </a:schemeClr>
                          </a:solidFill>
                          <a:latin typeface="+mn-lt"/>
                          <a:ea typeface="+mn-ea"/>
                          <a:cs typeface="+mn-cs"/>
                        </a:rPr>
                        <a:t>数が未達成の場合、補填対象外になります。</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2789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1750538939"/>
                  </a:ext>
                </a:extLst>
              </a:tr>
              <a:tr h="2789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最低購入価格</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kern="1200" dirty="0" smtClean="0">
                          <a:solidFill>
                            <a:schemeClr val="tx1">
                              <a:lumMod val="65000"/>
                              <a:lumOff val="35000"/>
                            </a:schemeClr>
                          </a:solidFill>
                          <a:latin typeface="+mn-lt"/>
                          <a:ea typeface="+mn-ea"/>
                          <a:cs typeface="+mn-cs"/>
                        </a:rPr>
                        <a:t>500,000</a:t>
                      </a:r>
                      <a:r>
                        <a:rPr kumimoji="1" lang="ja-JP" altLang="en-US" sz="800" kern="1200" dirty="0" smtClean="0">
                          <a:solidFill>
                            <a:schemeClr val="tx1">
                              <a:lumMod val="65000"/>
                              <a:lumOff val="35000"/>
                            </a:schemeClr>
                          </a:solidFill>
                          <a:latin typeface="+mn-lt"/>
                          <a:ea typeface="+mn-ea"/>
                          <a:cs typeface="+mn-cs"/>
                        </a:rPr>
                        <a:t>円</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2789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基本料金</a:t>
                      </a:r>
                      <a:r>
                        <a:rPr kumimoji="1" lang="ja-JP" altLang="en-US" sz="900" b="0" kern="1200" dirty="0" smtClean="0">
                          <a:solidFill>
                            <a:schemeClr val="bg1"/>
                          </a:solidFill>
                          <a:latin typeface="+mn-lt"/>
                          <a:ea typeface="+mn-ea"/>
                          <a:cs typeface="+mn-cs"/>
                        </a:rPr>
                        <a:t>（</a:t>
                      </a:r>
                      <a:r>
                        <a:rPr kumimoji="1" lang="en-US" altLang="ja-JP" sz="900" b="0" kern="1200" dirty="0" err="1" smtClean="0">
                          <a:solidFill>
                            <a:schemeClr val="bg1"/>
                          </a:solidFill>
                          <a:latin typeface="+mn-lt"/>
                          <a:ea typeface="+mn-ea"/>
                          <a:cs typeface="+mn-cs"/>
                        </a:rPr>
                        <a:t>vCPM</a:t>
                      </a:r>
                      <a:r>
                        <a:rPr kumimoji="1" lang="ja-JP" altLang="en-US" sz="900" b="0" kern="1200" dirty="0" smtClean="0">
                          <a:solidFill>
                            <a:schemeClr val="bg1"/>
                          </a:solidFill>
                          <a:latin typeface="+mn-lt"/>
                          <a:ea typeface="+mn-ea"/>
                          <a:cs typeface="+mn-cs"/>
                        </a:rPr>
                        <a:t>）</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240</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789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n-lt"/>
                          <a:ea typeface="+mn-ea"/>
                          <a:cs typeface="+mn-cs"/>
                        </a:rPr>
                        <a:t>想定</a:t>
                      </a:r>
                      <a:r>
                        <a:rPr kumimoji="1" lang="en-US" altLang="ja-JP" sz="900" b="0" kern="1200" dirty="0" err="1">
                          <a:solidFill>
                            <a:schemeClr val="bg1"/>
                          </a:solidFill>
                          <a:latin typeface="+mn-lt"/>
                          <a:ea typeface="+mn-ea"/>
                          <a:cs typeface="+mn-cs"/>
                        </a:rPr>
                        <a:t>vimps</a:t>
                      </a:r>
                      <a:r>
                        <a:rPr kumimoji="1" lang="ja-JP" altLang="en-US" sz="800" b="0" kern="1200">
                          <a:solidFill>
                            <a:schemeClr val="bg1"/>
                          </a:solidFill>
                          <a:latin typeface="+mn-lt"/>
                          <a:ea typeface="+mn-ea"/>
                          <a:cs typeface="+mn-cs"/>
                        </a:rPr>
                        <a:t>（枠配信のみ）</a:t>
                      </a:r>
                      <a:endParaRPr kumimoji="1" lang="ja-JP" altLang="en-US" sz="900" b="0" kern="120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sp>
        <p:nvSpPr>
          <p:cNvPr id="17" name="正方形/長方形 16"/>
          <p:cNvSpPr/>
          <p:nvPr/>
        </p:nvSpPr>
        <p:spPr>
          <a:xfrm>
            <a:off x="479376" y="6382997"/>
            <a:ext cx="8592417" cy="284693"/>
          </a:xfrm>
          <a:prstGeom prst="rect">
            <a:avLst/>
          </a:prstGeom>
        </p:spPr>
        <p:txBody>
          <a:bodyPr wrap="none" lIns="91440" tIns="45720" rIns="91440" bIns="45720" anchor="t">
            <a:spAutoFit/>
          </a:bodyPr>
          <a:lstStyle/>
          <a:p>
            <a:pPr marL="0" marR="0" lvl="0" indent="0" algn="l" defTabSz="914400" rtl="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※SP</a:t>
            </a:r>
            <a:r>
              <a:rPr kumimoji="0" lang="ja-JP" altLang="en-US" sz="8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はスマートフォンの略称です。　</a:t>
            </a:r>
            <a:r>
              <a:rPr kumimoji="0" lang="en-US" altLang="ja-JP" sz="8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a:t>
            </a:r>
            <a:r>
              <a:rPr kumimoji="0" lang="en-US" altLang="ja-JP" sz="800" b="0" i="0" u="none" strike="noStrike" kern="0" cap="none" spc="0" normalizeH="0" baseline="0" noProof="0" dirty="0" err="1">
                <a:ln>
                  <a:noFill/>
                </a:ln>
                <a:solidFill>
                  <a:prstClr val="black">
                    <a:lumMod val="65000"/>
                    <a:lumOff val="35000"/>
                  </a:prstClr>
                </a:solidFill>
                <a:effectLst/>
                <a:uLnTx/>
                <a:uFillTx/>
                <a:latin typeface="メイリオ"/>
                <a:ea typeface="メイリオ"/>
                <a:cs typeface="+mn-cs"/>
              </a:rPr>
              <a:t>vCPM</a:t>
            </a:r>
            <a:r>
              <a:rPr kumimoji="0" lang="ja-JP" altLang="en-US" sz="8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1,000</a:t>
            </a:r>
            <a:r>
              <a:rPr kumimoji="0" lang="ja-JP" altLang="en-US" sz="8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回あたりにかかる見込み広告費用です。 </a:t>
            </a:r>
            <a:r>
              <a:rPr kumimoji="0" lang="en-US" altLang="ja-JP" sz="8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a:t>
            </a:r>
            <a:r>
              <a:rPr kumimoji="0" lang="en-US" altLang="ja-JP" sz="800" b="0" i="0" u="none" strike="noStrike" kern="0" cap="none" spc="0" normalizeH="0" baseline="0" noProof="0" dirty="0" err="1">
                <a:ln>
                  <a:noFill/>
                </a:ln>
                <a:solidFill>
                  <a:prstClr val="black">
                    <a:lumMod val="65000"/>
                    <a:lumOff val="35000"/>
                  </a:prstClr>
                </a:solidFill>
                <a:effectLst/>
                <a:uLnTx/>
                <a:uFillTx/>
                <a:latin typeface="メイリオ"/>
                <a:ea typeface="メイリオ"/>
                <a:cs typeface="+mn-cs"/>
              </a:rPr>
              <a:t>vimps</a:t>
            </a:r>
            <a:r>
              <a:rPr kumimoji="0" lang="ja-JP" altLang="en-US" sz="8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はビューアブルインプレッションの略称です。</a:t>
            </a:r>
          </a:p>
        </p:txBody>
      </p:sp>
      <p:pic>
        <p:nvPicPr>
          <p:cNvPr id="7" name="図 6"/>
          <p:cNvPicPr>
            <a:picLocks noChangeAspect="1"/>
          </p:cNvPicPr>
          <p:nvPr/>
        </p:nvPicPr>
        <p:blipFill>
          <a:blip r:embed="rId2"/>
          <a:stretch>
            <a:fillRect/>
          </a:stretch>
        </p:blipFill>
        <p:spPr>
          <a:xfrm>
            <a:off x="5214938" y="2204864"/>
            <a:ext cx="359514" cy="612984"/>
          </a:xfrm>
          <a:prstGeom prst="rect">
            <a:avLst/>
          </a:prstGeom>
        </p:spPr>
      </p:pic>
    </p:spTree>
    <p:extLst>
      <p:ext uri="{BB962C8B-B14F-4D97-AF65-F5344CB8AC3E}">
        <p14:creationId xmlns:p14="http://schemas.microsoft.com/office/powerpoint/2010/main" val="2845168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商品一覧　</a:t>
            </a:r>
            <a:r>
              <a:rPr lang="en-US" altLang="ja-JP" dirty="0"/>
              <a:t>Yahoo!</a:t>
            </a:r>
            <a:r>
              <a:rPr lang="ja-JP" altLang="en-US" dirty="0"/>
              <a:t>ニュース　スマートパネル</a:t>
            </a:r>
          </a:p>
        </p:txBody>
      </p:sp>
      <p:sp>
        <p:nvSpPr>
          <p:cNvPr id="5" name="スライド番号プレースホルダー 4"/>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BD7636-22E7-4304-ABE2-16A3D163D5E1}" type="slidenum">
              <a:rPr kumimoji="1" lang="ja-JP" altLang="en-US" sz="1400" b="0" i="0" u="none" strike="noStrike" kern="1200" cap="none" spc="0" normalizeH="0" baseline="0" noProof="0" smtClean="0">
                <a:ln>
                  <a:noFill/>
                </a:ln>
                <a:solidFill>
                  <a:srgbClr val="999999"/>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1" lang="ja-JP" altLang="en-US" sz="1400" b="0" i="0" u="none" strike="noStrike" kern="1200" cap="none" spc="0" normalizeH="0" baseline="0" noProof="0">
              <a:ln>
                <a:noFill/>
              </a:ln>
              <a:solidFill>
                <a:srgbClr val="999999"/>
              </a:solidFill>
              <a:effectLst/>
              <a:uLnTx/>
              <a:uFillTx/>
              <a:latin typeface="メイリオ"/>
              <a:ea typeface="メイリオ"/>
              <a:cs typeface="+mn-cs"/>
            </a:endParaRPr>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1908906108"/>
              </p:ext>
            </p:extLst>
          </p:nvPr>
        </p:nvGraphicFramePr>
        <p:xfrm>
          <a:off x="263352" y="962952"/>
          <a:ext cx="7655907" cy="5469481"/>
        </p:xfrm>
        <a:graphic>
          <a:graphicData uri="http://schemas.openxmlformats.org/drawingml/2006/table">
            <a:tbl>
              <a:tblPr firstCol="1" bandRow="1"/>
              <a:tblGrid>
                <a:gridCol w="2808312">
                  <a:extLst>
                    <a:ext uri="{9D8B030D-6E8A-4147-A177-3AD203B41FA5}">
                      <a16:colId xmlns:a16="http://schemas.microsoft.com/office/drawing/2014/main" val="792911817"/>
                    </a:ext>
                  </a:extLst>
                </a:gridCol>
                <a:gridCol w="1979440">
                  <a:extLst>
                    <a:ext uri="{9D8B030D-6E8A-4147-A177-3AD203B41FA5}">
                      <a16:colId xmlns:a16="http://schemas.microsoft.com/office/drawing/2014/main" val="3759382642"/>
                    </a:ext>
                  </a:extLst>
                </a:gridCol>
                <a:gridCol w="2868155">
                  <a:extLst>
                    <a:ext uri="{9D8B030D-6E8A-4147-A177-3AD203B41FA5}">
                      <a16:colId xmlns:a16="http://schemas.microsoft.com/office/drawing/2014/main" val="1950691669"/>
                    </a:ext>
                  </a:extLst>
                </a:gridCol>
              </a:tblGrid>
              <a:tr h="30580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smtClean="0">
                          <a:solidFill>
                            <a:schemeClr val="tx1">
                              <a:lumMod val="65000"/>
                              <a:lumOff val="35000"/>
                            </a:schemeClr>
                          </a:solidFill>
                          <a:latin typeface="+mn-lt"/>
                          <a:ea typeface="+mn-ea"/>
                          <a:cs typeface="+mn-cs"/>
                        </a:rPr>
                        <a:t>Yahoo!</a:t>
                      </a:r>
                      <a:r>
                        <a:rPr kumimoji="1" lang="ja-JP" altLang="en-US" sz="1050" b="1" kern="1200" dirty="0" smtClean="0">
                          <a:solidFill>
                            <a:schemeClr val="tx1">
                              <a:lumMod val="65000"/>
                              <a:lumOff val="35000"/>
                            </a:schemeClr>
                          </a:solidFill>
                          <a:latin typeface="+mn-lt"/>
                          <a:ea typeface="+mn-ea"/>
                          <a:cs typeface="+mn-cs"/>
                        </a:rPr>
                        <a:t>ニュース　トップ　スマートパネル　</a:t>
                      </a:r>
                      <a:r>
                        <a:rPr kumimoji="1" lang="en-US" altLang="ja-JP" sz="1050" b="1" kern="1200" dirty="0" smtClean="0">
                          <a:solidFill>
                            <a:schemeClr val="tx1">
                              <a:lumMod val="65000"/>
                              <a:lumOff val="35000"/>
                            </a:schemeClr>
                          </a:solidFill>
                          <a:latin typeface="+mn-lt"/>
                          <a:ea typeface="+mn-ea"/>
                          <a:cs typeface="+mn-cs"/>
                        </a:rPr>
                        <a:t>SP</a:t>
                      </a:r>
                      <a:r>
                        <a:rPr kumimoji="1" lang="ja-JP" altLang="en-US" sz="1050" b="1" kern="1200" dirty="0" smtClean="0">
                          <a:solidFill>
                            <a:schemeClr val="tx1">
                              <a:lumMod val="65000"/>
                              <a:lumOff val="35000"/>
                            </a:schemeClr>
                          </a:solidFill>
                          <a:latin typeface="+mn-lt"/>
                          <a:ea typeface="+mn-ea"/>
                          <a:cs typeface="+mn-cs"/>
                        </a:rPr>
                        <a:t>（市区郡）</a:t>
                      </a:r>
                      <a:endParaRPr kumimoji="1" lang="ja-JP" altLang="en-US" sz="1050" b="1"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3306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メイリオ"/>
                          <a:ea typeface="メイリオ"/>
                          <a:cs typeface="+mn-cs"/>
                        </a:rPr>
                        <a:t>商品</a:t>
                      </a:r>
                      <a:r>
                        <a:rPr kumimoji="1" lang="en-US" altLang="ja-JP" sz="900" b="0" kern="1200" dirty="0">
                          <a:solidFill>
                            <a:schemeClr val="bg1"/>
                          </a:solidFill>
                          <a:latin typeface="メイリオ"/>
                          <a:ea typeface="メイリオ"/>
                          <a:cs typeface="+mn-cs"/>
                        </a:rPr>
                        <a:t>ID</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kern="1200" dirty="0">
                          <a:solidFill>
                            <a:schemeClr val="tx1">
                              <a:lumMod val="65000"/>
                              <a:lumOff val="35000"/>
                            </a:schemeClr>
                          </a:solidFill>
                          <a:latin typeface="+mn-lt"/>
                          <a:ea typeface="+mn-ea"/>
                          <a:cs typeface="+mn-cs"/>
                        </a:rPr>
                        <a:t>内容変更</a:t>
                      </a: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en-US" altLang="ja-JP" sz="800" kern="1200" dirty="0" smtClean="0">
                          <a:solidFill>
                            <a:schemeClr val="tx1">
                              <a:lumMod val="65000"/>
                              <a:lumOff val="35000"/>
                            </a:schemeClr>
                          </a:solidFill>
                          <a:latin typeface="+mn-lt"/>
                          <a:ea typeface="+mn-ea"/>
                          <a:cs typeface="+mn-cs"/>
                        </a:rPr>
                        <a:t>1000001200</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55075111"/>
                  </a:ext>
                </a:extLst>
              </a:tr>
              <a:tr h="23306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6</a:t>
                      </a:r>
                      <a:r>
                        <a:rPr kumimoji="1" lang="ja-JP" altLang="en-US" sz="800" kern="1200" dirty="0" smtClean="0">
                          <a:solidFill>
                            <a:schemeClr val="tx1">
                              <a:lumMod val="65000"/>
                              <a:lumOff val="35000"/>
                            </a:schemeClr>
                          </a:solidFill>
                          <a:latin typeface="+mn-lt"/>
                          <a:ea typeface="+mn-ea"/>
                          <a:cs typeface="+mn-cs"/>
                        </a:rPr>
                        <a:t>日（木）</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711836917"/>
                  </a:ext>
                </a:extLst>
              </a:tr>
              <a:tr h="23306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71473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smtClean="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txBody>
                  <a:tcPr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23306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a:t>
                      </a:r>
                      <a:r>
                        <a:rPr kumimoji="1" lang="ja-JP" altLang="en-US" sz="800" kern="1200" baseline="0" dirty="0">
                          <a:solidFill>
                            <a:schemeClr val="tx1">
                              <a:lumMod val="65000"/>
                              <a:lumOff val="35000"/>
                            </a:schemeClr>
                          </a:solidFill>
                          <a:latin typeface="+mn-lt"/>
                          <a:ea typeface="+mn-ea"/>
                          <a:cs typeface="+mn-cs"/>
                        </a:rPr>
                        <a:t> </a:t>
                      </a:r>
                      <a:r>
                        <a:rPr kumimoji="1" lang="ja-JP" altLang="en-US" sz="800" kern="1200" dirty="0">
                          <a:solidFill>
                            <a:schemeClr val="tx1">
                              <a:lumMod val="65000"/>
                              <a:lumOff val="35000"/>
                            </a:schemeClr>
                          </a:solidFill>
                          <a:latin typeface="+mn-lt"/>
                          <a:ea typeface="+mn-ea"/>
                          <a:cs typeface="+mn-cs"/>
                        </a:rPr>
                        <a:t>動画（</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23306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動画（</a:t>
                      </a:r>
                      <a:r>
                        <a:rPr kumimoji="1" lang="en-US" altLang="ja-JP" sz="900" b="0" kern="1200" dirty="0">
                          <a:solidFill>
                            <a:schemeClr val="bg1"/>
                          </a:solidFill>
                          <a:latin typeface="+mn-lt"/>
                          <a:ea typeface="+mn-ea"/>
                          <a:cs typeface="+mn-cs"/>
                        </a:rPr>
                        <a:t>16</a:t>
                      </a:r>
                      <a:r>
                        <a:rPr kumimoji="1" lang="ja-JP" altLang="en-US" sz="900" b="0" kern="1200" dirty="0">
                          <a:solidFill>
                            <a:schemeClr val="bg1"/>
                          </a:solidFill>
                          <a:latin typeface="+mn-lt"/>
                          <a:ea typeface="+mn-ea"/>
                          <a:cs typeface="+mn-cs"/>
                        </a:rPr>
                        <a:t>：</a:t>
                      </a:r>
                      <a:r>
                        <a:rPr kumimoji="1" lang="en-US" altLang="ja-JP" sz="900" b="0" kern="1200" dirty="0">
                          <a:solidFill>
                            <a:schemeClr val="bg1"/>
                          </a:solidFill>
                          <a:latin typeface="+mn-lt"/>
                          <a:ea typeface="+mn-ea"/>
                          <a:cs typeface="+mn-cs"/>
                        </a:rPr>
                        <a:t>9</a:t>
                      </a:r>
                      <a:r>
                        <a:rPr kumimoji="1" lang="ja-JP" altLang="en-US" sz="900" b="0" kern="1200" dirty="0">
                          <a:solidFill>
                            <a:schemeClr val="bg1"/>
                          </a:solidFill>
                          <a:latin typeface="+mn-lt"/>
                          <a:ea typeface="+mn-ea"/>
                          <a:cs typeface="+mn-cs"/>
                        </a:rPr>
                        <a:t>）広告タップ後の動作</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ja-JP" altLang="en-US" sz="800" kern="1200" dirty="0">
                          <a:solidFill>
                            <a:schemeClr val="tx1">
                              <a:lumMod val="65000"/>
                              <a:lumOff val="35000"/>
                            </a:schemeClr>
                          </a:solidFill>
                          <a:latin typeface="+mn-lt"/>
                          <a:ea typeface="+mn-ea"/>
                          <a:cs typeface="+mn-cs"/>
                        </a:rPr>
                        <a:t>ランディングページを表示する（</a:t>
                      </a:r>
                      <a:r>
                        <a:rPr kumimoji="1" lang="en-US" altLang="ja-JP" sz="800" kern="1200" dirty="0">
                          <a:solidFill>
                            <a:schemeClr val="tx1">
                              <a:lumMod val="65000"/>
                              <a:lumOff val="35000"/>
                            </a:schemeClr>
                          </a:solidFill>
                          <a:latin typeface="+mn-lt"/>
                          <a:ea typeface="+mn-ea"/>
                          <a:cs typeface="+mn-cs"/>
                        </a:rPr>
                        <a:t>for click</a:t>
                      </a:r>
                      <a:r>
                        <a:rPr kumimoji="1" lang="ja-JP" altLang="en-US" sz="800" kern="1200" dirty="0">
                          <a:solidFill>
                            <a:schemeClr val="tx1">
                              <a:lumMod val="65000"/>
                              <a:lumOff val="35000"/>
                            </a:schemeClr>
                          </a:solidFill>
                          <a:latin typeface="+mn-lt"/>
                          <a:ea typeface="+mn-ea"/>
                          <a:cs typeface="+mn-cs"/>
                        </a:rPr>
                        <a:t>）</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22545122"/>
                  </a:ext>
                </a:extLst>
              </a:tr>
              <a:tr h="23306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ja-JP" altLang="en-US" sz="800" dirty="0">
                          <a:solidFill>
                            <a:schemeClr val="tx1">
                              <a:lumMod val="65000"/>
                              <a:lumOff val="35000"/>
                            </a:schemeClr>
                          </a:solidFill>
                          <a:latin typeface="+mj-lt"/>
                          <a:ea typeface="+mj-ea"/>
                        </a:rPr>
                        <a:t>スマートフォン（アプリ）</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931917948"/>
                  </a:ext>
                </a:extLst>
              </a:tr>
              <a:tr h="233064">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ニュース　トップ（アプリ）</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87314208"/>
                  </a:ext>
                </a:extLst>
              </a:tr>
              <a:tr h="233064">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Yahoo!</a:t>
                      </a:r>
                      <a:r>
                        <a:rPr kumimoji="1" lang="ja-JP" altLang="en-US" sz="800" b="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ニュースのアプリのトップページのトピックス以下</a:t>
                      </a:r>
                      <a:endParaRPr kumimoji="1" lang="en-US" altLang="ja-JP" sz="800" b="0" kern="1200" dirty="0">
                        <a:solidFill>
                          <a:schemeClr val="tx1">
                            <a:lumMod val="65000"/>
                            <a:lumOff val="35000"/>
                          </a:schemeClr>
                        </a:solidFill>
                        <a:latin typeface="メイリオ" panose="020B0604030504040204" pitchFamily="50" charset="-128"/>
                        <a:ea typeface="メイリオ" panose="020B0604030504040204" pitchFamily="50" charset="-128"/>
                        <a:cs typeface="+mn-cs"/>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066738162"/>
                  </a:ext>
                </a:extLst>
              </a:tr>
              <a:tr h="233064">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7</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日（木）～</a:t>
                      </a: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9</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30</a:t>
                      </a:r>
                      <a:r>
                        <a:rPr kumimoji="1" lang="ja-JP" altLang="en-US" sz="800" kern="1200" dirty="0" smtClean="0">
                          <a:solidFill>
                            <a:schemeClr val="tx1">
                              <a:lumMod val="65000"/>
                              <a:lumOff val="35000"/>
                            </a:schemeClr>
                          </a:solidFill>
                          <a:latin typeface="+mn-lt"/>
                          <a:ea typeface="+mn-ea"/>
                          <a:cs typeface="+mn-cs"/>
                        </a:rPr>
                        <a:t>日（木）</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463668774"/>
                  </a:ext>
                </a:extLst>
              </a:tr>
              <a:tr h="44023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dirty="0">
                          <a:solidFill>
                            <a:schemeClr val="tx1">
                              <a:lumMod val="65000"/>
                              <a:lumOff val="35000"/>
                            </a:schemeClr>
                          </a:solidFill>
                          <a:latin typeface="+mj-lt"/>
                          <a:ea typeface="+mj-ea"/>
                        </a:rPr>
                        <a:t>5</a:t>
                      </a:r>
                      <a:r>
                        <a:rPr kumimoji="1" lang="ja-JP" altLang="en-US" sz="800" dirty="0">
                          <a:solidFill>
                            <a:schemeClr val="tx1">
                              <a:lumMod val="65000"/>
                              <a:lumOff val="35000"/>
                            </a:schemeClr>
                          </a:solidFill>
                          <a:latin typeface="+mj-lt"/>
                          <a:ea typeface="+mj-ea"/>
                        </a:rPr>
                        <a:t>日間</a:t>
                      </a:r>
                      <a:r>
                        <a:rPr kumimoji="1" lang="ja-JP" altLang="en-US" sz="800" kern="1200" dirty="0">
                          <a:solidFill>
                            <a:schemeClr val="tx1">
                              <a:lumMod val="65000"/>
                              <a:lumOff val="35000"/>
                            </a:schemeClr>
                          </a:solidFill>
                          <a:latin typeface="+mn-lt"/>
                          <a:ea typeface="+mn-ea"/>
                          <a:cs typeface="+mn-cs"/>
                        </a:rPr>
                        <a:t>～</a:t>
                      </a:r>
                      <a:r>
                        <a:rPr kumimoji="1" lang="en-US" altLang="ja-JP" sz="800" dirty="0">
                          <a:solidFill>
                            <a:schemeClr val="tx1">
                              <a:lumMod val="65000"/>
                              <a:lumOff val="35000"/>
                            </a:schemeClr>
                          </a:solidFill>
                          <a:latin typeface="+mj-lt"/>
                          <a:ea typeface="+mj-ea"/>
                        </a:rPr>
                        <a:t>31</a:t>
                      </a:r>
                      <a:r>
                        <a:rPr kumimoji="1" lang="ja-JP" altLang="en-US" sz="800" dirty="0" smtClean="0">
                          <a:solidFill>
                            <a:schemeClr val="tx1">
                              <a:lumMod val="65000"/>
                              <a:lumOff val="35000"/>
                            </a:schemeClr>
                          </a:solidFill>
                          <a:latin typeface="+mj-lt"/>
                          <a:ea typeface="+mj-ea"/>
                        </a:rPr>
                        <a:t>日間</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23306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1750538939"/>
                  </a:ext>
                </a:extLst>
              </a:tr>
              <a:tr h="23306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最低購入価格</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kern="1200" dirty="0" smtClean="0">
                          <a:solidFill>
                            <a:schemeClr val="tx1">
                              <a:lumMod val="65000"/>
                              <a:lumOff val="35000"/>
                            </a:schemeClr>
                          </a:solidFill>
                          <a:latin typeface="+mn-lt"/>
                          <a:ea typeface="+mn-ea"/>
                          <a:cs typeface="+mn-cs"/>
                        </a:rPr>
                        <a:t>300,000</a:t>
                      </a:r>
                      <a:r>
                        <a:rPr kumimoji="1" lang="ja-JP" altLang="en-US" sz="800" kern="1200" dirty="0" smtClean="0">
                          <a:solidFill>
                            <a:schemeClr val="tx1">
                              <a:lumMod val="65000"/>
                              <a:lumOff val="35000"/>
                            </a:schemeClr>
                          </a:solidFill>
                          <a:latin typeface="+mn-lt"/>
                          <a:ea typeface="+mn-ea"/>
                          <a:cs typeface="+mn-cs"/>
                        </a:rPr>
                        <a:t>円</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12119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基本料金</a:t>
                      </a:r>
                      <a:r>
                        <a:rPr kumimoji="1" lang="ja-JP" altLang="en-US" sz="900" b="0" kern="1200" dirty="0" smtClean="0">
                          <a:solidFill>
                            <a:schemeClr val="bg1"/>
                          </a:solidFill>
                          <a:latin typeface="+mn-lt"/>
                          <a:ea typeface="+mn-ea"/>
                          <a:cs typeface="+mn-cs"/>
                        </a:rPr>
                        <a:t>（</a:t>
                      </a:r>
                      <a:r>
                        <a:rPr kumimoji="1" lang="en-US" altLang="ja-JP" sz="900" b="0" kern="1200" dirty="0" err="1" smtClean="0">
                          <a:solidFill>
                            <a:schemeClr val="bg1"/>
                          </a:solidFill>
                          <a:latin typeface="+mn-lt"/>
                          <a:ea typeface="+mn-ea"/>
                          <a:cs typeface="+mn-cs"/>
                        </a:rPr>
                        <a:t>vCPM</a:t>
                      </a:r>
                      <a:r>
                        <a:rPr kumimoji="1" lang="ja-JP" altLang="en-US" sz="900" b="0" kern="1200" dirty="0" smtClean="0">
                          <a:solidFill>
                            <a:schemeClr val="bg1"/>
                          </a:solidFill>
                          <a:latin typeface="+mn-lt"/>
                          <a:ea typeface="+mn-ea"/>
                          <a:cs typeface="+mn-cs"/>
                        </a:rPr>
                        <a:t>）</a:t>
                      </a:r>
                      <a:endParaRPr kumimoji="1" lang="en-US" altLang="ja-JP" sz="900" b="0" kern="1200" dirty="0" smtClean="0">
                        <a:solidFill>
                          <a:schemeClr val="bg1"/>
                        </a:solidFill>
                        <a:latin typeface="+mn-lt"/>
                        <a:ea typeface="+mn-ea"/>
                        <a:cs typeface="+mn-cs"/>
                      </a:endParaRPr>
                    </a:p>
                    <a:p>
                      <a:pPr algn="ctr"/>
                      <a:endParaRPr kumimoji="1" lang="en-US" altLang="ja-JP" sz="900" b="0" kern="1200" dirty="0" smtClean="0">
                        <a:solidFill>
                          <a:schemeClr val="bg1"/>
                        </a:solidFill>
                        <a:latin typeface="メイリオ"/>
                        <a:ea typeface="メイリオ"/>
                        <a:cs typeface="+mn-cs"/>
                      </a:endParaRPr>
                    </a:p>
                    <a:p>
                      <a:pPr algn="ctr"/>
                      <a:r>
                        <a:rPr kumimoji="1" lang="en-US" altLang="ja-JP" sz="900" b="0" kern="1200" dirty="0" smtClean="0">
                          <a:solidFill>
                            <a:schemeClr val="bg1"/>
                          </a:solidFill>
                          <a:latin typeface="メイリオ"/>
                          <a:ea typeface="メイリオ"/>
                          <a:cs typeface="+mn-cs"/>
                        </a:rPr>
                        <a:t>※</a:t>
                      </a:r>
                      <a:r>
                        <a:rPr kumimoji="1" lang="ja-JP" altLang="en-US" sz="900" b="0" kern="1200" dirty="0" smtClean="0">
                          <a:solidFill>
                            <a:schemeClr val="bg1"/>
                          </a:solidFill>
                          <a:latin typeface="メイリオ"/>
                          <a:ea typeface="メイリオ"/>
                          <a:cs typeface="+mn-cs"/>
                        </a:rPr>
                        <a:t>この商品に限り、</a:t>
                      </a:r>
                      <a:endParaRPr kumimoji="1" lang="en-US" altLang="ja-JP" sz="900" b="0" kern="1200" dirty="0" smtClean="0">
                        <a:solidFill>
                          <a:schemeClr val="bg1"/>
                        </a:solidFill>
                        <a:latin typeface="メイリオ"/>
                        <a:ea typeface="メイリオ"/>
                        <a:cs typeface="+mn-cs"/>
                      </a:endParaRPr>
                    </a:p>
                    <a:p>
                      <a:pPr algn="ctr"/>
                      <a:r>
                        <a:rPr kumimoji="1" lang="ja-JP" altLang="en-US" sz="900" b="0" kern="1200" dirty="0" smtClean="0">
                          <a:solidFill>
                            <a:schemeClr val="bg1"/>
                          </a:solidFill>
                          <a:latin typeface="メイリオ"/>
                          <a:ea typeface="メイリオ"/>
                          <a:cs typeface="+mn-cs"/>
                        </a:rPr>
                        <a:t>市区郡とその他ターゲティングを</a:t>
                      </a:r>
                    </a:p>
                    <a:p>
                      <a:pPr algn="ctr"/>
                      <a:r>
                        <a:rPr kumimoji="1" lang="ja-JP" altLang="en-US" sz="900" b="0" kern="1200" dirty="0" smtClean="0">
                          <a:solidFill>
                            <a:schemeClr val="bg1"/>
                          </a:solidFill>
                          <a:latin typeface="メイリオ"/>
                          <a:ea typeface="メイリオ"/>
                          <a:cs typeface="+mn-cs"/>
                        </a:rPr>
                        <a:t>掛け合わせる場合は</a:t>
                      </a:r>
                    </a:p>
                    <a:p>
                      <a:pPr algn="ctr"/>
                      <a:r>
                        <a:rPr kumimoji="1" lang="ja-JP" altLang="en-US" sz="900" b="0" kern="1200" dirty="0" smtClean="0">
                          <a:solidFill>
                            <a:schemeClr val="bg1"/>
                          </a:solidFill>
                          <a:latin typeface="メイリオ"/>
                          <a:ea typeface="メイリオ"/>
                          <a:cs typeface="+mn-cs"/>
                        </a:rPr>
                        <a:t>上限値が２倍を超える商品設計です。</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ja-JP" altLang="en-US" sz="800" kern="1200" dirty="0" smtClean="0">
                          <a:solidFill>
                            <a:schemeClr val="tx1">
                              <a:lumMod val="65000"/>
                              <a:lumOff val="35000"/>
                            </a:schemeClr>
                          </a:solidFill>
                          <a:latin typeface="+mn-lt"/>
                          <a:ea typeface="+mn-ea"/>
                          <a:cs typeface="+mn-cs"/>
                        </a:rPr>
                        <a:t>市区郡：</a:t>
                      </a:r>
                      <a:r>
                        <a:rPr kumimoji="1" lang="en-US" altLang="ja-JP" sz="800" kern="1200" dirty="0" smtClean="0">
                          <a:solidFill>
                            <a:schemeClr val="tx1">
                              <a:lumMod val="65000"/>
                              <a:lumOff val="35000"/>
                            </a:schemeClr>
                          </a:solidFill>
                          <a:latin typeface="+mn-lt"/>
                          <a:ea typeface="+mn-ea"/>
                          <a:cs typeface="+mn-cs"/>
                        </a:rPr>
                        <a:t>374</a:t>
                      </a:r>
                      <a:r>
                        <a:rPr kumimoji="1" lang="ja-JP" altLang="en-US" sz="800" kern="1200" dirty="0" smtClean="0">
                          <a:solidFill>
                            <a:schemeClr val="tx1">
                              <a:lumMod val="65000"/>
                              <a:lumOff val="35000"/>
                            </a:schemeClr>
                          </a:solidFill>
                          <a:latin typeface="+mn-lt"/>
                          <a:ea typeface="+mn-ea"/>
                          <a:cs typeface="+mn-cs"/>
                        </a:rPr>
                        <a:t>円（</a:t>
                      </a:r>
                      <a:r>
                        <a:rPr kumimoji="1" lang="en-US" altLang="ja-JP" sz="800" kern="1200" dirty="0" smtClean="0">
                          <a:solidFill>
                            <a:schemeClr val="tx1">
                              <a:lumMod val="65000"/>
                              <a:lumOff val="35000"/>
                            </a:schemeClr>
                          </a:solidFill>
                          <a:latin typeface="+mn-lt"/>
                          <a:ea typeface="+mn-ea"/>
                          <a:cs typeface="+mn-cs"/>
                        </a:rPr>
                        <a:t>240</a:t>
                      </a:r>
                      <a:r>
                        <a:rPr kumimoji="1" lang="ja-JP" altLang="en-US" sz="800" kern="1200" dirty="0" smtClean="0">
                          <a:solidFill>
                            <a:schemeClr val="tx1">
                              <a:lumMod val="65000"/>
                              <a:lumOff val="35000"/>
                            </a:schemeClr>
                          </a:solidFill>
                          <a:latin typeface="+mn-lt"/>
                          <a:ea typeface="+mn-ea"/>
                          <a:cs typeface="+mn-cs"/>
                        </a:rPr>
                        <a:t>円</a:t>
                      </a:r>
                      <a:r>
                        <a:rPr kumimoji="1" lang="en-US" altLang="ja-JP" sz="800" kern="1200" dirty="0" smtClean="0">
                          <a:solidFill>
                            <a:schemeClr val="tx1">
                              <a:lumMod val="65000"/>
                              <a:lumOff val="35000"/>
                            </a:schemeClr>
                          </a:solidFill>
                          <a:latin typeface="+mn-lt"/>
                          <a:ea typeface="+mn-ea"/>
                          <a:cs typeface="+mn-cs"/>
                        </a:rPr>
                        <a:t>×1.56</a:t>
                      </a:r>
                      <a:r>
                        <a:rPr kumimoji="1" lang="ja-JP" altLang="en-US" sz="800" kern="1200" dirty="0" smtClean="0">
                          <a:solidFill>
                            <a:schemeClr val="tx1">
                              <a:lumMod val="65000"/>
                              <a:lumOff val="35000"/>
                            </a:schemeClr>
                          </a:solidFill>
                          <a:latin typeface="+mn-lt"/>
                          <a:ea typeface="+mn-ea"/>
                          <a:cs typeface="+mn-cs"/>
                        </a:rPr>
                        <a:t>倍） </a:t>
                      </a:r>
                      <a:endParaRPr kumimoji="1" lang="en-US" altLang="ja-JP" sz="800" kern="1200" dirty="0" smtClean="0">
                        <a:solidFill>
                          <a:schemeClr val="tx1">
                            <a:lumMod val="65000"/>
                            <a:lumOff val="35000"/>
                          </a:schemeClr>
                        </a:solidFill>
                        <a:latin typeface="+mn-lt"/>
                        <a:ea typeface="+mn-ea"/>
                        <a:cs typeface="+mn-cs"/>
                      </a:endParaRPr>
                    </a:p>
                    <a:p>
                      <a:pPr algn="ctr"/>
                      <a:endParaRPr lang="en-US" altLang="ja-JP" sz="800" dirty="0" smtClean="0">
                        <a:solidFill>
                          <a:schemeClr val="tx1">
                            <a:lumMod val="65000"/>
                            <a:lumOff val="35000"/>
                          </a:schemeClr>
                        </a:solidFill>
                      </a:endParaRPr>
                    </a:p>
                    <a:p>
                      <a:pPr algn="ct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市区郡とその他ターゲティングを掛け合わせる場合は以下の</a:t>
                      </a:r>
                      <a:r>
                        <a:rPr kumimoji="1" lang="en-US" altLang="ja-JP" sz="800" kern="1200" dirty="0" err="1" smtClean="0">
                          <a:solidFill>
                            <a:schemeClr val="tx1">
                              <a:lumMod val="65000"/>
                              <a:lumOff val="35000"/>
                            </a:schemeClr>
                          </a:solidFill>
                          <a:latin typeface="+mn-lt"/>
                          <a:ea typeface="+mn-ea"/>
                          <a:cs typeface="+mn-cs"/>
                        </a:rPr>
                        <a:t>vCPM</a:t>
                      </a:r>
                      <a:r>
                        <a:rPr kumimoji="1" lang="ja-JP" altLang="en-US" sz="800" kern="1200" dirty="0" smtClean="0">
                          <a:solidFill>
                            <a:schemeClr val="tx1">
                              <a:lumMod val="65000"/>
                              <a:lumOff val="35000"/>
                            </a:schemeClr>
                          </a:solidFill>
                          <a:latin typeface="+mn-lt"/>
                          <a:ea typeface="+mn-ea"/>
                          <a:cs typeface="+mn-cs"/>
                        </a:rPr>
                        <a:t>になります。</a:t>
                      </a:r>
                      <a:r>
                        <a:rPr kumimoji="1" lang="en-US" altLang="ja-JP" sz="800" kern="1200" dirty="0" smtClean="0">
                          <a:solidFill>
                            <a:schemeClr val="tx1">
                              <a:lumMod val="65000"/>
                              <a:lumOff val="35000"/>
                            </a:schemeClr>
                          </a:solidFill>
                          <a:latin typeface="+mn-lt"/>
                          <a:ea typeface="+mn-ea"/>
                          <a:cs typeface="+mn-cs"/>
                        </a:rPr>
                        <a:t/>
                      </a:r>
                      <a:br>
                        <a:rPr kumimoji="1" lang="en-US" altLang="ja-JP" sz="800" kern="1200" dirty="0" smtClean="0">
                          <a:solidFill>
                            <a:schemeClr val="tx1">
                              <a:lumMod val="65000"/>
                              <a:lumOff val="35000"/>
                            </a:schemeClr>
                          </a:solidFill>
                          <a:latin typeface="+mn-lt"/>
                          <a:ea typeface="+mn-ea"/>
                          <a:cs typeface="+mn-cs"/>
                        </a:rPr>
                      </a:br>
                      <a:r>
                        <a:rPr kumimoji="1" lang="ja-JP" altLang="en-US" sz="800" kern="1200" dirty="0" smtClean="0">
                          <a:solidFill>
                            <a:schemeClr val="tx1">
                              <a:lumMod val="65000"/>
                              <a:lumOff val="35000"/>
                            </a:schemeClr>
                          </a:solidFill>
                          <a:latin typeface="+mn-lt"/>
                          <a:ea typeface="+mn-ea"/>
                          <a:cs typeface="+mn-cs"/>
                        </a:rPr>
                        <a:t>市区郡</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年齢：</a:t>
                      </a:r>
                      <a:r>
                        <a:rPr kumimoji="1" lang="en-US" altLang="ja-JP" sz="800" kern="1200" dirty="0" smtClean="0">
                          <a:solidFill>
                            <a:schemeClr val="tx1">
                              <a:lumMod val="65000"/>
                              <a:lumOff val="35000"/>
                            </a:schemeClr>
                          </a:solidFill>
                          <a:latin typeface="+mn-lt"/>
                          <a:ea typeface="+mn-ea"/>
                          <a:cs typeface="+mn-cs"/>
                        </a:rPr>
                        <a:t>449</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p>
                      <a:pPr algn="ctr"/>
                      <a:r>
                        <a:rPr kumimoji="1" lang="ja-JP" altLang="en-US" sz="800" kern="1200" dirty="0" smtClean="0">
                          <a:solidFill>
                            <a:schemeClr val="tx1">
                              <a:lumMod val="65000"/>
                              <a:lumOff val="35000"/>
                            </a:schemeClr>
                          </a:solidFill>
                          <a:latin typeface="+mn-lt"/>
                          <a:ea typeface="+mn-ea"/>
                          <a:cs typeface="+mn-cs"/>
                        </a:rPr>
                        <a:t>市区郡</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性別：</a:t>
                      </a:r>
                      <a:r>
                        <a:rPr kumimoji="1" lang="en-US" altLang="ja-JP" sz="800" kern="1200" dirty="0" smtClean="0">
                          <a:solidFill>
                            <a:schemeClr val="tx1">
                              <a:lumMod val="65000"/>
                              <a:lumOff val="35000"/>
                            </a:schemeClr>
                          </a:solidFill>
                          <a:latin typeface="+mn-lt"/>
                          <a:ea typeface="+mn-ea"/>
                          <a:cs typeface="+mn-cs"/>
                        </a:rPr>
                        <a:t>449</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p>
                      <a:pPr algn="ctr"/>
                      <a:r>
                        <a:rPr kumimoji="1" lang="ja-JP" altLang="en-US" sz="800" kern="1200" dirty="0" smtClean="0">
                          <a:solidFill>
                            <a:schemeClr val="tx1">
                              <a:lumMod val="65000"/>
                              <a:lumOff val="35000"/>
                            </a:schemeClr>
                          </a:solidFill>
                          <a:latin typeface="+mn-lt"/>
                          <a:ea typeface="+mn-ea"/>
                          <a:cs typeface="+mn-cs"/>
                        </a:rPr>
                        <a:t>市区郡</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年齢</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性別：</a:t>
                      </a:r>
                      <a:r>
                        <a:rPr kumimoji="1" lang="en-US" altLang="ja-JP" sz="800" kern="1200" dirty="0" smtClean="0">
                          <a:solidFill>
                            <a:schemeClr val="tx1">
                              <a:lumMod val="65000"/>
                              <a:lumOff val="35000"/>
                            </a:schemeClr>
                          </a:solidFill>
                          <a:latin typeface="+mn-lt"/>
                          <a:ea typeface="+mn-ea"/>
                          <a:cs typeface="+mn-cs"/>
                        </a:rPr>
                        <a:t>539</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p>
                      <a:pPr algn="ctr"/>
                      <a:r>
                        <a:rPr kumimoji="1" lang="ja-JP" altLang="en-US" sz="800" kern="1200" dirty="0" smtClean="0">
                          <a:solidFill>
                            <a:schemeClr val="tx1">
                              <a:lumMod val="65000"/>
                              <a:lumOff val="35000"/>
                            </a:schemeClr>
                          </a:solidFill>
                          <a:latin typeface="+mn-lt"/>
                          <a:ea typeface="+mn-ea"/>
                          <a:cs typeface="+mn-cs"/>
                        </a:rPr>
                        <a:t>市区郡</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オーディエンスカテゴリー：</a:t>
                      </a:r>
                      <a:r>
                        <a:rPr kumimoji="1" lang="en-US" altLang="ja-JP" sz="800" kern="1200" dirty="0" smtClean="0">
                          <a:solidFill>
                            <a:schemeClr val="tx1">
                              <a:lumMod val="65000"/>
                              <a:lumOff val="35000"/>
                            </a:schemeClr>
                          </a:solidFill>
                          <a:latin typeface="+mn-lt"/>
                          <a:ea typeface="+mn-ea"/>
                          <a:cs typeface="+mn-cs"/>
                        </a:rPr>
                        <a:t>576</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市区郡</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年齢</a:t>
                      </a:r>
                      <a:r>
                        <a:rPr kumimoji="1" lang="en-US" altLang="ja-JP" sz="800" kern="1200" dirty="0" smtClean="0">
                          <a:solidFill>
                            <a:schemeClr val="tx1">
                              <a:lumMod val="65000"/>
                              <a:lumOff val="35000"/>
                            </a:schemeClr>
                          </a:solidFill>
                          <a:latin typeface="+mn-lt"/>
                          <a:ea typeface="+mn-ea"/>
                          <a:cs typeface="+mn-cs"/>
                        </a:rPr>
                        <a:t>or</a:t>
                      </a:r>
                      <a:r>
                        <a:rPr kumimoji="1" lang="ja-JP" altLang="en-US" sz="800" kern="1200" dirty="0" smtClean="0">
                          <a:solidFill>
                            <a:schemeClr val="tx1">
                              <a:lumMod val="65000"/>
                              <a:lumOff val="35000"/>
                            </a:schemeClr>
                          </a:solidFill>
                          <a:latin typeface="+mn-lt"/>
                          <a:ea typeface="+mn-ea"/>
                          <a:cs typeface="+mn-cs"/>
                        </a:rPr>
                        <a:t>性別</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オーディエンスカテゴリー：</a:t>
                      </a:r>
                      <a:r>
                        <a:rPr kumimoji="1" lang="en-US" altLang="ja-JP" sz="800" kern="1200" dirty="0" smtClean="0">
                          <a:solidFill>
                            <a:schemeClr val="tx1">
                              <a:lumMod val="65000"/>
                              <a:lumOff val="35000"/>
                            </a:schemeClr>
                          </a:solidFill>
                          <a:latin typeface="+mn-lt"/>
                          <a:ea typeface="+mn-ea"/>
                          <a:cs typeface="+mn-cs"/>
                        </a:rPr>
                        <a:t>576</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p>
                      <a:pPr algn="ctr"/>
                      <a:r>
                        <a:rPr kumimoji="1" lang="ja-JP" altLang="en-US" sz="800" kern="1200" dirty="0" smtClean="0">
                          <a:solidFill>
                            <a:schemeClr val="tx1">
                              <a:lumMod val="65000"/>
                              <a:lumOff val="35000"/>
                            </a:schemeClr>
                          </a:solidFill>
                          <a:latin typeface="+mn-lt"/>
                          <a:ea typeface="+mn-ea"/>
                          <a:cs typeface="+mn-cs"/>
                        </a:rPr>
                        <a:t>市区郡</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年齢</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性別</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オーディエンスカテゴリー：</a:t>
                      </a:r>
                      <a:r>
                        <a:rPr kumimoji="1" lang="en-US" altLang="ja-JP" sz="800" kern="1200" dirty="0" smtClean="0">
                          <a:solidFill>
                            <a:schemeClr val="tx1">
                              <a:lumMod val="65000"/>
                              <a:lumOff val="35000"/>
                            </a:schemeClr>
                          </a:solidFill>
                          <a:latin typeface="+mn-lt"/>
                          <a:ea typeface="+mn-ea"/>
                          <a:cs typeface="+mn-cs"/>
                        </a:rPr>
                        <a:t>576</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3306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n-lt"/>
                          <a:ea typeface="+mn-ea"/>
                          <a:cs typeface="+mn-cs"/>
                        </a:rPr>
                        <a:t>想定</a:t>
                      </a:r>
                      <a:r>
                        <a:rPr kumimoji="1" lang="en-US" altLang="ja-JP" sz="900" b="0" kern="1200" dirty="0" err="1">
                          <a:solidFill>
                            <a:schemeClr val="bg1"/>
                          </a:solidFill>
                          <a:latin typeface="+mn-lt"/>
                          <a:ea typeface="+mn-ea"/>
                          <a:cs typeface="+mn-cs"/>
                        </a:rPr>
                        <a:t>vimps</a:t>
                      </a:r>
                      <a:r>
                        <a:rPr kumimoji="1" lang="ja-JP" altLang="en-US" sz="800" b="0" kern="1200">
                          <a:solidFill>
                            <a:schemeClr val="bg1"/>
                          </a:solidFill>
                          <a:latin typeface="+mn-lt"/>
                          <a:ea typeface="+mn-ea"/>
                          <a:cs typeface="+mn-cs"/>
                        </a:rPr>
                        <a:t>（枠配信のみ）</a:t>
                      </a:r>
                      <a:endParaRPr kumimoji="1" lang="ja-JP" altLang="en-US" sz="900" b="0" kern="120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sp>
        <p:nvSpPr>
          <p:cNvPr id="17" name="正方形/長方形 16"/>
          <p:cNvSpPr/>
          <p:nvPr/>
        </p:nvSpPr>
        <p:spPr>
          <a:xfrm>
            <a:off x="479376" y="6382997"/>
            <a:ext cx="8592417" cy="284693"/>
          </a:xfrm>
          <a:prstGeom prst="rect">
            <a:avLst/>
          </a:prstGeom>
        </p:spPr>
        <p:txBody>
          <a:bodyPr wrap="none" lIns="91440" tIns="45720" rIns="91440" bIns="45720" anchor="t">
            <a:spAutoFit/>
          </a:bodyPr>
          <a:lstStyle/>
          <a:p>
            <a:pPr marL="0" marR="0" lvl="0" indent="0" algn="l" defTabSz="914400" rtl="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※SP</a:t>
            </a:r>
            <a:r>
              <a:rPr kumimoji="0" lang="ja-JP" altLang="en-US" sz="8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はスマートフォンの略称です。　</a:t>
            </a:r>
            <a:r>
              <a:rPr kumimoji="0" lang="en-US" altLang="ja-JP" sz="8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a:t>
            </a:r>
            <a:r>
              <a:rPr kumimoji="0" lang="en-US" altLang="ja-JP" sz="800" b="0" i="0" u="none" strike="noStrike" kern="0" cap="none" spc="0" normalizeH="0" baseline="0" noProof="0" dirty="0" err="1">
                <a:ln>
                  <a:noFill/>
                </a:ln>
                <a:solidFill>
                  <a:prstClr val="black">
                    <a:lumMod val="65000"/>
                    <a:lumOff val="35000"/>
                  </a:prstClr>
                </a:solidFill>
                <a:effectLst/>
                <a:uLnTx/>
                <a:uFillTx/>
                <a:latin typeface="メイリオ"/>
                <a:ea typeface="メイリオ"/>
                <a:cs typeface="+mn-cs"/>
              </a:rPr>
              <a:t>vCPM</a:t>
            </a:r>
            <a:r>
              <a:rPr kumimoji="0" lang="ja-JP" altLang="en-US" sz="8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1,000</a:t>
            </a:r>
            <a:r>
              <a:rPr kumimoji="0" lang="ja-JP" altLang="en-US" sz="8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回あたりにかかる見込み広告費用です。 </a:t>
            </a:r>
            <a:r>
              <a:rPr kumimoji="0" lang="en-US" altLang="ja-JP" sz="8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a:t>
            </a:r>
            <a:r>
              <a:rPr kumimoji="0" lang="en-US" altLang="ja-JP" sz="800" b="0" i="0" u="none" strike="noStrike" kern="0" cap="none" spc="0" normalizeH="0" baseline="0" noProof="0" dirty="0" err="1">
                <a:ln>
                  <a:noFill/>
                </a:ln>
                <a:solidFill>
                  <a:prstClr val="black">
                    <a:lumMod val="65000"/>
                    <a:lumOff val="35000"/>
                  </a:prstClr>
                </a:solidFill>
                <a:effectLst/>
                <a:uLnTx/>
                <a:uFillTx/>
                <a:latin typeface="メイリオ"/>
                <a:ea typeface="メイリオ"/>
                <a:cs typeface="+mn-cs"/>
              </a:rPr>
              <a:t>vimps</a:t>
            </a:r>
            <a:r>
              <a:rPr kumimoji="0" lang="ja-JP" altLang="en-US" sz="8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はビューアブルインプレッションの略称です。</a:t>
            </a:r>
          </a:p>
        </p:txBody>
      </p:sp>
      <p:pic>
        <p:nvPicPr>
          <p:cNvPr id="7" name="図 6"/>
          <p:cNvPicPr>
            <a:picLocks noChangeAspect="1"/>
          </p:cNvPicPr>
          <p:nvPr/>
        </p:nvPicPr>
        <p:blipFill>
          <a:blip r:embed="rId2"/>
          <a:stretch>
            <a:fillRect/>
          </a:stretch>
        </p:blipFill>
        <p:spPr>
          <a:xfrm>
            <a:off x="5303912" y="2060848"/>
            <a:ext cx="359514" cy="612984"/>
          </a:xfrm>
          <a:prstGeom prst="rect">
            <a:avLst/>
          </a:prstGeom>
        </p:spPr>
      </p:pic>
    </p:spTree>
    <p:extLst>
      <p:ext uri="{BB962C8B-B14F-4D97-AF65-F5344CB8AC3E}">
        <p14:creationId xmlns:p14="http://schemas.microsoft.com/office/powerpoint/2010/main" val="25464455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商品一覧　</a:t>
            </a:r>
            <a:r>
              <a:rPr lang="en-US" altLang="ja-JP" dirty="0"/>
              <a:t>Yahoo!</a:t>
            </a:r>
            <a:r>
              <a:rPr lang="ja-JP" altLang="en-US" dirty="0"/>
              <a:t>ニュース　プライムディスプレイ</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7</a:t>
            </a:fld>
            <a:endParaRPr lang="ja-JP" altLang="en-US"/>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663439770"/>
              </p:ext>
            </p:extLst>
          </p:nvPr>
        </p:nvGraphicFramePr>
        <p:xfrm>
          <a:off x="263352" y="962952"/>
          <a:ext cx="11449272" cy="5452897"/>
        </p:xfrm>
        <a:graphic>
          <a:graphicData uri="http://schemas.openxmlformats.org/drawingml/2006/table">
            <a:tbl>
              <a:tblPr firstCol="1" bandRow="1"/>
              <a:tblGrid>
                <a:gridCol w="3452911">
                  <a:extLst>
                    <a:ext uri="{9D8B030D-6E8A-4147-A177-3AD203B41FA5}">
                      <a16:colId xmlns:a16="http://schemas.microsoft.com/office/drawing/2014/main" val="792911817"/>
                    </a:ext>
                  </a:extLst>
                </a:gridCol>
                <a:gridCol w="1189155">
                  <a:extLst>
                    <a:ext uri="{9D8B030D-6E8A-4147-A177-3AD203B41FA5}">
                      <a16:colId xmlns:a16="http://schemas.microsoft.com/office/drawing/2014/main" val="454594803"/>
                    </a:ext>
                  </a:extLst>
                </a:gridCol>
                <a:gridCol w="2909056">
                  <a:extLst>
                    <a:ext uri="{9D8B030D-6E8A-4147-A177-3AD203B41FA5}">
                      <a16:colId xmlns:a16="http://schemas.microsoft.com/office/drawing/2014/main" val="2443179694"/>
                    </a:ext>
                  </a:extLst>
                </a:gridCol>
                <a:gridCol w="1062472">
                  <a:extLst>
                    <a:ext uri="{9D8B030D-6E8A-4147-A177-3AD203B41FA5}">
                      <a16:colId xmlns:a16="http://schemas.microsoft.com/office/drawing/2014/main" val="3617835795"/>
                    </a:ext>
                  </a:extLst>
                </a:gridCol>
                <a:gridCol w="2835678">
                  <a:extLst>
                    <a:ext uri="{9D8B030D-6E8A-4147-A177-3AD203B41FA5}">
                      <a16:colId xmlns:a16="http://schemas.microsoft.com/office/drawing/2014/main" val="1950691669"/>
                    </a:ext>
                  </a:extLst>
                </a:gridCol>
              </a:tblGrid>
              <a:tr h="40626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1050" b="1" kern="1200" dirty="0">
                          <a:solidFill>
                            <a:schemeClr val="tx1">
                              <a:lumMod val="65000"/>
                              <a:lumOff val="35000"/>
                            </a:schemeClr>
                          </a:solidFill>
                          <a:latin typeface="+mn-lt"/>
                          <a:ea typeface="+mn-ea"/>
                          <a:cs typeface="+mn-cs"/>
                        </a:rPr>
                        <a:t>Yahoo!</a:t>
                      </a:r>
                      <a:r>
                        <a:rPr kumimoji="1" lang="ja-JP" altLang="en-US" sz="1050" b="1" kern="1200" dirty="0">
                          <a:solidFill>
                            <a:schemeClr val="tx1">
                              <a:lumMod val="65000"/>
                              <a:lumOff val="35000"/>
                            </a:schemeClr>
                          </a:solidFill>
                          <a:latin typeface="+mn-lt"/>
                          <a:ea typeface="+mn-ea"/>
                          <a:cs typeface="+mn-cs"/>
                        </a:rPr>
                        <a:t>ニュース　プライムディスプレイ　</a:t>
                      </a:r>
                      <a:r>
                        <a:rPr kumimoji="1" lang="en-US" altLang="ja-JP" sz="1050" b="1" kern="1200" dirty="0">
                          <a:solidFill>
                            <a:schemeClr val="tx1">
                              <a:lumMod val="65000"/>
                              <a:lumOff val="35000"/>
                            </a:schemeClr>
                          </a:solidFill>
                          <a:latin typeface="+mn-lt"/>
                          <a:ea typeface="+mn-ea"/>
                          <a:cs typeface="+mn-cs"/>
                        </a:rPr>
                        <a:t>PC</a:t>
                      </a:r>
                      <a:endParaRPr kumimoji="1" lang="ja-JP" altLang="en-US" sz="1050" b="1"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en-US" altLang="ja-JP" sz="1050" b="1" kern="1200" dirty="0">
                          <a:solidFill>
                            <a:schemeClr val="tx1">
                              <a:lumMod val="65000"/>
                              <a:lumOff val="35000"/>
                            </a:schemeClr>
                          </a:solidFill>
                          <a:latin typeface="+mn-lt"/>
                          <a:ea typeface="+mn-ea"/>
                          <a:cs typeface="+mn-cs"/>
                        </a:rPr>
                        <a:t>Yahoo!</a:t>
                      </a:r>
                      <a:r>
                        <a:rPr kumimoji="1" lang="ja-JP" altLang="en-US" sz="1050" b="1" kern="1200" dirty="0">
                          <a:solidFill>
                            <a:schemeClr val="tx1">
                              <a:lumMod val="65000"/>
                              <a:lumOff val="35000"/>
                            </a:schemeClr>
                          </a:solidFill>
                          <a:latin typeface="+mn-lt"/>
                          <a:ea typeface="+mn-ea"/>
                          <a:cs typeface="+mn-cs"/>
                        </a:rPr>
                        <a:t>ニュース　カテゴリー指定　</a:t>
                      </a:r>
                      <a:endParaRPr kumimoji="1" lang="en-US" altLang="ja-JP" sz="1050" b="1" kern="1200" dirty="0">
                        <a:solidFill>
                          <a:schemeClr val="tx1">
                            <a:lumMod val="65000"/>
                            <a:lumOff val="35000"/>
                          </a:schemeClr>
                        </a:solidFill>
                        <a:latin typeface="+mn-lt"/>
                        <a:ea typeface="+mn-ea"/>
                        <a:cs typeface="+mn-cs"/>
                      </a:endParaRPr>
                    </a:p>
                    <a:p>
                      <a:pPr algn="ctr"/>
                      <a:r>
                        <a:rPr kumimoji="1" lang="ja-JP" altLang="en-US" sz="1050" b="1" kern="1200" dirty="0">
                          <a:solidFill>
                            <a:schemeClr val="tx1">
                              <a:lumMod val="65000"/>
                              <a:lumOff val="35000"/>
                            </a:schemeClr>
                          </a:solidFill>
                          <a:latin typeface="+mn-lt"/>
                          <a:ea typeface="+mn-ea"/>
                          <a:cs typeface="+mn-cs"/>
                        </a:rPr>
                        <a:t>プライムディスプレイ　</a:t>
                      </a:r>
                      <a:r>
                        <a:rPr kumimoji="1" lang="en-US" altLang="ja-JP" sz="1050" b="1" kern="1200" dirty="0">
                          <a:solidFill>
                            <a:schemeClr val="tx1">
                              <a:lumMod val="65000"/>
                              <a:lumOff val="35000"/>
                            </a:schemeClr>
                          </a:solidFill>
                          <a:latin typeface="+mn-lt"/>
                          <a:ea typeface="+mn-ea"/>
                          <a:cs typeface="+mn-cs"/>
                        </a:rPr>
                        <a:t>PC</a:t>
                      </a:r>
                      <a:endParaRPr kumimoji="1" lang="ja-JP" altLang="en-US" sz="1050" b="1"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8247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メイリオ"/>
                          <a:ea typeface="メイリオ"/>
                          <a:cs typeface="+mn-cs"/>
                        </a:rPr>
                        <a:t>商品</a:t>
                      </a:r>
                      <a:r>
                        <a:rPr kumimoji="1" lang="en-US" altLang="ja-JP" sz="900" b="0" kern="1200" dirty="0">
                          <a:solidFill>
                            <a:schemeClr val="bg1"/>
                          </a:solidFill>
                          <a:latin typeface="メイリオ"/>
                          <a:ea typeface="メイリオ"/>
                          <a:cs typeface="+mn-cs"/>
                        </a:rPr>
                        <a:t>ID</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kern="1200" dirty="0">
                          <a:solidFill>
                            <a:schemeClr val="tx1">
                              <a:lumMod val="65000"/>
                              <a:lumOff val="35000"/>
                            </a:schemeClr>
                          </a:solidFill>
                          <a:latin typeface="+mn-lt"/>
                          <a:ea typeface="+mn-ea"/>
                          <a:cs typeface="+mn-cs"/>
                        </a:rPr>
                        <a:t>継続</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1000000718</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800" dirty="0">
                          <a:solidFill>
                            <a:schemeClr val="tx1">
                              <a:lumMod val="65000"/>
                              <a:lumOff val="35000"/>
                            </a:schemeClr>
                          </a:solidFill>
                          <a:latin typeface="+mj-lt"/>
                          <a:ea typeface="+mj-ea"/>
                        </a:rPr>
                        <a:t>新規</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en-US" altLang="ja-JP" sz="800" dirty="0">
                          <a:solidFill>
                            <a:schemeClr val="tx1">
                              <a:lumMod val="65000"/>
                              <a:lumOff val="35000"/>
                            </a:schemeClr>
                          </a:solidFill>
                          <a:latin typeface="+mj-lt"/>
                          <a:ea typeface="+mj-ea"/>
                        </a:rPr>
                        <a:t>1000001211</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55075111"/>
                  </a:ext>
                </a:extLst>
              </a:tr>
              <a:tr h="24900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2021</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6</a:t>
                      </a:r>
                      <a:r>
                        <a:rPr kumimoji="1" lang="ja-JP" altLang="en-US" sz="800" kern="1200" dirty="0">
                          <a:solidFill>
                            <a:schemeClr val="tx1">
                              <a:lumMod val="65000"/>
                              <a:lumOff val="35000"/>
                            </a:schemeClr>
                          </a:solidFill>
                          <a:latin typeface="+mn-lt"/>
                          <a:ea typeface="+mn-ea"/>
                          <a:cs typeface="+mn-cs"/>
                        </a:rPr>
                        <a:t>日（木）</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711836917"/>
                  </a:ext>
                </a:extLst>
              </a:tr>
              <a:tr h="24900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69215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txBody>
                  <a:tcPr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10325936"/>
                  </a:ext>
                </a:extLst>
              </a:tr>
              <a:tr h="26752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画像（</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6</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5</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　画像（</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 </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 </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動画（</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　画像（</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2</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 </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 </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動画（</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2</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84434171"/>
                  </a:ext>
                </a:extLst>
              </a:tr>
              <a:tr h="2936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動画（</a:t>
                      </a:r>
                      <a:r>
                        <a:rPr kumimoji="1" lang="en-US" altLang="ja-JP" sz="900" b="0" kern="1200" dirty="0">
                          <a:solidFill>
                            <a:schemeClr val="bg1"/>
                          </a:solidFill>
                          <a:latin typeface="+mn-lt"/>
                          <a:ea typeface="+mn-ea"/>
                          <a:cs typeface="+mn-cs"/>
                        </a:rPr>
                        <a:t>16</a:t>
                      </a:r>
                      <a:r>
                        <a:rPr kumimoji="1" lang="ja-JP" altLang="en-US" sz="900" b="0" kern="1200" dirty="0">
                          <a:solidFill>
                            <a:schemeClr val="bg1"/>
                          </a:solidFill>
                          <a:latin typeface="+mn-lt"/>
                          <a:ea typeface="+mn-ea"/>
                          <a:cs typeface="+mn-cs"/>
                        </a:rPr>
                        <a:t>：</a:t>
                      </a:r>
                      <a:r>
                        <a:rPr kumimoji="1" lang="en-US" altLang="ja-JP" sz="900" b="0" kern="1200" dirty="0">
                          <a:solidFill>
                            <a:schemeClr val="bg1"/>
                          </a:solidFill>
                          <a:latin typeface="+mn-lt"/>
                          <a:ea typeface="+mn-ea"/>
                          <a:cs typeface="+mn-cs"/>
                        </a:rPr>
                        <a:t>9</a:t>
                      </a:r>
                      <a:r>
                        <a:rPr kumimoji="1" lang="ja-JP" altLang="en-US" sz="900" b="0" kern="1200" dirty="0">
                          <a:solidFill>
                            <a:schemeClr val="bg1"/>
                          </a:solidFill>
                          <a:latin typeface="+mn-lt"/>
                          <a:ea typeface="+mn-ea"/>
                          <a:cs typeface="+mn-cs"/>
                        </a:rPr>
                        <a:t>）広告タップ後の動作</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22545122"/>
                  </a:ext>
                </a:extLst>
              </a:tr>
              <a:tr h="23494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en-US" altLang="ja-JP" sz="800" dirty="0">
                          <a:solidFill>
                            <a:schemeClr val="tx1">
                              <a:lumMod val="65000"/>
                              <a:lumOff val="35000"/>
                            </a:schemeClr>
                          </a:solidFill>
                          <a:latin typeface="+mj-lt"/>
                          <a:ea typeface="+mj-ea"/>
                        </a:rPr>
                        <a:t>PC</a:t>
                      </a: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931917948"/>
                  </a:ext>
                </a:extLst>
              </a:tr>
              <a:tr h="451402">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a:t>
                      </a:r>
                      <a:r>
                        <a:rPr kumimoji="1" lang="ja-JP" altLang="en-US" sz="800" kern="1200">
                          <a:solidFill>
                            <a:schemeClr val="tx1">
                              <a:lumMod val="65000"/>
                              <a:lumOff val="35000"/>
                            </a:schemeClr>
                          </a:solidFill>
                          <a:latin typeface="+mn-lt"/>
                          <a:ea typeface="+mn-ea"/>
                          <a:cs typeface="+mn-cs"/>
                        </a:rPr>
                        <a:t>ニュース（</a:t>
                      </a:r>
                      <a:r>
                        <a:rPr kumimoji="1" lang="en-US" altLang="ja-JP" sz="800" kern="1200" dirty="0">
                          <a:solidFill>
                            <a:schemeClr val="tx1">
                              <a:lumMod val="65000"/>
                              <a:lumOff val="35000"/>
                            </a:schemeClr>
                          </a:solidFill>
                          <a:latin typeface="+mn-lt"/>
                          <a:ea typeface="+mn-ea"/>
                          <a:cs typeface="+mn-cs"/>
                        </a:rPr>
                        <a:t>PC</a:t>
                      </a:r>
                      <a:r>
                        <a:rPr kumimoji="1" lang="ja-JP" altLang="en-US" sz="800" kern="1200">
                          <a:solidFill>
                            <a:schemeClr val="tx1">
                              <a:lumMod val="65000"/>
                              <a:lumOff val="35000"/>
                            </a:schemeClr>
                          </a:solidFill>
                          <a:latin typeface="+mn-lt"/>
                          <a:ea typeface="+mn-ea"/>
                          <a:cs typeface="+mn-cs"/>
                        </a:rPr>
                        <a:t>）</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effectLst/>
                          <a:uLnTx/>
                          <a:uFillTx/>
                          <a:latin typeface="+mn-lt"/>
                          <a:ea typeface="+mn-ea"/>
                          <a:cs typeface="+mn-cs"/>
                        </a:rPr>
                        <a:t>Yahoo!</a:t>
                      </a:r>
                      <a:r>
                        <a:rPr kumimoji="1" lang="ja-JP" altLang="en-US" sz="800" b="0" i="0" u="none" strike="noStrike" kern="1200" cap="none" spc="0" normalizeH="0" baseline="0" noProof="0">
                          <a:ln>
                            <a:noFill/>
                          </a:ln>
                          <a:effectLst/>
                          <a:uLnTx/>
                          <a:uFillTx/>
                          <a:latin typeface="+mn-lt"/>
                          <a:ea typeface="+mn-ea"/>
                          <a:cs typeface="+mn-cs"/>
                        </a:rPr>
                        <a:t>ニュース　経済／　</a:t>
                      </a:r>
                      <a:r>
                        <a:rPr kumimoji="1" lang="en-US" altLang="ja-JP" sz="800" b="0" i="0" u="none" strike="noStrike" kern="1200" cap="none" spc="0" normalizeH="0" baseline="0" noProof="0" dirty="0">
                          <a:ln>
                            <a:noFill/>
                          </a:ln>
                          <a:effectLst/>
                          <a:uLnTx/>
                          <a:uFillTx/>
                          <a:latin typeface="+mn-lt"/>
                          <a:ea typeface="+mn-ea"/>
                          <a:cs typeface="+mn-cs"/>
                        </a:rPr>
                        <a:t>Yahoo!</a:t>
                      </a:r>
                      <a:r>
                        <a:rPr kumimoji="1" lang="ja-JP" altLang="en-US" sz="800" b="0" i="0" u="none" strike="noStrike" kern="1200" cap="none" spc="0" normalizeH="0" baseline="0" noProof="0">
                          <a:ln>
                            <a:noFill/>
                          </a:ln>
                          <a:effectLst/>
                          <a:uLnTx/>
                          <a:uFillTx/>
                          <a:latin typeface="+mn-lt"/>
                          <a:ea typeface="+mn-ea"/>
                          <a:cs typeface="+mn-cs"/>
                        </a:rPr>
                        <a:t>ニュース　エンタメ</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effectLst/>
                          <a:uLnTx/>
                          <a:uFillTx/>
                          <a:latin typeface="+mn-lt"/>
                          <a:ea typeface="+mn-ea"/>
                          <a:cs typeface="+mn-cs"/>
                        </a:rPr>
                        <a:t>Yahoo!</a:t>
                      </a:r>
                      <a:r>
                        <a:rPr kumimoji="1" lang="ja-JP" altLang="en-US" sz="800" b="0" i="0" u="none" strike="noStrike" kern="1200" cap="none" spc="0" normalizeH="0" baseline="0" noProof="0">
                          <a:ln>
                            <a:noFill/>
                          </a:ln>
                          <a:effectLst/>
                          <a:uLnTx/>
                          <a:uFillTx/>
                          <a:latin typeface="+mn-lt"/>
                          <a:ea typeface="+mn-ea"/>
                          <a:cs typeface="+mn-cs"/>
                        </a:rPr>
                        <a:t>ニュース　スポーツ／　</a:t>
                      </a:r>
                      <a:r>
                        <a:rPr kumimoji="1" lang="en-US" altLang="ja-JP" sz="800" b="0" i="0" u="none" strike="noStrike" kern="1200" cap="none" spc="0" normalizeH="0" baseline="0" noProof="0" dirty="0">
                          <a:ln>
                            <a:noFill/>
                          </a:ln>
                          <a:effectLst/>
                          <a:uLnTx/>
                          <a:uFillTx/>
                          <a:latin typeface="+mn-lt"/>
                          <a:ea typeface="+mn-ea"/>
                          <a:cs typeface="+mn-cs"/>
                        </a:rPr>
                        <a:t>Yahoo!</a:t>
                      </a:r>
                      <a:r>
                        <a:rPr kumimoji="1" lang="ja-JP" altLang="en-US" sz="800" b="0" i="0" u="none" strike="noStrike" kern="1200" cap="none" spc="0" normalizeH="0" baseline="0" noProof="0">
                          <a:ln>
                            <a:noFill/>
                          </a:ln>
                          <a:effectLst/>
                          <a:uLnTx/>
                          <a:uFillTx/>
                          <a:latin typeface="+mn-lt"/>
                          <a:ea typeface="+mn-ea"/>
                          <a:cs typeface="+mn-cs"/>
                        </a:rPr>
                        <a:t>ニュース　スポーツ　ゴルフ／</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effectLst/>
                          <a:uLnTx/>
                          <a:uFillTx/>
                          <a:latin typeface="+mn-lt"/>
                          <a:ea typeface="+mn-ea"/>
                          <a:cs typeface="+mn-cs"/>
                        </a:rPr>
                        <a:t>Yahoo!</a:t>
                      </a:r>
                      <a:r>
                        <a:rPr kumimoji="1" lang="ja-JP" altLang="en-US" sz="800" b="0" i="0" u="none" strike="noStrike" kern="1200" cap="none" spc="0" normalizeH="0" baseline="0" noProof="0">
                          <a:ln>
                            <a:noFill/>
                          </a:ln>
                          <a:effectLst/>
                          <a:uLnTx/>
                          <a:uFillTx/>
                          <a:latin typeface="+mn-lt"/>
                          <a:ea typeface="+mn-ea"/>
                          <a:cs typeface="+mn-cs"/>
                        </a:rPr>
                        <a:t>ニュース　スポーツ　野球／　</a:t>
                      </a:r>
                      <a:r>
                        <a:rPr kumimoji="1" lang="en-US" altLang="ja-JP" sz="800" b="0" i="0" u="none" strike="noStrike" kern="1200" cap="none" spc="0" normalizeH="0" baseline="0" noProof="0" dirty="0">
                          <a:ln>
                            <a:noFill/>
                          </a:ln>
                          <a:effectLst/>
                          <a:uLnTx/>
                          <a:uFillTx/>
                          <a:latin typeface="+mn-lt"/>
                          <a:ea typeface="+mn-ea"/>
                          <a:cs typeface="+mn-cs"/>
                        </a:rPr>
                        <a:t>Yahoo!</a:t>
                      </a:r>
                      <a:r>
                        <a:rPr kumimoji="1" lang="ja-JP" altLang="en-US" sz="800" b="0" i="0" u="none" strike="noStrike" kern="1200" cap="none" spc="0" normalizeH="0" baseline="0" noProof="0">
                          <a:ln>
                            <a:noFill/>
                          </a:ln>
                          <a:effectLst/>
                          <a:uLnTx/>
                          <a:uFillTx/>
                          <a:latin typeface="+mn-lt"/>
                          <a:ea typeface="+mn-ea"/>
                          <a:cs typeface="+mn-cs"/>
                        </a:rPr>
                        <a:t>ニュース　スポーツ　サッカー</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87314208"/>
                  </a:ext>
                </a:extLst>
              </a:tr>
              <a:tr h="331028">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Yahoo!</a:t>
                      </a:r>
                      <a:r>
                        <a:rPr kumimoji="1" lang="ja-JP" altLang="en-US" sz="800" b="0" kern="1200" dirty="0" smtClean="0">
                          <a:solidFill>
                            <a:schemeClr val="tx1">
                              <a:lumMod val="65000"/>
                              <a:lumOff val="35000"/>
                            </a:schemeClr>
                          </a:solidFill>
                          <a:latin typeface="メイリオ" panose="020B0604030504040204" pitchFamily="50" charset="-128"/>
                          <a:ea typeface="メイリオ" panose="020B0604030504040204" pitchFamily="50" charset="-128"/>
                          <a:cs typeface="+mn-cs"/>
                        </a:rPr>
                        <a:t>ニュースの</a:t>
                      </a:r>
                      <a:r>
                        <a:rPr kumimoji="1" lang="ja-JP" altLang="en-US" sz="800" b="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トップページのトピックス以下</a:t>
                      </a:r>
                      <a:endParaRPr kumimoji="1" lang="en-US" altLang="ja-JP" sz="800" b="0" kern="1200" dirty="0">
                        <a:solidFill>
                          <a:schemeClr val="tx1">
                            <a:lumMod val="65000"/>
                            <a:lumOff val="35000"/>
                          </a:schemeClr>
                        </a:solidFill>
                        <a:latin typeface="メイリオ" panose="020B0604030504040204" pitchFamily="50" charset="-128"/>
                        <a:ea typeface="メイリオ" panose="020B0604030504040204" pitchFamily="50" charset="-128"/>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b="0" i="0" u="none" strike="noStrike" kern="1200" cap="none" spc="0" normalizeH="0" baseline="0" dirty="0">
                          <a:ln>
                            <a:noFill/>
                          </a:ln>
                          <a:solidFill>
                            <a:prstClr val="black">
                              <a:lumMod val="65000"/>
                              <a:lumOff val="35000"/>
                            </a:prstClr>
                          </a:solidFill>
                          <a:effectLst/>
                          <a:uLnTx/>
                          <a:uFillTx/>
                          <a:latin typeface="+mn-lt"/>
                          <a:ea typeface="+mn-ea"/>
                          <a:cs typeface="+mn-cs"/>
                        </a:rPr>
                        <a:t>Yahoo!</a:t>
                      </a:r>
                      <a:r>
                        <a:rPr kumimoji="1" lang="ja-JP" altLang="en-US" sz="800" b="0" i="0" u="none" strike="noStrike" kern="1200" cap="none" spc="0" normalizeH="0" baseline="0" dirty="0">
                          <a:ln>
                            <a:noFill/>
                          </a:ln>
                          <a:solidFill>
                            <a:prstClr val="black">
                              <a:lumMod val="65000"/>
                              <a:lumOff val="35000"/>
                            </a:prstClr>
                          </a:solidFill>
                          <a:effectLst/>
                          <a:uLnTx/>
                          <a:uFillTx/>
                          <a:latin typeface="+mn-lt"/>
                          <a:ea typeface="+mn-ea"/>
                          <a:cs typeface="+mn-cs"/>
                        </a:rPr>
                        <a:t>ニュース（トピックス含む）のトップページ以下の</a:t>
                      </a:r>
                    </a:p>
                    <a:p>
                      <a:pPr algn="ctr"/>
                      <a:r>
                        <a:rPr kumimoji="1" lang="ja-JP" altLang="en-US" sz="800" b="0" i="0" u="none" strike="noStrike" kern="1200" cap="none" spc="0" normalizeH="0" baseline="0" dirty="0">
                          <a:ln>
                            <a:noFill/>
                          </a:ln>
                          <a:solidFill>
                            <a:prstClr val="black">
                              <a:lumMod val="65000"/>
                              <a:lumOff val="35000"/>
                            </a:prstClr>
                          </a:solidFill>
                          <a:effectLst/>
                          <a:uLnTx/>
                          <a:uFillTx/>
                          <a:latin typeface="+mn-lt"/>
                          <a:ea typeface="+mn-ea"/>
                          <a:cs typeface="+mn-cs"/>
                        </a:rPr>
                        <a:t>各カテゴリー詳細ページ</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066738162"/>
                  </a:ext>
                </a:extLst>
              </a:tr>
              <a:tr h="234949">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2021</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7</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日（木）～</a:t>
                      </a:r>
                      <a:r>
                        <a:rPr kumimoji="1" lang="en-US" altLang="ja-JP" sz="800" kern="1200" dirty="0">
                          <a:solidFill>
                            <a:schemeClr val="tx1">
                              <a:lumMod val="65000"/>
                              <a:lumOff val="35000"/>
                            </a:schemeClr>
                          </a:solidFill>
                          <a:latin typeface="+mn-lt"/>
                          <a:ea typeface="+mn-ea"/>
                          <a:cs typeface="+mn-cs"/>
                        </a:rPr>
                        <a:t>2021</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30</a:t>
                      </a:r>
                      <a:r>
                        <a:rPr kumimoji="1" lang="ja-JP" altLang="en-US" sz="800" kern="1200" dirty="0">
                          <a:solidFill>
                            <a:schemeClr val="tx1">
                              <a:lumMod val="65000"/>
                              <a:lumOff val="35000"/>
                            </a:schemeClr>
                          </a:solidFill>
                          <a:latin typeface="+mn-lt"/>
                          <a:ea typeface="+mn-ea"/>
                          <a:cs typeface="+mn-cs"/>
                        </a:rPr>
                        <a:t>日（木）</a:t>
                      </a: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463668774"/>
                  </a:ext>
                </a:extLst>
              </a:tr>
              <a:tr h="55247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31</a:t>
                      </a:r>
                      <a:r>
                        <a:rPr kumimoji="1" lang="ja-JP" altLang="en-US" sz="800" kern="1200" dirty="0">
                          <a:solidFill>
                            <a:schemeClr val="tx1">
                              <a:lumMod val="65000"/>
                              <a:lumOff val="35000"/>
                            </a:schemeClr>
                          </a:solidFill>
                          <a:latin typeface="+mn-lt"/>
                          <a:ea typeface="+mn-ea"/>
                          <a:cs typeface="+mn-cs"/>
                        </a:rPr>
                        <a:t>日間</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4</a:t>
                      </a:r>
                      <a:r>
                        <a:rPr kumimoji="1" lang="ja-JP" altLang="en-US" sz="800" kern="1200" dirty="0">
                          <a:solidFill>
                            <a:schemeClr val="tx1">
                              <a:lumMod val="65000"/>
                              <a:lumOff val="35000"/>
                            </a:schemeClr>
                          </a:solidFill>
                          <a:latin typeface="+mn-lt"/>
                          <a:ea typeface="+mn-ea"/>
                          <a:cs typeface="+mn-cs"/>
                        </a:rPr>
                        <a:t>日間での掲載も可能ですが、</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a:solidFill>
                            <a:schemeClr val="tx1">
                              <a:lumMod val="65000"/>
                              <a:lumOff val="35000"/>
                            </a:schemeClr>
                          </a:solidFill>
                          <a:latin typeface="+mn-lt"/>
                          <a:ea typeface="+mn-ea"/>
                          <a:cs typeface="+mn-cs"/>
                        </a:rPr>
                        <a:t>掲載</a:t>
                      </a:r>
                      <a:r>
                        <a:rPr kumimoji="1" lang="en-US" altLang="ja-JP" sz="800" kern="1200" dirty="0" err="1">
                          <a:solidFill>
                            <a:schemeClr val="tx1">
                              <a:lumMod val="65000"/>
                              <a:lumOff val="35000"/>
                            </a:schemeClr>
                          </a:solidFill>
                          <a:latin typeface="+mn-lt"/>
                          <a:ea typeface="+mn-ea"/>
                          <a:cs typeface="+mn-cs"/>
                        </a:rPr>
                        <a:t>vimps</a:t>
                      </a:r>
                      <a:r>
                        <a:rPr kumimoji="1" lang="ja-JP" altLang="en-US" sz="800" kern="1200">
                          <a:solidFill>
                            <a:schemeClr val="tx1">
                              <a:lumMod val="65000"/>
                              <a:lumOff val="35000"/>
                            </a:schemeClr>
                          </a:solidFill>
                          <a:latin typeface="+mn-lt"/>
                          <a:ea typeface="+mn-ea"/>
                          <a:cs typeface="+mn-cs"/>
                        </a:rPr>
                        <a:t>数が未達成の場合、補填対象外になります。</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5</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日間～</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31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日間</a:t>
                      </a:r>
                      <a:endPar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※3</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日間～</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4</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日間での掲載も可能ですが、</a:t>
                      </a:r>
                      <a:endPar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a:ln>
                            <a:noFill/>
                          </a:ln>
                          <a:effectLst/>
                          <a:uLnTx/>
                          <a:uFillTx/>
                          <a:latin typeface="+mn-lt"/>
                          <a:ea typeface="+mn-ea"/>
                          <a:cs typeface="+mn-cs"/>
                        </a:rPr>
                        <a:t>掲載</a:t>
                      </a:r>
                      <a:r>
                        <a:rPr kumimoji="1" lang="en-US" altLang="ja-JP" sz="800" b="0" i="0" u="none" strike="noStrike" kern="1200" cap="none" spc="0" normalizeH="0" baseline="0" noProof="0" dirty="0" err="1">
                          <a:ln>
                            <a:noFill/>
                          </a:ln>
                          <a:effectLst/>
                          <a:uLnTx/>
                          <a:uFillTx/>
                          <a:latin typeface="+mn-lt"/>
                          <a:ea typeface="+mn-ea"/>
                          <a:cs typeface="+mn-cs"/>
                        </a:rPr>
                        <a:t>vimps</a:t>
                      </a:r>
                      <a:r>
                        <a:rPr kumimoji="1" lang="ja-JP" altLang="en-US" sz="800" b="0" i="0" u="none" strike="noStrike" kern="1200" cap="none" spc="0" normalizeH="0" baseline="0" noProof="0">
                          <a:ln>
                            <a:noFill/>
                          </a:ln>
                          <a:effectLst/>
                          <a:uLnTx/>
                          <a:uFillTx/>
                          <a:latin typeface="+mn-lt"/>
                          <a:ea typeface="+mn-ea"/>
                          <a:cs typeface="+mn-cs"/>
                        </a:rPr>
                        <a:t>数が未達成の場合、補填対象外になります。</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24900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750538939"/>
                  </a:ext>
                </a:extLst>
              </a:tr>
              <a:tr h="24900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最低購入価格</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kern="1200" dirty="0">
                          <a:solidFill>
                            <a:schemeClr val="tx1">
                              <a:lumMod val="65000"/>
                              <a:lumOff val="35000"/>
                            </a:schemeClr>
                          </a:solidFill>
                          <a:latin typeface="+mn-lt"/>
                          <a:ea typeface="+mn-ea"/>
                          <a:cs typeface="+mn-cs"/>
                        </a:rPr>
                        <a:t>500,000</a:t>
                      </a:r>
                      <a:r>
                        <a:rPr kumimoji="1" lang="ja-JP" altLang="en-US" sz="800" kern="1200" dirty="0">
                          <a:solidFill>
                            <a:schemeClr val="tx1">
                              <a:lumMod val="65000"/>
                              <a:lumOff val="35000"/>
                            </a:schemeClr>
                          </a:solidFill>
                          <a:latin typeface="+mn-lt"/>
                          <a:ea typeface="+mn-ea"/>
                          <a:cs typeface="+mn-cs"/>
                        </a:rPr>
                        <a:t>円</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300,000</a:t>
                      </a:r>
                      <a:r>
                        <a:rPr kumimoji="1" lang="ja-JP" altLang="en-US" sz="800" kern="1200" dirty="0">
                          <a:solidFill>
                            <a:schemeClr val="tx1">
                              <a:lumMod val="65000"/>
                              <a:lumOff val="35000"/>
                            </a:schemeClr>
                          </a:solidFill>
                          <a:latin typeface="+mn-lt"/>
                          <a:ea typeface="+mn-ea"/>
                          <a:cs typeface="+mn-cs"/>
                        </a:rPr>
                        <a:t>円</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45140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n-lt"/>
                          <a:ea typeface="+mn-ea"/>
                          <a:cs typeface="+mn-cs"/>
                        </a:rPr>
                        <a:t>基本料金（</a:t>
                      </a:r>
                      <a:r>
                        <a:rPr kumimoji="1" lang="en-US" altLang="ja-JP" sz="900" b="0" kern="1200" dirty="0" err="1">
                          <a:solidFill>
                            <a:schemeClr val="bg1"/>
                          </a:solidFill>
                          <a:latin typeface="+mn-lt"/>
                          <a:ea typeface="+mn-ea"/>
                          <a:cs typeface="+mn-cs"/>
                        </a:rPr>
                        <a:t>vCPM</a:t>
                      </a:r>
                      <a:r>
                        <a:rPr kumimoji="1" lang="ja-JP" altLang="en-US" sz="900" b="0" kern="1200">
                          <a:solidFill>
                            <a:schemeClr val="bg1"/>
                          </a:solidFill>
                          <a:latin typeface="+mn-lt"/>
                          <a:ea typeface="+mn-ea"/>
                          <a:cs typeface="+mn-cs"/>
                        </a:rPr>
                        <a:t>）</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310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 動画（</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310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algn="ct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a:t>
                      </a: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 動画（</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372</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380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 動画（</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380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algn="ct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a:t>
                      </a: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 動画（</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456</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2570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n-lt"/>
                          <a:ea typeface="+mn-ea"/>
                          <a:cs typeface="+mn-cs"/>
                        </a:rPr>
                        <a:t>想定</a:t>
                      </a:r>
                      <a:r>
                        <a:rPr kumimoji="1" lang="en-US" altLang="ja-JP" sz="900" b="0" kern="1200" dirty="0" err="1">
                          <a:solidFill>
                            <a:schemeClr val="bg1"/>
                          </a:solidFill>
                          <a:latin typeface="+mn-lt"/>
                          <a:ea typeface="+mn-ea"/>
                          <a:cs typeface="+mn-cs"/>
                        </a:rPr>
                        <a:t>vimps</a:t>
                      </a:r>
                      <a:r>
                        <a:rPr kumimoji="1" lang="ja-JP" altLang="en-US" sz="800" b="0" kern="1200">
                          <a:solidFill>
                            <a:schemeClr val="bg1"/>
                          </a:solidFill>
                          <a:latin typeface="+mn-lt"/>
                          <a:ea typeface="+mn-ea"/>
                          <a:cs typeface="+mn-cs"/>
                        </a:rPr>
                        <a:t>（枠配信のみ）</a:t>
                      </a:r>
                      <a:endParaRPr kumimoji="1" lang="ja-JP" altLang="en-US" sz="900" b="0" kern="120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sp>
        <p:nvSpPr>
          <p:cNvPr id="17" name="正方形/長方形 16"/>
          <p:cNvSpPr/>
          <p:nvPr/>
        </p:nvSpPr>
        <p:spPr>
          <a:xfrm>
            <a:off x="479376" y="6382997"/>
            <a:ext cx="8517075"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※PC</a:t>
            </a:r>
            <a:r>
              <a:rPr kumimoji="0" lang="ja-JP" altLang="en-US" sz="800" b="0" i="0" u="none" strike="noStrike" kern="0" cap="none" spc="0" normalizeH="0" baseline="0" noProof="0" dirty="0">
                <a:ln>
                  <a:noFill/>
                </a:ln>
                <a:solidFill>
                  <a:prstClr val="black">
                    <a:lumMod val="65000"/>
                    <a:lumOff val="35000"/>
                  </a:prstClr>
                </a:solidFill>
                <a:effectLst/>
                <a:uLnTx/>
                <a:uFillTx/>
              </a:rPr>
              <a:t>はパソコンの略称です。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vCPM</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rPr>
              <a:t>1,000</a:t>
            </a:r>
            <a:r>
              <a:rPr kumimoji="0" lang="ja-JP" altLang="en-US" sz="800" b="0" i="0" u="none" strike="noStrike" kern="0" cap="none" spc="0" normalizeH="0" baseline="0" noProof="0" dirty="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p>
        </p:txBody>
      </p:sp>
      <p:pic>
        <p:nvPicPr>
          <p:cNvPr id="11" name="図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92100" y="2132857"/>
            <a:ext cx="648072" cy="650575"/>
          </a:xfrm>
          <a:prstGeom prst="rect">
            <a:avLst/>
          </a:prstGeom>
        </p:spPr>
      </p:pic>
      <p:pic>
        <p:nvPicPr>
          <p:cNvPr id="14" name="図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40216" y="2132856"/>
            <a:ext cx="650218" cy="652728"/>
          </a:xfrm>
          <a:prstGeom prst="rect">
            <a:avLst/>
          </a:prstGeom>
        </p:spPr>
      </p:pic>
      <p:pic>
        <p:nvPicPr>
          <p:cNvPr id="15" name="図 14"/>
          <p:cNvPicPr>
            <a:picLocks noChangeAspect="1"/>
          </p:cNvPicPr>
          <p:nvPr/>
        </p:nvPicPr>
        <p:blipFill>
          <a:blip r:embed="rId4"/>
          <a:stretch>
            <a:fillRect/>
          </a:stretch>
        </p:blipFill>
        <p:spPr>
          <a:xfrm>
            <a:off x="7176959" y="2132856"/>
            <a:ext cx="626470" cy="648072"/>
          </a:xfrm>
          <a:prstGeom prst="rect">
            <a:avLst/>
          </a:prstGeom>
        </p:spPr>
      </p:pic>
    </p:spTree>
    <p:extLst>
      <p:ext uri="{BB962C8B-B14F-4D97-AF65-F5344CB8AC3E}">
        <p14:creationId xmlns:p14="http://schemas.microsoft.com/office/powerpoint/2010/main" val="38097899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ターゲティング設定</a:t>
            </a:r>
            <a:endParaRPr kumimoji="1" lang="ja-JP" altLang="en-US" dirty="0"/>
          </a:p>
        </p:txBody>
      </p:sp>
      <p:sp>
        <p:nvSpPr>
          <p:cNvPr id="5" name="スライド番号プレースホルダー 4"/>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BD7636-22E7-4304-ABE2-16A3D163D5E1}" type="slidenum">
              <a:rPr kumimoji="1" lang="ja-JP" altLang="en-US" sz="1400" b="0" i="0" u="none" strike="noStrike" kern="1200" cap="none" spc="0" normalizeH="0" baseline="0" noProof="0" smtClean="0">
                <a:ln>
                  <a:noFill/>
                </a:ln>
                <a:solidFill>
                  <a:srgbClr val="999999"/>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1" lang="ja-JP" altLang="en-US" sz="1400" b="0" i="0" u="none" strike="noStrike" kern="1200" cap="none" spc="0" normalizeH="0" baseline="0" noProof="0">
              <a:ln>
                <a:noFill/>
              </a:ln>
              <a:solidFill>
                <a:srgbClr val="999999"/>
              </a:solidFill>
              <a:effectLst/>
              <a:uLnTx/>
              <a:uFillTx/>
              <a:latin typeface="メイリオ"/>
              <a:ea typeface="メイリオ"/>
              <a:cs typeface="+mn-cs"/>
            </a:endParaRPr>
          </a:p>
        </p:txBody>
      </p:sp>
      <p:graphicFrame>
        <p:nvGraphicFramePr>
          <p:cNvPr id="6" name="表 5">
            <a:extLst>
              <a:ext uri="{FF2B5EF4-FFF2-40B4-BE49-F238E27FC236}">
                <a16:creationId xmlns:a16="http://schemas.microsoft.com/office/drawing/2014/main" id="{5C4374D8-C7AA-A044-9BC8-03321DB933E1}"/>
              </a:ext>
            </a:extLst>
          </p:cNvPr>
          <p:cNvGraphicFramePr>
            <a:graphicFrameLocks noGrp="1"/>
          </p:cNvGraphicFramePr>
          <p:nvPr>
            <p:extLst/>
          </p:nvPr>
        </p:nvGraphicFramePr>
        <p:xfrm>
          <a:off x="263352" y="980728"/>
          <a:ext cx="11233248" cy="3345338"/>
        </p:xfrm>
        <a:graphic>
          <a:graphicData uri="http://schemas.openxmlformats.org/drawingml/2006/table">
            <a:tbl>
              <a:tblPr firstCol="1" bandRow="1">
                <a:tableStyleId>{21E4AEA4-8DFA-4A89-87EB-49C32662AFE0}</a:tableStyleId>
              </a:tblPr>
              <a:tblGrid>
                <a:gridCol w="1975074">
                  <a:extLst>
                    <a:ext uri="{9D8B030D-6E8A-4147-A177-3AD203B41FA5}">
                      <a16:colId xmlns:a16="http://schemas.microsoft.com/office/drawing/2014/main" val="792911817"/>
                    </a:ext>
                  </a:extLst>
                </a:gridCol>
                <a:gridCol w="1049260">
                  <a:extLst>
                    <a:ext uri="{9D8B030D-6E8A-4147-A177-3AD203B41FA5}">
                      <a16:colId xmlns:a16="http://schemas.microsoft.com/office/drawing/2014/main" val="2515137241"/>
                    </a:ext>
                  </a:extLst>
                </a:gridCol>
                <a:gridCol w="1584178">
                  <a:extLst>
                    <a:ext uri="{9D8B030D-6E8A-4147-A177-3AD203B41FA5}">
                      <a16:colId xmlns:a16="http://schemas.microsoft.com/office/drawing/2014/main" val="3608287535"/>
                    </a:ext>
                  </a:extLst>
                </a:gridCol>
                <a:gridCol w="1656184">
                  <a:extLst>
                    <a:ext uri="{9D8B030D-6E8A-4147-A177-3AD203B41FA5}">
                      <a16:colId xmlns:a16="http://schemas.microsoft.com/office/drawing/2014/main" val="613100517"/>
                    </a:ext>
                  </a:extLst>
                </a:gridCol>
                <a:gridCol w="1656184">
                  <a:extLst>
                    <a:ext uri="{9D8B030D-6E8A-4147-A177-3AD203B41FA5}">
                      <a16:colId xmlns:a16="http://schemas.microsoft.com/office/drawing/2014/main" val="3564655365"/>
                    </a:ext>
                  </a:extLst>
                </a:gridCol>
                <a:gridCol w="1656184">
                  <a:extLst>
                    <a:ext uri="{9D8B030D-6E8A-4147-A177-3AD203B41FA5}">
                      <a16:colId xmlns:a16="http://schemas.microsoft.com/office/drawing/2014/main" val="2591893762"/>
                    </a:ext>
                  </a:extLst>
                </a:gridCol>
                <a:gridCol w="1656184">
                  <a:extLst>
                    <a:ext uri="{9D8B030D-6E8A-4147-A177-3AD203B41FA5}">
                      <a16:colId xmlns:a16="http://schemas.microsoft.com/office/drawing/2014/main" val="2760754859"/>
                    </a:ext>
                  </a:extLst>
                </a:gridCol>
              </a:tblGrid>
              <a:tr h="569996">
                <a:tc>
                  <a:txBody>
                    <a:bodyPr/>
                    <a:lstStyle/>
                    <a:p>
                      <a:pPr algn="ctr"/>
                      <a:r>
                        <a:rPr kumimoji="1" lang="ja-JP" altLang="en-US" sz="1050" b="1" dirty="0">
                          <a:solidFill>
                            <a:schemeClr val="bg1"/>
                          </a:solidFill>
                          <a:latin typeface="+mj-lt"/>
                          <a:ea typeface="+mj-ea"/>
                        </a:rPr>
                        <a:t>ターゲティング</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050" b="1" kern="1200" dirty="0" err="1">
                          <a:solidFill>
                            <a:schemeClr val="bg1"/>
                          </a:solidFill>
                          <a:latin typeface="+mn-ea"/>
                          <a:ea typeface="+mn-ea"/>
                          <a:cs typeface="+mn-cs"/>
                        </a:rPr>
                        <a:t>vCPM</a:t>
                      </a:r>
                      <a:endParaRPr kumimoji="1" lang="en-US" altLang="ja-JP" sz="1050" b="1" kern="1200" dirty="0">
                        <a:solidFill>
                          <a:schemeClr val="bg1"/>
                        </a:solidFill>
                        <a:latin typeface="+mn-ea"/>
                        <a:ea typeface="+mn-ea"/>
                        <a:cs typeface="+mn-cs"/>
                      </a:endParaRPr>
                    </a:p>
                    <a:p>
                      <a:pPr algn="ctr"/>
                      <a:r>
                        <a:rPr kumimoji="1" lang="ja-JP" altLang="en-US" sz="1050" b="1" kern="1200" dirty="0">
                          <a:solidFill>
                            <a:schemeClr val="bg1"/>
                          </a:solidFill>
                          <a:latin typeface="+mn-ea"/>
                          <a:ea typeface="+mn-ea"/>
                          <a:cs typeface="+mn-cs"/>
                        </a:rPr>
                        <a:t>掛け率</a:t>
                      </a:r>
                      <a:endParaRPr kumimoji="1" lang="en-US" altLang="ja-JP" sz="1050" b="1" kern="1200" dirty="0">
                        <a:solidFill>
                          <a:schemeClr val="bg1"/>
                        </a:solidFill>
                        <a:latin typeface="+mn-ea"/>
                        <a:ea typeface="+mn-ea"/>
                        <a:cs typeface="+mn-cs"/>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solidFill>
                      <a:schemeClr val="bg1">
                        <a:lumMod val="50000"/>
                      </a:schemeClr>
                    </a:solidFill>
                  </a:tcPr>
                </a:tc>
                <a:tc>
                  <a:txBody>
                    <a:bodyPr/>
                    <a:lstStyle/>
                    <a:p>
                      <a:pPr algn="ctr"/>
                      <a:r>
                        <a:rPr kumimoji="1" lang="en-US" altLang="ja-JP" sz="900" b="1" dirty="0">
                          <a:solidFill>
                            <a:schemeClr val="tx1">
                              <a:lumMod val="65000"/>
                              <a:lumOff val="35000"/>
                            </a:schemeClr>
                          </a:solidFill>
                          <a:latin typeface="+mj-lt"/>
                          <a:ea typeface="+mj-ea"/>
                        </a:rPr>
                        <a:t>Yahoo!</a:t>
                      </a:r>
                      <a:r>
                        <a:rPr kumimoji="1" lang="ja-JP" altLang="en-US" sz="900" b="1" dirty="0">
                          <a:solidFill>
                            <a:schemeClr val="tx1">
                              <a:lumMod val="65000"/>
                              <a:lumOff val="35000"/>
                            </a:schemeClr>
                          </a:solidFill>
                          <a:latin typeface="+mj-lt"/>
                          <a:ea typeface="+mj-ea"/>
                        </a:rPr>
                        <a:t>ニュース</a:t>
                      </a:r>
                      <a:endParaRPr kumimoji="1" lang="en-US" altLang="ja-JP" sz="900" b="1" dirty="0">
                        <a:solidFill>
                          <a:schemeClr val="tx1">
                            <a:lumMod val="65000"/>
                            <a:lumOff val="35000"/>
                          </a:schemeClr>
                        </a:solidFill>
                        <a:latin typeface="+mj-lt"/>
                        <a:ea typeface="+mj-ea"/>
                      </a:endParaRPr>
                    </a:p>
                    <a:p>
                      <a:pPr algn="ctr"/>
                      <a:r>
                        <a:rPr kumimoji="1" lang="ja-JP" altLang="en-US" sz="900" b="1" dirty="0">
                          <a:solidFill>
                            <a:schemeClr val="tx1">
                              <a:lumMod val="65000"/>
                              <a:lumOff val="35000"/>
                            </a:schemeClr>
                          </a:solidFill>
                          <a:latin typeface="+mj-lt"/>
                          <a:ea typeface="+mj-ea"/>
                        </a:rPr>
                        <a:t>プライムカバー　</a:t>
                      </a:r>
                      <a:r>
                        <a:rPr kumimoji="1" lang="en-US" altLang="ja-JP" sz="900" b="1" dirty="0">
                          <a:solidFill>
                            <a:schemeClr val="tx1">
                              <a:lumMod val="65000"/>
                              <a:lumOff val="35000"/>
                            </a:schemeClr>
                          </a:solidFill>
                          <a:latin typeface="+mj-lt"/>
                          <a:ea typeface="+mj-ea"/>
                        </a:rPr>
                        <a:t>SP</a:t>
                      </a:r>
                      <a:endParaRPr kumimoji="1" lang="ja-JP" altLang="en-US" sz="900" b="1" dirty="0">
                        <a:solidFill>
                          <a:schemeClr val="tx1">
                            <a:lumMod val="65000"/>
                            <a:lumOff val="35000"/>
                          </a:schemeClr>
                        </a:solidFill>
                        <a:latin typeface="+mj-lt"/>
                        <a:ea typeface="+mj-ea"/>
                      </a:endParaRPr>
                    </a:p>
                  </a:txBody>
                  <a:tcPr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en-US" altLang="ja-JP" sz="900" b="1" dirty="0">
                          <a:solidFill>
                            <a:schemeClr val="tx1">
                              <a:lumMod val="65000"/>
                              <a:lumOff val="35000"/>
                            </a:schemeClr>
                          </a:solidFill>
                          <a:latin typeface="+mj-lt"/>
                          <a:ea typeface="+mj-ea"/>
                        </a:rPr>
                        <a:t>Yahoo!</a:t>
                      </a:r>
                      <a:r>
                        <a:rPr kumimoji="1" lang="ja-JP" altLang="en-US" sz="900" b="1" dirty="0">
                          <a:solidFill>
                            <a:schemeClr val="tx1">
                              <a:lumMod val="65000"/>
                              <a:lumOff val="35000"/>
                            </a:schemeClr>
                          </a:solidFill>
                          <a:latin typeface="+mj-lt"/>
                          <a:ea typeface="+mj-ea"/>
                        </a:rPr>
                        <a:t>ニュース　</a:t>
                      </a:r>
                      <a:endParaRPr kumimoji="1" lang="en-US" altLang="ja-JP" sz="900" b="1" dirty="0">
                        <a:solidFill>
                          <a:schemeClr val="tx1">
                            <a:lumMod val="65000"/>
                            <a:lumOff val="35000"/>
                          </a:schemeClr>
                        </a:solidFill>
                        <a:latin typeface="+mj-lt"/>
                        <a:ea typeface="+mj-ea"/>
                      </a:endParaRPr>
                    </a:p>
                    <a:p>
                      <a:pPr algn="ctr"/>
                      <a:r>
                        <a:rPr kumimoji="1" lang="ja-JP" altLang="en-US" sz="900" b="1" dirty="0">
                          <a:solidFill>
                            <a:schemeClr val="tx1">
                              <a:lumMod val="65000"/>
                              <a:lumOff val="35000"/>
                            </a:schemeClr>
                          </a:solidFill>
                          <a:latin typeface="+mj-lt"/>
                          <a:ea typeface="+mj-ea"/>
                        </a:rPr>
                        <a:t>カテゴリー指定</a:t>
                      </a:r>
                      <a:endParaRPr kumimoji="1" lang="en-US" altLang="ja-JP" sz="900" b="1" dirty="0">
                        <a:solidFill>
                          <a:schemeClr val="tx1">
                            <a:lumMod val="65000"/>
                            <a:lumOff val="35000"/>
                          </a:schemeClr>
                        </a:solidFill>
                        <a:latin typeface="+mj-lt"/>
                        <a:ea typeface="+mj-ea"/>
                      </a:endParaRPr>
                    </a:p>
                    <a:p>
                      <a:pPr algn="ctr"/>
                      <a:r>
                        <a:rPr kumimoji="1" lang="ja-JP" altLang="en-US" sz="900" b="1" dirty="0">
                          <a:solidFill>
                            <a:schemeClr val="tx1">
                              <a:lumMod val="65000"/>
                              <a:lumOff val="35000"/>
                            </a:schemeClr>
                          </a:solidFill>
                          <a:latin typeface="+mj-lt"/>
                          <a:ea typeface="+mj-ea"/>
                        </a:rPr>
                        <a:t>プライムカバー　</a:t>
                      </a:r>
                      <a:r>
                        <a:rPr kumimoji="1" lang="en-US" altLang="ja-JP" sz="900" b="1" dirty="0">
                          <a:solidFill>
                            <a:schemeClr val="tx1">
                              <a:lumMod val="65000"/>
                              <a:lumOff val="35000"/>
                            </a:schemeClr>
                          </a:solidFill>
                          <a:latin typeface="+mj-lt"/>
                          <a:ea typeface="+mj-ea"/>
                        </a:rPr>
                        <a:t>SP</a:t>
                      </a:r>
                      <a:endParaRPr kumimoji="1" lang="ja-JP" altLang="en-US" sz="900" b="1" dirty="0">
                        <a:solidFill>
                          <a:schemeClr val="tx1">
                            <a:lumMod val="65000"/>
                            <a:lumOff val="35000"/>
                          </a:schemeClr>
                        </a:solidFill>
                        <a:latin typeface="+mj-lt"/>
                        <a:ea typeface="+mj-ea"/>
                      </a:endParaRPr>
                    </a:p>
                  </a:txBody>
                  <a:tcPr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en-US" altLang="ja-JP" sz="900" b="1" dirty="0">
                          <a:solidFill>
                            <a:schemeClr val="tx1">
                              <a:lumMod val="65000"/>
                              <a:lumOff val="35000"/>
                            </a:schemeClr>
                          </a:solidFill>
                          <a:latin typeface="+mj-lt"/>
                          <a:ea typeface="+mj-ea"/>
                        </a:rPr>
                        <a:t>Yahoo!</a:t>
                      </a:r>
                      <a:r>
                        <a:rPr kumimoji="1" lang="ja-JP" altLang="en-US" sz="900" b="1" dirty="0">
                          <a:solidFill>
                            <a:schemeClr val="tx1">
                              <a:lumMod val="65000"/>
                              <a:lumOff val="35000"/>
                            </a:schemeClr>
                          </a:solidFill>
                          <a:latin typeface="+mj-lt"/>
                          <a:ea typeface="+mj-ea"/>
                        </a:rPr>
                        <a:t>ニュース　</a:t>
                      </a:r>
                      <a:endParaRPr kumimoji="1" lang="en-US" altLang="ja-JP" sz="900" b="1" dirty="0">
                        <a:solidFill>
                          <a:schemeClr val="tx1">
                            <a:lumMod val="65000"/>
                            <a:lumOff val="35000"/>
                          </a:schemeClr>
                        </a:solidFill>
                        <a:latin typeface="+mj-lt"/>
                        <a:ea typeface="+mj-ea"/>
                      </a:endParaRPr>
                    </a:p>
                    <a:p>
                      <a:pPr algn="ctr"/>
                      <a:r>
                        <a:rPr kumimoji="1" lang="ja-JP" altLang="en-US" sz="900" b="1" dirty="0">
                          <a:solidFill>
                            <a:schemeClr val="tx1">
                              <a:lumMod val="65000"/>
                              <a:lumOff val="35000"/>
                            </a:schemeClr>
                          </a:solidFill>
                          <a:latin typeface="+mj-lt"/>
                          <a:ea typeface="+mj-ea"/>
                        </a:rPr>
                        <a:t>トップ　</a:t>
                      </a:r>
                      <a:endParaRPr kumimoji="1" lang="en-US" altLang="ja-JP" sz="900" b="1" dirty="0">
                        <a:solidFill>
                          <a:schemeClr val="tx1">
                            <a:lumMod val="65000"/>
                            <a:lumOff val="35000"/>
                          </a:schemeClr>
                        </a:solidFill>
                        <a:latin typeface="+mj-lt"/>
                        <a:ea typeface="+mj-ea"/>
                      </a:endParaRPr>
                    </a:p>
                    <a:p>
                      <a:pPr algn="ctr"/>
                      <a:r>
                        <a:rPr kumimoji="1" lang="ja-JP" altLang="en-US" sz="900" b="1" dirty="0">
                          <a:solidFill>
                            <a:schemeClr val="tx1">
                              <a:lumMod val="65000"/>
                              <a:lumOff val="35000"/>
                            </a:schemeClr>
                          </a:solidFill>
                          <a:latin typeface="+mj-lt"/>
                          <a:ea typeface="+mj-ea"/>
                        </a:rPr>
                        <a:t>スマートパネル　</a:t>
                      </a:r>
                      <a:r>
                        <a:rPr kumimoji="1" lang="en-US" altLang="ja-JP" sz="900" b="1" dirty="0">
                          <a:solidFill>
                            <a:schemeClr val="tx1">
                              <a:lumMod val="65000"/>
                              <a:lumOff val="35000"/>
                            </a:schemeClr>
                          </a:solidFill>
                          <a:latin typeface="+mj-lt"/>
                          <a:ea typeface="+mj-ea"/>
                        </a:rPr>
                        <a:t>SP</a:t>
                      </a:r>
                      <a:endParaRPr kumimoji="1" lang="ja-JP" altLang="en-US" sz="900" b="1" dirty="0">
                        <a:solidFill>
                          <a:schemeClr val="tx1">
                            <a:lumMod val="65000"/>
                            <a:lumOff val="35000"/>
                          </a:schemeClr>
                        </a:solidFill>
                        <a:latin typeface="+mj-lt"/>
                        <a:ea typeface="+mj-ea"/>
                      </a:endParaRPr>
                    </a:p>
                  </a:txBody>
                  <a:tcPr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en-US" altLang="ja-JP" sz="900" b="1" dirty="0">
                          <a:solidFill>
                            <a:schemeClr val="tx1">
                              <a:lumMod val="65000"/>
                              <a:lumOff val="35000"/>
                            </a:schemeClr>
                          </a:solidFill>
                          <a:latin typeface="+mj-lt"/>
                          <a:ea typeface="+mj-ea"/>
                        </a:rPr>
                        <a:t>Yahoo!</a:t>
                      </a:r>
                      <a:r>
                        <a:rPr kumimoji="1" lang="ja-JP" altLang="en-US" sz="900" b="1" dirty="0">
                          <a:solidFill>
                            <a:schemeClr val="tx1">
                              <a:lumMod val="65000"/>
                              <a:lumOff val="35000"/>
                            </a:schemeClr>
                          </a:solidFill>
                          <a:latin typeface="+mj-lt"/>
                          <a:ea typeface="+mj-ea"/>
                        </a:rPr>
                        <a:t>ニュース　</a:t>
                      </a:r>
                      <a:endParaRPr kumimoji="1" lang="en-US" altLang="ja-JP" sz="900" b="1" dirty="0">
                        <a:solidFill>
                          <a:schemeClr val="tx1">
                            <a:lumMod val="65000"/>
                            <a:lumOff val="35000"/>
                          </a:schemeClr>
                        </a:solidFill>
                        <a:latin typeface="+mj-lt"/>
                        <a:ea typeface="+mj-ea"/>
                      </a:endParaRPr>
                    </a:p>
                    <a:p>
                      <a:pPr algn="ctr"/>
                      <a:r>
                        <a:rPr kumimoji="1" lang="ja-JP" altLang="en-US" sz="900" b="1" dirty="0" smtClean="0">
                          <a:solidFill>
                            <a:schemeClr val="tx1">
                              <a:lumMod val="65000"/>
                              <a:lumOff val="35000"/>
                            </a:schemeClr>
                          </a:solidFill>
                          <a:latin typeface="+mj-lt"/>
                          <a:ea typeface="+mj-ea"/>
                        </a:rPr>
                        <a:t>プライムディスプレイ</a:t>
                      </a:r>
                      <a:r>
                        <a:rPr kumimoji="1" lang="ja-JP" altLang="en-US" sz="900" b="1" dirty="0">
                          <a:solidFill>
                            <a:schemeClr val="tx1">
                              <a:lumMod val="65000"/>
                              <a:lumOff val="35000"/>
                            </a:schemeClr>
                          </a:solidFill>
                          <a:latin typeface="+mj-lt"/>
                          <a:ea typeface="+mj-ea"/>
                        </a:rPr>
                        <a:t>　</a:t>
                      </a:r>
                      <a:r>
                        <a:rPr kumimoji="1" lang="en-US" altLang="ja-JP" sz="900" b="1" dirty="0">
                          <a:solidFill>
                            <a:schemeClr val="tx1">
                              <a:lumMod val="65000"/>
                              <a:lumOff val="35000"/>
                            </a:schemeClr>
                          </a:solidFill>
                          <a:latin typeface="+mj-lt"/>
                          <a:ea typeface="+mj-ea"/>
                        </a:rPr>
                        <a:t>PC</a:t>
                      </a:r>
                      <a:endParaRPr kumimoji="1" lang="ja-JP" altLang="en-US" sz="900" b="1" dirty="0">
                        <a:solidFill>
                          <a:schemeClr val="tx1">
                            <a:lumMod val="65000"/>
                            <a:lumOff val="35000"/>
                          </a:schemeClr>
                        </a:solidFill>
                        <a:latin typeface="+mj-lt"/>
                        <a:ea typeface="+mj-ea"/>
                      </a:endParaRPr>
                    </a:p>
                  </a:txBody>
                  <a:tcPr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en-US" altLang="ja-JP" sz="900" b="1" kern="1200" dirty="0">
                          <a:solidFill>
                            <a:schemeClr val="tx1">
                              <a:lumMod val="65000"/>
                              <a:lumOff val="35000"/>
                            </a:schemeClr>
                          </a:solidFill>
                          <a:latin typeface="+mn-lt"/>
                          <a:ea typeface="+mn-ea"/>
                          <a:cs typeface="+mn-cs"/>
                        </a:rPr>
                        <a:t>Yahoo!</a:t>
                      </a:r>
                      <a:r>
                        <a:rPr kumimoji="1" lang="ja-JP" altLang="en-US" sz="900" b="1" kern="1200" dirty="0">
                          <a:solidFill>
                            <a:schemeClr val="tx1">
                              <a:lumMod val="65000"/>
                              <a:lumOff val="35000"/>
                            </a:schemeClr>
                          </a:solidFill>
                          <a:latin typeface="+mn-lt"/>
                          <a:ea typeface="+mn-ea"/>
                          <a:cs typeface="+mn-cs"/>
                        </a:rPr>
                        <a:t>ニュース　</a:t>
                      </a:r>
                      <a:endParaRPr kumimoji="1" lang="en-US" altLang="ja-JP" sz="900" b="1" kern="1200" dirty="0">
                        <a:solidFill>
                          <a:schemeClr val="tx1">
                            <a:lumMod val="65000"/>
                            <a:lumOff val="35000"/>
                          </a:schemeClr>
                        </a:solidFill>
                        <a:latin typeface="+mn-lt"/>
                        <a:ea typeface="+mn-ea"/>
                        <a:cs typeface="+mn-cs"/>
                      </a:endParaRPr>
                    </a:p>
                    <a:p>
                      <a:pPr algn="ctr"/>
                      <a:r>
                        <a:rPr kumimoji="1" lang="ja-JP" altLang="en-US" sz="900" b="1" kern="1200" dirty="0">
                          <a:solidFill>
                            <a:schemeClr val="tx1">
                              <a:lumMod val="65000"/>
                              <a:lumOff val="35000"/>
                            </a:schemeClr>
                          </a:solidFill>
                          <a:latin typeface="+mn-lt"/>
                          <a:ea typeface="+mn-ea"/>
                          <a:cs typeface="+mn-cs"/>
                        </a:rPr>
                        <a:t>カテゴリー指定　</a:t>
                      </a:r>
                      <a:endParaRPr kumimoji="1" lang="en-US" altLang="ja-JP" sz="900" b="1" kern="1200" dirty="0">
                        <a:solidFill>
                          <a:schemeClr val="tx1">
                            <a:lumMod val="65000"/>
                            <a:lumOff val="35000"/>
                          </a:schemeClr>
                        </a:solidFill>
                        <a:latin typeface="+mn-lt"/>
                        <a:ea typeface="+mn-ea"/>
                        <a:cs typeface="+mn-cs"/>
                      </a:endParaRPr>
                    </a:p>
                    <a:p>
                      <a:pPr algn="ctr"/>
                      <a:r>
                        <a:rPr kumimoji="1" lang="ja-JP" altLang="en-US" sz="900" b="1" kern="1200" dirty="0" smtClean="0">
                          <a:solidFill>
                            <a:schemeClr val="tx1">
                              <a:lumMod val="65000"/>
                              <a:lumOff val="35000"/>
                            </a:schemeClr>
                          </a:solidFill>
                          <a:latin typeface="+mn-lt"/>
                          <a:ea typeface="+mn-ea"/>
                          <a:cs typeface="+mn-cs"/>
                        </a:rPr>
                        <a:t>プライムディスプレイ</a:t>
                      </a:r>
                      <a:r>
                        <a:rPr kumimoji="1" lang="ja-JP" altLang="en-US" sz="900" b="1" kern="1200" dirty="0">
                          <a:solidFill>
                            <a:schemeClr val="tx1">
                              <a:lumMod val="65000"/>
                              <a:lumOff val="35000"/>
                            </a:schemeClr>
                          </a:solidFill>
                          <a:latin typeface="+mn-lt"/>
                          <a:ea typeface="+mn-ea"/>
                          <a:cs typeface="+mn-cs"/>
                        </a:rPr>
                        <a:t>　</a:t>
                      </a:r>
                      <a:r>
                        <a:rPr kumimoji="1" lang="en-US" altLang="ja-JP" sz="900" b="1" kern="1200" dirty="0">
                          <a:solidFill>
                            <a:schemeClr val="tx1">
                              <a:lumMod val="65000"/>
                              <a:lumOff val="35000"/>
                            </a:schemeClr>
                          </a:solidFill>
                          <a:latin typeface="+mn-lt"/>
                          <a:ea typeface="+mn-ea"/>
                          <a:cs typeface="+mn-cs"/>
                        </a:rPr>
                        <a:t>PC</a:t>
                      </a:r>
                      <a:endParaRPr kumimoji="1" lang="ja-JP" altLang="en-US" sz="900" b="1" kern="1200" dirty="0">
                        <a:solidFill>
                          <a:schemeClr val="tx1">
                            <a:lumMod val="65000"/>
                            <a:lumOff val="35000"/>
                          </a:schemeClr>
                        </a:solidFill>
                        <a:latin typeface="+mn-lt"/>
                        <a:ea typeface="+mn-ea"/>
                        <a:cs typeface="+mn-cs"/>
                      </a:endParaRPr>
                    </a:p>
                  </a:txBody>
                  <a:tcPr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84742">
                <a:tc>
                  <a:txBody>
                    <a:bodyPr/>
                    <a:lstStyle/>
                    <a:p>
                      <a:pPr algn="ctr"/>
                      <a:r>
                        <a:rPr kumimoji="1" lang="ja-JP" altLang="en-US" sz="1050" b="0" dirty="0">
                          <a:solidFill>
                            <a:schemeClr val="bg1"/>
                          </a:solidFill>
                          <a:latin typeface="+mj-lt"/>
                          <a:ea typeface="+mj-ea"/>
                        </a:rPr>
                        <a:t>性別</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050" b="0" dirty="0">
                          <a:solidFill>
                            <a:schemeClr val="bg1"/>
                          </a:solidFill>
                          <a:latin typeface="+mn-ea"/>
                          <a:ea typeface="+mn-ea"/>
                        </a:rPr>
                        <a:t>1.2</a:t>
                      </a:r>
                      <a:r>
                        <a:rPr kumimoji="1" lang="ja-JP" altLang="en-US" sz="1050" b="0" dirty="0">
                          <a:solidFill>
                            <a:schemeClr val="bg1"/>
                          </a:solidFill>
                          <a:latin typeface="+mn-ea"/>
                          <a:ea typeface="+mn-ea"/>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1050" b="1" dirty="0">
                          <a:solidFill>
                            <a:schemeClr val="tx1">
                              <a:lumMod val="65000"/>
                              <a:lumOff val="35000"/>
                            </a:schemeClr>
                          </a:solidFill>
                          <a:latin typeface="+mj-lt"/>
                          <a:ea typeface="+mj-ea"/>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ja-JP" altLang="en-US" sz="1050" b="1" dirty="0">
                          <a:solidFill>
                            <a:schemeClr val="tx1">
                              <a:lumMod val="65000"/>
                              <a:lumOff val="35000"/>
                            </a:schemeClr>
                          </a:solidFill>
                          <a:latin typeface="+mj-lt"/>
                          <a:ea typeface="+mj-ea"/>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ja-JP" altLang="en-US" sz="1050" b="1" dirty="0">
                          <a:solidFill>
                            <a:schemeClr val="tx1">
                              <a:lumMod val="65000"/>
                              <a:lumOff val="35000"/>
                            </a:schemeClr>
                          </a:solidFill>
                          <a:latin typeface="+mj-lt"/>
                          <a:ea typeface="+mj-ea"/>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413414">
                <a:tc>
                  <a:txBody>
                    <a:bodyPr/>
                    <a:lstStyle/>
                    <a:p>
                      <a:pPr algn="ctr"/>
                      <a:r>
                        <a:rPr kumimoji="1" lang="ja-JP" altLang="en-US" sz="1050" b="0" dirty="0">
                          <a:solidFill>
                            <a:schemeClr val="bg1"/>
                          </a:solidFill>
                          <a:latin typeface="+mj-lt"/>
                          <a:ea typeface="+mj-ea"/>
                        </a:rPr>
                        <a:t>年齢</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1.2</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1050" b="1" dirty="0">
                          <a:solidFill>
                            <a:schemeClr val="tx1">
                              <a:lumMod val="65000"/>
                              <a:lumOff val="35000"/>
                            </a:schemeClr>
                          </a:solidFill>
                          <a:latin typeface="+mj-lt"/>
                          <a:ea typeface="+mj-ea"/>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050" b="1" dirty="0">
                          <a:solidFill>
                            <a:schemeClr val="tx1">
                              <a:lumMod val="65000"/>
                              <a:lumOff val="35000"/>
                            </a:schemeClr>
                          </a:solidFill>
                          <a:latin typeface="+mj-lt"/>
                          <a:ea typeface="+mj-ea"/>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050" b="1" dirty="0">
                          <a:solidFill>
                            <a:schemeClr val="tx1">
                              <a:lumMod val="65000"/>
                              <a:lumOff val="35000"/>
                            </a:schemeClr>
                          </a:solidFill>
                          <a:latin typeface="+mj-lt"/>
                          <a:ea typeface="+mj-ea"/>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地域</a:t>
                      </a:r>
                      <a:endParaRPr kumimoji="1" lang="en-US" altLang="ja-JP" sz="1050" b="0" kern="1200" dirty="0">
                        <a:solidFill>
                          <a:schemeClr val="bg1"/>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（都道府県）</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1.3</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1050" b="1" kern="1200" dirty="0">
                          <a:solidFill>
                            <a:schemeClr val="tx1">
                              <a:lumMod val="65000"/>
                              <a:lumOff val="35000"/>
                            </a:schemeClr>
                          </a:solidFill>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05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05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384742">
                <a:tc>
                  <a:txBody>
                    <a:bodyPr/>
                    <a:lstStyle/>
                    <a:p>
                      <a:pPr algn="ctr"/>
                      <a:r>
                        <a:rPr kumimoji="1" lang="ja-JP" altLang="en-US" sz="1050" b="0" dirty="0">
                          <a:solidFill>
                            <a:schemeClr val="bg1"/>
                          </a:solidFill>
                          <a:latin typeface="+mj-lt"/>
                          <a:ea typeface="+mj-ea"/>
                        </a:rPr>
                        <a:t>地域</a:t>
                      </a:r>
                      <a:endParaRPr kumimoji="1" lang="en-US" altLang="ja-JP" sz="1050" b="0" dirty="0">
                        <a:solidFill>
                          <a:schemeClr val="bg1"/>
                        </a:solidFill>
                        <a:latin typeface="+mj-lt"/>
                        <a:ea typeface="+mj-ea"/>
                      </a:endParaRPr>
                    </a:p>
                    <a:p>
                      <a:pPr algn="ctr"/>
                      <a:r>
                        <a:rPr kumimoji="1" lang="ja-JP" altLang="en-US" sz="1050" b="0" dirty="0">
                          <a:solidFill>
                            <a:schemeClr val="bg1"/>
                          </a:solidFill>
                          <a:latin typeface="+mj-lt"/>
                          <a:ea typeface="+mj-ea"/>
                        </a:rPr>
                        <a:t>（市区郡）</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1.56</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r h="384742">
                <a:tc>
                  <a:txBody>
                    <a:bodyPr/>
                    <a:lstStyle/>
                    <a:p>
                      <a:pPr algn="ctr"/>
                      <a:r>
                        <a:rPr kumimoji="1" lang="ja-JP" altLang="en-US" sz="1050" b="0" kern="1200" dirty="0">
                          <a:solidFill>
                            <a:schemeClr val="bg1"/>
                          </a:solidFill>
                          <a:latin typeface="+mn-lt"/>
                          <a:ea typeface="+mn-ea"/>
                          <a:cs typeface="+mn-cs"/>
                        </a:rPr>
                        <a:t>オーディエンスカテゴリー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1.8</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1050" b="1" kern="1200" dirty="0">
                          <a:solidFill>
                            <a:schemeClr val="tx1">
                              <a:lumMod val="65000"/>
                              <a:lumOff val="35000"/>
                            </a:schemeClr>
                          </a:solidFill>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05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05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967014782"/>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曜日・</a:t>
                      </a:r>
                      <a:r>
                        <a:rPr kumimoji="1" lang="ja-JP" altLang="en-US" sz="1050" b="0" dirty="0">
                          <a:solidFill>
                            <a:schemeClr val="bg1"/>
                          </a:solidFill>
                          <a:latin typeface="+mj-lt"/>
                          <a:ea typeface="+mj-ea"/>
                        </a:rPr>
                        <a:t>時間帯</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1.2</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kern="1200" dirty="0">
                          <a:solidFill>
                            <a:schemeClr val="tx1">
                              <a:lumMod val="65000"/>
                              <a:lumOff val="35000"/>
                            </a:schemeClr>
                          </a:solidFill>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050" b="1" kern="1200" dirty="0" smtClean="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750538939"/>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mj-lt"/>
                          <a:ea typeface="+mj-ea"/>
                        </a:rPr>
                        <a:t>フリークエンシー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2.0</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tx1">
                              <a:lumMod val="65000"/>
                              <a:lumOff val="35000"/>
                            </a:schemeClr>
                          </a:solidFill>
                          <a:latin typeface="+mj-ea"/>
                          <a:ea typeface="+mj-ea"/>
                          <a:cs typeface="+mn-cs"/>
                        </a:rPr>
                        <a:t>5-100</a:t>
                      </a:r>
                      <a:r>
                        <a:rPr kumimoji="1" lang="ja-JP" altLang="en-US" sz="1050" b="0" kern="1200" dirty="0">
                          <a:solidFill>
                            <a:schemeClr val="tx1">
                              <a:lumMod val="65000"/>
                              <a:lumOff val="35000"/>
                            </a:schemeClr>
                          </a:solidFill>
                          <a:latin typeface="+mj-ea"/>
                          <a:ea typeface="+mj-ea"/>
                          <a:cs typeface="+mn-cs"/>
                        </a:rPr>
                        <a:t>回</a:t>
                      </a:r>
                      <a:r>
                        <a:rPr kumimoji="1" lang="en-US" altLang="ja-JP" sz="1050" b="0" kern="1200" dirty="0">
                          <a:solidFill>
                            <a:schemeClr val="tx1">
                              <a:lumMod val="65000"/>
                              <a:lumOff val="35000"/>
                            </a:schemeClr>
                          </a:solidFill>
                          <a:latin typeface="+mj-ea"/>
                          <a:ea typeface="+mj-ea"/>
                          <a:cs typeface="+mn-cs"/>
                        </a:rPr>
                        <a:t>/</a:t>
                      </a:r>
                      <a:r>
                        <a:rPr kumimoji="1" lang="ja-JP" altLang="en-US" sz="1050" b="0" kern="1200" dirty="0">
                          <a:solidFill>
                            <a:schemeClr val="tx1">
                              <a:lumMod val="65000"/>
                              <a:lumOff val="35000"/>
                            </a:schemeClr>
                          </a:solidFill>
                          <a:latin typeface="+mj-ea"/>
                          <a:ea typeface="+mj-ea"/>
                          <a:cs typeface="+mn-cs"/>
                        </a:rPr>
                        <a:t>通期</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tx1">
                              <a:lumMod val="65000"/>
                              <a:lumOff val="35000"/>
                            </a:schemeClr>
                          </a:solidFill>
                          <a:latin typeface="+mj-ea"/>
                          <a:ea typeface="+mn-ea"/>
                          <a:cs typeface="+mn-cs"/>
                        </a:rPr>
                        <a:t>5-100</a:t>
                      </a:r>
                      <a:r>
                        <a:rPr kumimoji="1" lang="ja-JP" altLang="en-US" sz="1050" b="0" kern="1200" dirty="0">
                          <a:solidFill>
                            <a:schemeClr val="tx1">
                              <a:lumMod val="65000"/>
                              <a:lumOff val="35000"/>
                            </a:schemeClr>
                          </a:solidFill>
                          <a:latin typeface="+mj-ea"/>
                          <a:ea typeface="+mn-ea"/>
                          <a:cs typeface="+mn-cs"/>
                        </a:rPr>
                        <a:t>回</a:t>
                      </a:r>
                      <a:r>
                        <a:rPr kumimoji="1" lang="en-US" altLang="ja-JP" sz="1050" b="0" kern="1200" dirty="0">
                          <a:solidFill>
                            <a:schemeClr val="tx1">
                              <a:lumMod val="65000"/>
                              <a:lumOff val="35000"/>
                            </a:schemeClr>
                          </a:solidFill>
                          <a:latin typeface="+mj-ea"/>
                          <a:ea typeface="+mn-ea"/>
                          <a:cs typeface="+mn-cs"/>
                        </a:rPr>
                        <a:t>/</a:t>
                      </a:r>
                      <a:r>
                        <a:rPr kumimoji="1" lang="ja-JP" altLang="en-US" sz="1050" b="0" kern="1200" dirty="0">
                          <a:solidFill>
                            <a:schemeClr val="tx1">
                              <a:lumMod val="65000"/>
                              <a:lumOff val="35000"/>
                            </a:schemeClr>
                          </a:solidFill>
                          <a:latin typeface="+mj-ea"/>
                          <a:ea typeface="+mn-ea"/>
                          <a:cs typeface="+mn-cs"/>
                        </a:rPr>
                        <a:t>通期</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256108755"/>
                  </a:ext>
                </a:extLst>
              </a:tr>
            </a:tbl>
          </a:graphicData>
        </a:graphic>
      </p:graphicFrame>
      <p:sp>
        <p:nvSpPr>
          <p:cNvPr id="7" name="テキスト ボックス 5">
            <a:extLst>
              <a:ext uri="{FF2B5EF4-FFF2-40B4-BE49-F238E27FC236}">
                <a16:creationId xmlns:a16="http://schemas.microsoft.com/office/drawing/2014/main" id="{80B0730C-3B9E-4841-8DAD-6780CB507DD0}"/>
              </a:ext>
            </a:extLst>
          </p:cNvPr>
          <p:cNvSpPr txBox="1"/>
          <p:nvPr/>
        </p:nvSpPr>
        <p:spPr>
          <a:xfrm>
            <a:off x="407368" y="4509120"/>
            <a:ext cx="11449272" cy="1631216"/>
          </a:xfrm>
          <a:prstGeom prst="rect">
            <a:avLst/>
          </a:prstGeom>
          <a:noFill/>
        </p:spPr>
        <p:txBody>
          <a:bodyPr wrap="square" rtlCol="0">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ts val="146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a:t>
            </a:r>
            <a:r>
              <a:rPr kumimoji="1" lang="ja-JP" altLang="en-US" sz="105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年齢は以下の区分で指定が可能です。</a:t>
            </a:r>
            <a:endParaRPr kumimoji="1" lang="en-US" altLang="ja-JP" sz="105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p>
            <a:pPr lvl="0">
              <a:lnSpc>
                <a:spcPts val="1460"/>
              </a:lnSpc>
            </a:pPr>
            <a:r>
              <a:rPr lang="en-US" altLang="ja-JP" sz="1050" dirty="0">
                <a:solidFill>
                  <a:schemeClr val="tx1">
                    <a:lumMod val="65000"/>
                    <a:lumOff val="35000"/>
                  </a:schemeClr>
                </a:solidFill>
              </a:rPr>
              <a:t>13</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14</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15</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17</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18</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19</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20</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21</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22</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29</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30</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39</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40</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49</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50</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59</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60</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69</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70</a:t>
            </a:r>
            <a:r>
              <a:rPr lang="ja-JP" altLang="en-US" sz="1050" dirty="0">
                <a:solidFill>
                  <a:schemeClr val="tx1">
                    <a:lumMod val="65000"/>
                    <a:lumOff val="35000"/>
                  </a:schemeClr>
                </a:solidFill>
              </a:rPr>
              <a:t>歳～</a:t>
            </a:r>
            <a:r>
              <a:rPr lang="en-US" altLang="ja-JP" sz="1050" dirty="0">
                <a:solidFill>
                  <a:schemeClr val="tx1">
                    <a:lumMod val="65000"/>
                    <a:lumOff val="35000"/>
                  </a:schemeClr>
                </a:solidFill>
                <a:latin typeface="+mn-ea"/>
              </a:rPr>
              <a:t/>
            </a:r>
            <a:br>
              <a:rPr lang="en-US" altLang="ja-JP" sz="1050" dirty="0">
                <a:solidFill>
                  <a:schemeClr val="tx1">
                    <a:lumMod val="65000"/>
                    <a:lumOff val="35000"/>
                  </a:schemeClr>
                </a:solidFill>
                <a:latin typeface="+mn-ea"/>
              </a:rPr>
            </a:br>
            <a:r>
              <a:rPr kumimoji="1" lang="en-US" altLang="ja-JP" sz="105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a:t>
            </a:r>
            <a:r>
              <a:rPr kumimoji="1" lang="en-US" altLang="ja-JP" sz="1050" b="0" i="0" u="none" strike="noStrike" kern="1200" cap="none" spc="0" normalizeH="0" baseline="0" noProof="0" dirty="0" err="1">
                <a:ln>
                  <a:noFill/>
                </a:ln>
                <a:solidFill>
                  <a:srgbClr val="000000">
                    <a:lumMod val="65000"/>
                    <a:lumOff val="35000"/>
                  </a:srgbClr>
                </a:solidFill>
                <a:effectLst/>
                <a:uLnTx/>
                <a:uFillTx/>
                <a:latin typeface="メイリオ"/>
                <a:ea typeface="メイリオ"/>
                <a:cs typeface="+mn-cs"/>
              </a:rPr>
              <a:t>vCPM</a:t>
            </a:r>
            <a:r>
              <a:rPr kumimoji="1" lang="ja-JP" altLang="en-US" sz="105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は「基本料金</a:t>
            </a:r>
            <a:r>
              <a:rPr kumimoji="1" lang="en-US" altLang="ja-JP" sz="105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a:t>
            </a:r>
            <a:r>
              <a:rPr kumimoji="1" lang="ja-JP" altLang="en-US" sz="105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ターゲティングごとに設定されている掛け率」（小数点以下切り捨て）によって決定されます。</a:t>
            </a:r>
            <a:r>
              <a:rPr kumimoji="1" lang="en-US" altLang="ja-JP" sz="105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
            </a:r>
            <a:br>
              <a:rPr kumimoji="1" lang="en-US" altLang="ja-JP" sz="105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br>
            <a:r>
              <a:rPr kumimoji="1" lang="en-US" altLang="ja-JP" sz="105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a:t>
            </a:r>
            <a:r>
              <a:rPr kumimoji="1" lang="en-US" altLang="ja-JP" sz="1050" b="0" i="0" u="none" strike="noStrike" kern="1200" cap="none" spc="0" normalizeH="0" baseline="0" noProof="0" dirty="0" err="1">
                <a:ln>
                  <a:noFill/>
                </a:ln>
                <a:solidFill>
                  <a:srgbClr val="000000">
                    <a:lumMod val="65000"/>
                    <a:lumOff val="35000"/>
                  </a:srgbClr>
                </a:solidFill>
                <a:effectLst/>
                <a:uLnTx/>
                <a:uFillTx/>
                <a:latin typeface="メイリオ"/>
                <a:ea typeface="メイリオ"/>
                <a:cs typeface="+mn-cs"/>
              </a:rPr>
              <a:t>vCPM</a:t>
            </a:r>
            <a:r>
              <a:rPr kumimoji="1" lang="ja-JP" altLang="en-US" sz="105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掛け率の最大値は</a:t>
            </a:r>
            <a:r>
              <a:rPr kumimoji="1" lang="en-US" altLang="ja-JP" sz="105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2.0</a:t>
            </a:r>
            <a:r>
              <a:rPr kumimoji="1" lang="ja-JP" altLang="en-US" sz="105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倍になります。</a:t>
            </a:r>
            <a:endParaRPr kumimoji="1" lang="en-US" altLang="ja-JP" sz="105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p>
            <a:pPr marL="0" marR="0" lvl="0" indent="0" algn="l" defTabSz="914400" rtl="0" eaLnBrk="1" fontAlgn="auto" latinLnBrk="0" hangingPunct="1">
              <a:lnSpc>
                <a:spcPts val="146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例：性別、年齢、オーディエンスカテゴリーを設定した場合、</a:t>
            </a:r>
            <a:r>
              <a:rPr kumimoji="1" lang="en-US" altLang="ja-JP" sz="105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1.2</a:t>
            </a:r>
            <a:r>
              <a:rPr kumimoji="1" lang="ja-JP" altLang="en-US" sz="105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倍</a:t>
            </a:r>
            <a:r>
              <a:rPr kumimoji="1" lang="en-US" altLang="ja-JP" sz="105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 1.2</a:t>
            </a:r>
            <a:r>
              <a:rPr kumimoji="1" lang="ja-JP" altLang="en-US" sz="105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倍</a:t>
            </a:r>
            <a:r>
              <a:rPr kumimoji="1" lang="en-US" altLang="ja-JP" sz="105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 1.8</a:t>
            </a:r>
            <a:r>
              <a:rPr kumimoji="1" lang="ja-JP" altLang="en-US" sz="105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倍</a:t>
            </a:r>
            <a:r>
              <a:rPr kumimoji="1" lang="en-US" altLang="ja-JP" sz="105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=2.59</a:t>
            </a:r>
            <a:r>
              <a:rPr kumimoji="1" lang="ja-JP" altLang="en-US" sz="105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倍となりますが</a:t>
            </a:r>
            <a:r>
              <a:rPr kumimoji="1" lang="ja-JP" altLang="en-US" sz="105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、最大値</a:t>
            </a:r>
            <a:r>
              <a:rPr kumimoji="1" lang="ja-JP" altLang="en-US" sz="105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が</a:t>
            </a:r>
            <a:r>
              <a:rPr kumimoji="1" lang="en-US" altLang="ja-JP" sz="105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2.0</a:t>
            </a:r>
            <a:r>
              <a:rPr kumimoji="1" lang="ja-JP" altLang="en-US" sz="105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倍のため、</a:t>
            </a:r>
            <a:r>
              <a:rPr kumimoji="1" lang="en-US" altLang="ja-JP" sz="105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2.0</a:t>
            </a:r>
            <a:r>
              <a:rPr kumimoji="1" lang="ja-JP" altLang="en-US" sz="105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倍で設定可能となります</a:t>
            </a:r>
            <a:r>
              <a:rPr kumimoji="1" lang="ja-JP" altLang="en-US" sz="105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a:t>
            </a:r>
            <a:endParaRPr kumimoji="1" lang="en-US" altLang="ja-JP" sz="105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endParaRPr>
          </a:p>
          <a:p>
            <a:pPr marL="0" marR="0" lvl="0" indent="0" algn="l" defTabSz="914400" rtl="0" eaLnBrk="1" fontAlgn="auto" latinLnBrk="0" hangingPunct="1">
              <a:lnSpc>
                <a:spcPts val="1460"/>
              </a:lnSpc>
              <a:spcBef>
                <a:spcPts val="0"/>
              </a:spcBef>
              <a:spcAft>
                <a:spcPts val="0"/>
              </a:spcAft>
              <a:buClrTx/>
              <a:buSzTx/>
              <a:buFontTx/>
              <a:buNone/>
              <a:tabLst/>
              <a:defRPr/>
            </a:pPr>
            <a:r>
              <a:rPr kumimoji="1" lang="en-US" altLang="ja-JP" sz="105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a:t>
            </a:r>
            <a:r>
              <a:rPr kumimoji="1" lang="ja-JP" altLang="en-US" sz="105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オーディエンスカテゴリーの詳細は、</a:t>
            </a:r>
            <a:r>
              <a:rPr kumimoji="1" lang="en-US" altLang="ja-JP" sz="105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Yahoo!</a:t>
            </a:r>
            <a:r>
              <a:rPr kumimoji="1" lang="ja-JP" altLang="en-US" sz="105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広告ヘルプを参照してください。</a:t>
            </a:r>
            <a:endParaRPr kumimoji="1" lang="en-US" altLang="ja-JP" sz="105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p>
            <a:pPr marL="0" marR="0" lvl="0" indent="0" algn="l" defTabSz="914400" rtl="0" eaLnBrk="1" fontAlgn="auto" latinLnBrk="0" hangingPunct="1">
              <a:lnSpc>
                <a:spcPts val="146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hlinkClick r:id="rId2"/>
              </a:rPr>
              <a:t>https://</a:t>
            </a:r>
            <a:r>
              <a:rPr kumimoji="1" lang="en-US" altLang="ja-JP" sz="105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hlinkClick r:id="rId2"/>
              </a:rPr>
              <a:t>ads-help.yahoo.co.jp/yahooads/display/articledetail?lan=ja&amp;aid=71655</a:t>
            </a:r>
            <a:endParaRPr kumimoji="1" lang="en-US" altLang="ja-JP" sz="1050" b="1"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p>
            <a:pPr marL="0" marR="0" lvl="0" indent="0" algn="l" defTabSz="914400" rtl="0" eaLnBrk="1" fontAlgn="auto" latinLnBrk="0" hangingPunct="1">
              <a:lnSpc>
                <a:spcPts val="146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※SP</a:t>
            </a:r>
            <a:r>
              <a:rPr kumimoji="1" lang="ja-JP" altLang="en-US" sz="105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はスマートフォン、</a:t>
            </a:r>
            <a:r>
              <a:rPr kumimoji="1" lang="en-US" altLang="ja-JP" sz="105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PC</a:t>
            </a:r>
            <a:r>
              <a:rPr kumimoji="1" lang="ja-JP" altLang="en-US" sz="105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はパソコンの略称です。</a:t>
            </a:r>
            <a:endParaRPr kumimoji="1" lang="en-US" altLang="ja-JP" sz="1050" b="0" i="0" u="none" strike="noStrike" kern="1200" cap="none" spc="0" normalizeH="0" baseline="0" noProof="0" dirty="0">
              <a:ln>
                <a:noFill/>
              </a:ln>
              <a:solidFill>
                <a:srgbClr val="000000"/>
              </a:solidFill>
              <a:effectLst/>
              <a:uLnTx/>
              <a:uFillTx/>
              <a:latin typeface="メイリオ"/>
              <a:ea typeface="メイリオ"/>
              <a:cs typeface="+mn-cs"/>
            </a:endParaRPr>
          </a:p>
        </p:txBody>
      </p:sp>
    </p:spTree>
    <p:extLst>
      <p:ext uri="{BB962C8B-B14F-4D97-AF65-F5344CB8AC3E}">
        <p14:creationId xmlns:p14="http://schemas.microsoft.com/office/powerpoint/2010/main" val="11595153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ターゲティング設定</a:t>
            </a:r>
            <a:endParaRPr kumimoji="1" lang="ja-JP" altLang="en-US" dirty="0"/>
          </a:p>
        </p:txBody>
      </p:sp>
      <p:sp>
        <p:nvSpPr>
          <p:cNvPr id="5" name="スライド番号プレースホルダー 4"/>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BD7636-22E7-4304-ABE2-16A3D163D5E1}" type="slidenum">
              <a:rPr kumimoji="1" lang="ja-JP" altLang="en-US" sz="1400" b="0" i="0" u="none" strike="noStrike" kern="1200" cap="none" spc="0" normalizeH="0" baseline="0" noProof="0" smtClean="0">
                <a:ln>
                  <a:noFill/>
                </a:ln>
                <a:solidFill>
                  <a:srgbClr val="999999"/>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1" lang="ja-JP" altLang="en-US" sz="1400" b="0" i="0" u="none" strike="noStrike" kern="1200" cap="none" spc="0" normalizeH="0" baseline="0" noProof="0">
              <a:ln>
                <a:noFill/>
              </a:ln>
              <a:solidFill>
                <a:srgbClr val="999999"/>
              </a:solidFill>
              <a:effectLst/>
              <a:uLnTx/>
              <a:uFillTx/>
              <a:latin typeface="メイリオ"/>
              <a:ea typeface="メイリオ"/>
              <a:cs typeface="+mn-cs"/>
            </a:endParaRPr>
          </a:p>
        </p:txBody>
      </p:sp>
      <p:graphicFrame>
        <p:nvGraphicFramePr>
          <p:cNvPr id="6" name="表 5">
            <a:extLst>
              <a:ext uri="{FF2B5EF4-FFF2-40B4-BE49-F238E27FC236}">
                <a16:creationId xmlns:a16="http://schemas.microsoft.com/office/drawing/2014/main" id="{5C4374D8-C7AA-A044-9BC8-03321DB933E1}"/>
              </a:ext>
            </a:extLst>
          </p:cNvPr>
          <p:cNvGraphicFramePr>
            <a:graphicFrameLocks noGrp="1"/>
          </p:cNvGraphicFramePr>
          <p:nvPr>
            <p:extLst/>
          </p:nvPr>
        </p:nvGraphicFramePr>
        <p:xfrm>
          <a:off x="263352" y="980728"/>
          <a:ext cx="5976664" cy="3345338"/>
        </p:xfrm>
        <a:graphic>
          <a:graphicData uri="http://schemas.openxmlformats.org/drawingml/2006/table">
            <a:tbl>
              <a:tblPr firstCol="1" bandRow="1">
                <a:tableStyleId>{21E4AEA4-8DFA-4A89-87EB-49C32662AFE0}</a:tableStyleId>
              </a:tblPr>
              <a:tblGrid>
                <a:gridCol w="1975074">
                  <a:extLst>
                    <a:ext uri="{9D8B030D-6E8A-4147-A177-3AD203B41FA5}">
                      <a16:colId xmlns:a16="http://schemas.microsoft.com/office/drawing/2014/main" val="792911817"/>
                    </a:ext>
                  </a:extLst>
                </a:gridCol>
                <a:gridCol w="1913358">
                  <a:extLst>
                    <a:ext uri="{9D8B030D-6E8A-4147-A177-3AD203B41FA5}">
                      <a16:colId xmlns:a16="http://schemas.microsoft.com/office/drawing/2014/main" val="2736899289"/>
                    </a:ext>
                  </a:extLst>
                </a:gridCol>
                <a:gridCol w="2088232">
                  <a:extLst>
                    <a:ext uri="{9D8B030D-6E8A-4147-A177-3AD203B41FA5}">
                      <a16:colId xmlns:a16="http://schemas.microsoft.com/office/drawing/2014/main" val="135909385"/>
                    </a:ext>
                  </a:extLst>
                </a:gridCol>
              </a:tblGrid>
              <a:tr h="569996">
                <a:tc>
                  <a:txBody>
                    <a:bodyPr/>
                    <a:lstStyle/>
                    <a:p>
                      <a:pPr algn="ctr"/>
                      <a:r>
                        <a:rPr kumimoji="1" lang="ja-JP" altLang="en-US" sz="1050" b="1" dirty="0">
                          <a:solidFill>
                            <a:schemeClr val="bg1"/>
                          </a:solidFill>
                          <a:latin typeface="+mj-lt"/>
                          <a:ea typeface="+mj-ea"/>
                        </a:rPr>
                        <a:t>ターゲティング</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1" kern="1200" dirty="0">
                          <a:solidFill>
                            <a:schemeClr val="tx1">
                              <a:lumMod val="65000"/>
                              <a:lumOff val="35000"/>
                            </a:schemeClr>
                          </a:solidFill>
                          <a:latin typeface="+mn-lt"/>
                          <a:ea typeface="+mn-ea"/>
                          <a:cs typeface="+mn-cs"/>
                        </a:rPr>
                        <a:t>Yahoo!</a:t>
                      </a:r>
                      <a:r>
                        <a:rPr kumimoji="1" lang="ja-JP" altLang="en-US" sz="900" b="1" kern="1200" dirty="0">
                          <a:solidFill>
                            <a:schemeClr val="tx1">
                              <a:lumMod val="65000"/>
                              <a:lumOff val="35000"/>
                            </a:schemeClr>
                          </a:solidFill>
                          <a:latin typeface="+mn-lt"/>
                          <a:ea typeface="+mn-ea"/>
                          <a:cs typeface="+mn-cs"/>
                        </a:rPr>
                        <a:t>ニュース</a:t>
                      </a:r>
                      <a:endParaRPr kumimoji="1" lang="en-US" altLang="ja-JP" sz="9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kern="1200" dirty="0">
                          <a:solidFill>
                            <a:schemeClr val="tx1">
                              <a:lumMod val="65000"/>
                              <a:lumOff val="35000"/>
                            </a:schemeClr>
                          </a:solidFill>
                          <a:latin typeface="+mn-lt"/>
                          <a:ea typeface="+mn-ea"/>
                          <a:cs typeface="+mn-cs"/>
                        </a:rPr>
                        <a:t>プライムカバー　</a:t>
                      </a:r>
                      <a:r>
                        <a:rPr kumimoji="1" lang="en-US" altLang="ja-JP" sz="900" b="1" kern="1200" dirty="0">
                          <a:solidFill>
                            <a:schemeClr val="tx1">
                              <a:lumMod val="65000"/>
                              <a:lumOff val="35000"/>
                            </a:schemeClr>
                          </a:solidFill>
                          <a:latin typeface="+mn-lt"/>
                          <a:ea typeface="+mn-ea"/>
                          <a:cs typeface="+mn-cs"/>
                        </a:rPr>
                        <a:t>SP</a:t>
                      </a:r>
                      <a:r>
                        <a:rPr kumimoji="1" lang="ja-JP" altLang="en-US" sz="900" b="1" kern="1200" dirty="0">
                          <a:solidFill>
                            <a:schemeClr val="tx1">
                              <a:lumMod val="65000"/>
                              <a:lumOff val="35000"/>
                            </a:schemeClr>
                          </a:solidFill>
                          <a:latin typeface="+mn-lt"/>
                          <a:ea typeface="+mn-ea"/>
                          <a:cs typeface="+mn-cs"/>
                        </a:rPr>
                        <a:t>（市区郡）</a:t>
                      </a:r>
                    </a:p>
                  </a:txBody>
                  <a:tcPr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1" kern="1200" dirty="0">
                          <a:solidFill>
                            <a:schemeClr val="tx1">
                              <a:lumMod val="65000"/>
                              <a:lumOff val="35000"/>
                            </a:schemeClr>
                          </a:solidFill>
                          <a:latin typeface="+mn-lt"/>
                          <a:ea typeface="+mn-ea"/>
                          <a:cs typeface="+mn-cs"/>
                        </a:rPr>
                        <a:t>Yahoo!</a:t>
                      </a:r>
                      <a:r>
                        <a:rPr kumimoji="1" lang="ja-JP" altLang="en-US" sz="900" b="1" kern="1200" dirty="0">
                          <a:solidFill>
                            <a:schemeClr val="tx1">
                              <a:lumMod val="65000"/>
                              <a:lumOff val="35000"/>
                            </a:schemeClr>
                          </a:solidFill>
                          <a:latin typeface="+mn-lt"/>
                          <a:ea typeface="+mn-ea"/>
                          <a:cs typeface="+mn-cs"/>
                        </a:rPr>
                        <a:t>ニュース　</a:t>
                      </a:r>
                      <a:endParaRPr kumimoji="1" lang="en-US" altLang="ja-JP" sz="9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kern="1200" dirty="0">
                          <a:solidFill>
                            <a:schemeClr val="tx1">
                              <a:lumMod val="65000"/>
                              <a:lumOff val="35000"/>
                            </a:schemeClr>
                          </a:solidFill>
                          <a:latin typeface="+mn-lt"/>
                          <a:ea typeface="+mn-ea"/>
                          <a:cs typeface="+mn-cs"/>
                        </a:rPr>
                        <a:t>トップ　</a:t>
                      </a:r>
                      <a:r>
                        <a:rPr kumimoji="1" lang="ja-JP" altLang="en-US" sz="900" b="1" kern="1200" dirty="0" smtClean="0">
                          <a:solidFill>
                            <a:schemeClr val="tx1">
                              <a:lumMod val="65000"/>
                              <a:lumOff val="35000"/>
                            </a:schemeClr>
                          </a:solidFill>
                          <a:latin typeface="+mn-lt"/>
                          <a:ea typeface="+mn-ea"/>
                          <a:cs typeface="+mn-cs"/>
                        </a:rPr>
                        <a:t>スマートパネル</a:t>
                      </a:r>
                      <a:endParaRPr kumimoji="1" lang="en-US" altLang="ja-JP" sz="9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1" kern="1200" dirty="0">
                          <a:solidFill>
                            <a:schemeClr val="tx1">
                              <a:lumMod val="65000"/>
                              <a:lumOff val="35000"/>
                            </a:schemeClr>
                          </a:solidFill>
                          <a:latin typeface="+mn-lt"/>
                          <a:ea typeface="+mn-ea"/>
                          <a:cs typeface="+mn-cs"/>
                        </a:rPr>
                        <a:t>SP</a:t>
                      </a:r>
                      <a:r>
                        <a:rPr kumimoji="1" lang="ja-JP" altLang="en-US" sz="900" b="1" kern="1200" dirty="0">
                          <a:solidFill>
                            <a:schemeClr val="tx1">
                              <a:lumMod val="65000"/>
                              <a:lumOff val="35000"/>
                            </a:schemeClr>
                          </a:solidFill>
                          <a:latin typeface="+mn-lt"/>
                          <a:ea typeface="+mn-ea"/>
                          <a:cs typeface="+mn-cs"/>
                        </a:rPr>
                        <a:t>（市区郡）</a:t>
                      </a:r>
                    </a:p>
                  </a:txBody>
                  <a:tcPr anchor="ctr">
                    <a:lnL w="6350" cap="flat" cmpd="sng" algn="ctr">
                      <a:solidFill>
                        <a:schemeClr val="tx1">
                          <a:lumMod val="85000"/>
                          <a:lumOff val="15000"/>
                        </a:schemeClr>
                      </a:solidFill>
                      <a:prstDash val="dot"/>
                      <a:round/>
                      <a:headEnd type="none" w="med" len="med"/>
                      <a:tailEnd type="none" w="med" len="med"/>
                    </a:lnL>
                    <a:lnR w="6350" cap="flat" cmpd="sng" algn="ctr">
                      <a:no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84742">
                <a:tc>
                  <a:txBody>
                    <a:bodyPr/>
                    <a:lstStyle/>
                    <a:p>
                      <a:pPr algn="ctr"/>
                      <a:r>
                        <a:rPr kumimoji="1" lang="ja-JP" altLang="en-US" sz="1050" b="0" dirty="0">
                          <a:solidFill>
                            <a:schemeClr val="bg1"/>
                          </a:solidFill>
                          <a:latin typeface="+mj-lt"/>
                          <a:ea typeface="+mj-ea"/>
                        </a:rPr>
                        <a:t>性別</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050" b="1" dirty="0">
                          <a:solidFill>
                            <a:schemeClr val="tx1">
                              <a:lumMod val="65000"/>
                              <a:lumOff val="35000"/>
                            </a:schemeClr>
                          </a:solidFill>
                          <a:latin typeface="+mj-lt"/>
                          <a:ea typeface="+mj-ea"/>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ja-JP" altLang="en-US" sz="1050" b="1" dirty="0">
                          <a:solidFill>
                            <a:schemeClr val="tx1">
                              <a:lumMod val="65000"/>
                              <a:lumOff val="35000"/>
                            </a:schemeClr>
                          </a:solidFill>
                          <a:latin typeface="+mj-lt"/>
                          <a:ea typeface="+mj-ea"/>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noFill/>
                      <a:prstDash val="dot"/>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413414">
                <a:tc>
                  <a:txBody>
                    <a:bodyPr/>
                    <a:lstStyle/>
                    <a:p>
                      <a:pPr algn="ctr"/>
                      <a:r>
                        <a:rPr kumimoji="1" lang="ja-JP" altLang="en-US" sz="1050" b="0" dirty="0">
                          <a:solidFill>
                            <a:schemeClr val="bg1"/>
                          </a:solidFill>
                          <a:latin typeface="+mj-lt"/>
                          <a:ea typeface="+mj-ea"/>
                        </a:rPr>
                        <a:t>年齢</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050" b="1" dirty="0">
                          <a:solidFill>
                            <a:schemeClr val="tx1">
                              <a:lumMod val="65000"/>
                              <a:lumOff val="35000"/>
                            </a:schemeClr>
                          </a:solidFill>
                          <a:latin typeface="+mj-lt"/>
                          <a:ea typeface="+mj-ea"/>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050" b="1" dirty="0">
                          <a:solidFill>
                            <a:schemeClr val="tx1">
                              <a:lumMod val="65000"/>
                              <a:lumOff val="35000"/>
                            </a:schemeClr>
                          </a:solidFill>
                          <a:latin typeface="+mj-lt"/>
                          <a:ea typeface="+mj-ea"/>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noFill/>
                      <a:prstDash val="dot"/>
                      <a:round/>
                      <a:headEnd type="none" w="med" len="med"/>
                      <a:tailEnd type="none" w="med" len="med"/>
                    </a:lnR>
                  </a:tcPr>
                </a:tc>
                <a:extLst>
                  <a:ext uri="{0D108BD9-81ED-4DB2-BD59-A6C34878D82A}">
                    <a16:rowId xmlns:a16="http://schemas.microsoft.com/office/drawing/2014/main" val="3931917948"/>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地域</a:t>
                      </a:r>
                      <a:endParaRPr kumimoji="1" lang="en-US" altLang="ja-JP" sz="1050" b="0" kern="1200" dirty="0">
                        <a:solidFill>
                          <a:schemeClr val="bg1"/>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（都道府県）</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noFill/>
                      <a:prstDash val="dot"/>
                      <a:round/>
                      <a:headEnd type="none" w="med" len="med"/>
                      <a:tailEnd type="none" w="med" len="med"/>
                    </a:lnR>
                  </a:tcPr>
                </a:tc>
                <a:extLst>
                  <a:ext uri="{0D108BD9-81ED-4DB2-BD59-A6C34878D82A}">
                    <a16:rowId xmlns:a16="http://schemas.microsoft.com/office/drawing/2014/main" val="166098080"/>
                  </a:ext>
                </a:extLst>
              </a:tr>
              <a:tr h="384742">
                <a:tc>
                  <a:txBody>
                    <a:bodyPr/>
                    <a:lstStyle/>
                    <a:p>
                      <a:pPr algn="ctr"/>
                      <a:r>
                        <a:rPr kumimoji="1" lang="ja-JP" altLang="en-US" sz="1050" b="0" dirty="0">
                          <a:solidFill>
                            <a:schemeClr val="bg1"/>
                          </a:solidFill>
                          <a:latin typeface="+mj-lt"/>
                          <a:ea typeface="+mj-ea"/>
                        </a:rPr>
                        <a:t>地域</a:t>
                      </a:r>
                      <a:endParaRPr kumimoji="1" lang="en-US" altLang="ja-JP" sz="1050" b="0" dirty="0">
                        <a:solidFill>
                          <a:schemeClr val="bg1"/>
                        </a:solidFill>
                        <a:latin typeface="+mj-lt"/>
                        <a:ea typeface="+mj-ea"/>
                      </a:endParaRPr>
                    </a:p>
                    <a:p>
                      <a:pPr algn="ctr"/>
                      <a:r>
                        <a:rPr kumimoji="1" lang="ja-JP" altLang="en-US" sz="1050" b="0" dirty="0">
                          <a:solidFill>
                            <a:schemeClr val="bg1"/>
                          </a:solidFill>
                          <a:latin typeface="+mj-lt"/>
                          <a:ea typeface="+mj-ea"/>
                        </a:rPr>
                        <a:t>（市区郡）</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050" b="1" kern="1200" dirty="0">
                          <a:solidFill>
                            <a:schemeClr val="tx1">
                              <a:lumMod val="65000"/>
                              <a:lumOff val="35000"/>
                            </a:schemeClr>
                          </a:solidFill>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05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noFill/>
                      <a:prstDash val="dot"/>
                      <a:round/>
                      <a:headEnd type="none" w="med" len="med"/>
                      <a:tailEnd type="none" w="med" len="med"/>
                    </a:lnR>
                  </a:tcPr>
                </a:tc>
                <a:extLst>
                  <a:ext uri="{0D108BD9-81ED-4DB2-BD59-A6C34878D82A}">
                    <a16:rowId xmlns:a16="http://schemas.microsoft.com/office/drawing/2014/main" val="2463668774"/>
                  </a:ext>
                </a:extLst>
              </a:tr>
              <a:tr h="384742">
                <a:tc>
                  <a:txBody>
                    <a:bodyPr/>
                    <a:lstStyle/>
                    <a:p>
                      <a:pPr algn="ctr"/>
                      <a:r>
                        <a:rPr kumimoji="1" lang="ja-JP" altLang="en-US" sz="1050" b="0" kern="1200" dirty="0">
                          <a:solidFill>
                            <a:schemeClr val="bg1"/>
                          </a:solidFill>
                          <a:latin typeface="+mn-lt"/>
                          <a:ea typeface="+mn-ea"/>
                          <a:cs typeface="+mn-cs"/>
                        </a:rPr>
                        <a:t>オーディエンスカテゴリー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050" b="1" kern="1200" dirty="0">
                          <a:solidFill>
                            <a:schemeClr val="tx1">
                              <a:lumMod val="65000"/>
                              <a:lumOff val="35000"/>
                            </a:schemeClr>
                          </a:solidFill>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05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noFill/>
                      <a:prstDash val="dot"/>
                      <a:round/>
                      <a:headEnd type="none" w="med" len="med"/>
                      <a:tailEnd type="none" w="med" len="med"/>
                    </a:lnR>
                  </a:tcPr>
                </a:tc>
                <a:extLst>
                  <a:ext uri="{0D108BD9-81ED-4DB2-BD59-A6C34878D82A}">
                    <a16:rowId xmlns:a16="http://schemas.microsoft.com/office/drawing/2014/main" val="1967014782"/>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曜日・</a:t>
                      </a:r>
                      <a:r>
                        <a:rPr kumimoji="1" lang="ja-JP" altLang="en-US" sz="1050" b="0" dirty="0">
                          <a:solidFill>
                            <a:schemeClr val="bg1"/>
                          </a:solidFill>
                          <a:latin typeface="+mj-lt"/>
                          <a:ea typeface="+mj-ea"/>
                        </a:rPr>
                        <a:t>時間帯</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noFill/>
                      <a:prstDash val="dot"/>
                      <a:round/>
                      <a:headEnd type="none" w="med" len="med"/>
                      <a:tailEnd type="none" w="med" len="med"/>
                    </a:lnR>
                  </a:tcPr>
                </a:tc>
                <a:extLst>
                  <a:ext uri="{0D108BD9-81ED-4DB2-BD59-A6C34878D82A}">
                    <a16:rowId xmlns:a16="http://schemas.microsoft.com/office/drawing/2014/main" val="1750538939"/>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mj-lt"/>
                          <a:ea typeface="+mj-ea"/>
                        </a:rPr>
                        <a:t>フリークエンシー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noFill/>
                      <a:prstDash val="dot"/>
                      <a:round/>
                      <a:headEnd type="none" w="med" len="med"/>
                      <a:tailEnd type="none" w="med" len="med"/>
                    </a:lnR>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256108755"/>
                  </a:ext>
                </a:extLst>
              </a:tr>
            </a:tbl>
          </a:graphicData>
        </a:graphic>
      </p:graphicFrame>
      <p:sp>
        <p:nvSpPr>
          <p:cNvPr id="8" name="テキスト ボックス 5">
            <a:extLst>
              <a:ext uri="{FF2B5EF4-FFF2-40B4-BE49-F238E27FC236}">
                <a16:creationId xmlns:a16="http://schemas.microsoft.com/office/drawing/2014/main" id="{80B0730C-3B9E-4841-8DAD-6780CB507DD0}"/>
              </a:ext>
            </a:extLst>
          </p:cNvPr>
          <p:cNvSpPr txBox="1"/>
          <p:nvPr/>
        </p:nvSpPr>
        <p:spPr>
          <a:xfrm>
            <a:off x="335360" y="4509120"/>
            <a:ext cx="11665296" cy="1631216"/>
          </a:xfrm>
          <a:prstGeom prst="rect">
            <a:avLst/>
          </a:prstGeom>
          <a:noFill/>
        </p:spPr>
        <p:txBody>
          <a:bodyPr wrap="square" rtlCol="0">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ts val="1460"/>
              </a:lnSpc>
              <a:spcBef>
                <a:spcPts val="0"/>
              </a:spcBef>
              <a:spcAft>
                <a:spcPts val="0"/>
              </a:spcAft>
              <a:buClrTx/>
              <a:buSzTx/>
              <a:buFontTx/>
              <a:buNone/>
              <a:tabLst/>
              <a:defRPr/>
            </a:pPr>
            <a:r>
              <a:rPr kumimoji="1" lang="en-US" altLang="ja-JP" sz="1300" b="1"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a:t>
            </a:r>
            <a:r>
              <a:rPr kumimoji="1" lang="ja-JP" altLang="en-US" sz="1300" b="1"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注意事項</a:t>
            </a:r>
            <a:r>
              <a:rPr kumimoji="1" lang="en-US" altLang="ja-JP" sz="1300" b="1"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a:t>
            </a:r>
          </a:p>
          <a:p>
            <a:pPr marL="0" marR="0" lvl="0" indent="0" algn="l" defTabSz="914400" rtl="0" eaLnBrk="1" fontAlgn="auto" latinLnBrk="0" hangingPunct="1">
              <a:lnSpc>
                <a:spcPts val="1460"/>
              </a:lnSpc>
              <a:spcBef>
                <a:spcPts val="0"/>
              </a:spcBef>
              <a:spcAft>
                <a:spcPts val="0"/>
              </a:spcAft>
              <a:buClrTx/>
              <a:buSzTx/>
              <a:buFontTx/>
              <a:buNone/>
              <a:tabLst/>
              <a:defRPr/>
            </a:pPr>
            <a:r>
              <a:rPr kumimoji="1" lang="ja-JP" altLang="en-US" sz="1300" b="1"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こちらの商品における、各ターゲティングを掛け合わせた際の</a:t>
            </a:r>
            <a:r>
              <a:rPr kumimoji="1" lang="en-US" altLang="ja-JP" sz="1300" b="1" i="0" u="none" strike="noStrike" kern="1200" cap="none" spc="0" normalizeH="0" baseline="0" noProof="0" dirty="0" err="1" smtClean="0">
                <a:ln>
                  <a:noFill/>
                </a:ln>
                <a:solidFill>
                  <a:srgbClr val="000000">
                    <a:lumMod val="65000"/>
                    <a:lumOff val="35000"/>
                  </a:srgbClr>
                </a:solidFill>
                <a:effectLst/>
                <a:uLnTx/>
                <a:uFillTx/>
                <a:latin typeface="メイリオ"/>
                <a:ea typeface="メイリオ"/>
                <a:cs typeface="+mn-cs"/>
              </a:rPr>
              <a:t>vCPM</a:t>
            </a:r>
            <a:r>
              <a:rPr kumimoji="1" lang="ja-JP" altLang="en-US" sz="1300" b="1"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は、</a:t>
            </a:r>
            <a:r>
              <a:rPr kumimoji="1" lang="en-US" altLang="ja-JP" sz="1300" b="1"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P4</a:t>
            </a:r>
            <a:r>
              <a:rPr kumimoji="1" lang="ja-JP" altLang="en-US" sz="1300" b="1" i="0" u="none" strike="noStrike" kern="1200" cap="none" spc="0" normalizeH="0" baseline="0" noProof="0" dirty="0" err="1" smtClean="0">
                <a:ln>
                  <a:noFill/>
                </a:ln>
                <a:solidFill>
                  <a:srgbClr val="000000">
                    <a:lumMod val="65000"/>
                    <a:lumOff val="35000"/>
                  </a:srgbClr>
                </a:solidFill>
                <a:effectLst/>
                <a:uLnTx/>
                <a:uFillTx/>
                <a:latin typeface="メイリオ"/>
                <a:ea typeface="メイリオ"/>
                <a:cs typeface="+mn-cs"/>
              </a:rPr>
              <a:t>、</a:t>
            </a:r>
            <a:r>
              <a:rPr lang="en-US" altLang="ja-JP" sz="1300" b="1" dirty="0">
                <a:solidFill>
                  <a:srgbClr val="000000">
                    <a:lumMod val="65000"/>
                    <a:lumOff val="35000"/>
                  </a:srgbClr>
                </a:solidFill>
                <a:latin typeface="メイリオ"/>
                <a:ea typeface="メイリオ"/>
              </a:rPr>
              <a:t>6</a:t>
            </a:r>
            <a:r>
              <a:rPr kumimoji="1" lang="ja-JP" altLang="en-US" sz="1300" b="1"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「商品一覧」ページの</a:t>
            </a:r>
            <a:r>
              <a:rPr kumimoji="1" lang="ja-JP" altLang="en-US" sz="1300" b="1"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「基本料金（</a:t>
            </a:r>
            <a:r>
              <a:rPr kumimoji="1" lang="en-US" altLang="ja-JP" sz="1300" b="1" i="0" u="none" strike="noStrike" kern="1200" cap="none" spc="0" normalizeH="0" baseline="0" noProof="0" dirty="0" err="1">
                <a:ln>
                  <a:noFill/>
                </a:ln>
                <a:solidFill>
                  <a:srgbClr val="000000">
                    <a:lumMod val="65000"/>
                    <a:lumOff val="35000"/>
                  </a:srgbClr>
                </a:solidFill>
                <a:effectLst/>
                <a:uLnTx/>
                <a:uFillTx/>
                <a:latin typeface="メイリオ"/>
                <a:ea typeface="メイリオ"/>
                <a:cs typeface="+mn-cs"/>
              </a:rPr>
              <a:t>vCPM</a:t>
            </a:r>
            <a:r>
              <a:rPr kumimoji="1" lang="ja-JP" altLang="en-US" sz="1300" b="1"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 」</a:t>
            </a:r>
            <a:r>
              <a:rPr kumimoji="1" lang="ja-JP" altLang="en-US" sz="1300" b="1"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欄をご確認ください。</a:t>
            </a:r>
            <a:endParaRPr kumimoji="1" lang="en-US" altLang="ja-JP" sz="1300" b="1"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endParaRPr>
          </a:p>
          <a:p>
            <a:pPr marL="0" marR="0" lvl="0" indent="0" algn="l" defTabSz="914400" rtl="0" eaLnBrk="1" fontAlgn="auto" latinLnBrk="0" hangingPunct="1">
              <a:lnSpc>
                <a:spcPts val="146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p>
            <a:pPr marL="0" marR="0" lvl="0" indent="0" algn="l" defTabSz="914400" rtl="0" eaLnBrk="1" fontAlgn="auto" latinLnBrk="0" hangingPunct="1">
              <a:lnSpc>
                <a:spcPts val="1460"/>
              </a:lnSpc>
              <a:spcBef>
                <a:spcPts val="0"/>
              </a:spcBef>
              <a:spcAft>
                <a:spcPts val="0"/>
              </a:spcAft>
              <a:buClrTx/>
              <a:buSzTx/>
              <a:buFontTx/>
              <a:buNone/>
              <a:tabLst/>
              <a:defRPr/>
            </a:pPr>
            <a:r>
              <a:rPr kumimoji="1" lang="en-US" altLang="ja-JP" sz="105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a:t>
            </a:r>
            <a:r>
              <a:rPr kumimoji="1" lang="ja-JP" altLang="en-US" sz="105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年齢は以下の区分で指定が可能です。</a:t>
            </a:r>
            <a:endParaRPr kumimoji="1" lang="en-US" altLang="ja-JP" sz="105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p>
            <a:pPr lvl="0">
              <a:lnSpc>
                <a:spcPts val="1460"/>
              </a:lnSpc>
            </a:pPr>
            <a:r>
              <a:rPr lang="en-US" altLang="ja-JP" sz="1050" dirty="0">
                <a:solidFill>
                  <a:schemeClr val="tx1">
                    <a:lumMod val="65000"/>
                    <a:lumOff val="35000"/>
                  </a:schemeClr>
                </a:solidFill>
              </a:rPr>
              <a:t>13</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14</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15</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17</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18</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19</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20</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21</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22</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29</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30</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39</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40</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49</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50</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59</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60</a:t>
            </a:r>
            <a:r>
              <a:rPr lang="ja-JP" altLang="en-US" sz="1050" dirty="0">
                <a:solidFill>
                  <a:schemeClr val="tx1">
                    <a:lumMod val="65000"/>
                    <a:lumOff val="35000"/>
                  </a:schemeClr>
                </a:solidFill>
              </a:rPr>
              <a:t>歳～</a:t>
            </a:r>
            <a:r>
              <a:rPr lang="en-US" altLang="ja-JP" sz="1050" dirty="0">
                <a:solidFill>
                  <a:schemeClr val="tx1">
                    <a:lumMod val="65000"/>
                    <a:lumOff val="35000"/>
                  </a:schemeClr>
                </a:solidFill>
              </a:rPr>
              <a:t>69</a:t>
            </a:r>
            <a:r>
              <a:rPr lang="ja-JP" altLang="en-US" sz="1050" dirty="0">
                <a:solidFill>
                  <a:schemeClr val="tx1">
                    <a:lumMod val="65000"/>
                    <a:lumOff val="35000"/>
                  </a:schemeClr>
                </a:solidFill>
              </a:rPr>
              <a:t>歳 </a:t>
            </a:r>
            <a:r>
              <a:rPr lang="en-US" altLang="ja-JP" sz="1050" dirty="0">
                <a:solidFill>
                  <a:schemeClr val="tx1">
                    <a:lumMod val="65000"/>
                    <a:lumOff val="35000"/>
                  </a:schemeClr>
                </a:solidFill>
              </a:rPr>
              <a:t>/ 70</a:t>
            </a:r>
            <a:r>
              <a:rPr lang="ja-JP" altLang="en-US" sz="1050" dirty="0">
                <a:solidFill>
                  <a:schemeClr val="tx1">
                    <a:lumMod val="65000"/>
                    <a:lumOff val="35000"/>
                  </a:schemeClr>
                </a:solidFill>
              </a:rPr>
              <a:t>歳～</a:t>
            </a:r>
            <a:r>
              <a:rPr lang="en-US" altLang="ja-JP" sz="1050" dirty="0">
                <a:solidFill>
                  <a:schemeClr val="tx1">
                    <a:lumMod val="65000"/>
                    <a:lumOff val="35000"/>
                  </a:schemeClr>
                </a:solidFill>
                <a:latin typeface="+mn-ea"/>
              </a:rPr>
              <a:t/>
            </a:r>
            <a:br>
              <a:rPr lang="en-US" altLang="ja-JP" sz="1050" dirty="0">
                <a:solidFill>
                  <a:schemeClr val="tx1">
                    <a:lumMod val="65000"/>
                    <a:lumOff val="35000"/>
                  </a:schemeClr>
                </a:solidFill>
                <a:latin typeface="+mn-ea"/>
              </a:rPr>
            </a:br>
            <a:r>
              <a:rPr kumimoji="1" lang="en-US" altLang="ja-JP" sz="105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a:t>
            </a:r>
            <a:r>
              <a:rPr kumimoji="1" lang="ja-JP" altLang="en-US" sz="105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オーディエンスカテゴリーの詳細は、</a:t>
            </a:r>
            <a:r>
              <a:rPr kumimoji="1" lang="en-US" altLang="ja-JP" sz="105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Yahoo!</a:t>
            </a:r>
            <a:r>
              <a:rPr kumimoji="1" lang="ja-JP" altLang="en-US" sz="105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広告ヘルプを参照してください。</a:t>
            </a:r>
            <a:endParaRPr kumimoji="1" lang="en-US" altLang="ja-JP" sz="105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endParaRPr>
          </a:p>
          <a:p>
            <a:pPr marL="0" marR="0" lvl="0" indent="0" algn="l" defTabSz="914400" rtl="0" eaLnBrk="1" fontAlgn="auto" latinLnBrk="0" hangingPunct="1">
              <a:lnSpc>
                <a:spcPts val="1460"/>
              </a:lnSpc>
              <a:spcBef>
                <a:spcPts val="0"/>
              </a:spcBef>
              <a:spcAft>
                <a:spcPts val="0"/>
              </a:spcAft>
              <a:buClrTx/>
              <a:buSzTx/>
              <a:buFontTx/>
              <a:buNone/>
              <a:tabLst/>
              <a:defRPr/>
            </a:pPr>
            <a:r>
              <a:rPr kumimoji="1" lang="en-US" altLang="ja-JP" sz="105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hlinkClick r:id="rId2"/>
              </a:rPr>
              <a:t>https</a:t>
            </a:r>
            <a:r>
              <a:rPr kumimoji="1" lang="en-US" altLang="ja-JP" sz="105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hlinkClick r:id="rId2"/>
              </a:rPr>
              <a:t>://</a:t>
            </a:r>
            <a:r>
              <a:rPr kumimoji="1" lang="en-US" altLang="ja-JP" sz="105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hlinkClick r:id="rId2"/>
              </a:rPr>
              <a:t>ads-help.yahoo.co.jp/yahooads/display/articledetail?lan=ja&amp;aid=71655</a:t>
            </a:r>
            <a:endParaRPr kumimoji="1" lang="en-US" altLang="ja-JP" sz="1050" b="1"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p>
            <a:pPr marL="0" marR="0" lvl="0" indent="0" algn="l" defTabSz="914400" rtl="0" eaLnBrk="1" fontAlgn="auto" latinLnBrk="0" hangingPunct="1">
              <a:lnSpc>
                <a:spcPts val="146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※SP</a:t>
            </a:r>
            <a:r>
              <a:rPr kumimoji="1" lang="ja-JP" altLang="en-US" sz="105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はスマートフォン、</a:t>
            </a:r>
            <a:r>
              <a:rPr kumimoji="1" lang="en-US" altLang="ja-JP" sz="105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PC</a:t>
            </a:r>
            <a:r>
              <a:rPr kumimoji="1" lang="ja-JP" altLang="en-US" sz="105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はパソコンの略称です。</a:t>
            </a:r>
            <a:endParaRPr kumimoji="1" lang="en-US" altLang="ja-JP" sz="1050" b="0" i="0" u="none" strike="noStrike" kern="1200" cap="none" spc="0" normalizeH="0" baseline="0" noProof="0" dirty="0">
              <a:ln>
                <a:noFill/>
              </a:ln>
              <a:solidFill>
                <a:srgbClr val="000000"/>
              </a:solidFill>
              <a:effectLst/>
              <a:uLnTx/>
              <a:uFillTx/>
              <a:latin typeface="メイリオ"/>
              <a:ea typeface="メイリオ"/>
              <a:cs typeface="+mn-cs"/>
            </a:endParaRPr>
          </a:p>
        </p:txBody>
      </p:sp>
    </p:spTree>
    <p:extLst>
      <p:ext uri="{BB962C8B-B14F-4D97-AF65-F5344CB8AC3E}">
        <p14:creationId xmlns:p14="http://schemas.microsoft.com/office/powerpoint/2010/main" val="2201505859"/>
      </p:ext>
    </p:extLst>
  </p:cSld>
  <p:clrMapOvr>
    <a:masterClrMapping/>
  </p:clrMapOvr>
</p:sld>
</file>

<file path=ppt/theme/theme1.xml><?xml version="1.0" encoding="utf-8"?>
<a:theme xmlns:a="http://schemas.openxmlformats.org/drawingml/2006/main" name="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中表紙と裏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コンテンツページ">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1988</TotalTime>
  <Words>3782</Words>
  <Application>Microsoft Office PowerPoint</Application>
  <PresentationFormat>ワイド画面</PresentationFormat>
  <Paragraphs>716</Paragraphs>
  <Slides>18</Slides>
  <Notes>0</Notes>
  <HiddenSlides>0</HiddenSlides>
  <MMClips>0</MMClips>
  <ScaleCrop>false</ScaleCrop>
  <HeadingPairs>
    <vt:vector size="6" baseType="variant">
      <vt:variant>
        <vt:lpstr>使用されているフォント</vt:lpstr>
      </vt:variant>
      <vt:variant>
        <vt:i4>4</vt:i4>
      </vt:variant>
      <vt:variant>
        <vt:lpstr>テーマ</vt:lpstr>
      </vt:variant>
      <vt:variant>
        <vt:i4>3</vt:i4>
      </vt:variant>
      <vt:variant>
        <vt:lpstr>スライド タイトル</vt:lpstr>
      </vt:variant>
      <vt:variant>
        <vt:i4>18</vt:i4>
      </vt:variant>
    </vt:vector>
  </HeadingPairs>
  <TitlesOfParts>
    <vt:vector size="25" baseType="lpstr">
      <vt:lpstr>ＭＳ Ｐゴシック</vt:lpstr>
      <vt:lpstr>メイリオ</vt:lpstr>
      <vt:lpstr>Arial</vt:lpstr>
      <vt:lpstr>Calibri</vt:lpstr>
      <vt:lpstr>表紙</vt:lpstr>
      <vt:lpstr>中表紙と裏表紙</vt:lpstr>
      <vt:lpstr>コンテンツページ</vt:lpstr>
      <vt:lpstr>Yahoo!広告 ディスプレイ広告（予約型）セールスシート</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加賀谷 有里</dc:creator>
  <cp:lastModifiedBy>大原 真由美</cp:lastModifiedBy>
  <cp:revision>192</cp:revision>
  <dcterms:created xsi:type="dcterms:W3CDTF">2020-02-26T07:28:11Z</dcterms:created>
  <dcterms:modified xsi:type="dcterms:W3CDTF">2021-08-04T06:44:03Z</dcterms:modified>
</cp:coreProperties>
</file>