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1"/>
  </p:notesMasterIdLst>
  <p:sldIdLst>
    <p:sldId id="316" r:id="rId4"/>
    <p:sldId id="326" r:id="rId5"/>
    <p:sldId id="353" r:id="rId6"/>
    <p:sldId id="352" r:id="rId7"/>
    <p:sldId id="355" r:id="rId8"/>
    <p:sldId id="356" r:id="rId9"/>
    <p:sldId id="328" r:id="rId10"/>
    <p:sldId id="358" r:id="rId11"/>
    <p:sldId id="345" r:id="rId12"/>
    <p:sldId id="346" r:id="rId13"/>
    <p:sldId id="333" r:id="rId14"/>
    <p:sldId id="348" r:id="rId15"/>
    <p:sldId id="350" r:id="rId16"/>
    <p:sldId id="336" r:id="rId17"/>
    <p:sldId id="338" r:id="rId18"/>
    <p:sldId id="357" r:id="rId19"/>
    <p:sldId id="312"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BF19F-244D-48D1-9490-1744E140AD2B}" v="48" dt="2021-04-16T06:29:35.7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varScale="1">
        <p:scale>
          <a:sx n="67" d="100"/>
          <a:sy n="67" d="100"/>
        </p:scale>
        <p:origin x="51" y="7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28"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066BF19F-244D-48D1-9490-1744E140AD2B}"/>
    <pc:docChg chg="modSld">
      <pc:chgData name="moohara" userId="" providerId="" clId="Web-{066BF19F-244D-48D1-9490-1744E140AD2B}" dt="2021-04-16T06:29:35.767" v="22" actId="20577"/>
      <pc:docMkLst>
        <pc:docMk/>
      </pc:docMkLst>
      <pc:sldChg chg="modSp">
        <pc:chgData name="moohara" userId="" providerId="" clId="Web-{066BF19F-244D-48D1-9490-1744E140AD2B}" dt="2021-04-16T06:28:26.047" v="11"/>
        <pc:sldMkLst>
          <pc:docMk/>
          <pc:sldMk cId="3454270807" sldId="326"/>
        </pc:sldMkLst>
        <pc:graphicFrameChg chg="mod modGraphic">
          <ac:chgData name="moohara" userId="" providerId="" clId="Web-{066BF19F-244D-48D1-9490-1744E140AD2B}" dt="2021-04-16T06:28:26.047" v="11"/>
          <ac:graphicFrameMkLst>
            <pc:docMk/>
            <pc:sldMk cId="3454270807" sldId="326"/>
            <ac:graphicFrameMk id="12" creationId="{8D6FD0B5-1C48-2E4A-A909-7ABA89B39DE9}"/>
          </ac:graphicFrameMkLst>
        </pc:graphicFrameChg>
      </pc:sldChg>
      <pc:sldChg chg="modSp">
        <pc:chgData name="moohara" userId="" providerId="" clId="Web-{066BF19F-244D-48D1-9490-1744E140AD2B}" dt="2021-04-16T06:29:35.767" v="22" actId="20577"/>
        <pc:sldMkLst>
          <pc:docMk/>
          <pc:sldMk cId="749953078" sldId="337"/>
        </pc:sldMkLst>
        <pc:spChg chg="mod">
          <ac:chgData name="moohara" userId="" providerId="" clId="Web-{066BF19F-244D-48D1-9490-1744E140AD2B}" dt="2021-04-16T06:29:35.767" v="22" actId="20577"/>
          <ac:spMkLst>
            <pc:docMk/>
            <pc:sldMk cId="749953078" sldId="337"/>
            <ac:spMk id="4" creationId="{00000000-0000-0000-0000-000000000000}"/>
          </ac:spMkLst>
        </pc:spChg>
      </pc:sldChg>
      <pc:sldChg chg="modSp">
        <pc:chgData name="moohara" userId="" providerId="" clId="Web-{066BF19F-244D-48D1-9490-1744E140AD2B}" dt="2021-04-16T06:28:51.875" v="19"/>
        <pc:sldMkLst>
          <pc:docMk/>
          <pc:sldMk cId="3809789903" sldId="342"/>
        </pc:sldMkLst>
        <pc:graphicFrameChg chg="mod modGraphic">
          <ac:chgData name="moohara" userId="" providerId="" clId="Web-{066BF19F-244D-48D1-9490-1744E140AD2B}" dt="2021-04-16T06:28:51.875" v="19"/>
          <ac:graphicFrameMkLst>
            <pc:docMk/>
            <pc:sldMk cId="3809789903" sldId="342"/>
            <ac:graphicFrameMk id="12" creationId="{8D6FD0B5-1C48-2E4A-A909-7ABA89B39DE9}"/>
          </ac:graphicFrameMkLst>
        </pc:graphicFrameChg>
      </pc:sldChg>
      <pc:sldChg chg="modSp">
        <pc:chgData name="moohara" userId="" providerId="" clId="Web-{066BF19F-244D-48D1-9490-1744E140AD2B}" dt="2021-04-16T06:28:37.875" v="15"/>
        <pc:sldMkLst>
          <pc:docMk/>
          <pc:sldMk cId="1589320158" sldId="343"/>
        </pc:sldMkLst>
        <pc:graphicFrameChg chg="mod modGraphic">
          <ac:chgData name="moohara" userId="" providerId="" clId="Web-{066BF19F-244D-48D1-9490-1744E140AD2B}" dt="2021-04-16T06:28:37.875" v="15"/>
          <ac:graphicFrameMkLst>
            <pc:docMk/>
            <pc:sldMk cId="1589320158" sldId="343"/>
            <ac:graphicFrameMk id="12" creationId="{8D6FD0B5-1C48-2E4A-A909-7ABA89B39DE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435758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35758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1.xml"/><Relationship Id="rId6" Type="http://schemas.openxmlformats.org/officeDocument/2006/relationships/hyperlink" Target="https://s.yimg.jp/images/listing/pdfs/listing_nyuukoukitei.pdf" TargetMode="Externa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a:t>7</a:t>
            </a:r>
            <a:r>
              <a:rPr lang="ja-JP" altLang="en-US" dirty="0" smtClean="0"/>
              <a:t>月</a:t>
            </a:r>
            <a:r>
              <a:rPr lang="en-US" altLang="ja-JP" dirty="0"/>
              <a:t>14</a:t>
            </a:r>
            <a:r>
              <a:rPr lang="ja-JP" altLang="en-US" dirty="0" smtClean="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752528" cy="360040"/>
          </a:xfrm>
        </p:spPr>
        <p:txBody>
          <a:bodyPr>
            <a:noAutofit/>
          </a:body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ニュース（</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3575720" y="5357764"/>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392" y="1251032"/>
            <a:ext cx="2416151" cy="4297503"/>
          </a:xfrm>
          <a:prstGeom prst="rect">
            <a:avLst/>
          </a:prstGeom>
        </p:spPr>
      </p:pic>
      <p:sp>
        <p:nvSpPr>
          <p:cNvPr id="14" name="テキスト ボックス 13">
            <a:extLst>
              <a:ext uri="{FF2B5EF4-FFF2-40B4-BE49-F238E27FC236}">
                <a16:creationId xmlns:a16="http://schemas.microsoft.com/office/drawing/2014/main" id="{105A310C-96BB-AD4C-AB58-A365BD4CA5F0}"/>
              </a:ext>
            </a:extLst>
          </p:cNvPr>
          <p:cNvSpPr txBox="1"/>
          <p:nvPr/>
        </p:nvSpPr>
        <p:spPr>
          <a:xfrm>
            <a:off x="4015871" y="741724"/>
            <a:ext cx="2159566"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スマートパネル</a:t>
            </a:r>
            <a:endParaRPr lang="en-US" altLang="ja-JP" sz="1050" b="1" dirty="0">
              <a:solidFill>
                <a:schemeClr val="tx1">
                  <a:lumMod val="65000"/>
                  <a:lumOff val="35000"/>
                </a:schemeClr>
              </a:solidFill>
            </a:endParaRPr>
          </a:p>
        </p:txBody>
      </p:sp>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7127" y="1313767"/>
            <a:ext cx="2200882" cy="4423510"/>
          </a:xfrm>
          <a:prstGeom prst="rect">
            <a:avLst/>
          </a:prstGeom>
        </p:spPr>
      </p:pic>
      <p:sp>
        <p:nvSpPr>
          <p:cNvPr id="11" name="テキスト ボックス 10">
            <a:extLst>
              <a:ext uri="{FF2B5EF4-FFF2-40B4-BE49-F238E27FC236}">
                <a16:creationId xmlns:a16="http://schemas.microsoft.com/office/drawing/2014/main" id="{105A310C-96BB-AD4C-AB58-A365BD4CA5F0}"/>
              </a:ext>
            </a:extLst>
          </p:cNvPr>
          <p:cNvSpPr txBox="1"/>
          <p:nvPr/>
        </p:nvSpPr>
        <p:spPr>
          <a:xfrm>
            <a:off x="840137" y="763583"/>
            <a:ext cx="2204451"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プライムカバー</a:t>
            </a:r>
            <a:endParaRPr lang="en-US" altLang="ja-JP" sz="1050" b="1" dirty="0">
              <a:solidFill>
                <a:schemeClr val="tx1">
                  <a:lumMod val="65000"/>
                  <a:lumOff val="35000"/>
                </a:schemeClr>
              </a:solidFill>
            </a:endParaRPr>
          </a:p>
        </p:txBody>
      </p:sp>
      <p:sp>
        <p:nvSpPr>
          <p:cNvPr id="9" name="テキスト ボックス 8"/>
          <p:cNvSpPr txBox="1"/>
          <p:nvPr/>
        </p:nvSpPr>
        <p:spPr>
          <a:xfrm>
            <a:off x="289135" y="5940569"/>
            <a:ext cx="11521552" cy="584775"/>
          </a:xfrm>
          <a:prstGeom prst="rect">
            <a:avLst/>
          </a:prstGeom>
          <a:noFill/>
        </p:spPr>
        <p:txBody>
          <a:bodyPr wrap="non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t>
            </a:r>
            <a:r>
              <a:rPr lang="en-US" altLang="ja-JP" sz="1600" dirty="0" smtClean="0">
                <a:solidFill>
                  <a:schemeClr val="tx1">
                    <a:lumMod val="65000"/>
                    <a:lumOff val="35000"/>
                  </a:schemeClr>
                </a:solidFill>
                <a:hlinkClick r:id="rId4"/>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5"/>
              </a:rPr>
              <a:t>https://</a:t>
            </a:r>
            <a:r>
              <a:rPr kumimoji="0" lang="en-US" altLang="ja-JP" sz="1600" kern="0" dirty="0" smtClean="0">
                <a:solidFill>
                  <a:schemeClr val="tx1">
                    <a:lumMod val="65000"/>
                    <a:lumOff val="35000"/>
                  </a:schemeClr>
                </a:solidFill>
                <a:hlinkClick r:id="rId5"/>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120707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120336" y="1492350"/>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1485459" y="1477695"/>
            <a:ext cx="1162498"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6</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5</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2846" y="1904189"/>
            <a:ext cx="3713794" cy="3713796"/>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36" y="1916832"/>
            <a:ext cx="3701779" cy="3701779"/>
          </a:xfrm>
          <a:prstGeom prst="rect">
            <a:avLst/>
          </a:prstGeom>
        </p:spPr>
      </p:pic>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0714" y="1940523"/>
            <a:ext cx="3658395" cy="3679262"/>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5087888" y="1472756"/>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kern="0" dirty="0">
                <a:solidFill>
                  <a:schemeClr val="tx1">
                    <a:lumMod val="65000"/>
                    <a:lumOff val="35000"/>
                  </a:schemeClr>
                </a:solidFill>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10" name="テキスト ボックス 9"/>
          <p:cNvSpPr txBox="1"/>
          <p:nvPr/>
        </p:nvSpPr>
        <p:spPr>
          <a:xfrm>
            <a:off x="289135" y="5940569"/>
            <a:ext cx="11521552" cy="584775"/>
          </a:xfrm>
          <a:prstGeom prst="rect">
            <a:avLst/>
          </a:prstGeom>
          <a:noFill/>
        </p:spPr>
        <p:txBody>
          <a:bodyPr wrap="non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5"/>
              </a:rPr>
              <a:t>https://</a:t>
            </a:r>
            <a:r>
              <a:rPr lang="en-US" altLang="ja-JP" sz="1600" dirty="0" smtClean="0">
                <a:solidFill>
                  <a:schemeClr val="tx1">
                    <a:lumMod val="65000"/>
                    <a:lumOff val="35000"/>
                  </a:schemeClr>
                </a:solidFill>
                <a:hlinkClick r:id="rId5"/>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6"/>
              </a:rPr>
              <a:t>https://</a:t>
            </a:r>
            <a:r>
              <a:rPr kumimoji="0" lang="en-US" altLang="ja-JP" sz="1600" kern="0" dirty="0" smtClean="0">
                <a:solidFill>
                  <a:schemeClr val="tx1">
                    <a:lumMod val="65000"/>
                    <a:lumOff val="35000"/>
                  </a:schemeClr>
                </a:solidFill>
                <a:hlinkClick r:id="rId6"/>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218607159"/>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smtClean="0">
                          <a:solidFill>
                            <a:schemeClr val="tx1">
                              <a:lumMod val="65000"/>
                              <a:lumOff val="35000"/>
                            </a:schemeClr>
                          </a:solidFill>
                          <a:latin typeface="+mn-lt"/>
                          <a:ea typeface="+mn-ea"/>
                          <a:cs typeface="+mn-cs"/>
                        </a:rPr>
                        <a:t>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1411462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9</a:t>
            </a:r>
            <a:r>
              <a:rPr lang="ja-JP" altLang="en-US" dirty="0"/>
              <a:t>月</a:t>
            </a:r>
            <a:r>
              <a:rPr lang="en-US" altLang="ja-JP" dirty="0" smtClean="0"/>
              <a:t>-10</a:t>
            </a:r>
            <a:r>
              <a:rPr lang="ja-JP" altLang="en-US" dirty="0" smtClean="0"/>
              <a:t>月の</a:t>
            </a:r>
            <a:r>
              <a:rPr lang="ja-JP" altLang="en-US" dirty="0"/>
              <a:t>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テキスト ボックス 3"/>
          <p:cNvSpPr txBox="1"/>
          <p:nvPr/>
        </p:nvSpPr>
        <p:spPr>
          <a:xfrm>
            <a:off x="423261" y="822914"/>
            <a:ext cx="11402265" cy="14003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本来、四半期ごとにリリースしている商品</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、第</a:t>
            </a:r>
            <a:r>
              <a:rPr kumimoji="1" lang="en-US" altLang="ja-JP"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四半期開始の</a:t>
            </a:r>
            <a:r>
              <a:rPr kumimoji="1" lang="en-US" altLang="ja-JP" sz="17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10</a:t>
            </a:r>
            <a:r>
              <a:rPr kumimoji="1" lang="ja-JP" altLang="en-US" sz="17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掲載開始期間としていますが、</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今回のリリースでは、商品設計に影響しない商品に関して、掲載開始期間を</a:t>
            </a:r>
            <a:r>
              <a:rPr kumimoji="1" lang="en-US" altLang="ja-JP" sz="1700" b="1" i="0" u="none" strike="noStrike" kern="1200" cap="none" spc="0" normalizeH="0" baseline="0" noProof="0" dirty="0">
                <a:ln>
                  <a:noFill/>
                </a:ln>
                <a:solidFill>
                  <a:srgbClr val="C9002C"/>
                </a:solidFill>
                <a:effectLst/>
                <a:uLnTx/>
                <a:uFillTx/>
                <a:latin typeface="メイリオ"/>
                <a:ea typeface="メイリオ"/>
                <a:cs typeface="+mn-cs"/>
              </a:rPr>
              <a:t>9</a:t>
            </a:r>
            <a:r>
              <a:rPr kumimoji="1" lang="ja-JP" altLang="en-US" sz="1700" b="1" i="0" u="none" strike="noStrike" kern="1200" cap="none" spc="0" normalizeH="0" baseline="0" noProof="0" dirty="0">
                <a:ln>
                  <a:noFill/>
                </a:ln>
                <a:solidFill>
                  <a:srgbClr val="C9002C"/>
                </a:solidFill>
                <a:effectLst/>
                <a:uLnTx/>
                <a:uFillTx/>
                <a:latin typeface="メイリオ"/>
                <a:ea typeface="メイリオ"/>
                <a:cs typeface="+mn-cs"/>
              </a:rPr>
              <a:t>月</a:t>
            </a:r>
            <a:r>
              <a:rPr kumimoji="1" lang="ja-JP" altLang="en-US" sz="1700" b="0" i="0" u="none" strike="noStrike" kern="1200" cap="none" spc="0" normalizeH="0" baseline="0" noProof="0" dirty="0">
                <a:ln>
                  <a:noFill/>
                </a:ln>
                <a:solidFill>
                  <a:srgbClr val="C9002C"/>
                </a:solidFill>
                <a:effectLst/>
                <a:uLnTx/>
                <a:uFillTx/>
                <a:latin typeface="メイリオ"/>
                <a:ea typeface="メイリオ"/>
                <a:cs typeface="+mn-cs"/>
              </a:rPr>
              <a:t>からに前倒し</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いたします。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10</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月、といった期を跨ぐ掲載期間をご希望の場合は、今回リリース</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する</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第</a:t>
            </a:r>
            <a:r>
              <a:rPr kumimoji="1" lang="en-US" altLang="ja-JP"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四半期商品</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なお、期を跨がず、</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月で掲載が終了する場合は</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第</a:t>
            </a:r>
            <a:r>
              <a:rPr kumimoji="1" lang="en-US" altLang="ja-JP"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四半期商品</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掲載期間は、「商品一覧」ページ「掲載期間」の項目で確認いただけます。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p:txBody>
      </p:sp>
      <p:sp>
        <p:nvSpPr>
          <p:cNvPr id="2" name="テキスト ボックス 1"/>
          <p:cNvSpPr txBox="1"/>
          <p:nvPr/>
        </p:nvSpPr>
        <p:spPr>
          <a:xfrm>
            <a:off x="263352" y="4426644"/>
            <a:ext cx="11642128"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5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500" b="0" i="0" u="none" strike="noStrike" kern="1200" cap="none" spc="0" normalizeH="0" baseline="0" noProof="0" dirty="0">
                <a:ln>
                  <a:noFill/>
                </a:ln>
                <a:solidFill>
                  <a:srgbClr val="000000"/>
                </a:solidFill>
                <a:effectLst/>
                <a:uLnTx/>
                <a:uFillTx/>
                <a:latin typeface="メイリオ"/>
                <a:ea typeface="メイリオ"/>
                <a:cs typeface="+mn-cs"/>
              </a:rPr>
              <a:t>年齢ターゲティングを設定して予約する場合、選択した商品や掲載期間によって予約できない場合がありますので</a:t>
            </a:r>
            <a:r>
              <a:rPr kumimoji="1" lang="ja-JP" altLang="en-US" sz="1500" b="0" i="0" u="none" strike="noStrike" kern="1200" cap="none" spc="0" normalizeH="0" baseline="0" noProof="0" dirty="0" smtClean="0">
                <a:ln>
                  <a:noFill/>
                </a:ln>
                <a:solidFill>
                  <a:srgbClr val="000000"/>
                </a:solidFill>
                <a:effectLst/>
                <a:uLnTx/>
                <a:uFillTx/>
                <a:latin typeface="メイリオ"/>
                <a:ea typeface="メイリオ"/>
                <a:cs typeface="+mn-cs"/>
              </a:rPr>
              <a:t>ご注意ください</a:t>
            </a:r>
            <a:r>
              <a:rPr kumimoji="1" lang="ja-JP" altLang="en-US" sz="15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en-US" altLang="ja-JP" sz="15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39" name="正方形/長方形 38"/>
          <p:cNvSpPr/>
          <p:nvPr/>
        </p:nvSpPr>
        <p:spPr>
          <a:xfrm>
            <a:off x="1487488" y="2348880"/>
            <a:ext cx="8856984" cy="1750660"/>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40" name="正方形/長方形 39"/>
          <p:cNvSpPr/>
          <p:nvPr/>
        </p:nvSpPr>
        <p:spPr>
          <a:xfrm>
            <a:off x="1635388" y="2527457"/>
            <a:ext cx="788204" cy="1435903"/>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41" name="テキスト ボックス 40"/>
          <p:cNvSpPr txBox="1"/>
          <p:nvPr/>
        </p:nvSpPr>
        <p:spPr>
          <a:xfrm>
            <a:off x="1825769" y="2821090"/>
            <a:ext cx="400110" cy="115212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a:ea typeface="メイリオ"/>
                <a:cs typeface="+mn-cs"/>
              </a:rPr>
              <a:t>内容変更</a:t>
            </a:r>
          </a:p>
        </p:txBody>
      </p:sp>
      <p:sp>
        <p:nvSpPr>
          <p:cNvPr id="42" name="角丸四角形 41"/>
          <p:cNvSpPr/>
          <p:nvPr/>
        </p:nvSpPr>
        <p:spPr>
          <a:xfrm>
            <a:off x="2617087"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7</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3" name="角丸四角形 42"/>
          <p:cNvSpPr/>
          <p:nvPr/>
        </p:nvSpPr>
        <p:spPr>
          <a:xfrm>
            <a:off x="3841223"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8</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4" name="角丸四角形 43"/>
          <p:cNvSpPr/>
          <p:nvPr/>
        </p:nvSpPr>
        <p:spPr>
          <a:xfrm>
            <a:off x="5065509"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9</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5" name="角丸四角形 44"/>
          <p:cNvSpPr/>
          <p:nvPr/>
        </p:nvSpPr>
        <p:spPr>
          <a:xfrm>
            <a:off x="632974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10</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6" name="角丸四角形 45"/>
          <p:cNvSpPr/>
          <p:nvPr/>
        </p:nvSpPr>
        <p:spPr>
          <a:xfrm>
            <a:off x="757135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11</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7" name="角丸四角形 46"/>
          <p:cNvSpPr/>
          <p:nvPr/>
        </p:nvSpPr>
        <p:spPr>
          <a:xfrm>
            <a:off x="8771614"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12</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9" name="角丸四角形 48"/>
          <p:cNvSpPr/>
          <p:nvPr/>
        </p:nvSpPr>
        <p:spPr>
          <a:xfrm>
            <a:off x="2617757" y="2420658"/>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smtClean="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smtClean="0">
                <a:ln>
                  <a:noFill/>
                </a:ln>
                <a:solidFill>
                  <a:srgbClr val="FFFFFF"/>
                </a:solidFill>
                <a:effectLst/>
                <a:uLnTx/>
                <a:uFillTx/>
                <a:latin typeface="メイリオ"/>
                <a:ea typeface="メイリオ"/>
                <a:cs typeface="+mn-cs"/>
              </a:rPr>
              <a:t>2</a:t>
            </a:r>
            <a:r>
              <a:rPr kumimoji="1" lang="ja-JP" altLang="en-US" sz="1050" b="1" i="0" u="none" strike="noStrike" kern="1200" cap="none" spc="0" normalizeH="0" baseline="0" noProof="0" dirty="0" smtClean="0">
                <a:ln>
                  <a:noFill/>
                </a:ln>
                <a:solidFill>
                  <a:srgbClr val="FFFFFF"/>
                </a:solidFill>
                <a:effectLst/>
                <a:uLnTx/>
                <a:uFillTx/>
                <a:latin typeface="メイリオ"/>
                <a:ea typeface="メイリオ"/>
                <a:cs typeface="+mn-cs"/>
              </a:rPr>
              <a:t>四半期</a:t>
            </a:r>
            <a:endPar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50" name="角丸四角形 49"/>
          <p:cNvSpPr/>
          <p:nvPr/>
        </p:nvSpPr>
        <p:spPr>
          <a:xfrm>
            <a:off x="6284215" y="2420659"/>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smtClean="0">
                <a:ln>
                  <a:noFill/>
                </a:ln>
                <a:solidFill>
                  <a:srgbClr val="FFFFFF"/>
                </a:solidFill>
                <a:effectLst/>
                <a:uLnTx/>
                <a:uFillTx/>
                <a:latin typeface="メイリオ"/>
                <a:ea typeface="メイリオ"/>
                <a:cs typeface="+mn-cs"/>
              </a:rPr>
              <a:t>3</a:t>
            </a:r>
            <a:r>
              <a:rPr kumimoji="1" lang="ja-JP" altLang="en-US" sz="1050" b="1" i="0" u="none" strike="noStrike" kern="1200" cap="none" spc="0" normalizeH="0" baseline="0" noProof="0" dirty="0" smtClean="0">
                <a:ln>
                  <a:noFill/>
                </a:ln>
                <a:solidFill>
                  <a:srgbClr val="FFFFFF"/>
                </a:solidFill>
                <a:effectLst/>
                <a:uLnTx/>
                <a:uFillTx/>
                <a:latin typeface="メイリオ"/>
                <a:ea typeface="メイリオ"/>
                <a:cs typeface="+mn-cs"/>
              </a:rPr>
              <a:t>四半期</a:t>
            </a:r>
            <a:endPar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51" name="ホームベース 50"/>
          <p:cNvSpPr/>
          <p:nvPr/>
        </p:nvSpPr>
        <p:spPr>
          <a:xfrm>
            <a:off x="2655515" y="3087781"/>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smtClean="0">
                <a:ln>
                  <a:noFill/>
                </a:ln>
                <a:solidFill>
                  <a:srgbClr val="000000"/>
                </a:solidFill>
                <a:effectLst/>
                <a:uLnTx/>
                <a:uFillTx/>
                <a:latin typeface="メイリオ"/>
                <a:ea typeface="メイリオ"/>
                <a:cs typeface="+mn-cs"/>
              </a:rPr>
              <a:t>2</a:t>
            </a:r>
            <a:r>
              <a:rPr kumimoji="1" lang="ja-JP" altLang="en-US" sz="1000" b="0" i="0" u="none" strike="noStrike" kern="1200" cap="none" spc="0" normalizeH="0" baseline="0" noProof="0" dirty="0" smtClean="0">
                <a:ln>
                  <a:noFill/>
                </a:ln>
                <a:solidFill>
                  <a:srgbClr val="000000"/>
                </a:solidFill>
                <a:effectLst/>
                <a:uLnTx/>
                <a:uFillTx/>
                <a:latin typeface="メイリオ"/>
                <a:ea typeface="メイリオ"/>
                <a:cs typeface="+mn-cs"/>
              </a:rPr>
              <a:t>四半期商品</a:t>
            </a:r>
            <a:endPar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54" name="ホームベース 53"/>
          <p:cNvSpPr/>
          <p:nvPr/>
        </p:nvSpPr>
        <p:spPr>
          <a:xfrm>
            <a:off x="5065508" y="3598794"/>
            <a:ext cx="1462539" cy="364566"/>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FFFF"/>
                </a:solidFill>
                <a:effectLst/>
                <a:uLnTx/>
                <a:uFillTx/>
                <a:latin typeface="メイリオ"/>
                <a:ea typeface="メイリオ"/>
                <a:cs typeface="+mn-cs"/>
              </a:rPr>
              <a:t>前倒し期間</a:t>
            </a:r>
          </a:p>
        </p:txBody>
      </p:sp>
      <p:sp>
        <p:nvSpPr>
          <p:cNvPr id="48" name="ホームベース 47"/>
          <p:cNvSpPr/>
          <p:nvPr/>
        </p:nvSpPr>
        <p:spPr>
          <a:xfrm>
            <a:off x="6253288" y="3598795"/>
            <a:ext cx="3587128" cy="364565"/>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smtClean="0">
                <a:ln>
                  <a:noFill/>
                </a:ln>
                <a:solidFill>
                  <a:srgbClr val="000000"/>
                </a:solidFill>
                <a:effectLst/>
                <a:uLnTx/>
                <a:uFillTx/>
                <a:latin typeface="メイリオ"/>
                <a:ea typeface="メイリオ"/>
                <a:cs typeface="+mn-cs"/>
              </a:rPr>
              <a:t>3</a:t>
            </a:r>
            <a:r>
              <a:rPr kumimoji="1" lang="ja-JP" altLang="en-US" sz="1000" b="0" i="0" u="none" strike="noStrike" kern="1200" cap="none" spc="0" normalizeH="0" baseline="0" noProof="0" dirty="0" smtClean="0">
                <a:ln>
                  <a:noFill/>
                </a:ln>
                <a:solidFill>
                  <a:srgbClr val="000000"/>
                </a:solidFill>
                <a:effectLst/>
                <a:uLnTx/>
                <a:uFillTx/>
                <a:latin typeface="メイリオ"/>
                <a:ea typeface="メイリオ"/>
                <a:cs typeface="+mn-cs"/>
              </a:rPr>
              <a:t>四半期商品</a:t>
            </a:r>
            <a:endPar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52" name="直線コネクタ 51"/>
          <p:cNvCxnSpPr/>
          <p:nvPr/>
        </p:nvCxnSpPr>
        <p:spPr>
          <a:xfrm>
            <a:off x="6240016" y="2386751"/>
            <a:ext cx="13167" cy="1712789"/>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7" name="表 6"/>
          <p:cNvGraphicFramePr>
            <a:graphicFrameLocks noGrp="1"/>
          </p:cNvGraphicFramePr>
          <p:nvPr>
            <p:extLst/>
          </p:nvPr>
        </p:nvGraphicFramePr>
        <p:xfrm>
          <a:off x="1482767" y="4815058"/>
          <a:ext cx="8128000" cy="1815779"/>
        </p:xfrm>
        <a:graphic>
          <a:graphicData uri="http://schemas.openxmlformats.org/drawingml/2006/table">
            <a:tbl>
              <a:tblPr firstRow="1" bandRow="1">
                <a:tableStyleId>{21E4AEA4-8DFA-4A89-87EB-49C32662AFE0}</a:tableStyleId>
              </a:tblPr>
              <a:tblGrid>
                <a:gridCol w="1347994">
                  <a:extLst>
                    <a:ext uri="{9D8B030D-6E8A-4147-A177-3AD203B41FA5}">
                      <a16:colId xmlns:a16="http://schemas.microsoft.com/office/drawing/2014/main" val="2814967944"/>
                    </a:ext>
                  </a:extLst>
                </a:gridCol>
                <a:gridCol w="2016224">
                  <a:extLst>
                    <a:ext uri="{9D8B030D-6E8A-4147-A177-3AD203B41FA5}">
                      <a16:colId xmlns:a16="http://schemas.microsoft.com/office/drawing/2014/main" val="1367055582"/>
                    </a:ext>
                  </a:extLst>
                </a:gridCol>
                <a:gridCol w="2731782">
                  <a:extLst>
                    <a:ext uri="{9D8B030D-6E8A-4147-A177-3AD203B41FA5}">
                      <a16:colId xmlns:a16="http://schemas.microsoft.com/office/drawing/2014/main" val="1844455833"/>
                    </a:ext>
                  </a:extLst>
                </a:gridCol>
                <a:gridCol w="2032000">
                  <a:extLst>
                    <a:ext uri="{9D8B030D-6E8A-4147-A177-3AD203B41FA5}">
                      <a16:colId xmlns:a16="http://schemas.microsoft.com/office/drawing/2014/main" val="3756597764"/>
                    </a:ext>
                  </a:extLst>
                </a:gridCol>
              </a:tblGrid>
              <a:tr h="259397">
                <a:tc>
                  <a:txBody>
                    <a:bodyPr/>
                    <a:lstStyle/>
                    <a:p>
                      <a:r>
                        <a:rPr kumimoji="1" lang="ja-JP" altLang="en-US" sz="1100" dirty="0"/>
                        <a:t>商品</a:t>
                      </a:r>
                    </a:p>
                  </a:txBody>
                  <a:tcPr/>
                </a:tc>
                <a:tc>
                  <a:txBody>
                    <a:bodyPr/>
                    <a:lstStyle/>
                    <a:p>
                      <a:r>
                        <a:rPr kumimoji="1" lang="ja-JP" altLang="en-US" sz="1100" dirty="0"/>
                        <a:t>掲載期間</a:t>
                      </a:r>
                    </a:p>
                  </a:txBody>
                  <a:tcPr/>
                </a:tc>
                <a:tc>
                  <a:txBody>
                    <a:bodyPr/>
                    <a:lstStyle/>
                    <a:p>
                      <a:r>
                        <a:rPr kumimoji="1" lang="ja-JP" altLang="en-US" sz="1100" dirty="0"/>
                        <a:t>年齢ターゲティング</a:t>
                      </a:r>
                    </a:p>
                  </a:txBody>
                  <a:tcPr/>
                </a:tc>
                <a:tc>
                  <a:txBody>
                    <a:bodyPr/>
                    <a:lstStyle/>
                    <a:p>
                      <a:r>
                        <a:rPr kumimoji="1" lang="ja-JP" altLang="en-US" sz="1100" dirty="0"/>
                        <a:t>予約可否</a:t>
                      </a:r>
                    </a:p>
                  </a:txBody>
                  <a:tcPr/>
                </a:tc>
                <a:extLst>
                  <a:ext uri="{0D108BD9-81ED-4DB2-BD59-A6C34878D82A}">
                    <a16:rowId xmlns:a16="http://schemas.microsoft.com/office/drawing/2014/main" val="36525255"/>
                  </a:ext>
                </a:extLst>
              </a:tr>
              <a:tr h="259397">
                <a:tc>
                  <a:txBody>
                    <a:bodyPr/>
                    <a:lstStyle/>
                    <a:p>
                      <a:r>
                        <a:rPr kumimoji="1" lang="ja-JP" altLang="en-US" sz="1100" dirty="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250494323"/>
                  </a:ext>
                </a:extLst>
              </a:tr>
              <a:tr h="259397">
                <a:tc>
                  <a:txBody>
                    <a:bodyPr/>
                    <a:lstStyle/>
                    <a:p>
                      <a:r>
                        <a:rPr kumimoji="1" lang="ja-JP" altLang="en-US" sz="1100" dirty="0" smtClean="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462541441"/>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endParaRPr kumimoji="1" lang="ja-JP" altLang="en-US" sz="1100" b="1"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あり</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rgbClr val="C00000"/>
                          </a:solidFill>
                        </a:rPr>
                        <a:t>NG</a:t>
                      </a:r>
                      <a:endParaRPr kumimoji="1" lang="ja-JP" altLang="en-US" sz="1100" dirty="0">
                        <a:solidFill>
                          <a:srgbClr val="C00000"/>
                        </a:solidFill>
                      </a:endParaRPr>
                    </a:p>
                  </a:txBody>
                  <a:tcPr/>
                </a:tc>
                <a:extLst>
                  <a:ext uri="{0D108BD9-81ED-4DB2-BD59-A6C34878D82A}">
                    <a16:rowId xmlns:a16="http://schemas.microsoft.com/office/drawing/2014/main" val="615026862"/>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r>
                        <a:rPr kumimoji="1" lang="ja-JP" altLang="en-US" sz="1100" dirty="0">
                          <a:solidFill>
                            <a:schemeClr val="tx1">
                              <a:lumMod val="65000"/>
                              <a:lumOff val="35000"/>
                            </a:schemeClr>
                          </a:solidFill>
                        </a:rPr>
                        <a:t>（非推奨）</a:t>
                      </a:r>
                    </a:p>
                  </a:txBody>
                  <a:tcPr/>
                </a:tc>
                <a:extLst>
                  <a:ext uri="{0D108BD9-81ED-4DB2-BD59-A6C34878D82A}">
                    <a16:rowId xmlns:a16="http://schemas.microsoft.com/office/drawing/2014/main" val="361392894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r>
                        <a:rPr kumimoji="1" lang="en-US" altLang="ja-JP" sz="1100" dirty="0">
                          <a:solidFill>
                            <a:schemeClr val="tx1">
                              <a:lumMod val="65000"/>
                              <a:lumOff val="35000"/>
                            </a:schemeClr>
                          </a:solidFill>
                        </a:rPr>
                        <a:t>9/15-10/14</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139179677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10/1-10/31</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2445332618"/>
                  </a:ext>
                </a:extLst>
              </a:tr>
            </a:tbl>
          </a:graphicData>
        </a:graphic>
      </p:graphicFrame>
      <p:sp>
        <p:nvSpPr>
          <p:cNvPr id="22" name="テキスト ボックス 21"/>
          <p:cNvSpPr txBox="1"/>
          <p:nvPr/>
        </p:nvSpPr>
        <p:spPr>
          <a:xfrm>
            <a:off x="7824192" y="4118622"/>
            <a:ext cx="450475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smtClean="0">
                <a:ln>
                  <a:noFill/>
                </a:ln>
                <a:solidFill>
                  <a:srgbClr val="000000"/>
                </a:solidFill>
                <a:effectLst/>
                <a:uLnTx/>
                <a:uFillTx/>
                <a:latin typeface="メイリオ"/>
                <a:ea typeface="メイリオ"/>
                <a:cs typeface="+mn-cs"/>
              </a:rPr>
              <a:t>※</a:t>
            </a:r>
            <a:r>
              <a:rPr kumimoji="1" lang="ja-JP" altLang="en-US" sz="1100" b="0" i="0" u="none" strike="noStrike" kern="1200" cap="none" spc="0" normalizeH="0" baseline="0" noProof="0" dirty="0" smtClean="0">
                <a:ln>
                  <a:noFill/>
                </a:ln>
                <a:solidFill>
                  <a:srgbClr val="000000"/>
                </a:solidFill>
                <a:effectLst/>
                <a:uLnTx/>
                <a:uFillTx/>
                <a:latin typeface="メイリオ"/>
                <a:ea typeface="メイリオ"/>
                <a:cs typeface="+mn-cs"/>
              </a:rPr>
              <a:t>第</a:t>
            </a:r>
            <a:r>
              <a:rPr kumimoji="1" lang="en-US" altLang="ja-JP" sz="1100" b="0" i="0" u="none" strike="noStrike" kern="1200" cap="none" spc="0" normalizeH="0" baseline="0" noProof="0" dirty="0" smtClean="0">
                <a:ln>
                  <a:noFill/>
                </a:ln>
                <a:solidFill>
                  <a:srgbClr val="000000"/>
                </a:solidFill>
                <a:effectLst/>
                <a:uLnTx/>
                <a:uFillTx/>
                <a:latin typeface="メイリオ"/>
                <a:ea typeface="メイリオ"/>
                <a:cs typeface="+mn-cs"/>
              </a:rPr>
              <a:t>3</a:t>
            </a:r>
            <a:r>
              <a:rPr kumimoji="1" lang="ja-JP" altLang="en-US" sz="1100" b="0" i="0" u="none" strike="noStrike" kern="1200" cap="none" spc="0" normalizeH="0" baseline="0" noProof="0" dirty="0" smtClean="0">
                <a:ln>
                  <a:noFill/>
                </a:ln>
                <a:solidFill>
                  <a:srgbClr val="000000"/>
                </a:solidFill>
                <a:effectLst/>
                <a:uLnTx/>
                <a:uFillTx/>
                <a:latin typeface="メイリオ"/>
                <a:ea typeface="メイリオ"/>
                <a:cs typeface="+mn-cs"/>
              </a:rPr>
              <a:t>四半期商品</a:t>
            </a:r>
            <a:r>
              <a:rPr kumimoji="1" lang="ja-JP" altLang="en-US" sz="1100" b="0" i="0" u="none" strike="noStrike" kern="1200" cap="none" spc="0" normalizeH="0" baseline="0" noProof="0" dirty="0">
                <a:ln>
                  <a:noFill/>
                </a:ln>
                <a:solidFill>
                  <a:srgbClr val="000000"/>
                </a:solidFill>
                <a:effectLst/>
                <a:uLnTx/>
                <a:uFillTx/>
                <a:latin typeface="メイリオ"/>
                <a:ea typeface="メイリオ"/>
                <a:cs typeface="+mn-cs"/>
              </a:rPr>
              <a:t>リリース時にメンテナンス期間は発生しません。</a:t>
            </a:r>
          </a:p>
        </p:txBody>
      </p:sp>
    </p:spTree>
    <p:extLst>
      <p:ext uri="{BB962C8B-B14F-4D97-AF65-F5344CB8AC3E}">
        <p14:creationId xmlns:p14="http://schemas.microsoft.com/office/powerpoint/2010/main" val="2096776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smtClean="0">
                <a:solidFill>
                  <a:schemeClr val="tx1">
                    <a:lumMod val="65000"/>
                    <a:lumOff val="35000"/>
                  </a:schemeClr>
                </a:solidFill>
              </a:rPr>
              <a:t>　・</a:t>
            </a:r>
            <a:r>
              <a:rPr kumimoji="0" lang="ja-JP" altLang="en-US" sz="1400" kern="0" dirty="0">
                <a:solidFill>
                  <a:schemeClr val="tx1">
                    <a:lumMod val="65000"/>
                    <a:lumOff val="35000"/>
                  </a:schemeClr>
                </a:solidFill>
              </a:rPr>
              <a:t>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a:t>
            </a:r>
            <a:r>
              <a:rPr kumimoji="0" lang="ja-JP" altLang="en-US" sz="1400" kern="0" dirty="0" smtClean="0">
                <a:solidFill>
                  <a:schemeClr val="tx1">
                    <a:lumMod val="65000"/>
                    <a:lumOff val="35000"/>
                  </a:schemeClr>
                </a:solidFill>
              </a:rPr>
              <a:t>いただけます</a:t>
            </a:r>
            <a:endParaRPr kumimoji="0" lang="en-US" altLang="ja-JP" sz="1400" kern="0" dirty="0" smtClean="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a:t>
            </a:r>
            <a:r>
              <a:rPr kumimoji="0" lang="ja-JP" altLang="en-US" sz="1400" b="0" i="0" u="none" strike="noStrike" kern="0" cap="none" spc="0" normalizeH="0" baseline="0" noProof="0" dirty="0">
                <a:ln>
                  <a:noFill/>
                </a:ln>
                <a:solidFill>
                  <a:schemeClr val="tx1">
                    <a:lumMod val="65000"/>
                    <a:lumOff val="35000"/>
                  </a:schemeClr>
                </a:solidFill>
                <a:effectLst/>
                <a:uLnTx/>
                <a:uFillTx/>
              </a:rPr>
              <a:t>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6" name="テキスト ボックス 5"/>
          <p:cNvSpPr txBox="1"/>
          <p:nvPr/>
        </p:nvSpPr>
        <p:spPr>
          <a:xfrm>
            <a:off x="454374" y="1124744"/>
            <a:ext cx="11571692" cy="2246769"/>
          </a:xfrm>
          <a:prstGeom prst="rect">
            <a:avLst/>
          </a:prstGeom>
          <a:noFill/>
        </p:spPr>
        <p:txBody>
          <a:bodyPr wrap="square" rtlCol="0">
            <a:spAutoFit/>
          </a:bodyPr>
          <a:lstStyle/>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pPr lvl="0"/>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テキスト ボックス 3"/>
          <p:cNvSpPr txBox="1"/>
          <p:nvPr/>
        </p:nvSpPr>
        <p:spPr>
          <a:xfrm>
            <a:off x="454374" y="1124744"/>
            <a:ext cx="11402265" cy="2893100"/>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dirty="0" smtClean="0">
                <a:solidFill>
                  <a:schemeClr val="tx1">
                    <a:lumMod val="65000"/>
                    <a:lumOff val="35000"/>
                  </a:schemeClr>
                </a:solidFill>
              </a:rPr>
              <a:t>2021/7/28</a:t>
            </a:r>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以下商品の</a:t>
            </a: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商品一覧」</a:t>
            </a:r>
            <a:r>
              <a:rPr lang="ja-JP" altLang="en-US" sz="1400" dirty="0" smtClean="0">
                <a:solidFill>
                  <a:schemeClr val="tx1">
                    <a:lumMod val="65000"/>
                    <a:lumOff val="35000"/>
                  </a:schemeClr>
                </a:solidFill>
              </a:rPr>
              <a:t>ページ「基本料金」の料金を記載不備を修正しました。</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　</a:t>
            </a:r>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　</a:t>
            </a:r>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トップ　スマートパネル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・「ターゲティング設定」ページ</a:t>
            </a:r>
            <a:r>
              <a:rPr lang="ja-JP" altLang="en-US" sz="1400" dirty="0">
                <a:solidFill>
                  <a:schemeClr val="tx1">
                    <a:lumMod val="65000"/>
                    <a:lumOff val="35000"/>
                  </a:schemeClr>
                </a:solidFill>
              </a:rPr>
              <a:t>の</a:t>
            </a:r>
            <a:r>
              <a:rPr lang="ja-JP" altLang="en-US" sz="1400" dirty="0" smtClean="0">
                <a:solidFill>
                  <a:schemeClr val="tx1">
                    <a:lumMod val="65000"/>
                    <a:lumOff val="35000"/>
                  </a:schemeClr>
                </a:solidFill>
              </a:rPr>
              <a:t>、</a:t>
            </a:r>
            <a:r>
              <a:rPr lang="en-US" altLang="ja-JP" sz="1400" dirty="0" err="1" smtClean="0">
                <a:solidFill>
                  <a:schemeClr val="tx1">
                    <a:lumMod val="65000"/>
                    <a:lumOff val="35000"/>
                  </a:schemeClr>
                </a:solidFill>
                <a:latin typeface="+mn-ea"/>
              </a:rPr>
              <a:t>vCPM</a:t>
            </a:r>
            <a:r>
              <a:rPr lang="ja-JP" altLang="en-US" sz="1400" dirty="0">
                <a:solidFill>
                  <a:schemeClr val="tx1">
                    <a:lumMod val="65000"/>
                    <a:lumOff val="35000"/>
                  </a:schemeClr>
                </a:solidFill>
                <a:latin typeface="+mn-ea"/>
              </a:rPr>
              <a:t>掛け率の最大値は</a:t>
            </a:r>
            <a:r>
              <a:rPr lang="en-US" altLang="ja-JP" sz="1400" dirty="0">
                <a:solidFill>
                  <a:schemeClr val="tx1">
                    <a:lumMod val="65000"/>
                    <a:lumOff val="35000"/>
                  </a:schemeClr>
                </a:solidFill>
                <a:latin typeface="+mn-ea"/>
              </a:rPr>
              <a:t>2.0</a:t>
            </a:r>
            <a:r>
              <a:rPr lang="ja-JP" altLang="en-US" sz="1400" dirty="0" smtClean="0">
                <a:solidFill>
                  <a:schemeClr val="tx1">
                    <a:lumMod val="65000"/>
                    <a:lumOff val="35000"/>
                  </a:schemeClr>
                </a:solidFill>
                <a:latin typeface="+mn-ea"/>
              </a:rPr>
              <a:t>倍</a:t>
            </a:r>
            <a:r>
              <a:rPr lang="ja-JP" altLang="en-US" sz="1400" dirty="0" smtClean="0">
                <a:solidFill>
                  <a:schemeClr val="tx1">
                    <a:lumMod val="65000"/>
                    <a:lumOff val="35000"/>
                  </a:schemeClr>
                </a:solidFill>
              </a:rPr>
              <a:t>ルール対象外の商品について</a:t>
            </a:r>
            <a:r>
              <a:rPr lang="ja-JP" altLang="en-US" sz="1400" dirty="0">
                <a:solidFill>
                  <a:schemeClr val="tx1">
                    <a:lumMod val="65000"/>
                    <a:lumOff val="35000"/>
                  </a:schemeClr>
                </a:solidFill>
              </a:rPr>
              <a:t>、</a:t>
            </a:r>
            <a:r>
              <a:rPr lang="ja-JP" altLang="en-US" sz="1400" dirty="0" smtClean="0">
                <a:solidFill>
                  <a:schemeClr val="tx1">
                    <a:lumMod val="65000"/>
                    <a:lumOff val="35000"/>
                  </a:schemeClr>
                </a:solidFill>
              </a:rPr>
              <a:t>コメントを追加しました。</a:t>
            </a:r>
            <a:endParaRPr lang="en-US" altLang="ja-JP" sz="1400" dirty="0" smtClean="0">
              <a:solidFill>
                <a:schemeClr val="tx1">
                  <a:lumMod val="65000"/>
                  <a:lumOff val="35000"/>
                </a:schemeClr>
              </a:solidFill>
            </a:endParaRPr>
          </a:p>
          <a:p>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2021/8/5</a:t>
            </a:r>
          </a:p>
          <a:p>
            <a:r>
              <a:rPr lang="ja-JP" altLang="en-US" sz="1400" dirty="0">
                <a:solidFill>
                  <a:schemeClr val="tx1">
                    <a:lumMod val="65000"/>
                    <a:lumOff val="35000"/>
                  </a:schemeClr>
                </a:solidFill>
              </a:rPr>
              <a:t>・市区郡商品における「ターゲティング設定」ページの記載を変更しました。</a:t>
            </a:r>
          </a:p>
          <a:p>
            <a:endParaRPr lang="ja-JP" altLang="en-US" sz="1400" dirty="0" smtClean="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2021/9/7</a:t>
            </a:r>
          </a:p>
          <a:p>
            <a:r>
              <a:rPr lang="ja-JP" altLang="en-US" sz="1400">
                <a:solidFill>
                  <a:schemeClr val="tx1">
                    <a:lumMod val="65000"/>
                    <a:lumOff val="35000"/>
                  </a:schemeClr>
                </a:solidFill>
              </a:rPr>
              <a:t>・「免責事項・注意事項」入稿前審査についての記載を更新しました。</a:t>
            </a:r>
          </a:p>
          <a:p>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6610421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プライムカバー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095997027"/>
              </p:ext>
            </p:extLst>
          </p:nvPr>
        </p:nvGraphicFramePr>
        <p:xfrm>
          <a:off x="263352" y="962953"/>
          <a:ext cx="11161240" cy="5481760"/>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026281">
                  <a:extLst>
                    <a:ext uri="{9D8B030D-6E8A-4147-A177-3AD203B41FA5}">
                      <a16:colId xmlns:a16="http://schemas.microsoft.com/office/drawing/2014/main" val="598637953"/>
                    </a:ext>
                  </a:extLst>
                </a:gridCol>
                <a:gridCol w="3384376">
                  <a:extLst>
                    <a:ext uri="{9D8B030D-6E8A-4147-A177-3AD203B41FA5}">
                      <a16:colId xmlns:a16="http://schemas.microsoft.com/office/drawing/2014/main" val="2482122175"/>
                    </a:ext>
                  </a:extLst>
                </a:gridCol>
                <a:gridCol w="1008112">
                  <a:extLst>
                    <a:ext uri="{9D8B030D-6E8A-4147-A177-3AD203B41FA5}">
                      <a16:colId xmlns:a16="http://schemas.microsoft.com/office/drawing/2014/main" val="1090259134"/>
                    </a:ext>
                  </a:extLst>
                </a:gridCol>
                <a:gridCol w="3024336">
                  <a:extLst>
                    <a:ext uri="{9D8B030D-6E8A-4147-A177-3AD203B41FA5}">
                      <a16:colId xmlns:a16="http://schemas.microsoft.com/office/drawing/2014/main" val="1193303574"/>
                    </a:ext>
                  </a:extLst>
                </a:gridCol>
              </a:tblGrid>
              <a:tr h="382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00" b="1" dirty="0">
                          <a:solidFill>
                            <a:schemeClr val="tx1">
                              <a:lumMod val="65000"/>
                              <a:lumOff val="35000"/>
                            </a:schemeClr>
                          </a:solidFill>
                          <a:latin typeface="+mj-lt"/>
                          <a:ea typeface="+mj-ea"/>
                        </a:rPr>
                        <a:t>Yahoo!</a:t>
                      </a:r>
                      <a:r>
                        <a:rPr kumimoji="1" lang="ja-JP" altLang="en-US" sz="1000" b="1" dirty="0">
                          <a:solidFill>
                            <a:schemeClr val="tx1">
                              <a:lumMod val="65000"/>
                              <a:lumOff val="35000"/>
                            </a:schemeClr>
                          </a:solidFill>
                          <a:latin typeface="+mj-lt"/>
                          <a:ea typeface="+mj-ea"/>
                        </a:rPr>
                        <a:t>ニュース　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dirty="0">
                          <a:solidFill>
                            <a:schemeClr val="tx1">
                              <a:lumMod val="65000"/>
                              <a:lumOff val="35000"/>
                            </a:schemeClr>
                          </a:solidFill>
                          <a:latin typeface="+mj-lt"/>
                          <a:ea typeface="+mj-ea"/>
                        </a:rPr>
                        <a:t>Yahoo!</a:t>
                      </a:r>
                      <a:r>
                        <a:rPr kumimoji="1" lang="ja-JP" altLang="en-US" sz="1000" b="1" dirty="0">
                          <a:solidFill>
                            <a:schemeClr val="tx1">
                              <a:lumMod val="65000"/>
                              <a:lumOff val="35000"/>
                            </a:schemeClr>
                          </a:solidFill>
                          <a:latin typeface="+mj-lt"/>
                          <a:ea typeface="+mj-ea"/>
                        </a:rPr>
                        <a:t>ニュース　カテゴリー指定　</a:t>
                      </a:r>
                      <a:endParaRPr kumimoji="1" lang="en-US" altLang="ja-JP" sz="1000" b="1" dirty="0">
                        <a:solidFill>
                          <a:schemeClr val="tx1">
                            <a:lumMod val="65000"/>
                            <a:lumOff val="35000"/>
                          </a:schemeClr>
                        </a:solidFill>
                        <a:latin typeface="+mj-lt"/>
                        <a:ea typeface="+mj-ea"/>
                      </a:endParaRPr>
                    </a:p>
                    <a:p>
                      <a:pPr algn="ctr"/>
                      <a:r>
                        <a:rPr kumimoji="1" lang="ja-JP" altLang="en-US" sz="1000" b="1" dirty="0">
                          <a:solidFill>
                            <a:schemeClr val="tx1">
                              <a:lumMod val="65000"/>
                              <a:lumOff val="35000"/>
                            </a:schemeClr>
                          </a:solidFill>
                          <a:latin typeface="+mj-lt"/>
                          <a:ea typeface="+mj-ea"/>
                        </a:rPr>
                        <a:t>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内容変更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dirty="0" smtClean="0">
                          <a:solidFill>
                            <a:schemeClr val="tx1">
                              <a:lumMod val="65000"/>
                              <a:lumOff val="35000"/>
                            </a:schemeClr>
                          </a:solidFill>
                          <a:latin typeface="+mj-lt"/>
                          <a:ea typeface="+mj-ea"/>
                        </a:rPr>
                        <a:t>1000001586</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1000001212</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07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770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2417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a:solidFill>
                            <a:schemeClr val="tx1">
                              <a:lumMod val="65000"/>
                              <a:lumOff val="35000"/>
                            </a:schemeClr>
                          </a:solidFill>
                          <a:latin typeface="+mj-lt"/>
                          <a:ea typeface="+mj-ea"/>
                        </a:rPr>
                        <a:t>スマートフォン（ウェブ）</a:t>
                      </a: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5593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経済</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エンタメ</a:t>
                      </a: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ゴルフ</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野球</a:t>
                      </a:r>
                      <a:r>
                        <a:rPr kumimoji="1" lang="en-US" altLang="ja-JP" sz="800" kern="1200" dirty="0">
                          <a:solidFill>
                            <a:schemeClr val="tx1">
                              <a:lumMod val="65000"/>
                              <a:lumOff val="35000"/>
                            </a:schemeClr>
                          </a:solidFill>
                          <a:latin typeface="+mn-lt"/>
                          <a:ea typeface="+mn-ea"/>
                          <a:cs typeface="+mn-cs"/>
                        </a:rPr>
                        <a:t>/</a:t>
                      </a: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サッカー</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07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ニュースの記事詳細ページ</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ニュース内の各カテゴリーの記事詳細ページ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07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（水）</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a:t>
                      </a:r>
                      <a:r>
                        <a:rPr kumimoji="1" lang="ja-JP" altLang="en-US" sz="800" kern="1200" dirty="0">
                          <a:solidFill>
                            <a:schemeClr val="tx1">
                              <a:lumMod val="65000"/>
                              <a:lumOff val="35000"/>
                            </a:schemeClr>
                          </a:solidFill>
                          <a:latin typeface="+mn-lt"/>
                          <a:ea typeface="+mn-ea"/>
                          <a:cs typeface="+mn-cs"/>
                        </a:rPr>
                        <a:t>（木）</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441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501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326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948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j-lt"/>
                          <a:ea typeface="+mj-ea"/>
                        </a:rPr>
                        <a:t>400</a:t>
                      </a:r>
                      <a:r>
                        <a:rPr kumimoji="1" lang="ja-JP" altLang="en-US" sz="800" dirty="0">
                          <a:solidFill>
                            <a:schemeClr val="tx1">
                              <a:lumMod val="65000"/>
                              <a:lumOff val="35000"/>
                            </a:schemeClr>
                          </a:solidFill>
                          <a:latin typeface="+mj-lt"/>
                          <a:ea typeface="+mj-ea"/>
                        </a:rPr>
                        <a:t>円</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a:t>
                      </a:r>
                      <a:r>
                        <a:rPr lang="ja-JP" altLang="en-US" sz="800" dirty="0">
                          <a:solidFill>
                            <a:schemeClr val="tx1">
                              <a:lumMod val="65000"/>
                              <a:lumOff val="35000"/>
                            </a:schemeClr>
                          </a:solidFill>
                        </a:rPr>
                        <a:t>基本</a:t>
                      </a:r>
                      <a:r>
                        <a:rPr lang="ja-JP" altLang="en-US" sz="800" dirty="0" smtClean="0">
                          <a:solidFill>
                            <a:schemeClr val="tx1">
                              <a:lumMod val="65000"/>
                              <a:lumOff val="35000"/>
                            </a:schemeClr>
                          </a:solidFill>
                        </a:rPr>
                        <a:t>料金</a:t>
                      </a:r>
                      <a:r>
                        <a:rPr lang="en-US" altLang="ja-JP" sz="800" dirty="0" err="1" smtClean="0">
                          <a:solidFill>
                            <a:schemeClr val="tx1">
                              <a:lumMod val="65000"/>
                              <a:lumOff val="35000"/>
                            </a:schemeClr>
                          </a:solidFill>
                        </a:rPr>
                        <a:t>vCPM</a:t>
                      </a:r>
                      <a:r>
                        <a:rPr lang="ja-JP" altLang="en-US" sz="800" dirty="0" smtClean="0">
                          <a:solidFill>
                            <a:schemeClr val="tx1">
                              <a:lumMod val="65000"/>
                              <a:lumOff val="35000"/>
                            </a:schemeClr>
                          </a:solidFill>
                        </a:rPr>
                        <a:t>＝</a:t>
                      </a:r>
                      <a:r>
                        <a:rPr lang="en-US" altLang="ja-JP" sz="800" dirty="0">
                          <a:solidFill>
                            <a:schemeClr val="tx1">
                              <a:lumMod val="65000"/>
                              <a:lumOff val="35000"/>
                            </a:schemeClr>
                          </a:solidFill>
                        </a:rPr>
                        <a:t>334</a:t>
                      </a:r>
                      <a:r>
                        <a:rPr lang="ja-JP" altLang="en-US" sz="800" dirty="0">
                          <a:solidFill>
                            <a:schemeClr val="tx1">
                              <a:lumMod val="65000"/>
                              <a:lumOff val="35000"/>
                            </a:schemeClr>
                          </a:solidFill>
                        </a:rPr>
                        <a:t>円</a:t>
                      </a:r>
                      <a:r>
                        <a:rPr lang="en-US" altLang="ja-JP" sz="800" dirty="0">
                          <a:solidFill>
                            <a:schemeClr val="tx1">
                              <a:lumMod val="65000"/>
                              <a:lumOff val="35000"/>
                            </a:schemeClr>
                          </a:solidFill>
                        </a:rPr>
                        <a:t>×1.2</a:t>
                      </a:r>
                      <a:r>
                        <a:rPr lang="ja-JP" altLang="en-US" sz="800" dirty="0">
                          <a:solidFill>
                            <a:schemeClr val="tx1">
                              <a:lumMod val="65000"/>
                              <a:lumOff val="35000"/>
                            </a:schemeClr>
                          </a:solidFill>
                        </a:rPr>
                        <a:t>倍）</a:t>
                      </a:r>
                      <a:endParaRPr lang="en-US" altLang="ja-JP" sz="800" dirty="0">
                        <a:solidFill>
                          <a:schemeClr val="tx1">
                            <a:lumMod val="65000"/>
                            <a:lumOff val="35000"/>
                          </a:schemeClr>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dirty="0">
                        <a:solidFill>
                          <a:schemeClr val="tx1">
                            <a:lumMod val="65000"/>
                            <a:lumOff val="35000"/>
                          </a:schemeClr>
                        </a:solidFill>
                        <a:latin typeface="+mj-lt"/>
                        <a:ea typeface="+mj-ea"/>
                      </a:endParaRPr>
                    </a:p>
                    <a:p>
                      <a:pPr algn="ctr"/>
                      <a:r>
                        <a:rPr lang="en-US" altLang="ja-JP" sz="800" dirty="0" smtClean="0">
                          <a:solidFill>
                            <a:schemeClr val="tx1">
                              <a:lumMod val="65000"/>
                              <a:lumOff val="35000"/>
                            </a:schemeClr>
                          </a:solidFill>
                        </a:rPr>
                        <a:t>※</a:t>
                      </a:r>
                      <a:r>
                        <a:rPr lang="en-US" altLang="ja-JP" sz="800" dirty="0" err="1" smtClean="0">
                          <a:solidFill>
                            <a:schemeClr val="tx1">
                              <a:lumMod val="65000"/>
                              <a:lumOff val="35000"/>
                            </a:schemeClr>
                          </a:solidFill>
                        </a:rPr>
                        <a:t>vCPM</a:t>
                      </a:r>
                      <a:r>
                        <a:rPr lang="ja-JP" altLang="en-US" sz="800" dirty="0" smtClean="0">
                          <a:solidFill>
                            <a:schemeClr val="tx1">
                              <a:lumMod val="65000"/>
                              <a:lumOff val="35000"/>
                            </a:schemeClr>
                          </a:solidFill>
                        </a:rPr>
                        <a:t>は「基本料金</a:t>
                      </a:r>
                      <a:r>
                        <a:rPr lang="en-US" altLang="ja-JP" sz="800" dirty="0" smtClean="0">
                          <a:solidFill>
                            <a:schemeClr val="tx1">
                              <a:lumMod val="65000"/>
                              <a:lumOff val="35000"/>
                            </a:schemeClr>
                          </a:solidFill>
                        </a:rPr>
                        <a:t>×</a:t>
                      </a:r>
                      <a:r>
                        <a:rPr lang="ja-JP" altLang="en-US" sz="800" dirty="0" smtClean="0">
                          <a:solidFill>
                            <a:schemeClr val="tx1">
                              <a:lumMod val="65000"/>
                              <a:lumOff val="35000"/>
                            </a:schemeClr>
                          </a:solidFill>
                        </a:rPr>
                        <a:t>ターゲティング係数」（小数点以下切り捨て）によって決定されます。</a:t>
                      </a:r>
                      <a:endParaRPr lang="en-US" altLang="ja-JP" sz="800" dirty="0" smtClean="0">
                        <a:solidFill>
                          <a:schemeClr val="tx1">
                            <a:lumMod val="65000"/>
                            <a:lumOff val="35000"/>
                          </a:schemeClr>
                        </a:solidFill>
                      </a:endParaRPr>
                    </a:p>
                    <a:p>
                      <a:pPr algn="ctr"/>
                      <a:r>
                        <a:rPr lang="en-US" altLang="ja-JP" sz="800" dirty="0" smtClean="0">
                          <a:solidFill>
                            <a:schemeClr val="tx1">
                              <a:lumMod val="65000"/>
                              <a:lumOff val="35000"/>
                            </a:schemeClr>
                          </a:solidFill>
                        </a:rPr>
                        <a:t>※</a:t>
                      </a:r>
                      <a:r>
                        <a:rPr lang="ja-JP" altLang="en-US" sz="800" dirty="0" smtClean="0">
                          <a:solidFill>
                            <a:schemeClr val="tx1">
                              <a:lumMod val="65000"/>
                              <a:lumOff val="35000"/>
                            </a:schemeClr>
                          </a:solidFill>
                        </a:rPr>
                        <a:t>ターゲティングを掛ける場合は、基本料金</a:t>
                      </a:r>
                      <a:r>
                        <a:rPr lang="en-US" altLang="ja-JP" sz="800" dirty="0" err="1" smtClean="0">
                          <a:solidFill>
                            <a:schemeClr val="tx1">
                              <a:lumMod val="65000"/>
                              <a:lumOff val="35000"/>
                            </a:schemeClr>
                          </a:solidFill>
                        </a:rPr>
                        <a:t>vCPM</a:t>
                      </a:r>
                      <a:r>
                        <a:rPr lang="ja-JP" altLang="en-US" sz="800" dirty="0" smtClean="0">
                          <a:solidFill>
                            <a:schemeClr val="tx1">
                              <a:lumMod val="65000"/>
                              <a:lumOff val="35000"/>
                            </a:schemeClr>
                          </a:solidFill>
                        </a:rPr>
                        <a:t>（</a:t>
                      </a:r>
                      <a:r>
                        <a:rPr lang="en-US" altLang="ja-JP" sz="800" dirty="0" smtClean="0">
                          <a:solidFill>
                            <a:schemeClr val="tx1">
                              <a:lumMod val="65000"/>
                              <a:lumOff val="35000"/>
                            </a:schemeClr>
                          </a:solidFill>
                        </a:rPr>
                        <a:t>400</a:t>
                      </a:r>
                      <a:r>
                        <a:rPr lang="ja-JP" altLang="en-US" sz="800" dirty="0" smtClean="0">
                          <a:solidFill>
                            <a:schemeClr val="tx1">
                              <a:lumMod val="65000"/>
                              <a:lumOff val="35000"/>
                            </a:schemeClr>
                          </a:solidFill>
                        </a:rPr>
                        <a:t>円）を 元に計算せず、</a:t>
                      </a:r>
                      <a:endParaRPr lang="en-US" altLang="ja-JP" sz="800" dirty="0" smtClean="0">
                        <a:solidFill>
                          <a:schemeClr val="tx1">
                            <a:lumMod val="65000"/>
                            <a:lumOff val="35000"/>
                          </a:schemeClr>
                        </a:solidFill>
                      </a:endParaRPr>
                    </a:p>
                    <a:p>
                      <a:pPr algn="ctr"/>
                      <a:r>
                        <a:rPr lang="ja-JP" altLang="en-US" sz="800" dirty="0" smtClean="0">
                          <a:solidFill>
                            <a:schemeClr val="tx1">
                              <a:lumMod val="65000"/>
                              <a:lumOff val="35000"/>
                            </a:schemeClr>
                          </a:solidFill>
                        </a:rPr>
                        <a:t>カッコ内の計算式を元に計算してください。</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700" kern="1200" dirty="0">
                          <a:solidFill>
                            <a:schemeClr val="tx1">
                              <a:lumMod val="65000"/>
                              <a:lumOff val="35000"/>
                            </a:schemeClr>
                          </a:solidFill>
                          <a:latin typeface="+mn-lt"/>
                          <a:ea typeface="+mn-ea"/>
                          <a:cs typeface="+mn-cs"/>
                        </a:rPr>
                        <a:t>480</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8128" y="2060848"/>
            <a:ext cx="367604" cy="678080"/>
          </a:xfrm>
          <a:prstGeom prst="rect">
            <a:avLst/>
          </a:prstGeom>
        </p:spPr>
      </p:pic>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プライムカバー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61387103"/>
              </p:ext>
            </p:extLst>
          </p:nvPr>
        </p:nvGraphicFramePr>
        <p:xfrm>
          <a:off x="263352" y="962953"/>
          <a:ext cx="9505056" cy="5460263"/>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008112">
                  <a:extLst>
                    <a:ext uri="{9D8B030D-6E8A-4147-A177-3AD203B41FA5}">
                      <a16:colId xmlns:a16="http://schemas.microsoft.com/office/drawing/2014/main" val="3759382642"/>
                    </a:ext>
                  </a:extLst>
                </a:gridCol>
                <a:gridCol w="5778809">
                  <a:extLst>
                    <a:ext uri="{9D8B030D-6E8A-4147-A177-3AD203B41FA5}">
                      <a16:colId xmlns:a16="http://schemas.microsoft.com/office/drawing/2014/main" val="1950691669"/>
                    </a:ext>
                  </a:extLst>
                </a:gridCol>
              </a:tblGrid>
              <a:tr h="4060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dirty="0" smtClean="0">
                          <a:solidFill>
                            <a:schemeClr val="tx1">
                              <a:lumMod val="65000"/>
                              <a:lumOff val="35000"/>
                            </a:schemeClr>
                          </a:solidFill>
                          <a:latin typeface="+mn-lt"/>
                          <a:ea typeface="+mn-ea"/>
                          <a:cs typeface="+mn-cs"/>
                        </a:rPr>
                        <a:t>Yahoo!</a:t>
                      </a:r>
                      <a:r>
                        <a:rPr kumimoji="1" lang="ja-JP" altLang="en-US" sz="1000" b="1" kern="1200" dirty="0" smtClean="0">
                          <a:solidFill>
                            <a:schemeClr val="tx1">
                              <a:lumMod val="65000"/>
                              <a:lumOff val="35000"/>
                            </a:schemeClr>
                          </a:solidFill>
                          <a:latin typeface="+mn-lt"/>
                          <a:ea typeface="+mn-ea"/>
                          <a:cs typeface="+mn-cs"/>
                        </a:rPr>
                        <a:t>ニュース　プライムカバー　</a:t>
                      </a:r>
                      <a:r>
                        <a:rPr kumimoji="1" lang="en-US" altLang="ja-JP" sz="1000" b="1" kern="1200" dirty="0" smtClean="0">
                          <a:solidFill>
                            <a:schemeClr val="tx1">
                              <a:lumMod val="65000"/>
                              <a:lumOff val="35000"/>
                            </a:schemeClr>
                          </a:solidFill>
                          <a:latin typeface="+mn-lt"/>
                          <a:ea typeface="+mn-ea"/>
                          <a:cs typeface="+mn-cs"/>
                        </a:rPr>
                        <a:t>SP</a:t>
                      </a:r>
                      <a:r>
                        <a:rPr kumimoji="1" lang="ja-JP" altLang="en-US" sz="1000" b="1" kern="1200" dirty="0" smtClean="0">
                          <a:solidFill>
                            <a:schemeClr val="tx1">
                              <a:lumMod val="65000"/>
                              <a:lumOff val="35000"/>
                            </a:schemeClr>
                          </a:solidFill>
                          <a:latin typeface="+mn-lt"/>
                          <a:ea typeface="+mn-ea"/>
                          <a:cs typeface="+mn-cs"/>
                        </a:rPr>
                        <a:t>（市区郡）</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1000001646</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425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38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565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スマートフォン（ウェブ）</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SP</a:t>
                      </a:r>
                      <a:r>
                        <a:rPr kumimoji="1" lang="ja-JP" altLang="en-US" sz="800" kern="1200" dirty="0" smtClean="0">
                          <a:solidFill>
                            <a:schemeClr val="tx1">
                              <a:lumMod val="65000"/>
                              <a:lumOff val="35000"/>
                            </a:schemeClr>
                          </a:solidFill>
                          <a:latin typeface="+mn-lt"/>
                          <a:ea typeface="+mn-ea"/>
                          <a:cs typeface="+mn-cs"/>
                        </a:rPr>
                        <a:t>プライムカバー）</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ニュースの記事詳細ページ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（水）</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a:t>
                      </a:r>
                      <a:r>
                        <a:rPr kumimoji="1" lang="ja-JP" altLang="en-US" sz="800" kern="1200" dirty="0">
                          <a:solidFill>
                            <a:schemeClr val="tx1">
                              <a:lumMod val="65000"/>
                              <a:lumOff val="35000"/>
                            </a:schemeClr>
                          </a:solidFill>
                          <a:latin typeface="+mn-lt"/>
                          <a:ea typeface="+mn-ea"/>
                          <a:cs typeface="+mn-cs"/>
                        </a:rPr>
                        <a:t>（木）</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65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468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11158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smtClean="0">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en-US" altLang="ja-JP" sz="900" b="0" kern="1200" dirty="0" smtClean="0">
                        <a:solidFill>
                          <a:schemeClr val="bg1"/>
                        </a:solidFill>
                        <a:latin typeface="+mn-lt"/>
                        <a:ea typeface="+mn-ea"/>
                        <a:cs typeface="+mn-cs"/>
                      </a:endParaRPr>
                    </a:p>
                    <a:p>
                      <a:pPr algn="ctr"/>
                      <a:endParaRPr kumimoji="1" lang="en-US" altLang="ja-JP" sz="900" b="0" kern="1200" dirty="0" smtClean="0">
                        <a:solidFill>
                          <a:schemeClr val="bg1"/>
                        </a:solidFill>
                        <a:latin typeface="+mn-lt"/>
                        <a:ea typeface="+mn-ea"/>
                        <a:cs typeface="+mn-cs"/>
                      </a:endParaRPr>
                    </a:p>
                    <a:p>
                      <a:pPr algn="ctr"/>
                      <a:r>
                        <a:rPr kumimoji="1" lang="en-US" altLang="ja-JP" sz="900" b="0" kern="1200" dirty="0" smtClean="0">
                          <a:solidFill>
                            <a:schemeClr val="bg1"/>
                          </a:solidFill>
                          <a:latin typeface="+mn-lt"/>
                          <a:ea typeface="+mn-ea"/>
                          <a:cs typeface="+mn-cs"/>
                        </a:rPr>
                        <a:t>※</a:t>
                      </a:r>
                      <a:r>
                        <a:rPr kumimoji="1" lang="ja-JP" altLang="en-US" sz="900" b="0" kern="1200" dirty="0" smtClean="0">
                          <a:solidFill>
                            <a:schemeClr val="bg1"/>
                          </a:solidFill>
                          <a:latin typeface="+mn-lt"/>
                          <a:ea typeface="+mn-ea"/>
                          <a:cs typeface="+mn-cs"/>
                        </a:rPr>
                        <a:t>この商品に限り、</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市区郡とその他ターゲティングを</a:t>
                      </a:r>
                    </a:p>
                    <a:p>
                      <a:pPr algn="ctr"/>
                      <a:r>
                        <a:rPr kumimoji="1" lang="ja-JP" altLang="en-US" sz="900" b="0" kern="1200" dirty="0" smtClean="0">
                          <a:solidFill>
                            <a:schemeClr val="bg1"/>
                          </a:solidFill>
                          <a:latin typeface="+mn-lt"/>
                          <a:ea typeface="+mn-ea"/>
                          <a:cs typeface="+mn-cs"/>
                        </a:rPr>
                        <a:t>掛け合わせる場合は</a:t>
                      </a:r>
                    </a:p>
                    <a:p>
                      <a:pPr algn="ctr"/>
                      <a:r>
                        <a:rPr kumimoji="1" lang="ja-JP" altLang="en-US" sz="900" b="0" kern="1200" dirty="0" smtClean="0">
                          <a:solidFill>
                            <a:schemeClr val="bg1"/>
                          </a:solidFill>
                          <a:latin typeface="+mn-lt"/>
                          <a:ea typeface="+mn-ea"/>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625</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400.8</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(334</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倍</a:t>
                      </a:r>
                      <a:r>
                        <a:rPr kumimoji="1" lang="en-US" altLang="ja-JP" sz="700" kern="1200" dirty="0" smtClean="0">
                          <a:solidFill>
                            <a:schemeClr val="tx1">
                              <a:lumMod val="65000"/>
                              <a:lumOff val="35000"/>
                            </a:schemeClr>
                          </a:solidFill>
                          <a:latin typeface="+mn-lt"/>
                          <a:ea typeface="+mn-ea"/>
                          <a:cs typeface="+mn-cs"/>
                        </a:rPr>
                        <a:t>)×1.56</a:t>
                      </a:r>
                      <a:r>
                        <a:rPr kumimoji="1" lang="ja-JP" altLang="en-US" sz="700" kern="1200" dirty="0" smtClean="0">
                          <a:solidFill>
                            <a:schemeClr val="tx1">
                              <a:lumMod val="65000"/>
                              <a:lumOff val="35000"/>
                            </a:schemeClr>
                          </a:solidFill>
                          <a:latin typeface="+mn-lt"/>
                          <a:ea typeface="+mn-ea"/>
                          <a:cs typeface="+mn-cs"/>
                        </a:rPr>
                        <a:t>倍）</a:t>
                      </a:r>
                      <a:endParaRPr kumimoji="1" lang="en-US" altLang="ja-JP" sz="700" kern="1200" dirty="0" smtClean="0">
                        <a:solidFill>
                          <a:schemeClr val="tx1">
                            <a:lumMod val="65000"/>
                            <a:lumOff val="35000"/>
                          </a:schemeClr>
                        </a:solidFill>
                        <a:latin typeface="+mn-lt"/>
                        <a:ea typeface="+mn-ea"/>
                        <a:cs typeface="+mn-cs"/>
                      </a:endParaRPr>
                    </a:p>
                    <a:p>
                      <a:pPr algn="ctr"/>
                      <a:endParaRPr kumimoji="1" lang="en-US" altLang="ja-JP" sz="700" b="1"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市区郡とその他ターゲティングを掛け合わせる場合は以下の</a:t>
                      </a:r>
                      <a:r>
                        <a:rPr kumimoji="1" lang="en-US" altLang="ja-JP" sz="700" kern="1200" dirty="0" err="1" smtClean="0">
                          <a:solidFill>
                            <a:schemeClr val="tx1">
                              <a:lumMod val="65000"/>
                              <a:lumOff val="35000"/>
                            </a:schemeClr>
                          </a:solidFill>
                          <a:latin typeface="+mn-lt"/>
                          <a:ea typeface="+mn-ea"/>
                          <a:cs typeface="+mn-cs"/>
                        </a:rPr>
                        <a:t>vCPM</a:t>
                      </a:r>
                      <a:r>
                        <a:rPr kumimoji="1" lang="ja-JP" altLang="en-US" sz="700" kern="1200" dirty="0" smtClean="0">
                          <a:solidFill>
                            <a:schemeClr val="tx1">
                              <a:lumMod val="65000"/>
                              <a:lumOff val="35000"/>
                            </a:schemeClr>
                          </a:solidFill>
                          <a:latin typeface="+mn-lt"/>
                          <a:ea typeface="+mn-ea"/>
                          <a:cs typeface="+mn-cs"/>
                        </a:rPr>
                        <a:t>になります。</a:t>
                      </a:r>
                      <a:r>
                        <a:rPr kumimoji="1" lang="en-US" altLang="ja-JP" sz="700" kern="1200" dirty="0" smtClean="0">
                          <a:solidFill>
                            <a:schemeClr val="tx1">
                              <a:lumMod val="65000"/>
                              <a:lumOff val="35000"/>
                            </a:schemeClr>
                          </a:solidFill>
                          <a:latin typeface="+mn-lt"/>
                          <a:ea typeface="+mn-ea"/>
                          <a:cs typeface="+mn-cs"/>
                        </a:rPr>
                        <a:t/>
                      </a:r>
                      <a:br>
                        <a:rPr kumimoji="1" lang="en-US" altLang="ja-JP"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750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750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900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オーディエンスカテゴリー：</a:t>
                      </a:r>
                      <a:r>
                        <a:rPr kumimoji="1" lang="en-US" altLang="ja-JP" sz="700" kern="1200" dirty="0" smtClean="0">
                          <a:solidFill>
                            <a:schemeClr val="tx1">
                              <a:lumMod val="65000"/>
                              <a:lumOff val="35000"/>
                            </a:schemeClr>
                          </a:solidFill>
                          <a:latin typeface="+mn-lt"/>
                          <a:ea typeface="+mn-ea"/>
                          <a:cs typeface="+mn-cs"/>
                        </a:rPr>
                        <a:t>961</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or</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オーディエンスカテゴリー：</a:t>
                      </a:r>
                      <a:r>
                        <a:rPr kumimoji="1" lang="en-US" altLang="ja-JP" sz="700" kern="1200" dirty="0" smtClean="0">
                          <a:solidFill>
                            <a:schemeClr val="tx1">
                              <a:lumMod val="65000"/>
                              <a:lumOff val="35000"/>
                            </a:schemeClr>
                          </a:solidFill>
                          <a:latin typeface="+mn-lt"/>
                          <a:ea typeface="+mn-ea"/>
                          <a:cs typeface="+mn-cs"/>
                        </a:rPr>
                        <a:t>961</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オーディエンスカテゴリー：</a:t>
                      </a:r>
                      <a:r>
                        <a:rPr kumimoji="1" lang="en-US" altLang="ja-JP" sz="700" kern="1200" dirty="0" smtClean="0">
                          <a:solidFill>
                            <a:schemeClr val="tx1">
                              <a:lumMod val="65000"/>
                              <a:lumOff val="35000"/>
                            </a:schemeClr>
                          </a:solidFill>
                          <a:latin typeface="+mn-lt"/>
                          <a:ea typeface="+mn-ea"/>
                          <a:cs typeface="+mn-cs"/>
                        </a:rPr>
                        <a:t>961</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40016" y="2060848"/>
            <a:ext cx="367604" cy="678080"/>
          </a:xfrm>
          <a:prstGeom prst="rect">
            <a:avLst/>
          </a:prstGeom>
        </p:spPr>
      </p:pic>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2267401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623732171"/>
              </p:ext>
            </p:extLst>
          </p:nvPr>
        </p:nvGraphicFramePr>
        <p:xfrm>
          <a:off x="263352" y="962950"/>
          <a:ext cx="7655907" cy="5346369"/>
        </p:xfrm>
        <a:graphic>
          <a:graphicData uri="http://schemas.openxmlformats.org/drawingml/2006/table">
            <a:tbl>
              <a:tblPr firstCol="1" bandRow="1"/>
              <a:tblGrid>
                <a:gridCol w="2736304">
                  <a:extLst>
                    <a:ext uri="{9D8B030D-6E8A-4147-A177-3AD203B41FA5}">
                      <a16:colId xmlns:a16="http://schemas.microsoft.com/office/drawing/2014/main" val="792911817"/>
                    </a:ext>
                  </a:extLst>
                </a:gridCol>
                <a:gridCol w="2051448">
                  <a:extLst>
                    <a:ext uri="{9D8B030D-6E8A-4147-A177-3AD203B41FA5}">
                      <a16:colId xmlns:a16="http://schemas.microsoft.com/office/drawing/2014/main" val="3759382642"/>
                    </a:ext>
                  </a:extLst>
                </a:gridCol>
                <a:gridCol w="2868155">
                  <a:extLst>
                    <a:ext uri="{9D8B030D-6E8A-4147-A177-3AD203B41FA5}">
                      <a16:colId xmlns:a16="http://schemas.microsoft.com/office/drawing/2014/main" val="1950691669"/>
                    </a:ext>
                  </a:extLst>
                </a:gridCol>
              </a:tblGrid>
              <a:tr h="3068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ニュース　トップ　スマートパネル　</a:t>
                      </a:r>
                      <a:r>
                        <a:rPr kumimoji="1" lang="en-US" altLang="ja-JP" sz="1050" b="1" kern="1200" dirty="0" smtClean="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1000001587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789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554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789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789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789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5578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日間での掲載も可能ですが、</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掲載</a:t>
                      </a:r>
                      <a:r>
                        <a:rPr kumimoji="1" lang="en-US" altLang="ja-JP" sz="800" kern="1200" dirty="0" err="1" smtClean="0">
                          <a:solidFill>
                            <a:schemeClr val="tx1">
                              <a:lumMod val="65000"/>
                              <a:lumOff val="35000"/>
                            </a:schemeClr>
                          </a:solidFill>
                          <a:latin typeface="+mn-lt"/>
                          <a:ea typeface="+mn-ea"/>
                          <a:cs typeface="+mn-cs"/>
                        </a:rPr>
                        <a:t>vimps</a:t>
                      </a:r>
                      <a:r>
                        <a:rPr kumimoji="1" lang="ja-JP" altLang="en-US" sz="8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ja-JP" altLang="en-US" sz="900" b="0" kern="1200" dirty="0" smtClean="0">
                          <a:solidFill>
                            <a:schemeClr val="bg1"/>
                          </a:solidFill>
                          <a:latin typeface="+mn-lt"/>
                          <a:ea typeface="+mn-ea"/>
                          <a:cs typeface="+mn-cs"/>
                        </a:rPr>
                        <a:t>（</a:t>
                      </a:r>
                      <a:r>
                        <a:rPr kumimoji="1" lang="en-US" altLang="ja-JP" sz="900" b="0" kern="1200" dirty="0" err="1" smtClean="0">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240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5663952" y="1988840"/>
            <a:ext cx="359514" cy="612984"/>
          </a:xfrm>
          <a:prstGeom prst="rect">
            <a:avLst/>
          </a:prstGeom>
        </p:spPr>
      </p:pic>
    </p:spTree>
    <p:extLst>
      <p:ext uri="{BB962C8B-B14F-4D97-AF65-F5344CB8AC3E}">
        <p14:creationId xmlns:p14="http://schemas.microsoft.com/office/powerpoint/2010/main" val="2942825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122322220"/>
              </p:ext>
            </p:extLst>
          </p:nvPr>
        </p:nvGraphicFramePr>
        <p:xfrm>
          <a:off x="263352" y="962952"/>
          <a:ext cx="7655907" cy="5469481"/>
        </p:xfrm>
        <a:graphic>
          <a:graphicData uri="http://schemas.openxmlformats.org/drawingml/2006/table">
            <a:tbl>
              <a:tblPr firstCol="1" bandRow="1"/>
              <a:tblGrid>
                <a:gridCol w="2808312">
                  <a:extLst>
                    <a:ext uri="{9D8B030D-6E8A-4147-A177-3AD203B41FA5}">
                      <a16:colId xmlns:a16="http://schemas.microsoft.com/office/drawing/2014/main" val="792911817"/>
                    </a:ext>
                  </a:extLst>
                </a:gridCol>
                <a:gridCol w="1979440">
                  <a:extLst>
                    <a:ext uri="{9D8B030D-6E8A-4147-A177-3AD203B41FA5}">
                      <a16:colId xmlns:a16="http://schemas.microsoft.com/office/drawing/2014/main" val="3759382642"/>
                    </a:ext>
                  </a:extLst>
                </a:gridCol>
                <a:gridCol w="2868155">
                  <a:extLst>
                    <a:ext uri="{9D8B030D-6E8A-4147-A177-3AD203B41FA5}">
                      <a16:colId xmlns:a16="http://schemas.microsoft.com/office/drawing/2014/main" val="1950691669"/>
                    </a:ext>
                  </a:extLst>
                </a:gridCol>
              </a:tblGrid>
              <a:tr h="3058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ニュース　トップ　スマートパネル　</a:t>
                      </a:r>
                      <a:r>
                        <a:rPr kumimoji="1" lang="en-US" altLang="ja-JP" sz="1050" b="1" kern="1200" dirty="0" smtClean="0">
                          <a:solidFill>
                            <a:schemeClr val="tx1">
                              <a:lumMod val="65000"/>
                              <a:lumOff val="35000"/>
                            </a:schemeClr>
                          </a:solidFill>
                          <a:latin typeface="+mn-lt"/>
                          <a:ea typeface="+mn-ea"/>
                          <a:cs typeface="+mn-cs"/>
                        </a:rPr>
                        <a:t>SP</a:t>
                      </a:r>
                      <a:r>
                        <a:rPr kumimoji="1" lang="ja-JP" altLang="en-US" sz="1050" b="1" kern="1200" dirty="0" smtClean="0">
                          <a:solidFill>
                            <a:schemeClr val="tx1">
                              <a:lumMod val="65000"/>
                              <a:lumOff val="35000"/>
                            </a:schemeClr>
                          </a:solidFill>
                          <a:latin typeface="+mn-lt"/>
                          <a:ea typeface="+mn-ea"/>
                          <a:cs typeface="+mn-cs"/>
                        </a:rPr>
                        <a:t>（市区郡）</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1000001650</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330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147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3306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306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3306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402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300,000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12119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ja-JP" altLang="en-US" sz="900" b="0" kern="1200" dirty="0" smtClean="0">
                          <a:solidFill>
                            <a:schemeClr val="bg1"/>
                          </a:solidFill>
                          <a:latin typeface="+mn-lt"/>
                          <a:ea typeface="+mn-ea"/>
                          <a:cs typeface="+mn-cs"/>
                        </a:rPr>
                        <a:t>（</a:t>
                      </a:r>
                      <a:r>
                        <a:rPr kumimoji="1" lang="en-US" altLang="ja-JP" sz="900" b="0" kern="1200" dirty="0" err="1" smtClean="0">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en-US" altLang="ja-JP" sz="900" b="0" kern="1200" dirty="0" smtClean="0">
                        <a:solidFill>
                          <a:schemeClr val="bg1"/>
                        </a:solidFill>
                        <a:latin typeface="+mn-lt"/>
                        <a:ea typeface="+mn-ea"/>
                        <a:cs typeface="+mn-cs"/>
                      </a:endParaRPr>
                    </a:p>
                    <a:p>
                      <a:pPr algn="ctr"/>
                      <a:endParaRPr kumimoji="1" lang="en-US" altLang="ja-JP" sz="900" b="0" kern="1200" dirty="0" smtClean="0">
                        <a:solidFill>
                          <a:schemeClr val="bg1"/>
                        </a:solidFill>
                        <a:latin typeface="メイリオ"/>
                        <a:ea typeface="メイリオ"/>
                        <a:cs typeface="+mn-cs"/>
                      </a:endParaRPr>
                    </a:p>
                    <a:p>
                      <a:pPr algn="ctr"/>
                      <a:r>
                        <a:rPr kumimoji="1" lang="en-US" altLang="ja-JP" sz="900" b="0" kern="1200" dirty="0" smtClean="0">
                          <a:solidFill>
                            <a:schemeClr val="bg1"/>
                          </a:solidFill>
                          <a:latin typeface="メイリオ"/>
                          <a:ea typeface="メイリオ"/>
                          <a:cs typeface="+mn-cs"/>
                        </a:rPr>
                        <a:t>※</a:t>
                      </a:r>
                      <a:r>
                        <a:rPr kumimoji="1" lang="ja-JP" altLang="en-US" sz="900" b="0" kern="1200" dirty="0" smtClean="0">
                          <a:solidFill>
                            <a:schemeClr val="bg1"/>
                          </a:solidFill>
                          <a:latin typeface="メイリオ"/>
                          <a:ea typeface="メイリオ"/>
                          <a:cs typeface="+mn-cs"/>
                        </a:rPr>
                        <a:t>この商品に限り、</a:t>
                      </a:r>
                      <a:endParaRPr kumimoji="1" lang="en-US" altLang="ja-JP" sz="900" b="0" kern="1200" dirty="0" smtClean="0">
                        <a:solidFill>
                          <a:schemeClr val="bg1"/>
                        </a:solidFill>
                        <a:latin typeface="メイリオ"/>
                        <a:ea typeface="メイリオ"/>
                        <a:cs typeface="+mn-cs"/>
                      </a:endParaRPr>
                    </a:p>
                    <a:p>
                      <a:pPr algn="ctr"/>
                      <a:r>
                        <a:rPr kumimoji="1" lang="ja-JP" altLang="en-US" sz="900" b="0" kern="1200" dirty="0" smtClean="0">
                          <a:solidFill>
                            <a:schemeClr val="bg1"/>
                          </a:solidFill>
                          <a:latin typeface="メイリオ"/>
                          <a:ea typeface="メイリオ"/>
                          <a:cs typeface="+mn-cs"/>
                        </a:rPr>
                        <a:t>市区郡とその他ターゲティングを</a:t>
                      </a:r>
                    </a:p>
                    <a:p>
                      <a:pPr algn="ctr"/>
                      <a:r>
                        <a:rPr kumimoji="1" lang="ja-JP" altLang="en-US" sz="900" b="0" kern="1200" dirty="0" smtClean="0">
                          <a:solidFill>
                            <a:schemeClr val="bg1"/>
                          </a:solidFill>
                          <a:latin typeface="メイリオ"/>
                          <a:ea typeface="メイリオ"/>
                          <a:cs typeface="+mn-cs"/>
                        </a:rPr>
                        <a:t>掛け合わせる場合は</a:t>
                      </a:r>
                    </a:p>
                    <a:p>
                      <a:pPr algn="ctr"/>
                      <a:r>
                        <a:rPr kumimoji="1" lang="ja-JP" altLang="en-US" sz="900" b="0" kern="1200" dirty="0" smtClean="0">
                          <a:solidFill>
                            <a:schemeClr val="bg1"/>
                          </a:solidFill>
                          <a:latin typeface="メイリオ"/>
                          <a:ea typeface="メイリオ"/>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374</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240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 </a:t>
                      </a:r>
                      <a:endParaRPr kumimoji="1" lang="en-US" altLang="ja-JP" sz="800" kern="1200" dirty="0" smtClean="0">
                        <a:solidFill>
                          <a:schemeClr val="tx1">
                            <a:lumMod val="65000"/>
                            <a:lumOff val="35000"/>
                          </a:schemeClr>
                        </a:solidFill>
                        <a:latin typeface="+mn-lt"/>
                        <a:ea typeface="+mn-ea"/>
                        <a:cs typeface="+mn-cs"/>
                      </a:endParaRPr>
                    </a:p>
                    <a:p>
                      <a:pPr algn="ctr"/>
                      <a:endParaRPr lang="en-US" altLang="ja-JP" sz="800" dirty="0" smtClean="0">
                        <a:solidFill>
                          <a:schemeClr val="tx1">
                            <a:lumMod val="65000"/>
                            <a:lumOff val="35000"/>
                          </a:schemeClr>
                        </a:solidFill>
                      </a:endParaRPr>
                    </a:p>
                    <a:p>
                      <a:pPr algn="ct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になります。</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449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449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539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576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or</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576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576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5303912" y="1916832"/>
            <a:ext cx="359514" cy="612984"/>
          </a:xfrm>
          <a:prstGeom prst="rect">
            <a:avLst/>
          </a:prstGeom>
        </p:spPr>
      </p:pic>
    </p:spTree>
    <p:extLst>
      <p:ext uri="{BB962C8B-B14F-4D97-AF65-F5344CB8AC3E}">
        <p14:creationId xmlns:p14="http://schemas.microsoft.com/office/powerpoint/2010/main" val="873888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プライムディスプレイ</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nvPr>
        </p:nvGraphicFramePr>
        <p:xfrm>
          <a:off x="263352" y="962952"/>
          <a:ext cx="11449272" cy="5452897"/>
        </p:xfrm>
        <a:graphic>
          <a:graphicData uri="http://schemas.openxmlformats.org/drawingml/2006/table">
            <a:tbl>
              <a:tblPr firstCol="1" bandRow="1"/>
              <a:tblGrid>
                <a:gridCol w="3452911">
                  <a:extLst>
                    <a:ext uri="{9D8B030D-6E8A-4147-A177-3AD203B41FA5}">
                      <a16:colId xmlns:a16="http://schemas.microsoft.com/office/drawing/2014/main" val="792911817"/>
                    </a:ext>
                  </a:extLst>
                </a:gridCol>
                <a:gridCol w="1189155">
                  <a:extLst>
                    <a:ext uri="{9D8B030D-6E8A-4147-A177-3AD203B41FA5}">
                      <a16:colId xmlns:a16="http://schemas.microsoft.com/office/drawing/2014/main" val="454594803"/>
                    </a:ext>
                  </a:extLst>
                </a:gridCol>
                <a:gridCol w="2909056">
                  <a:extLst>
                    <a:ext uri="{9D8B030D-6E8A-4147-A177-3AD203B41FA5}">
                      <a16:colId xmlns:a16="http://schemas.microsoft.com/office/drawing/2014/main" val="2443179694"/>
                    </a:ext>
                  </a:extLst>
                </a:gridCol>
                <a:gridCol w="1062472">
                  <a:extLst>
                    <a:ext uri="{9D8B030D-6E8A-4147-A177-3AD203B41FA5}">
                      <a16:colId xmlns:a16="http://schemas.microsoft.com/office/drawing/2014/main" val="3617835795"/>
                    </a:ext>
                  </a:extLst>
                </a:gridCol>
                <a:gridCol w="2835678">
                  <a:extLst>
                    <a:ext uri="{9D8B030D-6E8A-4147-A177-3AD203B41FA5}">
                      <a16:colId xmlns:a16="http://schemas.microsoft.com/office/drawing/2014/main" val="1950691669"/>
                    </a:ext>
                  </a:extLst>
                </a:gridCol>
              </a:tblGrid>
              <a:tr h="4062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50" b="1" kern="1200" dirty="0">
                          <a:solidFill>
                            <a:schemeClr val="tx1">
                              <a:lumMod val="65000"/>
                              <a:lumOff val="35000"/>
                            </a:schemeClr>
                          </a:solidFill>
                          <a:latin typeface="+mn-lt"/>
                          <a:ea typeface="+mn-ea"/>
                          <a:cs typeface="+mn-cs"/>
                        </a:rPr>
                        <a:t>Yahoo!</a:t>
                      </a:r>
                      <a:r>
                        <a:rPr kumimoji="1" lang="ja-JP" altLang="en-US" sz="1050" b="1" kern="1200" dirty="0">
                          <a:solidFill>
                            <a:schemeClr val="tx1">
                              <a:lumMod val="65000"/>
                              <a:lumOff val="35000"/>
                            </a:schemeClr>
                          </a:solidFill>
                          <a:latin typeface="+mn-lt"/>
                          <a:ea typeface="+mn-ea"/>
                          <a:cs typeface="+mn-cs"/>
                        </a:rPr>
                        <a:t>ニュース　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50" b="1" kern="1200" dirty="0">
                          <a:solidFill>
                            <a:schemeClr val="tx1">
                              <a:lumMod val="65000"/>
                              <a:lumOff val="35000"/>
                            </a:schemeClr>
                          </a:solidFill>
                          <a:latin typeface="+mn-lt"/>
                          <a:ea typeface="+mn-ea"/>
                          <a:cs typeface="+mn-cs"/>
                        </a:rPr>
                        <a:t>Yahoo!</a:t>
                      </a:r>
                      <a:r>
                        <a:rPr kumimoji="1" lang="ja-JP" altLang="en-US" sz="1050" b="1" kern="1200" dirty="0">
                          <a:solidFill>
                            <a:schemeClr val="tx1">
                              <a:lumMod val="65000"/>
                              <a:lumOff val="35000"/>
                            </a:schemeClr>
                          </a:solidFill>
                          <a:latin typeface="+mn-lt"/>
                          <a:ea typeface="+mn-ea"/>
                          <a:cs typeface="+mn-cs"/>
                        </a:rPr>
                        <a:t>ニュース　カテゴリー指定　</a:t>
                      </a:r>
                      <a:endParaRPr kumimoji="1" lang="en-US" altLang="ja-JP" sz="1050" b="1" kern="1200" dirty="0">
                        <a:solidFill>
                          <a:schemeClr val="tx1">
                            <a:lumMod val="65000"/>
                            <a:lumOff val="35000"/>
                          </a:schemeClr>
                        </a:solidFill>
                        <a:latin typeface="+mn-lt"/>
                        <a:ea typeface="+mn-ea"/>
                        <a:cs typeface="+mn-cs"/>
                      </a:endParaRPr>
                    </a:p>
                    <a:p>
                      <a:pPr algn="ct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824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内容変更</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1000001601</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dirty="0">
                          <a:solidFill>
                            <a:schemeClr val="tx1">
                              <a:lumMod val="65000"/>
                              <a:lumOff val="35000"/>
                            </a:schemeClr>
                          </a:solidFill>
                          <a:latin typeface="+mj-lt"/>
                          <a:ea typeface="+mj-ea"/>
                        </a:rPr>
                        <a:t>1000001211</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490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490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921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67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2936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349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45140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PC</a:t>
                      </a:r>
                      <a:r>
                        <a:rPr kumimoji="1" lang="ja-JP" altLang="en-US" sz="800" kern="120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経済／　</a:t>
                      </a: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エンタメ</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a:t>
                      </a: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ゴルフ／</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野球／　</a:t>
                      </a: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サッカー</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3102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b="0" i="0" u="none" strike="noStrike" kern="1200" cap="none" spc="0" normalizeH="0" baseline="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ニュース（トピックス含む）のトップページ以下の</a:t>
                      </a:r>
                    </a:p>
                    <a:p>
                      <a:pPr algn="ct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各カテゴリー詳細ページ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3494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5524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4</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日間での掲載も可能ですが、</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effectLst/>
                          <a:uLnTx/>
                          <a:uFillTx/>
                          <a:latin typeface="+mn-lt"/>
                          <a:ea typeface="+mn-ea"/>
                          <a:cs typeface="+mn-cs"/>
                        </a:rPr>
                        <a:t>掲載</a:t>
                      </a:r>
                      <a:r>
                        <a:rPr kumimoji="1" lang="en-US" altLang="ja-JP" sz="800" b="0" i="0" u="none" strike="noStrike" kern="1200" cap="none" spc="0" normalizeH="0" baseline="0" noProof="0" dirty="0" err="1">
                          <a:ln>
                            <a:noFill/>
                          </a:ln>
                          <a:effectLst/>
                          <a:uLnTx/>
                          <a:uFillTx/>
                          <a:latin typeface="+mn-lt"/>
                          <a:ea typeface="+mn-ea"/>
                          <a:cs typeface="+mn-cs"/>
                        </a:rPr>
                        <a:t>vimps</a:t>
                      </a:r>
                      <a:r>
                        <a:rPr kumimoji="1" lang="ja-JP" altLang="en-US" sz="800" b="0" i="0" u="none" strike="noStrike" kern="1200" cap="none" spc="0" normalizeH="0" baseline="0" noProof="0" dirty="0">
                          <a:ln>
                            <a:noFill/>
                          </a:ln>
                          <a:effectLst/>
                          <a:uLnTx/>
                          <a:uFillTx/>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490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490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51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372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456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1707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8117" y="2204865"/>
            <a:ext cx="648072" cy="650575"/>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46233" y="2204864"/>
            <a:ext cx="650218" cy="652728"/>
          </a:xfrm>
          <a:prstGeom prst="rect">
            <a:avLst/>
          </a:prstGeom>
        </p:spPr>
      </p:pic>
      <p:pic>
        <p:nvPicPr>
          <p:cNvPr id="15" name="図 14"/>
          <p:cNvPicPr>
            <a:picLocks noChangeAspect="1"/>
          </p:cNvPicPr>
          <p:nvPr/>
        </p:nvPicPr>
        <p:blipFill>
          <a:blip r:embed="rId4"/>
          <a:stretch>
            <a:fillRect/>
          </a:stretch>
        </p:blipFill>
        <p:spPr>
          <a:xfrm>
            <a:off x="7482976" y="2204864"/>
            <a:ext cx="626470" cy="648072"/>
          </a:xfrm>
          <a:prstGeom prst="rect">
            <a:avLst/>
          </a:prstGeom>
        </p:spPr>
      </p:pic>
    </p:spTree>
    <p:extLst>
      <p:ext uri="{BB962C8B-B14F-4D97-AF65-F5344CB8AC3E}">
        <p14:creationId xmlns:p14="http://schemas.microsoft.com/office/powerpoint/2010/main" val="3001682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160306349"/>
              </p:ext>
            </p:extLst>
          </p:nvPr>
        </p:nvGraphicFramePr>
        <p:xfrm>
          <a:off x="263352" y="980728"/>
          <a:ext cx="11233248" cy="3345338"/>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049260">
                  <a:extLst>
                    <a:ext uri="{9D8B030D-6E8A-4147-A177-3AD203B41FA5}">
                      <a16:colId xmlns:a16="http://schemas.microsoft.com/office/drawing/2014/main" val="2515137241"/>
                    </a:ext>
                  </a:extLst>
                </a:gridCol>
                <a:gridCol w="1584178">
                  <a:extLst>
                    <a:ext uri="{9D8B030D-6E8A-4147-A177-3AD203B41FA5}">
                      <a16:colId xmlns:a16="http://schemas.microsoft.com/office/drawing/2014/main" val="3608287535"/>
                    </a:ext>
                  </a:extLst>
                </a:gridCol>
                <a:gridCol w="1656184">
                  <a:extLst>
                    <a:ext uri="{9D8B030D-6E8A-4147-A177-3AD203B41FA5}">
                      <a16:colId xmlns:a16="http://schemas.microsoft.com/office/drawing/2014/main" val="613100517"/>
                    </a:ext>
                  </a:extLst>
                </a:gridCol>
                <a:gridCol w="1656184">
                  <a:extLst>
                    <a:ext uri="{9D8B030D-6E8A-4147-A177-3AD203B41FA5}">
                      <a16:colId xmlns:a16="http://schemas.microsoft.com/office/drawing/2014/main" val="3564655365"/>
                    </a:ext>
                  </a:extLst>
                </a:gridCol>
                <a:gridCol w="1656184">
                  <a:extLst>
                    <a:ext uri="{9D8B030D-6E8A-4147-A177-3AD203B41FA5}">
                      <a16:colId xmlns:a16="http://schemas.microsoft.com/office/drawing/2014/main" val="2591893762"/>
                    </a:ext>
                  </a:extLst>
                </a:gridCol>
                <a:gridCol w="1656184">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カテゴリー指定</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トップ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スマートパネル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smtClean="0">
                          <a:solidFill>
                            <a:schemeClr val="tx1">
                              <a:lumMod val="65000"/>
                              <a:lumOff val="35000"/>
                            </a:schemeClr>
                          </a:solidFill>
                          <a:latin typeface="+mj-lt"/>
                          <a:ea typeface="+mj-ea"/>
                        </a:rPr>
                        <a:t>プライムディスプレイ</a:t>
                      </a:r>
                      <a:r>
                        <a:rPr kumimoji="1" lang="ja-JP" altLang="en-US" sz="900" b="1" dirty="0">
                          <a:solidFill>
                            <a:schemeClr val="tx1">
                              <a:lumMod val="65000"/>
                              <a:lumOff val="35000"/>
                            </a:schemeClr>
                          </a:solidFill>
                          <a:latin typeface="+mj-lt"/>
                          <a:ea typeface="+mj-ea"/>
                        </a:rPr>
                        <a:t>　</a:t>
                      </a:r>
                      <a:r>
                        <a:rPr kumimoji="1" lang="en-US" altLang="ja-JP" sz="900" b="1" dirty="0">
                          <a:solidFill>
                            <a:schemeClr val="tx1">
                              <a:lumMod val="65000"/>
                              <a:lumOff val="35000"/>
                            </a:schemeClr>
                          </a:solidFill>
                          <a:latin typeface="+mj-lt"/>
                          <a:ea typeface="+mj-ea"/>
                        </a:rPr>
                        <a:t>PC</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カテゴリー指定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smtClean="0">
                          <a:solidFill>
                            <a:schemeClr val="tx1">
                              <a:lumMod val="65000"/>
                              <a:lumOff val="35000"/>
                            </a:schemeClr>
                          </a:solidFill>
                          <a:latin typeface="+mn-lt"/>
                          <a:ea typeface="+mn-ea"/>
                          <a:cs typeface="+mn-cs"/>
                        </a:rPr>
                        <a:t>プライムディスプレイ</a:t>
                      </a:r>
                      <a:r>
                        <a:rPr kumimoji="1" lang="ja-JP" altLang="en-US" sz="900" b="1" kern="1200" dirty="0">
                          <a:solidFill>
                            <a:schemeClr val="tx1">
                              <a:lumMod val="65000"/>
                              <a:lumOff val="35000"/>
                            </a:schemeClr>
                          </a:solidFill>
                          <a:latin typeface="+mn-lt"/>
                          <a:ea typeface="+mn-ea"/>
                          <a:cs typeface="+mn-cs"/>
                        </a:rPr>
                        <a:t>　</a:t>
                      </a:r>
                      <a:r>
                        <a:rPr kumimoji="1" lang="en-US" altLang="ja-JP" sz="900" b="1" kern="1200" dirty="0">
                          <a:solidFill>
                            <a:schemeClr val="tx1">
                              <a:lumMod val="65000"/>
                              <a:lumOff val="35000"/>
                            </a:schemeClr>
                          </a:solidFill>
                          <a:latin typeface="+mn-lt"/>
                          <a:ea typeface="+mn-ea"/>
                          <a:cs typeface="+mn-cs"/>
                        </a:rPr>
                        <a:t>PC</a:t>
                      </a:r>
                      <a:endParaRPr kumimoji="1" lang="ja-JP" altLang="en-US" sz="9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smtClean="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5-100</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509120"/>
            <a:ext cx="11449272"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r>
              <a:rPr lang="ja-JP" altLang="en-US" sz="1050" dirty="0" smtClean="0">
                <a:solidFill>
                  <a:schemeClr val="tx1">
                    <a:lumMod val="65000"/>
                    <a:lumOff val="35000"/>
                  </a:schemeClr>
                </a:solidFill>
                <a:latin typeface="+mn-ea"/>
              </a:rPr>
              <a:t>。</a:t>
            </a: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t>
            </a:r>
            <a:r>
              <a:rPr lang="en-US" altLang="ja-JP" sz="1050" dirty="0" smtClean="0">
                <a:solidFill>
                  <a:schemeClr val="tx1">
                    <a:lumMod val="65000"/>
                    <a:lumOff val="35000"/>
                  </a:schemeClr>
                </a:solidFill>
                <a:latin typeface="+mn-ea"/>
                <a:hlinkClick r:id="rId2"/>
              </a:rPr>
              <a:t>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595966912"/>
              </p:ext>
            </p:extLst>
          </p:nvPr>
        </p:nvGraphicFramePr>
        <p:xfrm>
          <a:off x="263352" y="980728"/>
          <a:ext cx="5976664" cy="3345338"/>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913358">
                  <a:extLst>
                    <a:ext uri="{9D8B030D-6E8A-4147-A177-3AD203B41FA5}">
                      <a16:colId xmlns:a16="http://schemas.microsoft.com/office/drawing/2014/main" val="2736899289"/>
                    </a:ext>
                  </a:extLst>
                </a:gridCol>
                <a:gridCol w="2088232">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プライムカバー　</a:t>
                      </a: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トップ　</a:t>
                      </a:r>
                      <a:r>
                        <a:rPr kumimoji="1" lang="ja-JP" altLang="en-US" sz="900" b="1" kern="1200" dirty="0" smtClean="0">
                          <a:solidFill>
                            <a:schemeClr val="tx1">
                              <a:lumMod val="65000"/>
                              <a:lumOff val="35000"/>
                            </a:schemeClr>
                          </a:solidFill>
                          <a:latin typeface="+mn-lt"/>
                          <a:ea typeface="+mn-ea"/>
                          <a:cs typeface="+mn-cs"/>
                        </a:rPr>
                        <a:t>スマートパネル</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8" name="テキスト ボックス 5">
            <a:extLst>
              <a:ext uri="{FF2B5EF4-FFF2-40B4-BE49-F238E27FC236}">
                <a16:creationId xmlns:a16="http://schemas.microsoft.com/office/drawing/2014/main" id="{80B0730C-3B9E-4841-8DAD-6780CB507DD0}"/>
              </a:ext>
            </a:extLst>
          </p:cNvPr>
          <p:cNvSpPr txBox="1"/>
          <p:nvPr/>
        </p:nvSpPr>
        <p:spPr>
          <a:xfrm>
            <a:off x="335360" y="4509120"/>
            <a:ext cx="11665296"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300" b="1" dirty="0" smtClean="0">
                <a:solidFill>
                  <a:schemeClr val="tx1">
                    <a:lumMod val="65000"/>
                    <a:lumOff val="35000"/>
                  </a:schemeClr>
                </a:solidFill>
                <a:latin typeface="+mn-ea"/>
              </a:rPr>
              <a:t>【</a:t>
            </a:r>
            <a:r>
              <a:rPr lang="ja-JP" altLang="en-US" sz="1300" b="1" dirty="0" smtClean="0">
                <a:solidFill>
                  <a:schemeClr val="tx1">
                    <a:lumMod val="65000"/>
                    <a:lumOff val="35000"/>
                  </a:schemeClr>
                </a:solidFill>
                <a:latin typeface="+mn-ea"/>
              </a:rPr>
              <a:t>注意事項</a:t>
            </a:r>
            <a:r>
              <a:rPr lang="en-US" altLang="ja-JP" sz="1300" b="1" dirty="0" smtClean="0">
                <a:solidFill>
                  <a:schemeClr val="tx1">
                    <a:lumMod val="65000"/>
                    <a:lumOff val="35000"/>
                  </a:schemeClr>
                </a:solidFill>
                <a:latin typeface="+mn-ea"/>
              </a:rPr>
              <a:t>】</a:t>
            </a:r>
          </a:p>
          <a:p>
            <a:pPr>
              <a:lnSpc>
                <a:spcPts val="1460"/>
              </a:lnSpc>
            </a:pPr>
            <a:r>
              <a:rPr lang="ja-JP" altLang="en-US" sz="1300" b="1" dirty="0" smtClean="0">
                <a:solidFill>
                  <a:schemeClr val="tx1">
                    <a:lumMod val="65000"/>
                    <a:lumOff val="35000"/>
                  </a:schemeClr>
                </a:solidFill>
                <a:latin typeface="+mn-ea"/>
              </a:rPr>
              <a:t>こちらの商品における、各ターゲティングを掛け合わせた際の</a:t>
            </a:r>
            <a:r>
              <a:rPr lang="en-US" altLang="ja-JP" sz="1300" b="1" dirty="0" err="1" smtClean="0">
                <a:solidFill>
                  <a:schemeClr val="tx1">
                    <a:lumMod val="65000"/>
                    <a:lumOff val="35000"/>
                  </a:schemeClr>
                </a:solidFill>
                <a:latin typeface="+mn-ea"/>
              </a:rPr>
              <a:t>vCPM</a:t>
            </a:r>
            <a:r>
              <a:rPr lang="ja-JP" altLang="en-US" sz="1300" b="1" dirty="0" smtClean="0">
                <a:solidFill>
                  <a:schemeClr val="tx1">
                    <a:lumMod val="65000"/>
                    <a:lumOff val="35000"/>
                  </a:schemeClr>
                </a:solidFill>
                <a:latin typeface="+mn-ea"/>
              </a:rPr>
              <a:t>は、</a:t>
            </a:r>
            <a:r>
              <a:rPr lang="en-US" altLang="ja-JP" sz="1300" b="1" dirty="0" smtClean="0">
                <a:solidFill>
                  <a:schemeClr val="tx1">
                    <a:lumMod val="65000"/>
                    <a:lumOff val="35000"/>
                  </a:schemeClr>
                </a:solidFill>
                <a:latin typeface="+mn-ea"/>
              </a:rPr>
              <a:t>P3</a:t>
            </a:r>
            <a:r>
              <a:rPr lang="ja-JP" altLang="en-US" sz="1300" b="1" dirty="0" err="1" smtClean="0">
                <a:solidFill>
                  <a:schemeClr val="tx1">
                    <a:lumMod val="65000"/>
                    <a:lumOff val="35000"/>
                  </a:schemeClr>
                </a:solidFill>
                <a:latin typeface="+mn-ea"/>
              </a:rPr>
              <a:t>、</a:t>
            </a:r>
            <a:r>
              <a:rPr lang="en-US" altLang="ja-JP" sz="1300" b="1" dirty="0" smtClean="0">
                <a:solidFill>
                  <a:schemeClr val="tx1">
                    <a:lumMod val="65000"/>
                    <a:lumOff val="35000"/>
                  </a:schemeClr>
                </a:solidFill>
                <a:latin typeface="+mn-ea"/>
              </a:rPr>
              <a:t>5</a:t>
            </a:r>
            <a:r>
              <a:rPr lang="ja-JP" altLang="en-US" sz="1300" b="1" dirty="0" smtClean="0">
                <a:solidFill>
                  <a:schemeClr val="tx1">
                    <a:lumMod val="65000"/>
                    <a:lumOff val="35000"/>
                  </a:schemeClr>
                </a:solidFill>
                <a:latin typeface="+mn-ea"/>
              </a:rPr>
              <a:t>「商品一覧」ページの</a:t>
            </a:r>
            <a:r>
              <a:rPr lang="ja-JP" altLang="en-US" sz="1300" b="1" dirty="0">
                <a:solidFill>
                  <a:schemeClr val="tx1">
                    <a:lumMod val="65000"/>
                    <a:lumOff val="35000"/>
                  </a:schemeClr>
                </a:solidFill>
                <a:latin typeface="+mn-ea"/>
              </a:rPr>
              <a:t>「基本料金（</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 」</a:t>
            </a:r>
            <a:r>
              <a:rPr lang="ja-JP" altLang="en-US" sz="1300" b="1" dirty="0" smtClean="0">
                <a:solidFill>
                  <a:schemeClr val="tx1">
                    <a:lumMod val="65000"/>
                    <a:lumOff val="35000"/>
                  </a:schemeClr>
                </a:solidFill>
                <a:latin typeface="+mn-ea"/>
              </a:rPr>
              <a:t>欄をご確認ください。</a:t>
            </a:r>
            <a:endParaRPr lang="en-US" altLang="ja-JP" sz="1300" b="1" dirty="0" smtClean="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ja-JP" altLang="en-US" sz="1050" dirty="0" smtClean="0">
                <a:solidFill>
                  <a:schemeClr val="tx1">
                    <a:lumMod val="65000"/>
                    <a:lumOff val="35000"/>
                  </a:schemeClr>
                </a:solidFill>
                <a:latin typeface="+mn-ea"/>
              </a:rPr>
              <a:t>オーディエンスカテゴリーの詳細は、</a:t>
            </a:r>
            <a:r>
              <a:rPr lang="en-US" altLang="ja-JP" sz="1050" dirty="0" smtClean="0">
                <a:solidFill>
                  <a:schemeClr val="tx1">
                    <a:lumMod val="65000"/>
                    <a:lumOff val="35000"/>
                  </a:schemeClr>
                </a:solidFill>
                <a:latin typeface="+mn-ea"/>
              </a:rPr>
              <a:t>Yahoo!</a:t>
            </a:r>
            <a:r>
              <a:rPr lang="ja-JP" altLang="en-US" sz="1050" dirty="0" smtClean="0">
                <a:solidFill>
                  <a:schemeClr val="tx1">
                    <a:lumMod val="65000"/>
                    <a:lumOff val="35000"/>
                  </a:schemeClr>
                </a:solidFill>
                <a:latin typeface="+mn-ea"/>
              </a:rPr>
              <a:t>広告ヘルプを参照してください。</a:t>
            </a: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hlinkClick r:id="rId2"/>
              </a:rPr>
              <a:t>https</a:t>
            </a:r>
            <a:r>
              <a:rPr lang="en-US" altLang="ja-JP" sz="1050" dirty="0">
                <a:solidFill>
                  <a:schemeClr val="tx1">
                    <a:lumMod val="65000"/>
                    <a:lumOff val="35000"/>
                  </a:schemeClr>
                </a:solidFill>
                <a:latin typeface="+mn-ea"/>
                <a:hlinkClick r:id="rId2"/>
              </a:rPr>
              <a:t>://</a:t>
            </a:r>
            <a:r>
              <a:rPr lang="en-US" altLang="ja-JP" sz="1050" dirty="0" smtClean="0">
                <a:solidFill>
                  <a:schemeClr val="tx1">
                    <a:lumMod val="65000"/>
                    <a:lumOff val="35000"/>
                  </a:schemeClr>
                </a:solidFill>
                <a:latin typeface="+mn-ea"/>
                <a:hlinkClick r:id="rId2"/>
              </a:rPr>
              <a:t>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198642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185157157"/>
              </p:ext>
            </p:extLst>
          </p:nvPr>
        </p:nvGraphicFramePr>
        <p:xfrm>
          <a:off x="334964" y="980741"/>
          <a:ext cx="11521673" cy="5213448"/>
        </p:xfrm>
        <a:graphic>
          <a:graphicData uri="http://schemas.openxmlformats.org/drawingml/2006/table">
            <a:tbl>
              <a:tblPr firstCol="1" bandRow="1"/>
              <a:tblGrid>
                <a:gridCol w="3039960">
                  <a:extLst>
                    <a:ext uri="{9D8B030D-6E8A-4147-A177-3AD203B41FA5}">
                      <a16:colId xmlns:a16="http://schemas.microsoft.com/office/drawing/2014/main" val="792911817"/>
                    </a:ext>
                  </a:extLst>
                </a:gridCol>
                <a:gridCol w="1225681">
                  <a:extLst>
                    <a:ext uri="{9D8B030D-6E8A-4147-A177-3AD203B41FA5}">
                      <a16:colId xmlns:a16="http://schemas.microsoft.com/office/drawing/2014/main" val="3057805663"/>
                    </a:ext>
                  </a:extLst>
                </a:gridCol>
                <a:gridCol w="1225681">
                  <a:extLst>
                    <a:ext uri="{9D8B030D-6E8A-4147-A177-3AD203B41FA5}">
                      <a16:colId xmlns:a16="http://schemas.microsoft.com/office/drawing/2014/main" val="2032662135"/>
                    </a:ext>
                  </a:extLst>
                </a:gridCol>
                <a:gridCol w="1225681">
                  <a:extLst>
                    <a:ext uri="{9D8B030D-6E8A-4147-A177-3AD203B41FA5}">
                      <a16:colId xmlns:a16="http://schemas.microsoft.com/office/drawing/2014/main" val="3259460941"/>
                    </a:ext>
                  </a:extLst>
                </a:gridCol>
                <a:gridCol w="1225681">
                  <a:extLst>
                    <a:ext uri="{9D8B030D-6E8A-4147-A177-3AD203B41FA5}">
                      <a16:colId xmlns:a16="http://schemas.microsoft.com/office/drawing/2014/main" val="1517436571"/>
                    </a:ext>
                  </a:extLst>
                </a:gridCol>
                <a:gridCol w="1215544">
                  <a:extLst>
                    <a:ext uri="{9D8B030D-6E8A-4147-A177-3AD203B41FA5}">
                      <a16:colId xmlns:a16="http://schemas.microsoft.com/office/drawing/2014/main" val="4203260269"/>
                    </a:ext>
                  </a:extLst>
                </a:gridCol>
                <a:gridCol w="1156580">
                  <a:extLst>
                    <a:ext uri="{9D8B030D-6E8A-4147-A177-3AD203B41FA5}">
                      <a16:colId xmlns:a16="http://schemas.microsoft.com/office/drawing/2014/main" val="2598357217"/>
                    </a:ext>
                  </a:extLst>
                </a:gridCol>
                <a:gridCol w="1206865">
                  <a:extLst>
                    <a:ext uri="{9D8B030D-6E8A-4147-A177-3AD203B41FA5}">
                      <a16:colId xmlns:a16="http://schemas.microsoft.com/office/drawing/2014/main" val="2910572198"/>
                    </a:ext>
                  </a:extLst>
                </a:gridCol>
              </a:tblGrid>
              <a:tr h="5962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プライムカバー　</a:t>
                      </a: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トップ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スマートパネル</a:t>
                      </a:r>
                      <a:r>
                        <a:rPr kumimoji="1" lang="en-US" altLang="ja-JP" sz="800" b="1" dirty="0">
                          <a:solidFill>
                            <a:schemeClr val="tx1">
                              <a:lumMod val="65000"/>
                              <a:lumOff val="35000"/>
                            </a:schemeClr>
                          </a:solidFill>
                          <a:latin typeface="+mj-lt"/>
                          <a:ea typeface="+mj-ea"/>
                        </a:rPr>
                        <a:t/>
                      </a:r>
                      <a:br>
                        <a:rPr kumimoji="1" lang="en-US" altLang="ja-JP" sz="800" b="1" dirty="0">
                          <a:solidFill>
                            <a:schemeClr val="tx1">
                              <a:lumMod val="65000"/>
                              <a:lumOff val="35000"/>
                            </a:schemeClr>
                          </a:solidFill>
                          <a:latin typeface="+mj-lt"/>
                          <a:ea typeface="+mj-ea"/>
                        </a:rPr>
                      </a:b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スマートパネル</a:t>
                      </a:r>
                      <a:r>
                        <a:rPr kumimoji="1" lang="en-US" altLang="ja-JP" sz="800" b="1" kern="1200" dirty="0">
                          <a:solidFill>
                            <a:schemeClr val="tx1">
                              <a:lumMod val="65000"/>
                              <a:lumOff val="35000"/>
                            </a:schemeClr>
                          </a:solidFill>
                          <a:latin typeface="+mn-lt"/>
                          <a:ea typeface="+mn-ea"/>
                          <a:cs typeface="+mn-cs"/>
                        </a:rPr>
                        <a:t/>
                      </a:r>
                      <a:br>
                        <a:rPr kumimoji="1" lang="en-US" altLang="ja-JP" sz="800" b="1" kern="1200" dirty="0">
                          <a:solidFill>
                            <a:schemeClr val="tx1">
                              <a:lumMod val="65000"/>
                              <a:lumOff val="35000"/>
                            </a:schemeClr>
                          </a:solidFill>
                          <a:latin typeface="+mn-lt"/>
                          <a:ea typeface="+mn-ea"/>
                          <a:cs typeface="+mn-cs"/>
                        </a:rPr>
                      </a:b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ディスプレイ　</a:t>
                      </a:r>
                      <a:r>
                        <a:rPr kumimoji="1" lang="en-US" altLang="ja-JP" sz="800" b="1" dirty="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ディスプレイ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mn-lt"/>
                          <a:ea typeface="+mn-ea"/>
                        </a:rPr>
                        <a:t>消費者向無担保貸金業者（銀行グループ・上場企業を除く）、商工ローン</a:t>
                      </a:r>
                      <a:endParaRPr lang="ja-JP" altLang="en-US" sz="10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701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479376" y="6194185"/>
            <a:ext cx="5477825" cy="338554"/>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rPr>
              <a:t>※2</a:t>
            </a:r>
            <a:r>
              <a:rPr lang="ja-JP" altLang="en-US" sz="800" dirty="0">
                <a:solidFill>
                  <a:schemeClr val="tx1">
                    <a:lumMod val="65000"/>
                    <a:lumOff val="35000"/>
                  </a:schemeClr>
                </a:solidFill>
              </a:rPr>
              <a:t>　</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r>
              <a:rPr lang="ja-JP" altLang="en-US" sz="800" dirty="0" smtClean="0">
                <a:solidFill>
                  <a:schemeClr val="tx1">
                    <a:lumMod val="65000"/>
                    <a:lumOff val="35000"/>
                  </a:schemeClr>
                </a:solidFill>
              </a:rPr>
              <a:t>。</a:t>
            </a:r>
            <a:endParaRPr lang="en-US" altLang="ja-JP" sz="800" dirty="0">
              <a:solidFill>
                <a:schemeClr val="tx1">
                  <a:lumMod val="65000"/>
                  <a:lumOff val="35000"/>
                </a:schemeClr>
              </a:solidFill>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spTree>
    <p:extLst>
      <p:ext uri="{BB962C8B-B14F-4D97-AF65-F5344CB8AC3E}">
        <p14:creationId xmlns:p14="http://schemas.microsoft.com/office/powerpoint/2010/main" val="1438706394"/>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6501</TotalTime>
  <Words>3853</Words>
  <Application>Microsoft Office PowerPoint</Application>
  <PresentationFormat>ワイド画面</PresentationFormat>
  <Paragraphs>733</Paragraphs>
  <Slides>17</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17</vt:i4>
      </vt:variant>
    </vt:vector>
  </HeadingPairs>
  <TitlesOfParts>
    <vt:vector size="24"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222</cp:revision>
  <dcterms:created xsi:type="dcterms:W3CDTF">2020-02-26T07:28:11Z</dcterms:created>
  <dcterms:modified xsi:type="dcterms:W3CDTF">2021-09-07T03:38:57Z</dcterms:modified>
</cp:coreProperties>
</file>