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Lst>
  <p:notesMasterIdLst>
    <p:notesMasterId r:id="rId11"/>
  </p:notesMasterIdLst>
  <p:handoutMasterIdLst>
    <p:handoutMasterId r:id="rId12"/>
  </p:handoutMasterIdLst>
  <p:sldIdLst>
    <p:sldId id="678" r:id="rId2"/>
    <p:sldId id="747" r:id="rId3"/>
    <p:sldId id="748" r:id="rId4"/>
    <p:sldId id="734" r:id="rId5"/>
    <p:sldId id="754" r:id="rId6"/>
    <p:sldId id="750" r:id="rId7"/>
    <p:sldId id="751" r:id="rId8"/>
    <p:sldId id="755" r:id="rId9"/>
    <p:sldId id="753" r:id="rId10"/>
  </p:sldIdLst>
  <p:sldSz cx="9906000" cy="6858000" type="A4"/>
  <p:notesSz cx="6858000" cy="9144000"/>
  <p:defaultTex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E4EC"/>
    <a:srgbClr val="FFCCD1"/>
    <a:srgbClr val="7F7F7F"/>
    <a:srgbClr val="FFE9EA"/>
    <a:srgbClr val="003399"/>
    <a:srgbClr val="FAFAFB"/>
    <a:srgbClr val="F5F5F9"/>
    <a:srgbClr val="333333"/>
    <a:srgbClr val="D00216"/>
    <a:srgbClr val="F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A7F79C-84F6-476D-B8A6-699422EA7B24}" v="206" dt="2020-06-23T01:15:54.452"/>
    <p1510:client id="{CEAF8666-3763-49AB-8F82-2E024FB94C5C}" v="2" dt="2020-10-05T02:02:43.667"/>
  </p1510:revLst>
</p1510:revInfo>
</file>

<file path=ppt/tableStyles.xml><?xml version="1.0" encoding="utf-8"?>
<a:tblStyleLst xmlns:a="http://schemas.openxmlformats.org/drawingml/2006/main" def="{5C22544A-7EE6-4342-B048-85BDC9FD1C3A}">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260" autoAdjust="0"/>
    <p:restoredTop sz="96063" autoAdjust="0"/>
  </p:normalViewPr>
  <p:slideViewPr>
    <p:cSldViewPr>
      <p:cViewPr varScale="1">
        <p:scale>
          <a:sx n="83" d="100"/>
          <a:sy n="83" d="100"/>
        </p:scale>
        <p:origin x="63" y="30"/>
      </p:cViewPr>
      <p:guideLst>
        <p:guide orient="horz" pos="2160"/>
        <p:guide pos="3120"/>
      </p:guideLst>
    </p:cSldViewPr>
  </p:slideViewPr>
  <p:notesTextViewPr>
    <p:cViewPr>
      <p:scale>
        <a:sx n="100" d="100"/>
        <a:sy n="100" d="100"/>
      </p:scale>
      <p:origin x="0" y="0"/>
    </p:cViewPr>
  </p:notesTextViewPr>
  <p:sorterViewPr>
    <p:cViewPr>
      <p:scale>
        <a:sx n="100" d="100"/>
        <a:sy n="100" d="100"/>
      </p:scale>
      <p:origin x="0" y="-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miyazak" clId="Web-{7CA7F79C-84F6-476D-B8A6-699422EA7B24}"/>
    <pc:docChg chg="modSld sldOrd">
      <pc:chgData name="smiyazak" userId="" providerId="" clId="Web-{7CA7F79C-84F6-476D-B8A6-699422EA7B24}" dt="2020-06-23T01:15:54.452" v="186"/>
      <pc:docMkLst>
        <pc:docMk/>
      </pc:docMkLst>
      <pc:sldChg chg="addSp delSp modSp">
        <pc:chgData name="smiyazak" userId="" providerId="" clId="Web-{7CA7F79C-84F6-476D-B8A6-699422EA7B24}" dt="2020-06-23T01:15:19.702" v="182" actId="1076"/>
        <pc:sldMkLst>
          <pc:docMk/>
          <pc:sldMk cId="438246715" sldId="686"/>
        </pc:sldMkLst>
        <pc:spChg chg="add del mod">
          <ac:chgData name="smiyazak" userId="" providerId="" clId="Web-{7CA7F79C-84F6-476D-B8A6-699422EA7B24}" dt="2020-06-23T01:15:02.811" v="174"/>
          <ac:spMkLst>
            <pc:docMk/>
            <pc:sldMk cId="438246715" sldId="686"/>
            <ac:spMk id="4" creationId="{E5E6C6B1-7244-4418-A2B0-9E5D96FD50AB}"/>
          </ac:spMkLst>
        </pc:spChg>
        <pc:spChg chg="add mod">
          <ac:chgData name="smiyazak" userId="" providerId="" clId="Web-{7CA7F79C-84F6-476D-B8A6-699422EA7B24}" dt="2020-06-23T01:15:19.702" v="182" actId="1076"/>
          <ac:spMkLst>
            <pc:docMk/>
            <pc:sldMk cId="438246715" sldId="686"/>
            <ac:spMk id="9" creationId="{6A035B23-D36E-4D8B-BD07-34DF7D64E63A}"/>
          </ac:spMkLst>
        </pc:spChg>
      </pc:sldChg>
      <pc:sldChg chg="modSp">
        <pc:chgData name="smiyazak" userId="" providerId="" clId="Web-{7CA7F79C-84F6-476D-B8A6-699422EA7B24}" dt="2020-06-23T01:14:31.436" v="170" actId="20577"/>
        <pc:sldMkLst>
          <pc:docMk/>
          <pc:sldMk cId="3989490186" sldId="692"/>
        </pc:sldMkLst>
        <pc:spChg chg="mod">
          <ac:chgData name="smiyazak" userId="" providerId="" clId="Web-{7CA7F79C-84F6-476D-B8A6-699422EA7B24}" dt="2020-06-23T01:14:31.436" v="170" actId="20577"/>
          <ac:spMkLst>
            <pc:docMk/>
            <pc:sldMk cId="3989490186" sldId="692"/>
            <ac:spMk id="5" creationId="{00000000-0000-0000-0000-000000000000}"/>
          </ac:spMkLst>
        </pc:spChg>
      </pc:sldChg>
      <pc:sldChg chg="addSp delSp modSp">
        <pc:chgData name="smiyazak" userId="" providerId="" clId="Web-{7CA7F79C-84F6-476D-B8A6-699422EA7B24}" dt="2020-06-23T01:15:26.796" v="185" actId="1076"/>
        <pc:sldMkLst>
          <pc:docMk/>
          <pc:sldMk cId="2004407853" sldId="698"/>
        </pc:sldMkLst>
        <pc:spChg chg="add mod">
          <ac:chgData name="smiyazak" userId="" providerId="" clId="Web-{7CA7F79C-84F6-476D-B8A6-699422EA7B24}" dt="2020-06-23T01:15:26.796" v="185" actId="1076"/>
          <ac:spMkLst>
            <pc:docMk/>
            <pc:sldMk cId="2004407853" sldId="698"/>
            <ac:spMk id="4" creationId="{4DE84799-7CD0-40BA-93DF-406B9A6437BB}"/>
          </ac:spMkLst>
        </pc:spChg>
        <pc:spChg chg="del mod">
          <ac:chgData name="smiyazak" userId="" providerId="" clId="Web-{7CA7F79C-84F6-476D-B8A6-699422EA7B24}" dt="2020-06-23T01:15:23.968" v="183"/>
          <ac:spMkLst>
            <pc:docMk/>
            <pc:sldMk cId="2004407853" sldId="698"/>
            <ac:spMk id="8" creationId="{00000000-0000-0000-0000-000000000000}"/>
          </ac:spMkLst>
        </pc:spChg>
        <pc:graphicFrameChg chg="mod modGraphic">
          <ac:chgData name="smiyazak" userId="" providerId="" clId="Web-{7CA7F79C-84F6-476D-B8A6-699422EA7B24}" dt="2020-06-23T01:04:41.179" v="7"/>
          <ac:graphicFrameMkLst>
            <pc:docMk/>
            <pc:sldMk cId="2004407853" sldId="698"/>
            <ac:graphicFrameMk id="13" creationId="{8D6FD0B5-1C48-2E4A-A909-7ABA89B39DE9}"/>
          </ac:graphicFrameMkLst>
        </pc:graphicFrameChg>
      </pc:sldChg>
      <pc:sldChg chg="modSp ord">
        <pc:chgData name="smiyazak" userId="" providerId="" clId="Web-{7CA7F79C-84F6-476D-B8A6-699422EA7B24}" dt="2020-06-23T01:15:54.452" v="186"/>
        <pc:sldMkLst>
          <pc:docMk/>
          <pc:sldMk cId="3912940893" sldId="705"/>
        </pc:sldMkLst>
        <pc:spChg chg="mod">
          <ac:chgData name="smiyazak" userId="" providerId="" clId="Web-{7CA7F79C-84F6-476D-B8A6-699422EA7B24}" dt="2020-06-23T01:07:39.464" v="29" actId="1076"/>
          <ac:spMkLst>
            <pc:docMk/>
            <pc:sldMk cId="3912940893" sldId="705"/>
            <ac:spMk id="7" creationId="{56BC9F35-7A4E-CA42-9DF1-B36D469930AE}"/>
          </ac:spMkLst>
        </pc:spChg>
      </pc:sldChg>
      <pc:sldChg chg="modSp">
        <pc:chgData name="smiyazak" userId="" providerId="" clId="Web-{7CA7F79C-84F6-476D-B8A6-699422EA7B24}" dt="2020-06-23T01:10:24.917" v="40" actId="20577"/>
        <pc:sldMkLst>
          <pc:docMk/>
          <pc:sldMk cId="2104917091" sldId="724"/>
        </pc:sldMkLst>
        <pc:spChg chg="mod">
          <ac:chgData name="smiyazak" userId="" providerId="" clId="Web-{7CA7F79C-84F6-476D-B8A6-699422EA7B24}" dt="2020-06-23T01:10:24.917" v="40" actId="20577"/>
          <ac:spMkLst>
            <pc:docMk/>
            <pc:sldMk cId="2104917091" sldId="724"/>
            <ac:spMk id="6" creationId="{00000000-0000-0000-0000-000000000000}"/>
          </ac:spMkLst>
        </pc:spChg>
      </pc:sldChg>
      <pc:sldChg chg="modSp">
        <pc:chgData name="smiyazak" userId="" providerId="" clId="Web-{7CA7F79C-84F6-476D-B8A6-699422EA7B24}" dt="2020-06-23T01:06:33.337" v="25"/>
        <pc:sldMkLst>
          <pc:docMk/>
          <pc:sldMk cId="4082721140" sldId="725"/>
        </pc:sldMkLst>
        <pc:graphicFrameChg chg="mod modGraphic">
          <ac:chgData name="smiyazak" userId="" providerId="" clId="Web-{7CA7F79C-84F6-476D-B8A6-699422EA7B24}" dt="2020-06-23T01:06:33.337" v="25"/>
          <ac:graphicFrameMkLst>
            <pc:docMk/>
            <pc:sldMk cId="4082721140" sldId="725"/>
            <ac:graphicFrameMk id="5" creationId="{5C4374D8-C7AA-A044-9BC8-03321DB933E1}"/>
          </ac:graphicFrameMkLst>
        </pc:graphicFrameChg>
      </pc:sldChg>
    </pc:docChg>
  </pc:docChgLst>
  <pc:docChgLst>
    <pc:chgData name="easanuma" userId="yzfjGmfadSvDOcBxGLjUfNNpSeM9N3rpFdd/0d01C9c=" providerId="None" clId="Web-{CEAF8666-3763-49AB-8F82-2E024FB94C5C}"/>
    <pc:docChg chg="modSld">
      <pc:chgData name="easanuma" userId="yzfjGmfadSvDOcBxGLjUfNNpSeM9N3rpFdd/0d01C9c=" providerId="None" clId="Web-{CEAF8666-3763-49AB-8F82-2E024FB94C5C}" dt="2020-10-05T02:02:43.667" v="1"/>
      <pc:docMkLst>
        <pc:docMk/>
      </pc:docMkLst>
      <pc:sldChg chg="addSp delSp">
        <pc:chgData name="easanuma" userId="yzfjGmfadSvDOcBxGLjUfNNpSeM9N3rpFdd/0d01C9c=" providerId="None" clId="Web-{CEAF8666-3763-49AB-8F82-2E024FB94C5C}" dt="2020-10-05T02:02:43.667" v="1"/>
        <pc:sldMkLst>
          <pc:docMk/>
          <pc:sldMk cId="4277606802" sldId="733"/>
        </pc:sldMkLst>
        <pc:spChg chg="add del">
          <ac:chgData name="easanuma" userId="yzfjGmfadSvDOcBxGLjUfNNpSeM9N3rpFdd/0d01C9c=" providerId="None" clId="Web-{CEAF8666-3763-49AB-8F82-2E024FB94C5C}" dt="2020-10-05T02:02:43.667" v="1"/>
          <ac:spMkLst>
            <pc:docMk/>
            <pc:sldMk cId="4277606802" sldId="733"/>
            <ac:spMk id="4" creationId="{149C372C-97C0-4417-A29F-CDF3F404943A}"/>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17E4A5E-F982-442B-AD96-6979D7864649}" type="datetimeFigureOut">
              <a:rPr kumimoji="1" lang="ja-JP" altLang="en-US" smtClean="0"/>
              <a:t>2021/3/24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FD7EC5-E9E6-417E-95B1-D9DF5F42AA33}" type="slidenum">
              <a:rPr kumimoji="1" lang="ja-JP" altLang="en-US" smtClean="0"/>
              <a:t>‹#›</a:t>
            </a:fld>
            <a:endParaRPr kumimoji="1" lang="ja-JP" altLang="en-US"/>
          </a:p>
        </p:txBody>
      </p:sp>
    </p:spTree>
    <p:extLst>
      <p:ext uri="{BB962C8B-B14F-4D97-AF65-F5344CB8AC3E}">
        <p14:creationId xmlns:p14="http://schemas.microsoft.com/office/powerpoint/2010/main" val="3786313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620B2-0E91-4F44-9E7D-8B5EAB0CF3E2}" type="datetimeFigureOut">
              <a:rPr kumimoji="1" lang="ja-JP" altLang="en-US" smtClean="0"/>
              <a:pPr/>
              <a:t>2021/3/24</a:t>
            </a:fld>
            <a:endParaRPr kumimoji="1" lang="ja-JP" altLang="en-US" dirty="0"/>
          </a:p>
        </p:txBody>
      </p:sp>
      <p:sp>
        <p:nvSpPr>
          <p:cNvPr id="4" name="スライド イメージ プレースホルダ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26725D-9DF2-415C-AB8C-875BE3177909}" type="slidenum">
              <a:rPr kumimoji="1" lang="ja-JP" altLang="en-US" smtClean="0"/>
              <a:pPr/>
              <a:t>‹#›</a:t>
            </a:fld>
            <a:endParaRPr kumimoji="1" lang="ja-JP" altLang="en-US" dirty="0"/>
          </a:p>
        </p:txBody>
      </p:sp>
    </p:spTree>
    <p:extLst>
      <p:ext uri="{BB962C8B-B14F-4D97-AF65-F5344CB8AC3E}">
        <p14:creationId xmlns:p14="http://schemas.microsoft.com/office/powerpoint/2010/main" val="1799099509"/>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latin typeface="+mn-ea"/>
              <a:ea typeface="+mn-ea"/>
            </a:endParaRPr>
          </a:p>
        </p:txBody>
      </p:sp>
      <p:sp>
        <p:nvSpPr>
          <p:cNvPr id="4" name="スライド番号プレースホルダー 3"/>
          <p:cNvSpPr>
            <a:spLocks noGrp="1"/>
          </p:cNvSpPr>
          <p:nvPr>
            <p:ph type="sldNum" sz="quarter" idx="10"/>
          </p:nvPr>
        </p:nvSpPr>
        <p:spPr/>
        <p:txBody>
          <a:bodyPr/>
          <a:lstStyle/>
          <a:p>
            <a:fld id="{D4D79FAC-C8F0-6146-9E93-58F95DBB458E}" type="slidenum">
              <a:rPr kumimoji="1" lang="ja-JP" altLang="en-US" smtClean="0"/>
              <a:t>1</a:t>
            </a:fld>
            <a:endParaRPr kumimoji="1" lang="ja-JP" altLang="en-US"/>
          </a:p>
        </p:txBody>
      </p:sp>
    </p:spTree>
    <p:extLst>
      <p:ext uri="{BB962C8B-B14F-4D97-AF65-F5344CB8AC3E}">
        <p14:creationId xmlns:p14="http://schemas.microsoft.com/office/powerpoint/2010/main" val="4066246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836581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24805361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https://cptl.corp.yahoo.co.jp/pages/viewpage.action?pageId=2198557592</a:t>
            </a:r>
          </a:p>
          <a:p>
            <a:r>
              <a:rPr kumimoji="1" lang="ja-JP" altLang="en-US" dirty="0"/>
              <a:t>免責の記載あり</a:t>
            </a:r>
            <a:endParaRPr kumimoji="1" lang="en-US" altLang="ja-JP" dirty="0"/>
          </a:p>
          <a:p>
            <a:r>
              <a:rPr kumimoji="1" lang="ja-JP" altLang="en-US" sz="1200" b="0" i="0" u="none" strike="noStrike" kern="1200" dirty="0">
                <a:solidFill>
                  <a:schemeClr val="tx1"/>
                </a:solidFill>
                <a:effectLst/>
                <a:latin typeface="+mn-lt"/>
                <a:ea typeface="+mn-ea"/>
                <a:cs typeface="+mn-cs"/>
              </a:rPr>
              <a:t>・広告取り扱いに関するご契約の条件（プレミアム広告）→広告取扱基本規定</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・プレミアム広告　免責条項 </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・セールスシート（各商品）</a:t>
            </a:r>
            <a:endParaRPr kumimoji="1" lang="en-US" altLang="ja-JP" sz="1200" b="0" i="0" u="none" strike="noStrike" kern="1200" dirty="0">
              <a:solidFill>
                <a:schemeClr val="tx1"/>
              </a:solidFill>
              <a:effectLst/>
              <a:latin typeface="+mn-lt"/>
              <a:ea typeface="+mn-ea"/>
              <a:cs typeface="+mn-cs"/>
            </a:endParaRPr>
          </a:p>
          <a:p>
            <a:r>
              <a:rPr kumimoji="1" lang="ja-JP" altLang="en-US" sz="1200" b="0" i="0" u="none" strike="noStrike" kern="1200" dirty="0">
                <a:solidFill>
                  <a:schemeClr val="tx1"/>
                </a:solidFill>
                <a:effectLst/>
                <a:latin typeface="+mn-lt"/>
                <a:ea typeface="+mn-ea"/>
                <a:cs typeface="+mn-cs"/>
              </a:rPr>
              <a:t>・入稿規定</a:t>
            </a:r>
            <a:endParaRPr kumimoji="1" lang="en-US" altLang="ja-JP" sz="1200" b="0" i="0" u="none" strike="noStrike" kern="1200" dirty="0">
              <a:solidFill>
                <a:schemeClr val="tx1"/>
              </a:solidFill>
              <a:effectLst/>
              <a:latin typeface="+mn-lt"/>
              <a:ea typeface="+mn-ea"/>
              <a:cs typeface="+mn-cs"/>
            </a:endParaRPr>
          </a:p>
          <a:p>
            <a:endParaRPr kumimoji="1" lang="en-US" altLang="ja-JP" dirty="0"/>
          </a:p>
        </p:txBody>
      </p:sp>
    </p:spTree>
    <p:extLst>
      <p:ext uri="{BB962C8B-B14F-4D97-AF65-F5344CB8AC3E}">
        <p14:creationId xmlns:p14="http://schemas.microsoft.com/office/powerpoint/2010/main" val="5664211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用">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3212976"/>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pic>
        <p:nvPicPr>
          <p:cNvPr id="7" name="Picture 2"/>
          <p:cNvPicPr>
            <a:picLocks noChangeAspect="1" noChangeArrowheads="1"/>
          </p:cNvPicPr>
          <p:nvPr userDrawn="1"/>
        </p:nvPicPr>
        <p:blipFill>
          <a:blip r:embed="rId2" cstate="print"/>
          <a:srcRect/>
          <a:stretch>
            <a:fillRect/>
          </a:stretch>
        </p:blipFill>
        <p:spPr bwMode="auto">
          <a:xfrm>
            <a:off x="3224826" y="1730067"/>
            <a:ext cx="3529372" cy="943646"/>
          </a:xfrm>
          <a:prstGeom prst="rect">
            <a:avLst/>
          </a:prstGeom>
          <a:noFill/>
          <a:ln w="9525">
            <a:noFill/>
            <a:miter lim="800000"/>
            <a:headEnd/>
            <a:tailEnd/>
          </a:ln>
          <a:effectLst/>
        </p:spPr>
      </p:pic>
      <p:sp>
        <p:nvSpPr>
          <p:cNvPr id="10" name="テキスト プレースホルダ 9"/>
          <p:cNvSpPr>
            <a:spLocks noGrp="1"/>
          </p:cNvSpPr>
          <p:nvPr>
            <p:ph type="body" sz="quarter" idx="13" hasCustomPrompt="1"/>
          </p:nvPr>
        </p:nvSpPr>
        <p:spPr>
          <a:xfrm>
            <a:off x="2792414" y="458112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2013/XX/XX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521943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中面用">
    <p:spTree>
      <p:nvGrpSpPr>
        <p:cNvPr id="1" name=""/>
        <p:cNvGrpSpPr/>
        <p:nvPr/>
      </p:nvGrpSpPr>
      <p:grpSpPr>
        <a:xfrm>
          <a:off x="0" y="0"/>
          <a:ext cx="0" cy="0"/>
          <a:chOff x="0" y="0"/>
          <a:chExt cx="0" cy="0"/>
        </a:xfrm>
      </p:grpSpPr>
      <p:sp>
        <p:nvSpPr>
          <p:cNvPr id="15"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8" name="スライド番号プレースホルダ 10"/>
          <p:cNvSpPr txBox="1">
            <a:spLocks/>
          </p:cNvSpPr>
          <p:nvPr userDrawn="1"/>
        </p:nvSpPr>
        <p:spPr>
          <a:xfrm>
            <a:off x="7538144" y="6520259"/>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
        <p:nvSpPr>
          <p:cNvPr id="9" name="タイトル 1">
            <a:extLst>
              <a:ext uri="{FF2B5EF4-FFF2-40B4-BE49-F238E27FC236}">
                <a16:creationId xmlns:a16="http://schemas.microsoft.com/office/drawing/2014/main" id="{707984D9-3F31-6F4D-BB3D-30083903CCB8}"/>
              </a:ext>
            </a:extLst>
          </p:cNvPr>
          <p:cNvSpPr>
            <a:spLocks noGrp="1"/>
          </p:cNvSpPr>
          <p:nvPr>
            <p:ph type="title" hasCustomPrompt="1"/>
          </p:nvPr>
        </p:nvSpPr>
        <p:spPr>
          <a:xfrm>
            <a:off x="500926" y="291972"/>
            <a:ext cx="7992888" cy="432048"/>
          </a:xfrm>
        </p:spPr>
        <p:txBody>
          <a:bodyPr>
            <a:normAutofit/>
          </a:bodyPr>
          <a:lstStyle>
            <a:lvl1pPr algn="l">
              <a:defRPr sz="2800"/>
            </a:lvl1pPr>
          </a:lstStyle>
          <a:p>
            <a:r>
              <a:rPr kumimoji="1" lang="ja-JP" altLang="en-US"/>
              <a:t>テキストテキストテキスト　</a:t>
            </a:r>
            <a:r>
              <a:rPr lang="ja-JP" altLang="en-US" sz="1200">
                <a:latin typeface="メイリオ" panose="020B0604030504040204" pitchFamily="50" charset="-128"/>
                <a:ea typeface="メイリオ" panose="020B0604030504040204" pitchFamily="50" charset="-128"/>
                <a:cs typeface="メイリオ" panose="020B0604030504040204" pitchFamily="50" charset="-128"/>
              </a:rPr>
              <a:t>テキストテキストテキスト</a:t>
            </a:r>
            <a:endParaRPr kumimoji="1" lang="ja-JP" altLang="en-US" sz="1100" dirty="0"/>
          </a:p>
        </p:txBody>
      </p:sp>
      <p:sp>
        <p:nvSpPr>
          <p:cNvPr id="12" name="正方形/長方形 11">
            <a:extLst>
              <a:ext uri="{FF2B5EF4-FFF2-40B4-BE49-F238E27FC236}">
                <a16:creationId xmlns:a16="http://schemas.microsoft.com/office/drawing/2014/main" id="{9D8D5134-722E-C347-A2EE-B0378991EB03}"/>
              </a:ext>
            </a:extLst>
          </p:cNvPr>
          <p:cNvSpPr/>
          <p:nvPr userDrawn="1"/>
        </p:nvSpPr>
        <p:spPr>
          <a:xfrm>
            <a:off x="0" y="-11862"/>
            <a:ext cx="47782" cy="6858001"/>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a:extLst>
              <a:ext uri="{FF2B5EF4-FFF2-40B4-BE49-F238E27FC236}">
                <a16:creationId xmlns:a16="http://schemas.microsoft.com/office/drawing/2014/main" id="{C9DF56A8-D930-6242-9838-ED49F04302FD}"/>
              </a:ext>
            </a:extLst>
          </p:cNvPr>
          <p:cNvSpPr/>
          <p:nvPr userDrawn="1"/>
        </p:nvSpPr>
        <p:spPr>
          <a:xfrm>
            <a:off x="0" y="-11861"/>
            <a:ext cx="206829" cy="907223"/>
          </a:xfrm>
          <a:prstGeom prst="rect">
            <a:avLst/>
          </a:prstGeom>
          <a:solidFill>
            <a:srgbClr val="54545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44978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中表紙用">
    <p:spTree>
      <p:nvGrpSpPr>
        <p:cNvPr id="1" name=""/>
        <p:cNvGrpSpPr/>
        <p:nvPr/>
      </p:nvGrpSpPr>
      <p:grpSpPr>
        <a:xfrm>
          <a:off x="0" y="0"/>
          <a:ext cx="0" cy="0"/>
          <a:chOff x="0" y="0"/>
          <a:chExt cx="0" cy="0"/>
        </a:xfrm>
      </p:grpSpPr>
      <p:sp>
        <p:nvSpPr>
          <p:cNvPr id="6" name="タイトル 1"/>
          <p:cNvSpPr>
            <a:spLocks noGrp="1"/>
          </p:cNvSpPr>
          <p:nvPr userDrawn="1">
            <p:ph type="title" hasCustomPrompt="1"/>
          </p:nvPr>
        </p:nvSpPr>
        <p:spPr>
          <a:xfrm>
            <a:off x="704528" y="2703416"/>
            <a:ext cx="8496944" cy="1143000"/>
          </a:xfrm>
        </p:spPr>
        <p:txBody>
          <a:bodyPr>
            <a:normAutofit/>
          </a:bodyPr>
          <a:lstStyle>
            <a:lvl1pPr>
              <a:defRPr sz="4000"/>
            </a:lvl1pPr>
          </a:lstStyle>
          <a:p>
            <a:r>
              <a:rPr kumimoji="1" lang="ja-JP" altLang="en-US" dirty="0">
                <a:solidFill>
                  <a:schemeClr val="tx1"/>
                </a:solidFill>
              </a:rPr>
              <a:t>クリックして中表紙タイトルを入力</a:t>
            </a:r>
          </a:p>
        </p:txBody>
      </p:sp>
      <p:sp>
        <p:nvSpPr>
          <p:cNvPr id="13"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スライド番号プレースホルダ 10"/>
          <p:cNvSpPr txBox="1">
            <a:spLocks/>
          </p:cNvSpPr>
          <p:nvPr userDrawn="1"/>
        </p:nvSpPr>
        <p:spPr>
          <a:xfrm>
            <a:off x="7594600" y="6453336"/>
            <a:ext cx="2311400" cy="365125"/>
          </a:xfrm>
          <a:prstGeom prst="rect">
            <a:avLst/>
          </a:prstGeom>
        </p:spPr>
        <p:txBody>
          <a:bodyPr vert="horz" lIns="91440" tIns="45720" rIns="91440" bIns="45720" rtlCol="0" anchor="ctr"/>
          <a:lstStyle>
            <a:defPPr lvl="0">
              <a:defRPr lang="ja-JP"/>
            </a:defPPr>
            <a:lvl1pPr marL="0" lvl="1" algn="r" defTabSz="914400" rtl="0" eaLnBrk="1" latinLnBrk="0" hangingPunct="1">
              <a:defRPr kumimoji="1" sz="1400" kern="1200">
                <a:solidFill>
                  <a:srgbClr val="687080"/>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F9BD7636-22E7-4304-ABE2-16A3D163D5E1}" type="slidenum">
              <a:rPr lang="ja-JP" altLang="en-US" smtClean="0"/>
              <a:pPr/>
              <a:t>‹#›</a:t>
            </a:fld>
            <a:endParaRPr lang="ja-JP" altLang="en-US" dirty="0"/>
          </a:p>
        </p:txBody>
      </p:sp>
    </p:spTree>
    <p:extLst>
      <p:ext uri="{BB962C8B-B14F-4D97-AF65-F5344CB8AC3E}">
        <p14:creationId xmlns:p14="http://schemas.microsoft.com/office/powerpoint/2010/main" val="4017437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表紙用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442035"/>
            <a:ext cx="3529372" cy="943646"/>
          </a:xfrm>
          <a:prstGeom prst="rect">
            <a:avLst/>
          </a:prstGeom>
          <a:noFill/>
          <a:ln w="9525">
            <a:noFill/>
            <a:miter lim="800000"/>
            <a:headEnd/>
            <a:tailEnd/>
          </a:ln>
          <a:effectLst/>
        </p:spPr>
      </p:pic>
      <p:sp>
        <p:nvSpPr>
          <p:cNvPr id="10" name="タイトル 1"/>
          <p:cNvSpPr>
            <a:spLocks noGrp="1"/>
          </p:cNvSpPr>
          <p:nvPr>
            <p:ph type="ctrTitle"/>
          </p:nvPr>
        </p:nvSpPr>
        <p:spPr>
          <a:xfrm>
            <a:off x="742950" y="2996952"/>
            <a:ext cx="8420100" cy="819523"/>
          </a:xfrm>
        </p:spPr>
        <p:txBody>
          <a:bodyPr>
            <a:normAutofit/>
          </a:bodyPr>
          <a:lstStyle>
            <a:lvl1pPr>
              <a:defRPr sz="4800"/>
            </a:lvl1pPr>
          </a:lstStyle>
          <a:p>
            <a:r>
              <a:rPr kumimoji="1" lang="ja-JP" altLang="en-US"/>
              <a:t>マスタ タイトルの書式設定</a:t>
            </a:r>
            <a:endParaRPr kumimoji="1" lang="ja-JP" altLang="en-US" dirty="0"/>
          </a:p>
        </p:txBody>
      </p:sp>
      <p:sp>
        <p:nvSpPr>
          <p:cNvPr id="12" name="サブタイトル 2"/>
          <p:cNvSpPr>
            <a:spLocks noGrp="1"/>
          </p:cNvSpPr>
          <p:nvPr>
            <p:ph type="subTitle" idx="1"/>
          </p:nvPr>
        </p:nvSpPr>
        <p:spPr>
          <a:xfrm>
            <a:off x="1485900" y="386104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654078"/>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756488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表紙用二行">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340768"/>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924944"/>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テキスト プレースホルダ 9"/>
          <p:cNvSpPr>
            <a:spLocks noGrp="1"/>
          </p:cNvSpPr>
          <p:nvPr>
            <p:ph type="body" sz="quarter" idx="13" hasCustomPrompt="1"/>
          </p:nvPr>
        </p:nvSpPr>
        <p:spPr>
          <a:xfrm>
            <a:off x="2792414" y="4509120"/>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205372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表紙用二行サブタイトル付き">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cstate="print"/>
          <a:srcRect/>
          <a:stretch>
            <a:fillRect/>
          </a:stretch>
        </p:blipFill>
        <p:spPr bwMode="auto">
          <a:xfrm>
            <a:off x="3223828" y="1124744"/>
            <a:ext cx="3529372" cy="943646"/>
          </a:xfrm>
          <a:prstGeom prst="rect">
            <a:avLst/>
          </a:prstGeom>
          <a:noFill/>
          <a:ln w="9525">
            <a:noFill/>
            <a:miter lim="800000"/>
            <a:headEnd/>
            <a:tailEnd/>
          </a:ln>
          <a:effectLst/>
        </p:spPr>
      </p:pic>
      <p:sp>
        <p:nvSpPr>
          <p:cNvPr id="10" name="タイトル 1"/>
          <p:cNvSpPr>
            <a:spLocks noGrp="1"/>
          </p:cNvSpPr>
          <p:nvPr>
            <p:ph type="ctrTitle" hasCustomPrompt="1"/>
          </p:nvPr>
        </p:nvSpPr>
        <p:spPr>
          <a:xfrm>
            <a:off x="742950" y="2708920"/>
            <a:ext cx="8420100" cy="1323579"/>
          </a:xfrm>
        </p:spPr>
        <p:txBody>
          <a:bodyPr>
            <a:normAutofit/>
          </a:bodyPr>
          <a:lstStyle>
            <a:lvl1pPr>
              <a:defRPr sz="4400"/>
            </a:lvl1pPr>
          </a:lstStyle>
          <a:p>
            <a:r>
              <a:rPr kumimoji="1" lang="ja-JP" altLang="en-US" dirty="0"/>
              <a:t>クリックしてタイトルを入力</a:t>
            </a:r>
            <a:r>
              <a:rPr kumimoji="1" lang="en-US" altLang="ja-JP" dirty="0"/>
              <a:t/>
            </a:r>
            <a:br>
              <a:rPr kumimoji="1" lang="en-US" altLang="ja-JP" dirty="0"/>
            </a:br>
            <a:r>
              <a:rPr kumimoji="1" lang="ja-JP" altLang="en-US" dirty="0"/>
              <a:t>クリックしてタイトルを入力</a:t>
            </a:r>
          </a:p>
        </p:txBody>
      </p:sp>
      <p:sp>
        <p:nvSpPr>
          <p:cNvPr id="13" name="サブタイトル 2"/>
          <p:cNvSpPr>
            <a:spLocks noGrp="1"/>
          </p:cNvSpPr>
          <p:nvPr>
            <p:ph type="subTitle" idx="1"/>
          </p:nvPr>
        </p:nvSpPr>
        <p:spPr>
          <a:xfrm>
            <a:off x="1485900" y="4221088"/>
            <a:ext cx="6934200" cy="288032"/>
          </a:xfrm>
        </p:spPr>
        <p:txBody>
          <a:bodyPr>
            <a:normAutofit/>
          </a:bodyPr>
          <a:lstStyle>
            <a:lvl1pPr marL="0" indent="0" algn="ctr">
              <a:buNone/>
              <a:defRPr sz="1400">
                <a:solidFill>
                  <a:srgbClr val="68708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16" name="テキスト プレースホルダ 9"/>
          <p:cNvSpPr>
            <a:spLocks noGrp="1"/>
          </p:cNvSpPr>
          <p:nvPr>
            <p:ph type="body" sz="quarter" idx="13" hasCustomPrompt="1"/>
          </p:nvPr>
        </p:nvSpPr>
        <p:spPr>
          <a:xfrm>
            <a:off x="2792414" y="4798094"/>
            <a:ext cx="4311771" cy="719138"/>
          </a:xfrm>
        </p:spPr>
        <p:txBody>
          <a:bodyPr>
            <a:noAutofit/>
          </a:bodyPr>
          <a:lstStyle>
            <a:lvl1pPr marL="0" marR="0" indent="0" algn="ctr" defTabSz="914400" rtl="0" eaLnBrk="1" fontAlgn="auto" latinLnBrk="0" hangingPunct="1">
              <a:lnSpc>
                <a:spcPts val="2500"/>
              </a:lnSpc>
              <a:spcBef>
                <a:spcPct val="0"/>
              </a:spcBef>
              <a:spcAft>
                <a:spcPts val="0"/>
              </a:spcAft>
              <a:buClrTx/>
              <a:buSzTx/>
              <a:buFontTx/>
              <a:buNone/>
              <a:tabLst/>
              <a:defRPr sz="1800">
                <a:solidFill>
                  <a:schemeClr val="accent4"/>
                </a:solidFill>
              </a:defRPr>
            </a:lvl1pPr>
            <a:lvl2pPr>
              <a:defRPr sz="1800"/>
            </a:lvl2pPr>
            <a:lvl3pPr>
              <a:defRPr sz="1800"/>
            </a:lvl3pPr>
            <a:lvl4pPr>
              <a:defRPr sz="1800"/>
            </a:lvl4pPr>
            <a:lvl5pPr>
              <a:defRPr sz="1800"/>
            </a:lvl5pPr>
          </a:lstStyle>
          <a:p>
            <a:pPr marL="0" marR="0" lvl="0" indent="0" algn="ctr" defTabSz="914400" rtl="0" eaLnBrk="1" fontAlgn="auto" latinLnBrk="0" hangingPunct="1">
              <a:lnSpc>
                <a:spcPts val="2500"/>
              </a:lnSpc>
              <a:spcBef>
                <a:spcPct val="0"/>
              </a:spcBef>
              <a:spcAft>
                <a:spcPts val="0"/>
              </a:spcAft>
              <a:buClrTx/>
              <a:buSzTx/>
              <a:buFontTx/>
              <a:buNone/>
              <a:tabLst/>
              <a:defRPr/>
            </a:pPr>
            <a:r>
              <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ヤフー株式会社　</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NAME </a:t>
            </a:r>
            <a:r>
              <a:rPr kumimoji="1" lang="en-US" altLang="ja-JP" sz="1800" b="0" i="0" u="none" strike="noStrike" kern="1200" cap="none" spc="0" normalizeH="0" baseline="0" noProof="0" dirty="0" err="1">
                <a:ln>
                  <a:noFill/>
                </a:ln>
                <a:solidFill>
                  <a:srgbClr val="454958"/>
                </a:solidFill>
                <a:effectLst/>
                <a:uLnTx/>
                <a:uFillTx/>
                <a:latin typeface="メイリオ" pitchFamily="50" charset="-128"/>
                <a:ea typeface="メイリオ" pitchFamily="50" charset="-128"/>
                <a:cs typeface="メイリオ" pitchFamily="50" charset="-128"/>
              </a:rPr>
              <a:t>NAME</a:t>
            </a: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
            </a:r>
            <a:b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br>
            <a:r>
              <a:rPr kumimoji="1" lang="en-US" altLang="ja-JP"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rPr>
              <a:t>2014/XX/XX</a:t>
            </a:r>
            <a:endParaRPr kumimoji="1" lang="ja-JP" altLang="en-US" sz="1800" b="0" i="0" u="none" strike="noStrike" kern="1200" cap="none" spc="0" normalizeH="0" baseline="0" noProof="0" dirty="0">
              <a:ln>
                <a:noFill/>
              </a:ln>
              <a:solidFill>
                <a:srgbClr val="454958"/>
              </a:solidFill>
              <a:effectLst/>
              <a:uLnTx/>
              <a:uFillTx/>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5305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16696" y="1916832"/>
            <a:ext cx="7429500" cy="2387600"/>
          </a:xfrm>
        </p:spPr>
        <p:txBody>
          <a:bodyPr anchor="b"/>
          <a:lstStyle>
            <a:lvl1pPr algn="ctr">
              <a:defRPr sz="4875">
                <a:solidFill>
                  <a:srgbClr val="212121"/>
                </a:solidFill>
                <a:latin typeface="メイリオ" panose="020B0604030504040204" pitchFamily="50" charset="-128"/>
                <a:ea typeface="メイリオ" panose="020B0604030504040204" pitchFamily="50" charset="-128"/>
              </a:defRPr>
            </a:lvl1pPr>
          </a:lstStyle>
          <a:p>
            <a:r>
              <a:rPr kumimoji="1" lang="ja-JP" altLang="en-US"/>
              <a:t>マスター タイトルの書式設定</a:t>
            </a:r>
          </a:p>
        </p:txBody>
      </p:sp>
      <p:sp>
        <p:nvSpPr>
          <p:cNvPr id="3" name="サブタイトル 2"/>
          <p:cNvSpPr>
            <a:spLocks noGrp="1"/>
          </p:cNvSpPr>
          <p:nvPr>
            <p:ph type="subTitle" idx="1"/>
          </p:nvPr>
        </p:nvSpPr>
        <p:spPr>
          <a:xfrm>
            <a:off x="1238250" y="3602038"/>
            <a:ext cx="7429500" cy="1655762"/>
          </a:xfrm>
        </p:spPr>
        <p:txBody>
          <a:bodyPr/>
          <a:lstStyle>
            <a:lvl1pPr marL="0" indent="0" algn="ctr">
              <a:buNone/>
              <a:defRPr sz="1950">
                <a:solidFill>
                  <a:srgbClr val="212121"/>
                </a:solidFill>
                <a:latin typeface="メイリオ" panose="020B0604030504040204" pitchFamily="50" charset="-128"/>
                <a:ea typeface="メイリオ" panose="020B0604030504040204" pitchFamily="50" charset="-128"/>
              </a:defRPr>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atin typeface="メイリオ" panose="020B0604030504040204" pitchFamily="50" charset="-128"/>
                <a:ea typeface="メイリオ" panose="020B0604030504040204" pitchFamily="50" charset="-128"/>
              </a:defRPr>
            </a:lvl1pPr>
          </a:lstStyle>
          <a:p>
            <a:fld id="{AB8BD671-3A72-4035-B958-7833A2864846}" type="datetime1">
              <a:rPr lang="ja-JP" altLang="en-US" smtClean="0"/>
              <a:t>2021/3/24</a:t>
            </a:fld>
            <a:endParaRPr lang="ja-JP" altLang="en-US"/>
          </a:p>
        </p:txBody>
      </p:sp>
      <p:sp>
        <p:nvSpPr>
          <p:cNvPr id="7" name="スライド番号プレースホルダー 5"/>
          <p:cNvSpPr>
            <a:spLocks noGrp="1"/>
          </p:cNvSpPr>
          <p:nvPr>
            <p:ph type="sldNum" sz="quarter" idx="12"/>
          </p:nvPr>
        </p:nvSpPr>
        <p:spPr>
          <a:xfrm>
            <a:off x="7616442" y="6552833"/>
            <a:ext cx="2228850" cy="365125"/>
          </a:xfrm>
          <a:prstGeom prst="rect">
            <a:avLst/>
          </a:prstGeom>
        </p:spPr>
        <p:txBody>
          <a:bodyPr/>
          <a:lstStyle>
            <a:lvl1pPr algn="r">
              <a:defRPr sz="813">
                <a:latin typeface="メイリオ" panose="020B0604030504040204" pitchFamily="50" charset="-128"/>
                <a:ea typeface="メイリオ" panose="020B0604030504040204" pitchFamily="50" charset="-128"/>
              </a:defRPr>
            </a:lvl1pPr>
          </a:lstStyle>
          <a:p>
            <a:fld id="{960A7A60-E623-C842-8AFE-9F11748E6EB6}" type="slidenum">
              <a:rPr lang="ja-JP" altLang="en-US" smtClean="0"/>
              <a:pPr/>
              <a:t>‹#›</a:t>
            </a:fld>
            <a:endParaRPr lang="ja-JP" altLang="en-US"/>
          </a:p>
        </p:txBody>
      </p:sp>
      <p:sp>
        <p:nvSpPr>
          <p:cNvPr id="8" name="フッター プレースホルダー 4"/>
          <p:cNvSpPr>
            <a:spLocks noGrp="1"/>
          </p:cNvSpPr>
          <p:nvPr>
            <p:ph type="ftr" sz="quarter" idx="3"/>
          </p:nvPr>
        </p:nvSpPr>
        <p:spPr>
          <a:xfrm>
            <a:off x="3281363" y="6552833"/>
            <a:ext cx="3343275" cy="365125"/>
          </a:xfrm>
          <a:prstGeom prst="rect">
            <a:avLst/>
          </a:prstGeom>
        </p:spPr>
        <p:txBody>
          <a:bodyPr vert="horz" lIns="91440" tIns="45720" rIns="91440" bIns="45720" rtlCol="0" anchor="ctr"/>
          <a:lstStyle>
            <a:lvl1pPr algn="ctr">
              <a:defRPr sz="650">
                <a:solidFill>
                  <a:schemeClr val="tx1">
                    <a:tint val="75000"/>
                  </a:schemeClr>
                </a:solidFill>
                <a:latin typeface="メイリオ" panose="020B0604030504040204" pitchFamily="50" charset="-128"/>
                <a:ea typeface="メイリオ" panose="020B0604030504040204" pitchFamily="50" charset="-128"/>
              </a:defRPr>
            </a:lvl1pPr>
          </a:lstStyle>
          <a:p>
            <a:r>
              <a:rPr lang="en" altLang="ja-JP" dirty="0"/>
              <a:t>Copyright (C)</a:t>
            </a:r>
            <a:r>
              <a:rPr lang="en" altLang="ja-JP"/>
              <a:t> 2019</a:t>
            </a:r>
            <a:r>
              <a:rPr lang="en" altLang="ja-JP" dirty="0"/>
              <a:t> Yahoo Japan Corporation. All Rights Reserved.</a:t>
            </a:r>
            <a:endParaRPr lang="ja-JP" altLang="en-US" dirty="0"/>
          </a:p>
        </p:txBody>
      </p:sp>
    </p:spTree>
    <p:extLst>
      <p:ext uri="{BB962C8B-B14F-4D97-AF65-F5344CB8AC3E}">
        <p14:creationId xmlns:p14="http://schemas.microsoft.com/office/powerpoint/2010/main" val="45072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dirty="0"/>
              <a:t>マスタ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17" name="フッター プレースホルダ 9"/>
          <p:cNvSpPr>
            <a:spLocks noGrp="1"/>
          </p:cNvSpPr>
          <p:nvPr>
            <p:ph type="ftr" sz="quarter" idx="3"/>
          </p:nvPr>
        </p:nvSpPr>
        <p:spPr>
          <a:xfrm>
            <a:off x="2792760" y="6525344"/>
            <a:ext cx="4320480" cy="365125"/>
          </a:xfrm>
          <a:prstGeom prst="rect">
            <a:avLst/>
          </a:prstGeom>
        </p:spPr>
        <p:txBody>
          <a:bodyPr vert="horz" lIns="91440" tIns="45720" rIns="91440" bIns="45720" rtlCol="0" anchor="ctr"/>
          <a:lstStyle>
            <a:lvl1pPr algn="ctr">
              <a:defRPr sz="700">
                <a:solidFill>
                  <a:schemeClr val="tx1"/>
                </a:solidFill>
                <a:latin typeface="メイリオ"/>
                <a:ea typeface="メイリオ"/>
              </a:defRPr>
            </a:lvl1pPr>
          </a:lstStyle>
          <a:p>
            <a:r>
              <a:rPr lang="en-US" altLang="ja-JP" dirty="0" smtClean="0">
                <a:solidFill>
                  <a:prstClr val="black"/>
                </a:solidFill>
              </a:rPr>
              <a:t>Copyright</a:t>
            </a:r>
            <a:r>
              <a:rPr lang="ja-JP" altLang="en-US" dirty="0" smtClean="0">
                <a:solidFill>
                  <a:prstClr val="black"/>
                </a:solidFill>
              </a:rPr>
              <a:t>（</a:t>
            </a:r>
            <a:r>
              <a:rPr lang="en-US" altLang="ja-JP" dirty="0" smtClean="0">
                <a:solidFill>
                  <a:prstClr val="black"/>
                </a:solidFill>
              </a:rPr>
              <a:t>C</a:t>
            </a:r>
            <a:r>
              <a:rPr lang="ja-JP" altLang="en-US" dirty="0" smtClean="0">
                <a:solidFill>
                  <a:prstClr val="black"/>
                </a:solidFill>
              </a:rPr>
              <a:t>）</a:t>
            </a:r>
            <a:r>
              <a:rPr lang="en-US" altLang="ja-JP" dirty="0" smtClean="0">
                <a:solidFill>
                  <a:prstClr val="black"/>
                </a:solidFill>
              </a:rPr>
              <a:t>2021 Yahoo Japan Corporation. All Rights Reserved. </a:t>
            </a:r>
            <a:r>
              <a:rPr lang="ja-JP" altLang="en-US" dirty="0" smtClean="0">
                <a:solidFill>
                  <a:prstClr val="black"/>
                </a:solidFill>
              </a:rPr>
              <a:t>無断引用・転載禁止</a:t>
            </a:r>
            <a:endParaRPr lang="ja-JP" altLang="en-US" dirty="0">
              <a:solidFill>
                <a:prstClr val="black"/>
              </a:solidFill>
            </a:endParaRPr>
          </a:p>
        </p:txBody>
      </p:sp>
      <p:sp>
        <p:nvSpPr>
          <p:cNvPr id="5" name="フローチャート: 処理 4"/>
          <p:cNvSpPr/>
          <p:nvPr userDrawn="1"/>
        </p:nvSpPr>
        <p:spPr>
          <a:xfrm>
            <a:off x="8481392" y="188640"/>
            <a:ext cx="1280407" cy="480012"/>
          </a:xfrm>
          <a:prstGeom prst="flowChartProcess">
            <a:avLst/>
          </a:prstGeom>
          <a:solidFill>
            <a:schemeClr val="bg1"/>
          </a:solidFill>
          <a:ln w="3175">
            <a:solidFill>
              <a:srgbClr val="AEB1BF"/>
            </a:solid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広告主・代理店</a:t>
            </a:r>
            <a:endParaRPr kumimoji="1" lang="en-US" altLang="ja-JP" sz="1200" dirty="0" smtClean="0">
              <a:solidFill>
                <a:srgbClr val="454958"/>
              </a:solidFill>
              <a:latin typeface="メイリオ" pitchFamily="50" charset="-128"/>
              <a:ea typeface="メイリオ" pitchFamily="50" charset="-128"/>
              <a:cs typeface="メイリオ" pitchFamily="50" charset="-128"/>
            </a:endParaRPr>
          </a:p>
          <a:p>
            <a:pPr algn="ctr"/>
            <a:r>
              <a:rPr kumimoji="1" lang="ja-JP" altLang="en-US" sz="1200" dirty="0" smtClean="0">
                <a:solidFill>
                  <a:srgbClr val="454958"/>
                </a:solidFill>
                <a:latin typeface="メイリオ" pitchFamily="50" charset="-128"/>
                <a:ea typeface="メイリオ" pitchFamily="50" charset="-128"/>
                <a:cs typeface="メイリオ" pitchFamily="50" charset="-128"/>
              </a:rPr>
              <a:t>限定</a:t>
            </a:r>
            <a:endParaRPr kumimoji="1" lang="ja-JP" altLang="en-US" sz="12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279226266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Lst>
  <p:hf sldNum="0" hdr="0" dt="0"/>
  <p:txStyles>
    <p:titleStyle>
      <a:lvl1pPr algn="ctr" defTabSz="914400" rtl="0" eaLnBrk="1" latinLnBrk="0" hangingPunct="1">
        <a:spcBef>
          <a:spcPct val="0"/>
        </a:spcBef>
        <a:buNone/>
        <a:defRPr kumimoji="1" sz="4400" kern="1200">
          <a:solidFill>
            <a:schemeClr val="tx1"/>
          </a:solidFill>
          <a:latin typeface="メイリオ"/>
          <a:ea typeface="メイリオ"/>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メイリオ"/>
          <a:ea typeface="メイリオ"/>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メイリオ"/>
          <a:ea typeface="メイリオ"/>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メイリオ"/>
          <a:ea typeface="メイリオ"/>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メイリオ"/>
          <a:ea typeface="メイリオ"/>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hyperlink" Target="https://marketing.yahoo.co.jp/"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ads-help.yahoo.co.jp/yahooads/display/articledetail?lan=ja&amp;aid=71655"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hyperlink" Target="https://form-business.yahoo.co.jp/claris/enqueteForm?inquiry_type=display_support"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stretch>
            <a:fillRect/>
          </a:stretch>
        </p:blipFill>
        <p:spPr>
          <a:xfrm>
            <a:off x="0" y="4532392"/>
            <a:ext cx="9906000" cy="2758035"/>
          </a:xfrm>
          <a:prstGeom prst="rect">
            <a:avLst/>
          </a:prstGeom>
        </p:spPr>
      </p:pic>
      <p:sp>
        <p:nvSpPr>
          <p:cNvPr id="27" name="正方形/長方形 26">
            <a:extLst>
              <a:ext uri="{FF2B5EF4-FFF2-40B4-BE49-F238E27FC236}">
                <a16:creationId xmlns:a16="http://schemas.microsoft.com/office/drawing/2014/main" id="{1743E5D1-7053-1E45-ABCD-B20FA969A2F6}"/>
              </a:ext>
            </a:extLst>
          </p:cNvPr>
          <p:cNvSpPr/>
          <p:nvPr/>
        </p:nvSpPr>
        <p:spPr>
          <a:xfrm>
            <a:off x="394954" y="2095621"/>
            <a:ext cx="9022542" cy="1442703"/>
          </a:xfrm>
          <a:prstGeom prst="rect">
            <a:avLst/>
          </a:prstGeom>
          <a:ln>
            <a:noFill/>
          </a:ln>
        </p:spPr>
        <p:txBody>
          <a:bodyPr wrap="square">
            <a:spAutoFit/>
          </a:bodyPr>
          <a:lstStyle/>
          <a:p>
            <a:r>
              <a:rPr lang="en-US" altLang="ja-JP" sz="3575" dirty="0">
                <a:latin typeface="メイリオ" panose="020B0604030504040204" pitchFamily="50" charset="-128"/>
                <a:ea typeface="メイリオ" panose="020B0604030504040204" pitchFamily="50" charset="-128"/>
                <a:cs typeface="メイリオ" panose="020B0604030504040204" pitchFamily="50" charset="-128"/>
              </a:rPr>
              <a:t>Yahoo!</a:t>
            </a:r>
            <a:r>
              <a:rPr lang="ja-JP" altLang="ja-JP" sz="3575" dirty="0">
                <a:latin typeface="メイリオ" panose="020B0604030504040204" pitchFamily="50" charset="-128"/>
                <a:ea typeface="メイリオ" panose="020B0604030504040204" pitchFamily="50" charset="-128"/>
                <a:cs typeface="メイリオ" panose="020B0604030504040204" pitchFamily="50" charset="-128"/>
              </a:rPr>
              <a:t>広告</a:t>
            </a:r>
            <a:endParaRPr lang="en-US" altLang="ja-JP" sz="3575" dirty="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ディスプレイ広告（予約型）セールスシート</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2600" dirty="0" smtClean="0">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ニュース（</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2021</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年</a:t>
            </a:r>
            <a:r>
              <a:rPr lang="en-US" altLang="ja-JP" sz="2600" dirty="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2600"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z="2600" dirty="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5" name="図 14">
            <a:extLst>
              <a:ext uri="{FF2B5EF4-FFF2-40B4-BE49-F238E27FC236}">
                <a16:creationId xmlns:a16="http://schemas.microsoft.com/office/drawing/2014/main" id="{5C1CA35F-F0A1-F542-AB69-E0E2404F9C74}"/>
              </a:ext>
            </a:extLst>
          </p:cNvPr>
          <p:cNvPicPr>
            <a:picLocks noChangeAspect="1"/>
          </p:cNvPicPr>
          <p:nvPr/>
        </p:nvPicPr>
        <p:blipFill>
          <a:blip r:embed="rId4"/>
          <a:stretch>
            <a:fillRect/>
          </a:stretch>
        </p:blipFill>
        <p:spPr>
          <a:xfrm>
            <a:off x="243702" y="404664"/>
            <a:ext cx="1936692" cy="597490"/>
          </a:xfrm>
          <a:prstGeom prst="rect">
            <a:avLst/>
          </a:prstGeom>
        </p:spPr>
      </p:pic>
      <p:sp>
        <p:nvSpPr>
          <p:cNvPr id="17" name="テキスト プレースホルダー 7">
            <a:extLst>
              <a:ext uri="{FF2B5EF4-FFF2-40B4-BE49-F238E27FC236}">
                <a16:creationId xmlns:a16="http://schemas.microsoft.com/office/drawing/2014/main" id="{02F9056B-7970-924D-A2A6-FBB9B1896C3D}"/>
              </a:ext>
            </a:extLst>
          </p:cNvPr>
          <p:cNvSpPr txBox="1">
            <a:spLocks/>
          </p:cNvSpPr>
          <p:nvPr/>
        </p:nvSpPr>
        <p:spPr>
          <a:xfrm>
            <a:off x="6990289" y="6678915"/>
            <a:ext cx="3305205" cy="206942"/>
          </a:xfrm>
          <a:prstGeom prst="rect">
            <a:avLst/>
          </a:prstGeom>
        </p:spPr>
        <p:txBody>
          <a:bodyPr/>
          <a:lstStyle>
            <a:lvl1pPr marL="0" indent="0" algn="ctr" defTabSz="914400" rtl="0" eaLnBrk="1" latinLnBrk="0" hangingPunct="1">
              <a:lnSpc>
                <a:spcPct val="90000"/>
              </a:lnSpc>
              <a:spcBef>
                <a:spcPts val="1000"/>
              </a:spcBef>
              <a:buFont typeface="Arial"/>
              <a:buNone/>
              <a:defRPr kumimoji="1" sz="1400" kern="1200">
                <a:solidFill>
                  <a:schemeClr val="tx2">
                    <a:lumMod val="60000"/>
                    <a:lumOff val="40000"/>
                  </a:schemeClr>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accent6"/>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accent6"/>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algn="l"/>
            <a:r>
              <a:rPr lang="en-US" altLang="ja-JP" sz="1138" dirty="0">
                <a:solidFill>
                  <a:srgbClr val="545454"/>
                </a:solidFill>
                <a:latin typeface="メイリオ" panose="020B0604030504040204" pitchFamily="50" charset="-128"/>
                <a:ea typeface="メイリオ" panose="020B0604030504040204" pitchFamily="50" charset="-128"/>
                <a:hlinkClick r:id="rId5"/>
              </a:rPr>
              <a:t>https://marketing.yahoo.co.jp/</a:t>
            </a:r>
            <a:endParaRPr lang="en-US" altLang="ja-JP" sz="1138" dirty="0">
              <a:solidFill>
                <a:srgbClr val="545454"/>
              </a:solidFill>
              <a:latin typeface="メイリオ" panose="020B0604030504040204" pitchFamily="50" charset="-128"/>
              <a:ea typeface="メイリオ" panose="020B0604030504040204" pitchFamily="50" charset="-128"/>
            </a:endParaRPr>
          </a:p>
          <a:p>
            <a:pPr algn="l"/>
            <a:endParaRPr lang="ja-JP" altLang="en-US" sz="1138" dirty="0">
              <a:solidFill>
                <a:srgbClr val="545454"/>
              </a:solidFill>
              <a:latin typeface="メイリオ" panose="020B0604030504040204" pitchFamily="50" charset="-128"/>
              <a:ea typeface="メイリオ" panose="020B0604030504040204" pitchFamily="50" charset="-128"/>
            </a:endParaRPr>
          </a:p>
        </p:txBody>
      </p:sp>
      <p:sp>
        <p:nvSpPr>
          <p:cNvPr id="19" name="フッター プレースホルダー 1">
            <a:extLst>
              <a:ext uri="{FF2B5EF4-FFF2-40B4-BE49-F238E27FC236}">
                <a16:creationId xmlns:a16="http://schemas.microsoft.com/office/drawing/2014/main" id="{68C5972C-3F34-3F4B-AE58-3DB523F056B3}"/>
              </a:ext>
            </a:extLst>
          </p:cNvPr>
          <p:cNvSpPr txBox="1">
            <a:spLocks/>
          </p:cNvSpPr>
          <p:nvPr/>
        </p:nvSpPr>
        <p:spPr>
          <a:xfrm>
            <a:off x="389494" y="6709668"/>
            <a:ext cx="2925325" cy="296664"/>
          </a:xfrm>
          <a:prstGeom prst="rect">
            <a:avLst/>
          </a:prstGeom>
          <a:solidFill>
            <a:srgbClr val="FFFFFF">
              <a:alpha val="29804"/>
            </a:srgbClr>
          </a:solidFill>
        </p:spPr>
        <p:txBody>
          <a:bodyPr vert="horz" lIns="74295" tIns="37148" rIns="74295" bIns="37148"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 altLang="ja-JP" sz="650" dirty="0">
                <a:solidFill>
                  <a:schemeClr val="tx1"/>
                </a:solidFill>
                <a:latin typeface="メイリオ" panose="020B0604030504040204" pitchFamily="50" charset="-128"/>
                <a:ea typeface="メイリオ" panose="020B0604030504040204" pitchFamily="50" charset="-128"/>
              </a:rPr>
              <a:t>Copyright (C) </a:t>
            </a:r>
            <a:r>
              <a:rPr lang="en" altLang="ja-JP" sz="650" dirty="0" smtClean="0">
                <a:solidFill>
                  <a:schemeClr val="tx1"/>
                </a:solidFill>
                <a:latin typeface="メイリオ" panose="020B0604030504040204" pitchFamily="50" charset="-128"/>
                <a:ea typeface="メイリオ" panose="020B0604030504040204" pitchFamily="50" charset="-128"/>
              </a:rPr>
              <a:t>2021</a:t>
            </a:r>
            <a:r>
              <a:rPr lang="en" altLang="ja-JP" sz="650" dirty="0">
                <a:solidFill>
                  <a:schemeClr val="tx1"/>
                </a:solidFill>
                <a:latin typeface="メイリオ" panose="020B0604030504040204" pitchFamily="50" charset="-128"/>
                <a:ea typeface="メイリオ" panose="020B0604030504040204" pitchFamily="50" charset="-128"/>
              </a:rPr>
              <a:t> Yahoo Japan Corporation. All Rights Reserved.</a:t>
            </a:r>
            <a:endParaRPr lang="ja-JP" altLang="en-US" sz="65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a:extLst>
              <a:ext uri="{FF2B5EF4-FFF2-40B4-BE49-F238E27FC236}">
                <a16:creationId xmlns:a16="http://schemas.microsoft.com/office/drawing/2014/main" id="{B2FD3422-EC4A-A646-AA70-7DF8C3883804}"/>
              </a:ext>
            </a:extLst>
          </p:cNvPr>
          <p:cNvSpPr/>
          <p:nvPr/>
        </p:nvSpPr>
        <p:spPr>
          <a:xfrm>
            <a:off x="389495" y="3944283"/>
            <a:ext cx="3569960" cy="610424"/>
          </a:xfrm>
          <a:prstGeom prst="rect">
            <a:avLst/>
          </a:prstGeom>
          <a:noFill/>
        </p:spPr>
        <p:txBody>
          <a:bodyPr wrap="square">
            <a:spAutoFit/>
          </a:bodyPr>
          <a:lstStyle/>
          <a:p>
            <a:pPr>
              <a:lnSpc>
                <a:spcPts val="2031"/>
              </a:lnSpc>
              <a:spcBef>
                <a:spcPct val="0"/>
              </a:spcBef>
              <a:defRPr/>
            </a:pPr>
            <a:r>
              <a:rPr lang="ja-JP" altLang="en-US" sz="1625" dirty="0">
                <a:solidFill>
                  <a:srgbClr val="454958"/>
                </a:solidFill>
                <a:latin typeface="メイリオ" pitchFamily="50" charset="-128"/>
                <a:ea typeface="メイリオ" pitchFamily="50" charset="-128"/>
                <a:cs typeface="メイリオ" pitchFamily="50" charset="-128"/>
              </a:rPr>
              <a:t>ヤフー株式会社　</a:t>
            </a:r>
            <a:r>
              <a:rPr lang="en-US" altLang="ja-JP" sz="1625" dirty="0" smtClean="0">
                <a:solidFill>
                  <a:srgbClr val="454958"/>
                </a:solidFill>
                <a:latin typeface="メイリオ" pitchFamily="50" charset="-128"/>
                <a:ea typeface="メイリオ" pitchFamily="50" charset="-128"/>
                <a:cs typeface="メイリオ" pitchFamily="50" charset="-128"/>
              </a:rPr>
              <a:t>2021</a:t>
            </a:r>
            <a:r>
              <a:rPr lang="ja-JP" altLang="en-US" sz="1625" dirty="0" smtClean="0">
                <a:solidFill>
                  <a:srgbClr val="454958"/>
                </a:solidFill>
                <a:latin typeface="メイリオ" pitchFamily="50" charset="-128"/>
                <a:ea typeface="メイリオ" pitchFamily="50" charset="-128"/>
                <a:cs typeface="メイリオ" pitchFamily="50" charset="-128"/>
              </a:rPr>
              <a:t>年</a:t>
            </a:r>
            <a:r>
              <a:rPr lang="en-US" altLang="ja-JP" sz="1625" dirty="0" smtClean="0">
                <a:solidFill>
                  <a:srgbClr val="454958"/>
                </a:solidFill>
                <a:latin typeface="メイリオ" pitchFamily="50" charset="-128"/>
                <a:ea typeface="メイリオ" pitchFamily="50" charset="-128"/>
                <a:cs typeface="メイリオ" pitchFamily="50" charset="-128"/>
              </a:rPr>
              <a:t>1</a:t>
            </a:r>
            <a:r>
              <a:rPr lang="ja-JP" altLang="en-US" sz="1625" dirty="0" smtClean="0">
                <a:solidFill>
                  <a:srgbClr val="454958"/>
                </a:solidFill>
                <a:latin typeface="メイリオ" pitchFamily="50" charset="-128"/>
                <a:ea typeface="メイリオ" pitchFamily="50" charset="-128"/>
                <a:cs typeface="メイリオ" pitchFamily="50" charset="-128"/>
              </a:rPr>
              <a:t>月</a:t>
            </a:r>
            <a:endParaRPr lang="en-US" altLang="ja-JP" sz="1625" dirty="0" smtClean="0">
              <a:solidFill>
                <a:srgbClr val="454958"/>
              </a:solidFill>
              <a:latin typeface="メイリオ" pitchFamily="50" charset="-128"/>
              <a:ea typeface="メイリオ" pitchFamily="50" charset="-128"/>
              <a:cs typeface="メイリオ" pitchFamily="50" charset="-128"/>
            </a:endParaRPr>
          </a:p>
          <a:p>
            <a:pPr>
              <a:lnSpc>
                <a:spcPts val="2031"/>
              </a:lnSpc>
              <a:spcBef>
                <a:spcPct val="0"/>
              </a:spcBef>
              <a:defRPr/>
            </a:pPr>
            <a:r>
              <a:rPr lang="ja-JP" altLang="en-US" sz="1400" dirty="0"/>
              <a:t>更新日：</a:t>
            </a:r>
            <a:r>
              <a:rPr lang="en-US" altLang="ja-JP" sz="1400" dirty="0"/>
              <a:t>2021</a:t>
            </a:r>
            <a:r>
              <a:rPr lang="ja-JP" altLang="en-US" sz="1400" dirty="0" smtClean="0"/>
              <a:t>年</a:t>
            </a:r>
            <a:r>
              <a:rPr lang="en-US" altLang="ja-JP" sz="1400" dirty="0"/>
              <a:t>3</a:t>
            </a:r>
            <a:r>
              <a:rPr lang="ja-JP" altLang="en-US" sz="1400" dirty="0" smtClean="0"/>
              <a:t>月</a:t>
            </a:r>
            <a:r>
              <a:rPr lang="en-US" altLang="ja-JP" sz="1400" dirty="0"/>
              <a:t>26</a:t>
            </a:r>
            <a:r>
              <a:rPr lang="ja-JP" altLang="en-US" sz="1400" dirty="0" smtClean="0"/>
              <a:t>日</a:t>
            </a:r>
            <a:endParaRPr lang="en-US" altLang="ja-JP" sz="1400" dirty="0">
              <a:solidFill>
                <a:srgbClr val="454958"/>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val="3682515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kumimoji="1" lang="ja-JP" altLang="en-US" dirty="0"/>
              <a:t>商品一覧　</a:t>
            </a:r>
            <a:r>
              <a:rPr lang="en-US" altLang="ja-JP" sz="2200" dirty="0" smtClean="0"/>
              <a:t>Yahoo!</a:t>
            </a:r>
            <a:r>
              <a:rPr lang="ja-JP" altLang="en-US" sz="2200" dirty="0" smtClean="0"/>
              <a:t>ニュース</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1604481746"/>
              </p:ext>
            </p:extLst>
          </p:nvPr>
        </p:nvGraphicFramePr>
        <p:xfrm>
          <a:off x="776536" y="836713"/>
          <a:ext cx="8136904" cy="5709776"/>
        </p:xfrm>
        <a:graphic>
          <a:graphicData uri="http://schemas.openxmlformats.org/drawingml/2006/table">
            <a:tbl>
              <a:tblPr firstCol="1" bandRow="1">
                <a:tableStyleId>{21E4AEA4-8DFA-4A89-87EB-49C32662AFE0}</a:tableStyleId>
              </a:tblPr>
              <a:tblGrid>
                <a:gridCol w="1577349">
                  <a:extLst>
                    <a:ext uri="{9D8B030D-6E8A-4147-A177-3AD203B41FA5}">
                      <a16:colId xmlns:a16="http://schemas.microsoft.com/office/drawing/2014/main" val="792911817"/>
                    </a:ext>
                  </a:extLst>
                </a:gridCol>
                <a:gridCol w="2131881">
                  <a:extLst>
                    <a:ext uri="{9D8B030D-6E8A-4147-A177-3AD203B41FA5}">
                      <a16:colId xmlns:a16="http://schemas.microsoft.com/office/drawing/2014/main" val="598637953"/>
                    </a:ext>
                  </a:extLst>
                </a:gridCol>
                <a:gridCol w="2131881">
                  <a:extLst>
                    <a:ext uri="{9D8B030D-6E8A-4147-A177-3AD203B41FA5}">
                      <a16:colId xmlns:a16="http://schemas.microsoft.com/office/drawing/2014/main" val="2655217227"/>
                    </a:ext>
                  </a:extLst>
                </a:gridCol>
                <a:gridCol w="2295793">
                  <a:extLst>
                    <a:ext uri="{9D8B030D-6E8A-4147-A177-3AD203B41FA5}">
                      <a16:colId xmlns:a16="http://schemas.microsoft.com/office/drawing/2014/main" val="56015879"/>
                    </a:ext>
                  </a:extLst>
                </a:gridCol>
              </a:tblGrid>
              <a:tr h="464656">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プライムカバー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プライムカバー　（市区郡）</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87599">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1000000741</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1000000735</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1000000718</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28759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575669950"/>
                  </a:ext>
                </a:extLst>
              </a:tr>
              <a:tr h="873963">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0325936"/>
                  </a:ext>
                </a:extLst>
              </a:tr>
              <a:tr h="622122">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p>
                      <a:pPr algn="ctr"/>
                      <a:r>
                        <a:rPr kumimoji="1" lang="ja-JP" altLang="en-US" sz="800" kern="1200" dirty="0">
                          <a:solidFill>
                            <a:schemeClr val="tx1">
                              <a:lumMod val="65000"/>
                              <a:lumOff val="35000"/>
                            </a:schemeClr>
                          </a:solidFill>
                          <a:latin typeface="+mn-lt"/>
                          <a:ea typeface="+mn-ea"/>
                          <a:cs typeface="+mn-cs"/>
                        </a:rPr>
                        <a:t>動画（</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a:solidFill>
                            <a:schemeClr val="tx1">
                              <a:lumMod val="65000"/>
                              <a:lumOff val="35000"/>
                            </a:schemeClr>
                          </a:solidFill>
                          <a:latin typeface="+mn-lt"/>
                          <a:ea typeface="+mn-ea"/>
                          <a:cs typeface="+mn-cs"/>
                        </a:rPr>
                        <a:t>）</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p>
                      <a:pPr algn="ctr"/>
                      <a:r>
                        <a:rPr kumimoji="1" lang="ja-JP" altLang="en-US" sz="800" kern="1200" dirty="0">
                          <a:solidFill>
                            <a:schemeClr val="tx1">
                              <a:lumMod val="65000"/>
                              <a:lumOff val="35000"/>
                            </a:schemeClr>
                          </a:solidFill>
                          <a:latin typeface="+mn-lt"/>
                          <a:ea typeface="+mn-ea"/>
                          <a:cs typeface="+mn-cs"/>
                        </a:rPr>
                        <a:t>動画（</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a:solidFill>
                            <a:schemeClr val="tx1">
                              <a:lumMod val="65000"/>
                              <a:lumOff val="35000"/>
                            </a:schemeClr>
                          </a:solidFill>
                          <a:latin typeface="+mn-lt"/>
                          <a:ea typeface="+mn-ea"/>
                          <a:cs typeface="+mn-cs"/>
                        </a:rPr>
                        <a:t>）</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 </a:t>
                      </a: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smtClean="0">
                        <a:solidFill>
                          <a:schemeClr val="tx1">
                            <a:lumMod val="65000"/>
                            <a:lumOff val="35000"/>
                          </a:schemeClr>
                        </a:solidFill>
                        <a:latin typeface="+mn-lt"/>
                        <a:ea typeface="+mn-ea"/>
                        <a:cs typeface="+mn-cs"/>
                      </a:endParaRPr>
                    </a:p>
                    <a:p>
                      <a:pPr algn="ctr"/>
                      <a:r>
                        <a:rPr kumimoji="1" lang="ja-JP" altLang="en-US" sz="800" kern="1200" dirty="0" smtClean="0">
                          <a:solidFill>
                            <a:schemeClr val="tx1">
                              <a:lumMod val="65000"/>
                              <a:lumOff val="35000"/>
                            </a:schemeClr>
                          </a:solidFill>
                          <a:latin typeface="+mn-lt"/>
                          <a:ea typeface="+mn-ea"/>
                          <a:cs typeface="+mn-cs"/>
                        </a:rPr>
                        <a:t>画像（</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 </a:t>
                      </a:r>
                      <a:r>
                        <a:rPr kumimoji="1" lang="en-US" altLang="ja-JP" sz="800" kern="1200" dirty="0" smtClean="0">
                          <a:solidFill>
                            <a:schemeClr val="tx1">
                              <a:lumMod val="65000"/>
                              <a:lumOff val="35000"/>
                            </a:schemeClr>
                          </a:solidFill>
                          <a:latin typeface="+mn-lt"/>
                          <a:ea typeface="+mn-ea"/>
                          <a:cs typeface="+mn-cs"/>
                        </a:rPr>
                        <a:t>/ </a:t>
                      </a:r>
                      <a:r>
                        <a:rPr kumimoji="1" lang="ja-JP" altLang="en-US" sz="800" kern="1200" dirty="0" smtClean="0">
                          <a:solidFill>
                            <a:schemeClr val="tx1">
                              <a:lumMod val="65000"/>
                              <a:lumOff val="35000"/>
                            </a:schemeClr>
                          </a:solidFill>
                          <a:latin typeface="+mn-lt"/>
                          <a:ea typeface="+mn-ea"/>
                          <a:cs typeface="+mn-cs"/>
                        </a:rPr>
                        <a:t>動画（</a:t>
                      </a: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84434171"/>
                  </a:ext>
                </a:extLst>
              </a:tr>
              <a:tr h="273365">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800" dirty="0">
                          <a:solidFill>
                            <a:schemeClr val="tx1">
                              <a:lumMod val="65000"/>
                              <a:lumOff val="35000"/>
                            </a:schemeClr>
                          </a:solidFill>
                          <a:latin typeface="+mj-lt"/>
                          <a:ea typeface="+mj-ea"/>
                        </a:rPr>
                        <a:t>スマートフォン</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ja-JP" altLang="en-US" sz="800" dirty="0">
                          <a:solidFill>
                            <a:schemeClr val="tx1">
                              <a:lumMod val="65000"/>
                              <a:lumOff val="35000"/>
                            </a:schemeClr>
                          </a:solidFill>
                          <a:latin typeface="+mj-lt"/>
                          <a:ea typeface="+mj-ea"/>
                        </a:rPr>
                        <a:t>スマートフォン</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a:solidFill>
                            <a:schemeClr val="tx1">
                              <a:lumMod val="65000"/>
                              <a:lumOff val="35000"/>
                            </a:schemeClr>
                          </a:solidFill>
                          <a:latin typeface="+mn-lt"/>
                          <a:ea typeface="+mn-ea"/>
                          <a:cs typeface="+mn-cs"/>
                        </a:rPr>
                        <a:t>PC</a:t>
                      </a:r>
                      <a:endParaRPr kumimoji="1" lang="ja-JP" altLang="en-US" sz="800" b="0"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313638">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ニュース（</a:t>
                      </a:r>
                      <a:r>
                        <a:rPr kumimoji="1" lang="en-US" altLang="ja-JP" sz="800" kern="1200" dirty="0" smtClean="0">
                          <a:solidFill>
                            <a:schemeClr val="tx1">
                              <a:lumMod val="65000"/>
                              <a:lumOff val="35000"/>
                            </a:schemeClr>
                          </a:solidFill>
                          <a:latin typeface="+mn-lt"/>
                          <a:ea typeface="+mn-ea"/>
                          <a:cs typeface="+mn-cs"/>
                        </a:rPr>
                        <a:t>SP</a:t>
                      </a:r>
                      <a:r>
                        <a:rPr kumimoji="1" lang="ja-JP" altLang="en-US" sz="800" kern="1200" dirty="0" smtClean="0">
                          <a:solidFill>
                            <a:schemeClr val="tx1">
                              <a:lumMod val="65000"/>
                              <a:lumOff val="35000"/>
                            </a:schemeClr>
                          </a:solidFill>
                          <a:latin typeface="+mn-lt"/>
                          <a:ea typeface="+mn-ea"/>
                          <a:cs typeface="+mn-cs"/>
                        </a:rPr>
                        <a:t>プライムカバー）</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ニュース（</a:t>
                      </a:r>
                      <a:r>
                        <a:rPr kumimoji="1" lang="en-US" altLang="ja-JP" sz="800" kern="1200" dirty="0" smtClean="0">
                          <a:solidFill>
                            <a:schemeClr val="tx1">
                              <a:lumMod val="65000"/>
                              <a:lumOff val="35000"/>
                            </a:schemeClr>
                          </a:solidFill>
                          <a:latin typeface="+mn-lt"/>
                          <a:ea typeface="+mn-ea"/>
                          <a:cs typeface="+mn-cs"/>
                        </a:rPr>
                        <a:t>SP</a:t>
                      </a:r>
                      <a:r>
                        <a:rPr kumimoji="1" lang="ja-JP" altLang="en-US" sz="800" kern="1200" dirty="0" smtClean="0">
                          <a:solidFill>
                            <a:schemeClr val="tx1">
                              <a:lumMod val="65000"/>
                              <a:lumOff val="35000"/>
                            </a:schemeClr>
                          </a:solidFill>
                          <a:latin typeface="+mn-lt"/>
                          <a:ea typeface="+mn-ea"/>
                          <a:cs typeface="+mn-cs"/>
                        </a:rPr>
                        <a:t>プライムカバー）</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ニュース（</a:t>
                      </a:r>
                      <a:r>
                        <a:rPr kumimoji="1" lang="en-US" altLang="ja-JP" sz="800" kern="1200" dirty="0" smtClean="0">
                          <a:solidFill>
                            <a:schemeClr val="tx1">
                              <a:lumMod val="65000"/>
                              <a:lumOff val="35000"/>
                            </a:schemeClr>
                          </a:solidFill>
                          <a:latin typeface="+mn-lt"/>
                          <a:ea typeface="+mn-ea"/>
                          <a:cs typeface="+mn-cs"/>
                        </a:rPr>
                        <a:t>PC</a:t>
                      </a:r>
                      <a:r>
                        <a:rPr kumimoji="1" lang="ja-JP" altLang="en-US" sz="800" kern="1200" dirty="0" smtClean="0">
                          <a:solidFill>
                            <a:schemeClr val="tx1">
                              <a:lumMod val="65000"/>
                              <a:lumOff val="35000"/>
                            </a:schemeClr>
                          </a:solidFill>
                          <a:latin typeface="+mn-lt"/>
                          <a:ea typeface="+mn-ea"/>
                          <a:cs typeface="+mn-cs"/>
                        </a:rPr>
                        <a:t>）</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66098080"/>
                  </a:ext>
                </a:extLst>
              </a:tr>
              <a:tr h="313638">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692035">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a:solidFill>
                            <a:schemeClr val="tx1">
                              <a:lumMod val="65000"/>
                              <a:lumOff val="35000"/>
                            </a:schemeClr>
                          </a:solidFill>
                          <a:latin typeface="+mj-lt"/>
                          <a:ea typeface="+mj-ea"/>
                        </a:rPr>
                        <a:t>日間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13638">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3">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313638">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500,000</a:t>
                      </a:r>
                      <a:r>
                        <a:rPr kumimoji="1" lang="ja-JP" altLang="en-US" sz="800" dirty="0" smtClean="0">
                          <a:solidFill>
                            <a:schemeClr val="tx1">
                              <a:lumMod val="65000"/>
                              <a:lumOff val="35000"/>
                            </a:schemeClr>
                          </a:solidFill>
                          <a:latin typeface="+mj-lt"/>
                          <a:ea typeface="+mj-ea"/>
                        </a:rPr>
                        <a:t>円</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300,000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500,000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381913646"/>
                  </a:ext>
                </a:extLst>
              </a:tr>
              <a:tr h="932743">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dirty="0" smtClean="0">
                          <a:solidFill>
                            <a:schemeClr val="tx1">
                              <a:lumMod val="65000"/>
                              <a:lumOff val="35000"/>
                            </a:schemeClr>
                          </a:solidFill>
                          <a:latin typeface="+mj-lt"/>
                          <a:ea typeface="+mj-ea"/>
                        </a:rPr>
                        <a:t>400</a:t>
                      </a:r>
                      <a:r>
                        <a:rPr kumimoji="1" lang="ja-JP" altLang="en-US" sz="800" dirty="0" smtClean="0">
                          <a:solidFill>
                            <a:schemeClr val="tx1">
                              <a:lumMod val="65000"/>
                              <a:lumOff val="35000"/>
                            </a:schemeClr>
                          </a:solidFill>
                          <a:latin typeface="+mj-lt"/>
                          <a:ea typeface="+mj-ea"/>
                        </a:rPr>
                        <a:t>円</a:t>
                      </a:r>
                      <a:endParaRPr kumimoji="1" lang="en-US" altLang="ja-JP" sz="800" dirty="0" smtClean="0">
                        <a:solidFill>
                          <a:schemeClr val="tx1">
                            <a:lumMod val="65000"/>
                            <a:lumOff val="35000"/>
                          </a:schemeClr>
                        </a:solidFill>
                        <a:latin typeface="+mj-lt"/>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rPr>
                        <a:t>（</a:t>
                      </a:r>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基本料金</a:t>
                      </a:r>
                      <a:r>
                        <a:rPr lang="en-US" altLang="ja-JP" sz="800" dirty="0" err="1" smtClean="0">
                          <a:solidFill>
                            <a:schemeClr val="tx1">
                              <a:lumMod val="65000"/>
                              <a:lumOff val="35000"/>
                            </a:schemeClr>
                          </a:solidFill>
                        </a:rPr>
                        <a:t>vCPM</a:t>
                      </a:r>
                      <a:r>
                        <a:rPr lang="ja-JP" altLang="en-US" sz="800" dirty="0" smtClean="0">
                          <a:solidFill>
                            <a:schemeClr val="tx1">
                              <a:lumMod val="65000"/>
                              <a:lumOff val="35000"/>
                            </a:schemeClr>
                          </a:solidFill>
                        </a:rPr>
                        <a:t>＝</a:t>
                      </a:r>
                      <a:r>
                        <a:rPr lang="en-US" altLang="ja-JP" sz="800" dirty="0" smtClean="0">
                          <a:solidFill>
                            <a:schemeClr val="tx1">
                              <a:lumMod val="65000"/>
                              <a:lumOff val="35000"/>
                            </a:schemeClr>
                          </a:solidFill>
                        </a:rPr>
                        <a:t>334</a:t>
                      </a:r>
                      <a:r>
                        <a:rPr lang="ja-JP" altLang="en-US" sz="800" dirty="0" smtClean="0">
                          <a:solidFill>
                            <a:schemeClr val="tx1">
                              <a:lumMod val="65000"/>
                              <a:lumOff val="35000"/>
                            </a:schemeClr>
                          </a:solidFill>
                        </a:rPr>
                        <a:t>円</a:t>
                      </a:r>
                      <a:r>
                        <a:rPr lang="en-US" altLang="ja-JP" sz="800" dirty="0" smtClean="0">
                          <a:solidFill>
                            <a:schemeClr val="tx1">
                              <a:lumMod val="65000"/>
                              <a:lumOff val="35000"/>
                            </a:schemeClr>
                          </a:solidFill>
                        </a:rPr>
                        <a:t>×1.2</a:t>
                      </a:r>
                      <a:r>
                        <a:rPr lang="ja-JP" altLang="en-US" sz="800" dirty="0" smtClean="0">
                          <a:solidFill>
                            <a:schemeClr val="tx1">
                              <a:lumMod val="65000"/>
                              <a:lumOff val="35000"/>
                            </a:schemeClr>
                          </a:solidFill>
                        </a:rPr>
                        <a:t>倍）</a:t>
                      </a:r>
                      <a:endParaRPr lang="en-US" altLang="ja-JP" sz="800" dirty="0" smtClean="0">
                        <a:solidFill>
                          <a:schemeClr val="tx1">
                            <a:lumMod val="65000"/>
                            <a:lumOff val="35000"/>
                          </a:schemeClr>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800" dirty="0" smtClean="0">
                        <a:solidFill>
                          <a:schemeClr val="tx1">
                            <a:lumMod val="65000"/>
                            <a:lumOff val="35000"/>
                          </a:schemeClr>
                        </a:solidFill>
                        <a:latin typeface="+mj-lt"/>
                        <a:ea typeface="+mj-ea"/>
                      </a:endParaRPr>
                    </a:p>
                    <a:p>
                      <a:pPr algn="ctr"/>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ターゲティングを掛ける場合は、</a:t>
                      </a:r>
                      <a:endParaRPr lang="en-US" altLang="ja-JP" sz="800" dirty="0" smtClean="0">
                        <a:solidFill>
                          <a:schemeClr val="tx1">
                            <a:lumMod val="65000"/>
                            <a:lumOff val="35000"/>
                          </a:schemeClr>
                        </a:solidFill>
                      </a:endParaRPr>
                    </a:p>
                    <a:p>
                      <a:pPr algn="ctr"/>
                      <a:r>
                        <a:rPr lang="ja-JP" altLang="en-US" sz="800" dirty="0" smtClean="0">
                          <a:solidFill>
                            <a:schemeClr val="tx1">
                              <a:lumMod val="65000"/>
                              <a:lumOff val="35000"/>
                            </a:schemeClr>
                          </a:solidFill>
                        </a:rPr>
                        <a:t>基本料金</a:t>
                      </a:r>
                      <a:r>
                        <a:rPr lang="en-US" altLang="ja-JP" sz="800" dirty="0" err="1" smtClean="0">
                          <a:solidFill>
                            <a:schemeClr val="tx1">
                              <a:lumMod val="65000"/>
                              <a:lumOff val="35000"/>
                            </a:schemeClr>
                          </a:solidFill>
                        </a:rPr>
                        <a:t>vCPM</a:t>
                      </a:r>
                      <a:r>
                        <a:rPr lang="ja-JP" altLang="en-US" sz="800" dirty="0" smtClean="0">
                          <a:solidFill>
                            <a:schemeClr val="tx1">
                              <a:lumMod val="65000"/>
                              <a:lumOff val="35000"/>
                            </a:schemeClr>
                          </a:solidFill>
                        </a:rPr>
                        <a:t>（</a:t>
                      </a:r>
                      <a:r>
                        <a:rPr lang="en-US" altLang="ja-JP" sz="800" dirty="0" smtClean="0">
                          <a:solidFill>
                            <a:schemeClr val="tx1">
                              <a:lumMod val="65000"/>
                              <a:lumOff val="35000"/>
                            </a:schemeClr>
                          </a:solidFill>
                        </a:rPr>
                        <a:t>400</a:t>
                      </a:r>
                      <a:r>
                        <a:rPr lang="ja-JP" altLang="en-US" sz="800" dirty="0" smtClean="0">
                          <a:solidFill>
                            <a:schemeClr val="tx1">
                              <a:lumMod val="65000"/>
                              <a:lumOff val="35000"/>
                            </a:schemeClr>
                          </a:solidFill>
                        </a:rPr>
                        <a:t>円）を </a:t>
                      </a:r>
                      <a:endParaRPr lang="en-US" altLang="ja-JP" sz="800" dirty="0" smtClean="0">
                        <a:solidFill>
                          <a:schemeClr val="tx1">
                            <a:lumMod val="65000"/>
                            <a:lumOff val="35000"/>
                          </a:schemeClr>
                        </a:solidFill>
                      </a:endParaRPr>
                    </a:p>
                    <a:p>
                      <a:pPr algn="ctr"/>
                      <a:r>
                        <a:rPr lang="ja-JP" altLang="en-US" sz="800" dirty="0" smtClean="0">
                          <a:solidFill>
                            <a:schemeClr val="tx1">
                              <a:lumMod val="65000"/>
                              <a:lumOff val="35000"/>
                            </a:schemeClr>
                          </a:solidFill>
                        </a:rPr>
                        <a:t>元に計算せず、カッコ内の計算式を</a:t>
                      </a:r>
                      <a:endParaRPr lang="en-US" altLang="ja-JP" sz="800" dirty="0" smtClean="0">
                        <a:solidFill>
                          <a:schemeClr val="tx1">
                            <a:lumMod val="65000"/>
                            <a:lumOff val="35000"/>
                          </a:schemeClr>
                        </a:solidFill>
                      </a:endParaRPr>
                    </a:p>
                    <a:p>
                      <a:pPr algn="ctr"/>
                      <a:r>
                        <a:rPr lang="ja-JP" altLang="en-US" sz="800" dirty="0" smtClean="0">
                          <a:solidFill>
                            <a:schemeClr val="tx1">
                              <a:lumMod val="65000"/>
                              <a:lumOff val="35000"/>
                            </a:schemeClr>
                          </a:solidFill>
                        </a:rPr>
                        <a:t>元に計算してください。  </a:t>
                      </a:r>
                      <a:endParaRPr kumimoji="1" lang="en-US" altLang="ja-JP" sz="800" kern="1200" dirty="0" smtClean="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dirty="0" smtClean="0">
                          <a:solidFill>
                            <a:schemeClr val="tx1">
                              <a:lumMod val="65000"/>
                              <a:lumOff val="35000"/>
                            </a:schemeClr>
                          </a:solidFill>
                          <a:latin typeface="+mj-lt"/>
                          <a:ea typeface="+mj-ea"/>
                        </a:rPr>
                        <a:t>625</a:t>
                      </a:r>
                      <a:r>
                        <a:rPr kumimoji="1" lang="ja-JP" altLang="en-US" sz="800" dirty="0" smtClean="0">
                          <a:solidFill>
                            <a:schemeClr val="tx1">
                              <a:lumMod val="65000"/>
                              <a:lumOff val="35000"/>
                            </a:schemeClr>
                          </a:solidFill>
                          <a:latin typeface="+mj-lt"/>
                          <a:ea typeface="+mj-ea"/>
                        </a:rPr>
                        <a:t>円</a:t>
                      </a:r>
                      <a:endParaRPr kumimoji="1" lang="en-US" altLang="ja-JP" sz="800" dirty="0" smtClean="0">
                        <a:solidFill>
                          <a:schemeClr val="tx1">
                            <a:lumMod val="65000"/>
                            <a:lumOff val="35000"/>
                          </a:schemeClr>
                        </a:solidFill>
                        <a:latin typeface="+mj-lt"/>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rPr>
                        <a:t>（</a:t>
                      </a:r>
                      <a:r>
                        <a:rPr lang="en-US" altLang="ja-JP" sz="800" dirty="0" smtClean="0">
                          <a:solidFill>
                            <a:schemeClr val="tx1">
                              <a:lumMod val="65000"/>
                              <a:lumOff val="35000"/>
                            </a:schemeClr>
                          </a:solidFill>
                        </a:rPr>
                        <a:t>334</a:t>
                      </a:r>
                      <a:r>
                        <a:rPr lang="ja-JP" altLang="en-US" sz="800" dirty="0" smtClean="0">
                          <a:solidFill>
                            <a:schemeClr val="tx1">
                              <a:lumMod val="65000"/>
                              <a:lumOff val="35000"/>
                            </a:schemeClr>
                          </a:solidFill>
                        </a:rPr>
                        <a:t>円</a:t>
                      </a:r>
                      <a:r>
                        <a:rPr lang="en-US" altLang="ja-JP" sz="800" dirty="0" smtClean="0">
                          <a:solidFill>
                            <a:schemeClr val="tx1">
                              <a:lumMod val="65000"/>
                              <a:lumOff val="35000"/>
                            </a:schemeClr>
                          </a:solidFill>
                        </a:rPr>
                        <a:t>×1.2</a:t>
                      </a:r>
                      <a:r>
                        <a:rPr lang="ja-JP" altLang="en-US" sz="800" dirty="0" smtClean="0">
                          <a:solidFill>
                            <a:schemeClr val="tx1">
                              <a:lumMod val="65000"/>
                              <a:lumOff val="35000"/>
                            </a:schemeClr>
                          </a:solidFill>
                        </a:rPr>
                        <a:t>倍</a:t>
                      </a:r>
                      <a:r>
                        <a:rPr lang="en-US" altLang="ja-JP" sz="800" dirty="0" smtClean="0">
                          <a:solidFill>
                            <a:schemeClr val="tx1">
                              <a:lumMod val="65000"/>
                              <a:lumOff val="35000"/>
                            </a:schemeClr>
                          </a:solidFill>
                        </a:rPr>
                        <a:t>×1.56</a:t>
                      </a:r>
                      <a:r>
                        <a:rPr lang="ja-JP" altLang="en-US" sz="800" dirty="0" smtClean="0">
                          <a:solidFill>
                            <a:schemeClr val="tx1">
                              <a:lumMod val="65000"/>
                              <a:lumOff val="35000"/>
                            </a:schemeClr>
                          </a:solidFill>
                        </a:rPr>
                        <a:t>倍） </a:t>
                      </a:r>
                      <a:endParaRPr kumimoji="1" lang="en-US" altLang="ja-JP" sz="800" dirty="0" smtClean="0">
                        <a:solidFill>
                          <a:schemeClr val="tx1">
                            <a:lumMod val="65000"/>
                            <a:lumOff val="35000"/>
                          </a:schemeClr>
                        </a:solidFill>
                        <a:latin typeface="+mj-lt"/>
                        <a:ea typeface="+mj-ea"/>
                      </a:endParaRPr>
                    </a:p>
                    <a:p>
                      <a:pPr algn="ctr"/>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市区郡指定の掛け率含む </a:t>
                      </a: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6</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5</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310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kern="1200" dirty="0" smtClean="0">
                          <a:solidFill>
                            <a:schemeClr val="tx1">
                              <a:lumMod val="65000"/>
                              <a:lumOff val="35000"/>
                            </a:schemeClr>
                          </a:solidFill>
                          <a:latin typeface="+mn-lt"/>
                          <a:ea typeface="+mn-ea"/>
                          <a:cs typeface="+mn-cs"/>
                        </a:rPr>
                        <a:t>画像（</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 </a:t>
                      </a:r>
                      <a:r>
                        <a:rPr kumimoji="1" lang="en-US" altLang="ja-JP" sz="700" kern="1200" dirty="0" smtClean="0">
                          <a:solidFill>
                            <a:schemeClr val="tx1">
                              <a:lumMod val="65000"/>
                              <a:lumOff val="35000"/>
                            </a:schemeClr>
                          </a:solidFill>
                          <a:latin typeface="+mn-lt"/>
                          <a:ea typeface="+mn-ea"/>
                          <a:cs typeface="+mn-cs"/>
                        </a:rPr>
                        <a:t>/</a:t>
                      </a:r>
                      <a:r>
                        <a:rPr kumimoji="1" lang="ja-JP" altLang="en-US" sz="700" kern="1200" dirty="0" smtClean="0">
                          <a:solidFill>
                            <a:schemeClr val="tx1">
                              <a:lumMod val="65000"/>
                              <a:lumOff val="35000"/>
                            </a:schemeClr>
                          </a:solidFill>
                          <a:latin typeface="+mn-lt"/>
                          <a:ea typeface="+mn-ea"/>
                          <a:cs typeface="+mn-cs"/>
                        </a:rPr>
                        <a:t> 動画（</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1</a:t>
                      </a:r>
                      <a:r>
                        <a:rPr kumimoji="1" lang="ja-JP" altLang="en-US" sz="700" kern="1200" dirty="0" smtClean="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310</a:t>
                      </a:r>
                      <a:r>
                        <a:rPr kumimoji="1" lang="ja-JP" altLang="en-US" sz="700" kern="1200" dirty="0" smtClean="0">
                          <a:solidFill>
                            <a:schemeClr val="tx1">
                              <a:lumMod val="65000"/>
                              <a:lumOff val="35000"/>
                            </a:schemeClr>
                          </a:solidFill>
                          <a:latin typeface="+mn-lt"/>
                          <a:ea typeface="+mn-ea"/>
                          <a:cs typeface="+mn-cs"/>
                        </a:rPr>
                        <a:t>円</a:t>
                      </a:r>
                      <a:endParaRPr kumimoji="1" lang="en-US" altLang="ja-JP" sz="700" kern="1200" dirty="0" smtClean="0">
                        <a:solidFill>
                          <a:schemeClr val="tx1">
                            <a:lumMod val="65000"/>
                            <a:lumOff val="35000"/>
                          </a:schemeClr>
                        </a:solidFill>
                        <a:latin typeface="+mn-lt"/>
                        <a:ea typeface="+mn-ea"/>
                        <a:cs typeface="+mn-cs"/>
                      </a:endParaRPr>
                    </a:p>
                    <a:p>
                      <a:pPr algn="ctr"/>
                      <a:r>
                        <a:rPr kumimoji="1" lang="ja-JP" altLang="en-US" sz="700" kern="1200" dirty="0" smtClean="0">
                          <a:solidFill>
                            <a:schemeClr val="tx1">
                              <a:lumMod val="65000"/>
                              <a:lumOff val="35000"/>
                            </a:schemeClr>
                          </a:solidFill>
                          <a:latin typeface="+mn-lt"/>
                          <a:ea typeface="+mn-ea"/>
                          <a:cs typeface="+mn-cs"/>
                        </a:rPr>
                        <a:t>画像</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 </a:t>
                      </a:r>
                      <a:r>
                        <a:rPr kumimoji="1" lang="en-US" altLang="ja-JP" sz="700" kern="1200" dirty="0">
                          <a:solidFill>
                            <a:schemeClr val="tx1">
                              <a:lumMod val="65000"/>
                              <a:lumOff val="35000"/>
                            </a:schemeClr>
                          </a:solidFill>
                          <a:latin typeface="+mn-lt"/>
                          <a:ea typeface="+mn-ea"/>
                          <a:cs typeface="+mn-cs"/>
                        </a:rPr>
                        <a:t>/</a:t>
                      </a:r>
                      <a:r>
                        <a:rPr kumimoji="1" lang="ja-JP" altLang="en-US" sz="700" kern="1200" dirty="0">
                          <a:solidFill>
                            <a:schemeClr val="tx1">
                              <a:lumMod val="65000"/>
                              <a:lumOff val="35000"/>
                            </a:schemeClr>
                          </a:solidFill>
                          <a:latin typeface="+mn-lt"/>
                          <a:ea typeface="+mn-ea"/>
                          <a:cs typeface="+mn-cs"/>
                        </a:rPr>
                        <a:t> 動画（</a:t>
                      </a:r>
                      <a:r>
                        <a:rPr kumimoji="1" lang="en-US" altLang="ja-JP" sz="700" kern="1200" dirty="0">
                          <a:solidFill>
                            <a:schemeClr val="tx1">
                              <a:lumMod val="65000"/>
                              <a:lumOff val="35000"/>
                            </a:schemeClr>
                          </a:solidFill>
                          <a:latin typeface="+mn-lt"/>
                          <a:ea typeface="+mn-ea"/>
                          <a:cs typeface="+mn-cs"/>
                        </a:rPr>
                        <a:t>1</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a:solidFill>
                            <a:schemeClr val="tx1">
                              <a:lumMod val="65000"/>
                              <a:lumOff val="35000"/>
                            </a:schemeClr>
                          </a:solidFill>
                          <a:latin typeface="+mn-lt"/>
                          <a:ea typeface="+mn-ea"/>
                          <a:cs typeface="+mn-cs"/>
                        </a:rPr>
                        <a:t>2</a:t>
                      </a:r>
                      <a:r>
                        <a:rPr kumimoji="1" lang="ja-JP" altLang="en-US" sz="700" kern="1200" dirty="0">
                          <a:solidFill>
                            <a:schemeClr val="tx1">
                              <a:lumMod val="65000"/>
                              <a:lumOff val="35000"/>
                            </a:schemeClr>
                          </a:solidFill>
                          <a:latin typeface="+mn-lt"/>
                          <a:ea typeface="+mn-ea"/>
                          <a:cs typeface="+mn-cs"/>
                        </a:rPr>
                        <a:t>）：</a:t>
                      </a:r>
                      <a:r>
                        <a:rPr kumimoji="1" lang="en-US" altLang="ja-JP" sz="700" kern="1200" dirty="0" smtClean="0">
                          <a:solidFill>
                            <a:schemeClr val="tx1">
                              <a:lumMod val="65000"/>
                              <a:lumOff val="35000"/>
                            </a:schemeClr>
                          </a:solidFill>
                          <a:latin typeface="+mn-lt"/>
                          <a:ea typeface="+mn-ea"/>
                          <a:cs typeface="+mn-cs"/>
                        </a:rPr>
                        <a:t>372</a:t>
                      </a:r>
                      <a:r>
                        <a:rPr kumimoji="1" lang="ja-JP" altLang="en-US" sz="700" kern="1200" dirty="0">
                          <a:solidFill>
                            <a:schemeClr val="tx1">
                              <a:lumMod val="65000"/>
                              <a:lumOff val="35000"/>
                            </a:schemeClr>
                          </a:solidFill>
                          <a:latin typeface="+mn-lt"/>
                          <a:ea typeface="+mn-ea"/>
                          <a:cs typeface="+mn-cs"/>
                        </a:rPr>
                        <a:t>円</a:t>
                      </a:r>
                      <a:endParaRPr kumimoji="1" lang="en-US" altLang="ja-JP" sz="7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04928" y="1968272"/>
            <a:ext cx="388546" cy="716708"/>
          </a:xfrm>
          <a:prstGeom prst="rect">
            <a:avLst/>
          </a:prstGeom>
        </p:spPr>
      </p:pic>
      <p:pic>
        <p:nvPicPr>
          <p:cNvPr id="6" name="図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58682" y="1988123"/>
            <a:ext cx="648072" cy="650575"/>
          </a:xfrm>
          <a:prstGeom prst="rect">
            <a:avLst/>
          </a:prstGeom>
        </p:spPr>
      </p:pic>
      <p:pic>
        <p:nvPicPr>
          <p:cNvPr id="7" name="図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68705" y="2000663"/>
            <a:ext cx="650218" cy="652728"/>
          </a:xfrm>
          <a:prstGeom prst="rect">
            <a:avLst/>
          </a:prstGeom>
        </p:spPr>
      </p:pic>
      <p:sp>
        <p:nvSpPr>
          <p:cNvPr id="8" name="正方形/長方形 7"/>
          <p:cNvSpPr/>
          <p:nvPr/>
        </p:nvSpPr>
        <p:spPr>
          <a:xfrm>
            <a:off x="469788" y="6525344"/>
            <a:ext cx="1850186" cy="284693"/>
          </a:xfrm>
          <a:prstGeom prst="rect">
            <a:avLst/>
          </a:prstGeom>
        </p:spPr>
        <p:txBody>
          <a:bodyPr wrap="none">
            <a:spAutoFit/>
          </a:bodyPr>
          <a:lstStyle/>
          <a:p>
            <a:pPr>
              <a:lnSpc>
                <a:spcPts val="1460"/>
              </a:lnSpc>
            </a:pPr>
            <a:r>
              <a:rPr lang="en-US" altLang="ja-JP" sz="800" dirty="0">
                <a:latin typeface="+mn-ea"/>
              </a:rPr>
              <a:t>※SP</a:t>
            </a:r>
            <a:r>
              <a:rPr lang="ja-JP" altLang="en-US" sz="800" dirty="0">
                <a:latin typeface="+mn-ea"/>
              </a:rPr>
              <a:t>はスマートフォンの略称です</a:t>
            </a:r>
            <a:r>
              <a:rPr lang="ja-JP" altLang="en-US" sz="800" dirty="0" smtClean="0">
                <a:latin typeface="+mn-ea"/>
              </a:rPr>
              <a:t>。</a:t>
            </a:r>
            <a:endParaRPr lang="en-US" altLang="ja-JP" sz="800" dirty="0">
              <a:latin typeface="+mn-ea"/>
            </a:endParaRPr>
          </a:p>
        </p:txBody>
      </p:sp>
      <p:pic>
        <p:nvPicPr>
          <p:cNvPr id="9" name="図 8"/>
          <p:cNvPicPr>
            <a:picLocks noChangeAspect="1"/>
          </p:cNvPicPr>
          <p:nvPr/>
        </p:nvPicPr>
        <p:blipFill>
          <a:blip r:embed="rId5"/>
          <a:stretch>
            <a:fillRect/>
          </a:stretch>
        </p:blipFill>
        <p:spPr>
          <a:xfrm>
            <a:off x="7409966" y="1992105"/>
            <a:ext cx="626470" cy="648072"/>
          </a:xfrm>
          <a:prstGeom prst="rect">
            <a:avLst/>
          </a:prstGeom>
        </p:spPr>
      </p:pic>
    </p:spTree>
    <p:extLst>
      <p:ext uri="{BB962C8B-B14F-4D97-AF65-F5344CB8AC3E}">
        <p14:creationId xmlns:p14="http://schemas.microsoft.com/office/powerpoint/2010/main" val="2243563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kumimoji="1" lang="ja-JP" altLang="en-US" dirty="0"/>
              <a:t>商品一覧　</a:t>
            </a:r>
            <a:r>
              <a:rPr lang="en-US" altLang="ja-JP" sz="2200" dirty="0" smtClean="0"/>
              <a:t>Y</a:t>
            </a:r>
            <a:r>
              <a:rPr lang="en-US" altLang="ja-JP" sz="2200" dirty="0"/>
              <a:t>ahoo</a:t>
            </a:r>
            <a:r>
              <a:rPr lang="en-US" altLang="ja-JP" sz="2200" dirty="0" smtClean="0"/>
              <a:t>!</a:t>
            </a:r>
            <a:r>
              <a:rPr lang="ja-JP" altLang="en-US" sz="2200" dirty="0" smtClean="0"/>
              <a:t>ニュース</a:t>
            </a:r>
            <a:endParaRPr kumimoji="1" lang="ja-JP" altLang="en-US" sz="2200" dirty="0"/>
          </a:p>
        </p:txBody>
      </p:sp>
      <p:graphicFrame>
        <p:nvGraphicFramePr>
          <p:cNvPr id="13" name="表 12">
            <a:extLst>
              <a:ext uri="{FF2B5EF4-FFF2-40B4-BE49-F238E27FC236}">
                <a16:creationId xmlns:a16="http://schemas.microsoft.com/office/drawing/2014/main" id="{8D6FD0B5-1C48-2E4A-A909-7ABA89B39DE9}"/>
              </a:ext>
            </a:extLst>
          </p:cNvPr>
          <p:cNvGraphicFramePr>
            <a:graphicFrameLocks noGrp="1"/>
          </p:cNvGraphicFramePr>
          <p:nvPr>
            <p:extLst>
              <p:ext uri="{D42A27DB-BD31-4B8C-83A1-F6EECF244321}">
                <p14:modId xmlns:p14="http://schemas.microsoft.com/office/powerpoint/2010/main" val="750556559"/>
              </p:ext>
            </p:extLst>
          </p:nvPr>
        </p:nvGraphicFramePr>
        <p:xfrm>
          <a:off x="776536" y="836712"/>
          <a:ext cx="5841111" cy="5646598"/>
        </p:xfrm>
        <a:graphic>
          <a:graphicData uri="http://schemas.openxmlformats.org/drawingml/2006/table">
            <a:tbl>
              <a:tblPr firstCol="1" bandRow="1">
                <a:tableStyleId>{21E4AEA4-8DFA-4A89-87EB-49C32662AFE0}</a:tableStyleId>
              </a:tblPr>
              <a:tblGrid>
                <a:gridCol w="1577349">
                  <a:extLst>
                    <a:ext uri="{9D8B030D-6E8A-4147-A177-3AD203B41FA5}">
                      <a16:colId xmlns:a16="http://schemas.microsoft.com/office/drawing/2014/main" val="792911817"/>
                    </a:ext>
                  </a:extLst>
                </a:gridCol>
                <a:gridCol w="2131881">
                  <a:extLst>
                    <a:ext uri="{9D8B030D-6E8A-4147-A177-3AD203B41FA5}">
                      <a16:colId xmlns:a16="http://schemas.microsoft.com/office/drawing/2014/main" val="598637953"/>
                    </a:ext>
                  </a:extLst>
                </a:gridCol>
                <a:gridCol w="2131881">
                  <a:extLst>
                    <a:ext uri="{9D8B030D-6E8A-4147-A177-3AD203B41FA5}">
                      <a16:colId xmlns:a16="http://schemas.microsoft.com/office/drawing/2014/main" val="2655217227"/>
                    </a:ext>
                  </a:extLst>
                </a:gridCol>
              </a:tblGrid>
              <a:tr h="500006">
                <a:tc>
                  <a:txBody>
                    <a:bodyPr/>
                    <a:lstStyle/>
                    <a:p>
                      <a:pPr algn="ctr"/>
                      <a:r>
                        <a:rPr kumimoji="1" lang="ja-JP" altLang="en-US" sz="800" dirty="0">
                          <a:solidFill>
                            <a:schemeClr val="bg1"/>
                          </a:solidFill>
                          <a:latin typeface="+mj-lt"/>
                          <a:ea typeface="+mj-ea"/>
                        </a:rPr>
                        <a:t>商品名</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トップ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スマートパネル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　トップ　</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スマートパネル　（市区郡）</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09480">
                <a:tc>
                  <a:txBody>
                    <a:bodyPr/>
                    <a:lstStyle/>
                    <a:p>
                      <a:pPr algn="ctr"/>
                      <a:r>
                        <a:rPr kumimoji="1" lang="ja-JP" altLang="en-US" sz="800" b="0" dirty="0">
                          <a:solidFill>
                            <a:schemeClr val="bg1"/>
                          </a:solidFill>
                          <a:latin typeface="+mj-lt"/>
                          <a:ea typeface="+mj-ea"/>
                        </a:rPr>
                        <a:t>商品</a:t>
                      </a:r>
                      <a:r>
                        <a:rPr kumimoji="1" lang="en-US" altLang="ja-JP" sz="800" b="0" dirty="0">
                          <a:solidFill>
                            <a:schemeClr val="bg1"/>
                          </a:solidFill>
                          <a:latin typeface="+mj-lt"/>
                          <a:ea typeface="+mj-ea"/>
                        </a:rPr>
                        <a:t>ID</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1000000719</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en-US" altLang="ja-JP" sz="800" dirty="0" smtClean="0">
                          <a:solidFill>
                            <a:schemeClr val="tx1">
                              <a:lumMod val="65000"/>
                              <a:lumOff val="35000"/>
                            </a:schemeClr>
                          </a:solidFill>
                          <a:latin typeface="+mj-lt"/>
                          <a:ea typeface="+mj-ea"/>
                        </a:rPr>
                        <a:t>1000000720</a:t>
                      </a: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4069392726"/>
                  </a:ext>
                </a:extLst>
              </a:tr>
              <a:tr h="30948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0" kern="1200" dirty="0" smtClean="0">
                          <a:solidFill>
                            <a:schemeClr val="bg1"/>
                          </a:solidFill>
                          <a:latin typeface="+mn-lt"/>
                          <a:ea typeface="+mn-ea"/>
                          <a:cs typeface="+mn-cs"/>
                        </a:rPr>
                        <a:t>予約開始日</a:t>
                      </a:r>
                      <a:endParaRPr kumimoji="1" lang="en-US" altLang="ja-JP" sz="800" b="0" kern="1200" dirty="0" smtClean="0">
                        <a:solidFill>
                          <a:schemeClr val="bg1"/>
                        </a:solidFill>
                        <a:latin typeface="+mn-lt"/>
                        <a:ea typeface="+mn-ea"/>
                        <a:cs typeface="+mn-cs"/>
                      </a:endParaRP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smtClean="0">
                          <a:solidFill>
                            <a:schemeClr val="tx1">
                              <a:lumMod val="65000"/>
                              <a:lumOff val="35000"/>
                            </a:schemeClr>
                          </a:solidFill>
                          <a:latin typeface="+mn-lt"/>
                          <a:ea typeface="+mn-ea"/>
                          <a:cs typeface="+mn-cs"/>
                        </a:rPr>
                        <a:t>2</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a:t>
                      </a:r>
                      <a:r>
                        <a:rPr kumimoji="1" lang="ja-JP" altLang="en-US" sz="800" kern="1200" dirty="0" smtClean="0">
                          <a:solidFill>
                            <a:schemeClr val="tx1">
                              <a:lumMod val="65000"/>
                              <a:lumOff val="35000"/>
                            </a:schemeClr>
                          </a:solidFill>
                          <a:latin typeface="+mn-lt"/>
                          <a:ea typeface="+mn-ea"/>
                          <a:cs typeface="+mn-cs"/>
                        </a:rPr>
                        <a:t>日（水）</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507761420"/>
                  </a:ext>
                </a:extLst>
              </a:tr>
              <a:tr h="940455">
                <a:tc>
                  <a:txBody>
                    <a:bodyPr/>
                    <a:lstStyle/>
                    <a:p>
                      <a:pPr algn="ctr"/>
                      <a:r>
                        <a:rPr kumimoji="1" lang="ja-JP" altLang="en-US" sz="800" b="0" dirty="0">
                          <a:solidFill>
                            <a:schemeClr val="bg1"/>
                          </a:solidFill>
                          <a:latin typeface="+mj-lt"/>
                          <a:ea typeface="+mj-ea"/>
                        </a:rPr>
                        <a:t>掲載イメージ</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endParaRPr kumimoji="1" lang="ja-JP" altLang="en-US" sz="800"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10325936"/>
                  </a:ext>
                </a:extLst>
              </a:tr>
              <a:tr h="337499">
                <a:tc>
                  <a:txBody>
                    <a:bodyPr/>
                    <a:lstStyle/>
                    <a:p>
                      <a:pPr algn="ctr"/>
                      <a:r>
                        <a:rPr kumimoji="1" lang="ja-JP" altLang="en-US" sz="800" b="0" dirty="0">
                          <a:solidFill>
                            <a:schemeClr val="bg1"/>
                          </a:solidFill>
                          <a:latin typeface="+mj-lt"/>
                          <a:ea typeface="+mj-ea"/>
                        </a:rPr>
                        <a:t>広告タイプ</a:t>
                      </a:r>
                    </a:p>
                  </a:txBody>
                  <a:tcPr anchor="ctr">
                    <a:lnL w="6350" cap="flat" cmpd="sng" algn="ctr">
                      <a:solidFill>
                        <a:schemeClr val="bg1"/>
                      </a:solidFill>
                      <a:prstDash val="solid"/>
                      <a:round/>
                      <a:headEnd type="none" w="med" len="med"/>
                      <a:tailEnd type="none" w="med" len="med"/>
                    </a:lnL>
                    <a:lnR w="12700" cmpd="sng">
                      <a:noFill/>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kern="1200" dirty="0">
                          <a:solidFill>
                            <a:schemeClr val="tx1">
                              <a:lumMod val="65000"/>
                              <a:lumOff val="35000"/>
                            </a:schemeClr>
                          </a:solidFill>
                          <a:latin typeface="+mn-lt"/>
                          <a:ea typeface="+mn-ea"/>
                          <a:cs typeface="+mn-cs"/>
                        </a:rPr>
                        <a:t>画像（</a:t>
                      </a:r>
                      <a:r>
                        <a:rPr kumimoji="1" lang="en-US" altLang="ja-JP" sz="800" kern="1200" dirty="0">
                          <a:solidFill>
                            <a:schemeClr val="tx1">
                              <a:lumMod val="65000"/>
                              <a:lumOff val="35000"/>
                            </a:schemeClr>
                          </a:solidFill>
                          <a:latin typeface="+mn-lt"/>
                          <a:ea typeface="+mn-ea"/>
                          <a:cs typeface="+mn-cs"/>
                        </a:rPr>
                        <a:t>16</a:t>
                      </a:r>
                      <a:r>
                        <a:rPr kumimoji="1" lang="ja-JP" altLang="en-US" sz="800" kern="1200" dirty="0">
                          <a:solidFill>
                            <a:schemeClr val="tx1">
                              <a:lumMod val="65000"/>
                              <a:lumOff val="35000"/>
                            </a:schemeClr>
                          </a:solidFill>
                          <a:latin typeface="+mn-lt"/>
                          <a:ea typeface="+mn-ea"/>
                          <a:cs typeface="+mn-cs"/>
                        </a:rPr>
                        <a:t>：</a:t>
                      </a:r>
                      <a:r>
                        <a:rPr kumimoji="1" lang="en-US" altLang="ja-JP" sz="800" kern="1200" dirty="0">
                          <a:solidFill>
                            <a:schemeClr val="tx1">
                              <a:lumMod val="65000"/>
                              <a:lumOff val="35000"/>
                            </a:schemeClr>
                          </a:solidFill>
                          <a:latin typeface="+mn-lt"/>
                          <a:ea typeface="+mn-ea"/>
                          <a:cs typeface="+mn-cs"/>
                        </a:rPr>
                        <a:t>9</a:t>
                      </a:r>
                      <a:r>
                        <a:rPr kumimoji="1" lang="ja-JP" altLang="en-US" sz="800" kern="1200" dirty="0" smtClean="0">
                          <a:solidFill>
                            <a:schemeClr val="tx1">
                              <a:lumMod val="65000"/>
                              <a:lumOff val="35000"/>
                            </a:schemeClr>
                          </a:solidFill>
                          <a:latin typeface="+mn-lt"/>
                          <a:ea typeface="+mn-ea"/>
                          <a:cs typeface="+mn-cs"/>
                        </a:rPr>
                        <a:t>）</a:t>
                      </a:r>
                      <a:endParaRPr kumimoji="1" lang="en-US" altLang="ja-JP"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en-US" altLang="ja-JP"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84434171"/>
                  </a:ext>
                </a:extLst>
              </a:tr>
              <a:tr h="294162">
                <a:tc>
                  <a:txBody>
                    <a:bodyPr/>
                    <a:lstStyle/>
                    <a:p>
                      <a:pPr algn="ctr"/>
                      <a:r>
                        <a:rPr kumimoji="1" lang="ja-JP" altLang="en-US" sz="800" b="0" dirty="0">
                          <a:solidFill>
                            <a:schemeClr val="bg1"/>
                          </a:solidFill>
                          <a:latin typeface="+mj-lt"/>
                          <a:ea typeface="+mj-ea"/>
                        </a:rPr>
                        <a:t>デバイス</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800" dirty="0" smtClean="0">
                          <a:solidFill>
                            <a:schemeClr val="tx1">
                              <a:lumMod val="65000"/>
                              <a:lumOff val="35000"/>
                            </a:schemeClr>
                          </a:solidFill>
                          <a:latin typeface="+mj-lt"/>
                          <a:ea typeface="+mj-ea"/>
                        </a:rPr>
                        <a:t>スマートフォン</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931917948"/>
                  </a:ext>
                </a:extLst>
              </a:tr>
              <a:tr h="337499">
                <a:tc>
                  <a:txBody>
                    <a:bodyPr/>
                    <a:lstStyle/>
                    <a:p>
                      <a:pPr algn="ctr"/>
                      <a:r>
                        <a:rPr kumimoji="1" lang="ja-JP" altLang="en-US" sz="800" b="0" dirty="0">
                          <a:solidFill>
                            <a:schemeClr val="bg1"/>
                          </a:solidFill>
                          <a:latin typeface="+mj-lt"/>
                          <a:ea typeface="+mj-ea"/>
                        </a:rPr>
                        <a:t>掲載場所</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kern="1200" dirty="0" smtClean="0">
                          <a:solidFill>
                            <a:schemeClr val="tx1">
                              <a:lumMod val="65000"/>
                              <a:lumOff val="35000"/>
                            </a:schemeClr>
                          </a:solidFill>
                          <a:latin typeface="+mn-lt"/>
                          <a:ea typeface="+mn-ea"/>
                          <a:cs typeface="+mn-cs"/>
                        </a:rPr>
                        <a:t>Yahoo!</a:t>
                      </a:r>
                      <a:r>
                        <a:rPr kumimoji="1" lang="ja-JP" altLang="en-US" sz="800" kern="1200" dirty="0" smtClean="0">
                          <a:solidFill>
                            <a:schemeClr val="tx1">
                              <a:lumMod val="65000"/>
                              <a:lumOff val="35000"/>
                            </a:schemeClr>
                          </a:solidFill>
                          <a:latin typeface="+mn-lt"/>
                          <a:ea typeface="+mn-ea"/>
                          <a:cs typeface="+mn-cs"/>
                        </a:rPr>
                        <a:t>ニュース　トップ（アプリ）</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66098080"/>
                  </a:ext>
                </a:extLst>
              </a:tr>
              <a:tr h="337499">
                <a:tc>
                  <a:txBody>
                    <a:bodyPr/>
                    <a:lstStyle/>
                    <a:p>
                      <a:pPr algn="ctr"/>
                      <a:r>
                        <a:rPr kumimoji="1" lang="ja-JP" altLang="en-US" sz="800" b="0" dirty="0">
                          <a:solidFill>
                            <a:schemeClr val="bg1"/>
                          </a:solidFill>
                          <a:latin typeface="+mj-lt"/>
                          <a:ea typeface="+mj-ea"/>
                        </a:rPr>
                        <a:t>掲載期間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a:solidFill>
                            <a:schemeClr val="tx1">
                              <a:lumMod val="65000"/>
                              <a:lumOff val="35000"/>
                            </a:schemeClr>
                          </a:solidFill>
                          <a:latin typeface="+mn-lt"/>
                          <a:ea typeface="+mn-ea"/>
                          <a:cs typeface="+mn-cs"/>
                        </a:rPr>
                        <a:t>1</a:t>
                      </a:r>
                      <a:r>
                        <a:rPr kumimoji="1" lang="ja-JP" altLang="en-US" sz="800" kern="1200" dirty="0">
                          <a:solidFill>
                            <a:schemeClr val="tx1">
                              <a:lumMod val="65000"/>
                              <a:lumOff val="35000"/>
                            </a:schemeClr>
                          </a:solidFill>
                          <a:latin typeface="+mn-lt"/>
                          <a:ea typeface="+mn-ea"/>
                          <a:cs typeface="+mn-cs"/>
                        </a:rPr>
                        <a:t>日</a:t>
                      </a:r>
                      <a:r>
                        <a:rPr kumimoji="1" lang="ja-JP" altLang="en-US" sz="800" kern="1200" dirty="0" smtClean="0">
                          <a:solidFill>
                            <a:schemeClr val="tx1">
                              <a:lumMod val="65000"/>
                              <a:lumOff val="35000"/>
                            </a:schemeClr>
                          </a:solidFill>
                          <a:latin typeface="+mn-lt"/>
                          <a:ea typeface="+mn-ea"/>
                          <a:cs typeface="+mn-cs"/>
                        </a:rPr>
                        <a:t>（木）～</a:t>
                      </a:r>
                      <a:r>
                        <a:rPr kumimoji="1" lang="en-US" altLang="ja-JP" sz="800" kern="1200" dirty="0" smtClean="0">
                          <a:solidFill>
                            <a:schemeClr val="tx1">
                              <a:lumMod val="65000"/>
                              <a:lumOff val="35000"/>
                            </a:schemeClr>
                          </a:solidFill>
                          <a:latin typeface="+mn-lt"/>
                          <a:ea typeface="+mn-ea"/>
                          <a:cs typeface="+mn-cs"/>
                        </a:rPr>
                        <a:t>2021</a:t>
                      </a:r>
                      <a:r>
                        <a:rPr kumimoji="1" lang="ja-JP" altLang="en-US" sz="800" kern="1200" dirty="0" smtClean="0">
                          <a:solidFill>
                            <a:schemeClr val="tx1">
                              <a:lumMod val="65000"/>
                              <a:lumOff val="35000"/>
                            </a:schemeClr>
                          </a:solidFill>
                          <a:latin typeface="+mn-lt"/>
                          <a:ea typeface="+mn-ea"/>
                          <a:cs typeface="+mn-cs"/>
                        </a:rPr>
                        <a:t>年</a:t>
                      </a:r>
                      <a:r>
                        <a:rPr kumimoji="1" lang="en-US" altLang="ja-JP" sz="800" kern="1200" dirty="0">
                          <a:solidFill>
                            <a:schemeClr val="tx1">
                              <a:lumMod val="65000"/>
                              <a:lumOff val="35000"/>
                            </a:schemeClr>
                          </a:solidFill>
                          <a:latin typeface="+mn-lt"/>
                          <a:ea typeface="+mn-ea"/>
                          <a:cs typeface="+mn-cs"/>
                        </a:rPr>
                        <a:t>6</a:t>
                      </a:r>
                      <a:r>
                        <a:rPr kumimoji="1" lang="ja-JP" altLang="en-US" sz="800" kern="1200" dirty="0" smtClean="0">
                          <a:solidFill>
                            <a:schemeClr val="tx1">
                              <a:lumMod val="65000"/>
                              <a:lumOff val="35000"/>
                            </a:schemeClr>
                          </a:solidFill>
                          <a:latin typeface="+mn-lt"/>
                          <a:ea typeface="+mn-ea"/>
                          <a:cs typeface="+mn-cs"/>
                        </a:rPr>
                        <a:t>月</a:t>
                      </a:r>
                      <a:r>
                        <a:rPr kumimoji="1" lang="en-US" altLang="ja-JP" sz="800" kern="1200" dirty="0" smtClean="0">
                          <a:solidFill>
                            <a:schemeClr val="tx1">
                              <a:lumMod val="65000"/>
                              <a:lumOff val="35000"/>
                            </a:schemeClr>
                          </a:solidFill>
                          <a:latin typeface="+mn-lt"/>
                          <a:ea typeface="+mn-ea"/>
                          <a:cs typeface="+mn-cs"/>
                        </a:rPr>
                        <a:t>30</a:t>
                      </a:r>
                      <a:r>
                        <a:rPr kumimoji="1" lang="ja-JP" altLang="en-US" sz="800" kern="1200" dirty="0" smtClean="0">
                          <a:solidFill>
                            <a:schemeClr val="tx1">
                              <a:lumMod val="65000"/>
                              <a:lumOff val="35000"/>
                            </a:schemeClr>
                          </a:solidFill>
                          <a:latin typeface="+mn-lt"/>
                          <a:ea typeface="+mn-ea"/>
                          <a:cs typeface="+mn-cs"/>
                        </a:rPr>
                        <a:t>日（水）</a:t>
                      </a:r>
                      <a:endParaRPr kumimoji="1" lang="ja-JP" altLang="en-US" sz="800" kern="1200" dirty="0">
                        <a:solidFill>
                          <a:schemeClr val="tx1">
                            <a:lumMod val="65000"/>
                            <a:lumOff val="35000"/>
                          </a:schemeClr>
                        </a:solidFill>
                        <a:latin typeface="+mn-lt"/>
                        <a:ea typeface="+mn-ea"/>
                        <a:cs typeface="+mn-cs"/>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2463668774"/>
                  </a:ext>
                </a:extLst>
              </a:tr>
              <a:tr h="671066">
                <a:tc>
                  <a:txBody>
                    <a:bodyPr/>
                    <a:lstStyle/>
                    <a:p>
                      <a:pPr algn="ctr"/>
                      <a:r>
                        <a:rPr kumimoji="1" lang="ja-JP" altLang="en-US" sz="800" b="0" dirty="0">
                          <a:solidFill>
                            <a:schemeClr val="bg1"/>
                          </a:solidFill>
                          <a:latin typeface="+mj-lt"/>
                          <a:ea typeface="+mj-ea"/>
                        </a:rPr>
                        <a:t>購入期間</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kern="1200" dirty="0" smtClean="0">
                          <a:solidFill>
                            <a:schemeClr val="tx1">
                              <a:lumMod val="65000"/>
                              <a:lumOff val="35000"/>
                            </a:schemeClr>
                          </a:solidFill>
                          <a:latin typeface="+mn-lt"/>
                          <a:ea typeface="+mn-ea"/>
                          <a:cs typeface="+mn-cs"/>
                        </a:rPr>
                        <a:t>5</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31</a:t>
                      </a:r>
                      <a:r>
                        <a:rPr kumimoji="1" lang="ja-JP" altLang="en-US" sz="800" kern="1200" dirty="0" smtClean="0">
                          <a:solidFill>
                            <a:schemeClr val="tx1">
                              <a:lumMod val="65000"/>
                              <a:lumOff val="35000"/>
                            </a:schemeClr>
                          </a:solidFill>
                          <a:latin typeface="+mn-lt"/>
                          <a:ea typeface="+mn-ea"/>
                          <a:cs typeface="+mn-cs"/>
                        </a:rPr>
                        <a:t>日間</a:t>
                      </a:r>
                      <a:endParaRPr kumimoji="1" lang="en-US" altLang="ja-JP" sz="800" kern="1200" dirty="0" smtClean="0">
                        <a:solidFill>
                          <a:schemeClr val="tx1">
                            <a:lumMod val="65000"/>
                            <a:lumOff val="35000"/>
                          </a:schemeClr>
                        </a:solidFill>
                        <a:latin typeface="+mn-lt"/>
                        <a:ea typeface="+mn-ea"/>
                        <a:cs typeface="+mn-cs"/>
                      </a:endParaRPr>
                    </a:p>
                    <a:p>
                      <a:pPr algn="ct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kern="1200" dirty="0" smtClean="0">
                          <a:solidFill>
                            <a:schemeClr val="tx1">
                              <a:lumMod val="65000"/>
                              <a:lumOff val="35000"/>
                            </a:schemeClr>
                          </a:solidFill>
                          <a:latin typeface="+mn-lt"/>
                          <a:ea typeface="+mn-ea"/>
                          <a:cs typeface="+mn-cs"/>
                        </a:rPr>
                        <a:t>※1</a:t>
                      </a:r>
                      <a:r>
                        <a:rPr kumimoji="1" lang="ja-JP" altLang="en-US" sz="800" kern="1200" dirty="0" smtClean="0">
                          <a:solidFill>
                            <a:schemeClr val="tx1">
                              <a:lumMod val="65000"/>
                              <a:lumOff val="35000"/>
                            </a:schemeClr>
                          </a:solidFill>
                          <a:latin typeface="+mn-lt"/>
                          <a:ea typeface="+mn-ea"/>
                          <a:cs typeface="+mn-cs"/>
                        </a:rPr>
                        <a:t>日間～</a:t>
                      </a:r>
                      <a:r>
                        <a:rPr kumimoji="1" lang="en-US" altLang="ja-JP" sz="800" kern="1200" dirty="0" smtClean="0">
                          <a:solidFill>
                            <a:schemeClr val="tx1">
                              <a:lumMod val="65000"/>
                              <a:lumOff val="35000"/>
                            </a:schemeClr>
                          </a:solidFill>
                          <a:latin typeface="+mn-lt"/>
                          <a:ea typeface="+mn-ea"/>
                          <a:cs typeface="+mn-cs"/>
                        </a:rPr>
                        <a:t>4</a:t>
                      </a:r>
                      <a:r>
                        <a:rPr kumimoji="1" lang="ja-JP" altLang="en-US" sz="800" kern="1200" dirty="0" smtClean="0">
                          <a:solidFill>
                            <a:schemeClr val="tx1">
                              <a:lumMod val="65000"/>
                              <a:lumOff val="35000"/>
                            </a:schemeClr>
                          </a:solidFill>
                          <a:latin typeface="+mn-lt"/>
                          <a:ea typeface="+mn-ea"/>
                          <a:cs typeface="+mn-cs"/>
                        </a:rPr>
                        <a:t>日間での掲載も可能ですが、</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掲載</a:t>
                      </a:r>
                      <a:r>
                        <a:rPr kumimoji="1" lang="en-US" altLang="ja-JP" sz="800" kern="1200" dirty="0" err="1" smtClean="0">
                          <a:solidFill>
                            <a:schemeClr val="tx1">
                              <a:lumMod val="65000"/>
                              <a:lumOff val="35000"/>
                            </a:schemeClr>
                          </a:solidFill>
                          <a:latin typeface="+mn-lt"/>
                          <a:ea typeface="+mn-ea"/>
                          <a:cs typeface="+mn-cs"/>
                        </a:rPr>
                        <a:t>vimps</a:t>
                      </a:r>
                      <a:r>
                        <a:rPr kumimoji="1" lang="ja-JP" altLang="en-US" sz="800" kern="1200" dirty="0" smtClean="0">
                          <a:solidFill>
                            <a:schemeClr val="tx1">
                              <a:lumMod val="65000"/>
                              <a:lumOff val="35000"/>
                            </a:schemeClr>
                          </a:solidFill>
                          <a:latin typeface="+mn-lt"/>
                          <a:ea typeface="+mn-ea"/>
                          <a:cs typeface="+mn-cs"/>
                        </a:rPr>
                        <a:t>数が未達成の場合</a:t>
                      </a:r>
                      <a:endParaRPr kumimoji="1" lang="en-US" altLang="ja-JP" sz="800"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kern="1200" dirty="0" smtClean="0">
                          <a:solidFill>
                            <a:schemeClr val="tx1">
                              <a:lumMod val="65000"/>
                              <a:lumOff val="35000"/>
                            </a:schemeClr>
                          </a:solidFill>
                          <a:latin typeface="+mn-lt"/>
                          <a:ea typeface="+mn-ea"/>
                          <a:cs typeface="+mn-cs"/>
                        </a:rPr>
                        <a:t>補填対象外になります。</a:t>
                      </a: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dirty="0">
                          <a:solidFill>
                            <a:schemeClr val="tx1">
                              <a:lumMod val="65000"/>
                              <a:lumOff val="35000"/>
                            </a:schemeClr>
                          </a:solidFill>
                          <a:latin typeface="+mj-lt"/>
                          <a:ea typeface="+mj-ea"/>
                        </a:rPr>
                        <a:t>5</a:t>
                      </a:r>
                      <a:r>
                        <a:rPr kumimoji="1" lang="ja-JP" altLang="en-US" sz="800" dirty="0">
                          <a:solidFill>
                            <a:schemeClr val="tx1">
                              <a:lumMod val="65000"/>
                              <a:lumOff val="35000"/>
                            </a:schemeClr>
                          </a:solidFill>
                          <a:latin typeface="+mj-lt"/>
                          <a:ea typeface="+mj-ea"/>
                        </a:rPr>
                        <a:t>日間</a:t>
                      </a:r>
                      <a:r>
                        <a:rPr kumimoji="1" lang="ja-JP" altLang="en-US" sz="800" kern="1200" dirty="0">
                          <a:solidFill>
                            <a:schemeClr val="tx1">
                              <a:lumMod val="65000"/>
                              <a:lumOff val="35000"/>
                            </a:schemeClr>
                          </a:solidFill>
                          <a:latin typeface="+mn-lt"/>
                          <a:ea typeface="+mn-ea"/>
                          <a:cs typeface="+mn-cs"/>
                        </a:rPr>
                        <a:t>～</a:t>
                      </a:r>
                      <a:r>
                        <a:rPr kumimoji="1" lang="en-US" altLang="ja-JP" sz="800" dirty="0">
                          <a:solidFill>
                            <a:schemeClr val="tx1">
                              <a:lumMod val="65000"/>
                              <a:lumOff val="35000"/>
                            </a:schemeClr>
                          </a:solidFill>
                          <a:latin typeface="+mj-lt"/>
                          <a:ea typeface="+mj-ea"/>
                        </a:rPr>
                        <a:t>31</a:t>
                      </a:r>
                      <a:r>
                        <a:rPr kumimoji="1" lang="ja-JP" altLang="en-US" sz="800" dirty="0">
                          <a:solidFill>
                            <a:schemeClr val="tx1">
                              <a:lumMod val="65000"/>
                              <a:lumOff val="35000"/>
                            </a:schemeClr>
                          </a:solidFill>
                          <a:latin typeface="+mj-lt"/>
                          <a:ea typeface="+mj-ea"/>
                        </a:rPr>
                        <a:t>日間</a:t>
                      </a: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967014782"/>
                  </a:ext>
                </a:extLst>
              </a:tr>
              <a:tr h="337499">
                <a:tc>
                  <a:txBody>
                    <a:bodyPr/>
                    <a:lstStyle/>
                    <a:p>
                      <a:pPr algn="ctr"/>
                      <a:r>
                        <a:rPr kumimoji="1" lang="ja-JP" altLang="en-US" sz="800" b="0" dirty="0">
                          <a:solidFill>
                            <a:schemeClr val="bg1"/>
                          </a:solidFill>
                          <a:latin typeface="+mj-lt"/>
                          <a:ea typeface="+mj-ea"/>
                        </a:rPr>
                        <a:t>料金タイプ</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en-US" altLang="ja-JP" sz="800" dirty="0" err="1">
                          <a:solidFill>
                            <a:schemeClr val="tx1">
                              <a:lumMod val="65000"/>
                              <a:lumOff val="35000"/>
                            </a:schemeClr>
                          </a:solidFill>
                          <a:latin typeface="+mj-lt"/>
                          <a:ea typeface="+mj-ea"/>
                        </a:rPr>
                        <a:t>Vimps</a:t>
                      </a:r>
                      <a:r>
                        <a:rPr kumimoji="1" lang="ja-JP" altLang="en-US" sz="800" dirty="0" smtClean="0">
                          <a:solidFill>
                            <a:schemeClr val="tx1">
                              <a:lumMod val="65000"/>
                              <a:lumOff val="35000"/>
                            </a:schemeClr>
                          </a:solidFill>
                          <a:latin typeface="+mj-lt"/>
                          <a:ea typeface="+mj-ea"/>
                        </a:rPr>
                        <a:t>購入型</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hMerge="1">
                  <a:txBody>
                    <a:bodyPr/>
                    <a:lstStyle/>
                    <a:p>
                      <a:pPr algn="ctr"/>
                      <a:endParaRPr kumimoji="1" lang="ja-JP" altLang="en-US" sz="800" dirty="0">
                        <a:solidFill>
                          <a:schemeClr val="tx1">
                            <a:lumMod val="65000"/>
                            <a:lumOff val="35000"/>
                          </a:schemeClr>
                        </a:solidFill>
                        <a:latin typeface="+mj-lt"/>
                        <a:ea typeface="+mj-ea"/>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1750538939"/>
                  </a:ext>
                </a:extLst>
              </a:tr>
              <a:tr h="337499">
                <a:tc>
                  <a:txBody>
                    <a:bodyPr/>
                    <a:lstStyle/>
                    <a:p>
                      <a:pPr algn="ctr"/>
                      <a:r>
                        <a:rPr kumimoji="1" lang="ja-JP" altLang="en-US" sz="800" b="0" dirty="0" smtClean="0">
                          <a:solidFill>
                            <a:schemeClr val="bg1"/>
                          </a:solidFill>
                          <a:latin typeface="+mj-lt"/>
                          <a:ea typeface="+mj-ea"/>
                        </a:rPr>
                        <a:t>最低購入価格</a:t>
                      </a:r>
                      <a:endParaRPr kumimoji="1" lang="ja-JP" altLang="en-US" sz="800" b="0"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500,000</a:t>
                      </a:r>
                      <a:r>
                        <a:rPr kumimoji="1" lang="ja-JP" altLang="en-US" sz="800" dirty="0" smtClean="0">
                          <a:solidFill>
                            <a:schemeClr val="tx1">
                              <a:lumMod val="65000"/>
                              <a:lumOff val="35000"/>
                            </a:schemeClr>
                          </a:solidFill>
                          <a:latin typeface="+mj-lt"/>
                          <a:ea typeface="+mj-ea"/>
                        </a:rPr>
                        <a:t>円</a:t>
                      </a:r>
                      <a:endParaRPr kumimoji="1" lang="ja-JP" altLang="en-US"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tcPr>
                </a:tc>
                <a:tc>
                  <a:txBody>
                    <a:bodyPr/>
                    <a:lstStyle/>
                    <a:p>
                      <a:pPr algn="ctr"/>
                      <a:r>
                        <a:rPr kumimoji="1" lang="en-US" altLang="ja-JP" sz="800" kern="1200" dirty="0" smtClean="0">
                          <a:solidFill>
                            <a:schemeClr val="tx1">
                              <a:lumMod val="65000"/>
                              <a:lumOff val="35000"/>
                            </a:schemeClr>
                          </a:solidFill>
                          <a:latin typeface="+mn-lt"/>
                          <a:ea typeface="+mn-ea"/>
                          <a:cs typeface="+mn-cs"/>
                        </a:rPr>
                        <a:t>300,000</a:t>
                      </a:r>
                      <a:r>
                        <a:rPr kumimoji="1" lang="ja-JP" altLang="en-US" sz="800" kern="1200" dirty="0" smtClean="0">
                          <a:solidFill>
                            <a:schemeClr val="tx1">
                              <a:lumMod val="65000"/>
                              <a:lumOff val="35000"/>
                            </a:schemeClr>
                          </a:solidFill>
                          <a:latin typeface="+mn-lt"/>
                          <a:ea typeface="+mn-ea"/>
                          <a:cs typeface="+mn-cs"/>
                        </a:rPr>
                        <a:t>円</a:t>
                      </a:r>
                      <a:endParaRPr kumimoji="1" lang="ja-JP" altLang="en-US" sz="800" kern="1200" dirty="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tcPr>
                </a:tc>
                <a:extLst>
                  <a:ext uri="{0D108BD9-81ED-4DB2-BD59-A6C34878D82A}">
                    <a16:rowId xmlns:a16="http://schemas.microsoft.com/office/drawing/2014/main" val="3381913646"/>
                  </a:ext>
                </a:extLst>
              </a:tr>
              <a:tr h="904480">
                <a:tc>
                  <a:txBody>
                    <a:bodyPr/>
                    <a:lstStyle/>
                    <a:p>
                      <a:pPr algn="ctr"/>
                      <a:r>
                        <a:rPr kumimoji="1" lang="ja-JP" altLang="en-US" sz="800" b="0" dirty="0">
                          <a:solidFill>
                            <a:schemeClr val="bg1"/>
                          </a:solidFill>
                          <a:latin typeface="+mj-lt"/>
                          <a:ea typeface="+mj-ea"/>
                        </a:rPr>
                        <a:t>基本料金（</a:t>
                      </a:r>
                      <a:r>
                        <a:rPr kumimoji="1" lang="en-US" altLang="ja-JP" sz="800" b="0" dirty="0" err="1">
                          <a:solidFill>
                            <a:schemeClr val="bg1"/>
                          </a:solidFill>
                          <a:latin typeface="+mj-lt"/>
                          <a:ea typeface="+mj-ea"/>
                        </a:rPr>
                        <a:t>vCPM</a:t>
                      </a:r>
                      <a:r>
                        <a:rPr kumimoji="1" lang="ja-JP" altLang="en-US" sz="800" b="0" dirty="0">
                          <a:solidFill>
                            <a:schemeClr val="bg1"/>
                          </a:solidFill>
                          <a:latin typeface="+mj-lt"/>
                          <a:ea typeface="+mj-ea"/>
                        </a:rPr>
                        <a:t>）</a:t>
                      </a:r>
                    </a:p>
                  </a:txBody>
                  <a:tcPr anchor="ctr">
                    <a:lnL w="6350" cap="flat" cmpd="sng" algn="ctr">
                      <a:solidFill>
                        <a:schemeClr val="bg1"/>
                      </a:solidFill>
                      <a:prstDash val="solid"/>
                      <a:round/>
                      <a:headEnd type="none" w="med" len="med"/>
                      <a:tailEnd type="none" w="med" len="med"/>
                    </a:lnL>
                    <a:lnR w="12700" cmpd="sng">
                      <a:noFill/>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dirty="0" smtClean="0">
                          <a:solidFill>
                            <a:schemeClr val="tx1">
                              <a:lumMod val="65000"/>
                              <a:lumOff val="35000"/>
                            </a:schemeClr>
                          </a:solidFill>
                          <a:latin typeface="+mj-lt"/>
                          <a:ea typeface="+mj-ea"/>
                        </a:rPr>
                        <a:t>240</a:t>
                      </a:r>
                      <a:r>
                        <a:rPr kumimoji="1" lang="ja-JP" altLang="en-US" sz="800" dirty="0" smtClean="0">
                          <a:solidFill>
                            <a:schemeClr val="tx1">
                              <a:lumMod val="65000"/>
                              <a:lumOff val="35000"/>
                            </a:schemeClr>
                          </a:solidFill>
                          <a:latin typeface="+mj-lt"/>
                          <a:ea typeface="+mj-ea"/>
                        </a:rPr>
                        <a:t>円</a:t>
                      </a:r>
                      <a:endParaRPr kumimoji="1" lang="en-US" altLang="ja-JP" sz="800" dirty="0">
                        <a:solidFill>
                          <a:schemeClr val="tx1">
                            <a:lumMod val="65000"/>
                            <a:lumOff val="35000"/>
                          </a:schemeClr>
                        </a:solidFill>
                        <a:latin typeface="+mj-lt"/>
                        <a:ea typeface="+mj-ea"/>
                      </a:endParaRPr>
                    </a:p>
                  </a:txBody>
                  <a:tcPr anchor="ctr">
                    <a:lnL w="12700" cmpd="sng">
                      <a:noFill/>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algn="ctr"/>
                      <a:r>
                        <a:rPr kumimoji="1" lang="en-US" altLang="ja-JP" sz="800" dirty="0" smtClean="0">
                          <a:solidFill>
                            <a:schemeClr val="tx1">
                              <a:lumMod val="65000"/>
                              <a:lumOff val="35000"/>
                            </a:schemeClr>
                          </a:solidFill>
                          <a:latin typeface="+mj-lt"/>
                          <a:ea typeface="+mj-ea"/>
                        </a:rPr>
                        <a:t>374</a:t>
                      </a:r>
                      <a:r>
                        <a:rPr kumimoji="1" lang="ja-JP" altLang="en-US" sz="800" dirty="0" smtClean="0">
                          <a:solidFill>
                            <a:schemeClr val="tx1">
                              <a:lumMod val="65000"/>
                              <a:lumOff val="35000"/>
                            </a:schemeClr>
                          </a:solidFill>
                          <a:latin typeface="+mj-lt"/>
                          <a:ea typeface="+mj-ea"/>
                        </a:rPr>
                        <a:t>円</a:t>
                      </a:r>
                      <a:endParaRPr kumimoji="1" lang="en-US" altLang="ja-JP" sz="800" dirty="0" smtClean="0">
                        <a:solidFill>
                          <a:schemeClr val="tx1">
                            <a:lumMod val="65000"/>
                            <a:lumOff val="35000"/>
                          </a:schemeClr>
                        </a:solidFill>
                        <a:latin typeface="+mj-lt"/>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800" dirty="0" smtClean="0">
                          <a:solidFill>
                            <a:schemeClr val="tx1">
                              <a:lumMod val="65000"/>
                              <a:lumOff val="35000"/>
                            </a:schemeClr>
                          </a:solidFill>
                        </a:rPr>
                        <a:t>（</a:t>
                      </a:r>
                      <a:r>
                        <a:rPr lang="en-US" altLang="ja-JP" sz="800" dirty="0" smtClean="0">
                          <a:solidFill>
                            <a:schemeClr val="tx1">
                              <a:lumMod val="65000"/>
                              <a:lumOff val="35000"/>
                            </a:schemeClr>
                          </a:solidFill>
                        </a:rPr>
                        <a:t>240</a:t>
                      </a:r>
                      <a:r>
                        <a:rPr lang="ja-JP" altLang="en-US" sz="800" dirty="0" smtClean="0">
                          <a:solidFill>
                            <a:schemeClr val="tx1">
                              <a:lumMod val="65000"/>
                              <a:lumOff val="35000"/>
                            </a:schemeClr>
                          </a:solidFill>
                        </a:rPr>
                        <a:t>円</a:t>
                      </a:r>
                      <a:r>
                        <a:rPr lang="en-US" altLang="ja-JP" sz="800" dirty="0" smtClean="0">
                          <a:solidFill>
                            <a:schemeClr val="tx1">
                              <a:lumMod val="65000"/>
                              <a:lumOff val="35000"/>
                            </a:schemeClr>
                          </a:solidFill>
                        </a:rPr>
                        <a:t>×1.56</a:t>
                      </a:r>
                      <a:r>
                        <a:rPr lang="ja-JP" altLang="en-US" sz="800" dirty="0" smtClean="0">
                          <a:solidFill>
                            <a:schemeClr val="tx1">
                              <a:lumMod val="65000"/>
                              <a:lumOff val="35000"/>
                            </a:schemeClr>
                          </a:solidFill>
                        </a:rPr>
                        <a:t>倍） </a:t>
                      </a:r>
                      <a:endParaRPr kumimoji="1" lang="en-US" altLang="ja-JP" sz="800" kern="1200" dirty="0" smtClean="0">
                        <a:solidFill>
                          <a:schemeClr val="tx1">
                            <a:lumMod val="65000"/>
                            <a:lumOff val="35000"/>
                          </a:schemeClr>
                        </a:solidFill>
                        <a:latin typeface="+mn-lt"/>
                        <a:ea typeface="+mn-ea"/>
                        <a:cs typeface="+mn-cs"/>
                      </a:endParaRPr>
                    </a:p>
                    <a:p>
                      <a:pPr algn="ctr"/>
                      <a:r>
                        <a:rPr lang="en-US" altLang="ja-JP" sz="800" dirty="0" smtClean="0">
                          <a:solidFill>
                            <a:schemeClr val="tx1">
                              <a:lumMod val="65000"/>
                              <a:lumOff val="35000"/>
                            </a:schemeClr>
                          </a:solidFill>
                        </a:rPr>
                        <a:t>※</a:t>
                      </a:r>
                      <a:r>
                        <a:rPr lang="ja-JP" altLang="en-US" sz="800" dirty="0" smtClean="0">
                          <a:solidFill>
                            <a:schemeClr val="tx1">
                              <a:lumMod val="65000"/>
                              <a:lumOff val="35000"/>
                            </a:schemeClr>
                          </a:solidFill>
                        </a:rPr>
                        <a:t>市区郡指定の掛け率含む </a:t>
                      </a:r>
                      <a:endParaRPr kumimoji="1" lang="en-US" altLang="ja-JP" sz="800" kern="1200" dirty="0" smtClean="0">
                        <a:solidFill>
                          <a:schemeClr val="tx1">
                            <a:lumMod val="65000"/>
                            <a:lumOff val="35000"/>
                          </a:schemeClr>
                        </a:solidFill>
                        <a:latin typeface="+mn-lt"/>
                        <a:ea typeface="+mn-ea"/>
                        <a:cs typeface="+mn-cs"/>
                      </a:endParaRPr>
                    </a:p>
                  </a:txBody>
                  <a:tcPr anchor="ctr">
                    <a:lnL w="6350" cap="flat" cmpd="sng" algn="ctr">
                      <a:solidFill>
                        <a:schemeClr val="tx1">
                          <a:lumMod val="65000"/>
                          <a:lumOff val="35000"/>
                        </a:schemeClr>
                      </a:solidFill>
                      <a:prstDash val="dot"/>
                      <a:round/>
                      <a:headEnd type="none" w="med" len="med"/>
                      <a:tailEnd type="none" w="med" len="med"/>
                    </a:lnL>
                    <a:lnR w="6350" cap="flat" cmpd="sng" algn="ctr">
                      <a:solidFill>
                        <a:schemeClr val="tx1">
                          <a:lumMod val="65000"/>
                          <a:lumOff val="3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4014462905"/>
                  </a:ext>
                </a:extLst>
              </a:tr>
            </a:tbl>
          </a:graphicData>
        </a:graphic>
      </p:graphicFrame>
      <p:sp>
        <p:nvSpPr>
          <p:cNvPr id="8" name="正方形/長方形 7"/>
          <p:cNvSpPr/>
          <p:nvPr/>
        </p:nvSpPr>
        <p:spPr>
          <a:xfrm>
            <a:off x="483839" y="6523710"/>
            <a:ext cx="1850186" cy="284693"/>
          </a:xfrm>
          <a:prstGeom prst="rect">
            <a:avLst/>
          </a:prstGeom>
        </p:spPr>
        <p:txBody>
          <a:bodyPr wrap="none">
            <a:spAutoFit/>
          </a:bodyPr>
          <a:lstStyle/>
          <a:p>
            <a:pPr>
              <a:lnSpc>
                <a:spcPts val="1460"/>
              </a:lnSpc>
            </a:pPr>
            <a:r>
              <a:rPr lang="en-US" altLang="ja-JP" sz="800" dirty="0">
                <a:latin typeface="+mn-ea"/>
              </a:rPr>
              <a:t>※SP</a:t>
            </a:r>
            <a:r>
              <a:rPr lang="ja-JP" altLang="en-US" sz="800" dirty="0">
                <a:latin typeface="+mn-ea"/>
              </a:rPr>
              <a:t>はスマートフォンの略称です</a:t>
            </a:r>
            <a:r>
              <a:rPr lang="ja-JP" altLang="en-US" sz="800" dirty="0" smtClean="0">
                <a:latin typeface="+mn-ea"/>
              </a:rPr>
              <a:t>。</a:t>
            </a:r>
            <a:endParaRPr lang="en-US" altLang="ja-JP" sz="800" dirty="0">
              <a:latin typeface="+mn-ea"/>
            </a:endParaRPr>
          </a:p>
        </p:txBody>
      </p:sp>
      <p:pic>
        <p:nvPicPr>
          <p:cNvPr id="12" name="図 11"/>
          <p:cNvPicPr>
            <a:picLocks noChangeAspect="1"/>
          </p:cNvPicPr>
          <p:nvPr/>
        </p:nvPicPr>
        <p:blipFill>
          <a:blip r:embed="rId2"/>
          <a:stretch>
            <a:fillRect/>
          </a:stretch>
        </p:blipFill>
        <p:spPr>
          <a:xfrm>
            <a:off x="4233446" y="1988840"/>
            <a:ext cx="527848" cy="900000"/>
          </a:xfrm>
          <a:prstGeom prst="rect">
            <a:avLst/>
          </a:prstGeom>
        </p:spPr>
      </p:pic>
    </p:spTree>
    <p:extLst>
      <p:ext uri="{BB962C8B-B14F-4D97-AF65-F5344CB8AC3E}">
        <p14:creationId xmlns:p14="http://schemas.microsoft.com/office/powerpoint/2010/main" val="18154930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p:txBody>
          <a:bodyPr>
            <a:normAutofit fontScale="90000"/>
          </a:bodyPr>
          <a:lstStyle/>
          <a:p>
            <a:r>
              <a:rPr lang="ja-JP" altLang="en-US" dirty="0"/>
              <a:t>ターゲティング設定</a:t>
            </a:r>
            <a:endParaRPr kumimoji="1" lang="ja-JP" altLang="en-US" sz="2200" dirty="0"/>
          </a:p>
        </p:txBody>
      </p:sp>
      <p:graphicFrame>
        <p:nvGraphicFramePr>
          <p:cNvPr id="15" name="表 14">
            <a:extLst>
              <a:ext uri="{FF2B5EF4-FFF2-40B4-BE49-F238E27FC236}">
                <a16:creationId xmlns:a16="http://schemas.microsoft.com/office/drawing/2014/main" id="{5C4374D8-C7AA-A044-9BC8-03321DB933E1}"/>
              </a:ext>
            </a:extLst>
          </p:cNvPr>
          <p:cNvGraphicFramePr>
            <a:graphicFrameLocks noGrp="1"/>
          </p:cNvGraphicFramePr>
          <p:nvPr>
            <p:extLst>
              <p:ext uri="{D42A27DB-BD31-4B8C-83A1-F6EECF244321}">
                <p14:modId xmlns:p14="http://schemas.microsoft.com/office/powerpoint/2010/main" val="492733678"/>
              </p:ext>
            </p:extLst>
          </p:nvPr>
        </p:nvGraphicFramePr>
        <p:xfrm>
          <a:off x="344489" y="1124744"/>
          <a:ext cx="8856983" cy="3213786"/>
        </p:xfrm>
        <a:graphic>
          <a:graphicData uri="http://schemas.openxmlformats.org/drawingml/2006/table">
            <a:tbl>
              <a:tblPr firstCol="1" bandRow="1">
                <a:tableStyleId>{21E4AEA4-8DFA-4A89-87EB-49C32662AFE0}</a:tableStyleId>
              </a:tblPr>
              <a:tblGrid>
                <a:gridCol w="1357546">
                  <a:extLst>
                    <a:ext uri="{9D8B030D-6E8A-4147-A177-3AD203B41FA5}">
                      <a16:colId xmlns:a16="http://schemas.microsoft.com/office/drawing/2014/main" val="792911817"/>
                    </a:ext>
                  </a:extLst>
                </a:gridCol>
                <a:gridCol w="857397">
                  <a:extLst>
                    <a:ext uri="{9D8B030D-6E8A-4147-A177-3AD203B41FA5}">
                      <a16:colId xmlns:a16="http://schemas.microsoft.com/office/drawing/2014/main" val="2515137241"/>
                    </a:ext>
                  </a:extLst>
                </a:gridCol>
                <a:gridCol w="1335667">
                  <a:extLst>
                    <a:ext uri="{9D8B030D-6E8A-4147-A177-3AD203B41FA5}">
                      <a16:colId xmlns:a16="http://schemas.microsoft.com/office/drawing/2014/main" val="3608287535"/>
                    </a:ext>
                  </a:extLst>
                </a:gridCol>
                <a:gridCol w="1273925">
                  <a:extLst>
                    <a:ext uri="{9D8B030D-6E8A-4147-A177-3AD203B41FA5}">
                      <a16:colId xmlns:a16="http://schemas.microsoft.com/office/drawing/2014/main" val="135909385"/>
                    </a:ext>
                  </a:extLst>
                </a:gridCol>
                <a:gridCol w="1224136">
                  <a:extLst>
                    <a:ext uri="{9D8B030D-6E8A-4147-A177-3AD203B41FA5}">
                      <a16:colId xmlns:a16="http://schemas.microsoft.com/office/drawing/2014/main" val="2591893762"/>
                    </a:ext>
                  </a:extLst>
                </a:gridCol>
                <a:gridCol w="1368152">
                  <a:extLst>
                    <a:ext uri="{9D8B030D-6E8A-4147-A177-3AD203B41FA5}">
                      <a16:colId xmlns:a16="http://schemas.microsoft.com/office/drawing/2014/main" val="2760754859"/>
                    </a:ext>
                  </a:extLst>
                </a:gridCol>
                <a:gridCol w="1440160">
                  <a:extLst>
                    <a:ext uri="{9D8B030D-6E8A-4147-A177-3AD203B41FA5}">
                      <a16:colId xmlns:a16="http://schemas.microsoft.com/office/drawing/2014/main" val="4099823659"/>
                    </a:ext>
                  </a:extLst>
                </a:gridCol>
              </a:tblGrid>
              <a:tr h="569996">
                <a:tc>
                  <a:txBody>
                    <a:bodyPr/>
                    <a:lstStyle/>
                    <a:p>
                      <a:pPr algn="ctr"/>
                      <a:r>
                        <a:rPr kumimoji="1" lang="ja-JP" altLang="en-US" sz="800" b="1" dirty="0" smtClean="0">
                          <a:solidFill>
                            <a:schemeClr val="bg1"/>
                          </a:solidFill>
                          <a:latin typeface="+mj-lt"/>
                          <a:ea typeface="+mj-ea"/>
                        </a:rPr>
                        <a:t>ターゲティング</a:t>
                      </a:r>
                      <a:endParaRPr kumimoji="1" lang="ja-JP" altLang="en-US" sz="800" b="1" dirty="0">
                        <a:solidFill>
                          <a:schemeClr val="bg1"/>
                        </a:solidFill>
                        <a:latin typeface="+mj-lt"/>
                        <a:ea typeface="+mj-ea"/>
                      </a:endParaRP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kern="1200" dirty="0" err="1">
                          <a:solidFill>
                            <a:schemeClr val="bg1"/>
                          </a:solidFill>
                          <a:latin typeface="+mn-ea"/>
                          <a:ea typeface="+mn-ea"/>
                          <a:cs typeface="+mn-cs"/>
                        </a:rPr>
                        <a:t>vCPM</a:t>
                      </a:r>
                      <a:endParaRPr kumimoji="1" lang="en-US" altLang="ja-JP" sz="800" b="1" kern="1200" dirty="0">
                        <a:solidFill>
                          <a:schemeClr val="bg1"/>
                        </a:solidFill>
                        <a:latin typeface="+mn-ea"/>
                        <a:ea typeface="+mn-ea"/>
                        <a:cs typeface="+mn-cs"/>
                      </a:endParaRPr>
                    </a:p>
                    <a:p>
                      <a:pPr algn="ctr"/>
                      <a:r>
                        <a:rPr kumimoji="1" lang="ja-JP" altLang="en-US" sz="800" b="1" kern="1200" dirty="0">
                          <a:solidFill>
                            <a:schemeClr val="bg1"/>
                          </a:solidFill>
                          <a:latin typeface="+mn-ea"/>
                          <a:ea typeface="+mn-ea"/>
                          <a:cs typeface="+mn-cs"/>
                        </a:rPr>
                        <a:t>掛け率</a:t>
                      </a:r>
                      <a:endParaRPr kumimoji="1" lang="en-US" altLang="ja-JP" sz="800" b="1" kern="1200" dirty="0">
                        <a:solidFill>
                          <a:schemeClr val="bg1"/>
                        </a:solidFill>
                        <a:latin typeface="+mn-ea"/>
                        <a:ea typeface="+mn-ea"/>
                        <a:cs typeface="+mn-cs"/>
                      </a:endParaRPr>
                    </a:p>
                  </a:txBody>
                  <a:tcPr marL="45720" marR="4572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solidFill>
                      <a:schemeClr val="bg1">
                        <a:lumMod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プライムカバー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プライムカバー</a:t>
                      </a:r>
                      <a:r>
                        <a:rPr kumimoji="1" lang="en-US" altLang="ja-JP" sz="800" b="1" kern="1200" dirty="0" smtClean="0">
                          <a:solidFill>
                            <a:schemeClr val="tx1">
                              <a:lumMod val="65000"/>
                              <a:lumOff val="35000"/>
                            </a:schemeClr>
                          </a:solidFill>
                          <a:latin typeface="+mn-lt"/>
                          <a:ea typeface="+mn-ea"/>
                          <a:cs typeface="+mn-cs"/>
                        </a:rPr>
                        <a:t/>
                      </a:r>
                      <a:br>
                        <a:rPr kumimoji="1" lang="en-US" altLang="ja-JP" sz="800" b="1" kern="1200" dirty="0" smtClean="0">
                          <a:solidFill>
                            <a:schemeClr val="tx1">
                              <a:lumMod val="65000"/>
                              <a:lumOff val="35000"/>
                            </a:schemeClr>
                          </a:solidFill>
                          <a:latin typeface="+mn-lt"/>
                          <a:ea typeface="+mn-ea"/>
                          <a:cs typeface="+mn-cs"/>
                        </a:rPr>
                      </a:br>
                      <a:r>
                        <a:rPr kumimoji="1" lang="ja-JP" altLang="en-US" sz="800" b="1" kern="1200" dirty="0" smtClean="0">
                          <a:solidFill>
                            <a:schemeClr val="tx1">
                              <a:lumMod val="65000"/>
                              <a:lumOff val="35000"/>
                            </a:schemeClr>
                          </a:solidFill>
                          <a:latin typeface="+mn-lt"/>
                          <a:ea typeface="+mn-ea"/>
                          <a:cs typeface="+mn-cs"/>
                        </a:rPr>
                        <a:t>（市区郡）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トップ　スマートパネル</a:t>
                      </a:r>
                      <a:r>
                        <a:rPr kumimoji="1" lang="en-US" altLang="ja-JP" sz="800" b="1" dirty="0" smtClean="0">
                          <a:solidFill>
                            <a:schemeClr val="tx1">
                              <a:lumMod val="65000"/>
                              <a:lumOff val="35000"/>
                            </a:schemeClr>
                          </a:solidFill>
                          <a:latin typeface="+mj-lt"/>
                          <a:ea typeface="+mj-ea"/>
                        </a:rPr>
                        <a:t/>
                      </a:r>
                      <a:br>
                        <a:rPr kumimoji="1" lang="en-US" altLang="ja-JP" sz="800" b="1" dirty="0" smtClean="0">
                          <a:solidFill>
                            <a:schemeClr val="tx1">
                              <a:lumMod val="65000"/>
                              <a:lumOff val="35000"/>
                            </a:schemeClr>
                          </a:solidFill>
                          <a:latin typeface="+mj-lt"/>
                          <a:ea typeface="+mj-ea"/>
                        </a:rPr>
                      </a:b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　</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トップ　スマートパネル　</a:t>
                      </a:r>
                      <a:r>
                        <a:rPr kumimoji="1" lang="en-US" altLang="ja-JP" sz="800" b="1" kern="1200" dirty="0" smtClean="0">
                          <a:solidFill>
                            <a:schemeClr val="tx1">
                              <a:lumMod val="65000"/>
                              <a:lumOff val="35000"/>
                            </a:schemeClr>
                          </a:solidFill>
                          <a:latin typeface="+mn-lt"/>
                          <a:ea typeface="+mn-ea"/>
                          <a:cs typeface="+mn-cs"/>
                        </a:rPr>
                        <a:t/>
                      </a:r>
                      <a:br>
                        <a:rPr kumimoji="1" lang="en-US" altLang="ja-JP" sz="800" b="1" kern="1200" dirty="0" smtClean="0">
                          <a:solidFill>
                            <a:schemeClr val="tx1">
                              <a:lumMod val="65000"/>
                              <a:lumOff val="35000"/>
                            </a:schemeClr>
                          </a:solidFill>
                          <a:latin typeface="+mn-lt"/>
                          <a:ea typeface="+mn-ea"/>
                          <a:cs typeface="+mn-cs"/>
                        </a:rPr>
                      </a:br>
                      <a:r>
                        <a:rPr kumimoji="1" lang="ja-JP" altLang="en-US" sz="800" b="1" kern="1200" dirty="0" smtClean="0">
                          <a:solidFill>
                            <a:schemeClr val="tx1">
                              <a:lumMod val="65000"/>
                              <a:lumOff val="35000"/>
                            </a:schemeClr>
                          </a:solidFill>
                          <a:latin typeface="+mn-lt"/>
                          <a:ea typeface="+mn-ea"/>
                          <a:cs typeface="+mn-cs"/>
                        </a:rPr>
                        <a:t>（市区郡）　</a:t>
                      </a:r>
                      <a:r>
                        <a:rPr kumimoji="1" lang="en-US" altLang="ja-JP" sz="800" b="1" kern="1200" dirty="0" smtClean="0">
                          <a:solidFill>
                            <a:schemeClr val="tx1">
                              <a:lumMod val="65000"/>
                              <a:lumOff val="35000"/>
                            </a:schemeClr>
                          </a:solidFill>
                          <a:latin typeface="+mn-lt"/>
                          <a:ea typeface="+mn-ea"/>
                          <a:cs typeface="+mn-cs"/>
                        </a:rPr>
                        <a:t>SP</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384742">
                <a:tc>
                  <a:txBody>
                    <a:bodyPr/>
                    <a:lstStyle/>
                    <a:p>
                      <a:pPr algn="ctr"/>
                      <a:r>
                        <a:rPr kumimoji="1" lang="ja-JP" altLang="en-US" sz="700" b="0" dirty="0">
                          <a:solidFill>
                            <a:schemeClr val="bg1"/>
                          </a:solidFill>
                          <a:latin typeface="+mj-lt"/>
                          <a:ea typeface="+mj-ea"/>
                        </a:rPr>
                        <a:t>性別</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0" dirty="0">
                          <a:solidFill>
                            <a:schemeClr val="bg1"/>
                          </a:solidFill>
                          <a:latin typeface="+mn-ea"/>
                          <a:ea typeface="+mn-ea"/>
                        </a:rPr>
                        <a:t>1.2</a:t>
                      </a:r>
                      <a:r>
                        <a:rPr kumimoji="1" lang="ja-JP" altLang="en-US" sz="800" b="0" dirty="0">
                          <a:solidFill>
                            <a:schemeClr val="bg1"/>
                          </a:solidFill>
                          <a:latin typeface="+mn-ea"/>
                          <a:ea typeface="+mn-ea"/>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335338">
                <a:tc>
                  <a:txBody>
                    <a:bodyPr/>
                    <a:lstStyle/>
                    <a:p>
                      <a:pPr algn="ctr"/>
                      <a:r>
                        <a:rPr kumimoji="1" lang="ja-JP" altLang="en-US" sz="700" b="0" dirty="0">
                          <a:solidFill>
                            <a:schemeClr val="bg1"/>
                          </a:solidFill>
                          <a:latin typeface="+mj-lt"/>
                          <a:ea typeface="+mj-ea"/>
                        </a:rPr>
                        <a:t>年齢</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dirty="0">
                          <a:solidFill>
                            <a:schemeClr val="tx1">
                              <a:lumMod val="65000"/>
                              <a:lumOff val="35000"/>
                            </a:schemeClr>
                          </a:solidFill>
                          <a:latin typeface="+mj-lt"/>
                          <a:ea typeface="+mj-ea"/>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3931917948"/>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地域</a:t>
                      </a:r>
                      <a:endParaRPr kumimoji="1" lang="en-US" altLang="ja-JP" sz="700" b="0" kern="1200" dirty="0">
                        <a:solidFill>
                          <a:schemeClr val="bg1"/>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（都道府県）</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1.3</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66098080"/>
                  </a:ext>
                </a:extLst>
              </a:tr>
              <a:tr h="384742">
                <a:tc>
                  <a:txBody>
                    <a:bodyPr/>
                    <a:lstStyle/>
                    <a:p>
                      <a:pPr algn="ctr"/>
                      <a:r>
                        <a:rPr kumimoji="1" lang="ja-JP" altLang="en-US" sz="700" b="0" dirty="0">
                          <a:solidFill>
                            <a:schemeClr val="bg1"/>
                          </a:solidFill>
                          <a:latin typeface="+mj-lt"/>
                          <a:ea typeface="+mj-ea"/>
                        </a:rPr>
                        <a:t>地域</a:t>
                      </a:r>
                      <a:endParaRPr kumimoji="1" lang="en-US" altLang="ja-JP" sz="700" b="0" dirty="0">
                        <a:solidFill>
                          <a:schemeClr val="bg1"/>
                        </a:solidFill>
                        <a:latin typeface="+mj-lt"/>
                        <a:ea typeface="+mj-ea"/>
                      </a:endParaRPr>
                    </a:p>
                    <a:p>
                      <a:pPr algn="ctr"/>
                      <a:r>
                        <a:rPr kumimoji="1" lang="ja-JP" altLang="en-US" sz="700" b="0" dirty="0">
                          <a:solidFill>
                            <a:schemeClr val="bg1"/>
                          </a:solidFill>
                          <a:latin typeface="+mj-lt"/>
                          <a:ea typeface="+mj-ea"/>
                        </a:rPr>
                        <a:t>（市区郡）</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smtClean="0">
                          <a:solidFill>
                            <a:schemeClr val="bg1"/>
                          </a:solidFill>
                          <a:latin typeface="+mn-ea"/>
                          <a:ea typeface="+mn-ea"/>
                          <a:cs typeface="+mn-cs"/>
                        </a:rPr>
                        <a:t>1.56</a:t>
                      </a:r>
                      <a:r>
                        <a:rPr kumimoji="1" lang="ja-JP" altLang="en-US" sz="800" b="0" kern="1200" dirty="0" smtClean="0">
                          <a:solidFill>
                            <a:schemeClr val="bg1"/>
                          </a:solidFill>
                          <a:latin typeface="+mn-ea"/>
                          <a:ea typeface="+mn-ea"/>
                          <a:cs typeface="+mn-cs"/>
                        </a:rPr>
                        <a:t>倍</a:t>
                      </a:r>
                      <a:endParaRPr kumimoji="1" lang="ja-JP" altLang="en-US" sz="800" b="0" kern="1200" dirty="0">
                        <a:solidFill>
                          <a:schemeClr val="bg1"/>
                        </a:solidFill>
                        <a:latin typeface="+mn-ea"/>
                        <a:ea typeface="+mn-ea"/>
                        <a:cs typeface="+mn-cs"/>
                      </a:endParaRP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2463668774"/>
                  </a:ext>
                </a:extLst>
              </a:tr>
              <a:tr h="384742">
                <a:tc>
                  <a:txBody>
                    <a:bodyPr/>
                    <a:lstStyle/>
                    <a:p>
                      <a:pPr algn="ctr"/>
                      <a:r>
                        <a:rPr kumimoji="1" lang="ja-JP" altLang="en-US" sz="700" b="0" kern="1200" dirty="0">
                          <a:solidFill>
                            <a:schemeClr val="bg1"/>
                          </a:solidFill>
                          <a:latin typeface="+mn-lt"/>
                          <a:ea typeface="+mn-ea"/>
                          <a:cs typeface="+mn-cs"/>
                        </a:rPr>
                        <a:t>オーディエンス</a:t>
                      </a:r>
                      <a:endParaRPr kumimoji="1" lang="en-US" altLang="ja-JP" sz="700" b="0" kern="1200" dirty="0">
                        <a:solidFill>
                          <a:schemeClr val="bg1"/>
                        </a:solidFill>
                        <a:latin typeface="+mn-lt"/>
                        <a:ea typeface="+mn-ea"/>
                        <a:cs typeface="+mn-cs"/>
                      </a:endParaRPr>
                    </a:p>
                    <a:p>
                      <a:pPr algn="ctr"/>
                      <a:r>
                        <a:rPr kumimoji="1" lang="ja-JP" altLang="en-US" sz="700" b="0" kern="1200" dirty="0">
                          <a:solidFill>
                            <a:schemeClr val="bg1"/>
                          </a:solidFill>
                          <a:latin typeface="+mn-lt"/>
                          <a:ea typeface="+mn-ea"/>
                          <a:cs typeface="+mn-cs"/>
                        </a:rPr>
                        <a:t>カテゴリー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1.8</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967014782"/>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kern="1200" dirty="0">
                          <a:solidFill>
                            <a:schemeClr val="bg1"/>
                          </a:solidFill>
                          <a:latin typeface="+mn-lt"/>
                          <a:ea typeface="+mn-ea"/>
                          <a:cs typeface="+mn-cs"/>
                        </a:rPr>
                        <a:t>曜日・</a:t>
                      </a:r>
                      <a:r>
                        <a:rPr kumimoji="1" lang="ja-JP" altLang="en-US" sz="700" b="0" dirty="0">
                          <a:solidFill>
                            <a:schemeClr val="bg1"/>
                          </a:solidFill>
                          <a:latin typeface="+mj-lt"/>
                          <a:ea typeface="+mj-ea"/>
                        </a:rPr>
                        <a:t>時間帯</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1.2</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i="0" u="none" strike="noStrike" kern="1200" cap="none" spc="0" normalizeH="0" baseline="0" noProof="0" dirty="0">
                          <a:ln>
                            <a:noFill/>
                          </a:ln>
                          <a:solidFill>
                            <a:prstClr val="black">
                              <a:lumMod val="65000"/>
                              <a:lumOff val="35000"/>
                            </a:prstClr>
                          </a:solidFill>
                          <a:effectLst/>
                          <a:uLnTx/>
                          <a:uFillTx/>
                          <a:latin typeface="メイリオ"/>
                          <a:ea typeface="メイリオ"/>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a:solidFill>
                            <a:schemeClr val="tx1">
                              <a:lumMod val="65000"/>
                              <a:lumOff val="35000"/>
                            </a:schemeClr>
                          </a:solidFill>
                          <a:latin typeface="+mn-lt"/>
                          <a:ea typeface="+mn-ea"/>
                          <a:cs typeface="+mn-cs"/>
                        </a:rPr>
                        <a:t>◯</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extLst>
                  <a:ext uri="{0D108BD9-81ED-4DB2-BD59-A6C34878D82A}">
                    <a16:rowId xmlns:a16="http://schemas.microsoft.com/office/drawing/2014/main" val="1750538939"/>
                  </a:ext>
                </a:extLst>
              </a:tr>
              <a:tr h="38474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700" b="0" dirty="0">
                          <a:solidFill>
                            <a:schemeClr val="bg1"/>
                          </a:solidFill>
                          <a:latin typeface="+mj-lt"/>
                          <a:ea typeface="+mj-ea"/>
                        </a:rPr>
                        <a:t>フリークエンシー</a:t>
                      </a:r>
                    </a:p>
                  </a:txBody>
                  <a:tcPr anchor="ctr">
                    <a:lnL w="635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bg1"/>
                          </a:solidFill>
                          <a:latin typeface="+mn-ea"/>
                          <a:ea typeface="+mn-ea"/>
                          <a:cs typeface="+mn-cs"/>
                        </a:rPr>
                        <a:t>2.0</a:t>
                      </a:r>
                      <a:r>
                        <a:rPr kumimoji="1" lang="ja-JP" altLang="en-US" sz="800" b="0" kern="1200" dirty="0">
                          <a:solidFill>
                            <a:schemeClr val="bg1"/>
                          </a:solidFill>
                          <a:latin typeface="+mn-ea"/>
                          <a:ea typeface="+mn-ea"/>
                          <a:cs typeface="+mn-cs"/>
                        </a:rPr>
                        <a:t>倍</a:t>
                      </a:r>
                    </a:p>
                  </a:txBody>
                  <a:tcPr marL="163440" marR="16344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6350" cap="flat" cmpd="sng" algn="ctr">
                      <a:solidFill>
                        <a:schemeClr val="bg1"/>
                      </a:solidFill>
                      <a:prstDash val="solid"/>
                      <a:round/>
                      <a:headEnd type="none" w="med" len="med"/>
                      <a:tailEnd type="none" w="med" len="med"/>
                    </a:lnB>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mj-ea"/>
                          <a:ea typeface="+mj-ea"/>
                          <a:cs typeface="+mn-cs"/>
                        </a:rPr>
                        <a:t>5-100</a:t>
                      </a:r>
                      <a:r>
                        <a:rPr kumimoji="1" lang="ja-JP" altLang="en-US" sz="800" b="0" kern="1200" dirty="0">
                          <a:solidFill>
                            <a:schemeClr val="tx1">
                              <a:lumMod val="65000"/>
                              <a:lumOff val="35000"/>
                            </a:schemeClr>
                          </a:solidFill>
                          <a:latin typeface="+mj-ea"/>
                          <a:ea typeface="+mj-ea"/>
                          <a:cs typeface="+mn-cs"/>
                        </a:rPr>
                        <a:t>回</a:t>
                      </a:r>
                      <a:r>
                        <a:rPr kumimoji="1" lang="en-US" altLang="ja-JP" sz="800" b="0" kern="1200" dirty="0">
                          <a:solidFill>
                            <a:schemeClr val="tx1">
                              <a:lumMod val="65000"/>
                              <a:lumOff val="35000"/>
                            </a:schemeClr>
                          </a:solidFill>
                          <a:latin typeface="+mj-ea"/>
                          <a:ea typeface="+mj-ea"/>
                          <a:cs typeface="+mn-cs"/>
                        </a:rPr>
                        <a:t>/</a:t>
                      </a:r>
                      <a:r>
                        <a:rPr kumimoji="1" lang="ja-JP" altLang="en-US" sz="800" b="0" kern="1200" dirty="0">
                          <a:solidFill>
                            <a:schemeClr val="tx1">
                              <a:lumMod val="65000"/>
                              <a:lumOff val="35000"/>
                            </a:schemeClr>
                          </a:solidFill>
                          <a:latin typeface="+mj-ea"/>
                          <a:ea typeface="+mj-ea"/>
                          <a:cs typeface="+mn-cs"/>
                        </a:rPr>
                        <a:t>通期</a:t>
                      </a: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0" kern="1200" dirty="0">
                          <a:solidFill>
                            <a:schemeClr val="tx1">
                              <a:lumMod val="65000"/>
                              <a:lumOff val="35000"/>
                            </a:schemeClr>
                          </a:solidFill>
                          <a:latin typeface="+mj-ea"/>
                          <a:ea typeface="+mn-ea"/>
                          <a:cs typeface="+mn-cs"/>
                        </a:rPr>
                        <a:t>5-100</a:t>
                      </a:r>
                      <a:r>
                        <a:rPr kumimoji="1" lang="ja-JP" altLang="en-US" sz="800" b="0" kern="1200" dirty="0">
                          <a:solidFill>
                            <a:schemeClr val="tx1">
                              <a:lumMod val="65000"/>
                              <a:lumOff val="35000"/>
                            </a:schemeClr>
                          </a:solidFill>
                          <a:latin typeface="+mj-ea"/>
                          <a:ea typeface="+mn-ea"/>
                          <a:cs typeface="+mn-cs"/>
                        </a:rPr>
                        <a:t>回</a:t>
                      </a:r>
                      <a:r>
                        <a:rPr kumimoji="1" lang="en-US" altLang="ja-JP" sz="800" b="0" kern="1200" dirty="0">
                          <a:solidFill>
                            <a:schemeClr val="tx1">
                              <a:lumMod val="65000"/>
                              <a:lumOff val="35000"/>
                            </a:schemeClr>
                          </a:solidFill>
                          <a:latin typeface="+mj-ea"/>
                          <a:ea typeface="+mn-ea"/>
                          <a:cs typeface="+mn-cs"/>
                        </a:rPr>
                        <a:t>/</a:t>
                      </a:r>
                      <a:r>
                        <a:rPr kumimoji="1" lang="ja-JP" altLang="en-US" sz="800" b="0" kern="1200" dirty="0">
                          <a:solidFill>
                            <a:schemeClr val="tx1">
                              <a:lumMod val="65000"/>
                              <a:lumOff val="35000"/>
                            </a:schemeClr>
                          </a:solidFill>
                          <a:latin typeface="+mj-ea"/>
                          <a:ea typeface="+mn-ea"/>
                          <a:cs typeface="+mn-cs"/>
                        </a:rPr>
                        <a:t>通期</a:t>
                      </a: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smtClean="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a:t>
                      </a: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635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3256108755"/>
                  </a:ext>
                </a:extLst>
              </a:tr>
            </a:tbl>
          </a:graphicData>
        </a:graphic>
      </p:graphicFrame>
      <p:sp>
        <p:nvSpPr>
          <p:cNvPr id="6" name="テキスト ボックス 5">
            <a:extLst>
              <a:ext uri="{FF2B5EF4-FFF2-40B4-BE49-F238E27FC236}">
                <a16:creationId xmlns:a16="http://schemas.microsoft.com/office/drawing/2014/main" id="{80B0730C-3B9E-4841-8DAD-6780CB507DD0}"/>
              </a:ext>
            </a:extLst>
          </p:cNvPr>
          <p:cNvSpPr txBox="1"/>
          <p:nvPr/>
        </p:nvSpPr>
        <p:spPr>
          <a:xfrm>
            <a:off x="200472" y="4499535"/>
            <a:ext cx="9705528" cy="2169825"/>
          </a:xfrm>
          <a:prstGeom prst="rect">
            <a:avLst/>
          </a:prstGeom>
          <a:noFill/>
        </p:spPr>
        <p:txBody>
          <a:bodyPr wrap="square" rtlCol="0">
            <a:spAutoFit/>
          </a:bodyPr>
          <a:lstStyle/>
          <a:p>
            <a:pPr>
              <a:lnSpc>
                <a:spcPts val="1460"/>
              </a:lnSpc>
            </a:pPr>
            <a:r>
              <a:rPr lang="en-US" altLang="ja-JP" sz="1000" dirty="0">
                <a:solidFill>
                  <a:schemeClr val="tx1">
                    <a:lumMod val="65000"/>
                    <a:lumOff val="35000"/>
                  </a:schemeClr>
                </a:solidFill>
                <a:latin typeface="+mn-ea"/>
              </a:rPr>
              <a:t>※</a:t>
            </a:r>
            <a:r>
              <a:rPr lang="ja-JP" altLang="en-US" sz="1000" dirty="0">
                <a:solidFill>
                  <a:schemeClr val="tx1">
                    <a:lumMod val="65000"/>
                    <a:lumOff val="35000"/>
                  </a:schemeClr>
                </a:solidFill>
                <a:latin typeface="+mn-ea"/>
              </a:rPr>
              <a:t>年齢は以下の区分で指定が可能です。</a:t>
            </a:r>
            <a:endParaRPr lang="en-US" altLang="ja-JP" sz="1000" dirty="0">
              <a:solidFill>
                <a:schemeClr val="tx1">
                  <a:lumMod val="65000"/>
                  <a:lumOff val="35000"/>
                </a:schemeClr>
              </a:solidFill>
              <a:latin typeface="+mn-ea"/>
            </a:endParaRPr>
          </a:p>
          <a:p>
            <a:r>
              <a:rPr lang="en-US" altLang="ja-JP" sz="1000" dirty="0">
                <a:solidFill>
                  <a:schemeClr val="tx1">
                    <a:lumMod val="65000"/>
                    <a:lumOff val="35000"/>
                  </a:schemeClr>
                </a:solidFill>
              </a:rPr>
              <a:t>13</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14</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15</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17</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18</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19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21</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22</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29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30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39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40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49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50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59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60</a:t>
            </a:r>
            <a:r>
              <a:rPr lang="ja-JP" altLang="en-US" sz="1000" dirty="0">
                <a:solidFill>
                  <a:schemeClr val="tx1">
                    <a:lumMod val="65000"/>
                    <a:lumOff val="35000"/>
                  </a:schemeClr>
                </a:solidFill>
              </a:rPr>
              <a:t>歳～</a:t>
            </a:r>
            <a:r>
              <a:rPr lang="en-US" altLang="ja-JP" sz="1000" dirty="0">
                <a:solidFill>
                  <a:schemeClr val="tx1">
                    <a:lumMod val="65000"/>
                    <a:lumOff val="35000"/>
                  </a:schemeClr>
                </a:solidFill>
              </a:rPr>
              <a:t>69</a:t>
            </a:r>
            <a:r>
              <a:rPr lang="ja-JP" altLang="en-US" sz="1000" dirty="0">
                <a:solidFill>
                  <a:schemeClr val="tx1">
                    <a:lumMod val="65000"/>
                    <a:lumOff val="35000"/>
                  </a:schemeClr>
                </a:solidFill>
              </a:rPr>
              <a:t>歳 </a:t>
            </a:r>
            <a:r>
              <a:rPr lang="en-US" altLang="ja-JP" sz="1000" dirty="0">
                <a:solidFill>
                  <a:schemeClr val="tx1">
                    <a:lumMod val="65000"/>
                    <a:lumOff val="35000"/>
                  </a:schemeClr>
                </a:solidFill>
              </a:rPr>
              <a:t>/ 70</a:t>
            </a:r>
            <a:r>
              <a:rPr lang="ja-JP" altLang="en-US" sz="1000" dirty="0">
                <a:solidFill>
                  <a:schemeClr val="tx1">
                    <a:lumMod val="65000"/>
                    <a:lumOff val="35000"/>
                  </a:schemeClr>
                </a:solidFill>
              </a:rPr>
              <a:t>歳</a:t>
            </a:r>
            <a:r>
              <a:rPr lang="ja-JP" altLang="en-US" sz="1000" dirty="0" smtClean="0">
                <a:solidFill>
                  <a:schemeClr val="tx1">
                    <a:lumMod val="65000"/>
                    <a:lumOff val="35000"/>
                  </a:schemeClr>
                </a:solidFill>
              </a:rPr>
              <a:t>～</a:t>
            </a:r>
            <a:endParaRPr lang="en-US" altLang="ja-JP" sz="1000" dirty="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
            </a:r>
            <a:br>
              <a:rPr lang="en-US" altLang="ja-JP" sz="1000" dirty="0" smtClean="0">
                <a:solidFill>
                  <a:schemeClr val="tx1">
                    <a:lumMod val="65000"/>
                    <a:lumOff val="35000"/>
                  </a:schemeClr>
                </a:solidFill>
                <a:latin typeface="+mn-ea"/>
              </a:rPr>
            </a:br>
            <a:r>
              <a:rPr lang="en-US" altLang="ja-JP" sz="1000" dirty="0" smtClean="0">
                <a:solidFill>
                  <a:schemeClr val="tx1">
                    <a:lumMod val="65000"/>
                    <a:lumOff val="35000"/>
                  </a:schemeClr>
                </a:solidFill>
                <a:latin typeface="+mn-ea"/>
              </a:rPr>
              <a:t>※</a:t>
            </a:r>
            <a:r>
              <a:rPr lang="en-US" altLang="ja-JP" sz="1000" dirty="0" err="1" smtClean="0">
                <a:solidFill>
                  <a:schemeClr val="tx1">
                    <a:lumMod val="65000"/>
                    <a:lumOff val="35000"/>
                  </a:schemeClr>
                </a:solidFill>
                <a:latin typeface="+mn-ea"/>
              </a:rPr>
              <a:t>vCPM</a:t>
            </a:r>
            <a:r>
              <a:rPr lang="ja-JP" altLang="en-US" sz="1000" dirty="0" smtClean="0">
                <a:solidFill>
                  <a:schemeClr val="tx1">
                    <a:lumMod val="65000"/>
                    <a:lumOff val="35000"/>
                  </a:schemeClr>
                </a:solidFill>
                <a:latin typeface="+mn-ea"/>
              </a:rPr>
              <a:t>掛け率の最大値は</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倍になります。</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例：性別、年齢、オーディエンスカテゴリーを設定した場合、</a:t>
            </a:r>
            <a:r>
              <a:rPr lang="en-US" altLang="ja-JP" sz="1000" dirty="0" smtClean="0">
                <a:solidFill>
                  <a:schemeClr val="tx1">
                    <a:lumMod val="65000"/>
                    <a:lumOff val="35000"/>
                  </a:schemeClr>
                </a:solidFill>
                <a:latin typeface="+mn-ea"/>
              </a:rPr>
              <a:t>1.2</a:t>
            </a:r>
            <a:r>
              <a:rPr lang="ja-JP" altLang="en-US" sz="1000" dirty="0" smtClean="0">
                <a:solidFill>
                  <a:schemeClr val="tx1">
                    <a:lumMod val="65000"/>
                    <a:lumOff val="35000"/>
                  </a:schemeClr>
                </a:solidFill>
                <a:latin typeface="+mn-ea"/>
              </a:rPr>
              <a:t>倍</a:t>
            </a:r>
            <a:r>
              <a:rPr lang="en-US" altLang="ja-JP" sz="1000" dirty="0">
                <a:solidFill>
                  <a:schemeClr val="tx1">
                    <a:lumMod val="65000"/>
                    <a:lumOff val="35000"/>
                  </a:schemeClr>
                </a:solidFill>
                <a:latin typeface="+mn-ea"/>
              </a:rPr>
              <a:t>× 1.2</a:t>
            </a:r>
            <a:r>
              <a:rPr lang="ja-JP" altLang="en-US" sz="1000" dirty="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a:t>
            </a:r>
            <a:r>
              <a:rPr lang="en-US" altLang="ja-JP" sz="1000" dirty="0">
                <a:solidFill>
                  <a:schemeClr val="tx1">
                    <a:lumMod val="65000"/>
                    <a:lumOff val="35000"/>
                  </a:schemeClr>
                </a:solidFill>
                <a:latin typeface="+mn-ea"/>
              </a:rPr>
              <a:t> </a:t>
            </a:r>
            <a:r>
              <a:rPr lang="en-US" altLang="ja-JP" sz="1000" dirty="0" smtClean="0">
                <a:solidFill>
                  <a:schemeClr val="tx1">
                    <a:lumMod val="65000"/>
                    <a:lumOff val="35000"/>
                  </a:schemeClr>
                </a:solidFill>
                <a:latin typeface="+mn-ea"/>
              </a:rPr>
              <a:t>1.8</a:t>
            </a:r>
            <a:r>
              <a:rPr lang="ja-JP" altLang="en-US" sz="1000" dirty="0" smtClean="0">
                <a:solidFill>
                  <a:schemeClr val="tx1">
                    <a:lumMod val="65000"/>
                    <a:lumOff val="35000"/>
                  </a:schemeClr>
                </a:solidFill>
                <a:latin typeface="+mn-ea"/>
              </a:rPr>
              <a:t>倍</a:t>
            </a:r>
            <a:r>
              <a:rPr lang="en-US" altLang="ja-JP" sz="1000" dirty="0" smtClean="0">
                <a:solidFill>
                  <a:schemeClr val="tx1">
                    <a:lumMod val="65000"/>
                    <a:lumOff val="35000"/>
                  </a:schemeClr>
                </a:solidFill>
                <a:latin typeface="+mn-ea"/>
              </a:rPr>
              <a:t>=2.59</a:t>
            </a:r>
            <a:r>
              <a:rPr lang="ja-JP" altLang="en-US" sz="1000" dirty="0" smtClean="0">
                <a:solidFill>
                  <a:schemeClr val="tx1">
                    <a:lumMod val="65000"/>
                    <a:lumOff val="35000"/>
                  </a:schemeClr>
                </a:solidFill>
                <a:latin typeface="+mn-ea"/>
              </a:rPr>
              <a:t>倍となりますが、</a:t>
            </a:r>
            <a:endParaRPr lang="en-US" altLang="ja-JP" sz="1000" dirty="0" smtClean="0">
              <a:solidFill>
                <a:schemeClr val="tx1">
                  <a:lumMod val="65000"/>
                  <a:lumOff val="35000"/>
                </a:schemeClr>
              </a:solidFill>
              <a:latin typeface="+mn-ea"/>
            </a:endParaRPr>
          </a:p>
          <a:p>
            <a:pPr>
              <a:lnSpc>
                <a:spcPts val="1460"/>
              </a:lnSpc>
            </a:pPr>
            <a:r>
              <a:rPr lang="ja-JP" altLang="en-US" sz="1000" dirty="0" smtClean="0">
                <a:solidFill>
                  <a:schemeClr val="tx1">
                    <a:lumMod val="65000"/>
                    <a:lumOff val="35000"/>
                  </a:schemeClr>
                </a:solidFill>
                <a:latin typeface="+mn-ea"/>
              </a:rPr>
              <a:t>最大値が</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倍のため、</a:t>
            </a:r>
            <a:r>
              <a:rPr lang="en-US" altLang="ja-JP" sz="1000" dirty="0" smtClean="0">
                <a:solidFill>
                  <a:schemeClr val="tx1">
                    <a:lumMod val="65000"/>
                    <a:lumOff val="35000"/>
                  </a:schemeClr>
                </a:solidFill>
                <a:latin typeface="+mn-ea"/>
              </a:rPr>
              <a:t>2.0</a:t>
            </a:r>
            <a:r>
              <a:rPr lang="ja-JP" altLang="en-US" sz="1000" dirty="0" smtClean="0">
                <a:solidFill>
                  <a:schemeClr val="tx1">
                    <a:lumMod val="65000"/>
                    <a:lumOff val="35000"/>
                  </a:schemeClr>
                </a:solidFill>
                <a:latin typeface="+mn-ea"/>
              </a:rPr>
              <a:t>倍で設定可能となります。</a:t>
            </a:r>
            <a:endParaRPr lang="en-US" altLang="ja-JP" sz="1000" dirty="0" smtClean="0">
              <a:solidFill>
                <a:schemeClr val="tx1">
                  <a:lumMod val="65000"/>
                  <a:lumOff val="35000"/>
                </a:schemeClr>
              </a:solidFill>
              <a:latin typeface="+mn-ea"/>
            </a:endParaRPr>
          </a:p>
          <a:p>
            <a:pPr>
              <a:lnSpc>
                <a:spcPts val="1460"/>
              </a:lnSpc>
            </a:pP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rPr>
              <a:t>※</a:t>
            </a:r>
            <a:r>
              <a:rPr lang="ja-JP" altLang="en-US" sz="1000" dirty="0">
                <a:solidFill>
                  <a:schemeClr val="tx1">
                    <a:lumMod val="65000"/>
                    <a:lumOff val="35000"/>
                  </a:schemeClr>
                </a:solidFill>
                <a:latin typeface="+mn-ea"/>
              </a:rPr>
              <a:t>オーディエンスカテゴリーの詳細</a:t>
            </a:r>
            <a:r>
              <a:rPr lang="ja-JP" altLang="en-US" sz="1000" dirty="0" smtClean="0">
                <a:solidFill>
                  <a:schemeClr val="tx1">
                    <a:lumMod val="65000"/>
                    <a:lumOff val="35000"/>
                  </a:schemeClr>
                </a:solidFill>
                <a:latin typeface="+mn-ea"/>
              </a:rPr>
              <a:t>は、</a:t>
            </a:r>
            <a:r>
              <a:rPr lang="en-US" altLang="ja-JP" sz="1000" dirty="0" smtClean="0">
                <a:solidFill>
                  <a:schemeClr val="tx1">
                    <a:lumMod val="65000"/>
                    <a:lumOff val="35000"/>
                  </a:schemeClr>
                </a:solidFill>
                <a:latin typeface="+mn-ea"/>
              </a:rPr>
              <a:t>Yahoo!</a:t>
            </a:r>
            <a:r>
              <a:rPr lang="ja-JP" altLang="en-US" sz="1000" dirty="0">
                <a:solidFill>
                  <a:schemeClr val="tx1">
                    <a:lumMod val="65000"/>
                    <a:lumOff val="35000"/>
                  </a:schemeClr>
                </a:solidFill>
                <a:latin typeface="+mn-ea"/>
              </a:rPr>
              <a:t>広告ヘルプを</a:t>
            </a:r>
            <a:r>
              <a:rPr lang="ja-JP" altLang="en-US" sz="1000" dirty="0" smtClean="0">
                <a:solidFill>
                  <a:schemeClr val="tx1">
                    <a:lumMod val="65000"/>
                    <a:lumOff val="35000"/>
                  </a:schemeClr>
                </a:solidFill>
                <a:latin typeface="+mn-ea"/>
              </a:rPr>
              <a:t>参照してください。</a:t>
            </a:r>
            <a:endParaRPr lang="en-US" altLang="ja-JP" sz="1000" dirty="0" smtClean="0">
              <a:solidFill>
                <a:schemeClr val="tx1">
                  <a:lumMod val="65000"/>
                  <a:lumOff val="35000"/>
                </a:schemeClr>
              </a:solidFill>
              <a:latin typeface="+mn-ea"/>
            </a:endParaRPr>
          </a:p>
          <a:p>
            <a:pPr>
              <a:lnSpc>
                <a:spcPts val="1460"/>
              </a:lnSpc>
            </a:pPr>
            <a:r>
              <a:rPr lang="en-US" altLang="ja-JP" sz="1000" dirty="0" smtClean="0">
                <a:solidFill>
                  <a:schemeClr val="tx1">
                    <a:lumMod val="65000"/>
                    <a:lumOff val="35000"/>
                  </a:schemeClr>
                </a:solidFill>
                <a:latin typeface="+mn-ea"/>
                <a:hlinkClick r:id="rId2"/>
              </a:rPr>
              <a:t>https</a:t>
            </a:r>
            <a:r>
              <a:rPr lang="en-US" altLang="ja-JP" sz="1000" dirty="0">
                <a:solidFill>
                  <a:schemeClr val="tx1">
                    <a:lumMod val="65000"/>
                    <a:lumOff val="35000"/>
                  </a:schemeClr>
                </a:solidFill>
                <a:latin typeface="+mn-ea"/>
                <a:hlinkClick r:id="rId2"/>
              </a:rPr>
              <a:t>://</a:t>
            </a:r>
            <a:r>
              <a:rPr lang="en-US" altLang="ja-JP" sz="1000" dirty="0" smtClean="0">
                <a:solidFill>
                  <a:schemeClr val="tx1">
                    <a:lumMod val="65000"/>
                    <a:lumOff val="35000"/>
                  </a:schemeClr>
                </a:solidFill>
                <a:latin typeface="+mn-ea"/>
                <a:hlinkClick r:id="rId2"/>
              </a:rPr>
              <a:t>ads-help.yahoo.co.jp/yahooads/display/articledetail?lan=ja&amp;aid=71655</a:t>
            </a:r>
            <a:endParaRPr lang="en-US" altLang="ja-JP" sz="1000" b="1" dirty="0">
              <a:solidFill>
                <a:schemeClr val="tx1">
                  <a:lumMod val="65000"/>
                  <a:lumOff val="35000"/>
                </a:schemeClr>
              </a:solidFill>
            </a:endParaRPr>
          </a:p>
          <a:p>
            <a:pPr>
              <a:lnSpc>
                <a:spcPts val="1460"/>
              </a:lnSpc>
            </a:pPr>
            <a:endParaRPr lang="en-US" altLang="ja-JP" sz="1000" b="1" dirty="0">
              <a:solidFill>
                <a:schemeClr val="tx1">
                  <a:lumMod val="65000"/>
                  <a:lumOff val="35000"/>
                </a:schemeClr>
              </a:solidFill>
              <a:latin typeface="+mn-ea"/>
            </a:endParaRPr>
          </a:p>
          <a:p>
            <a:pPr>
              <a:lnSpc>
                <a:spcPts val="1460"/>
              </a:lnSpc>
            </a:pPr>
            <a:r>
              <a:rPr lang="en-US" altLang="ja-JP" sz="1000" dirty="0">
                <a:solidFill>
                  <a:schemeClr val="tx1">
                    <a:lumMod val="65000"/>
                    <a:lumOff val="35000"/>
                  </a:schemeClr>
                </a:solidFill>
                <a:latin typeface="+mn-ea"/>
              </a:rPr>
              <a:t>※SP</a:t>
            </a:r>
            <a:r>
              <a:rPr lang="ja-JP" altLang="en-US" sz="1000" dirty="0">
                <a:solidFill>
                  <a:schemeClr val="tx1">
                    <a:lumMod val="65000"/>
                    <a:lumOff val="35000"/>
                  </a:schemeClr>
                </a:solidFill>
                <a:latin typeface="+mn-ea"/>
              </a:rPr>
              <a:t>はスマートフォンの略称です</a:t>
            </a:r>
            <a:r>
              <a:rPr lang="ja-JP" altLang="en-US" sz="1000" dirty="0" smtClean="0">
                <a:solidFill>
                  <a:schemeClr val="tx1">
                    <a:lumMod val="65000"/>
                    <a:lumOff val="35000"/>
                  </a:schemeClr>
                </a:solidFill>
                <a:latin typeface="+mn-ea"/>
              </a:rPr>
              <a:t>。</a:t>
            </a:r>
            <a:endParaRPr lang="en-US" altLang="ja-JP" sz="1000" dirty="0">
              <a:solidFill>
                <a:schemeClr val="tx1">
                  <a:lumMod val="65000"/>
                  <a:lumOff val="35000"/>
                </a:schemeClr>
              </a:solidFill>
              <a:latin typeface="+mn-ea"/>
            </a:endParaRPr>
          </a:p>
        </p:txBody>
      </p:sp>
    </p:spTree>
    <p:extLst>
      <p:ext uri="{BB962C8B-B14F-4D97-AF65-F5344CB8AC3E}">
        <p14:creationId xmlns:p14="http://schemas.microsoft.com/office/powerpoint/2010/main" val="15743320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正方形/長方形 9"/>
          <p:cNvSpPr/>
          <p:nvPr/>
        </p:nvSpPr>
        <p:spPr>
          <a:xfrm>
            <a:off x="128464" y="6014462"/>
            <a:ext cx="9294249" cy="461665"/>
          </a:xfrm>
          <a:prstGeom prst="rect">
            <a:avLst/>
          </a:prstGeom>
        </p:spPr>
        <p:txBody>
          <a:bodyPr wrap="square">
            <a:spAutoFit/>
          </a:bodyPr>
          <a:lstStyle/>
          <a:p>
            <a:pPr fontAlgn="ct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※1</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　</a:t>
            </a:r>
            <a:r>
              <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rPr>
              <a:t>Yahoo!</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ニュース面の一部で掲載されない場合があります。</a:t>
            </a:r>
            <a:endParaRPr lang="en-US" altLang="ja-JP" sz="800" dirty="0">
              <a:solidFill>
                <a:schemeClr val="tx1">
                  <a:lumMod val="65000"/>
                  <a:lumOff val="35000"/>
                </a:schemeClr>
              </a:solidFill>
              <a:latin typeface="メイリオ" panose="020B0604030504040204" pitchFamily="50" charset="-128"/>
              <a:ea typeface="メイリオ" panose="020B0604030504040204" pitchFamily="50" charset="-128"/>
            </a:endParaRPr>
          </a:p>
          <a:p>
            <a:r>
              <a:rPr lang="en-US" altLang="ja-JP" sz="800" dirty="0" smtClean="0">
                <a:solidFill>
                  <a:schemeClr val="tx1">
                    <a:lumMod val="65000"/>
                    <a:lumOff val="35000"/>
                  </a:schemeClr>
                </a:solidFill>
              </a:rPr>
              <a:t>※</a:t>
            </a:r>
            <a:r>
              <a:rPr lang="ja-JP" altLang="en-US" sz="800" dirty="0">
                <a:solidFill>
                  <a:schemeClr val="tx1">
                    <a:lumMod val="65000"/>
                    <a:lumOff val="35000"/>
                  </a:schemeClr>
                </a:solidFill>
              </a:rPr>
              <a:t>　</a:t>
            </a:r>
            <a:r>
              <a:rPr lang="ja-JP" altLang="en-US" sz="800" dirty="0" smtClean="0">
                <a:solidFill>
                  <a:schemeClr val="tx1">
                    <a:lumMod val="65000"/>
                    <a:lumOff val="35000"/>
                  </a:schemeClr>
                </a:solidFill>
              </a:rPr>
              <a:t>　　　</a:t>
            </a:r>
            <a:r>
              <a:rPr lang="ja-JP" altLang="en-US" sz="800" dirty="0">
                <a:solidFill>
                  <a:schemeClr val="tx1">
                    <a:lumMod val="65000"/>
                    <a:lumOff val="35000"/>
                  </a:schemeClr>
                </a:solidFill>
                <a:latin typeface="メイリオ" panose="020B0604030504040204" pitchFamily="50" charset="-128"/>
                <a:ea typeface="メイリオ" panose="020B0604030504040204" pitchFamily="50" charset="-128"/>
              </a:rPr>
              <a:t>の枠は</a:t>
            </a:r>
            <a:r>
              <a:rPr lang="ja-JP" altLang="en-US" sz="800" dirty="0" smtClean="0">
                <a:solidFill>
                  <a:schemeClr val="tx1">
                    <a:lumMod val="65000"/>
                    <a:lumOff val="35000"/>
                  </a:schemeClr>
                </a:solidFill>
                <a:latin typeface="メイリオ" panose="020B0604030504040204" pitchFamily="50" charset="-128"/>
                <a:ea typeface="メイリオ" panose="020B0604030504040204" pitchFamily="50" charset="-128"/>
              </a:rPr>
              <a:t>ホワイトリストで一部プロモーションで掲載可となる場合があります</a:t>
            </a:r>
            <a:r>
              <a:rPr lang="ja-JP" altLang="en-US" sz="800" dirty="0" smtClean="0">
                <a:solidFill>
                  <a:schemeClr val="tx1">
                    <a:lumMod val="65000"/>
                    <a:lumOff val="35000"/>
                  </a:schemeClr>
                </a:solidFill>
                <a:latin typeface="+mn-ea"/>
              </a:rPr>
              <a:t>。</a:t>
            </a:r>
            <a:r>
              <a:rPr lang="en-US" altLang="ja-JP" sz="800" dirty="0">
                <a:solidFill>
                  <a:schemeClr val="tx1">
                    <a:lumMod val="65000"/>
                    <a:lumOff val="35000"/>
                  </a:schemeClr>
                </a:solidFill>
                <a:latin typeface="+mn-ea"/>
              </a:rPr>
              <a:t/>
            </a:r>
            <a:br>
              <a:rPr lang="en-US" altLang="ja-JP" sz="800" dirty="0">
                <a:solidFill>
                  <a:schemeClr val="tx1">
                    <a:lumMod val="65000"/>
                    <a:lumOff val="35000"/>
                  </a:schemeClr>
                </a:solidFill>
                <a:latin typeface="+mn-ea"/>
              </a:rPr>
            </a:br>
            <a:r>
              <a:rPr lang="en-US" altLang="ja-JP" sz="800" dirty="0" smtClean="0">
                <a:solidFill>
                  <a:schemeClr val="tx1">
                    <a:lumMod val="65000"/>
                    <a:lumOff val="35000"/>
                  </a:schemeClr>
                </a:solidFill>
              </a:rPr>
              <a:t>※</a:t>
            </a:r>
            <a:r>
              <a:rPr lang="ja-JP" altLang="en-US" sz="800" dirty="0">
                <a:solidFill>
                  <a:schemeClr val="tx1">
                    <a:lumMod val="65000"/>
                    <a:lumOff val="35000"/>
                  </a:schemeClr>
                </a:solidFill>
              </a:rPr>
              <a:t>　印のないカテゴリーは制限なしとなります</a:t>
            </a:r>
            <a:r>
              <a:rPr lang="ja-JP" altLang="en-US" sz="800" dirty="0" smtClean="0">
                <a:solidFill>
                  <a:schemeClr val="tx1">
                    <a:lumMod val="65000"/>
                    <a:lumOff val="35000"/>
                  </a:schemeClr>
                </a:solidFill>
              </a:rPr>
              <a:t>。</a:t>
            </a:r>
            <a:endParaRPr lang="ja-JP" altLang="en-US" sz="800" dirty="0">
              <a:solidFill>
                <a:schemeClr val="tx1">
                  <a:lumMod val="65000"/>
                  <a:lumOff val="35000"/>
                </a:schemeClr>
              </a:solidFill>
            </a:endParaRPr>
          </a:p>
        </p:txBody>
      </p:sp>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p:txBody>
          <a:bodyPr>
            <a:normAutofit fontScale="90000"/>
          </a:bodyPr>
          <a:lstStyle/>
          <a:p>
            <a:r>
              <a:rPr lang="ja-JP" altLang="en-US" dirty="0"/>
              <a:t>掲載制限業種</a:t>
            </a:r>
            <a:endParaRPr kumimoji="1" lang="ja-JP" altLang="en-US" dirty="0"/>
          </a:p>
        </p:txBody>
      </p:sp>
      <p:graphicFrame>
        <p:nvGraphicFramePr>
          <p:cNvPr id="5" name="表 4">
            <a:extLst>
              <a:ext uri="{FF2B5EF4-FFF2-40B4-BE49-F238E27FC236}">
                <a16:creationId xmlns:a16="http://schemas.microsoft.com/office/drawing/2014/main" id="{5C4374D8-C7AA-A044-9BC8-03321DB933E1}"/>
              </a:ext>
            </a:extLst>
          </p:cNvPr>
          <p:cNvGraphicFramePr>
            <a:graphicFrameLocks noGrp="1"/>
          </p:cNvGraphicFramePr>
          <p:nvPr>
            <p:extLst/>
          </p:nvPr>
        </p:nvGraphicFramePr>
        <p:xfrm>
          <a:off x="431992" y="980735"/>
          <a:ext cx="8625464" cy="4917429"/>
        </p:xfrm>
        <a:graphic>
          <a:graphicData uri="http://schemas.openxmlformats.org/drawingml/2006/table">
            <a:tbl>
              <a:tblPr firstCol="1" bandRow="1">
                <a:tableStyleId>{21E4AEA4-8DFA-4A89-87EB-49C32662AFE0}</a:tableStyleId>
              </a:tblPr>
              <a:tblGrid>
                <a:gridCol w="2388120">
                  <a:extLst>
                    <a:ext uri="{9D8B030D-6E8A-4147-A177-3AD203B41FA5}">
                      <a16:colId xmlns:a16="http://schemas.microsoft.com/office/drawing/2014/main" val="792911817"/>
                    </a:ext>
                  </a:extLst>
                </a:gridCol>
                <a:gridCol w="1124776">
                  <a:extLst>
                    <a:ext uri="{9D8B030D-6E8A-4147-A177-3AD203B41FA5}">
                      <a16:colId xmlns:a16="http://schemas.microsoft.com/office/drawing/2014/main" val="3057805663"/>
                    </a:ext>
                  </a:extLst>
                </a:gridCol>
                <a:gridCol w="1152128">
                  <a:extLst>
                    <a:ext uri="{9D8B030D-6E8A-4147-A177-3AD203B41FA5}">
                      <a16:colId xmlns:a16="http://schemas.microsoft.com/office/drawing/2014/main" val="4203260269"/>
                    </a:ext>
                  </a:extLst>
                </a:gridCol>
                <a:gridCol w="1224136">
                  <a:extLst>
                    <a:ext uri="{9D8B030D-6E8A-4147-A177-3AD203B41FA5}">
                      <a16:colId xmlns:a16="http://schemas.microsoft.com/office/drawing/2014/main" val="2598357217"/>
                    </a:ext>
                  </a:extLst>
                </a:gridCol>
                <a:gridCol w="1368152">
                  <a:extLst>
                    <a:ext uri="{9D8B030D-6E8A-4147-A177-3AD203B41FA5}">
                      <a16:colId xmlns:a16="http://schemas.microsoft.com/office/drawing/2014/main" val="2910572198"/>
                    </a:ext>
                  </a:extLst>
                </a:gridCol>
                <a:gridCol w="1368152">
                  <a:extLst>
                    <a:ext uri="{9D8B030D-6E8A-4147-A177-3AD203B41FA5}">
                      <a16:colId xmlns:a16="http://schemas.microsoft.com/office/drawing/2014/main" val="1780749126"/>
                    </a:ext>
                  </a:extLst>
                </a:gridCol>
              </a:tblGrid>
              <a:tr h="504049">
                <a:tc>
                  <a:txBody>
                    <a:bodyPr/>
                    <a:lstStyle/>
                    <a:p>
                      <a:pPr algn="ctr"/>
                      <a:r>
                        <a:rPr kumimoji="1" lang="ja-JP" altLang="en-US" sz="800" b="1" dirty="0" smtClean="0">
                          <a:solidFill>
                            <a:schemeClr val="bg1"/>
                          </a:solidFill>
                          <a:latin typeface="+mj-lt"/>
                          <a:ea typeface="+mj-ea"/>
                        </a:rPr>
                        <a:t>カテゴリー名</a:t>
                      </a:r>
                      <a:endParaRPr kumimoji="1" lang="ja-JP" altLang="en-US" sz="800" b="1" dirty="0">
                        <a:solidFill>
                          <a:schemeClr val="bg1"/>
                        </a:solidFill>
                        <a:latin typeface="+mj-lt"/>
                        <a:ea typeface="+mj-ea"/>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プライムカバー　</a:t>
                      </a: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プライムカバー　</a:t>
                      </a:r>
                      <a:r>
                        <a:rPr kumimoji="1" lang="en-US" altLang="ja-JP" sz="800" b="1" kern="1200" dirty="0" smtClean="0">
                          <a:solidFill>
                            <a:schemeClr val="tx1">
                              <a:lumMod val="65000"/>
                              <a:lumOff val="35000"/>
                            </a:schemeClr>
                          </a:solidFill>
                          <a:latin typeface="+mn-lt"/>
                          <a:ea typeface="+mn-ea"/>
                          <a:cs typeface="+mn-cs"/>
                        </a:rPr>
                        <a:t>SP</a:t>
                      </a:r>
                      <a:r>
                        <a:rPr kumimoji="1" lang="ja-JP" altLang="en-US" sz="800" b="1" kern="1200" dirty="0" smtClean="0">
                          <a:solidFill>
                            <a:schemeClr val="tx1">
                              <a:lumMod val="65000"/>
                              <a:lumOff val="35000"/>
                            </a:schemeClr>
                          </a:solidFill>
                          <a:latin typeface="+mn-lt"/>
                          <a:ea typeface="+mn-ea"/>
                          <a:cs typeface="+mn-cs"/>
                        </a:rPr>
                        <a:t>（市区郡）</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プライムディスプレイ　</a:t>
                      </a:r>
                      <a:r>
                        <a:rPr kumimoji="1" lang="en-US" altLang="ja-JP" sz="800" b="1" dirty="0" smtClean="0">
                          <a:solidFill>
                            <a:schemeClr val="tx1">
                              <a:lumMod val="65000"/>
                              <a:lumOff val="35000"/>
                            </a:schemeClr>
                          </a:solidFill>
                          <a:latin typeface="+mj-lt"/>
                          <a:ea typeface="+mj-ea"/>
                        </a:rPr>
                        <a:t>PC</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algn="ctr"/>
                      <a:r>
                        <a:rPr kumimoji="1" lang="en-US" altLang="ja-JP" sz="800" b="1" dirty="0" smtClean="0">
                          <a:solidFill>
                            <a:schemeClr val="tx1">
                              <a:lumMod val="65000"/>
                              <a:lumOff val="35000"/>
                            </a:schemeClr>
                          </a:solidFill>
                          <a:latin typeface="+mj-lt"/>
                          <a:ea typeface="+mj-ea"/>
                        </a:rPr>
                        <a:t>Yahoo!</a:t>
                      </a:r>
                      <a:r>
                        <a:rPr kumimoji="1" lang="ja-JP" altLang="en-US" sz="800" b="1" dirty="0" smtClean="0">
                          <a:solidFill>
                            <a:schemeClr val="tx1">
                              <a:lumMod val="65000"/>
                              <a:lumOff val="35000"/>
                            </a:schemeClr>
                          </a:solidFill>
                          <a:latin typeface="+mj-lt"/>
                          <a:ea typeface="+mj-ea"/>
                        </a:rPr>
                        <a:t>ニュース　</a:t>
                      </a:r>
                      <a:endParaRPr kumimoji="1" lang="en-US" altLang="ja-JP" sz="800" b="1" dirty="0" smtClean="0">
                        <a:solidFill>
                          <a:schemeClr val="tx1">
                            <a:lumMod val="65000"/>
                            <a:lumOff val="35000"/>
                          </a:schemeClr>
                        </a:solidFill>
                        <a:latin typeface="+mj-lt"/>
                        <a:ea typeface="+mj-ea"/>
                      </a:endParaRPr>
                    </a:p>
                    <a:p>
                      <a:pPr algn="ctr"/>
                      <a:r>
                        <a:rPr kumimoji="1" lang="ja-JP" altLang="en-US" sz="800" b="1" dirty="0" smtClean="0">
                          <a:solidFill>
                            <a:schemeClr val="tx1">
                              <a:lumMod val="65000"/>
                              <a:lumOff val="35000"/>
                            </a:schemeClr>
                          </a:solidFill>
                          <a:latin typeface="+mj-lt"/>
                          <a:ea typeface="+mj-ea"/>
                        </a:rPr>
                        <a:t>トップ　スマートパネル</a:t>
                      </a:r>
                      <a:r>
                        <a:rPr kumimoji="1" lang="en-US" altLang="ja-JP" sz="800" b="1" dirty="0" smtClean="0">
                          <a:solidFill>
                            <a:schemeClr val="tx1">
                              <a:lumMod val="65000"/>
                              <a:lumOff val="35000"/>
                            </a:schemeClr>
                          </a:solidFill>
                          <a:latin typeface="+mj-lt"/>
                          <a:ea typeface="+mj-ea"/>
                        </a:rPr>
                        <a:t/>
                      </a:r>
                      <a:br>
                        <a:rPr kumimoji="1" lang="en-US" altLang="ja-JP" sz="800" b="1" dirty="0" smtClean="0">
                          <a:solidFill>
                            <a:schemeClr val="tx1">
                              <a:lumMod val="65000"/>
                              <a:lumOff val="35000"/>
                            </a:schemeClr>
                          </a:solidFill>
                          <a:latin typeface="+mj-lt"/>
                          <a:ea typeface="+mj-ea"/>
                        </a:rPr>
                      </a:br>
                      <a:r>
                        <a:rPr kumimoji="1" lang="en-US" altLang="ja-JP" sz="800" b="1" dirty="0" smtClean="0">
                          <a:solidFill>
                            <a:schemeClr val="tx1">
                              <a:lumMod val="65000"/>
                              <a:lumOff val="35000"/>
                            </a:schemeClr>
                          </a:solidFill>
                          <a:latin typeface="+mj-lt"/>
                          <a:ea typeface="+mj-ea"/>
                        </a:rPr>
                        <a:t>SP</a:t>
                      </a:r>
                      <a:endParaRPr kumimoji="1" lang="ja-JP" altLang="en-US" sz="800" b="1" dirty="0">
                        <a:solidFill>
                          <a:schemeClr val="tx1">
                            <a:lumMod val="65000"/>
                            <a:lumOff val="35000"/>
                          </a:schemeClr>
                        </a:solidFill>
                        <a:latin typeface="+mj-lt"/>
                        <a:ea typeface="+mj-ea"/>
                      </a:endParaRPr>
                    </a:p>
                  </a:txBody>
                  <a:tcPr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800" b="1" kern="1200" dirty="0" smtClean="0">
                          <a:solidFill>
                            <a:schemeClr val="tx1">
                              <a:lumMod val="65000"/>
                              <a:lumOff val="35000"/>
                            </a:schemeClr>
                          </a:solidFill>
                          <a:latin typeface="+mn-lt"/>
                          <a:ea typeface="+mn-ea"/>
                          <a:cs typeface="+mn-cs"/>
                        </a:rPr>
                        <a:t>Yahoo!</a:t>
                      </a:r>
                      <a:r>
                        <a:rPr kumimoji="1" lang="ja-JP" altLang="en-US" sz="800" b="1" kern="1200" dirty="0" smtClean="0">
                          <a:solidFill>
                            <a:schemeClr val="tx1">
                              <a:lumMod val="65000"/>
                              <a:lumOff val="35000"/>
                            </a:schemeClr>
                          </a:solidFill>
                          <a:latin typeface="+mn-lt"/>
                          <a:ea typeface="+mn-ea"/>
                          <a:cs typeface="+mn-cs"/>
                        </a:rPr>
                        <a:t>ニュース　</a:t>
                      </a:r>
                      <a:endParaRPr kumimoji="1" lang="en-US" altLang="ja-JP" sz="800" b="1" kern="1200" dirty="0" smtClean="0">
                        <a:solidFill>
                          <a:schemeClr val="tx1">
                            <a:lumMod val="65000"/>
                            <a:lumOff val="35000"/>
                          </a:schemeClr>
                        </a:solidFill>
                        <a:latin typeface="+mn-lt"/>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800" b="1" kern="1200" dirty="0" smtClean="0">
                          <a:solidFill>
                            <a:schemeClr val="tx1">
                              <a:lumMod val="65000"/>
                              <a:lumOff val="35000"/>
                            </a:schemeClr>
                          </a:solidFill>
                          <a:latin typeface="+mn-lt"/>
                          <a:ea typeface="+mn-ea"/>
                          <a:cs typeface="+mn-cs"/>
                        </a:rPr>
                        <a:t>トップ　スマートパネル</a:t>
                      </a:r>
                      <a:r>
                        <a:rPr kumimoji="1" lang="en-US" altLang="ja-JP" sz="800" b="1" kern="1200" dirty="0" smtClean="0">
                          <a:solidFill>
                            <a:schemeClr val="tx1">
                              <a:lumMod val="65000"/>
                              <a:lumOff val="35000"/>
                            </a:schemeClr>
                          </a:solidFill>
                          <a:latin typeface="+mn-lt"/>
                          <a:ea typeface="+mn-ea"/>
                          <a:cs typeface="+mn-cs"/>
                        </a:rPr>
                        <a:t/>
                      </a:r>
                      <a:br>
                        <a:rPr kumimoji="1" lang="en-US" altLang="ja-JP" sz="800" b="1" kern="1200" dirty="0" smtClean="0">
                          <a:solidFill>
                            <a:schemeClr val="tx1">
                              <a:lumMod val="65000"/>
                              <a:lumOff val="35000"/>
                            </a:schemeClr>
                          </a:solidFill>
                          <a:latin typeface="+mn-lt"/>
                          <a:ea typeface="+mn-ea"/>
                          <a:cs typeface="+mn-cs"/>
                        </a:rPr>
                      </a:br>
                      <a:r>
                        <a:rPr kumimoji="1" lang="en-US" altLang="ja-JP" sz="800" b="1" kern="1200" dirty="0" smtClean="0">
                          <a:solidFill>
                            <a:schemeClr val="tx1">
                              <a:lumMod val="65000"/>
                              <a:lumOff val="35000"/>
                            </a:schemeClr>
                          </a:solidFill>
                          <a:latin typeface="+mn-lt"/>
                          <a:ea typeface="+mn-ea"/>
                          <a:cs typeface="+mn-cs"/>
                        </a:rPr>
                        <a:t>SP</a:t>
                      </a:r>
                      <a:r>
                        <a:rPr kumimoji="1" lang="ja-JP" altLang="en-US" sz="800" b="1" kern="1200" dirty="0" smtClean="0">
                          <a:solidFill>
                            <a:schemeClr val="tx1">
                              <a:lumMod val="65000"/>
                              <a:lumOff val="35000"/>
                            </a:schemeClr>
                          </a:solidFill>
                          <a:latin typeface="+mn-lt"/>
                          <a:ea typeface="+mn-ea"/>
                          <a:cs typeface="+mn-cs"/>
                        </a:rPr>
                        <a:t>（市区郡）</a:t>
                      </a:r>
                      <a:endParaRPr kumimoji="1" lang="ja-JP" altLang="en-US" sz="800" b="1" kern="1200" dirty="0">
                        <a:solidFill>
                          <a:schemeClr val="tx1">
                            <a:lumMod val="65000"/>
                            <a:lumOff val="35000"/>
                          </a:schemeClr>
                        </a:solidFill>
                        <a:latin typeface="+mn-lt"/>
                        <a:ea typeface="+mn-ea"/>
                        <a:cs typeface="+mn-cs"/>
                      </a:endParaRPr>
                    </a:p>
                  </a:txBody>
                  <a:tcPr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solidFill>
                      <a:srgbClr val="FFE9EA"/>
                    </a:solidFill>
                  </a:tcPr>
                </a:tc>
                <a:extLst>
                  <a:ext uri="{0D108BD9-81ED-4DB2-BD59-A6C34878D82A}">
                    <a16:rowId xmlns:a16="http://schemas.microsoft.com/office/drawing/2014/main" val="211733504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占い</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tcPr>
                </a:tc>
                <a:extLst>
                  <a:ext uri="{0D108BD9-81ED-4DB2-BD59-A6C34878D82A}">
                    <a16:rowId xmlns:a16="http://schemas.microsoft.com/office/drawing/2014/main" val="384434171"/>
                  </a:ext>
                </a:extLst>
              </a:tr>
              <a:tr h="220669">
                <a:tc>
                  <a:txBody>
                    <a:bodyPr/>
                    <a:lstStyle/>
                    <a:p>
                      <a:pPr algn="l" fontAlgn="ctr"/>
                      <a:r>
                        <a:rPr lang="ja-JP" altLang="en-US" sz="700" b="0" i="0" u="none" strike="noStrike" dirty="0" smtClean="0">
                          <a:solidFill>
                            <a:schemeClr val="bg1"/>
                          </a:solidFill>
                          <a:effectLst/>
                          <a:latin typeface="+mn-lt"/>
                          <a:ea typeface="+mn-ea"/>
                        </a:rPr>
                        <a:t>消費者</a:t>
                      </a:r>
                      <a:r>
                        <a:rPr lang="ja-JP" altLang="en-US" sz="700" b="0" i="0" u="none" strike="noStrike" dirty="0">
                          <a:solidFill>
                            <a:schemeClr val="bg1"/>
                          </a:solidFill>
                          <a:effectLst/>
                          <a:latin typeface="+mn-lt"/>
                          <a:ea typeface="+mn-ea"/>
                        </a:rPr>
                        <a:t>向無担保貸金業者（銀行グループ・上場企業を除く）、商工ローン</a:t>
                      </a:r>
                      <a:endParaRPr lang="ja-JP" altLang="en-US" sz="700" b="0" i="0" u="none" strike="noStrike" dirty="0">
                        <a:solidFill>
                          <a:schemeClr val="bg1"/>
                        </a:solidFill>
                        <a:effectLst/>
                        <a:latin typeface="メイリオ"/>
                        <a:ea typeface="メイリオ"/>
                      </a:endParaRP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23597648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出会い系サイト、結婚紹介</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インターネット異性紹介業</a:t>
                      </a:r>
                      <a:r>
                        <a:rPr lang="en-US" altLang="ja-JP" sz="700" b="0" i="0" u="none" strike="noStrike" dirty="0">
                          <a:solidFill>
                            <a:schemeClr val="bg1"/>
                          </a:solidFill>
                          <a:effectLst/>
                          <a:latin typeface="メイリオ" panose="020B0604030504040204" pitchFamily="50" charset="-128"/>
                          <a:ea typeface="メイリオ" panose="020B0604030504040204" pitchFamily="50" charset="-128"/>
                        </a:rPr>
                        <a:t>)</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5312490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レーシック・美容整形・美容外科・美容皮膚科</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32563820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団体による意見広告、主観的な意見を強く伝えるもの</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87883443"/>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パチンコ・スロット</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159492739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ギャンブル（その他）</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323335934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発毛・育毛・増毛・かつらサービス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79271713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妊娠・不妊情報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7851185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法務・税務</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7018973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探偵</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981137617"/>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治験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159408202"/>
                  </a:ext>
                </a:extLst>
              </a:tr>
              <a:tr h="220669">
                <a:tc>
                  <a:txBody>
                    <a:bodyPr/>
                    <a:lstStyle/>
                    <a:p>
                      <a:pPr algn="l" fontAlgn="ctr"/>
                      <a:r>
                        <a:rPr lang="zh-TW" altLang="en-US" sz="700" b="0" i="0" u="none" strike="noStrike" dirty="0">
                          <a:solidFill>
                            <a:schemeClr val="bg1"/>
                          </a:solidFill>
                          <a:effectLst/>
                          <a:latin typeface="メイリオ" panose="020B0604030504040204" pitchFamily="50" charset="-128"/>
                          <a:ea typeface="メイリオ" panose="020B0604030504040204" pitchFamily="50" charset="-128"/>
                        </a:rPr>
                        <a:t>能力開発関連商品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FF0000"/>
                          </a:solidFill>
                          <a:effectLst/>
                          <a:uLnTx/>
                          <a:uFillTx/>
                          <a:latin typeface="メイリオ"/>
                          <a:ea typeface="メイリオ"/>
                          <a:cs typeface="+mn-cs"/>
                        </a:rPr>
                        <a:t>△</a:t>
                      </a:r>
                      <a:r>
                        <a:rPr kumimoji="1" lang="en-US" altLang="ja-JP" sz="700" b="0" i="0" u="none" strike="noStrike" kern="1200" cap="none" spc="0" normalizeH="0" baseline="0" noProof="0" dirty="0">
                          <a:ln>
                            <a:noFill/>
                          </a:ln>
                          <a:solidFill>
                            <a:srgbClr val="FF0000"/>
                          </a:solidFill>
                          <a:effectLst/>
                          <a:uLnTx/>
                          <a:uFillTx/>
                          <a:latin typeface="メイリオ"/>
                          <a:ea typeface="メイリオ"/>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5728160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性に関する内容</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47120921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宗教団体</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a:t>
                      </a:r>
                      <a:r>
                        <a:rPr kumimoji="1" lang="en-US" altLang="ja-JP" sz="7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rPr>
                        <a:t>※1</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94060809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健康・美容食品</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2416297115"/>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恋愛・結婚情報</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3078824691"/>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健康器具・雑貨</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fontAlgn="ctr"/>
                      <a:r>
                        <a:rPr lang="ja-JP" altLang="en-US" sz="900" b="0" i="0" u="none" strike="noStrike" dirty="0">
                          <a:solidFill>
                            <a:srgbClr val="000000"/>
                          </a:solidFill>
                          <a:effectLst/>
                          <a:latin typeface="メイリオ" panose="020B0604030504040204" pitchFamily="50" charset="-128"/>
                          <a:ea typeface="メイリオ" panose="020B0604030504040204" pitchFamily="50" charset="-128"/>
                        </a:rPr>
                        <a:t>　</a:t>
                      </a: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542850792"/>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美容エステティックサロン</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solidFill>
                      <a:schemeClr val="bg2">
                        <a:lumMod val="9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solidFill>
                      <a:schemeClr val="bg2">
                        <a:lumMod val="90000"/>
                      </a:schemeClr>
                    </a:solidFill>
                  </a:tcPr>
                </a:tc>
                <a:extLst>
                  <a:ext uri="{0D108BD9-81ED-4DB2-BD59-A6C34878D82A}">
                    <a16:rowId xmlns:a16="http://schemas.microsoft.com/office/drawing/2014/main" val="782460784"/>
                  </a:ext>
                </a:extLst>
              </a:tr>
              <a:tr h="220669">
                <a:tc>
                  <a:txBody>
                    <a:bodyPr/>
                    <a:lstStyle/>
                    <a:p>
                      <a:pPr algn="l" fontAlgn="ctr"/>
                      <a:r>
                        <a:rPr lang="ja-JP" altLang="en-US" sz="700" b="0" i="0" u="none" strike="noStrike" dirty="0">
                          <a:solidFill>
                            <a:schemeClr val="bg1"/>
                          </a:solidFill>
                          <a:effectLst/>
                          <a:latin typeface="メイリオ" panose="020B0604030504040204" pitchFamily="50" charset="-128"/>
                          <a:ea typeface="メイリオ" panose="020B0604030504040204" pitchFamily="50" charset="-128"/>
                        </a:rPr>
                        <a:t>医療機関による保険外治療</a:t>
                      </a:r>
                    </a:p>
                  </a:txBody>
                  <a:tcPr marL="5260" marR="5260" marT="526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algn="ctr"/>
                      <a:endParaRPr kumimoji="1" lang="ja-JP" altLang="en-US" sz="800" b="1" kern="1200" dirty="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B w="12700" cap="flat" cmpd="sng" algn="ctr">
                      <a:solidFill>
                        <a:schemeClr val="bg1"/>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srgbClr val="FF0000"/>
                          </a:solidFill>
                          <a:effectLst/>
                          <a:uLnTx/>
                          <a:uFillTx/>
                          <a:latin typeface="+mn-lt"/>
                          <a:ea typeface="+mn-ea"/>
                          <a:cs typeface="+mn-cs"/>
                        </a:rPr>
                        <a:t>×</a:t>
                      </a:r>
                      <a:endParaRPr kumimoji="1" lang="en-US" altLang="ja-JP" sz="800" b="0" i="0" u="none" strike="noStrike" kern="1200" cap="none" spc="0" normalizeH="0" baseline="0" noProof="0" dirty="0">
                        <a:ln>
                          <a:noFill/>
                        </a:ln>
                        <a:solidFill>
                          <a:srgbClr val="FF0000"/>
                        </a:solidFill>
                        <a:effectLst/>
                        <a:uLnTx/>
                        <a:uFillTx/>
                        <a:latin typeface="+mn-lt"/>
                        <a:ea typeface="+mn-ea"/>
                        <a:cs typeface="+mn-cs"/>
                      </a:endParaRPr>
                    </a:p>
                  </a:txBody>
                  <a:tcPr marL="5260" marR="5260" marT="5260" marB="0" anchor="ctr">
                    <a:lnL w="6350" cap="flat" cmpd="sng" algn="ctr">
                      <a:solidFill>
                        <a:schemeClr val="tx1">
                          <a:lumMod val="85000"/>
                          <a:lumOff val="15000"/>
                        </a:schemeClr>
                      </a:solidFill>
                      <a:prstDash val="dot"/>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1740765094"/>
                  </a:ext>
                </a:extLst>
              </a:tr>
            </a:tbl>
          </a:graphicData>
        </a:graphic>
      </p:graphicFrame>
      <p:sp>
        <p:nvSpPr>
          <p:cNvPr id="11" name="正方形/長方形 10"/>
          <p:cNvSpPr/>
          <p:nvPr/>
        </p:nvSpPr>
        <p:spPr>
          <a:xfrm>
            <a:off x="6897216" y="6014462"/>
            <a:ext cx="1850186" cy="267381"/>
          </a:xfrm>
          <a:prstGeom prst="rect">
            <a:avLst/>
          </a:prstGeom>
        </p:spPr>
        <p:txBody>
          <a:bodyPr wrap="none" anchor="t">
            <a:spAutoFit/>
          </a:bodyPr>
          <a:lstStyle/>
          <a:p>
            <a:pPr>
              <a:lnSpc>
                <a:spcPts val="1460"/>
              </a:lnSpc>
            </a:pPr>
            <a:r>
              <a:rPr lang="en-US" altLang="ja-JP" sz="800" dirty="0">
                <a:solidFill>
                  <a:schemeClr val="tx1">
                    <a:lumMod val="65000"/>
                    <a:lumOff val="35000"/>
                  </a:schemeClr>
                </a:solidFill>
                <a:latin typeface="+mn-ea"/>
              </a:rPr>
              <a:t>※SP</a:t>
            </a:r>
            <a:r>
              <a:rPr lang="ja-JP" altLang="en-US" sz="800" dirty="0">
                <a:solidFill>
                  <a:schemeClr val="tx1">
                    <a:lumMod val="65000"/>
                    <a:lumOff val="35000"/>
                  </a:schemeClr>
                </a:solidFill>
                <a:latin typeface="+mn-ea"/>
              </a:rPr>
              <a:t>はスマートフォンの略称です</a:t>
            </a:r>
            <a:r>
              <a:rPr lang="ja-JP" altLang="en-US" sz="800" dirty="0" smtClean="0">
                <a:solidFill>
                  <a:schemeClr val="tx1">
                    <a:lumMod val="65000"/>
                    <a:lumOff val="35000"/>
                  </a:schemeClr>
                </a:solidFill>
                <a:latin typeface="+mn-ea"/>
              </a:rPr>
              <a:t>。</a:t>
            </a:r>
            <a:endParaRPr lang="en-US" altLang="ja-JP" sz="800" dirty="0">
              <a:solidFill>
                <a:schemeClr val="tx1">
                  <a:lumMod val="65000"/>
                  <a:lumOff val="35000"/>
                </a:schemeClr>
              </a:solidFill>
              <a:latin typeface="+mn-ea"/>
            </a:endParaRPr>
          </a:p>
        </p:txBody>
      </p:sp>
      <p:pic>
        <p:nvPicPr>
          <p:cNvPr id="12" name="図 11"/>
          <p:cNvPicPr>
            <a:picLocks noChangeAspect="1"/>
          </p:cNvPicPr>
          <p:nvPr/>
        </p:nvPicPr>
        <p:blipFill>
          <a:blip r:embed="rId2"/>
          <a:stretch>
            <a:fillRect/>
          </a:stretch>
        </p:blipFill>
        <p:spPr>
          <a:xfrm>
            <a:off x="500926" y="6164967"/>
            <a:ext cx="203602" cy="120158"/>
          </a:xfrm>
          <a:prstGeom prst="rect">
            <a:avLst/>
          </a:prstGeom>
        </p:spPr>
      </p:pic>
    </p:spTree>
    <p:extLst>
      <p:ext uri="{BB962C8B-B14F-4D97-AF65-F5344CB8AC3E}">
        <p14:creationId xmlns:p14="http://schemas.microsoft.com/office/powerpoint/2010/main" val="26487758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0AC8BD1-77AC-864B-9F9B-DB2A85F8201A}"/>
              </a:ext>
            </a:extLst>
          </p:cNvPr>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a:extLst>
              <a:ext uri="{FF2B5EF4-FFF2-40B4-BE49-F238E27FC236}">
                <a16:creationId xmlns:a16="http://schemas.microsoft.com/office/drawing/2014/main" id="{C4FF6972-02FD-BB43-9ED5-3B3FD26EB20F}"/>
              </a:ext>
            </a:extLst>
          </p:cNvPr>
          <p:cNvSpPr>
            <a:spLocks noGrp="1"/>
          </p:cNvSpPr>
          <p:nvPr>
            <p:ph type="title"/>
          </p:nvPr>
        </p:nvSpPr>
        <p:spPr>
          <a:xfrm>
            <a:off x="500926" y="291972"/>
            <a:ext cx="8700546" cy="432048"/>
          </a:xfrm>
        </p:spPr>
        <p:txBody>
          <a:bodyPr>
            <a:normAutofit fontScale="90000"/>
          </a:bodyPr>
          <a:lstStyle/>
          <a:p>
            <a:r>
              <a:rPr lang="ja-JP" altLang="en-US" dirty="0"/>
              <a:t>広告タイプ一覧</a:t>
            </a:r>
            <a:endParaRPr kumimoji="1" lang="ja-JP" altLang="en-US" sz="1600" dirty="0"/>
          </a:p>
        </p:txBody>
      </p:sp>
      <p:sp>
        <p:nvSpPr>
          <p:cNvPr id="6" name="テキスト ボックス 5">
            <a:extLst>
              <a:ext uri="{FF2B5EF4-FFF2-40B4-BE49-F238E27FC236}">
                <a16:creationId xmlns:a16="http://schemas.microsoft.com/office/drawing/2014/main" id="{80B0730C-3B9E-4841-8DAD-6780CB507DD0}"/>
              </a:ext>
            </a:extLst>
          </p:cNvPr>
          <p:cNvSpPr txBox="1"/>
          <p:nvPr/>
        </p:nvSpPr>
        <p:spPr>
          <a:xfrm>
            <a:off x="6097986" y="3710722"/>
            <a:ext cx="998991" cy="477054"/>
          </a:xfrm>
          <a:prstGeom prst="rect">
            <a:avLst/>
          </a:prstGeom>
          <a:noFill/>
        </p:spPr>
        <p:txBody>
          <a:bodyPr wrap="none" rtlCol="0">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a:p>
            <a:pPr algn="ctr">
              <a:lnSpc>
                <a:spcPts val="1460"/>
              </a:lnSpc>
            </a:pPr>
            <a:r>
              <a:rPr lang="ja-JP" altLang="en-US" sz="1000" b="1" dirty="0">
                <a:solidFill>
                  <a:schemeClr val="tx1">
                    <a:lumMod val="65000"/>
                    <a:lumOff val="35000"/>
                  </a:schemeClr>
                </a:solidFill>
              </a:rPr>
              <a:t>動画（</a:t>
            </a:r>
            <a:r>
              <a:rPr lang="en-US" altLang="ja-JP" sz="1000" b="1" dirty="0">
                <a:solidFill>
                  <a:schemeClr val="tx1">
                    <a:lumMod val="65000"/>
                    <a:lumOff val="35000"/>
                  </a:schemeClr>
                </a:solidFill>
              </a:rPr>
              <a:t>1</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2</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sp>
        <p:nvSpPr>
          <p:cNvPr id="7" name="テキスト ボックス 6">
            <a:extLst>
              <a:ext uri="{FF2B5EF4-FFF2-40B4-BE49-F238E27FC236}">
                <a16:creationId xmlns:a16="http://schemas.microsoft.com/office/drawing/2014/main" id="{56BC9F35-7A4E-CA42-9DF1-B36D469930AE}"/>
              </a:ext>
            </a:extLst>
          </p:cNvPr>
          <p:cNvSpPr txBox="1"/>
          <p:nvPr/>
        </p:nvSpPr>
        <p:spPr>
          <a:xfrm>
            <a:off x="6949026" y="901376"/>
            <a:ext cx="998991" cy="284693"/>
          </a:xfrm>
          <a:prstGeom prst="rect">
            <a:avLst/>
          </a:prstGeom>
          <a:noFill/>
        </p:spPr>
        <p:txBody>
          <a:bodyPr wrap="none" rtlCol="0" anchor="t">
            <a:spAutoFit/>
          </a:bodyPr>
          <a:lstStyle/>
          <a:p>
            <a:pPr algn="ctr">
              <a:lnSpc>
                <a:spcPts val="1460"/>
              </a:lnSpc>
            </a:pPr>
            <a:r>
              <a:rPr lang="ja-JP" altLang="en-US" sz="1000" b="1" dirty="0">
                <a:solidFill>
                  <a:schemeClr val="tx1">
                    <a:lumMod val="65000"/>
                    <a:lumOff val="35000"/>
                  </a:schemeClr>
                </a:solidFill>
              </a:rPr>
              <a:t>画像（</a:t>
            </a:r>
            <a:r>
              <a:rPr lang="en-US" altLang="ja-JP" sz="1000" b="1" dirty="0">
                <a:solidFill>
                  <a:schemeClr val="tx1">
                    <a:lumMod val="65000"/>
                    <a:lumOff val="35000"/>
                  </a:schemeClr>
                </a:solidFill>
              </a:rPr>
              <a:t>6</a:t>
            </a:r>
            <a:r>
              <a:rPr lang="ja-JP" altLang="en-US" sz="1000" b="1" dirty="0">
                <a:solidFill>
                  <a:schemeClr val="tx1">
                    <a:lumMod val="65000"/>
                    <a:lumOff val="35000"/>
                  </a:schemeClr>
                </a:solidFill>
              </a:rPr>
              <a:t>：</a:t>
            </a:r>
            <a:r>
              <a:rPr lang="en-US" altLang="ja-JP" sz="1000" b="1" dirty="0">
                <a:solidFill>
                  <a:schemeClr val="tx1">
                    <a:lumMod val="65000"/>
                    <a:lumOff val="35000"/>
                  </a:schemeClr>
                </a:solidFill>
              </a:rPr>
              <a:t>5</a:t>
            </a:r>
            <a:r>
              <a:rPr lang="ja-JP" altLang="en-US" sz="1000" b="1" dirty="0">
                <a:solidFill>
                  <a:schemeClr val="tx1">
                    <a:lumMod val="65000"/>
                    <a:lumOff val="35000"/>
                  </a:schemeClr>
                </a:solidFill>
              </a:rPr>
              <a:t>）</a:t>
            </a:r>
            <a:endParaRPr lang="en-US" altLang="ja-JP" sz="1000" b="1" dirty="0">
              <a:solidFill>
                <a:schemeClr val="tx1">
                  <a:lumMod val="65000"/>
                  <a:lumOff val="35000"/>
                </a:schemeClr>
              </a:solidFill>
            </a:endParaRPr>
          </a:p>
        </p:txBody>
      </p:sp>
      <p:pic>
        <p:nvPicPr>
          <p:cNvPr id="11" name="図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57056" y="4288635"/>
            <a:ext cx="2137727" cy="2137727"/>
          </a:xfrm>
          <a:prstGeom prst="rect">
            <a:avLst/>
          </a:prstGeom>
        </p:spPr>
      </p:pic>
      <p:pic>
        <p:nvPicPr>
          <p:cNvPr id="5" name="図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93160" y="1363426"/>
            <a:ext cx="2110725" cy="2110725"/>
          </a:xfrm>
          <a:prstGeom prst="rect">
            <a:avLst/>
          </a:prstGeom>
        </p:spPr>
      </p:pic>
      <p:sp>
        <p:nvSpPr>
          <p:cNvPr id="15" name="テキスト ボックス 14">
            <a:extLst>
              <a:ext uri="{FF2B5EF4-FFF2-40B4-BE49-F238E27FC236}">
                <a16:creationId xmlns:a16="http://schemas.microsoft.com/office/drawing/2014/main" id="{B2C2EF20-2127-FC40-8CEB-0C59A3ECA146}"/>
              </a:ext>
            </a:extLst>
          </p:cNvPr>
          <p:cNvSpPr txBox="1"/>
          <p:nvPr/>
        </p:nvSpPr>
        <p:spPr>
          <a:xfrm>
            <a:off x="2873858" y="3811581"/>
            <a:ext cx="1066318"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1</a:t>
            </a:r>
            <a:r>
              <a:rPr lang="ja-JP" altLang="en-US" sz="1050" b="1" dirty="0">
                <a:solidFill>
                  <a:schemeClr val="tx1">
                    <a:lumMod val="65000"/>
                    <a:lumOff val="35000"/>
                  </a:schemeClr>
                </a:solidFill>
              </a:rPr>
              <a:t>）</a:t>
            </a:r>
            <a:endParaRPr kumimoji="1" lang="en-US" altLang="ja-JP" sz="1050" b="1" dirty="0">
              <a:solidFill>
                <a:schemeClr val="tx1">
                  <a:lumMod val="65000"/>
                  <a:lumOff val="35000"/>
                </a:schemeClr>
              </a:solidFill>
            </a:endParaRPr>
          </a:p>
        </p:txBody>
      </p:sp>
      <p:sp>
        <p:nvSpPr>
          <p:cNvPr id="17" name="テキスト ボックス 16">
            <a:extLst>
              <a:ext uri="{FF2B5EF4-FFF2-40B4-BE49-F238E27FC236}">
                <a16:creationId xmlns:a16="http://schemas.microsoft.com/office/drawing/2014/main" id="{105A310C-96BB-AD4C-AB58-A365BD4CA5F0}"/>
              </a:ext>
            </a:extLst>
          </p:cNvPr>
          <p:cNvSpPr txBox="1"/>
          <p:nvPr/>
        </p:nvSpPr>
        <p:spPr>
          <a:xfrm>
            <a:off x="1411748" y="811711"/>
            <a:ext cx="1261885" cy="66941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a:solidFill>
                  <a:schemeClr val="tx1">
                    <a:lumMod val="65000"/>
                    <a:lumOff val="35000"/>
                  </a:schemeClr>
                </a:solidFill>
              </a:rPr>
              <a:t>）</a:t>
            </a:r>
            <a:endParaRPr lang="en-US" altLang="ja-JP" sz="1050" b="1" dirty="0">
              <a:solidFill>
                <a:schemeClr val="tx1">
                  <a:lumMod val="65000"/>
                  <a:lumOff val="35000"/>
                </a:schemeClr>
              </a:solidFill>
            </a:endParaRPr>
          </a:p>
          <a:p>
            <a:pPr algn="ctr">
              <a:lnSpc>
                <a:spcPts val="1460"/>
              </a:lnSpc>
            </a:pPr>
            <a:r>
              <a:rPr lang="ja-JP" altLang="en-US" sz="1050" b="1" dirty="0">
                <a:solidFill>
                  <a:schemeClr val="tx1">
                    <a:lumMod val="65000"/>
                    <a:lumOff val="35000"/>
                  </a:schemeClr>
                </a:solidFill>
              </a:rPr>
              <a:t>動画（</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smtClean="0">
                <a:solidFill>
                  <a:schemeClr val="tx1">
                    <a:lumMod val="65000"/>
                    <a:lumOff val="35000"/>
                  </a:schemeClr>
                </a:solidFill>
              </a:rPr>
              <a:t>）</a:t>
            </a:r>
            <a:endParaRPr lang="en-US" altLang="ja-JP" sz="1050" b="1" dirty="0" smtClean="0">
              <a:solidFill>
                <a:schemeClr val="tx1">
                  <a:lumMod val="65000"/>
                  <a:lumOff val="35000"/>
                </a:schemeClr>
              </a:solidFill>
            </a:endParaRPr>
          </a:p>
          <a:p>
            <a:pPr algn="ctr">
              <a:lnSpc>
                <a:spcPts val="1460"/>
              </a:lnSpc>
            </a:pPr>
            <a:r>
              <a:rPr lang="en-US" altLang="ja-JP" sz="1050" b="1" dirty="0" smtClean="0">
                <a:solidFill>
                  <a:schemeClr val="tx1">
                    <a:lumMod val="65000"/>
                    <a:lumOff val="35000"/>
                  </a:schemeClr>
                </a:solidFill>
              </a:rPr>
              <a:t>※</a:t>
            </a:r>
            <a:r>
              <a:rPr lang="ja-JP" altLang="en-US" sz="1050" b="1" dirty="0" smtClean="0">
                <a:solidFill>
                  <a:schemeClr val="tx1">
                    <a:lumMod val="65000"/>
                    <a:lumOff val="35000"/>
                  </a:schemeClr>
                </a:solidFill>
              </a:rPr>
              <a:t>プライムカバー</a:t>
            </a:r>
            <a:endParaRPr lang="en-US" altLang="ja-JP" sz="1050" b="1" dirty="0">
              <a:solidFill>
                <a:schemeClr val="tx1">
                  <a:lumMod val="65000"/>
                  <a:lumOff val="35000"/>
                </a:schemeClr>
              </a:solidFill>
            </a:endParaRPr>
          </a:p>
        </p:txBody>
      </p:sp>
      <p:pic>
        <p:nvPicPr>
          <p:cNvPr id="19" name="図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4000" y="1444472"/>
            <a:ext cx="1207135" cy="2147078"/>
          </a:xfrm>
          <a:prstGeom prst="rect">
            <a:avLst/>
          </a:prstGeom>
        </p:spPr>
      </p:pic>
      <p:pic>
        <p:nvPicPr>
          <p:cNvPr id="4" name="図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39214" y="4348655"/>
            <a:ext cx="2135606" cy="2147786"/>
          </a:xfrm>
          <a:prstGeom prst="rect">
            <a:avLst/>
          </a:prstGeom>
        </p:spPr>
      </p:pic>
      <p:sp>
        <p:nvSpPr>
          <p:cNvPr id="14" name="テキスト ボックス 13">
            <a:extLst>
              <a:ext uri="{FF2B5EF4-FFF2-40B4-BE49-F238E27FC236}">
                <a16:creationId xmlns:a16="http://schemas.microsoft.com/office/drawing/2014/main" id="{105A310C-96BB-AD4C-AB58-A365BD4CA5F0}"/>
              </a:ext>
            </a:extLst>
          </p:cNvPr>
          <p:cNvSpPr txBox="1"/>
          <p:nvPr/>
        </p:nvSpPr>
        <p:spPr>
          <a:xfrm>
            <a:off x="3940176" y="851575"/>
            <a:ext cx="1261884" cy="477054"/>
          </a:xfrm>
          <a:prstGeom prst="rect">
            <a:avLst/>
          </a:prstGeom>
          <a:noFill/>
        </p:spPr>
        <p:txBody>
          <a:bodyPr wrap="none" rtlCol="0">
            <a:spAutoFit/>
          </a:bodyPr>
          <a:lstStyle/>
          <a:p>
            <a:pPr algn="ctr">
              <a:lnSpc>
                <a:spcPts val="1460"/>
              </a:lnSpc>
            </a:pPr>
            <a:r>
              <a:rPr lang="ja-JP" altLang="en-US" sz="1050" b="1" dirty="0">
                <a:solidFill>
                  <a:schemeClr val="tx1">
                    <a:lumMod val="65000"/>
                    <a:lumOff val="35000"/>
                  </a:schemeClr>
                </a:solidFill>
              </a:rPr>
              <a:t>画像（</a:t>
            </a:r>
            <a:r>
              <a:rPr lang="en-US" altLang="ja-JP" sz="1050" b="1" dirty="0">
                <a:solidFill>
                  <a:schemeClr val="tx1">
                    <a:lumMod val="65000"/>
                    <a:lumOff val="35000"/>
                  </a:schemeClr>
                </a:solidFill>
              </a:rPr>
              <a:t>16</a:t>
            </a:r>
            <a:r>
              <a:rPr lang="ja-JP" altLang="en-US" sz="1050" b="1" dirty="0">
                <a:solidFill>
                  <a:schemeClr val="tx1">
                    <a:lumMod val="65000"/>
                    <a:lumOff val="35000"/>
                  </a:schemeClr>
                </a:solidFill>
              </a:rPr>
              <a:t>：</a:t>
            </a:r>
            <a:r>
              <a:rPr lang="en-US" altLang="ja-JP" sz="1050" b="1" dirty="0">
                <a:solidFill>
                  <a:schemeClr val="tx1">
                    <a:lumMod val="65000"/>
                    <a:lumOff val="35000"/>
                  </a:schemeClr>
                </a:solidFill>
              </a:rPr>
              <a:t>9</a:t>
            </a:r>
            <a:r>
              <a:rPr lang="ja-JP" altLang="en-US" sz="1050" b="1" dirty="0" smtClean="0">
                <a:solidFill>
                  <a:schemeClr val="tx1">
                    <a:lumMod val="65000"/>
                    <a:lumOff val="35000"/>
                  </a:schemeClr>
                </a:solidFill>
              </a:rPr>
              <a:t>）</a:t>
            </a:r>
            <a:endParaRPr lang="en-US" altLang="ja-JP" sz="1050" b="1" dirty="0" smtClean="0">
              <a:solidFill>
                <a:schemeClr val="tx1">
                  <a:lumMod val="65000"/>
                  <a:lumOff val="35000"/>
                </a:schemeClr>
              </a:solidFill>
            </a:endParaRPr>
          </a:p>
          <a:p>
            <a:pPr algn="ctr">
              <a:lnSpc>
                <a:spcPts val="1460"/>
              </a:lnSpc>
            </a:pPr>
            <a:r>
              <a:rPr lang="en-US" altLang="ja-JP" sz="1050" b="1" dirty="0" smtClean="0">
                <a:solidFill>
                  <a:schemeClr val="tx1">
                    <a:lumMod val="65000"/>
                    <a:lumOff val="35000"/>
                  </a:schemeClr>
                </a:solidFill>
              </a:rPr>
              <a:t>※</a:t>
            </a:r>
            <a:r>
              <a:rPr lang="ja-JP" altLang="en-US" sz="1050" b="1" dirty="0" smtClean="0">
                <a:solidFill>
                  <a:schemeClr val="tx1">
                    <a:lumMod val="65000"/>
                    <a:lumOff val="35000"/>
                  </a:schemeClr>
                </a:solidFill>
              </a:rPr>
              <a:t>スマートパネル</a:t>
            </a:r>
            <a:endParaRPr lang="en-US" altLang="ja-JP" sz="1050" b="1" dirty="0">
              <a:solidFill>
                <a:schemeClr val="tx1">
                  <a:lumMod val="65000"/>
                  <a:lumOff val="35000"/>
                </a:schemeClr>
              </a:solidFill>
            </a:endParaRPr>
          </a:p>
        </p:txBody>
      </p:sp>
      <p:pic>
        <p:nvPicPr>
          <p:cNvPr id="9" name="図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21514" y="1464312"/>
            <a:ext cx="1167865" cy="2347269"/>
          </a:xfrm>
          <a:prstGeom prst="rect">
            <a:avLst/>
          </a:prstGeom>
        </p:spPr>
      </p:pic>
    </p:spTree>
    <p:extLst>
      <p:ext uri="{BB962C8B-B14F-4D97-AF65-F5344CB8AC3E}">
        <p14:creationId xmlns:p14="http://schemas.microsoft.com/office/powerpoint/2010/main" val="39087986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464351" y="1170032"/>
            <a:ext cx="9201472" cy="4832092"/>
          </a:xfrm>
          <a:prstGeom prst="rect">
            <a:avLst/>
          </a:prstGeom>
          <a:noFill/>
        </p:spPr>
        <p:txBody>
          <a:bodyPr wrap="square" rtlCol="0">
            <a:spAutoFit/>
          </a:bodyPr>
          <a:lstStyle/>
          <a:p>
            <a:r>
              <a:rPr lang="ja-JP" altLang="en-US" sz="1400" dirty="0">
                <a:solidFill>
                  <a:schemeClr val="tx1">
                    <a:lumMod val="65000"/>
                    <a:lumOff val="35000"/>
                  </a:schemeClr>
                </a:solidFill>
              </a:rPr>
              <a:t>■</a:t>
            </a:r>
            <a:r>
              <a:rPr lang="zh-TW" altLang="en-US" sz="1400" dirty="0">
                <a:solidFill>
                  <a:schemeClr val="tx1">
                    <a:lumMod val="65000"/>
                    <a:lumOff val="35000"/>
                  </a:schemeClr>
                </a:solidFill>
              </a:rPr>
              <a:t>広告取扱基本規定</a:t>
            </a:r>
            <a:r>
              <a:rPr lang="ja-JP" altLang="en-US" sz="1400" dirty="0">
                <a:solidFill>
                  <a:schemeClr val="tx1">
                    <a:lumMod val="65000"/>
                    <a:lumOff val="35000"/>
                  </a:schemeClr>
                </a:solidFill>
              </a:rPr>
              <a:t>・入稿規定・商品資料をご参照ください。</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■購入する広告タイプ・アスペクト比によっては、入稿前審査にて事前原稿確認が必須です。</a:t>
            </a:r>
            <a:endParaRPr lang="en-US" altLang="ja-JP" sz="1400" dirty="0">
              <a:solidFill>
                <a:schemeClr val="tx1">
                  <a:lumMod val="65000"/>
                  <a:lumOff val="35000"/>
                </a:schemeClr>
              </a:solidFill>
            </a:endParaRPr>
          </a:p>
          <a:p>
            <a:pPr marL="179388"/>
            <a:r>
              <a:rPr lang="ja-JP" altLang="en-US" sz="1400" dirty="0">
                <a:solidFill>
                  <a:schemeClr val="tx1">
                    <a:lumMod val="65000"/>
                    <a:lumOff val="35000"/>
                  </a:schemeClr>
                </a:solidFill>
              </a:rPr>
              <a:t>ディスプレイ広告（予約型）審査相談フォームよりご依頼ください。</a:t>
            </a:r>
            <a:endParaRPr lang="en-US" altLang="ja-JP" sz="1400" dirty="0">
              <a:solidFill>
                <a:schemeClr val="tx1">
                  <a:lumMod val="65000"/>
                  <a:lumOff val="35000"/>
                </a:schemeClr>
              </a:solidFill>
            </a:endParaRPr>
          </a:p>
          <a:p>
            <a:pPr marL="179388"/>
            <a:r>
              <a:rPr lang="en-US" altLang="ja-JP" sz="1400" dirty="0">
                <a:solidFill>
                  <a:schemeClr val="tx1">
                    <a:lumMod val="65000"/>
                    <a:lumOff val="35000"/>
                  </a:schemeClr>
                </a:solidFill>
                <a:hlinkClick r:id="rId3"/>
              </a:rPr>
              <a:t>https://form-business.yahoo.co.jp/claris/enqueteForm?inquiry_type=display_support</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pPr marL="177800" indent="-177800"/>
            <a:r>
              <a:rPr lang="ja-JP" altLang="en-US" sz="1400" dirty="0">
                <a:solidFill>
                  <a:schemeClr val="tx1">
                    <a:lumMod val="65000"/>
                    <a:lumOff val="35000"/>
                  </a:schemeClr>
                </a:solidFill>
              </a:rPr>
              <a:t>■</a:t>
            </a:r>
            <a:r>
              <a:rPr lang="ja-JP" altLang="ja-JP" sz="1400" dirty="0">
                <a:solidFill>
                  <a:schemeClr val="tx1">
                    <a:lumMod val="65000"/>
                    <a:lumOff val="35000"/>
                  </a:schemeClr>
                </a:solidFill>
              </a:rPr>
              <a:t>ページの内容・構成は、予告なく変更になる場合や、災害時、通信障害時、他プロモーション時等、特別編成になる場合があります。</a:t>
            </a:r>
          </a:p>
          <a:p>
            <a:pPr indent="179388"/>
            <a:r>
              <a:rPr lang="ja-JP" altLang="ja-JP" sz="1400" dirty="0">
                <a:solidFill>
                  <a:schemeClr val="tx1">
                    <a:lumMod val="65000"/>
                    <a:lumOff val="35000"/>
                  </a:schemeClr>
                </a:solidFill>
              </a:rPr>
              <a:t>また、それらに</a:t>
            </a:r>
            <a:r>
              <a:rPr lang="ja-JP" altLang="en-US" sz="1400" dirty="0">
                <a:solidFill>
                  <a:schemeClr val="tx1">
                    <a:lumMod val="65000"/>
                    <a:lumOff val="35000"/>
                  </a:schemeClr>
                </a:solidFill>
              </a:rPr>
              <a:t>伴い</a:t>
            </a:r>
            <a:r>
              <a:rPr lang="ja-JP" altLang="ja-JP" sz="1400" dirty="0">
                <a:solidFill>
                  <a:schemeClr val="tx1">
                    <a:lumMod val="65000"/>
                    <a:lumOff val="35000"/>
                  </a:schemeClr>
                </a:solidFill>
              </a:rPr>
              <a:t>ページ内での掲載箇所が変更になる場合があります。あらかじめご了承ください。</a:t>
            </a:r>
            <a:endParaRPr lang="en-US" altLang="ja-JP" sz="1400" dirty="0">
              <a:solidFill>
                <a:schemeClr val="tx1">
                  <a:lumMod val="65000"/>
                  <a:lumOff val="35000"/>
                </a:schemeClr>
              </a:solidFill>
            </a:endParaRPr>
          </a:p>
          <a:p>
            <a:pPr indent="179388"/>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■弊社サービスによる特別演出に伴い、一部商品を売り止めする場合があります。あらかじめご了承ください。</a:t>
            </a:r>
            <a:endParaRPr lang="ja-JP"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■一部、広告掲載対象外となるページがあります。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■市区郡合併などでエリアが変更・廃止になる場合があります。</a:t>
            </a:r>
            <a:endParaRPr lang="en-US" altLang="ja-JP" sz="1400" dirty="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■商品によってはセールスシートに明示された「購入期間」より短期間で設定可能ですが、指定したビューアブルインプレッション未達と</a:t>
            </a:r>
            <a:r>
              <a:rPr lang="ja-JP" altLang="ja-JP" sz="1400" dirty="0">
                <a:solidFill>
                  <a:schemeClr val="tx1">
                    <a:lumMod val="65000"/>
                    <a:lumOff val="35000"/>
                  </a:schemeClr>
                </a:solidFill>
              </a:rPr>
              <a:t>なる場合があります。</a:t>
            </a:r>
            <a:r>
              <a:rPr lang="ja-JP" altLang="en-US" sz="1400" dirty="0">
                <a:solidFill>
                  <a:schemeClr val="tx1">
                    <a:lumMod val="65000"/>
                    <a:lumOff val="35000"/>
                  </a:schemeClr>
                </a:solidFill>
              </a:rPr>
              <a:t>その際は補填対象外となりますので</a:t>
            </a:r>
            <a:r>
              <a:rPr lang="ja-JP" altLang="ja-JP" sz="1400" dirty="0">
                <a:solidFill>
                  <a:schemeClr val="tx1">
                    <a:lumMod val="65000"/>
                    <a:lumOff val="35000"/>
                  </a:schemeClr>
                </a:solidFill>
              </a:rPr>
              <a:t>あらかじめご了承ください</a:t>
            </a:r>
            <a:r>
              <a:rPr lang="ja-JP" altLang="ja-JP"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■金額表示は、消費税を含みません</a:t>
            </a:r>
            <a:r>
              <a:rPr lang="ja-JP" altLang="en-US" sz="1400" dirty="0" smtClean="0">
                <a:solidFill>
                  <a:schemeClr val="tx1">
                    <a:lumMod val="65000"/>
                    <a:lumOff val="35000"/>
                  </a:schemeClr>
                </a:solidFill>
              </a:rPr>
              <a:t>。</a:t>
            </a:r>
            <a:endParaRPr lang="en-US" altLang="ja-JP"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smtClean="0">
                <a:solidFill>
                  <a:schemeClr val="tx1">
                    <a:lumMod val="65000"/>
                    <a:lumOff val="35000"/>
                  </a:schemeClr>
                </a:solidFill>
              </a:rPr>
              <a:t>■</a:t>
            </a:r>
            <a:r>
              <a:rPr lang="ja-JP" altLang="en-US" sz="1400" dirty="0">
                <a:solidFill>
                  <a:schemeClr val="tx1">
                    <a:lumMod val="65000"/>
                    <a:lumOff val="35000"/>
                  </a:schemeClr>
                </a:solidFill>
              </a:rPr>
              <a:t>金額表示は、代理店手数料を含みます</a:t>
            </a:r>
            <a:r>
              <a:rPr lang="ja-JP" altLang="en-US" sz="1400" dirty="0" smtClean="0">
                <a:solidFill>
                  <a:schemeClr val="tx1">
                    <a:lumMod val="65000"/>
                    <a:lumOff val="35000"/>
                  </a:schemeClr>
                </a:solidFill>
              </a:rPr>
              <a:t>。</a:t>
            </a:r>
            <a:endParaRPr kumimoji="1" lang="en-US" altLang="ja-JP" sz="1600" dirty="0" smtClean="0">
              <a:solidFill>
                <a:schemeClr val="tx1">
                  <a:lumMod val="65000"/>
                  <a:lumOff val="35000"/>
                </a:schemeClr>
              </a:solidFill>
            </a:endParaRPr>
          </a:p>
        </p:txBody>
      </p:sp>
    </p:spTree>
    <p:extLst>
      <p:ext uri="{BB962C8B-B14F-4D97-AF65-F5344CB8AC3E}">
        <p14:creationId xmlns:p14="http://schemas.microsoft.com/office/powerpoint/2010/main" val="38523524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a:solidFill>
                  <a:prstClr val="black"/>
                </a:solidFill>
              </a:rPr>
              <a:t>）</a:t>
            </a:r>
            <a:r>
              <a:rPr lang="en-US" altLang="ja-JP" dirty="0">
                <a:solidFill>
                  <a:prstClr val="black"/>
                </a:solidFill>
              </a:rPr>
              <a:t>2021 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kumimoji="1" lang="ja-JP" altLang="en-US" dirty="0"/>
              <a:t>免責事項・注意事項</a:t>
            </a:r>
          </a:p>
        </p:txBody>
      </p:sp>
      <p:sp>
        <p:nvSpPr>
          <p:cNvPr id="4" name="テキスト ボックス 3"/>
          <p:cNvSpPr txBox="1"/>
          <p:nvPr/>
        </p:nvSpPr>
        <p:spPr>
          <a:xfrm>
            <a:off x="344488" y="1196752"/>
            <a:ext cx="9317678" cy="2400657"/>
          </a:xfrm>
          <a:prstGeom prst="rect">
            <a:avLst/>
          </a:prstGeom>
          <a:noFill/>
        </p:spPr>
        <p:txBody>
          <a:bodyPr wrap="square" rtlCol="0">
            <a:spAutoFit/>
          </a:bodyPr>
          <a:lstStyle/>
          <a:p>
            <a:r>
              <a:rPr lang="ja-JP" altLang="en-US" sz="1400" dirty="0" smtClean="0">
                <a:solidFill>
                  <a:schemeClr val="tx1">
                    <a:lumMod val="65000"/>
                    <a:lumOff val="35000"/>
                  </a:schemeClr>
                </a:solidFill>
              </a:rPr>
              <a:t>■掲載</a:t>
            </a:r>
            <a:r>
              <a:rPr lang="ja-JP" altLang="en-US" sz="1400" dirty="0">
                <a:solidFill>
                  <a:schemeClr val="tx1">
                    <a:lumMod val="65000"/>
                    <a:lumOff val="35000"/>
                  </a:schemeClr>
                </a:solidFill>
              </a:rPr>
              <a:t>不具合に</a:t>
            </a:r>
            <a:r>
              <a:rPr lang="ja-JP" altLang="en-US" sz="1400" dirty="0" smtClean="0">
                <a:solidFill>
                  <a:schemeClr val="tx1">
                    <a:lumMod val="65000"/>
                    <a:lumOff val="35000"/>
                  </a:schemeClr>
                </a:solidFill>
              </a:rPr>
              <a:t>ついて</a:t>
            </a:r>
            <a:endParaRPr lang="en-US" altLang="ja-JP" sz="1400" dirty="0" smtClean="0">
              <a:solidFill>
                <a:schemeClr val="tx1">
                  <a:lumMod val="65000"/>
                  <a:lumOff val="35000"/>
                </a:schemeClr>
              </a:solidFill>
            </a:endParaRPr>
          </a:p>
          <a:p>
            <a:endParaRPr lang="ja-JP" altLang="en-US" sz="1400" dirty="0">
              <a:solidFill>
                <a:schemeClr val="tx1">
                  <a:lumMod val="65000"/>
                  <a:lumOff val="35000"/>
                </a:schemeClr>
              </a:solidFill>
            </a:endParaRPr>
          </a:p>
          <a:p>
            <a:r>
              <a:rPr lang="ja-JP" altLang="en-US" sz="1400" dirty="0">
                <a:solidFill>
                  <a:schemeClr val="tx1">
                    <a:lumMod val="65000"/>
                    <a:lumOff val="35000"/>
                  </a:schemeClr>
                </a:solidFill>
              </a:rPr>
              <a:t>　次に定める時間は、広告掲載調整時間とし、広告掲載調整時間内の不具合について、ヤフーは免責されます。</a:t>
            </a:r>
          </a:p>
          <a:p>
            <a:r>
              <a:rPr lang="ja-JP" altLang="en-US" sz="1400" dirty="0">
                <a:solidFill>
                  <a:schemeClr val="tx1">
                    <a:lumMod val="65000"/>
                    <a:lumOff val="35000"/>
                  </a:schemeClr>
                </a:solidFill>
              </a:rPr>
              <a:t>　</a:t>
            </a:r>
            <a:r>
              <a:rPr lang="ja-JP" altLang="en-US" sz="1200" dirty="0">
                <a:solidFill>
                  <a:schemeClr val="tx1">
                    <a:lumMod val="65000"/>
                    <a:lumOff val="35000"/>
                  </a:schemeClr>
                </a:solidFill>
              </a:rPr>
              <a:t>（１）広告掲載開始日、及び広告内容の変更後の掲載開始日は、掲載開始から</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時間を広告掲載調整時間とします。</a:t>
            </a:r>
          </a:p>
          <a:p>
            <a:r>
              <a:rPr lang="ja-JP" altLang="en-US" sz="1200" dirty="0" smtClean="0">
                <a:solidFill>
                  <a:schemeClr val="tx1">
                    <a:lumMod val="65000"/>
                    <a:lumOff val="35000"/>
                  </a:schemeClr>
                </a:solidFill>
              </a:rPr>
              <a:t>　　ただし</a:t>
            </a:r>
            <a:r>
              <a:rPr lang="ja-JP" altLang="en-US" sz="1200" dirty="0">
                <a:solidFill>
                  <a:schemeClr val="tx1">
                    <a:lumMod val="65000"/>
                    <a:lumOff val="35000"/>
                  </a:schemeClr>
                </a:solidFill>
              </a:rPr>
              <a:t>、（２）、（３）に該当する場合は、その定めに従います。</a:t>
            </a:r>
          </a:p>
          <a:p>
            <a:r>
              <a:rPr lang="ja-JP" altLang="en-US" sz="1200" dirty="0">
                <a:solidFill>
                  <a:schemeClr val="tx1">
                    <a:lumMod val="65000"/>
                    <a:lumOff val="35000"/>
                  </a:schemeClr>
                </a:solidFill>
              </a:rPr>
              <a:t>　（２）広告掲載開始日が営業日以外の場合、当該広告掲載開始時間から翌営業日正午までを広告掲載調整時間とします。</a:t>
            </a:r>
          </a:p>
          <a:p>
            <a:r>
              <a:rPr lang="ja-JP" altLang="en-US" sz="1200" dirty="0">
                <a:solidFill>
                  <a:schemeClr val="tx1">
                    <a:lumMod val="65000"/>
                    <a:lumOff val="35000"/>
                  </a:schemeClr>
                </a:solidFill>
              </a:rPr>
              <a:t>　（３）広告の総掲載予定時間が</a:t>
            </a:r>
            <a:r>
              <a:rPr lang="en-US" altLang="ja-JP" sz="1200" dirty="0">
                <a:solidFill>
                  <a:schemeClr val="tx1">
                    <a:lumMod val="65000"/>
                    <a:lumOff val="35000"/>
                  </a:schemeClr>
                </a:solidFill>
              </a:rPr>
              <a:t>12</a:t>
            </a:r>
            <a:r>
              <a:rPr lang="ja-JP" altLang="en-US" sz="1200" dirty="0">
                <a:solidFill>
                  <a:schemeClr val="tx1">
                    <a:lumMod val="65000"/>
                    <a:lumOff val="35000"/>
                  </a:schemeClr>
                </a:solidFill>
              </a:rPr>
              <a:t>時間未満の場合、総掲載予定時間の</a:t>
            </a:r>
            <a:r>
              <a:rPr lang="en-US" altLang="ja-JP" sz="1200" dirty="0">
                <a:solidFill>
                  <a:schemeClr val="tx1">
                    <a:lumMod val="65000"/>
                    <a:lumOff val="35000"/>
                  </a:schemeClr>
                </a:solidFill>
              </a:rPr>
              <a:t>10%</a:t>
            </a:r>
            <a:r>
              <a:rPr lang="ja-JP" altLang="en-US" sz="1200" dirty="0">
                <a:solidFill>
                  <a:schemeClr val="tx1">
                    <a:lumMod val="65000"/>
                    <a:lumOff val="35000"/>
                  </a:schemeClr>
                </a:solidFill>
              </a:rPr>
              <a:t>にあたる時間までを広告掲載調整時間とします。</a:t>
            </a: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lang="ja-JP" altLang="en-US" sz="1400" dirty="0">
              <a:solidFill>
                <a:schemeClr val="tx1">
                  <a:lumMod val="65000"/>
                  <a:lumOff val="35000"/>
                </a:schemeClr>
              </a:solidFill>
            </a:endParaRPr>
          </a:p>
          <a:p>
            <a:endParaRPr kumimoji="1" lang="ja-JP" altLang="en-US" sz="1600" dirty="0"/>
          </a:p>
        </p:txBody>
      </p:sp>
    </p:spTree>
    <p:extLst>
      <p:ext uri="{BB962C8B-B14F-4D97-AF65-F5344CB8AC3E}">
        <p14:creationId xmlns:p14="http://schemas.microsoft.com/office/powerpoint/2010/main" val="16846871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3"/>
          </p:nvPr>
        </p:nvSpPr>
        <p:spPr/>
        <p:txBody>
          <a:bodyPr/>
          <a:lstStyle/>
          <a:p>
            <a:r>
              <a:rPr lang="en-US" altLang="ja-JP" dirty="0">
                <a:solidFill>
                  <a:prstClr val="black"/>
                </a:solidFill>
              </a:rPr>
              <a:t>Copyright</a:t>
            </a:r>
            <a:r>
              <a:rPr lang="ja-JP" altLang="en-US" dirty="0">
                <a:solidFill>
                  <a:prstClr val="black"/>
                </a:solidFill>
              </a:rPr>
              <a:t>（</a:t>
            </a:r>
            <a:r>
              <a:rPr lang="en-US" altLang="ja-JP" dirty="0">
                <a:solidFill>
                  <a:prstClr val="black"/>
                </a:solidFill>
              </a:rPr>
              <a:t>C</a:t>
            </a:r>
            <a:r>
              <a:rPr lang="ja-JP" altLang="en-US" dirty="0" smtClean="0">
                <a:solidFill>
                  <a:prstClr val="black"/>
                </a:solidFill>
              </a:rPr>
              <a:t>）</a:t>
            </a:r>
            <a:r>
              <a:rPr lang="en-US" altLang="ja-JP" dirty="0" smtClean="0">
                <a:solidFill>
                  <a:prstClr val="black"/>
                </a:solidFill>
              </a:rPr>
              <a:t>2021 </a:t>
            </a:r>
            <a:r>
              <a:rPr lang="en-US" altLang="ja-JP" dirty="0">
                <a:solidFill>
                  <a:prstClr val="black"/>
                </a:solidFill>
              </a:rPr>
              <a:t>Yahoo Japan Corporation. All Rights Reserved. </a:t>
            </a:r>
            <a:r>
              <a:rPr lang="ja-JP" altLang="en-US" dirty="0">
                <a:solidFill>
                  <a:prstClr val="black"/>
                </a:solidFill>
              </a:rPr>
              <a:t>無断引用・転載禁止</a:t>
            </a:r>
          </a:p>
        </p:txBody>
      </p:sp>
      <p:sp>
        <p:nvSpPr>
          <p:cNvPr id="3" name="タイトル 2"/>
          <p:cNvSpPr>
            <a:spLocks noGrp="1"/>
          </p:cNvSpPr>
          <p:nvPr>
            <p:ph type="title"/>
          </p:nvPr>
        </p:nvSpPr>
        <p:spPr>
          <a:xfrm>
            <a:off x="488504" y="260648"/>
            <a:ext cx="7992888" cy="432048"/>
          </a:xfrm>
        </p:spPr>
        <p:txBody>
          <a:bodyPr>
            <a:normAutofit fontScale="90000"/>
          </a:bodyPr>
          <a:lstStyle/>
          <a:p>
            <a:r>
              <a:rPr lang="ja-JP" altLang="en-US" dirty="0"/>
              <a:t>更新・変更履歴</a:t>
            </a:r>
            <a:endParaRPr kumimoji="1" lang="ja-JP" altLang="en-US" dirty="0"/>
          </a:p>
        </p:txBody>
      </p:sp>
      <p:sp>
        <p:nvSpPr>
          <p:cNvPr id="4" name="テキスト ボックス 3"/>
          <p:cNvSpPr txBox="1"/>
          <p:nvPr/>
        </p:nvSpPr>
        <p:spPr>
          <a:xfrm>
            <a:off x="464351" y="1170032"/>
            <a:ext cx="9201472" cy="3170099"/>
          </a:xfrm>
          <a:prstGeom prst="rect">
            <a:avLst/>
          </a:prstGeom>
          <a:noFill/>
        </p:spPr>
        <p:txBody>
          <a:bodyPr wrap="square" rtlCol="0">
            <a:spAutoFit/>
          </a:bodyPr>
          <a:lstStyle/>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2021/2/1</a:t>
            </a:r>
          </a:p>
          <a:p>
            <a:r>
              <a:rPr lang="ja-JP" altLang="en-US" sz="1400" dirty="0">
                <a:solidFill>
                  <a:schemeClr val="tx1">
                    <a:lumMod val="65000"/>
                    <a:lumOff val="35000"/>
                  </a:schemeClr>
                </a:solidFill>
              </a:rPr>
              <a:t>　</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ニュース　プライムカバー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a:t>
            </a:r>
            <a:r>
              <a:rPr lang="en-US" altLang="ja-JP" sz="1400" dirty="0">
                <a:solidFill>
                  <a:schemeClr val="tx1">
                    <a:lumMod val="65000"/>
                    <a:lumOff val="35000"/>
                  </a:schemeClr>
                </a:solidFill>
              </a:rPr>
              <a:t>Yahoo!</a:t>
            </a:r>
            <a:r>
              <a:rPr lang="ja-JP" altLang="en-US" sz="1400" dirty="0">
                <a:solidFill>
                  <a:schemeClr val="tx1">
                    <a:lumMod val="65000"/>
                    <a:lumOff val="35000"/>
                  </a:schemeClr>
                </a:solidFill>
              </a:rPr>
              <a:t>ニュース　トップ　スマートパネル　</a:t>
            </a:r>
            <a:r>
              <a:rPr lang="en-US" altLang="ja-JP" sz="1400" dirty="0">
                <a:solidFill>
                  <a:schemeClr val="tx1">
                    <a:lumMod val="65000"/>
                    <a:lumOff val="35000"/>
                  </a:schemeClr>
                </a:solidFill>
              </a:rPr>
              <a:t>SP</a:t>
            </a:r>
            <a:r>
              <a:rPr lang="ja-JP" altLang="en-US" sz="1400" dirty="0">
                <a:solidFill>
                  <a:schemeClr val="tx1">
                    <a:lumMod val="65000"/>
                    <a:lumOff val="35000"/>
                  </a:schemeClr>
                </a:solidFill>
              </a:rPr>
              <a:t>（市区郡）</a:t>
            </a:r>
          </a:p>
          <a:p>
            <a:r>
              <a:rPr lang="ja-JP" altLang="en-US" sz="1400" dirty="0">
                <a:solidFill>
                  <a:schemeClr val="tx1">
                    <a:lumMod val="65000"/>
                    <a:lumOff val="35000"/>
                  </a:schemeClr>
                </a:solidFill>
              </a:rPr>
              <a:t>　・以下のターゲティング設定が不可となりましたので修正いたしました。</a:t>
            </a:r>
          </a:p>
          <a:p>
            <a:r>
              <a:rPr lang="ja-JP" altLang="en-US" sz="1400" dirty="0">
                <a:solidFill>
                  <a:schemeClr val="tx1">
                    <a:lumMod val="65000"/>
                    <a:lumOff val="35000"/>
                  </a:schemeClr>
                </a:solidFill>
              </a:rPr>
              <a:t>　　性別</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年齢</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オーディエンスカテゴリー</a:t>
            </a:r>
            <a:r>
              <a:rPr lang="en-US" altLang="ja-JP" sz="1400" dirty="0">
                <a:solidFill>
                  <a:schemeClr val="tx1">
                    <a:lumMod val="65000"/>
                    <a:lumOff val="35000"/>
                  </a:schemeClr>
                </a:solidFill>
              </a:rPr>
              <a:t>/</a:t>
            </a:r>
            <a:r>
              <a:rPr lang="ja-JP" altLang="en-US" sz="1400" dirty="0">
                <a:solidFill>
                  <a:schemeClr val="tx1">
                    <a:lumMod val="65000"/>
                    <a:lumOff val="35000"/>
                  </a:schemeClr>
                </a:solidFill>
              </a:rPr>
              <a:t>曜日・時間帯</a:t>
            </a:r>
            <a:endParaRPr lang="en-US" altLang="ja-JP" sz="1400" dirty="0">
              <a:solidFill>
                <a:schemeClr val="tx1">
                  <a:lumMod val="65000"/>
                  <a:lumOff val="35000"/>
                </a:schemeClr>
              </a:solidFill>
            </a:endParaRPr>
          </a:p>
          <a:p>
            <a:endParaRPr lang="en-US" altLang="ja-JP" sz="1400" dirty="0" smtClean="0">
              <a:solidFill>
                <a:schemeClr val="tx1">
                  <a:lumMod val="65000"/>
                  <a:lumOff val="35000"/>
                </a:schemeClr>
              </a:solidFill>
            </a:endParaRPr>
          </a:p>
          <a:p>
            <a:r>
              <a:rPr lang="ja-JP" altLang="en-US" sz="1400" dirty="0" smtClean="0">
                <a:solidFill>
                  <a:schemeClr val="tx1">
                    <a:lumMod val="65000"/>
                    <a:lumOff val="35000"/>
                  </a:schemeClr>
                </a:solidFill>
              </a:rPr>
              <a:t>■</a:t>
            </a:r>
            <a:r>
              <a:rPr lang="en-US" altLang="zh-TW" sz="1400" dirty="0" smtClean="0">
                <a:solidFill>
                  <a:schemeClr val="tx1">
                    <a:lumMod val="65000"/>
                    <a:lumOff val="35000"/>
                  </a:schemeClr>
                </a:solidFill>
              </a:rPr>
              <a:t>2021</a:t>
            </a:r>
            <a:r>
              <a:rPr lang="en-US" altLang="ja-JP" sz="1400" dirty="0" smtClean="0">
                <a:solidFill>
                  <a:schemeClr val="tx1">
                    <a:lumMod val="65000"/>
                    <a:lumOff val="35000"/>
                  </a:schemeClr>
                </a:solidFill>
              </a:rPr>
              <a:t>/</a:t>
            </a:r>
            <a:r>
              <a:rPr lang="en-US" altLang="zh-TW" sz="1400" dirty="0" smtClean="0">
                <a:solidFill>
                  <a:schemeClr val="tx1">
                    <a:lumMod val="65000"/>
                    <a:lumOff val="35000"/>
                  </a:schemeClr>
                </a:solidFill>
              </a:rPr>
              <a:t>2</a:t>
            </a:r>
            <a:r>
              <a:rPr lang="en-US" altLang="ja-JP" sz="1400" dirty="0" smtClean="0">
                <a:solidFill>
                  <a:schemeClr val="tx1">
                    <a:lumMod val="65000"/>
                    <a:lumOff val="35000"/>
                  </a:schemeClr>
                </a:solidFill>
              </a:rPr>
              <a:t>/</a:t>
            </a:r>
            <a:r>
              <a:rPr lang="en-US" altLang="zh-TW" sz="1400" dirty="0" smtClean="0">
                <a:solidFill>
                  <a:schemeClr val="tx1">
                    <a:lumMod val="65000"/>
                    <a:lumOff val="35000"/>
                  </a:schemeClr>
                </a:solidFill>
              </a:rPr>
              <a:t>1</a:t>
            </a:r>
            <a:r>
              <a:rPr lang="en-US" altLang="ja-JP" sz="1400" dirty="0" smtClean="0">
                <a:solidFill>
                  <a:schemeClr val="tx1">
                    <a:lumMod val="65000"/>
                    <a:lumOff val="35000"/>
                  </a:schemeClr>
                </a:solidFill>
              </a:rPr>
              <a:t>8</a:t>
            </a:r>
            <a:endParaRPr lang="en-US" altLang="zh-TW" sz="1400" dirty="0" smtClean="0">
              <a:solidFill>
                <a:schemeClr val="tx1">
                  <a:lumMod val="65000"/>
                  <a:lumOff val="35000"/>
                </a:schemeClr>
              </a:solidFill>
            </a:endParaRPr>
          </a:p>
          <a:p>
            <a:r>
              <a:rPr lang="ja-JP" altLang="en-US" sz="1400" dirty="0" smtClean="0">
                <a:solidFill>
                  <a:schemeClr val="tx1">
                    <a:lumMod val="65000"/>
                    <a:lumOff val="35000"/>
                  </a:schemeClr>
                </a:solidFill>
              </a:rPr>
              <a:t>・</a:t>
            </a:r>
            <a:r>
              <a:rPr lang="en-US" altLang="ja-JP" sz="1400" dirty="0">
                <a:solidFill>
                  <a:schemeClr val="tx1">
                    <a:lumMod val="65000"/>
                    <a:lumOff val="35000"/>
                  </a:schemeClr>
                </a:solidFill>
              </a:rPr>
              <a:t> </a:t>
            </a:r>
            <a:r>
              <a:rPr lang="en-US" altLang="ja-JP" sz="1400" dirty="0" smtClean="0">
                <a:solidFill>
                  <a:schemeClr val="tx1">
                    <a:lumMod val="65000"/>
                    <a:lumOff val="35000"/>
                  </a:schemeClr>
                </a:solidFill>
              </a:rPr>
              <a:t>P5</a:t>
            </a:r>
            <a:r>
              <a:rPr lang="ja-JP" altLang="en-US" sz="1400" dirty="0" smtClean="0">
                <a:solidFill>
                  <a:schemeClr val="tx1">
                    <a:lumMod val="65000"/>
                    <a:lumOff val="35000"/>
                  </a:schemeClr>
                </a:solidFill>
              </a:rPr>
              <a:t>　掲載制限業種　の誤表記を修正いたしました。</a:t>
            </a:r>
            <a:endParaRPr lang="zh-TW" altLang="en-US" sz="1400" dirty="0" smtClean="0">
              <a:solidFill>
                <a:schemeClr val="tx1">
                  <a:lumMod val="65000"/>
                  <a:lumOff val="35000"/>
                </a:schemeClr>
              </a:solidFill>
            </a:endParaRPr>
          </a:p>
          <a:p>
            <a:endParaRPr lang="en-US" altLang="ja-JP" sz="1400" dirty="0">
              <a:solidFill>
                <a:schemeClr val="tx1">
                  <a:lumMod val="65000"/>
                  <a:lumOff val="35000"/>
                </a:schemeClr>
              </a:solidFill>
            </a:endParaRPr>
          </a:p>
          <a:p>
            <a:r>
              <a:rPr lang="ja-JP" altLang="en-US" sz="1400" dirty="0">
                <a:solidFill>
                  <a:schemeClr val="tx1">
                    <a:lumMod val="65000"/>
                    <a:lumOff val="35000"/>
                  </a:schemeClr>
                </a:solidFill>
              </a:rPr>
              <a:t>■</a:t>
            </a:r>
            <a:r>
              <a:rPr lang="en-US" altLang="ja-JP" sz="1400" dirty="0" smtClean="0">
                <a:solidFill>
                  <a:schemeClr val="tx1">
                    <a:lumMod val="65000"/>
                    <a:lumOff val="35000"/>
                  </a:schemeClr>
                </a:solidFill>
              </a:rPr>
              <a:t>2021/3/26</a:t>
            </a:r>
          </a:p>
          <a:p>
            <a:r>
              <a:rPr lang="ja-JP" altLang="en-US" sz="1400" dirty="0" smtClean="0">
                <a:solidFill>
                  <a:schemeClr val="tx1">
                    <a:lumMod val="65000"/>
                    <a:lumOff val="35000"/>
                  </a:schemeClr>
                </a:solidFill>
              </a:rPr>
              <a:t>・ </a:t>
            </a:r>
            <a:r>
              <a:rPr lang="en-US" altLang="ja-JP" sz="1400" dirty="0" smtClean="0">
                <a:solidFill>
                  <a:schemeClr val="tx1">
                    <a:lumMod val="65000"/>
                    <a:lumOff val="35000"/>
                  </a:schemeClr>
                </a:solidFill>
              </a:rPr>
              <a:t>P21</a:t>
            </a:r>
            <a:r>
              <a:rPr lang="ja-JP" altLang="en-US" sz="1400" dirty="0" smtClean="0">
                <a:solidFill>
                  <a:schemeClr val="tx1">
                    <a:lumMod val="65000"/>
                    <a:lumOff val="35000"/>
                  </a:schemeClr>
                </a:solidFill>
              </a:rPr>
              <a:t>「免責事項・注意事項」掲載不具合について　を追加いたしました</a:t>
            </a:r>
            <a:r>
              <a:rPr lang="ja-JP" altLang="en-US" sz="1400" dirty="0">
                <a:solidFill>
                  <a:schemeClr val="tx1">
                    <a:lumMod val="65000"/>
                    <a:lumOff val="35000"/>
                  </a:schemeClr>
                </a:solidFill>
              </a:rPr>
              <a:t>。</a:t>
            </a:r>
            <a:endParaRPr lang="zh-TW" altLang="en-US" sz="1400" dirty="0">
              <a:solidFill>
                <a:schemeClr val="tx1">
                  <a:lumMod val="65000"/>
                  <a:lumOff val="35000"/>
                </a:schemeClr>
              </a:solidFill>
            </a:endParaRPr>
          </a:p>
          <a:p>
            <a:endParaRPr lang="en-US" altLang="ja-JP" sz="1400" dirty="0" smtClean="0">
              <a:solidFill>
                <a:schemeClr val="tx1">
                  <a:lumMod val="65000"/>
                  <a:lumOff val="35000"/>
                </a:schemeClr>
              </a:solidFill>
            </a:endParaRPr>
          </a:p>
          <a:p>
            <a:endParaRPr lang="en-US" altLang="zh-TW" sz="1600" dirty="0" smtClean="0">
              <a:solidFill>
                <a:schemeClr val="tx1">
                  <a:lumMod val="65000"/>
                  <a:lumOff val="35000"/>
                </a:schemeClr>
              </a:solidFill>
            </a:endParaRPr>
          </a:p>
          <a:p>
            <a:endParaRPr kumimoji="1" lang="en-US" altLang="ja-JP" sz="1600" dirty="0" smtClean="0">
              <a:solidFill>
                <a:schemeClr val="tx1">
                  <a:lumMod val="65000"/>
                  <a:lumOff val="35000"/>
                </a:schemeClr>
              </a:solidFill>
            </a:endParaRPr>
          </a:p>
        </p:txBody>
      </p:sp>
    </p:spTree>
    <p:extLst>
      <p:ext uri="{BB962C8B-B14F-4D97-AF65-F5344CB8AC3E}">
        <p14:creationId xmlns:p14="http://schemas.microsoft.com/office/powerpoint/2010/main" val="3322353128"/>
      </p:ext>
    </p:extLst>
  </p:cSld>
  <p:clrMapOvr>
    <a:masterClrMapping/>
  </p:clrMapOvr>
  <p:timing>
    <p:tnLst>
      <p:par>
        <p:cTn id="1" dur="indefinite" restart="never" nodeType="tmRoot"/>
      </p:par>
    </p:tnLst>
  </p:timing>
</p:sld>
</file>

<file path=ppt/theme/theme1.xml><?xml version="1.0" encoding="utf-8"?>
<a:theme xmlns:a="http://schemas.openxmlformats.org/drawingml/2006/main" name="2_【社外秘】MSCテンプレート_2013">
  <a:themeElements>
    <a:clrScheme name="MSC2013">
      <a:dk1>
        <a:sysClr val="windowText" lastClr="000000"/>
      </a:dk1>
      <a:lt1>
        <a:srgbClr val="FFFFFF"/>
      </a:lt1>
      <a:dk2>
        <a:srgbClr val="FAFAFC"/>
      </a:dk2>
      <a:lt2>
        <a:srgbClr val="E4E4EC"/>
      </a:lt2>
      <a:accent1>
        <a:srgbClr val="FAFAFC"/>
      </a:accent1>
      <a:accent2>
        <a:srgbClr val="E4E4EC"/>
      </a:accent2>
      <a:accent3>
        <a:srgbClr val="687080"/>
      </a:accent3>
      <a:accent4>
        <a:srgbClr val="454958"/>
      </a:accent4>
      <a:accent5>
        <a:srgbClr val="D00216"/>
      </a:accent5>
      <a:accent6>
        <a:srgbClr val="000000"/>
      </a:accent6>
      <a:hlink>
        <a:srgbClr val="0E5C58"/>
      </a:hlink>
      <a:folHlink>
        <a:srgbClr val="424868"/>
      </a:folHlink>
    </a:clrScheme>
    <a:fontScheme name="MSC2013">
      <a:majorFont>
        <a:latin typeface="メイリオ"/>
        <a:ea typeface="メイリオ"/>
        <a:cs typeface=""/>
      </a:majorFont>
      <a:minorFont>
        <a:latin typeface="メイリオ"/>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5"/>
        </a:solidFill>
        <a:ln w="3175" algn="ctr">
          <a:solidFill>
            <a:srgbClr val="292929"/>
          </a:solidFill>
          <a:prstDash val="solid"/>
          <a:miter lim="800000"/>
          <a:headEnd/>
          <a:tailEnd/>
        </a:ln>
      </a:spPr>
      <a:bodyPr lIns="0" tIns="0" rIns="0" bIns="0" anchor="ctr"/>
      <a:lstStyle>
        <a:defPPr marL="0" marR="0" indent="0" algn="ctr" defTabSz="914400" eaLnBrk="1" fontAlgn="auto" latinLnBrk="0" hangingPunct="1">
          <a:lnSpc>
            <a:spcPct val="100000"/>
          </a:lnSpc>
          <a:spcBef>
            <a:spcPts val="0"/>
          </a:spcBef>
          <a:spcAft>
            <a:spcPts val="0"/>
          </a:spcAft>
          <a:buClrTx/>
          <a:buSzTx/>
          <a:buFontTx/>
          <a:buNone/>
          <a:tabLst/>
          <a:defRPr kumimoji="0" sz="1200" b="1" i="0" u="none" strike="noStrike" kern="0" cap="none" spc="0" normalizeH="0" baseline="0" noProof="0" dirty="0" smtClean="0">
            <a:ln>
              <a:noFill/>
            </a:ln>
            <a:solidFill>
              <a:schemeClr val="bg1"/>
            </a:solidFill>
            <a:effectLst/>
            <a:uLnTx/>
            <a:uFillTx/>
            <a:latin typeface="+mn-ea"/>
            <a:cs typeface="Verdana" pitchFamily="34" charset="0"/>
          </a:defRPr>
        </a:defPPr>
      </a:lst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【社外秘】MSCテンプレート_2013</Template>
  <TotalTime>34743</TotalTime>
  <Words>1972</Words>
  <Application>Microsoft Office PowerPoint</Application>
  <PresentationFormat>A4 210 x 297 mm</PresentationFormat>
  <Paragraphs>394</Paragraphs>
  <Slides>9</Slides>
  <Notes>4</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9</vt:i4>
      </vt:variant>
    </vt:vector>
  </HeadingPairs>
  <TitlesOfParts>
    <vt:vector size="14" baseType="lpstr">
      <vt:lpstr>ＭＳ Ｐゴシック</vt:lpstr>
      <vt:lpstr>メイリオ</vt:lpstr>
      <vt:lpstr>Arial</vt:lpstr>
      <vt:lpstr>Calibri</vt:lpstr>
      <vt:lpstr>2_【社外秘】MSCテンプレート_2013</vt:lpstr>
      <vt:lpstr>PowerPoint プレゼンテーション</vt:lpstr>
      <vt:lpstr>商品一覧　Yahoo!ニュース</vt:lpstr>
      <vt:lpstr>商品一覧　Yahoo!ニュース</vt:lpstr>
      <vt:lpstr>ターゲティング設定</vt:lpstr>
      <vt:lpstr>掲載制限業種</vt:lpstr>
      <vt:lpstr>広告タイプ一覧</vt:lpstr>
      <vt:lpstr>免責事項・注意事項</vt:lpstr>
      <vt:lpstr>免責事項・注意事項</vt:lpstr>
      <vt:lpstr>更新・変更履歴</vt:lpstr>
    </vt:vector>
  </TitlesOfParts>
  <Company>Yahoo! JAPAN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Yahoo! JAPAN セールスシート</dc:title>
  <dc:creator>akumazaw</dc:creator>
  <cp:lastModifiedBy>大原 真由美</cp:lastModifiedBy>
  <cp:revision>876</cp:revision>
  <dcterms:created xsi:type="dcterms:W3CDTF">2013-09-17T05:48:50Z</dcterms:created>
  <dcterms:modified xsi:type="dcterms:W3CDTF">2021-03-23T16:59:20Z</dcterms:modified>
</cp:coreProperties>
</file>