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8" r:id="rId2"/>
  </p:sldMasterIdLst>
  <p:notesMasterIdLst>
    <p:notesMasterId r:id="rId23"/>
  </p:notesMasterIdLst>
  <p:sldIdLst>
    <p:sldId id="469" r:id="rId3"/>
    <p:sldId id="572" r:id="rId4"/>
    <p:sldId id="544" r:id="rId5"/>
    <p:sldId id="586" r:id="rId6"/>
    <p:sldId id="625" r:id="rId7"/>
    <p:sldId id="559" r:id="rId8"/>
    <p:sldId id="553" r:id="rId9"/>
    <p:sldId id="588" r:id="rId10"/>
    <p:sldId id="575" r:id="rId11"/>
    <p:sldId id="565" r:id="rId12"/>
    <p:sldId id="561" r:id="rId13"/>
    <p:sldId id="567" r:id="rId14"/>
    <p:sldId id="569" r:id="rId15"/>
    <p:sldId id="580" r:id="rId16"/>
    <p:sldId id="571" r:id="rId17"/>
    <p:sldId id="545" r:id="rId18"/>
    <p:sldId id="624" r:id="rId19"/>
    <p:sldId id="546" r:id="rId20"/>
    <p:sldId id="619" r:id="rId21"/>
    <p:sldId id="5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896824-BBB6-4203-862F-8FBE08DD5C37}" v="15" dt="2023-04-04T08:24:56.360"/>
    <p1510:client id="{7B4962BC-7A81-4DC9-82DF-F42A1E46DAB1}" v="2" dt="2023-03-29T03:24:04.03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38" autoAdjust="0"/>
    <p:restoredTop sz="94352" autoAdjust="0"/>
  </p:normalViewPr>
  <p:slideViewPr>
    <p:cSldViewPr snapToGrid="0">
      <p:cViewPr>
        <p:scale>
          <a:sx n="75" d="100"/>
          <a:sy n="75" d="100"/>
        </p:scale>
        <p:origin x="660" y="38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dsakur" userId="P1VVbHtxO+yFer1VstNgqerffv1i8mjmoXXWTVBd63s=" providerId="None" clId="Web-{7A896824-BBB6-4203-862F-8FBE08DD5C37}"/>
    <pc:docChg chg="modSld">
      <pc:chgData name="hidsakur" userId="P1VVbHtxO+yFer1VstNgqerffv1i8mjmoXXWTVBd63s=" providerId="None" clId="Web-{7A896824-BBB6-4203-862F-8FBE08DD5C37}" dt="2023-04-04T08:24:53.220" v="3"/>
      <pc:docMkLst>
        <pc:docMk/>
      </pc:docMkLst>
      <pc:sldChg chg="modSp">
        <pc:chgData name="hidsakur" userId="P1VVbHtxO+yFer1VstNgqerffv1i8mjmoXXWTVBd63s=" providerId="None" clId="Web-{7A896824-BBB6-4203-862F-8FBE08DD5C37}" dt="2023-04-04T08:24:53.220" v="3"/>
        <pc:sldMkLst>
          <pc:docMk/>
          <pc:sldMk cId="3037872993" sldId="565"/>
        </pc:sldMkLst>
        <pc:graphicFrameChg chg="mod modGraphic">
          <ac:chgData name="hidsakur" userId="P1VVbHtxO+yFer1VstNgqerffv1i8mjmoXXWTVBd63s=" providerId="None" clId="Web-{7A896824-BBB6-4203-862F-8FBE08DD5C37}" dt="2023-04-04T08:24:53.220" v="3"/>
          <ac:graphicFrameMkLst>
            <pc:docMk/>
            <pc:sldMk cId="3037872993" sldId="565"/>
            <ac:graphicFrameMk id="10" creationId="{F67B7EEB-573A-9DF0-2B5D-1EA6EE856F25}"/>
          </ac:graphicFrameMkLst>
        </pc:graphicFrameChg>
      </pc:sldChg>
      <pc:sldChg chg="modSp">
        <pc:chgData name="hidsakur" userId="P1VVbHtxO+yFer1VstNgqerffv1i8mjmoXXWTVBd63s=" providerId="None" clId="Web-{7A896824-BBB6-4203-862F-8FBE08DD5C37}" dt="2023-04-04T08:24:47.563" v="1"/>
        <pc:sldMkLst>
          <pc:docMk/>
          <pc:sldMk cId="3953876634" sldId="575"/>
        </pc:sldMkLst>
        <pc:graphicFrameChg chg="mod modGraphic">
          <ac:chgData name="hidsakur" userId="P1VVbHtxO+yFer1VstNgqerffv1i8mjmoXXWTVBd63s=" providerId="None" clId="Web-{7A896824-BBB6-4203-862F-8FBE08DD5C37}" dt="2023-04-04T08:24:47.563" v="1"/>
          <ac:graphicFrameMkLst>
            <pc:docMk/>
            <pc:sldMk cId="3953876634" sldId="575"/>
            <ac:graphicFrameMk id="8" creationId="{46508A4A-B1CA-AF4D-A8A5-ECDC6188BDA2}"/>
          </ac:graphicFrameMkLst>
        </pc:graphicFrameChg>
      </pc:sldChg>
    </pc:docChg>
  </pc:docChgLst>
  <pc:docChgLst>
    <pc:chgData name="t-mkebukawa" userId="16448328226_tp_box_2" providerId="OAuth2" clId="{7B4962BC-7A81-4DC9-82DF-F42A1E46DAB1}"/>
    <pc:docChg chg="modSld">
      <pc:chgData name="t-mkebukawa" userId="16448328226_tp_box_2" providerId="OAuth2" clId="{7B4962BC-7A81-4DC9-82DF-F42A1E46DAB1}" dt="2023-03-29T03:24:04.038" v="1"/>
      <pc:docMkLst>
        <pc:docMk/>
      </pc:docMkLst>
      <pc:sldChg chg="modSp">
        <pc:chgData name="t-mkebukawa" userId="16448328226_tp_box_2" providerId="OAuth2" clId="{7B4962BC-7A81-4DC9-82DF-F42A1E46DAB1}" dt="2023-03-29T03:24:04.038" v="1"/>
        <pc:sldMkLst>
          <pc:docMk/>
          <pc:sldMk cId="3037872993" sldId="565"/>
        </pc:sldMkLst>
        <pc:graphicFrameChg chg="mod">
          <ac:chgData name="t-mkebukawa" userId="16448328226_tp_box_2" providerId="OAuth2" clId="{7B4962BC-7A81-4DC9-82DF-F42A1E46DAB1}" dt="2023-03-29T03:24:04.038" v="1"/>
          <ac:graphicFrameMkLst>
            <pc:docMk/>
            <pc:sldMk cId="3037872993" sldId="565"/>
            <ac:graphicFrameMk id="10" creationId="{F67B7EEB-573A-9DF0-2B5D-1EA6EE856F25}"/>
          </ac:graphicFrameMkLst>
        </pc:graphicFrameChg>
      </pc:sldChg>
      <pc:sldChg chg="modSp">
        <pc:chgData name="t-mkebukawa" userId="16448328226_tp_box_2" providerId="OAuth2" clId="{7B4962BC-7A81-4DC9-82DF-F42A1E46DAB1}" dt="2023-03-29T03:03:50.165" v="0"/>
        <pc:sldMkLst>
          <pc:docMk/>
          <pc:sldMk cId="3953876634" sldId="575"/>
        </pc:sldMkLst>
        <pc:graphicFrameChg chg="mod">
          <ac:chgData name="t-mkebukawa" userId="16448328226_tp_box_2" providerId="OAuth2" clId="{7B4962BC-7A81-4DC9-82DF-F42A1E46DAB1}" dt="2023-03-29T03:03:50.165" v="0"/>
          <ac:graphicFrameMkLst>
            <pc:docMk/>
            <pc:sldMk cId="3953876634" sldId="575"/>
            <ac:graphicFrameMk id="8" creationId="{46508A4A-B1CA-AF4D-A8A5-ECDC6188BDA2}"/>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88663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25284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07628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938466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901608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00439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150894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4"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719527" y="2790694"/>
            <a:ext cx="5741233" cy="1451522"/>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996765"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Yahoo!</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ファイナンス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16" name="テキスト プレースホルダー 10">
            <a:extLst>
              <a:ext uri="{FF2B5EF4-FFF2-40B4-BE49-F238E27FC236}">
                <a16:creationId xmlns:a16="http://schemas.microsoft.com/office/drawing/2014/main" id="{467EFEA7-BB9C-5C2C-229E-C5089C2D7475}"/>
              </a:ext>
            </a:extLst>
          </p:cNvPr>
          <p:cNvSpPr>
            <a:spLocks noGrp="1"/>
          </p:cNvSpPr>
          <p:nvPr>
            <p:ph type="body" sz="quarter" idx="14"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17" name="角丸四角形 16">
            <a:extLst>
              <a:ext uri="{FF2B5EF4-FFF2-40B4-BE49-F238E27FC236}">
                <a16:creationId xmlns:a16="http://schemas.microsoft.com/office/drawing/2014/main" id="{5319FA55-5D62-A7C5-64D7-3B8055D9BE57}"/>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25105365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872247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中面（プライムディスプレイ）</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697043" y="2790694"/>
            <a:ext cx="5696262" cy="1413755"/>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AA064F64-09C5-A027-F8D5-54C6E8835011}"/>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197512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258906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0624533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668422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3254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8493640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471603527"/>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057812867"/>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840263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58424361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78400284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ファイナンス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66255791-EB8D-5597-D403-DCCD29DE4C67}"/>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67"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43810812"/>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27.png"/><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7.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8" Type="http://schemas.openxmlformats.org/officeDocument/2006/relationships/hyperlink" Target="https://portal.yadui.business.yahoo.co.jp/agencyportal/30187098/" TargetMode="External"/><Relationship Id="rId3" Type="http://schemas.openxmlformats.org/officeDocument/2006/relationships/image" Target="../media/image17.emf"/><Relationship Id="rId7" Type="http://schemas.openxmlformats.org/officeDocument/2006/relationships/hyperlink" Target="https://portal.yadui.business.yahoo.co.jp/agencyportal/30335704/" TargetMode="External"/><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hyperlink" Target="https://portal.yadui.business.yahoo.co.jp/agencyportal/873240/" TargetMode="External"/><Relationship Id="rId5" Type="http://schemas.openxmlformats.org/officeDocument/2006/relationships/image" Target="../media/image19.png"/><Relationship Id="rId4" Type="http://schemas.openxmlformats.org/officeDocument/2006/relationships/image" Target="../media/image18.emf"/><Relationship Id="rId9" Type="http://schemas.openxmlformats.org/officeDocument/2006/relationships/hyperlink" Target="https://portal.yadui.business.yahoo.co.jp/agencyportal/105220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20.png"/><Relationship Id="rId5" Type="http://schemas.openxmlformats.org/officeDocument/2006/relationships/hyperlink" Target="https://ads-promo.yahoo.co.jp/support/release/30406415.html" TargetMode="External"/><Relationship Id="rId4" Type="http://schemas.openxmlformats.org/officeDocument/2006/relationships/hyperlink" Target="https://s.yimg.jp/dl/displayads-guarantee/01/displayads-guarantee_ALT-TG_changelist_2023Q1H1.zi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2.png"/><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6809" y="2790694"/>
            <a:ext cx="5727404" cy="1413755"/>
          </a:xfrm>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br>
              <a:rPr kumimoji="1" lang="en-US" altLang="ja-JP" dirty="0"/>
            </a:br>
            <a:r>
              <a:rPr kumimoji="1" lang="ja-JP" altLang="en-US" dirty="0"/>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2707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3927321152"/>
              </p:ext>
            </p:extLst>
          </p:nvPr>
        </p:nvGraphicFramePr>
        <p:xfrm>
          <a:off x="479425" y="1082856"/>
          <a:ext cx="5472113" cy="5037215"/>
        </p:xfrm>
        <a:graphic>
          <a:graphicData uri="http://schemas.openxmlformats.org/drawingml/2006/table">
            <a:tbl>
              <a:tblPr firstCol="1" bandRow="1"/>
              <a:tblGrid>
                <a:gridCol w="2064202">
                  <a:extLst>
                    <a:ext uri="{9D8B030D-6E8A-4147-A177-3AD203B41FA5}">
                      <a16:colId xmlns:a16="http://schemas.microsoft.com/office/drawing/2014/main" val="792911817"/>
                    </a:ext>
                  </a:extLst>
                </a:gridCol>
                <a:gridCol w="1389897">
                  <a:extLst>
                    <a:ext uri="{9D8B030D-6E8A-4147-A177-3AD203B41FA5}">
                      <a16:colId xmlns:a16="http://schemas.microsoft.com/office/drawing/2014/main" val="1525620392"/>
                    </a:ext>
                  </a:extLst>
                </a:gridCol>
                <a:gridCol w="2018014">
                  <a:extLst>
                    <a:ext uri="{9D8B030D-6E8A-4147-A177-3AD203B41FA5}">
                      <a16:colId xmlns:a16="http://schemas.microsoft.com/office/drawing/2014/main" val="3835180974"/>
                    </a:ext>
                  </a:extLst>
                </a:gridCol>
              </a:tblGrid>
              <a:tr h="3740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a:t>
                      </a:r>
                      <a:r>
                        <a:rPr kumimoji="1" lang="en-US" altLang="ja-JP" sz="900" b="1" i="0" dirty="0">
                          <a:solidFill>
                            <a:srgbClr val="FFFFFF"/>
                          </a:solidFill>
                          <a:latin typeface="Meiryo" panose="020B0604030504040204" pitchFamily="34" charset="-128"/>
                          <a:ea typeface="Meiryo" panose="020B0604030504040204" pitchFamily="34" charset="-128"/>
                        </a:rPr>
                        <a:t>PC</a:t>
                      </a:r>
                      <a:r>
                        <a:rPr kumimoji="1" lang="ja-JP" altLang="en-US" sz="900" b="1" i="0" dirty="0">
                          <a:solidFill>
                            <a:srgbClr val="FFFFFF"/>
                          </a:solidFill>
                          <a:latin typeface="Meiryo" panose="020B0604030504040204" pitchFamily="34" charset="-128"/>
                          <a:ea typeface="Meiryo" panose="020B0604030504040204" pitchFamily="34" charset="-128"/>
                        </a:rPr>
                        <a:t>（市区郡）</a:t>
                      </a:r>
                    </a:p>
                  </a:txBody>
                  <a:tcPr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1000005779</a:t>
                      </a:r>
                      <a:endParaRPr kumimoji="1" lang="ja-JP" altLang="en-US" sz="900" kern="1200" dirty="0">
                        <a:solidFill>
                          <a:schemeClr val="tx1">
                            <a:lumMod val="65000"/>
                            <a:lumOff val="35000"/>
                          </a:schemeClr>
                        </a:solidFill>
                        <a:latin typeface="メイリオ"/>
                        <a:ea typeface="メイリオ"/>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1009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2023</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日（水）</a:t>
                      </a:r>
                    </a:p>
                  </a:txBody>
                  <a:tcPr marT="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6477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46263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9</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10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993594562"/>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45191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 JAPAN</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中面（</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31009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 JAPAN </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トップページ以外</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31009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日（土）</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2463668774"/>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endParaRPr kumimoji="1" lang="ja-JP" altLang="en-US" sz="900" b="0" i="0" kern="1200" dirty="0">
                        <a:solidFill>
                          <a:schemeClr val="accent6"/>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eiryo"/>
                          <a:ea typeface="Meiryo"/>
                        </a:rPr>
                        <a:t>vimps</a:t>
                      </a:r>
                      <a:r>
                        <a:rPr kumimoji="1" lang="ja-JP" altLang="en-US" sz="900" b="0" i="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750538939"/>
                  </a:ext>
                </a:extLst>
              </a:tr>
              <a:tr h="3100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100,000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1009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a:solidFill>
                            <a:schemeClr val="bg1"/>
                          </a:solidFill>
                          <a:latin typeface="Meiryo"/>
                          <a:ea typeface="Meiryo"/>
                          <a:cs typeface="+mn-cs"/>
                        </a:rPr>
                        <a:t>想定</a:t>
                      </a:r>
                      <a:r>
                        <a:rPr kumimoji="1" lang="en-US" altLang="ja-JP" sz="1000" b="0" i="0" kern="1200" dirty="0" err="1">
                          <a:solidFill>
                            <a:schemeClr val="bg1"/>
                          </a:solidFill>
                          <a:latin typeface="Meiryo"/>
                          <a:ea typeface="Meiryo"/>
                          <a:cs typeface="+mn-cs"/>
                        </a:rPr>
                        <a:t>vimps</a:t>
                      </a:r>
                      <a:r>
                        <a:rPr kumimoji="1" lang="ja-JP" altLang="en-US" sz="10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6824362" y="1981061"/>
            <a:ext cx="236642" cy="236642"/>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157308"/>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B8C97651-5565-634B-C6B1-D7BDA49848CE}"/>
              </a:ext>
            </a:extLst>
          </p:cNvPr>
          <p:cNvGraphicFramePr>
            <a:graphicFrameLocks noGrp="1"/>
          </p:cNvGraphicFramePr>
          <p:nvPr>
            <p:extLst>
              <p:ext uri="{D42A27DB-BD31-4B8C-83A1-F6EECF244321}">
                <p14:modId xmlns:p14="http://schemas.microsoft.com/office/powerpoint/2010/main" val="2122345918"/>
              </p:ext>
            </p:extLst>
          </p:nvPr>
        </p:nvGraphicFramePr>
        <p:xfrm>
          <a:off x="6240464" y="1100163"/>
          <a:ext cx="5472111" cy="5019908"/>
        </p:xfrm>
        <a:graphic>
          <a:graphicData uri="http://schemas.openxmlformats.org/drawingml/2006/table">
            <a:tbl>
              <a:tblPr firstCol="1" bandRow="1"/>
              <a:tblGrid>
                <a:gridCol w="1456985">
                  <a:extLst>
                    <a:ext uri="{9D8B030D-6E8A-4147-A177-3AD203B41FA5}">
                      <a16:colId xmlns:a16="http://schemas.microsoft.com/office/drawing/2014/main" val="1016059451"/>
                    </a:ext>
                  </a:extLst>
                </a:gridCol>
                <a:gridCol w="4015126">
                  <a:extLst>
                    <a:ext uri="{9D8B030D-6E8A-4147-A177-3AD203B41FA5}">
                      <a16:colId xmlns:a16="http://schemas.microsoft.com/office/drawing/2014/main" val="82726464"/>
                    </a:ext>
                  </a:extLst>
                </a:gridCol>
              </a:tblGrid>
              <a:tr h="50199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メイリオ"/>
                          <a:ea typeface="メイリオ"/>
                          <a:cs typeface="+mn-cs"/>
                        </a:rPr>
                        <a:t>この商品に限り、</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市区郡とその他</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ターゲティングを</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掛け合わせる場合は、</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表内の</a:t>
                      </a:r>
                      <a:r>
                        <a:rPr kumimoji="1" lang="en-US" altLang="ja-JP" sz="900" b="0" kern="1200" dirty="0" err="1">
                          <a:solidFill>
                            <a:schemeClr val="bg1"/>
                          </a:solidFill>
                          <a:latin typeface="メイリオ"/>
                          <a:ea typeface="メイリオ"/>
                          <a:cs typeface="+mn-cs"/>
                        </a:rPr>
                        <a:t>vCPM</a:t>
                      </a:r>
                      <a:r>
                        <a:rPr kumimoji="1" lang="ja-JP" altLang="en-US" sz="900" b="0" kern="1200" dirty="0">
                          <a:solidFill>
                            <a:schemeClr val="bg1"/>
                          </a:solidFill>
                          <a:latin typeface="メイリオ"/>
                          <a:ea typeface="メイリオ"/>
                          <a:cs typeface="+mn-cs"/>
                        </a:rPr>
                        <a:t>になります。</a:t>
                      </a:r>
                      <a:endParaRPr kumimoji="1" lang="en-US" altLang="ja-JP" sz="900" b="0" kern="1200" dirty="0">
                        <a:solidFill>
                          <a:schemeClr val="bg1"/>
                        </a:solidFill>
                        <a:latin typeface="メイリオ"/>
                        <a:ea typeface="メイリオ"/>
                        <a:cs typeface="+mn-cs"/>
                      </a:endParaRPr>
                    </a:p>
                    <a:p>
                      <a:pPr algn="ct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市区郡とその他</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ターゲティングを掛け合わせる場合は</a:t>
                      </a:r>
                    </a:p>
                    <a:p>
                      <a:pPr algn="ctr"/>
                      <a:r>
                        <a:rPr kumimoji="1" lang="ja-JP" altLang="en-US" sz="900" b="0" kern="1200" dirty="0">
                          <a:solidFill>
                            <a:schemeClr val="bg1"/>
                          </a:solidFill>
                          <a:latin typeface="メイリオ"/>
                          <a:ea typeface="メイリオ"/>
                          <a:cs typeface="+mn-cs"/>
                        </a:rPr>
                        <a:t>上限値が２倍を超える</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商品設計です。</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バナー</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画像</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　バナー</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画像</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　バナー</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405</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260</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×1.56</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倍）</a:t>
                      </a:r>
                    </a:p>
                    <a:p>
                      <a:pPr algn="ct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486</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b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b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486</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or</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486</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b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b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or</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624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endPar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バナー</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画像</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2</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　バナー</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2</a:t>
                      </a:r>
                      <a:r>
                        <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rPr>
                        <a:t>】</a:t>
                      </a:r>
                    </a:p>
                    <a:p>
                      <a:pPr algn="ctr"/>
                      <a:r>
                        <a:rPr kumimoji="1" lang="zh-CN"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rPr>
                        <a:t>486</a:t>
                      </a:r>
                      <a:r>
                        <a:rPr kumimoji="1" lang="zh-CN" altLang="en-US" sz="8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rPr>
                        <a:t>312</a:t>
                      </a:r>
                      <a:r>
                        <a:rPr kumimoji="1" lang="zh-CN" altLang="en-US" sz="8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rPr>
                        <a:t>×1.56</a:t>
                      </a:r>
                      <a:r>
                        <a:rPr kumimoji="1" lang="zh-CN" altLang="en-US" sz="800" b="0" i="0" dirty="0">
                          <a:solidFill>
                            <a:schemeClr val="tx1">
                              <a:lumMod val="65000"/>
                              <a:lumOff val="35000"/>
                            </a:schemeClr>
                          </a:solidFill>
                          <a:latin typeface="Meiryo" panose="020B0604030504040204" pitchFamily="34" charset="-128"/>
                          <a:ea typeface="Meiryo" panose="020B0604030504040204" pitchFamily="34" charset="-128"/>
                        </a:rPr>
                        <a:t>倍）</a:t>
                      </a:r>
                      <a:endParaRPr kumimoji="1" lang="en-US" altLang="zh-CN"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endParaRPr kumimoji="1" lang="zh-CN"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700</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or</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584</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700</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b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b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700</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a:t>
                      </a: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or</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年齢</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性別</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×BT×</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チラシ非閲覧ターゲティング：</a:t>
                      </a:r>
                      <a:r>
                        <a:rPr kumimoji="1" lang="en-US" altLang="ja-JP" sz="800" b="0" i="0" dirty="0">
                          <a:solidFill>
                            <a:schemeClr val="tx1">
                              <a:lumMod val="65000"/>
                              <a:lumOff val="35000"/>
                            </a:schemeClr>
                          </a:solidFill>
                          <a:latin typeface="Meiryo" panose="020B0604030504040204" pitchFamily="34" charset="-128"/>
                          <a:ea typeface="Meiryo" panose="020B0604030504040204" pitchFamily="34" charset="-128"/>
                        </a:rPr>
                        <a:t>748</a:t>
                      </a:r>
                      <a:r>
                        <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rPr>
                        <a:t>円　</a:t>
                      </a:r>
                      <a:r>
                        <a:rPr kumimoji="0" lang="en-US" altLang="ja-JP" sz="800" kern="0" dirty="0">
                          <a:solidFill>
                            <a:srgbClr val="C9002C"/>
                          </a:solidFill>
                          <a:latin typeface="Meiryo" panose="020B0604030504040204" pitchFamily="34" charset="-128"/>
                          <a:ea typeface="Meiryo" panose="020B0604030504040204" pitchFamily="34" charset="-128"/>
                        </a:rPr>
                        <a:t>※1</a:t>
                      </a:r>
                      <a:endParaRPr kumimoji="1" lang="ja-JP" altLang="en-US" sz="800" b="0" i="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zh-TW" sz="800" kern="1200" dirty="0">
                          <a:solidFill>
                            <a:schemeClr val="accent6"/>
                          </a:solidFill>
                          <a:latin typeface="Meiryo" panose="020B0604030504040204" pitchFamily="34" charset="-128"/>
                          <a:ea typeface="Meiryo" panose="020B0604030504040204" pitchFamily="34" charset="-128"/>
                          <a:cs typeface="+mn-cs"/>
                        </a:rPr>
                        <a:t>※</a:t>
                      </a:r>
                      <a:r>
                        <a:rPr kumimoji="1" lang="en-US" altLang="ja-JP" sz="800" kern="1200" dirty="0">
                          <a:solidFill>
                            <a:schemeClr val="accent6"/>
                          </a:solidFill>
                          <a:latin typeface="Meiryo" panose="020B0604030504040204" pitchFamily="34" charset="-128"/>
                          <a:ea typeface="Meiryo" panose="020B0604030504040204" pitchFamily="34" charset="-128"/>
                          <a:cs typeface="+mn-cs"/>
                        </a:rPr>
                        <a:t>2</a:t>
                      </a:r>
                    </a:p>
                  </a:txBody>
                  <a:tcPr marT="72000" marB="3600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92014740"/>
                  </a:ext>
                </a:extLst>
              </a:tr>
            </a:tbl>
          </a:graphicData>
        </a:graphic>
      </p:graphicFrame>
      <p:sp>
        <p:nvSpPr>
          <p:cNvPr id="8" name="テキスト プレースホルダー 35">
            <a:extLst>
              <a:ext uri="{FF2B5EF4-FFF2-40B4-BE49-F238E27FC236}">
                <a16:creationId xmlns:a16="http://schemas.microsoft.com/office/drawing/2014/main" id="{BD675C3A-0571-71B6-3906-013A60C5505E}"/>
              </a:ext>
            </a:extLst>
          </p:cNvPr>
          <p:cNvSpPr>
            <a:spLocks noGrp="1"/>
          </p:cNvSpPr>
          <p:nvPr>
            <p:ph type="body" sz="quarter" idx="13"/>
          </p:nvPr>
        </p:nvSpPr>
        <p:spPr>
          <a:xfrm>
            <a:off x="3855764" y="204563"/>
            <a:ext cx="5325181" cy="335028"/>
          </a:xfrm>
        </p:spPr>
        <p:txBody>
          <a:bodyPr/>
          <a:lstStyle/>
          <a:p>
            <a:r>
              <a:rPr lang="en-US" altLang="ja-JP" dirty="0"/>
              <a:t>PC</a:t>
            </a:r>
            <a:r>
              <a:rPr lang="ja-JP" altLang="en-US" dirty="0"/>
              <a:t>商品</a:t>
            </a:r>
          </a:p>
        </p:txBody>
      </p:sp>
      <p:sp>
        <p:nvSpPr>
          <p:cNvPr id="6" name="正方形/長方形 5">
            <a:extLst>
              <a:ext uri="{FF2B5EF4-FFF2-40B4-BE49-F238E27FC236}">
                <a16:creationId xmlns:a16="http://schemas.microsoft.com/office/drawing/2014/main" id="{A4950D34-ABCF-6EC2-8E36-77F0C5AB1294}"/>
              </a:ext>
            </a:extLst>
          </p:cNvPr>
          <p:cNvSpPr/>
          <p:nvPr/>
        </p:nvSpPr>
        <p:spPr>
          <a:xfrm>
            <a:off x="6337990" y="6274378"/>
            <a:ext cx="5430974" cy="406265"/>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BT</a:t>
            </a:r>
            <a:r>
              <a:rPr kumimoji="0" lang="ja-JP" altLang="en-US" sz="800" kern="0" dirty="0">
                <a:solidFill>
                  <a:srgbClr val="C9002C"/>
                </a:solidFill>
                <a:latin typeface="Meiryo" panose="020B0604030504040204" pitchFamily="34" charset="-128"/>
                <a:ea typeface="Meiryo" panose="020B0604030504040204" pitchFamily="34" charset="-128"/>
              </a:rPr>
              <a:t>とは「オーディエンスリスト（興味関心、購買意向、属性・ライフイベント）」ターゲティングを指します。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7" name="円/楕円 23">
            <a:extLst>
              <a:ext uri="{FF2B5EF4-FFF2-40B4-BE49-F238E27FC236}">
                <a16:creationId xmlns:a16="http://schemas.microsoft.com/office/drawing/2014/main" id="{6D102B3C-443A-C161-5E31-0D664E79767C}"/>
              </a:ext>
            </a:extLst>
          </p:cNvPr>
          <p:cNvSpPr>
            <a:spLocks noChangeAspect="1"/>
          </p:cNvSpPr>
          <p:nvPr/>
        </p:nvSpPr>
        <p:spPr>
          <a:xfrm>
            <a:off x="5330399" y="261510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8FC3B8C6-2298-C3BC-6730-F9E49F83A3B4}"/>
              </a:ext>
            </a:extLst>
          </p:cNvPr>
          <p:cNvSpPr>
            <a:spLocks noChangeAspect="1"/>
          </p:cNvSpPr>
          <p:nvPr/>
        </p:nvSpPr>
        <p:spPr>
          <a:xfrm>
            <a:off x="5330399" y="279510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円/楕円 23">
            <a:extLst>
              <a:ext uri="{FF2B5EF4-FFF2-40B4-BE49-F238E27FC236}">
                <a16:creationId xmlns:a16="http://schemas.microsoft.com/office/drawing/2014/main" id="{2E92CCBB-01BA-B755-F4BB-864DB35381F8}"/>
              </a:ext>
            </a:extLst>
          </p:cNvPr>
          <p:cNvSpPr>
            <a:spLocks noChangeAspect="1"/>
          </p:cNvSpPr>
          <p:nvPr/>
        </p:nvSpPr>
        <p:spPr>
          <a:xfrm>
            <a:off x="4799382" y="243510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9A4B1B3E-1795-B6F0-5CDE-3FB9D052B1E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37872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dirty="0"/>
              <a:t>商品スペック</a:t>
            </a:r>
          </a:p>
        </p:txBody>
      </p:sp>
      <p:sp>
        <p:nvSpPr>
          <p:cNvPr id="4" name="角丸四角形 3">
            <a:extLst>
              <a:ext uri="{FF2B5EF4-FFF2-40B4-BE49-F238E27FC236}">
                <a16:creationId xmlns:a16="http://schemas.microsoft.com/office/drawing/2014/main" id="{1AB5BE07-719A-5001-0EDA-3EE3E86A3DAD}"/>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7" name="テキスト ボックス 5">
            <a:extLst>
              <a:ext uri="{FF2B5EF4-FFF2-40B4-BE49-F238E27FC236}">
                <a16:creationId xmlns:a16="http://schemas.microsoft.com/office/drawing/2014/main" id="{DB57C65A-A480-F480-7977-AF7BB6A2BB79}"/>
              </a:ext>
            </a:extLst>
          </p:cNvPr>
          <p:cNvSpPr txBox="1"/>
          <p:nvPr/>
        </p:nvSpPr>
        <p:spPr>
          <a:xfrm>
            <a:off x="479425" y="5019024"/>
            <a:ext cx="11233150" cy="1523494"/>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8" name="表 7">
            <a:extLst>
              <a:ext uri="{FF2B5EF4-FFF2-40B4-BE49-F238E27FC236}">
                <a16:creationId xmlns:a16="http://schemas.microsoft.com/office/drawing/2014/main" id="{3E352492-3BB3-AFA1-D829-8B4AF584EAD3}"/>
              </a:ext>
            </a:extLst>
          </p:cNvPr>
          <p:cNvGraphicFramePr>
            <a:graphicFrameLocks noGrp="1"/>
          </p:cNvGraphicFramePr>
          <p:nvPr>
            <p:extLst>
              <p:ext uri="{D42A27DB-BD31-4B8C-83A1-F6EECF244321}">
                <p14:modId xmlns:p14="http://schemas.microsoft.com/office/powerpoint/2010/main" val="395097151"/>
              </p:ext>
            </p:extLst>
          </p:nvPr>
        </p:nvGraphicFramePr>
        <p:xfrm>
          <a:off x="479425" y="1089024"/>
          <a:ext cx="11233149" cy="3755728"/>
        </p:xfrm>
        <a:graphic>
          <a:graphicData uri="http://schemas.openxmlformats.org/drawingml/2006/table">
            <a:tbl>
              <a:tblPr firstCol="1" bandRow="1"/>
              <a:tblGrid>
                <a:gridCol w="2781226">
                  <a:extLst>
                    <a:ext uri="{9D8B030D-6E8A-4147-A177-3AD203B41FA5}">
                      <a16:colId xmlns:a16="http://schemas.microsoft.com/office/drawing/2014/main" val="792911817"/>
                    </a:ext>
                  </a:extLst>
                </a:gridCol>
                <a:gridCol w="3574864">
                  <a:extLst>
                    <a:ext uri="{9D8B030D-6E8A-4147-A177-3AD203B41FA5}">
                      <a16:colId xmlns:a16="http://schemas.microsoft.com/office/drawing/2014/main" val="2515137241"/>
                    </a:ext>
                  </a:extLst>
                </a:gridCol>
                <a:gridCol w="4877059">
                  <a:extLst>
                    <a:ext uri="{9D8B030D-6E8A-4147-A177-3AD203B41FA5}">
                      <a16:colId xmlns:a16="http://schemas.microsoft.com/office/drawing/2014/main" val="598637953"/>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dirty="0">
                          <a:solidFill>
                            <a:schemeClr val="bg1"/>
                          </a:solidFill>
                          <a:latin typeface="Meiryo" panose="020B0604030504040204" pitchFamily="34" charset="-128"/>
                          <a:ea typeface="Meiryo" panose="020B0604030504040204" pitchFamily="34" charset="-128"/>
                          <a:cs typeface="+mn-cs"/>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0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地域</a:t>
                      </a:r>
                      <a:endParaRPr kumimoji="1" lang="en-US" altLang="ja-JP" sz="1000" b="0" dirty="0">
                        <a:solidFill>
                          <a:schemeClr val="bg1"/>
                        </a:solidFill>
                        <a:latin typeface="Meiryo" panose="020B0604030504040204" pitchFamily="34" charset="-128"/>
                        <a:ea typeface="Meiryo" panose="020B0604030504040204" pitchFamily="34" charset="-128"/>
                      </a:endParaRPr>
                    </a:p>
                    <a:p>
                      <a:pPr algn="ct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オーディエンスリスト</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オーディエンスリスト（ヤフー提供）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5-100</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回</a:t>
                      </a: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通期</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5" name="テキスト プレースホルダー 35">
            <a:extLst>
              <a:ext uri="{FF2B5EF4-FFF2-40B4-BE49-F238E27FC236}">
                <a16:creationId xmlns:a16="http://schemas.microsoft.com/office/drawing/2014/main" id="{5DBC7329-43C7-F211-67B8-78ECB9D1F2D7}"/>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pic>
        <p:nvPicPr>
          <p:cNvPr id="10" name="図プレースホルダー 9" descr="アイコン&#10;&#10;自動的に生成された説明">
            <a:extLst>
              <a:ext uri="{FF2B5EF4-FFF2-40B4-BE49-F238E27FC236}">
                <a16:creationId xmlns:a16="http://schemas.microsoft.com/office/drawing/2014/main" id="{683410AD-C218-1C30-57E5-5FCD227F9BA1}"/>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89444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2EF858E-06F6-F677-7406-2E529CD8179A}"/>
              </a:ext>
            </a:extLst>
          </p:cNvPr>
          <p:cNvSpPr>
            <a:spLocks noGrp="1"/>
          </p:cNvSpPr>
          <p:nvPr>
            <p:ph type="body" sz="quarter" idx="12"/>
          </p:nvPr>
        </p:nvSpPr>
        <p:spPr/>
        <p:txBody>
          <a:bodyPr/>
          <a:lstStyle/>
          <a:p>
            <a:r>
              <a:rPr lang="ja-JP" altLang="en-US" sz="1200" dirty="0">
                <a:solidFill>
                  <a:schemeClr val="tx1">
                    <a:lumMod val="65000"/>
                    <a:lumOff val="35000"/>
                  </a:schemeClr>
                </a:solidFill>
                <a:latin typeface="+mn-ea"/>
              </a:rPr>
              <a:t>こちらの商品における、各ターゲティングを掛け合わせた際の</a:t>
            </a:r>
            <a:r>
              <a:rPr lang="en-US" altLang="ja-JP" sz="1200" dirty="0" err="1">
                <a:solidFill>
                  <a:schemeClr val="tx1">
                    <a:lumMod val="65000"/>
                    <a:lumOff val="35000"/>
                  </a:schemeClr>
                </a:solidFill>
                <a:latin typeface="+mn-ea"/>
              </a:rPr>
              <a:t>vCPM</a:t>
            </a:r>
            <a:r>
              <a:rPr lang="ja-JP" altLang="en-US" sz="1200" dirty="0">
                <a:solidFill>
                  <a:schemeClr val="tx1">
                    <a:lumMod val="65000"/>
                    <a:lumOff val="35000"/>
                  </a:schemeClr>
                </a:solidFill>
                <a:latin typeface="+mn-ea"/>
              </a:rPr>
              <a:t>は、</a:t>
            </a:r>
            <a:r>
              <a:rPr lang="en-US" altLang="ja-JP" sz="1200" dirty="0">
                <a:solidFill>
                  <a:schemeClr val="tx1">
                    <a:lumMod val="65000"/>
                    <a:lumOff val="35000"/>
                  </a:schemeClr>
                </a:solidFill>
                <a:latin typeface="+mn-ea"/>
              </a:rPr>
              <a:t>P</a:t>
            </a:r>
            <a:r>
              <a:rPr lang="en-US" altLang="ja-JP" dirty="0">
                <a:solidFill>
                  <a:schemeClr val="tx1">
                    <a:lumMod val="65000"/>
                    <a:lumOff val="35000"/>
                  </a:schemeClr>
                </a:solidFill>
                <a:latin typeface="+mn-ea"/>
              </a:rPr>
              <a:t>10</a:t>
            </a:r>
            <a:r>
              <a:rPr lang="ja-JP" altLang="en-US" sz="1200" dirty="0">
                <a:solidFill>
                  <a:schemeClr val="tx1">
                    <a:lumMod val="65000"/>
                    <a:lumOff val="35000"/>
                  </a:schemeClr>
                </a:solidFill>
                <a:latin typeface="+mn-ea"/>
              </a:rPr>
              <a:t>「商品一覧」ページの</a:t>
            </a:r>
            <a:endParaRPr lang="en-US" altLang="ja-JP" sz="1200" dirty="0">
              <a:solidFill>
                <a:schemeClr val="tx1">
                  <a:lumMod val="65000"/>
                  <a:lumOff val="35000"/>
                </a:schemeClr>
              </a:solidFill>
              <a:latin typeface="+mn-ea"/>
            </a:endParaRPr>
          </a:p>
          <a:p>
            <a:r>
              <a:rPr lang="ja-JP" altLang="en-US" sz="1200" dirty="0">
                <a:solidFill>
                  <a:schemeClr val="tx1">
                    <a:lumMod val="65000"/>
                    <a:lumOff val="35000"/>
                  </a:schemeClr>
                </a:solidFill>
                <a:latin typeface="+mn-ea"/>
              </a:rPr>
              <a:t>「基本料金（</a:t>
            </a:r>
            <a:r>
              <a:rPr lang="en-US" altLang="ja-JP" sz="1200" dirty="0" err="1">
                <a:solidFill>
                  <a:schemeClr val="tx1">
                    <a:lumMod val="65000"/>
                    <a:lumOff val="35000"/>
                  </a:schemeClr>
                </a:solidFill>
                <a:latin typeface="+mn-ea"/>
              </a:rPr>
              <a:t>vCPM</a:t>
            </a:r>
            <a:r>
              <a:rPr lang="ja-JP" altLang="en-US" sz="1200" dirty="0">
                <a:solidFill>
                  <a:schemeClr val="tx1">
                    <a:lumMod val="65000"/>
                    <a:lumOff val="35000"/>
                  </a:schemeClr>
                </a:solidFill>
                <a:latin typeface="+mn-ea"/>
              </a:rPr>
              <a:t>） 」欄をご確認ください</a:t>
            </a:r>
            <a:r>
              <a:rPr lang="ja-JP" altLang="en-US" dirty="0">
                <a:solidFill>
                  <a:schemeClr val="tx1">
                    <a:lumMod val="65000"/>
                    <a:lumOff val="35000"/>
                  </a:schemeClr>
                </a:solidFill>
                <a:latin typeface="+mn-ea"/>
              </a:rPr>
              <a:t>。</a:t>
            </a:r>
            <a:endParaRPr lang="en-US" altLang="ja-JP" sz="1200" dirty="0">
              <a:solidFill>
                <a:schemeClr val="tx1">
                  <a:lumMod val="65000"/>
                  <a:lumOff val="35000"/>
                </a:schemeClr>
              </a:solidFill>
              <a:latin typeface="+mn-ea"/>
            </a:endParaRP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4294967295"/>
          </p:nvPr>
        </p:nvSpPr>
        <p:spPr>
          <a:xfrm>
            <a:off x="1887808" y="252000"/>
            <a:ext cx="8136904" cy="335028"/>
          </a:xfrm>
          <a:prstGeom prst="rect">
            <a:avLst/>
          </a:prstGeom>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9745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75F29266-419E-18B1-B774-EAF9294B544E}"/>
              </a:ext>
            </a:extLst>
          </p:cNvPr>
          <p:cNvSpPr txBox="1"/>
          <p:nvPr/>
        </p:nvSpPr>
        <p:spPr>
          <a:xfrm>
            <a:off x="6240463" y="4098442"/>
            <a:ext cx="5426016" cy="947952"/>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2528005987"/>
              </p:ext>
            </p:extLst>
          </p:nvPr>
        </p:nvGraphicFramePr>
        <p:xfrm>
          <a:off x="479423" y="1089025"/>
          <a:ext cx="5674038" cy="4037636"/>
        </p:xfrm>
        <a:graphic>
          <a:graphicData uri="http://schemas.openxmlformats.org/drawingml/2006/table">
            <a:tbl>
              <a:tblPr bandRow="1"/>
              <a:tblGrid>
                <a:gridCol w="1462791">
                  <a:extLst>
                    <a:ext uri="{9D8B030D-6E8A-4147-A177-3AD203B41FA5}">
                      <a16:colId xmlns:a16="http://schemas.microsoft.com/office/drawing/2014/main" val="792911817"/>
                    </a:ext>
                  </a:extLst>
                </a:gridCol>
                <a:gridCol w="1887887">
                  <a:extLst>
                    <a:ext uri="{9D8B030D-6E8A-4147-A177-3AD203B41FA5}">
                      <a16:colId xmlns:a16="http://schemas.microsoft.com/office/drawing/2014/main" val="1954059061"/>
                    </a:ext>
                  </a:extLst>
                </a:gridCol>
                <a:gridCol w="2323360">
                  <a:extLst>
                    <a:ext uri="{9D8B030D-6E8A-4147-A177-3AD203B41FA5}">
                      <a16:colId xmlns:a16="http://schemas.microsoft.com/office/drawing/2014/main" val="3608287535"/>
                    </a:ext>
                  </a:extLst>
                </a:gridCol>
              </a:tblGrid>
              <a:tr h="5682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ctr"/>
                      <a:endParaRPr kumimoji="1" lang="ja-JP" altLang="en-US" sz="1000" b="1" dirty="0">
                        <a:solidFill>
                          <a:schemeClr val="accent3"/>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dirty="0">
                          <a:solidFill>
                            <a:schemeClr val="bg1"/>
                          </a:solidFill>
                          <a:latin typeface="Meiryo" panose="020B0604030504040204" pitchFamily="34" charset="-128"/>
                          <a:ea typeface="Meiryo" panose="020B0604030504040204" pitchFamily="34" charset="-128"/>
                          <a:cs typeface="+mn-cs"/>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00" b="1" kern="1200" dirty="0">
                          <a:solidFill>
                            <a:schemeClr val="bg1"/>
                          </a:solidFill>
                          <a:latin typeface="Meiryo" panose="020B0604030504040204" pitchFamily="34" charset="-128"/>
                          <a:ea typeface="Meiryo" panose="020B0604030504040204" pitchFamily="34" charset="-128"/>
                        </a:rPr>
                        <a:t>（市区郡）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地域（市区郡）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41979">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0">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vMerge="1">
                  <a:txBody>
                    <a:bodyPr/>
                    <a:lstStyle/>
                    <a:p>
                      <a:endParaRPr kumimoji="1" lang="ja-JP" altLang="en-US"/>
                    </a:p>
                  </a:txBody>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en-US" altLang="ja-JP"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accent3"/>
                          </a:solidFill>
                          <a:latin typeface="Meiryo" panose="020B0604030504040204" pitchFamily="34" charset="-128"/>
                          <a:ea typeface="Meiryo" panose="020B0604030504040204" pitchFamily="34" charset="-128"/>
                          <a:cs typeface="+mn-cs"/>
                        </a:rPr>
                        <a:t>チラシ非閲覧ターゲティング</a:t>
                      </a:r>
                      <a:endParaRPr kumimoji="1" lang="en-US" altLang="ja-JP" sz="1000" b="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noProof="0" dirty="0">
                          <a:solidFill>
                            <a:schemeClr val="accent3"/>
                          </a:solidFill>
                          <a:latin typeface="Meiryo" panose="020B0604030504040204" pitchFamily="34" charset="-128"/>
                          <a:ea typeface="Meiryo" panose="020B0604030504040204" pitchFamily="34" charset="-128"/>
                          <a:cs typeface="+mn-cs"/>
                        </a:rPr>
                        <a:t>のみ可</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49531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000" b="0" kern="120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vMerge="1">
                  <a:txBody>
                    <a:bodyPr/>
                    <a:lstStyle/>
                    <a:p>
                      <a:endParaRPr kumimoji="1" lang="ja-JP" altLang="en-US"/>
                    </a:p>
                  </a:txBody>
                  <a:tcPr/>
                </a:tc>
                <a:extLst>
                  <a:ext uri="{0D108BD9-81ED-4DB2-BD59-A6C34878D82A}">
                    <a16:rowId xmlns:a16="http://schemas.microsoft.com/office/drawing/2014/main" val="2325179606"/>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8" name="テキスト プレースホルダー 35">
            <a:extLst>
              <a:ext uri="{FF2B5EF4-FFF2-40B4-BE49-F238E27FC236}">
                <a16:creationId xmlns:a16="http://schemas.microsoft.com/office/drawing/2014/main" id="{99340AC5-F8B1-A036-3C37-429C0F569871}"/>
              </a:ext>
            </a:extLst>
          </p:cNvPr>
          <p:cNvSpPr txBox="1">
            <a:spLocks/>
          </p:cNvSpPr>
          <p:nvPr/>
        </p:nvSpPr>
        <p:spPr>
          <a:xfrm>
            <a:off x="3855764" y="241866"/>
            <a:ext cx="5325181"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PC</a:t>
            </a:r>
            <a:r>
              <a:rPr lang="ja-JP" altLang="en-US" dirty="0"/>
              <a:t>商品</a:t>
            </a:r>
          </a:p>
        </p:txBody>
      </p:sp>
      <p:sp>
        <p:nvSpPr>
          <p:cNvPr id="16" name="テキスト プレースホルダー 1">
            <a:extLst>
              <a:ext uri="{FF2B5EF4-FFF2-40B4-BE49-F238E27FC236}">
                <a16:creationId xmlns:a16="http://schemas.microsoft.com/office/drawing/2014/main" id="{B9BE8E0A-5431-9D56-6B87-3339D2FF45D7}"/>
              </a:ext>
            </a:extLst>
          </p:cNvPr>
          <p:cNvSpPr txBox="1">
            <a:spLocks/>
          </p:cNvSpPr>
          <p:nvPr/>
        </p:nvSpPr>
        <p:spPr>
          <a:xfrm>
            <a:off x="595671" y="99884"/>
            <a:ext cx="866756" cy="410840"/>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1200" b="0"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900" spc="-150" dirty="0">
                <a:solidFill>
                  <a:schemeClr val="bg1"/>
                </a:solidFill>
                <a:latin typeface="+mn-lt"/>
                <a:ea typeface="+mn-ea"/>
              </a:rPr>
              <a:t>商品スペック</a:t>
            </a:r>
          </a:p>
        </p:txBody>
      </p:sp>
      <p:pic>
        <p:nvPicPr>
          <p:cNvPr id="20" name="図プレースホルダー 19" descr="アイコン&#10;&#10;自動的に生成された説明">
            <a:extLst>
              <a:ext uri="{FF2B5EF4-FFF2-40B4-BE49-F238E27FC236}">
                <a16:creationId xmlns:a16="http://schemas.microsoft.com/office/drawing/2014/main" id="{6791BE40-ACA1-F7EB-6833-CB9AF94470C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314433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8D1B7D35-2F34-E509-923C-A0137DBBF454}"/>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15541" y="6378245"/>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20CD7F40-2B80-1EC9-189E-CC0ECAA9D66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6247BE72-74F6-46EB-340F-A3466342EFD8}"/>
              </a:ext>
            </a:extLst>
          </p:cNvPr>
          <p:cNvGraphicFramePr>
            <a:graphicFrameLocks noGrp="1"/>
          </p:cNvGraphicFramePr>
          <p:nvPr>
            <p:extLst>
              <p:ext uri="{D42A27DB-BD31-4B8C-83A1-F6EECF244321}">
                <p14:modId xmlns:p14="http://schemas.microsoft.com/office/powerpoint/2010/main" val="4096985616"/>
              </p:ext>
            </p:extLst>
          </p:nvPr>
        </p:nvGraphicFramePr>
        <p:xfrm>
          <a:off x="479425" y="1103086"/>
          <a:ext cx="11233150" cy="5007187"/>
        </p:xfrm>
        <a:graphic>
          <a:graphicData uri="http://schemas.openxmlformats.org/drawingml/2006/table">
            <a:tbl>
              <a:tblPr firstCol="1" bandRow="1"/>
              <a:tblGrid>
                <a:gridCol w="4999480">
                  <a:extLst>
                    <a:ext uri="{9D8B030D-6E8A-4147-A177-3AD203B41FA5}">
                      <a16:colId xmlns:a16="http://schemas.microsoft.com/office/drawing/2014/main" val="792911817"/>
                    </a:ext>
                  </a:extLst>
                </a:gridCol>
                <a:gridCol w="3380282">
                  <a:extLst>
                    <a:ext uri="{9D8B030D-6E8A-4147-A177-3AD203B41FA5}">
                      <a16:colId xmlns:a16="http://schemas.microsoft.com/office/drawing/2014/main" val="862787916"/>
                    </a:ext>
                  </a:extLst>
                </a:gridCol>
                <a:gridCol w="2853388">
                  <a:extLst>
                    <a:ext uri="{9D8B030D-6E8A-4147-A177-3AD203B41FA5}">
                      <a16:colId xmlns:a16="http://schemas.microsoft.com/office/drawing/2014/main" val="2598357217"/>
                    </a:ext>
                  </a:extLst>
                </a:gridCol>
              </a:tblGrid>
              <a:tr h="4486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marL="0" algn="ctr" defTabSz="914423" rtl="0" eaLnBrk="1" latinLnBrk="0" hangingPunct="1"/>
                      <a:r>
                        <a:rPr kumimoji="1" lang="ja-JP" altLang="en-US" sz="800" b="1" kern="1200" dirty="0">
                          <a:solidFill>
                            <a:schemeClr val="bg1"/>
                          </a:solidFill>
                          <a:latin typeface="メイリオ"/>
                          <a:ea typeface="メイリオ"/>
                          <a:cs typeface="+mn-cs"/>
                        </a:rPr>
                        <a:t>プライムディスプレイ　</a:t>
                      </a:r>
                      <a:r>
                        <a:rPr kumimoji="1" lang="en-US" altLang="ja-JP" sz="800" b="1" kern="1200" dirty="0">
                          <a:solidFill>
                            <a:schemeClr val="bg1"/>
                          </a:solidFill>
                          <a:latin typeface="メイリオ"/>
                          <a:ea typeface="メイリオ"/>
                          <a:cs typeface="+mn-cs"/>
                        </a:rPr>
                        <a:t>PC</a:t>
                      </a:r>
                      <a:endParaRPr kumimoji="1" lang="ja-JP" altLang="en-US" sz="800" b="1" kern="1200" dirty="0">
                        <a:solidFill>
                          <a:schemeClr val="bg1"/>
                        </a:solidFill>
                        <a:latin typeface="メイリオ"/>
                        <a:ea typeface="メイリオ"/>
                        <a:cs typeface="+mn-cs"/>
                      </a:endParaRPr>
                    </a:p>
                  </a:txBody>
                  <a:tcPr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ja-JP" altLang="en-US" sz="800" b="1" kern="1200" dirty="0">
                          <a:solidFill>
                            <a:schemeClr val="bg1"/>
                          </a:solidFill>
                          <a:latin typeface="メイリオ"/>
                          <a:ea typeface="メイリオ"/>
                          <a:cs typeface="+mn-cs"/>
                        </a:rPr>
                        <a:t>プライムディスプレイ　</a:t>
                      </a:r>
                      <a:r>
                        <a:rPr kumimoji="1" lang="en-US" altLang="ja-JP" sz="800" b="1" kern="1200" dirty="0">
                          <a:solidFill>
                            <a:schemeClr val="bg1"/>
                          </a:solidFill>
                          <a:latin typeface="メイリオ"/>
                          <a:ea typeface="メイリオ"/>
                          <a:cs typeface="+mn-cs"/>
                        </a:rPr>
                        <a:t>PC</a:t>
                      </a:r>
                      <a:r>
                        <a:rPr kumimoji="1" lang="ja-JP" altLang="en-US" sz="800" b="1" kern="1200" dirty="0">
                          <a:solidFill>
                            <a:schemeClr val="bg1"/>
                          </a:solidFill>
                          <a:latin typeface="Meiryo" panose="020B0604030504040204" pitchFamily="34" charset="-128"/>
                          <a:ea typeface="Meiryo" panose="020B0604030504040204" pitchFamily="34" charset="-128"/>
                        </a:rPr>
                        <a:t>（市区郡）</a:t>
                      </a:r>
                      <a:endParaRPr kumimoji="1" lang="ja-JP" altLang="en-US" sz="800" b="1" kern="1200" dirty="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767268695"/>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628964"/>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914959637"/>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362951679"/>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※1</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※1</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327458966"/>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rgbClr val="C00000"/>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812486826"/>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0" i="0" u="none" strike="noStrike" dirty="0">
                          <a:solidFill>
                            <a:schemeClr val="accent3"/>
                          </a:solidFill>
                          <a:effectLst/>
                          <a:latin typeface="Meiryo" panose="020B0604030504040204" pitchFamily="34" charset="-128"/>
                          <a:ea typeface="Meiryo" panose="020B0604030504040204" pitchFamily="34" charset="-128"/>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70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0"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※1</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※1</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70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6" name="正方形/長方形 5">
            <a:extLst>
              <a:ext uri="{FF2B5EF4-FFF2-40B4-BE49-F238E27FC236}">
                <a16:creationId xmlns:a16="http://schemas.microsoft.com/office/drawing/2014/main" id="{4BEEA6D3-98B0-B729-DFD2-7AF5E0BA2252}"/>
              </a:ext>
            </a:extLst>
          </p:cNvPr>
          <p:cNvSpPr/>
          <p:nvPr/>
        </p:nvSpPr>
        <p:spPr>
          <a:xfrm>
            <a:off x="7608727" y="6137829"/>
            <a:ext cx="4183422" cy="406265"/>
          </a:xfrm>
          <a:prstGeom prst="rect">
            <a:avLst/>
          </a:prstGeom>
        </p:spPr>
        <p:txBody>
          <a:bodyPr wrap="square" lIns="0" tIns="0" rIns="0" bIns="0">
            <a:spAutoFit/>
          </a:bodyPr>
          <a:lstStyle/>
          <a:p>
            <a:pPr>
              <a:lnSpc>
                <a:spcPct val="110000"/>
              </a:lnSpc>
              <a:defRPr/>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スポーツナビ面の一部で掲載されない場合があります。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F13F2B97-BF04-C660-BBAB-619CAE1481DC}"/>
              </a:ext>
            </a:extLst>
          </p:cNvPr>
          <p:cNvSpPr/>
          <p:nvPr/>
        </p:nvSpPr>
        <p:spPr>
          <a:xfrm>
            <a:off x="7763861" y="6275668"/>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26123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A981E3E3-B4D0-B87A-1A7A-E7AE4903C90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5F04015-2F39-9E9C-C694-43BE4FA759DD}"/>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999999"/>
                          </a:solidFill>
                          <a:effectLst/>
                          <a:uLnTx/>
                          <a:uFillTx/>
                          <a:latin typeface="+mj-ea"/>
                          <a:ea typeface="+mj-ea"/>
                          <a:cs typeface="+mn-cs"/>
                        </a:rPr>
                        <a:t>4</a:t>
                      </a: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1</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FFFFFF"/>
                          </a:solidFill>
                          <a:effectLst/>
                          <a:uLnTx/>
                          <a:uFillTx/>
                          <a:latin typeface="+mj-ea"/>
                          <a:ea typeface="+mj-ea"/>
                          <a:cs typeface="+mn-cs"/>
                        </a:rPr>
                        <a:t>1</a:t>
                      </a: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4</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6</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1</a:t>
                      </a:r>
                      <a:r>
                        <a:rPr kumimoji="1" lang="ja-JP" altLang="en-US" sz="1400" b="1" i="0" dirty="0">
                          <a:solidFill>
                            <a:srgbClr val="999999"/>
                          </a:solidFill>
                          <a:latin typeface="+mj-ea"/>
                          <a:ea typeface="+mj-ea"/>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2</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3</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4</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5</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6</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6</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月または</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9</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mn-ea"/>
                  <a:cs typeface="+mn-cs"/>
                </a:rPr>
                <a:t>商品有効期間</a:t>
              </a:r>
              <a:endParaRPr kumimoji="0" lang="ja-JP" altLang="en-US" sz="1100" b="1" i="0" u="none" strike="noStrike" kern="0" cap="none" spc="300" normalizeH="0" baseline="0" noProof="0" dirty="0">
                <a:ln>
                  <a:noFill/>
                </a:ln>
                <a:solidFill>
                  <a:srgbClr val="545454"/>
                </a:solidFill>
                <a:effectLst/>
                <a:uLnTx/>
                <a:uFillTx/>
                <a:latin typeface="+mn-ea"/>
                <a:cs typeface="+mn-cs"/>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1</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C9002C"/>
                  </a:solidFill>
                  <a:effectLst/>
                  <a:uLnTx/>
                  <a:uFillTx/>
                  <a:latin typeface="+mj-ea"/>
                  <a:ea typeface="+mj-ea"/>
                  <a:cs typeface="+mn-cs"/>
                </a:rPr>
                <a:t>前倒し期間</a:t>
              </a:r>
              <a:endParaRPr kumimoji="0" lang="ja-JP" altLang="en-US" sz="1100" b="1" i="0" u="none" strike="noStrike" kern="0" cap="none" spc="300" normalizeH="0" baseline="0" noProof="0" dirty="0">
                <a:ln>
                  <a:noFill/>
                </a:ln>
                <a:solidFill>
                  <a:srgbClr val="C9002C"/>
                </a:solidFill>
                <a:effectLst/>
                <a:uLnTx/>
                <a:uFillTx/>
                <a:latin typeface="+mj-ea"/>
                <a:ea typeface="+mj-ea"/>
                <a:cs typeface="+mn-cs"/>
              </a:endParaRP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normalizeH="0" baseline="0" noProof="0" dirty="0">
                  <a:ln>
                    <a:noFill/>
                  </a:ln>
                  <a:solidFill>
                    <a:srgbClr val="545454"/>
                  </a:solidFill>
                  <a:effectLst/>
                  <a:uLnTx/>
                  <a:uFillTx/>
                  <a:latin typeface="+mj-ea"/>
                  <a:ea typeface="+mj-ea"/>
                  <a:cs typeface="+mn-cs"/>
                </a:rPr>
                <a:t>～</a:t>
              </a:r>
              <a:r>
                <a:rPr kumimoji="0" lang="en-US" altLang="ja-JP" sz="1400" b="1" i="0" u="none" strike="noStrike" kern="0" cap="none" normalizeH="0" baseline="0" noProof="0" dirty="0">
                  <a:ln>
                    <a:noFill/>
                  </a:ln>
                  <a:solidFill>
                    <a:srgbClr val="545454"/>
                  </a:solidFill>
                  <a:effectLst/>
                  <a:uLnTx/>
                  <a:uFillTx/>
                  <a:latin typeface="+mj-ea"/>
                  <a:ea typeface="+mj-ea"/>
                  <a:cs typeface="+mn-cs"/>
                </a:rPr>
                <a:t>2023</a:t>
              </a:r>
              <a:r>
                <a:rPr kumimoji="0" lang="ja-JP" altLang="en-US" sz="1400" b="1" i="0" u="none" strike="noStrike" kern="0" cap="none" normalizeH="0" baseline="0" noProof="0" dirty="0">
                  <a:ln>
                    <a:noFill/>
                  </a:ln>
                  <a:solidFill>
                    <a:srgbClr val="545454"/>
                  </a:solidFill>
                  <a:effectLst/>
                  <a:uLnTx/>
                  <a:uFillTx/>
                  <a:latin typeface="+mj-ea"/>
                  <a:ea typeface="+mj-ea"/>
                  <a:cs typeface="+mn-cs"/>
                </a:rPr>
                <a:t>年</a:t>
              </a:r>
              <a:r>
                <a:rPr kumimoji="0" lang="en-US" altLang="ja-JP" sz="1400" b="1" kern="0" dirty="0">
                  <a:solidFill>
                    <a:srgbClr val="545454"/>
                  </a:solidFill>
                  <a:latin typeface="+mj-ea"/>
                  <a:ea typeface="+mj-ea"/>
                </a:rPr>
                <a:t>3</a:t>
              </a:r>
              <a:r>
                <a:rPr kumimoji="0" lang="ja-JP" altLang="en-US" sz="1400" b="1" i="0" u="none" strike="noStrike" kern="0" cap="none" normalizeH="0" baseline="0" noProof="0" dirty="0">
                  <a:ln>
                    <a:noFill/>
                  </a:ln>
                  <a:solidFill>
                    <a:srgbClr val="545454"/>
                  </a:solidFill>
                  <a:effectLst/>
                  <a:uLnTx/>
                  <a:uFillTx/>
                  <a:latin typeface="+mj-ea"/>
                  <a:ea typeface="+mj-ea"/>
                  <a:cs typeface="+mn-cs"/>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FFFFFF"/>
                  </a:solidFill>
                  <a:effectLst/>
                  <a:uLnTx/>
                  <a:uFillTx/>
                  <a:latin typeface="+mj-ea"/>
                  <a:ea typeface="+mj-ea"/>
                  <a:cs typeface="+mn-cs"/>
                </a:rPr>
                <a:t>商品有効期間</a:t>
              </a:r>
              <a:endParaRPr kumimoji="0" lang="ja-JP" altLang="en-US" sz="1100" b="1" i="0" u="none" strike="noStrike" kern="0" cap="none" spc="300" normalizeH="0" baseline="0" noProof="0" dirty="0">
                <a:ln>
                  <a:noFill/>
                </a:ln>
                <a:solidFill>
                  <a:srgbClr val="FFFFFF"/>
                </a:solidFill>
                <a:effectLst/>
                <a:uLnTx/>
                <a:uFillTx/>
                <a:latin typeface="+mj-ea"/>
                <a:ea typeface="+mj-ea"/>
                <a:cs typeface="+mn-cs"/>
              </a:endParaRP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85CB1D17-C6E8-F7FE-80C2-A5C773E6AC3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7872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39939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ユーザーが当該広告の非表示設定を実施した場合など、その他の広告配信設定の状況により、他社の広告が配信される場合があります。</a:t>
            </a:r>
          </a:p>
        </p:txBody>
      </p:sp>
      <p:pic>
        <p:nvPicPr>
          <p:cNvPr id="9" name="図プレースホルダー 8" descr="アイコン&#10;&#10;自動的に生成された説明">
            <a:extLst>
              <a:ext uri="{FF2B5EF4-FFF2-40B4-BE49-F238E27FC236}">
                <a16:creationId xmlns:a16="http://schemas.microsoft.com/office/drawing/2014/main" id="{335C3FAD-4C31-2BCD-9E0C-F990075F399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029786"/>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lang="ja-JP" altLang="en-US" dirty="0"/>
              <a:t>商品スペック</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5A42432D-E4F2-4F74-195A-457955C0FB9E}"/>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A0FE4991-A325-59E8-049C-E6BC2E935B4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10" name="テキスト ボックス 9">
            <a:extLst>
              <a:ext uri="{FF2B5EF4-FFF2-40B4-BE49-F238E27FC236}">
                <a16:creationId xmlns:a16="http://schemas.microsoft.com/office/drawing/2014/main" id="{6FEBBEE1-C72B-8F5B-5289-D03CA8C5C3AA}"/>
              </a:ext>
            </a:extLst>
          </p:cNvPr>
          <p:cNvSpPr txBox="1"/>
          <p:nvPr/>
        </p:nvSpPr>
        <p:spPr>
          <a:xfrm>
            <a:off x="479425" y="1241076"/>
            <a:ext cx="9560438"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本資料は中面（プライムディスプレイ）のセールスシートです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A5AD2282-7944-8DFD-738B-B38F8EA0D894}"/>
              </a:ext>
            </a:extLst>
          </p:cNvPr>
          <p:cNvGraphicFramePr>
            <a:graphicFrameLocks noGrp="1"/>
          </p:cNvGraphicFramePr>
          <p:nvPr>
            <p:extLst>
              <p:ext uri="{D42A27DB-BD31-4B8C-83A1-F6EECF244321}">
                <p14:modId xmlns:p14="http://schemas.microsoft.com/office/powerpoint/2010/main" val="3917411232"/>
              </p:ext>
            </p:extLst>
          </p:nvPr>
        </p:nvGraphicFramePr>
        <p:xfrm>
          <a:off x="479425" y="2247857"/>
          <a:ext cx="11168078" cy="3955240"/>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ja-JP" altLang="en-US" sz="1000" b="1" i="0" dirty="0">
                          <a:solidFill>
                            <a:schemeClr val="accent3"/>
                          </a:solidFill>
                          <a:latin typeface="Meiryo" panose="020B0604030504040204" pitchFamily="34" charset="-128"/>
                          <a:ea typeface="Meiryo" panose="020B0604030504040204" pitchFamily="34" charset="-128"/>
                        </a:rPr>
                        <a:t>中面（プライムディスプレイ）</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6"/>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8"/>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サービス</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ニュース</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9"/>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spTree>
    <p:extLst>
      <p:ext uri="{BB962C8B-B14F-4D97-AF65-F5344CB8AC3E}">
        <p14:creationId xmlns:p14="http://schemas.microsoft.com/office/powerpoint/2010/main" val="4173668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sz="1600" dirty="0">
                <a:latin typeface="Meiryo" panose="020B0604030504040204" pitchFamily="34" charset="-128"/>
                <a:ea typeface="Meiryo" panose="020B0604030504040204" pitchFamily="34" charset="-128"/>
              </a:rPr>
              <a:t>中面（プライムディスプレイ）</a:t>
            </a:r>
            <a:r>
              <a:rPr kumimoji="1" lang="en-US" altLang="ja-JP" sz="1600" dirty="0">
                <a:latin typeface="Meiryo" panose="020B0604030504040204" pitchFamily="34" charset="-128"/>
                <a:ea typeface="Meiryo" panose="020B0604030504040204" pitchFamily="34" charset="-128"/>
              </a:rPr>
              <a:t>2023</a:t>
            </a:r>
            <a:r>
              <a:rPr kumimoji="1" lang="ja-JP" altLang="en-US" sz="1600" dirty="0">
                <a:latin typeface="Meiryo" panose="020B0604030504040204" pitchFamily="34" charset="-128"/>
                <a:ea typeface="Meiryo" panose="020B0604030504040204" pitchFamily="34" charset="-128"/>
              </a:rPr>
              <a:t>年</a:t>
            </a:r>
            <a:r>
              <a:rPr kumimoji="1" lang="en-US" altLang="ja-JP" sz="1600" dirty="0">
                <a:latin typeface="Meiryo" panose="020B0604030504040204" pitchFamily="34" charset="-128"/>
                <a:ea typeface="Meiryo" panose="020B0604030504040204" pitchFamily="34" charset="-128"/>
              </a:rPr>
              <a:t>3</a:t>
            </a:r>
            <a:r>
              <a:rPr kumimoji="1" lang="ja-JP" altLang="en-US" sz="1600" dirty="0">
                <a:latin typeface="Meiryo" panose="020B0604030504040204" pitchFamily="34" charset="-128"/>
                <a:ea typeface="Meiryo" panose="020B0604030504040204" pitchFamily="34" charset="-128"/>
              </a:rPr>
              <a:t>月</a:t>
            </a:r>
            <a:r>
              <a:rPr kumimoji="1" lang="en-US" altLang="ja-JP" sz="1600" dirty="0">
                <a:latin typeface="Meiryo" panose="020B0604030504040204" pitchFamily="34" charset="-128"/>
                <a:ea typeface="Meiryo" panose="020B0604030504040204" pitchFamily="34" charset="-128"/>
              </a:rPr>
              <a:t>~9</a:t>
            </a:r>
            <a:r>
              <a:rPr kumimoji="1" lang="ja-JP" altLang="en-US" sz="1600" dirty="0">
                <a:latin typeface="Meiryo" panose="020B0604030504040204" pitchFamily="34" charset="-128"/>
                <a:ea typeface="Meiryo" panose="020B0604030504040204" pitchFamily="34" charset="-128"/>
              </a:rPr>
              <a:t>月商品 変更点</a:t>
            </a:r>
          </a:p>
        </p:txBody>
      </p:sp>
      <p:pic>
        <p:nvPicPr>
          <p:cNvPr id="11" name="図プレースホルダー 10" descr="アイコン&#10;&#10;自動的に生成された説明">
            <a:extLst>
              <a:ext uri="{FF2B5EF4-FFF2-40B4-BE49-F238E27FC236}">
                <a16:creationId xmlns:a16="http://schemas.microsoft.com/office/drawing/2014/main" id="{22052C02-6A5C-A259-5AB0-6DFFA50747C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9" name="角丸四角形 3">
            <a:extLst>
              <a:ext uri="{FF2B5EF4-FFF2-40B4-BE49-F238E27FC236}">
                <a16:creationId xmlns:a16="http://schemas.microsoft.com/office/drawing/2014/main" id="{6F3B5E6F-6A7D-CD77-F7D5-9D7FFDC0EB91}"/>
              </a:ext>
            </a:extLst>
          </p:cNvPr>
          <p:cNvSpPr/>
          <p:nvPr/>
        </p:nvSpPr>
        <p:spPr>
          <a:xfrm>
            <a:off x="1416000" y="1163788"/>
            <a:ext cx="8223591" cy="645319"/>
          </a:xfrm>
          <a:prstGeom prst="roundRect">
            <a:avLst>
              <a:gd name="adj" fmla="val 8047"/>
            </a:avLst>
          </a:prstGeom>
          <a:noFill/>
          <a:ln w="15875">
            <a:noFill/>
          </a:ln>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「オーディエンスカテゴリー」ターゲティングを</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「オーディエンスリスト」ターゲティングに集約します</a:t>
            </a:r>
          </a:p>
        </p:txBody>
      </p:sp>
      <p:sp>
        <p:nvSpPr>
          <p:cNvPr id="10" name="1 つの角を丸めた四角形 54">
            <a:extLst>
              <a:ext uri="{FF2B5EF4-FFF2-40B4-BE49-F238E27FC236}">
                <a16:creationId xmlns:a16="http://schemas.microsoft.com/office/drawing/2014/main" id="{2181E50D-DC62-DD54-7264-E7A5C0B6EAA4}"/>
              </a:ext>
            </a:extLst>
          </p:cNvPr>
          <p:cNvSpPr/>
          <p:nvPr/>
        </p:nvSpPr>
        <p:spPr>
          <a:xfrm>
            <a:off x="1" y="1075065"/>
            <a:ext cx="1222545" cy="697252"/>
          </a:xfrm>
          <a:prstGeom prst="round1Rect">
            <a:avLst/>
          </a:prstGeom>
          <a:solidFill>
            <a:schemeClr val="accent6"/>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内容変更</a:t>
            </a:r>
          </a:p>
        </p:txBody>
      </p:sp>
      <p:sp>
        <p:nvSpPr>
          <p:cNvPr id="17" name="テキスト ボックス 16">
            <a:extLst>
              <a:ext uri="{FF2B5EF4-FFF2-40B4-BE49-F238E27FC236}">
                <a16:creationId xmlns:a16="http://schemas.microsoft.com/office/drawing/2014/main" id="{61FEEDCF-8A1A-F4AA-A665-FD69E7C5B45D}"/>
              </a:ext>
            </a:extLst>
          </p:cNvPr>
          <p:cNvSpPr txBox="1"/>
          <p:nvPr/>
        </p:nvSpPr>
        <p:spPr>
          <a:xfrm>
            <a:off x="479425" y="1786277"/>
            <a:ext cx="11233150" cy="4774861"/>
          </a:xfrm>
          <a:prstGeom prst="snip1Rect">
            <a:avLst>
              <a:gd name="adj" fmla="val 10172"/>
            </a:avLst>
          </a:prstGeom>
          <a:solidFill>
            <a:schemeClr val="bg1">
              <a:lumMod val="95000"/>
            </a:schemeClr>
          </a:solidFill>
          <a:ln w="28575">
            <a:solidFill>
              <a:schemeClr val="bg1"/>
            </a:solidFill>
          </a:ln>
          <a:effectLst>
            <a:outerShdw blurRad="38100" dist="25400" dir="2700000" algn="tl" rotWithShape="0">
              <a:prstClr val="black">
                <a:alpha val="40000"/>
              </a:prstClr>
            </a:outerShdw>
          </a:effectLst>
        </p:spPr>
        <p:txBody>
          <a:bodyPr wrap="square" lIns="827999" tIns="108000" rIns="396000" bIns="144000" rtlCol="0" anchor="ctr">
            <a:noAutofit/>
          </a:bodyPr>
          <a:lstStyle/>
          <a:p>
            <a:pPr marL="0" marR="0" lvl="0" indent="0" algn="l" defTabSz="914400" rtl="0" eaLnBrk="1" fontAlgn="auto" latinLnBrk="0" hangingPunct="1">
              <a:lnSpc>
                <a:spcPct val="120000"/>
              </a:lnSpc>
              <a:spcBef>
                <a:spcPts val="0"/>
              </a:spcBef>
              <a:spcAft>
                <a:spcPts val="800"/>
              </a:spcAft>
              <a:buClrTx/>
              <a:buSzTx/>
              <a:buFontTx/>
              <a:buNone/>
              <a:tabLst/>
              <a:defRPr/>
            </a:pPr>
            <a:r>
              <a:rPr lang="en-US" altLang="ja-JP" sz="1400" dirty="0">
                <a:solidFill>
                  <a:schemeClr val="accent3"/>
                </a:solidFill>
                <a:latin typeface="+mn-ea"/>
              </a:rPr>
              <a:t>2023</a:t>
            </a:r>
            <a:r>
              <a:rPr lang="ja-JP" altLang="en-US" sz="1400" dirty="0">
                <a:solidFill>
                  <a:schemeClr val="accent3"/>
                </a:solidFill>
                <a:latin typeface="+mn-ea"/>
              </a:rPr>
              <a:t>年</a:t>
            </a:r>
            <a:r>
              <a:rPr lang="en-US" altLang="ja-JP" sz="1400" dirty="0">
                <a:solidFill>
                  <a:schemeClr val="accent3"/>
                </a:solidFill>
                <a:latin typeface="+mn-ea"/>
              </a:rPr>
              <a:t>4</a:t>
            </a:r>
            <a:r>
              <a:rPr lang="ja-JP" altLang="en-US" sz="1400" dirty="0">
                <a:solidFill>
                  <a:schemeClr val="accent3"/>
                </a:solidFill>
                <a:latin typeface="+mn-ea"/>
              </a:rPr>
              <a:t>月</a:t>
            </a:r>
            <a:r>
              <a:rPr lang="en-US" altLang="ja-JP" sz="1400" dirty="0">
                <a:solidFill>
                  <a:schemeClr val="accent3"/>
                </a:solidFill>
                <a:latin typeface="+mn-ea"/>
              </a:rPr>
              <a:t>20</a:t>
            </a:r>
            <a:r>
              <a:rPr lang="ja-JP" altLang="en-US" sz="1400" dirty="0">
                <a:solidFill>
                  <a:schemeClr val="accent3"/>
                </a:solidFill>
                <a:latin typeface="+mn-ea"/>
              </a:rPr>
              <a:t>日（木）朝</a:t>
            </a:r>
            <a:r>
              <a:rPr lang="en-US" altLang="ja-JP" sz="1400" dirty="0">
                <a:solidFill>
                  <a:schemeClr val="accent3"/>
                </a:solidFill>
                <a:latin typeface="+mn-ea"/>
              </a:rPr>
              <a:t>10</a:t>
            </a:r>
            <a:r>
              <a:rPr lang="ja-JP" altLang="en-US" sz="1400" dirty="0">
                <a:solidFill>
                  <a:schemeClr val="accent3"/>
                </a:solidFill>
                <a:latin typeface="+mn-ea"/>
              </a:rPr>
              <a:t>時より設定変更した商品をリリースします。</a:t>
            </a: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対象商品リスト：</a:t>
            </a:r>
            <a:r>
              <a:rPr lang="en-US" altLang="ja-JP" sz="1300" dirty="0">
                <a:latin typeface="+mn-ea"/>
                <a:hlinkClick r:id="rId4"/>
              </a:rPr>
              <a:t>https://s.yimg.jp/dl/displayads-guarantee/01/displayads-guarantee_ALT</a:t>
            </a:r>
            <a:r>
              <a:rPr lang="en-US" altLang="ja-JP" sz="1300" dirty="0">
                <a:latin typeface="+mn-ea"/>
                <a:hlinkClick r:id="rId4"/>
              </a:rPr>
              <a:t>-</a:t>
            </a:r>
            <a:r>
              <a:rPr lang="en-US" altLang="ja-JP" sz="1300" dirty="0">
                <a:latin typeface="+mn-ea"/>
                <a:hlinkClick r:id="rId4"/>
              </a:rPr>
              <a:t>TG_changelist_2023Q1H1.zip</a:t>
            </a:r>
            <a:endParaRPr lang="en-US" altLang="ja-JP" sz="1300" dirty="0">
              <a:latin typeface="+mn-ea"/>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セールスシートの表記上、これまで「オーディエンスカテゴリー」と表記していたものは、以下の名称に変更します。</a:t>
            </a: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「オーディエンスリスト（興味関心、購買意向、属性・ライフイベント）」</a:t>
            </a: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仕様詳細はリリースノートをご確認ください。</a:t>
            </a:r>
            <a:endParaRPr lang="en-US" altLang="ja-JP" sz="1400" dirty="0">
              <a:solidFill>
                <a:schemeClr val="accent3"/>
              </a:solidFill>
              <a:latin typeface="+mn-ea"/>
            </a:endParaRPr>
          </a:p>
          <a:p>
            <a:pPr>
              <a:lnSpc>
                <a:spcPct val="120000"/>
              </a:lnSpc>
              <a:spcAft>
                <a:spcPts val="800"/>
              </a:spcAft>
              <a:defRPr/>
            </a:pPr>
            <a:r>
              <a:rPr lang="en-US" altLang="ja-JP" sz="1300" dirty="0">
                <a:solidFill>
                  <a:schemeClr val="accent3"/>
                </a:solidFill>
                <a:latin typeface="+mn-ea"/>
                <a:hlinkClick r:id="rId5"/>
              </a:rPr>
              <a:t>https://ads-promo.yahoo.co.jp/support/release/30406415.html</a:t>
            </a:r>
            <a:endParaRPr lang="en-US" altLang="ja-JP" sz="1300" dirty="0">
              <a:solidFill>
                <a:schemeClr val="accent3"/>
              </a:solidFill>
              <a:latin typeface="+mn-ea"/>
            </a:endParaRPr>
          </a:p>
          <a:p>
            <a:pPr>
              <a:lnSpc>
                <a:spcPct val="120000"/>
              </a:lnSpc>
              <a:spcAft>
                <a:spcPts val="800"/>
              </a:spcAft>
              <a:defRPr/>
            </a:pPr>
            <a:r>
              <a:rPr lang="ja-JP" altLang="en-US" sz="1200" b="1" dirty="0">
                <a:solidFill>
                  <a:schemeClr val="accent3"/>
                </a:solidFill>
                <a:latin typeface="Meiryo" panose="020B0604030504040204" pitchFamily="34" charset="-128"/>
                <a:ea typeface="Meiryo" panose="020B0604030504040204" pitchFamily="34" charset="-128"/>
              </a:rPr>
              <a:t>　　　　　　　　　　　　　　　　　　　　■商品スペック「ターゲティング設定」表記</a:t>
            </a:r>
            <a:endParaRPr lang="en-US" altLang="ja-JP" sz="1200" b="1" dirty="0">
              <a:solidFill>
                <a:schemeClr val="accent3"/>
              </a:solidFill>
              <a:latin typeface="Meiryo" panose="020B0604030504040204" pitchFamily="34" charset="-128"/>
              <a:ea typeface="Meiryo" panose="020B0604030504040204" pitchFamily="34" charset="-128"/>
            </a:endParaRPr>
          </a:p>
          <a:p>
            <a:pPr>
              <a:lnSpc>
                <a:spcPct val="120000"/>
              </a:lnSpc>
              <a:spcAft>
                <a:spcPts val="800"/>
              </a:spcAft>
              <a:defRPr/>
            </a:pPr>
            <a:endParaRPr lang="en-US" altLang="ja-JP" sz="1200" b="1" dirty="0">
              <a:solidFill>
                <a:schemeClr val="accent3"/>
              </a:solidFill>
              <a:latin typeface="Meiryo" panose="020B0604030504040204" pitchFamily="34" charset="-128"/>
              <a:ea typeface="Meiryo" panose="020B0604030504040204" pitchFamily="34" charset="-128"/>
            </a:endParaRPr>
          </a:p>
          <a:p>
            <a:pPr>
              <a:lnSpc>
                <a:spcPct val="120000"/>
              </a:lnSpc>
              <a:spcAft>
                <a:spcPts val="800"/>
              </a:spcAft>
              <a:defRPr/>
            </a:pPr>
            <a:endParaRPr lang="en-US" altLang="ja-JP" sz="1200" b="1"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300" dirty="0">
              <a:solidFill>
                <a:schemeClr val="accent3"/>
              </a:solidFill>
              <a:latin typeface="+mn-ea"/>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dirty="0">
              <a:solidFill>
                <a:schemeClr val="accent3"/>
              </a:solidFill>
              <a:latin typeface="Meiryo" panose="020B0604030504040204" pitchFamily="34" charset="-128"/>
              <a:ea typeface="Meiryo" panose="020B0604030504040204" pitchFamily="34" charset="-128"/>
            </a:endParaRPr>
          </a:p>
        </p:txBody>
      </p:sp>
      <p:sp>
        <p:nvSpPr>
          <p:cNvPr id="5" name="テキスト ボックス 4">
            <a:extLst>
              <a:ext uri="{FF2B5EF4-FFF2-40B4-BE49-F238E27FC236}">
                <a16:creationId xmlns:a16="http://schemas.microsoft.com/office/drawing/2014/main" id="{6B48FB87-327F-E71B-1CF8-5DE8045DA4B9}"/>
              </a:ext>
            </a:extLst>
          </p:cNvPr>
          <p:cNvSpPr txBox="1"/>
          <p:nvPr/>
        </p:nvSpPr>
        <p:spPr>
          <a:xfrm>
            <a:off x="7781760" y="189836"/>
            <a:ext cx="2016106" cy="457048"/>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中面（プライムディスプレイ）</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月）の</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追加変更点</a:t>
            </a:r>
          </a:p>
        </p:txBody>
      </p:sp>
      <p:pic>
        <p:nvPicPr>
          <p:cNvPr id="4" name="図 3">
            <a:extLst>
              <a:ext uri="{FF2B5EF4-FFF2-40B4-BE49-F238E27FC236}">
                <a16:creationId xmlns:a16="http://schemas.microsoft.com/office/drawing/2014/main" id="{00A5DD09-DA9B-ADA6-9D02-4A34B5BE80F2}"/>
              </a:ext>
            </a:extLst>
          </p:cNvPr>
          <p:cNvPicPr>
            <a:picLocks noChangeAspect="1"/>
          </p:cNvPicPr>
          <p:nvPr/>
        </p:nvPicPr>
        <p:blipFill>
          <a:blip r:embed="rId6"/>
          <a:stretch>
            <a:fillRect/>
          </a:stretch>
        </p:blipFill>
        <p:spPr>
          <a:xfrm>
            <a:off x="3874576" y="4288752"/>
            <a:ext cx="3998564" cy="2092998"/>
          </a:xfrm>
          <a:prstGeom prst="rect">
            <a:avLst/>
          </a:prstGeom>
        </p:spPr>
      </p:pic>
    </p:spTree>
    <p:extLst>
      <p:ext uri="{BB962C8B-B14F-4D97-AF65-F5344CB8AC3E}">
        <p14:creationId xmlns:p14="http://schemas.microsoft.com/office/powerpoint/2010/main" val="4008689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0" name="図プレースホルダー 9" descr="アイコン&#10;&#10;自動的に生成された説明">
            <a:extLst>
              <a:ext uri="{FF2B5EF4-FFF2-40B4-BE49-F238E27FC236}">
                <a16:creationId xmlns:a16="http://schemas.microsoft.com/office/drawing/2014/main" id="{7CC67EC1-F599-5CF0-722D-8230F1BAAF0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2589903"/>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155052"/>
            <a:ext cx="575621" cy="475831"/>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D8440E83-7BDE-2568-CDC7-8A961D136893}"/>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22EF6B9C-FA36-4EB2-A13B-8C61606870A2}"/>
              </a:ext>
            </a:extLst>
          </p:cNvPr>
          <p:cNvGraphicFramePr>
            <a:graphicFrameLocks noGrp="1"/>
          </p:cNvGraphicFramePr>
          <p:nvPr>
            <p:extLst>
              <p:ext uri="{D42A27DB-BD31-4B8C-83A1-F6EECF244321}">
                <p14:modId xmlns:p14="http://schemas.microsoft.com/office/powerpoint/2010/main" val="3347338004"/>
              </p:ext>
            </p:extLst>
          </p:nvPr>
        </p:nvGraphicFramePr>
        <p:xfrm>
          <a:off x="479425" y="1816674"/>
          <a:ext cx="11233150" cy="1535224"/>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プライムディスプレイ</a:t>
                      </a:r>
                      <a:r>
                        <a:rPr kumimoji="1" lang="en-US" altLang="ja-JP" sz="1050" b="1" i="0" dirty="0">
                          <a:solidFill>
                            <a:schemeClr val="accent3"/>
                          </a:solidFill>
                          <a:latin typeface="Meiryo" panose="020B0604030504040204" pitchFamily="34" charset="-128"/>
                          <a:ea typeface="Meiryo" panose="020B0604030504040204" pitchFamily="34" charset="-128"/>
                        </a:rPr>
                        <a:t> </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P.8</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bl>
          </a:graphicData>
        </a:graphic>
      </p:graphicFrame>
      <p:pic>
        <p:nvPicPr>
          <p:cNvPr id="6" name="図 5">
            <a:extLst>
              <a:ext uri="{FF2B5EF4-FFF2-40B4-BE49-F238E27FC236}">
                <a16:creationId xmlns:a16="http://schemas.microsoft.com/office/drawing/2014/main" id="{7F41F003-82DA-57F1-9104-7128F8108CF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2656034"/>
            <a:ext cx="575621" cy="475831"/>
          </a:xfrm>
          <a:prstGeom prst="rect">
            <a:avLst/>
          </a:prstGeom>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955173"/>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3265383" y="1798490"/>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A7083D98-AD57-98B6-8E32-83BC8F8B3C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8405" y="2520218"/>
            <a:ext cx="3104913" cy="3104914"/>
          </a:xfrm>
          <a:prstGeom prst="rect">
            <a:avLst/>
          </a:prstGeom>
        </p:spPr>
      </p:pic>
      <p:pic>
        <p:nvPicPr>
          <p:cNvPr id="4" name="図 3">
            <a:extLst>
              <a:ext uri="{FF2B5EF4-FFF2-40B4-BE49-F238E27FC236}">
                <a16:creationId xmlns:a16="http://schemas.microsoft.com/office/drawing/2014/main" id="{690C1B21-E9AC-7BFF-636A-687E707242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6413" y="2495443"/>
            <a:ext cx="3193310" cy="3193310"/>
          </a:xfrm>
          <a:prstGeom prst="rect">
            <a:avLst/>
          </a:prstGeom>
        </p:spPr>
      </p:pic>
      <p:pic>
        <p:nvPicPr>
          <p:cNvPr id="6" name="図 5">
            <a:extLst>
              <a:ext uri="{FF2B5EF4-FFF2-40B4-BE49-F238E27FC236}">
                <a16:creationId xmlns:a16="http://schemas.microsoft.com/office/drawing/2014/main" id="{C85DD274-7CE8-C75F-AB87-B6C5218040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87420" y="2529311"/>
            <a:ext cx="3087305" cy="3104914"/>
          </a:xfrm>
          <a:prstGeom prst="rect">
            <a:avLst/>
          </a:prstGeom>
        </p:spPr>
      </p:pic>
      <p:sp>
        <p:nvSpPr>
          <p:cNvPr id="43" name="正方形/長方形 42">
            <a:extLst>
              <a:ext uri="{FF2B5EF4-FFF2-40B4-BE49-F238E27FC236}">
                <a16:creationId xmlns:a16="http://schemas.microsoft.com/office/drawing/2014/main" id="{6A617E66-A976-FDB0-7282-ED917AAD5380}"/>
              </a:ext>
            </a:extLst>
          </p:cNvPr>
          <p:cNvSpPr/>
          <p:nvPr/>
        </p:nvSpPr>
        <p:spPr>
          <a:xfrm>
            <a:off x="8663627" y="3135883"/>
            <a:ext cx="1975645" cy="866624"/>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54FD2DE7-5E96-A9E3-9A4B-CCD816F4B796}"/>
              </a:ext>
            </a:extLst>
          </p:cNvPr>
          <p:cNvSpPr/>
          <p:nvPr/>
        </p:nvSpPr>
        <p:spPr>
          <a:xfrm>
            <a:off x="4723316" y="3151004"/>
            <a:ext cx="1865075" cy="775303"/>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正方形/長方形 45">
            <a:extLst>
              <a:ext uri="{FF2B5EF4-FFF2-40B4-BE49-F238E27FC236}">
                <a16:creationId xmlns:a16="http://schemas.microsoft.com/office/drawing/2014/main" id="{11F62C8B-B58C-42CC-663B-AEA39BDF921D}"/>
              </a:ext>
            </a:extLst>
          </p:cNvPr>
          <p:cNvSpPr/>
          <p:nvPr/>
        </p:nvSpPr>
        <p:spPr>
          <a:xfrm>
            <a:off x="647096" y="3187319"/>
            <a:ext cx="2049937" cy="815188"/>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プレースホルダー 9" descr="アイコン&#10;&#10;自動的に生成された説明">
            <a:extLst>
              <a:ext uri="{FF2B5EF4-FFF2-40B4-BE49-F238E27FC236}">
                <a16:creationId xmlns:a16="http://schemas.microsoft.com/office/drawing/2014/main" id="{29C7E0F0-FB44-6FF9-FCE9-38F160DC8185}"/>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252034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3" name="正方形/長方形 22">
            <a:extLst>
              <a:ext uri="{FF2B5EF4-FFF2-40B4-BE49-F238E27FC236}">
                <a16:creationId xmlns:a16="http://schemas.microsoft.com/office/drawing/2014/main" id="{3F780861-8AB8-76EC-8A06-98F25B0BA1E1}"/>
              </a:ext>
            </a:extLst>
          </p:cNvPr>
          <p:cNvSpPr/>
          <p:nvPr/>
        </p:nvSpPr>
        <p:spPr>
          <a:xfrm>
            <a:off x="7084682" y="6260959"/>
            <a:ext cx="4716035"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err="1">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162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3" name="円/楕円 23">
            <a:extLst>
              <a:ext uri="{FF2B5EF4-FFF2-40B4-BE49-F238E27FC236}">
                <a16:creationId xmlns:a16="http://schemas.microsoft.com/office/drawing/2014/main" id="{2DCFB74F-0C12-AC08-65A7-5D4FF98FA292}"/>
              </a:ext>
            </a:extLst>
          </p:cNvPr>
          <p:cNvSpPr>
            <a:spLocks noChangeAspect="1"/>
          </p:cNvSpPr>
          <p:nvPr/>
        </p:nvSpPr>
        <p:spPr>
          <a:xfrm>
            <a:off x="6144150" y="242857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graphicFrame>
        <p:nvGraphicFramePr>
          <p:cNvPr id="8" name="表 7">
            <a:extLst>
              <a:ext uri="{FF2B5EF4-FFF2-40B4-BE49-F238E27FC236}">
                <a16:creationId xmlns:a16="http://schemas.microsoft.com/office/drawing/2014/main" id="{46508A4A-B1CA-AF4D-A8A5-ECDC6188BDA2}"/>
              </a:ext>
            </a:extLst>
          </p:cNvPr>
          <p:cNvGraphicFramePr>
            <a:graphicFrameLocks noGrp="1"/>
          </p:cNvGraphicFramePr>
          <p:nvPr>
            <p:extLst>
              <p:ext uri="{D42A27DB-BD31-4B8C-83A1-F6EECF244321}">
                <p14:modId xmlns:p14="http://schemas.microsoft.com/office/powerpoint/2010/main" val="2497610107"/>
              </p:ext>
            </p:extLst>
          </p:nvPr>
        </p:nvGraphicFramePr>
        <p:xfrm>
          <a:off x="479426" y="1082860"/>
          <a:ext cx="11233149" cy="5034785"/>
        </p:xfrm>
        <a:graphic>
          <a:graphicData uri="http://schemas.openxmlformats.org/drawingml/2006/table">
            <a:tbl>
              <a:tblPr firstCol="1" bandRow="1"/>
              <a:tblGrid>
                <a:gridCol w="3987643">
                  <a:extLst>
                    <a:ext uri="{9D8B030D-6E8A-4147-A177-3AD203B41FA5}">
                      <a16:colId xmlns:a16="http://schemas.microsoft.com/office/drawing/2014/main" val="792911817"/>
                    </a:ext>
                  </a:extLst>
                </a:gridCol>
                <a:gridCol w="2023672">
                  <a:extLst>
                    <a:ext uri="{9D8B030D-6E8A-4147-A177-3AD203B41FA5}">
                      <a16:colId xmlns:a16="http://schemas.microsoft.com/office/drawing/2014/main" val="1525620392"/>
                    </a:ext>
                  </a:extLst>
                </a:gridCol>
                <a:gridCol w="5221834">
                  <a:extLst>
                    <a:ext uri="{9D8B030D-6E8A-4147-A177-3AD203B41FA5}">
                      <a16:colId xmlns:a16="http://schemas.microsoft.com/office/drawing/2014/main" val="3835180974"/>
                    </a:ext>
                  </a:extLst>
                </a:gridCol>
              </a:tblGrid>
              <a:tr h="4043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effectLst/>
                          <a:latin typeface="Meiryo"/>
                          <a:ea typeface="Meiryo"/>
                          <a:cs typeface="+mn-cs"/>
                        </a:rPr>
                        <a:t>1000005747</a:t>
                      </a:r>
                      <a:endParaRPr kumimoji="1" lang="ja-JP" altLang="en-US" sz="900" kern="1200" dirty="0">
                        <a:solidFill>
                          <a:schemeClr val="accent3"/>
                        </a:solidFill>
                        <a:effectLst/>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586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2023</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日（水）</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30759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993594562"/>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86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 JAPAN</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中面（</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9586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 JAPAN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トップページ以外</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86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3</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日（水）～</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9</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30</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日（土）</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2463668774"/>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6"/>
                          </a:solidFill>
                          <a:latin typeface="Meiryo" panose="020B0604030504040204" pitchFamily="34" charset="-128"/>
                          <a:ea typeface="Meiryo" panose="020B0604030504040204" pitchFamily="34" charset="-128"/>
                          <a:cs typeface="+mn-cs"/>
                        </a:rPr>
                        <a:t>※1</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err="1">
                          <a:solidFill>
                            <a:schemeClr val="accent3"/>
                          </a:solidFill>
                          <a:latin typeface="Meiryo"/>
                          <a:ea typeface="Meiryo"/>
                        </a:rPr>
                        <a:t>vimps</a:t>
                      </a:r>
                      <a:r>
                        <a:rPr kumimoji="1" lang="ja-JP" altLang="en-US" sz="900">
                          <a:solidFill>
                            <a:schemeClr val="accent3"/>
                          </a:solidFill>
                          <a:latin typeface="Meiryo"/>
                          <a:ea typeface="Meiryo"/>
                        </a:rPr>
                        <a:t>購入型</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750538939"/>
                  </a:ext>
                </a:extLst>
              </a:tr>
              <a:tr h="2958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7724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5</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zh-CN" sz="900" kern="1200" dirty="0">
                          <a:solidFill>
                            <a:schemeClr val="accent3"/>
                          </a:solidFill>
                          <a:latin typeface="Meiryo" panose="020B0604030504040204" pitchFamily="34" charset="-128"/>
                          <a:ea typeface="Meiryo" panose="020B0604030504040204" pitchFamily="34" charset="-128"/>
                          <a:cs typeface="+mn-cs"/>
                        </a:rPr>
                        <a:t>260</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zh-CN" sz="900" kern="1200" dirty="0">
                          <a:solidFill>
                            <a:schemeClr val="accent3"/>
                          </a:solidFill>
                          <a:latin typeface="Meiryo" panose="020B0604030504040204" pitchFamily="34" charset="-128"/>
                          <a:ea typeface="Meiryo" panose="020B0604030504040204" pitchFamily="34" charset="-128"/>
                          <a:cs typeface="+mn-cs"/>
                        </a:rPr>
                        <a:t>260</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zh-CN" sz="900" kern="1200" dirty="0">
                          <a:solidFill>
                            <a:schemeClr val="accent3"/>
                          </a:solidFill>
                          <a:latin typeface="Meiryo" panose="020B0604030504040204" pitchFamily="34" charset="-128"/>
                          <a:ea typeface="Meiryo" panose="020B0604030504040204" pitchFamily="34" charset="-128"/>
                          <a:cs typeface="+mn-cs"/>
                        </a:rPr>
                        <a:t>312</a:t>
                      </a:r>
                      <a:r>
                        <a:rPr kumimoji="1" lang="zh-CN" altLang="en-US" sz="900" kern="1200" dirty="0">
                          <a:solidFill>
                            <a:schemeClr val="accent3"/>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kern="1200" dirty="0">
                          <a:solidFill>
                            <a:schemeClr val="accent6"/>
                          </a:solidFill>
                          <a:latin typeface="Meiryo" panose="020B0604030504040204" pitchFamily="34" charset="-128"/>
                          <a:ea typeface="Meiryo" panose="020B0604030504040204" pitchFamily="34" charset="-128"/>
                          <a:cs typeface="+mn-cs"/>
                        </a:rPr>
                        <a:t>※</a:t>
                      </a:r>
                      <a:r>
                        <a:rPr kumimoji="1" lang="en-US" altLang="ja-JP" sz="90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9586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23">
            <a:extLst>
              <a:ext uri="{FF2B5EF4-FFF2-40B4-BE49-F238E27FC236}">
                <a16:creationId xmlns:a16="http://schemas.microsoft.com/office/drawing/2014/main" id="{CC226BCC-55A5-BE8F-AD34-204933742E6E}"/>
              </a:ext>
            </a:extLst>
          </p:cNvPr>
          <p:cNvSpPr>
            <a:spLocks noChangeAspect="1"/>
          </p:cNvSpPr>
          <p:nvPr/>
        </p:nvSpPr>
        <p:spPr>
          <a:xfrm>
            <a:off x="8567675" y="242357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24">
            <a:extLst>
              <a:ext uri="{FF2B5EF4-FFF2-40B4-BE49-F238E27FC236}">
                <a16:creationId xmlns:a16="http://schemas.microsoft.com/office/drawing/2014/main" id="{7D762695-04BB-09F6-7D10-C4856AB8E16A}"/>
              </a:ext>
            </a:extLst>
          </p:cNvPr>
          <p:cNvSpPr>
            <a:spLocks noChangeAspect="1"/>
          </p:cNvSpPr>
          <p:nvPr/>
        </p:nvSpPr>
        <p:spPr>
          <a:xfrm>
            <a:off x="11302044" y="242357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円/楕円 23">
            <a:extLst>
              <a:ext uri="{FF2B5EF4-FFF2-40B4-BE49-F238E27FC236}">
                <a16:creationId xmlns:a16="http://schemas.microsoft.com/office/drawing/2014/main" id="{700B75E1-42E0-FDEA-1EB3-41F89C230511}"/>
              </a:ext>
            </a:extLst>
          </p:cNvPr>
          <p:cNvSpPr>
            <a:spLocks noChangeAspect="1"/>
          </p:cNvSpPr>
          <p:nvPr/>
        </p:nvSpPr>
        <p:spPr>
          <a:xfrm>
            <a:off x="6022592" y="244718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0C12E0F4-A27F-9AFE-B182-A9D020AC2193}"/>
              </a:ext>
            </a:extLst>
          </p:cNvPr>
          <p:cNvSpPr/>
          <p:nvPr/>
        </p:nvSpPr>
        <p:spPr>
          <a:xfrm>
            <a:off x="479423" y="6154873"/>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pic>
        <p:nvPicPr>
          <p:cNvPr id="14" name="図プレースホルダー 13" descr="アイコン&#10;&#10;自動的に生成された説明">
            <a:extLst>
              <a:ext uri="{FF2B5EF4-FFF2-40B4-BE49-F238E27FC236}">
                <a16:creationId xmlns:a16="http://schemas.microsoft.com/office/drawing/2014/main" id="{DDF1F786-CBF6-C651-C2EC-350BCB6B814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53876634"/>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19682</TotalTime>
  <Words>3524</Words>
  <Application>Microsoft Office PowerPoint</Application>
  <PresentationFormat>ワイド画面</PresentationFormat>
  <Paragraphs>497</Paragraphs>
  <Slides>20</Slides>
  <Notes>11</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20</vt:i4>
      </vt:variant>
    </vt:vector>
  </HeadingPairs>
  <TitlesOfParts>
    <vt:vector size="31" baseType="lpstr">
      <vt:lpstr>A P-OTF UD Shin Go NT Pr6N U</vt:lpstr>
      <vt:lpstr>Meiryo</vt:lpstr>
      <vt:lpstr>Meiryo</vt:lpstr>
      <vt:lpstr>Yu Gothic</vt:lpstr>
      <vt:lpstr>Yu Gothic Medium</vt:lpstr>
      <vt:lpstr>Arial</vt:lpstr>
      <vt:lpstr>Calibri</vt:lpstr>
      <vt:lpstr>Segoe UI</vt:lpstr>
      <vt:lpstr>Wingdings</vt:lpstr>
      <vt:lpstr>表紙</vt:lpstr>
      <vt:lpstr>1_表紙</vt:lpstr>
      <vt:lpstr>ディスプレイ広告 （予約型 ）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564</cp:revision>
  <dcterms:created xsi:type="dcterms:W3CDTF">2020-02-26T07:28:11Z</dcterms:created>
  <dcterms:modified xsi:type="dcterms:W3CDTF">2023-04-04T09:05:44Z</dcterms:modified>
  <cp:category/>
</cp:coreProperties>
</file>