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18"/>
  </p:notesMasterIdLst>
  <p:sldIdLst>
    <p:sldId id="316" r:id="rId4"/>
    <p:sldId id="364" r:id="rId5"/>
    <p:sldId id="363" r:id="rId6"/>
    <p:sldId id="410" r:id="rId7"/>
    <p:sldId id="355" r:id="rId8"/>
    <p:sldId id="408" r:id="rId9"/>
    <p:sldId id="359" r:id="rId10"/>
    <p:sldId id="333" r:id="rId11"/>
    <p:sldId id="362" r:id="rId12"/>
    <p:sldId id="405" r:id="rId13"/>
    <p:sldId id="336" r:id="rId14"/>
    <p:sldId id="338" r:id="rId15"/>
    <p:sldId id="407" r:id="rId16"/>
    <p:sldId id="312" r:id="rId17"/>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5F8"/>
    <a:srgbClr val="C9C9D9"/>
    <a:srgbClr val="FAFAFB"/>
    <a:srgbClr val="AEB1BF"/>
    <a:srgbClr val="FBFBFA"/>
    <a:srgbClr val="454958"/>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352" autoAdjust="0"/>
    <p:restoredTop sz="96327" autoAdjust="0"/>
  </p:normalViewPr>
  <p:slideViewPr>
    <p:cSldViewPr>
      <p:cViewPr varScale="1">
        <p:scale>
          <a:sx n="73" d="100"/>
          <a:sy n="73" d="100"/>
        </p:scale>
        <p:origin x="92" y="3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2023/2/6</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lvl1pPr>
              <a:defRPr/>
            </a:lvl1pPr>
          </a:lstStyle>
          <a:p>
            <a:pPr>
              <a:defRPr/>
            </a:pPr>
            <a:r>
              <a:rPr lang="en-US" dirty="0"/>
              <a:t>© Yahoo Japan</a:t>
            </a: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US" dirty="0"/>
              <a:t>© Yahoo Japan</a:t>
            </a:r>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US" dirty="0"/>
              <a:t>© Yahoo Japan</a:t>
            </a:r>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US" dirty="0"/>
              <a:t>© Yahoo Japan</a:t>
            </a:r>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US" dirty="0"/>
              <a:t>© Yahoo Japan</a:t>
            </a:r>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US" dirty="0"/>
              <a:t>© Yahoo Japan</a:t>
            </a:r>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US" dirty="0"/>
              <a:t>© Yahoo Japan</a:t>
            </a:r>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US" dirty="0"/>
              <a:t>© Yahoo Japan</a:t>
            </a:r>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11031930" y="6538793"/>
            <a:ext cx="957378"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ja-JP" sz="800" dirty="0">
                <a:solidFill>
                  <a:schemeClr val="accent2"/>
                </a:solidFill>
              </a:rPr>
              <a:t>© Yahoo Japan</a:t>
            </a:r>
            <a:endParaRPr lang="en" altLang="ja-JP" sz="800" dirty="0">
              <a:solidFill>
                <a:schemeClr val="accent2"/>
              </a:solidFill>
            </a:endParaRPr>
          </a:p>
          <a:p>
            <a:pPr algn="r"/>
            <a:endParaRPr kumimoji="1" lang="ja-JP" altLang="en-US" sz="800" dirty="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702187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2" name="角丸四角形 11">
            <a:extLst>
              <a:ext uri="{FF2B5EF4-FFF2-40B4-BE49-F238E27FC236}">
                <a16:creationId xmlns:a16="http://schemas.microsoft.com/office/drawing/2014/main" id="{5C3A3074-BA00-8D4D-8F11-91B03369DE3A}"/>
              </a:ext>
            </a:extLst>
          </p:cNvPr>
          <p:cNvSpPr/>
          <p:nvPr userDrawn="1"/>
        </p:nvSpPr>
        <p:spPr>
          <a:xfrm>
            <a:off x="946332" y="5339275"/>
            <a:ext cx="5077660"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3"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55817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lvl1pPr>
              <a:defRPr/>
            </a:lvl1pPr>
          </a:lstStyle>
          <a:p>
            <a:pPr>
              <a:defRPr/>
            </a:pPr>
            <a:r>
              <a:rPr lang="en-US" dirty="0"/>
              <a:t>© Yahoo Japan</a:t>
            </a: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lvl1pPr>
              <a:defRPr/>
            </a:lvl1pPr>
          </a:lstStyle>
          <a:p>
            <a:pPr>
              <a:defRPr/>
            </a:pPr>
            <a:r>
              <a:rPr lang="en-US" dirty="0"/>
              <a:t>© Yahoo Japan</a:t>
            </a: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US" dirty="0"/>
              <a:t>© Yahoo Japan</a:t>
            </a:r>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11031995" y="6538793"/>
            <a:ext cx="957313"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ja-JP" sz="800" dirty="0">
                <a:solidFill>
                  <a:schemeClr val="accent2"/>
                </a:solidFill>
              </a:rPr>
              <a:t>© Yahoo Japan</a:t>
            </a:r>
            <a:endParaRPr kumimoji="1" lang="ja-JP" altLang="en-US" sz="800" dirty="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US" dirty="0"/>
              <a:t>© Yahoo Japan</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5617343" y="6688723"/>
            <a:ext cx="957313"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800" dirty="0">
                <a:solidFill>
                  <a:schemeClr val="accent2"/>
                </a:solidFill>
              </a:rPr>
              <a:t>© Yahoo Japan</a:t>
            </a:r>
            <a:endParaRPr lang="en" altLang="ja-JP" sz="800" dirty="0">
              <a:solidFill>
                <a:schemeClr val="accent2"/>
              </a:solidFill>
            </a:endParaRPr>
          </a:p>
          <a:p>
            <a:pPr algn="l"/>
            <a:endParaRPr kumimoji="1" lang="ja-JP" altLang="en-US"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1.xml"/><Relationship Id="rId6" Type="http://schemas.openxmlformats.org/officeDocument/2006/relationships/hyperlink" Target="https://form-business.yahoo.co.jp/claris/enqueteForm?inquiry_type=bls_review" TargetMode="External"/><Relationship Id="rId5" Type="http://schemas.openxmlformats.org/officeDocument/2006/relationships/hyperlink" Target="https://form-business.yahoo.co.jp/claris/enqueteForm?inquiry_type=guaranteed_review" TargetMode="External"/><Relationship Id="rId4" Type="http://schemas.openxmlformats.org/officeDocument/2006/relationships/hyperlink" Target="https://form-business.yahoo.co.jp/claris/enqueteForm?inquiry_type=placement_restrictions"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1.xml"/><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1.x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hyperlink" Target="https://s.yimg.jp/dl/displayads-guarantee/audiencelist.zip" TargetMode="External"/><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hyperlink" Target="https://s.yimg.jp/dl/displayads-guarantee/audiencelist.zip" TargetMode="External"/><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1.xml"/><Relationship Id="rId5" Type="http://schemas.openxmlformats.org/officeDocument/2006/relationships/hyperlink" Target="https://ads-help.yahoo.co.jp/yahooads/guideline/articledetail?lan=ja&amp;aid=1493&amp;o=default" TargetMode="Externa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hyperlink" Target="https://form-business.yahoo.co.jp/claris/enqueteForm?inquiry_type=bls_review" TargetMode="External"/><Relationship Id="rId1" Type="http://schemas.openxmlformats.org/officeDocument/2006/relationships/slideLayout" Target="../slideLayouts/slideLayout21.xml"/><Relationship Id="rId4" Type="http://schemas.openxmlformats.org/officeDocument/2006/relationships/hyperlink" Target="https://form-business.yahoo.co.jp/claris/enqueteForm?inquiry_type=placement_restriction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a:t>2022</a:t>
            </a:r>
            <a:r>
              <a:rPr lang="ja-JP" altLang="en-US" dirty="0"/>
              <a:t>年</a:t>
            </a:r>
            <a:r>
              <a:rPr lang="en-US" altLang="ja-JP" dirty="0"/>
              <a:t>8</a:t>
            </a:r>
            <a:r>
              <a:rPr lang="ja-JP" altLang="en-US" dirty="0"/>
              <a:t>月</a:t>
            </a:r>
            <a:r>
              <a:rPr lang="en-US" altLang="ja-JP" dirty="0"/>
              <a:t>10</a:t>
            </a:r>
            <a:r>
              <a:rPr lang="ja-JP" altLang="en-US" dirty="0"/>
              <a:t>日</a:t>
            </a:r>
            <a:endParaRPr lang="en-US" altLang="ja-JP" dirty="0"/>
          </a:p>
        </p:txBody>
      </p:sp>
      <p:sp>
        <p:nvSpPr>
          <p:cNvPr id="8" name="テキスト プレースホルダー 9">
            <a:extLst>
              <a:ext uri="{FF2B5EF4-FFF2-40B4-BE49-F238E27FC236}">
                <a16:creationId xmlns:a16="http://schemas.microsoft.com/office/drawing/2014/main" id="{8B44CB5F-7856-4E4B-B334-A41DE115BBE1}"/>
              </a:ext>
            </a:extLst>
          </p:cNvPr>
          <p:cNvSpPr txBox="1">
            <a:spLocks/>
          </p:cNvSpPr>
          <p:nvPr/>
        </p:nvSpPr>
        <p:spPr>
          <a:xfrm>
            <a:off x="1152000" y="5400000"/>
            <a:ext cx="4295928" cy="396000"/>
          </a:xfrm>
          <a:prstGeom prst="rect">
            <a:avLst/>
          </a:prstGeom>
        </p:spPr>
        <p:txBody>
          <a:bodyPr vert="horz" lIns="0" tIns="45720" rIns="0" bIns="45720" rtlCol="0">
            <a:no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中面（プライムディスプレイ）（</a:t>
            </a:r>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9</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2023</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3</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sz="1200"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テキスト プレースホルダー 9">
            <a:extLst>
              <a:ext uri="{FF2B5EF4-FFF2-40B4-BE49-F238E27FC236}">
                <a16:creationId xmlns:a16="http://schemas.microsoft.com/office/drawing/2014/main" id="{94A098B4-8E48-3E6B-9886-8092708A74F8}"/>
              </a:ext>
            </a:extLst>
          </p:cNvPr>
          <p:cNvSpPr txBox="1">
            <a:spLocks/>
          </p:cNvSpPr>
          <p:nvPr/>
        </p:nvSpPr>
        <p:spPr>
          <a:xfrm>
            <a:off x="3935760" y="5733256"/>
            <a:ext cx="2088232" cy="360040"/>
          </a:xfrm>
          <a:prstGeom prst="rect">
            <a:avLst/>
          </a:prstGeom>
        </p:spPr>
        <p:txBody>
          <a:bodyPr vert="horz" lIns="0" tIns="45720" rIns="0" bIns="45720" rtlCol="0">
            <a:norm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更新：</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9</a:t>
            </a:r>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22</a:t>
            </a:r>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a:t>
            </a: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a:t>2022</a:t>
            </a:r>
            <a:r>
              <a:rPr lang="ja-JP" altLang="en-US" dirty="0"/>
              <a:t>年</a:t>
            </a:r>
            <a:r>
              <a:rPr lang="en-US" altLang="ja-JP" dirty="0"/>
              <a:t>9</a:t>
            </a:r>
            <a:r>
              <a:rPr lang="ja-JP" altLang="en-US" dirty="0"/>
              <a:t>月</a:t>
            </a:r>
            <a:r>
              <a:rPr lang="en-US" altLang="ja-JP" dirty="0"/>
              <a:t>-10</a:t>
            </a:r>
            <a:r>
              <a:rPr lang="ja-JP" altLang="en-US" dirty="0"/>
              <a:t>月の期跨ぎ購入について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4" name="テキスト ボックス 3"/>
          <p:cNvSpPr txBox="1"/>
          <p:nvPr/>
        </p:nvSpPr>
        <p:spPr>
          <a:xfrm>
            <a:off x="423261" y="1052736"/>
            <a:ext cx="11402265" cy="1323439"/>
          </a:xfrm>
          <a:prstGeom prst="rect">
            <a:avLst/>
          </a:prstGeom>
          <a:noFill/>
        </p:spPr>
        <p:txBody>
          <a:bodyPr wrap="square" rtlCol="0">
            <a:spAutoFit/>
          </a:bodyPr>
          <a:lstStyle/>
          <a:p>
            <a:r>
              <a:rPr lang="ja-JP" altLang="en-US" sz="2000" dirty="0">
                <a:solidFill>
                  <a:schemeClr val="tx1">
                    <a:lumMod val="65000"/>
                    <a:lumOff val="35000"/>
                  </a:schemeClr>
                </a:solidFill>
              </a:rPr>
              <a:t>四半期の期間を跨ぐ掲載期間の予約を可能にするため、掲載開始日を</a:t>
            </a:r>
            <a:r>
              <a:rPr lang="en-US" altLang="ja-JP" sz="2000" dirty="0">
                <a:solidFill>
                  <a:schemeClr val="accent6"/>
                </a:solidFill>
              </a:rPr>
              <a:t>1</a:t>
            </a:r>
            <a:r>
              <a:rPr lang="ja-JP" altLang="en-US" sz="2000" dirty="0">
                <a:solidFill>
                  <a:schemeClr val="accent6"/>
                </a:solidFill>
              </a:rPr>
              <a:t>カ月前倒し</a:t>
            </a:r>
            <a:r>
              <a:rPr lang="ja-JP" altLang="en-US" sz="2000" dirty="0">
                <a:solidFill>
                  <a:schemeClr val="tx1">
                    <a:lumMod val="65000"/>
                    <a:lumOff val="35000"/>
                  </a:schemeClr>
                </a:solidFill>
              </a:rPr>
              <a:t>いたします。</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掲載期間は「商品一覧」ページ「掲載期間」の項目で確認いただけます。</a:t>
            </a:r>
            <a:endParaRPr lang="en-US" altLang="ja-JP" sz="2000" dirty="0">
              <a:solidFill>
                <a:schemeClr val="tx1">
                  <a:lumMod val="65000"/>
                  <a:lumOff val="35000"/>
                </a:schemeClr>
              </a:solidFill>
            </a:endParaRPr>
          </a:p>
          <a:p>
            <a:r>
              <a:rPr lang="en-US" altLang="ja-JP" sz="2000" dirty="0">
                <a:solidFill>
                  <a:schemeClr val="tx1">
                    <a:lumMod val="65000"/>
                    <a:lumOff val="35000"/>
                  </a:schemeClr>
                </a:solidFill>
              </a:rPr>
              <a:t>9</a:t>
            </a:r>
            <a:r>
              <a:rPr lang="ja-JP" altLang="en-US" sz="2000" dirty="0">
                <a:solidFill>
                  <a:schemeClr val="tx1">
                    <a:lumMod val="65000"/>
                    <a:lumOff val="35000"/>
                  </a:schemeClr>
                </a:solidFill>
              </a:rPr>
              <a:t>月から</a:t>
            </a:r>
            <a:r>
              <a:rPr lang="en-US" altLang="ja-JP" sz="2000" dirty="0">
                <a:solidFill>
                  <a:schemeClr val="tx1">
                    <a:lumMod val="65000"/>
                    <a:lumOff val="35000"/>
                  </a:schemeClr>
                </a:solidFill>
              </a:rPr>
              <a:t>10</a:t>
            </a:r>
            <a:r>
              <a:rPr lang="ja-JP" altLang="en-US" sz="2000" dirty="0">
                <a:solidFill>
                  <a:schemeClr val="tx1">
                    <a:lumMod val="65000"/>
                    <a:lumOff val="35000"/>
                  </a:schemeClr>
                </a:solidFill>
              </a:rPr>
              <a:t>月、といった期を跨ぐ掲載期間をご希望の場合は、今回リリースする</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第</a:t>
            </a:r>
            <a:r>
              <a:rPr lang="en-US" altLang="ja-JP" sz="2000" dirty="0">
                <a:solidFill>
                  <a:schemeClr val="tx1">
                    <a:lumMod val="65000"/>
                    <a:lumOff val="35000"/>
                  </a:schemeClr>
                </a:solidFill>
              </a:rPr>
              <a:t>3</a:t>
            </a:r>
            <a:r>
              <a:rPr lang="ja-JP" altLang="en-US" sz="2000" dirty="0">
                <a:solidFill>
                  <a:schemeClr val="tx1">
                    <a:lumMod val="65000"/>
                    <a:lumOff val="35000"/>
                  </a:schemeClr>
                </a:solidFill>
              </a:rPr>
              <a:t>四半期（</a:t>
            </a:r>
            <a:r>
              <a:rPr lang="en-US" altLang="ja-JP" sz="2000" dirty="0">
                <a:solidFill>
                  <a:schemeClr val="tx1">
                    <a:lumMod val="65000"/>
                    <a:lumOff val="35000"/>
                  </a:schemeClr>
                </a:solidFill>
              </a:rPr>
              <a:t>2022</a:t>
            </a:r>
            <a:r>
              <a:rPr lang="ja-JP" altLang="en-US" sz="2000" dirty="0">
                <a:solidFill>
                  <a:schemeClr val="tx1">
                    <a:lumMod val="65000"/>
                    <a:lumOff val="35000"/>
                  </a:schemeClr>
                </a:solidFill>
              </a:rPr>
              <a:t>年</a:t>
            </a:r>
            <a:r>
              <a:rPr lang="en-US" altLang="ja-JP" sz="2000" dirty="0">
                <a:solidFill>
                  <a:schemeClr val="tx1">
                    <a:lumMod val="65000"/>
                    <a:lumOff val="35000"/>
                  </a:schemeClr>
                </a:solidFill>
              </a:rPr>
              <a:t>9</a:t>
            </a:r>
            <a:r>
              <a:rPr lang="ja-JP" altLang="en-US" sz="2000" dirty="0">
                <a:solidFill>
                  <a:schemeClr val="tx1">
                    <a:lumMod val="65000"/>
                    <a:lumOff val="35000"/>
                  </a:schemeClr>
                </a:solidFill>
              </a:rPr>
              <a:t>月～</a:t>
            </a:r>
            <a:r>
              <a:rPr lang="en-US" altLang="ja-JP" sz="2000" dirty="0">
                <a:solidFill>
                  <a:schemeClr val="tx1">
                    <a:lumMod val="65000"/>
                    <a:lumOff val="35000"/>
                  </a:schemeClr>
                </a:solidFill>
              </a:rPr>
              <a:t>12</a:t>
            </a:r>
            <a:r>
              <a:rPr lang="ja-JP" altLang="en-US" sz="2000" dirty="0">
                <a:solidFill>
                  <a:schemeClr val="tx1">
                    <a:lumMod val="65000"/>
                    <a:lumOff val="35000"/>
                  </a:schemeClr>
                </a:solidFill>
              </a:rPr>
              <a:t>月または</a:t>
            </a:r>
            <a:r>
              <a:rPr lang="en-US" altLang="ja-JP" sz="2000" dirty="0">
                <a:solidFill>
                  <a:schemeClr val="tx1">
                    <a:lumMod val="65000"/>
                    <a:lumOff val="35000"/>
                  </a:schemeClr>
                </a:solidFill>
              </a:rPr>
              <a:t>2022</a:t>
            </a:r>
            <a:r>
              <a:rPr lang="ja-JP" altLang="en-US" sz="2000" dirty="0">
                <a:solidFill>
                  <a:schemeClr val="tx1">
                    <a:lumMod val="65000"/>
                    <a:lumOff val="35000"/>
                  </a:schemeClr>
                </a:solidFill>
              </a:rPr>
              <a:t>年</a:t>
            </a:r>
            <a:r>
              <a:rPr lang="en-US" altLang="ja-JP" sz="2000" dirty="0">
                <a:solidFill>
                  <a:schemeClr val="tx1">
                    <a:lumMod val="65000"/>
                    <a:lumOff val="35000"/>
                  </a:schemeClr>
                </a:solidFill>
              </a:rPr>
              <a:t>9</a:t>
            </a:r>
            <a:r>
              <a:rPr lang="ja-JP" altLang="en-US" sz="2000" dirty="0">
                <a:solidFill>
                  <a:schemeClr val="tx1">
                    <a:lumMod val="65000"/>
                    <a:lumOff val="35000"/>
                  </a:schemeClr>
                </a:solidFill>
              </a:rPr>
              <a:t>月～</a:t>
            </a:r>
            <a:r>
              <a:rPr lang="en-US" altLang="ja-JP" sz="2000" dirty="0">
                <a:solidFill>
                  <a:schemeClr val="tx1">
                    <a:lumMod val="65000"/>
                    <a:lumOff val="35000"/>
                  </a:schemeClr>
                </a:solidFill>
              </a:rPr>
              <a:t>2023</a:t>
            </a:r>
            <a:r>
              <a:rPr lang="ja-JP" altLang="en-US" sz="2000" dirty="0">
                <a:solidFill>
                  <a:schemeClr val="tx1">
                    <a:lumMod val="65000"/>
                    <a:lumOff val="35000"/>
                  </a:schemeClr>
                </a:solidFill>
              </a:rPr>
              <a:t>年</a:t>
            </a:r>
            <a:r>
              <a:rPr lang="en-US" altLang="ja-JP" sz="2000" dirty="0">
                <a:solidFill>
                  <a:schemeClr val="tx1">
                    <a:lumMod val="65000"/>
                    <a:lumOff val="35000"/>
                  </a:schemeClr>
                </a:solidFill>
              </a:rPr>
              <a:t>3</a:t>
            </a:r>
            <a:r>
              <a:rPr lang="ja-JP" altLang="en-US" sz="2000" dirty="0">
                <a:solidFill>
                  <a:schemeClr val="tx1">
                    <a:lumMod val="65000"/>
                    <a:lumOff val="35000"/>
                  </a:schemeClr>
                </a:solidFill>
              </a:rPr>
              <a:t>月）商品をご利用ください。</a:t>
            </a:r>
            <a:endParaRPr lang="en-US" altLang="ja-JP" sz="2000" dirty="0">
              <a:solidFill>
                <a:schemeClr val="tx1">
                  <a:lumMod val="65000"/>
                  <a:lumOff val="35000"/>
                </a:schemeClr>
              </a:solidFill>
            </a:endParaRPr>
          </a:p>
        </p:txBody>
      </p:sp>
      <p:sp>
        <p:nvSpPr>
          <p:cNvPr id="39" name="正方形/長方形 38"/>
          <p:cNvSpPr/>
          <p:nvPr/>
        </p:nvSpPr>
        <p:spPr>
          <a:xfrm>
            <a:off x="543713" y="2484348"/>
            <a:ext cx="11377264" cy="3968988"/>
          </a:xfrm>
          <a:prstGeom prst="rect">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42" name="角丸四角形 41"/>
          <p:cNvSpPr/>
          <p:nvPr/>
        </p:nvSpPr>
        <p:spPr>
          <a:xfrm>
            <a:off x="767408"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7</a:t>
            </a:r>
            <a:r>
              <a:rPr lang="ja-JP" altLang="en-US" dirty="0">
                <a:solidFill>
                  <a:schemeClr val="tx1"/>
                </a:solidFill>
              </a:rPr>
              <a:t>月</a:t>
            </a:r>
          </a:p>
        </p:txBody>
      </p:sp>
      <p:sp>
        <p:nvSpPr>
          <p:cNvPr id="43" name="角丸四角形 42"/>
          <p:cNvSpPr/>
          <p:nvPr/>
        </p:nvSpPr>
        <p:spPr>
          <a:xfrm>
            <a:off x="2603926"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8</a:t>
            </a:r>
            <a:r>
              <a:rPr lang="ja-JP" altLang="en-US" dirty="0">
                <a:solidFill>
                  <a:schemeClr val="tx1"/>
                </a:solidFill>
              </a:rPr>
              <a:t>月</a:t>
            </a:r>
          </a:p>
        </p:txBody>
      </p:sp>
      <p:sp>
        <p:nvSpPr>
          <p:cNvPr id="44" name="角丸四角形 43"/>
          <p:cNvSpPr/>
          <p:nvPr/>
        </p:nvSpPr>
        <p:spPr>
          <a:xfrm>
            <a:off x="4439816"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ja-JP" altLang="en-US" dirty="0">
                <a:solidFill>
                  <a:schemeClr val="tx1"/>
                </a:solidFill>
              </a:rPr>
              <a:t>　</a:t>
            </a:r>
            <a:r>
              <a:rPr lang="en-US" altLang="ja-JP" dirty="0">
                <a:solidFill>
                  <a:schemeClr val="tx1"/>
                </a:solidFill>
              </a:rPr>
              <a:t>9</a:t>
            </a:r>
            <a:r>
              <a:rPr lang="ja-JP" altLang="en-US" dirty="0">
                <a:solidFill>
                  <a:schemeClr val="tx1"/>
                </a:solidFill>
              </a:rPr>
              <a:t>月</a:t>
            </a:r>
          </a:p>
        </p:txBody>
      </p:sp>
      <p:sp>
        <p:nvSpPr>
          <p:cNvPr id="45" name="角丸四角形 44"/>
          <p:cNvSpPr/>
          <p:nvPr/>
        </p:nvSpPr>
        <p:spPr>
          <a:xfrm>
            <a:off x="6312024"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10</a:t>
            </a:r>
            <a:r>
              <a:rPr lang="ja-JP" altLang="en-US" dirty="0">
                <a:solidFill>
                  <a:schemeClr val="tx1"/>
                </a:solidFill>
              </a:rPr>
              <a:t>月</a:t>
            </a:r>
          </a:p>
        </p:txBody>
      </p:sp>
      <p:sp>
        <p:nvSpPr>
          <p:cNvPr id="46" name="角丸四角形 45"/>
          <p:cNvSpPr/>
          <p:nvPr/>
        </p:nvSpPr>
        <p:spPr>
          <a:xfrm>
            <a:off x="8148542"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11</a:t>
            </a:r>
            <a:r>
              <a:rPr lang="ja-JP" altLang="en-US" dirty="0">
                <a:solidFill>
                  <a:schemeClr val="tx1"/>
                </a:solidFill>
              </a:rPr>
              <a:t>月</a:t>
            </a:r>
          </a:p>
        </p:txBody>
      </p:sp>
      <p:sp>
        <p:nvSpPr>
          <p:cNvPr id="47" name="角丸四角形 46"/>
          <p:cNvSpPr/>
          <p:nvPr/>
        </p:nvSpPr>
        <p:spPr>
          <a:xfrm>
            <a:off x="9984432"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12</a:t>
            </a:r>
            <a:r>
              <a:rPr lang="ja-JP" altLang="en-US" dirty="0">
                <a:solidFill>
                  <a:schemeClr val="tx1"/>
                </a:solidFill>
              </a:rPr>
              <a:t>月</a:t>
            </a:r>
          </a:p>
        </p:txBody>
      </p:sp>
      <p:sp>
        <p:nvSpPr>
          <p:cNvPr id="49" name="角丸四角形 48"/>
          <p:cNvSpPr/>
          <p:nvPr/>
        </p:nvSpPr>
        <p:spPr>
          <a:xfrm>
            <a:off x="737617" y="2890261"/>
            <a:ext cx="5533513" cy="700408"/>
          </a:xfrm>
          <a:prstGeom prst="roundRect">
            <a:avLst>
              <a:gd name="adj" fmla="val 31431"/>
            </a:avLst>
          </a:prstGeom>
          <a:solidFill>
            <a:schemeClr val="tx2">
              <a:lumMod val="25000"/>
              <a:lumOff val="7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ja-JP" altLang="en-US" b="1" dirty="0">
                <a:solidFill>
                  <a:schemeClr val="bg1"/>
                </a:solidFill>
              </a:rPr>
              <a:t>第</a:t>
            </a:r>
            <a:r>
              <a:rPr lang="en-US" altLang="ja-JP" b="1" dirty="0">
                <a:solidFill>
                  <a:schemeClr val="bg1"/>
                </a:solidFill>
              </a:rPr>
              <a:t>2</a:t>
            </a:r>
            <a:r>
              <a:rPr lang="ja-JP" altLang="en-US" b="1" dirty="0">
                <a:solidFill>
                  <a:schemeClr val="bg1"/>
                </a:solidFill>
              </a:rPr>
              <a:t>四半期（</a:t>
            </a:r>
            <a:r>
              <a:rPr lang="en-US" altLang="ja-JP" b="1" dirty="0">
                <a:solidFill>
                  <a:schemeClr val="bg1"/>
                </a:solidFill>
              </a:rPr>
              <a:t> 2022</a:t>
            </a:r>
            <a:r>
              <a:rPr lang="ja-JP" altLang="en-US" b="1" dirty="0">
                <a:solidFill>
                  <a:schemeClr val="bg1"/>
                </a:solidFill>
              </a:rPr>
              <a:t>年</a:t>
            </a:r>
            <a:r>
              <a:rPr lang="en-US" altLang="ja-JP" b="1" dirty="0">
                <a:solidFill>
                  <a:schemeClr val="bg1"/>
                </a:solidFill>
              </a:rPr>
              <a:t>7</a:t>
            </a:r>
            <a:r>
              <a:rPr lang="ja-JP" altLang="en-US" b="1" dirty="0">
                <a:solidFill>
                  <a:schemeClr val="bg1"/>
                </a:solidFill>
              </a:rPr>
              <a:t>月～</a:t>
            </a:r>
            <a:r>
              <a:rPr lang="en-US" altLang="ja-JP" b="1" dirty="0">
                <a:solidFill>
                  <a:schemeClr val="bg1"/>
                </a:solidFill>
              </a:rPr>
              <a:t>9</a:t>
            </a:r>
            <a:r>
              <a:rPr lang="ja-JP" altLang="en-US" b="1" dirty="0">
                <a:solidFill>
                  <a:schemeClr val="bg1"/>
                </a:solidFill>
              </a:rPr>
              <a:t>月）</a:t>
            </a:r>
          </a:p>
        </p:txBody>
      </p:sp>
      <p:sp>
        <p:nvSpPr>
          <p:cNvPr id="50" name="角丸四角形 49"/>
          <p:cNvSpPr/>
          <p:nvPr/>
        </p:nvSpPr>
        <p:spPr>
          <a:xfrm>
            <a:off x="6282233" y="2873863"/>
            <a:ext cx="5502399" cy="700408"/>
          </a:xfrm>
          <a:prstGeom prst="roundRect">
            <a:avLst>
              <a:gd name="adj" fmla="val 31431"/>
            </a:avLst>
          </a:prstGeom>
          <a:solidFill>
            <a:schemeClr val="bg2">
              <a:lumMod val="5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ja-JP" altLang="en-US" b="1" dirty="0">
                <a:solidFill>
                  <a:schemeClr val="bg1"/>
                </a:solidFill>
              </a:rPr>
              <a:t>第</a:t>
            </a:r>
            <a:r>
              <a:rPr lang="en-US" altLang="ja-JP" b="1" dirty="0">
                <a:solidFill>
                  <a:schemeClr val="bg1"/>
                </a:solidFill>
              </a:rPr>
              <a:t>3</a:t>
            </a:r>
            <a:r>
              <a:rPr lang="ja-JP" altLang="en-US" b="1" dirty="0">
                <a:solidFill>
                  <a:schemeClr val="bg1"/>
                </a:solidFill>
              </a:rPr>
              <a:t>四半期（</a:t>
            </a:r>
            <a:r>
              <a:rPr lang="en-US" altLang="ja-JP" b="1" dirty="0">
                <a:solidFill>
                  <a:schemeClr val="bg1"/>
                </a:solidFill>
              </a:rPr>
              <a:t>2022</a:t>
            </a:r>
            <a:r>
              <a:rPr lang="ja-JP" altLang="en-US" b="1" dirty="0">
                <a:solidFill>
                  <a:schemeClr val="bg1"/>
                </a:solidFill>
              </a:rPr>
              <a:t>年</a:t>
            </a:r>
            <a:r>
              <a:rPr lang="en-US" altLang="ja-JP" b="1" dirty="0">
                <a:solidFill>
                  <a:schemeClr val="bg1"/>
                </a:solidFill>
              </a:rPr>
              <a:t>10</a:t>
            </a:r>
            <a:r>
              <a:rPr lang="ja-JP" altLang="en-US" b="1" dirty="0">
                <a:solidFill>
                  <a:schemeClr val="bg1"/>
                </a:solidFill>
              </a:rPr>
              <a:t>月～</a:t>
            </a:r>
            <a:r>
              <a:rPr lang="en-US" altLang="ja-JP" b="1" dirty="0">
                <a:solidFill>
                  <a:schemeClr val="bg1"/>
                </a:solidFill>
              </a:rPr>
              <a:t>12</a:t>
            </a:r>
            <a:r>
              <a:rPr lang="ja-JP" altLang="en-US" b="1" dirty="0">
                <a:solidFill>
                  <a:schemeClr val="bg1"/>
                </a:solidFill>
              </a:rPr>
              <a:t>月）</a:t>
            </a:r>
          </a:p>
        </p:txBody>
      </p:sp>
      <p:sp>
        <p:nvSpPr>
          <p:cNvPr id="51" name="ホームベース 50"/>
          <p:cNvSpPr/>
          <p:nvPr/>
        </p:nvSpPr>
        <p:spPr>
          <a:xfrm>
            <a:off x="767409" y="4529685"/>
            <a:ext cx="5544616" cy="774832"/>
          </a:xfrm>
          <a:prstGeom prst="homePlate">
            <a:avLst/>
          </a:prstGeom>
          <a:solidFill>
            <a:schemeClr val="tx2">
              <a:lumMod val="25000"/>
              <a:lumOff val="75000"/>
            </a:schemeClr>
          </a:solidFill>
          <a:ln w="12700">
            <a:solidFill>
              <a:srgbClr val="5454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tx1"/>
                </a:solidFill>
              </a:rPr>
              <a:t>商品有効期間： ～</a:t>
            </a:r>
            <a:r>
              <a:rPr lang="en-US" altLang="ja-JP" sz="1600" dirty="0">
                <a:solidFill>
                  <a:schemeClr val="tx1"/>
                </a:solidFill>
              </a:rPr>
              <a:t>2022</a:t>
            </a:r>
            <a:r>
              <a:rPr lang="ja-JP" altLang="en-US" sz="1600" dirty="0">
                <a:solidFill>
                  <a:schemeClr val="tx1"/>
                </a:solidFill>
              </a:rPr>
              <a:t>年</a:t>
            </a:r>
            <a:r>
              <a:rPr lang="en-US" altLang="ja-JP" sz="1600" dirty="0">
                <a:solidFill>
                  <a:schemeClr val="tx1"/>
                </a:solidFill>
              </a:rPr>
              <a:t>9</a:t>
            </a:r>
            <a:r>
              <a:rPr lang="ja-JP" altLang="en-US" sz="1600" dirty="0">
                <a:solidFill>
                  <a:schemeClr val="tx1"/>
                </a:solidFill>
              </a:rPr>
              <a:t>月</a:t>
            </a:r>
          </a:p>
        </p:txBody>
      </p:sp>
      <p:sp>
        <p:nvSpPr>
          <p:cNvPr id="48" name="ホームベース 47"/>
          <p:cNvSpPr/>
          <p:nvPr/>
        </p:nvSpPr>
        <p:spPr>
          <a:xfrm>
            <a:off x="5807968" y="5455473"/>
            <a:ext cx="6113009" cy="893320"/>
          </a:xfrm>
          <a:prstGeom prst="homePlate">
            <a:avLst/>
          </a:prstGeom>
          <a:solidFill>
            <a:schemeClr val="bg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tx1"/>
                </a:solidFill>
              </a:rPr>
              <a:t>　　　</a:t>
            </a:r>
            <a:r>
              <a:rPr lang="ja-JP" altLang="en-US" sz="1600" dirty="0">
                <a:solidFill>
                  <a:schemeClr val="bg1"/>
                </a:solidFill>
              </a:rPr>
              <a:t>商品有効期間： </a:t>
            </a:r>
            <a:endParaRPr lang="en-US" altLang="ja-JP" sz="1600" dirty="0">
              <a:solidFill>
                <a:schemeClr val="bg1"/>
              </a:solidFill>
            </a:endParaRPr>
          </a:p>
          <a:p>
            <a:pPr algn="ctr"/>
            <a:r>
              <a:rPr lang="ja-JP" altLang="en-US" sz="1600" dirty="0">
                <a:solidFill>
                  <a:schemeClr val="bg1"/>
                </a:solidFill>
              </a:rPr>
              <a:t>　　</a:t>
            </a:r>
            <a:r>
              <a:rPr lang="en-US" altLang="ja-JP" sz="1600" dirty="0">
                <a:solidFill>
                  <a:schemeClr val="bg1"/>
                </a:solidFill>
              </a:rPr>
              <a:t>2022</a:t>
            </a:r>
            <a:r>
              <a:rPr lang="ja-JP" altLang="en-US" sz="1600" dirty="0">
                <a:solidFill>
                  <a:schemeClr val="bg1"/>
                </a:solidFill>
              </a:rPr>
              <a:t>年</a:t>
            </a:r>
            <a:r>
              <a:rPr lang="en-US" altLang="ja-JP" sz="1600" dirty="0">
                <a:solidFill>
                  <a:schemeClr val="bg1"/>
                </a:solidFill>
              </a:rPr>
              <a:t>9</a:t>
            </a:r>
            <a:r>
              <a:rPr lang="ja-JP" altLang="en-US" sz="1600" dirty="0">
                <a:solidFill>
                  <a:schemeClr val="bg1"/>
                </a:solidFill>
              </a:rPr>
              <a:t>月～</a:t>
            </a:r>
            <a:r>
              <a:rPr lang="en-US" altLang="ja-JP" sz="1600" dirty="0">
                <a:solidFill>
                  <a:schemeClr val="bg1"/>
                </a:solidFill>
              </a:rPr>
              <a:t>12</a:t>
            </a:r>
            <a:r>
              <a:rPr lang="ja-JP" altLang="en-US" sz="1600" dirty="0">
                <a:solidFill>
                  <a:schemeClr val="bg1"/>
                </a:solidFill>
              </a:rPr>
              <a:t>月</a:t>
            </a:r>
            <a:r>
              <a:rPr lang="ja-JP" altLang="en-US" sz="1400" dirty="0">
                <a:solidFill>
                  <a:schemeClr val="bg1"/>
                </a:solidFill>
              </a:rPr>
              <a:t>または</a:t>
            </a:r>
            <a:r>
              <a:rPr lang="en-US" altLang="ja-JP" sz="1600" dirty="0">
                <a:solidFill>
                  <a:schemeClr val="bg1"/>
                </a:solidFill>
              </a:rPr>
              <a:t>2022</a:t>
            </a:r>
            <a:r>
              <a:rPr lang="ja-JP" altLang="en-US" sz="1600" dirty="0">
                <a:solidFill>
                  <a:schemeClr val="bg1"/>
                </a:solidFill>
              </a:rPr>
              <a:t>年</a:t>
            </a:r>
            <a:r>
              <a:rPr lang="en-US" altLang="ja-JP" sz="1600" dirty="0">
                <a:solidFill>
                  <a:schemeClr val="bg1"/>
                </a:solidFill>
              </a:rPr>
              <a:t>9</a:t>
            </a:r>
            <a:r>
              <a:rPr lang="ja-JP" altLang="en-US" sz="1600" dirty="0">
                <a:solidFill>
                  <a:schemeClr val="bg1"/>
                </a:solidFill>
              </a:rPr>
              <a:t>月～</a:t>
            </a:r>
            <a:r>
              <a:rPr lang="en-US" altLang="ja-JP" sz="1600" dirty="0">
                <a:solidFill>
                  <a:schemeClr val="bg1"/>
                </a:solidFill>
              </a:rPr>
              <a:t>2023</a:t>
            </a:r>
            <a:r>
              <a:rPr lang="ja-JP" altLang="en-US" sz="1600" dirty="0">
                <a:solidFill>
                  <a:schemeClr val="bg1"/>
                </a:solidFill>
              </a:rPr>
              <a:t>年</a:t>
            </a:r>
            <a:r>
              <a:rPr lang="en-US" altLang="ja-JP" sz="1600" dirty="0">
                <a:solidFill>
                  <a:schemeClr val="bg1"/>
                </a:solidFill>
              </a:rPr>
              <a:t>3</a:t>
            </a:r>
            <a:r>
              <a:rPr lang="ja-JP" altLang="en-US" sz="1600" dirty="0">
                <a:solidFill>
                  <a:schemeClr val="bg1"/>
                </a:solidFill>
              </a:rPr>
              <a:t>月</a:t>
            </a:r>
          </a:p>
        </p:txBody>
      </p:sp>
      <p:cxnSp>
        <p:nvCxnSpPr>
          <p:cNvPr id="52" name="直線コネクタ 51"/>
          <p:cNvCxnSpPr/>
          <p:nvPr/>
        </p:nvCxnSpPr>
        <p:spPr>
          <a:xfrm>
            <a:off x="6278386" y="2484348"/>
            <a:ext cx="45567" cy="3968988"/>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
        <p:nvSpPr>
          <p:cNvPr id="54" name="ホームベース 53"/>
          <p:cNvSpPr/>
          <p:nvPr/>
        </p:nvSpPr>
        <p:spPr>
          <a:xfrm>
            <a:off x="4439816" y="5455474"/>
            <a:ext cx="1884137" cy="893320"/>
          </a:xfrm>
          <a:prstGeom prst="homePlate">
            <a:avLst/>
          </a:prstGeom>
          <a:solidFill>
            <a:schemeClr val="accent6"/>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bg1"/>
                </a:solidFill>
              </a:rPr>
              <a:t>前倒し期間</a:t>
            </a:r>
            <a:endParaRPr lang="en-US" altLang="ja-JP" sz="1600" dirty="0">
              <a:solidFill>
                <a:schemeClr val="bg1"/>
              </a:solidFill>
            </a:endParaRPr>
          </a:p>
          <a:p>
            <a:pPr algn="ctr"/>
            <a:r>
              <a:rPr lang="en-US" altLang="ja-JP" sz="1400" dirty="0">
                <a:solidFill>
                  <a:schemeClr val="bg1"/>
                </a:solidFill>
              </a:rPr>
              <a:t>2022</a:t>
            </a:r>
            <a:r>
              <a:rPr lang="ja-JP" altLang="en-US" sz="1400" dirty="0">
                <a:solidFill>
                  <a:schemeClr val="bg1"/>
                </a:solidFill>
              </a:rPr>
              <a:t>年</a:t>
            </a:r>
            <a:r>
              <a:rPr lang="en-US" altLang="ja-JP" sz="1400" dirty="0">
                <a:solidFill>
                  <a:schemeClr val="bg1"/>
                </a:solidFill>
              </a:rPr>
              <a:t>9</a:t>
            </a:r>
            <a:r>
              <a:rPr lang="ja-JP" altLang="en-US" sz="1400" dirty="0">
                <a:solidFill>
                  <a:schemeClr val="bg1"/>
                </a:solidFill>
              </a:rPr>
              <a:t>月</a:t>
            </a:r>
            <a:r>
              <a:rPr lang="en-US" altLang="ja-JP" sz="1400" dirty="0">
                <a:solidFill>
                  <a:schemeClr val="bg1"/>
                </a:solidFill>
              </a:rPr>
              <a:t>1</a:t>
            </a:r>
            <a:r>
              <a:rPr lang="ja-JP" altLang="en-US" sz="1400" dirty="0">
                <a:solidFill>
                  <a:schemeClr val="bg1"/>
                </a:solidFill>
              </a:rPr>
              <a:t>日～</a:t>
            </a:r>
          </a:p>
        </p:txBody>
      </p:sp>
      <p:sp>
        <p:nvSpPr>
          <p:cNvPr id="19" name="正方形/長方形 18"/>
          <p:cNvSpPr/>
          <p:nvPr/>
        </p:nvSpPr>
        <p:spPr>
          <a:xfrm>
            <a:off x="191344" y="6525344"/>
            <a:ext cx="8232576" cy="230832"/>
          </a:xfrm>
          <a:prstGeom prst="rect">
            <a:avLst/>
          </a:prstGeom>
        </p:spPr>
        <p:txBody>
          <a:bodyPr wrap="square">
            <a:spAutoFit/>
          </a:bodyPr>
          <a:lstStyle/>
          <a:p>
            <a:r>
              <a:rPr lang="en-US" altLang="ja-JP" sz="900" dirty="0">
                <a:solidFill>
                  <a:schemeClr val="tx1">
                    <a:lumMod val="50000"/>
                    <a:lumOff val="50000"/>
                  </a:schemeClr>
                </a:solidFill>
                <a:latin typeface="Arial" panose="020B0604020202020204" pitchFamily="34" charset="0"/>
              </a:rPr>
              <a:t>※</a:t>
            </a:r>
            <a:r>
              <a:rPr lang="ja-JP" altLang="en-US" sz="900" dirty="0">
                <a:solidFill>
                  <a:schemeClr val="tx1">
                    <a:lumMod val="50000"/>
                    <a:lumOff val="50000"/>
                  </a:schemeClr>
                </a:solidFill>
                <a:latin typeface="Arial" panose="020B0604020202020204" pitchFamily="34" charset="0"/>
              </a:rPr>
              <a:t>プラムカバー関連商品、スマートパネル関連商品は対象外です。</a:t>
            </a:r>
            <a:endParaRPr lang="ja-JP" altLang="en-US" sz="900" dirty="0">
              <a:solidFill>
                <a:schemeClr val="tx1">
                  <a:lumMod val="50000"/>
                  <a:lumOff val="50000"/>
                </a:schemeClr>
              </a:solidFill>
            </a:endParaRPr>
          </a:p>
        </p:txBody>
      </p:sp>
    </p:spTree>
    <p:extLst>
      <p:ext uri="{BB962C8B-B14F-4D97-AF65-F5344CB8AC3E}">
        <p14:creationId xmlns:p14="http://schemas.microsoft.com/office/powerpoint/2010/main" val="16060795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6" name="テキスト ボックス 5"/>
          <p:cNvSpPr txBox="1"/>
          <p:nvPr/>
        </p:nvSpPr>
        <p:spPr>
          <a:xfrm>
            <a:off x="454374" y="1124744"/>
            <a:ext cx="11402265" cy="526297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zh-TW" altLang="en-US" sz="1400" b="0" i="0" u="none" strike="noStrike" kern="0" cap="none" spc="0" normalizeH="0" baseline="0" noProof="0" dirty="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a:ln>
                  <a:noFill/>
                </a:ln>
                <a:solidFill>
                  <a:schemeClr val="tx1">
                    <a:lumMod val="65000"/>
                    <a:lumOff val="35000"/>
                  </a:schemeClr>
                </a:solidFill>
                <a:effectLst/>
                <a:uLnTx/>
                <a:uFillTx/>
              </a:rPr>
              <a:t>・入稿規定をご参照ください。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　・広告取扱基本規定：</a:t>
            </a:r>
            <a:r>
              <a:rPr kumimoji="0" lang="en-US" altLang="ja-JP" sz="1400" kern="0" dirty="0">
                <a:solidFill>
                  <a:schemeClr val="tx1">
                    <a:lumMod val="65000"/>
                    <a:lumOff val="35000"/>
                  </a:schemeClr>
                </a:solidFill>
                <a:hlinkClick r:id="rId2"/>
              </a:rPr>
              <a:t>https://marketing.yahoo.co.jp/guidelines/terms.html</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 </a:t>
            </a:r>
            <a:r>
              <a:rPr lang="en-US" altLang="ja-JP" sz="1400" dirty="0">
                <a:solidFill>
                  <a:schemeClr val="tx1">
                    <a:lumMod val="65000"/>
                    <a:lumOff val="35000"/>
                  </a:schemeClr>
                </a:solidFill>
                <a:hlinkClick r:id="rId3"/>
              </a:rPr>
              <a:t>https://ads-help.yahoo.co.jp/yahooads/guideline/articledetail?lan=ja&amp;aid=1493&amp;o=default</a:t>
            </a:r>
            <a:endParaRPr kumimoji="0" lang="en-US" altLang="ja-JP" sz="1400" kern="0" dirty="0">
              <a:solidFill>
                <a:schemeClr val="tx1">
                  <a:lumMod val="65000"/>
                  <a:lumOff val="35000"/>
                </a:scheme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■一部の広告タイプやブランドリフト調査項目、訴求する商品・サービスによっては入稿前審査にて事前原稿確認が必須です。</a:t>
            </a:r>
          </a:p>
          <a:p>
            <a:pPr marL="179388" lvl="0">
              <a:defRPr/>
            </a:pPr>
            <a:r>
              <a:rPr kumimoji="0" lang="ja-JP" altLang="en-US" sz="1400" kern="0" dirty="0">
                <a:solidFill>
                  <a:schemeClr val="tx1">
                    <a:lumMod val="65000"/>
                    <a:lumOff val="35000"/>
                  </a:schemeClr>
                </a:solidFill>
              </a:rPr>
              <a:t>目的に応じた相談フォームよりご依頼ください。</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・掲載制限カテゴリー確認　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4"/>
              </a:rPr>
              <a:t>https://form-business.yahoo.co.jp/claris/enqueteForm?inquiry_type=placement_restrictions</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・ディスプレイ広告（予約型）　入稿前審査依頼フォーム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5"/>
              </a:rPr>
              <a:t>https://form-business.yahoo.co.jp/claris/enqueteForm?inquiry_type=guaranteed_review</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・ブランドリフト調査　入稿前審査依頼フォーム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6"/>
              </a:rPr>
              <a:t>https://form-business.yahoo.co.jp/claris/enqueteForm?inquiry_type=bls_review</a:t>
            </a:r>
            <a:endParaRPr kumimoji="0" lang="en-US" altLang="ja-JP" sz="1400" kern="0" dirty="0">
              <a:solidFill>
                <a:schemeClr val="tx1">
                  <a:lumMod val="65000"/>
                  <a:lumOff val="35000"/>
                </a:scheme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a:ln>
                  <a:noFill/>
                </a:ln>
                <a:solidFill>
                  <a:schemeClr val="tx1">
                    <a:lumMod val="65000"/>
                    <a:lumOff val="35000"/>
                  </a:schemeClr>
                </a:solidFill>
                <a:effectLst/>
                <a:uLnTx/>
                <a:uFillTx/>
              </a:rPr>
              <a:t>伴い</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■市区郡合併などでエリアが変更・廃止になる場合があります。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 商品によってはセールスシートに明示された「購入期間」より短期間で設定可能ですが、</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kern="0" dirty="0">
                <a:solidFill>
                  <a:schemeClr val="tx1">
                    <a:lumMod val="65000"/>
                    <a:lumOff val="35000"/>
                  </a:schemeClr>
                </a:solidFill>
              </a:rPr>
              <a:t>    </a:t>
            </a:r>
            <a:r>
              <a:rPr kumimoji="0" lang="ja-JP" altLang="en-US" sz="1400" b="0" i="0" u="none" strike="noStrike" kern="0" cap="none" spc="0" normalizeH="0" baseline="0" noProof="0" dirty="0">
                <a:ln>
                  <a:noFill/>
                </a:ln>
                <a:solidFill>
                  <a:schemeClr val="tx1">
                    <a:lumMod val="65000"/>
                    <a:lumOff val="35000"/>
                  </a:schemeClr>
                </a:solidFill>
                <a:effectLst/>
                <a:uLnTx/>
                <a:uFillTx/>
              </a:rPr>
              <a:t>指定したビューアブルインプレッション未達と</a:t>
            </a:r>
            <a:r>
              <a:rPr kumimoji="0" lang="ja-JP" altLang="ja-JP" sz="1400" b="0" i="0" u="none" strike="noStrike" kern="0" cap="none" spc="0" normalizeH="0" baseline="0" noProof="0" dirty="0">
                <a:ln>
                  <a:noFill/>
                </a:ln>
                <a:solidFill>
                  <a:schemeClr val="tx1">
                    <a:lumMod val="65000"/>
                    <a:lumOff val="35000"/>
                  </a:schemeClr>
                </a:solidFill>
                <a:effectLst/>
                <a:uLnTx/>
                <a:uFillTx/>
              </a:rPr>
              <a:t>なる場合があります。</a:t>
            </a:r>
            <a:r>
              <a:rPr kumimoji="0" lang="ja-JP" altLang="en-US" sz="1400" b="0" i="0" u="none" strike="noStrike" kern="0" cap="none" spc="0" normalizeH="0" baseline="0" noProof="0" dirty="0">
                <a:ln>
                  <a:noFill/>
                </a:ln>
                <a:solidFill>
                  <a:schemeClr val="tx1">
                    <a:lumMod val="65000"/>
                    <a:lumOff val="35000"/>
                  </a:schemeClr>
                </a:solidFill>
                <a:effectLst/>
                <a:uLnTx/>
                <a:uFillTx/>
              </a:rPr>
              <a:t>その際は補填対象外となりますので</a:t>
            </a:r>
            <a:r>
              <a:rPr kumimoji="0" lang="ja-JP" altLang="ja-JP" sz="1400" b="0" i="0" u="none" strike="noStrike" kern="0" cap="none" spc="0" normalizeH="0" baseline="0" noProof="0" dirty="0">
                <a:ln>
                  <a:noFill/>
                </a:ln>
                <a:solidFill>
                  <a:schemeClr val="tx1">
                    <a:lumMod val="65000"/>
                    <a:lumOff val="35000"/>
                  </a:schemeClr>
                </a:solidFill>
                <a:effectLst/>
                <a:uLnTx/>
                <a:uFillTx/>
              </a:rPr>
              <a:t>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6424175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6" name="テキスト ボックス 5"/>
          <p:cNvSpPr txBox="1"/>
          <p:nvPr/>
        </p:nvSpPr>
        <p:spPr>
          <a:xfrm>
            <a:off x="454374" y="1124744"/>
            <a:ext cx="11402265" cy="3108543"/>
          </a:xfrm>
          <a:prstGeom prst="rect">
            <a:avLst/>
          </a:prstGeom>
          <a:noFill/>
        </p:spPr>
        <p:txBody>
          <a:bodyPr wrap="square" rtlCol="0">
            <a:spAutoFit/>
          </a:bodyPr>
          <a:lstStyle/>
          <a:p>
            <a:pPr lvl="0">
              <a:defRPr/>
            </a:pPr>
            <a:r>
              <a:rPr kumimoji="0" lang="ja-JP" altLang="en-US" sz="1400" kern="0" dirty="0">
                <a:solidFill>
                  <a:schemeClr val="tx1">
                    <a:lumMod val="65000"/>
                    <a:lumOff val="35000"/>
                  </a:schemeClr>
                </a:solidFill>
              </a:rPr>
              <a:t>■金額表示は、消費税を含みません。</a:t>
            </a:r>
            <a:endParaRPr kumimoji="0" lang="en-US" altLang="ja-JP" sz="1400" kern="0" dirty="0">
              <a:solidFill>
                <a:schemeClr val="tx1">
                  <a:lumMod val="65000"/>
                  <a:lumOff val="35000"/>
                </a:schemeClr>
              </a:solidFill>
            </a:endParaRPr>
          </a:p>
          <a:p>
            <a:pPr lvl="0">
              <a:defRPr/>
            </a:pP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■金額表示は、代理店手数料を含みます。</a:t>
            </a:r>
            <a:endParaRPr kumimoji="0" lang="en-US" altLang="ja-JP" sz="1400" kern="0" dirty="0">
              <a:solidFill>
                <a:schemeClr val="tx1">
                  <a:lumMod val="65000"/>
                  <a:lumOff val="35000"/>
                </a:schemeClr>
              </a:solidFill>
            </a:endParaRPr>
          </a:p>
          <a:p>
            <a:endParaRPr kumimoji="0" lang="en-US" altLang="ja-JP" sz="1400" kern="0" dirty="0">
              <a:solidFill>
                <a:schemeClr val="tx1">
                  <a:lumMod val="65000"/>
                  <a:lumOff val="35000"/>
                </a:schemeClr>
              </a:solidFill>
            </a:endParaRPr>
          </a:p>
          <a:p>
            <a:r>
              <a:rPr kumimoji="0" lang="ja-JP" altLang="en-US" sz="1400" kern="0" dirty="0">
                <a:solidFill>
                  <a:schemeClr val="tx1">
                    <a:lumMod val="65000"/>
                    <a:lumOff val="35000"/>
                  </a:schemeClr>
                </a:solidFill>
              </a:rPr>
              <a:t>■在庫確認・シミュレーションの実行日から起算して</a:t>
            </a:r>
            <a:r>
              <a:rPr kumimoji="0" lang="en-US" altLang="ja-JP" sz="1400" kern="0" dirty="0">
                <a:solidFill>
                  <a:schemeClr val="tx1">
                    <a:lumMod val="65000"/>
                    <a:lumOff val="35000"/>
                  </a:schemeClr>
                </a:solidFill>
              </a:rPr>
              <a:t>181</a:t>
            </a:r>
            <a:r>
              <a:rPr kumimoji="0" lang="ja-JP" altLang="en-US" sz="1400" kern="0" dirty="0">
                <a:solidFill>
                  <a:schemeClr val="tx1">
                    <a:lumMod val="65000"/>
                    <a:lumOff val="35000"/>
                  </a:schemeClr>
                </a:solidFill>
              </a:rPr>
              <a:t>日目以降の日付は指定できず、在庫は確認できません。</a:t>
            </a:r>
          </a:p>
          <a:p>
            <a:r>
              <a:rPr kumimoji="0" lang="ja-JP" altLang="en-US" sz="1400" kern="0" dirty="0">
                <a:solidFill>
                  <a:schemeClr val="tx1">
                    <a:lumMod val="65000"/>
                    <a:lumOff val="35000"/>
                  </a:schemeClr>
                </a:solidFill>
              </a:rPr>
              <a:t>　また、</a:t>
            </a:r>
            <a:r>
              <a:rPr kumimoji="0" lang="en-US" altLang="ja-JP" sz="1400" kern="0" dirty="0">
                <a:solidFill>
                  <a:schemeClr val="tx1">
                    <a:lumMod val="65000"/>
                    <a:lumOff val="35000"/>
                  </a:schemeClr>
                </a:solidFill>
              </a:rPr>
              <a:t>181</a:t>
            </a:r>
            <a:r>
              <a:rPr kumimoji="0" lang="ja-JP" altLang="en-US" sz="1400" kern="0" dirty="0">
                <a:solidFill>
                  <a:schemeClr val="tx1">
                    <a:lumMod val="65000"/>
                    <a:lumOff val="35000"/>
                  </a:schemeClr>
                </a:solidFill>
              </a:rPr>
              <a:t>日目以降の予約もできません。商品の掲載期間が半年の場合、</a:t>
            </a:r>
          </a:p>
          <a:p>
            <a:r>
              <a:rPr kumimoji="0" lang="ja-JP" altLang="en-US" sz="1400" kern="0" dirty="0">
                <a:solidFill>
                  <a:schemeClr val="tx1">
                    <a:lumMod val="65000"/>
                    <a:lumOff val="35000"/>
                  </a:schemeClr>
                </a:solidFill>
              </a:rPr>
              <a:t>　在庫確認・シミュレーションと予約のタイミングにご注意ください。</a:t>
            </a:r>
          </a:p>
          <a:p>
            <a:endParaRPr kumimoji="0" lang="en-US" altLang="zh-TW" sz="1400" kern="0" dirty="0">
              <a:solidFill>
                <a:schemeClr val="tx1">
                  <a:lumMod val="65000"/>
                  <a:lumOff val="35000"/>
                </a:schemeClr>
              </a:solidFill>
            </a:endParaRPr>
          </a:p>
          <a:p>
            <a:pPr lvl="0"/>
            <a:r>
              <a:rPr lang="ja-JP" altLang="en-US" sz="1400" dirty="0">
                <a:solidFill>
                  <a:schemeClr val="tx1">
                    <a:lumMod val="65000"/>
                    <a:lumOff val="35000"/>
                  </a:schemeClr>
                </a:solidFill>
              </a:rPr>
              <a:t>■掲載不具合について</a:t>
            </a:r>
          </a:p>
          <a:p>
            <a:pPr lvl="0"/>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pPr lvl="0"/>
            <a:r>
              <a:rPr lang="ja-JP" altLang="en-US" sz="1400" dirty="0">
                <a:solidFill>
                  <a:schemeClr val="tx1">
                    <a:lumMod val="65000"/>
                    <a:lumOff val="35000"/>
                  </a:schemeClr>
                </a:solidFill>
              </a:rPr>
              <a:t>　（１）広告掲載開始日、及び広告内容の変更後の掲載開始日は、掲載開始から</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時間を広告掲載調整時間とします。</a:t>
            </a:r>
          </a:p>
          <a:p>
            <a:pPr lvl="0"/>
            <a:r>
              <a:rPr lang="ja-JP" altLang="en-US" sz="1400" dirty="0">
                <a:solidFill>
                  <a:schemeClr val="tx1">
                    <a:lumMod val="65000"/>
                    <a:lumOff val="35000"/>
                  </a:schemeClr>
                </a:solidFill>
              </a:rPr>
              <a:t>　　ただし、（２）、（３）に該当する場合は、その定めに従います。</a:t>
            </a:r>
          </a:p>
          <a:p>
            <a:pPr lvl="0"/>
            <a:r>
              <a:rPr lang="ja-JP" altLang="en-US" sz="1400" dirty="0">
                <a:solidFill>
                  <a:schemeClr val="tx1">
                    <a:lumMod val="65000"/>
                    <a:lumOff val="35000"/>
                  </a:schemeClr>
                </a:solidFill>
              </a:rPr>
              <a:t>　（２）広告掲載開始日が営業日以外の場合、当該広告掲載開始時間から翌営業日正午までを広告掲載調整時間とします。</a:t>
            </a:r>
          </a:p>
          <a:p>
            <a:pPr lvl="0"/>
            <a:r>
              <a:rPr lang="ja-JP" altLang="en-US" sz="1400" dirty="0">
                <a:solidFill>
                  <a:schemeClr val="tx1">
                    <a:lumMod val="65000"/>
                    <a:lumOff val="35000"/>
                  </a:schemeClr>
                </a:solidFill>
              </a:rPr>
              <a:t>　（３）広告の総掲載予定時間が</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時間未満の場合、総掲載予定時間の</a:t>
            </a:r>
            <a:r>
              <a:rPr lang="en-US" altLang="ja-JP" sz="1400" dirty="0">
                <a:solidFill>
                  <a:schemeClr val="tx1">
                    <a:lumMod val="65000"/>
                    <a:lumOff val="35000"/>
                  </a:schemeClr>
                </a:solidFill>
              </a:rPr>
              <a:t>10%</a:t>
            </a:r>
            <a:r>
              <a:rPr lang="ja-JP" altLang="en-US" sz="1400" dirty="0">
                <a:solidFill>
                  <a:schemeClr val="tx1">
                    <a:lumMod val="65000"/>
                    <a:lumOff val="35000"/>
                  </a:schemeClr>
                </a:solidFill>
              </a:rPr>
              <a:t>にあたる時間までを広告掲載調整時間とします。</a:t>
            </a:r>
          </a:p>
        </p:txBody>
      </p:sp>
    </p:spTree>
    <p:extLst>
      <p:ext uri="{BB962C8B-B14F-4D97-AF65-F5344CB8AC3E}">
        <p14:creationId xmlns:p14="http://schemas.microsoft.com/office/powerpoint/2010/main" val="26614600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6" name="テキスト ボックス 5"/>
          <p:cNvSpPr txBox="1"/>
          <p:nvPr/>
        </p:nvSpPr>
        <p:spPr>
          <a:xfrm>
            <a:off x="313880" y="1001886"/>
            <a:ext cx="11402265" cy="1615827"/>
          </a:xfrm>
          <a:prstGeom prst="rect">
            <a:avLst/>
          </a:prstGeom>
          <a:noFill/>
        </p:spPr>
        <p:txBody>
          <a:bodyPr wrap="square" lIns="91440" tIns="45720" rIns="91440" bIns="45720" rtlCol="0" anchor="t">
            <a:spAutoFit/>
          </a:bodyPr>
          <a:lstStyle/>
          <a:p>
            <a:r>
              <a:rPr lang="ja-JP" altLang="en-US" sz="1100" dirty="0">
                <a:solidFill>
                  <a:schemeClr val="tx1">
                    <a:lumMod val="65000"/>
                    <a:lumOff val="35000"/>
                  </a:schemeClr>
                </a:solidFill>
              </a:rPr>
              <a:t>■</a:t>
            </a:r>
            <a:r>
              <a:rPr lang="en-US" altLang="ja-JP" sz="1100" dirty="0">
                <a:solidFill>
                  <a:schemeClr val="tx1">
                    <a:lumMod val="65000"/>
                    <a:lumOff val="35000"/>
                  </a:schemeClr>
                </a:solidFill>
              </a:rPr>
              <a:t>2022/9/5</a:t>
            </a:r>
          </a:p>
          <a:p>
            <a:r>
              <a:rPr lang="ja-JP" altLang="en-US" sz="1100" dirty="0">
                <a:solidFill>
                  <a:schemeClr val="tx1">
                    <a:lumMod val="65000"/>
                    <a:lumOff val="35000"/>
                  </a:schemeClr>
                </a:solidFill>
              </a:rPr>
              <a:t>・掲載制限業種ページの「掲載制限カテゴリー名」を更新いたしました。</a:t>
            </a:r>
            <a:endParaRPr lang="en-US" altLang="ja-JP" sz="1100" dirty="0">
              <a:solidFill>
                <a:schemeClr val="tx1">
                  <a:lumMod val="65000"/>
                  <a:lumOff val="35000"/>
                </a:schemeClr>
              </a:solidFill>
            </a:endParaRPr>
          </a:p>
          <a:p>
            <a:endParaRPr lang="en-US" altLang="ja-JP" sz="1100" dirty="0">
              <a:solidFill>
                <a:schemeClr val="tx1">
                  <a:lumMod val="65000"/>
                  <a:lumOff val="35000"/>
                </a:schemeClr>
              </a:solidFill>
            </a:endParaRPr>
          </a:p>
          <a:p>
            <a:r>
              <a:rPr lang="ja-JP" altLang="en-US" sz="1100" dirty="0">
                <a:solidFill>
                  <a:schemeClr val="tx1">
                    <a:lumMod val="65000"/>
                    <a:lumOff val="35000"/>
                  </a:schemeClr>
                </a:solidFill>
              </a:rPr>
              <a:t>■</a:t>
            </a:r>
            <a:r>
              <a:rPr lang="en-US" altLang="ja-JP" sz="1100" dirty="0">
                <a:solidFill>
                  <a:schemeClr val="tx1">
                    <a:lumMod val="65000"/>
                    <a:lumOff val="35000"/>
                  </a:schemeClr>
                </a:solidFill>
              </a:rPr>
              <a:t>2022/9/22</a:t>
            </a:r>
          </a:p>
          <a:p>
            <a:r>
              <a:rPr lang="ja-JP" altLang="en-US" sz="1100" dirty="0">
                <a:solidFill>
                  <a:schemeClr val="tx1">
                    <a:lumMod val="65000"/>
                    <a:lumOff val="35000"/>
                  </a:schemeClr>
                </a:solidFill>
              </a:rPr>
              <a:t>・市区群商品において、</a:t>
            </a:r>
            <a:r>
              <a:rPr lang="ja-JP" altLang="en-US" sz="1100" dirty="0">
                <a:solidFill>
                  <a:schemeClr val="tx1">
                    <a:lumMod val="65000"/>
                    <a:lumOff val="35000"/>
                  </a:schemeClr>
                </a:solidFill>
                <a:latin typeface="+mn-ea"/>
              </a:rPr>
              <a:t>オーディエンスリスト（ヤフー提供）のカテゴリーの一部を提供いたしました。</a:t>
            </a:r>
            <a:endParaRPr lang="en-US" altLang="ja-JP" sz="1100" dirty="0">
              <a:solidFill>
                <a:schemeClr val="tx1">
                  <a:lumMod val="65000"/>
                  <a:lumOff val="35000"/>
                </a:schemeClr>
              </a:solidFill>
              <a:latin typeface="+mn-ea"/>
            </a:endParaRPr>
          </a:p>
          <a:p>
            <a:r>
              <a:rPr lang="ja-JP" altLang="en-US" sz="1100" dirty="0">
                <a:solidFill>
                  <a:schemeClr val="tx1">
                    <a:lumMod val="65000"/>
                    <a:lumOff val="35000"/>
                  </a:schemeClr>
                </a:solidFill>
                <a:latin typeface="+mn-ea"/>
              </a:rPr>
              <a:t>・「プライムディスプレイ　</a:t>
            </a:r>
            <a:r>
              <a:rPr lang="en-US" altLang="ja-JP" sz="1100" dirty="0">
                <a:solidFill>
                  <a:schemeClr val="tx1">
                    <a:lumMod val="65000"/>
                    <a:lumOff val="35000"/>
                  </a:schemeClr>
                </a:solidFill>
                <a:latin typeface="+mn-ea"/>
              </a:rPr>
              <a:t>PC</a:t>
            </a:r>
            <a:r>
              <a:rPr lang="ja-JP" altLang="en-US" sz="1100" dirty="0">
                <a:solidFill>
                  <a:schemeClr val="tx1">
                    <a:lumMod val="65000"/>
                    <a:lumOff val="35000"/>
                  </a:schemeClr>
                </a:solidFill>
                <a:latin typeface="+mn-ea"/>
              </a:rPr>
              <a:t>（市区郡）」商品の商品一覧ページ内「基本料金」欄を更新いたしました。</a:t>
            </a:r>
            <a:endParaRPr lang="en-US" altLang="ja-JP" sz="1100" dirty="0">
              <a:solidFill>
                <a:schemeClr val="tx1">
                  <a:lumMod val="65000"/>
                  <a:lumOff val="35000"/>
                </a:schemeClr>
              </a:solidFill>
              <a:latin typeface="+mn-ea"/>
            </a:endParaRPr>
          </a:p>
          <a:p>
            <a:endParaRPr lang="ja-JP" altLang="en-US" sz="1100" dirty="0">
              <a:solidFill>
                <a:schemeClr val="tx1">
                  <a:lumMod val="65000"/>
                  <a:lumOff val="35000"/>
                </a:schemeClr>
              </a:solidFill>
            </a:endParaRPr>
          </a:p>
          <a:p>
            <a:r>
              <a:rPr lang="ja-JP" altLang="en-US" sz="1100" dirty="0">
                <a:solidFill>
                  <a:schemeClr val="tx1">
                    <a:lumMod val="65000"/>
                    <a:lumOff val="35000"/>
                  </a:schemeClr>
                </a:solidFill>
              </a:rPr>
              <a:t>■枠購入型、時間帯ジャック購入型（</a:t>
            </a:r>
            <a:r>
              <a:rPr lang="en-US" altLang="ja-JP" sz="1100" dirty="0">
                <a:solidFill>
                  <a:schemeClr val="tx1">
                    <a:lumMod val="65000"/>
                    <a:lumOff val="35000"/>
                  </a:schemeClr>
                </a:solidFill>
              </a:rPr>
              <a:t>SOV</a:t>
            </a:r>
            <a:r>
              <a:rPr lang="ja-JP" altLang="en-US" sz="1100" dirty="0">
                <a:solidFill>
                  <a:schemeClr val="tx1">
                    <a:lumMod val="65000"/>
                    <a:lumOff val="35000"/>
                  </a:schemeClr>
                </a:solidFill>
              </a:rPr>
              <a:t>）の商品について</a:t>
            </a:r>
          </a:p>
          <a:p>
            <a:r>
              <a:rPr lang="ja-JP" altLang="en-US" sz="1100" dirty="0">
                <a:solidFill>
                  <a:schemeClr val="tx1">
                    <a:lumMod val="65000"/>
                    <a:lumOff val="35000"/>
                  </a:schemeClr>
                </a:solidFill>
              </a:rPr>
              <a:t>ユーザーが当該広告の非表示設定を実施した場合など、その他の広告配信設定の状況により、他社の広告が配信される場合が</a:t>
            </a:r>
            <a:r>
              <a:rPr lang="ja-JP" altLang="en-US" sz="1100">
                <a:solidFill>
                  <a:schemeClr val="tx1">
                    <a:lumMod val="65000"/>
                    <a:lumOff val="35000"/>
                  </a:schemeClr>
                </a:solidFill>
              </a:rPr>
              <a:t>あります。</a:t>
            </a:r>
            <a:endParaRPr lang="en-US" altLang="ja-JP" sz="1100" dirty="0">
              <a:solidFill>
                <a:schemeClr val="tx1">
                  <a:lumMod val="65000"/>
                  <a:lumOff val="35000"/>
                </a:schemeClr>
              </a:solidFill>
            </a:endParaRPr>
          </a:p>
        </p:txBody>
      </p:sp>
    </p:spTree>
    <p:extLst>
      <p:ext uri="{BB962C8B-B14F-4D97-AF65-F5344CB8AC3E}">
        <p14:creationId xmlns:p14="http://schemas.microsoft.com/office/powerpoint/2010/main" val="18633099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97435438"/>
              </p:ext>
            </p:extLst>
          </p:nvPr>
        </p:nvGraphicFramePr>
        <p:xfrm>
          <a:off x="551385" y="889278"/>
          <a:ext cx="9505055" cy="5420042"/>
        </p:xfrm>
        <a:graphic>
          <a:graphicData uri="http://schemas.openxmlformats.org/drawingml/2006/table">
            <a:tbl>
              <a:tblPr firstCol="1" bandRow="1"/>
              <a:tblGrid>
                <a:gridCol w="2664295">
                  <a:extLst>
                    <a:ext uri="{9D8B030D-6E8A-4147-A177-3AD203B41FA5}">
                      <a16:colId xmlns:a16="http://schemas.microsoft.com/office/drawing/2014/main" val="792911817"/>
                    </a:ext>
                  </a:extLst>
                </a:gridCol>
                <a:gridCol w="1681468">
                  <a:extLst>
                    <a:ext uri="{9D8B030D-6E8A-4147-A177-3AD203B41FA5}">
                      <a16:colId xmlns:a16="http://schemas.microsoft.com/office/drawing/2014/main" val="454594803"/>
                    </a:ext>
                  </a:extLst>
                </a:gridCol>
                <a:gridCol w="5159292">
                  <a:extLst>
                    <a:ext uri="{9D8B030D-6E8A-4147-A177-3AD203B41FA5}">
                      <a16:colId xmlns:a16="http://schemas.microsoft.com/office/drawing/2014/main" val="2443179694"/>
                    </a:ext>
                  </a:extLst>
                </a:gridCol>
              </a:tblGrid>
              <a:tr h="35374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1050" b="1" kern="1200" dirty="0">
                          <a:solidFill>
                            <a:schemeClr val="tx1">
                              <a:lumMod val="65000"/>
                              <a:lumOff val="35000"/>
                            </a:schemeClr>
                          </a:solidFill>
                          <a:latin typeface="+mn-lt"/>
                          <a:ea typeface="+mn-ea"/>
                          <a:cs typeface="+mn-cs"/>
                        </a:rPr>
                        <a:t>プライムディスプレイ　</a:t>
                      </a:r>
                      <a:r>
                        <a:rPr kumimoji="1" lang="en-US" altLang="ja-JP" sz="1050" b="1" kern="1200" dirty="0">
                          <a:solidFill>
                            <a:schemeClr val="tx1">
                              <a:lumMod val="65000"/>
                              <a:lumOff val="35000"/>
                            </a:schemeClr>
                          </a:solidFill>
                          <a:latin typeface="+mn-lt"/>
                          <a:ea typeface="+mn-ea"/>
                          <a:cs typeface="+mn-cs"/>
                        </a:rPr>
                        <a:t>PC</a:t>
                      </a:r>
                      <a:endParaRPr kumimoji="1" lang="ja-JP" altLang="en-US" sz="1050" b="1"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4596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リリース種別</a:t>
                      </a:r>
                      <a:r>
                        <a:rPr kumimoji="1" lang="en-US" altLang="ja-JP" sz="900" b="0" kern="1200" dirty="0">
                          <a:solidFill>
                            <a:schemeClr val="bg1"/>
                          </a:solidFill>
                          <a:latin typeface="メイリオ"/>
                          <a:ea typeface="メイリオ"/>
                          <a:cs typeface="+mn-cs"/>
                        </a:rPr>
                        <a:t>/</a:t>
                      </a: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kern="1200" dirty="0">
                          <a:solidFill>
                            <a:schemeClr val="tx1">
                              <a:lumMod val="65000"/>
                              <a:lumOff val="35000"/>
                            </a:schemeClr>
                          </a:solidFill>
                          <a:latin typeface="+mn-lt"/>
                          <a:ea typeface="+mn-ea"/>
                          <a:cs typeface="+mn-cs"/>
                        </a:rPr>
                        <a:t>継続</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1000003224</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4070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8</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24</a:t>
                      </a:r>
                      <a:r>
                        <a:rPr kumimoji="1" lang="ja-JP" altLang="en-US" sz="800" kern="1200" dirty="0">
                          <a:solidFill>
                            <a:schemeClr val="tx1">
                              <a:lumMod val="65000"/>
                              <a:lumOff val="35000"/>
                            </a:schemeClr>
                          </a:solidFill>
                          <a:latin typeface="+mn-lt"/>
                          <a:ea typeface="+mn-ea"/>
                          <a:cs typeface="+mn-cs"/>
                        </a:rPr>
                        <a:t>日（水）</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711836917"/>
                  </a:ext>
                </a:extLst>
              </a:tr>
              <a:tr h="24070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112060797"/>
                  </a:ext>
                </a:extLst>
              </a:tr>
              <a:tr h="73815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210325936"/>
                  </a:ext>
                </a:extLst>
              </a:tr>
              <a:tr h="24070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画像（</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　画像（</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 </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動画（</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　画像（</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 </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動画（</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84434171"/>
                  </a:ext>
                </a:extLst>
              </a:tr>
              <a:tr h="2557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222545122"/>
                  </a:ext>
                </a:extLst>
              </a:tr>
              <a:tr h="24070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PC</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931917948"/>
                  </a:ext>
                </a:extLst>
              </a:tr>
              <a:tr h="393049">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中面（</a:t>
                      </a: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787314208"/>
                  </a:ext>
                </a:extLst>
              </a:tr>
              <a:tr h="28823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 </a:t>
                      </a:r>
                      <a:r>
                        <a:rPr kumimoji="1" lang="ja-JP" altLang="en-US" sz="800" kern="1200" dirty="0">
                          <a:solidFill>
                            <a:schemeClr val="tx1">
                              <a:lumMod val="65000"/>
                              <a:lumOff val="35000"/>
                            </a:schemeClr>
                          </a:solidFill>
                          <a:latin typeface="+mn-lt"/>
                          <a:ea typeface="+mn-ea"/>
                          <a:cs typeface="+mn-cs"/>
                        </a:rPr>
                        <a:t>トップページ以外</a:t>
                      </a:r>
                      <a:endPar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066738162"/>
                  </a:ext>
                </a:extLst>
              </a:tr>
              <a:tr h="24070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日（木）～</a:t>
                      </a:r>
                      <a:r>
                        <a:rPr kumimoji="1" lang="en-US" altLang="ja-JP" sz="800" kern="1200" dirty="0">
                          <a:solidFill>
                            <a:schemeClr val="tx1">
                              <a:lumMod val="65000"/>
                              <a:lumOff val="35000"/>
                            </a:schemeClr>
                          </a:solidFill>
                          <a:latin typeface="+mn-lt"/>
                          <a:ea typeface="+mn-ea"/>
                          <a:cs typeface="+mn-cs"/>
                        </a:rPr>
                        <a:t>2023</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日（金）</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2463668774"/>
                  </a:ext>
                </a:extLst>
              </a:tr>
              <a:tr h="48140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4</a:t>
                      </a:r>
                      <a:r>
                        <a:rPr kumimoji="1" lang="ja-JP" altLang="en-US" sz="800" kern="1200" dirty="0">
                          <a:solidFill>
                            <a:schemeClr val="tx1">
                              <a:lumMod val="65000"/>
                              <a:lumOff val="35000"/>
                            </a:schemeClr>
                          </a:solidFill>
                          <a:latin typeface="+mn-lt"/>
                          <a:ea typeface="+mn-ea"/>
                          <a:cs typeface="+mn-cs"/>
                        </a:rPr>
                        <a:t>日間での掲載も可能ですが、</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掲載</a:t>
                      </a:r>
                      <a:r>
                        <a:rPr kumimoji="1" lang="en-US" altLang="ja-JP" sz="800" kern="1200" dirty="0" err="1">
                          <a:solidFill>
                            <a:schemeClr val="tx1">
                              <a:lumMod val="65000"/>
                              <a:lumOff val="35000"/>
                            </a:schemeClr>
                          </a:solidFill>
                          <a:latin typeface="+mn-lt"/>
                          <a:ea typeface="+mn-ea"/>
                          <a:cs typeface="+mn-cs"/>
                        </a:rPr>
                        <a:t>vimps</a:t>
                      </a:r>
                      <a:r>
                        <a:rPr kumimoji="1" lang="ja-JP" altLang="en-US" sz="800" kern="1200" dirty="0">
                          <a:solidFill>
                            <a:schemeClr val="tx1">
                              <a:lumMod val="65000"/>
                              <a:lumOff val="35000"/>
                            </a:schemeClr>
                          </a:solidFill>
                          <a:latin typeface="+mn-lt"/>
                          <a:ea typeface="+mn-ea"/>
                          <a:cs typeface="+mn-cs"/>
                        </a:rPr>
                        <a:t>数が未達成の場合、補填対象外になります。</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1967014782"/>
                  </a:ext>
                </a:extLst>
              </a:tr>
              <a:tr h="24070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1750538939"/>
                  </a:ext>
                </a:extLst>
              </a:tr>
              <a:tr h="24070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500,000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381913646"/>
                  </a:ext>
                </a:extLst>
              </a:tr>
              <a:tr h="73815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260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260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312</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キャンペーン予約時に複数の広告タイプを選択した場合は、</a:t>
                      </a:r>
                      <a:br>
                        <a:rPr kumimoji="1" lang="en-US" altLang="ja-JP" sz="800" kern="1200" dirty="0">
                          <a:solidFill>
                            <a:schemeClr val="tx1">
                              <a:lumMod val="65000"/>
                              <a:lumOff val="35000"/>
                            </a:schemeClr>
                          </a:solidFill>
                          <a:latin typeface="+mn-lt"/>
                          <a:ea typeface="+mn-ea"/>
                          <a:cs typeface="+mn-cs"/>
                        </a:rPr>
                      </a:br>
                      <a:r>
                        <a:rPr kumimoji="1" lang="ja-JP" altLang="en-US" sz="800" kern="1200" dirty="0">
                          <a:solidFill>
                            <a:schemeClr val="tx1">
                              <a:lumMod val="65000"/>
                              <a:lumOff val="35000"/>
                            </a:schemeClr>
                          </a:solidFill>
                          <a:latin typeface="+mn-lt"/>
                          <a:ea typeface="+mn-ea"/>
                          <a:cs typeface="+mn-cs"/>
                        </a:rPr>
                        <a:t>金額の高い</a:t>
                      </a:r>
                      <a:r>
                        <a:rPr kumimoji="1" lang="en-US" altLang="ja-JP" sz="800" kern="1200" dirty="0" err="1">
                          <a:solidFill>
                            <a:schemeClr val="tx1">
                              <a:lumMod val="65000"/>
                              <a:lumOff val="35000"/>
                            </a:schemeClr>
                          </a:solidFill>
                          <a:latin typeface="+mn-lt"/>
                          <a:ea typeface="+mn-ea"/>
                          <a:cs typeface="+mn-cs"/>
                        </a:rPr>
                        <a:t>vCPM</a:t>
                      </a:r>
                      <a:r>
                        <a:rPr kumimoji="1" lang="ja-JP" altLang="en-US" sz="800" kern="1200" dirty="0">
                          <a:solidFill>
                            <a:schemeClr val="tx1">
                              <a:lumMod val="65000"/>
                              <a:lumOff val="35000"/>
                            </a:schemeClr>
                          </a:solidFill>
                          <a:latin typeface="+mn-lt"/>
                          <a:ea typeface="+mn-ea"/>
                          <a:cs typeface="+mn-cs"/>
                        </a:rPr>
                        <a:t>を適用します。</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4014462905"/>
                  </a:ext>
                </a:extLst>
              </a:tr>
              <a:tr h="24070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a:solidFill>
                            <a:schemeClr val="bg1"/>
                          </a:solidFill>
                          <a:latin typeface="+mn-lt"/>
                          <a:ea typeface="+mn-ea"/>
                          <a:cs typeface="+mn-cs"/>
                        </a:rPr>
                        <a:t>（枠配信のみ）</a:t>
                      </a:r>
                      <a:endParaRPr kumimoji="1" lang="ja-JP" altLang="en-US" sz="900" b="0" kern="120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79376" y="6382997"/>
            <a:ext cx="8517075"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pic>
        <p:nvPicPr>
          <p:cNvPr id="11" name="図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27165" y="2060849"/>
            <a:ext cx="648072" cy="650575"/>
          </a:xfrm>
          <a:prstGeom prst="rect">
            <a:avLst/>
          </a:prstGeom>
        </p:spPr>
      </p:pic>
      <p:pic>
        <p:nvPicPr>
          <p:cNvPr id="14" name="図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75281" y="2060848"/>
            <a:ext cx="650218" cy="652728"/>
          </a:xfrm>
          <a:prstGeom prst="rect">
            <a:avLst/>
          </a:prstGeom>
        </p:spPr>
      </p:pic>
      <p:pic>
        <p:nvPicPr>
          <p:cNvPr id="15" name="図 14"/>
          <p:cNvPicPr>
            <a:picLocks noChangeAspect="1"/>
          </p:cNvPicPr>
          <p:nvPr/>
        </p:nvPicPr>
        <p:blipFill>
          <a:blip r:embed="rId4"/>
          <a:stretch>
            <a:fillRect/>
          </a:stretch>
        </p:blipFill>
        <p:spPr>
          <a:xfrm>
            <a:off x="6312024" y="2060848"/>
            <a:ext cx="626470" cy="648072"/>
          </a:xfrm>
          <a:prstGeom prst="rect">
            <a:avLst/>
          </a:prstGeom>
        </p:spPr>
      </p:pic>
      <p:sp>
        <p:nvSpPr>
          <p:cNvPr id="13" name="テキスト プレースホルダー 2"/>
          <p:cNvSpPr>
            <a:spLocks noGrp="1"/>
          </p:cNvSpPr>
          <p:nvPr>
            <p:ph type="body" sz="quarter" idx="11"/>
          </p:nvPr>
        </p:nvSpPr>
        <p:spPr>
          <a:xfrm>
            <a:off x="334963" y="130175"/>
            <a:ext cx="9759950" cy="814388"/>
          </a:xfrm>
        </p:spPr>
        <p:txBody>
          <a:bodyPr/>
          <a:lstStyle/>
          <a:p>
            <a:r>
              <a:rPr lang="ja-JP" altLang="en-US" dirty="0"/>
              <a:t>商品一覧　プライムディスプレイ</a:t>
            </a:r>
          </a:p>
        </p:txBody>
      </p:sp>
    </p:spTree>
    <p:extLst>
      <p:ext uri="{BB962C8B-B14F-4D97-AF65-F5344CB8AC3E}">
        <p14:creationId xmlns:p14="http://schemas.microsoft.com/office/powerpoint/2010/main" val="13395989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プライムディスプレイ（市区郡）</a:t>
            </a:r>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94893046"/>
              </p:ext>
            </p:extLst>
          </p:nvPr>
        </p:nvGraphicFramePr>
        <p:xfrm>
          <a:off x="335360" y="908720"/>
          <a:ext cx="11521280" cy="3976815"/>
        </p:xfrm>
        <a:graphic>
          <a:graphicData uri="http://schemas.openxmlformats.org/drawingml/2006/table">
            <a:tbl>
              <a:tblPr firstCol="1" bandRow="1"/>
              <a:tblGrid>
                <a:gridCol w="2664296">
                  <a:extLst>
                    <a:ext uri="{9D8B030D-6E8A-4147-A177-3AD203B41FA5}">
                      <a16:colId xmlns:a16="http://schemas.microsoft.com/office/drawing/2014/main" val="792911817"/>
                    </a:ext>
                  </a:extLst>
                </a:gridCol>
                <a:gridCol w="1800200">
                  <a:extLst>
                    <a:ext uri="{9D8B030D-6E8A-4147-A177-3AD203B41FA5}">
                      <a16:colId xmlns:a16="http://schemas.microsoft.com/office/drawing/2014/main" val="1082866281"/>
                    </a:ext>
                  </a:extLst>
                </a:gridCol>
                <a:gridCol w="7056784">
                  <a:extLst>
                    <a:ext uri="{9D8B030D-6E8A-4147-A177-3AD203B41FA5}">
                      <a16:colId xmlns:a16="http://schemas.microsoft.com/office/drawing/2014/main" val="3116060053"/>
                    </a:ext>
                  </a:extLst>
                </a:gridCol>
              </a:tblGrid>
              <a:tr h="2842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noProof="0" dirty="0">
                          <a:solidFill>
                            <a:schemeClr val="tx1">
                              <a:lumMod val="65000"/>
                              <a:lumOff val="35000"/>
                            </a:schemeClr>
                          </a:solidFill>
                          <a:latin typeface="+mn-lt"/>
                          <a:ea typeface="+mn-ea"/>
                          <a:cs typeface="+mn-cs"/>
                        </a:rPr>
                        <a:t>プライムディスプレイ　</a:t>
                      </a:r>
                      <a:r>
                        <a:rPr kumimoji="1" lang="en-US" altLang="ja-JP" sz="1050" b="1" kern="1200" noProof="0" dirty="0">
                          <a:solidFill>
                            <a:schemeClr val="tx1">
                              <a:lumMod val="65000"/>
                              <a:lumOff val="35000"/>
                            </a:schemeClr>
                          </a:solidFill>
                          <a:latin typeface="+mn-lt"/>
                          <a:ea typeface="+mn-ea"/>
                          <a:cs typeface="+mn-cs"/>
                        </a:rPr>
                        <a:t>PC</a:t>
                      </a:r>
                      <a:r>
                        <a:rPr kumimoji="1" lang="ja-JP" altLang="en-US" sz="1050" b="1" kern="1200" noProof="0" dirty="0">
                          <a:solidFill>
                            <a:schemeClr val="tx1">
                              <a:lumMod val="65000"/>
                              <a:lumOff val="35000"/>
                            </a:schemeClr>
                          </a:solidFill>
                          <a:latin typeface="+mn-lt"/>
                          <a:ea typeface="+mn-ea"/>
                          <a:cs typeface="+mn-cs"/>
                        </a:rPr>
                        <a:t>（市区郡）</a:t>
                      </a:r>
                      <a:endParaRPr kumimoji="1" lang="ja-JP" altLang="en-US" sz="1050" b="1"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252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リリース種別</a:t>
                      </a:r>
                      <a:r>
                        <a:rPr kumimoji="1" lang="en-US" altLang="ja-JP" sz="900" b="0" kern="1200" dirty="0">
                          <a:solidFill>
                            <a:schemeClr val="bg1"/>
                          </a:solidFill>
                          <a:latin typeface="メイリオ"/>
                          <a:ea typeface="メイリオ"/>
                          <a:cs typeface="+mn-cs"/>
                        </a:rPr>
                        <a:t>/</a:t>
                      </a: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kern="1200" dirty="0">
                          <a:solidFill>
                            <a:schemeClr val="tx1">
                              <a:lumMod val="65000"/>
                              <a:lumOff val="35000"/>
                            </a:schemeClr>
                          </a:solidFill>
                          <a:latin typeface="+mn-lt"/>
                          <a:ea typeface="+mn-ea"/>
                          <a:cs typeface="+mn-cs"/>
                        </a:rPr>
                        <a:t>継続</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1000003237</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2355075111"/>
                  </a:ext>
                </a:extLst>
              </a:tr>
              <a:tr h="22520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8</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24</a:t>
                      </a:r>
                      <a:r>
                        <a:rPr kumimoji="1" lang="ja-JP" altLang="en-US" sz="800" kern="1200" dirty="0">
                          <a:solidFill>
                            <a:schemeClr val="tx1">
                              <a:lumMod val="65000"/>
                              <a:lumOff val="35000"/>
                            </a:schemeClr>
                          </a:solidFill>
                          <a:latin typeface="+mn-lt"/>
                          <a:ea typeface="+mn-ea"/>
                          <a:cs typeface="+mn-cs"/>
                        </a:rPr>
                        <a:t>日（水）</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3180262684"/>
                  </a:ext>
                </a:extLst>
              </a:tr>
              <a:tr h="2252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112060797"/>
                  </a:ext>
                </a:extLst>
              </a:tr>
              <a:tr h="6305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endParaRPr kumimoji="1" lang="en-US" altLang="ja-JP" dirty="0"/>
                    </a:p>
                    <a:p>
                      <a:endParaRPr kumimoji="1" lang="ja-JP" altLang="en-US" dirty="0"/>
                    </a:p>
                  </a:txBody>
                  <a:tcPr anchor="ctr">
                    <a:lnL w="1270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210325936"/>
                  </a:ext>
                </a:extLst>
              </a:tr>
              <a:tr h="2252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　　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ja-JP" altLang="en-US" sz="800" dirty="0">
                          <a:solidFill>
                            <a:schemeClr val="tx1">
                              <a:lumMod val="65000"/>
                              <a:lumOff val="35000"/>
                            </a:schemeClr>
                          </a:solidFill>
                          <a:latin typeface="+mj-lt"/>
                          <a:ea typeface="+mj-ea"/>
                        </a:rPr>
                        <a:t>画像（</a:t>
                      </a:r>
                      <a:r>
                        <a:rPr kumimoji="1" lang="en-US" altLang="ja-JP" sz="800" dirty="0">
                          <a:solidFill>
                            <a:schemeClr val="tx1">
                              <a:lumMod val="65000"/>
                              <a:lumOff val="35000"/>
                            </a:schemeClr>
                          </a:solidFill>
                          <a:latin typeface="+mj-lt"/>
                          <a:ea typeface="+mj-ea"/>
                        </a:rPr>
                        <a:t>1</a:t>
                      </a: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2</a:t>
                      </a: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a:t>
                      </a:r>
                      <a:r>
                        <a:rPr kumimoji="1" lang="ja-JP" altLang="en-US" sz="800" dirty="0">
                          <a:solidFill>
                            <a:schemeClr val="tx1">
                              <a:lumMod val="65000"/>
                              <a:lumOff val="35000"/>
                            </a:schemeClr>
                          </a:solidFill>
                          <a:latin typeface="+mj-lt"/>
                          <a:ea typeface="+mj-ea"/>
                        </a:rPr>
                        <a:t> 動画（</a:t>
                      </a:r>
                      <a:r>
                        <a:rPr kumimoji="1" lang="en-US" altLang="ja-JP" sz="800" dirty="0">
                          <a:solidFill>
                            <a:schemeClr val="tx1">
                              <a:lumMod val="65000"/>
                              <a:lumOff val="35000"/>
                            </a:schemeClr>
                          </a:solidFill>
                          <a:latin typeface="+mj-lt"/>
                          <a:ea typeface="+mj-ea"/>
                        </a:rPr>
                        <a:t>1</a:t>
                      </a: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2</a:t>
                      </a:r>
                      <a:r>
                        <a:rPr kumimoji="1" lang="ja-JP" altLang="en-US" sz="800" dirty="0">
                          <a:solidFill>
                            <a:schemeClr val="tx1">
                              <a:lumMod val="65000"/>
                              <a:lumOff val="35000"/>
                            </a:schemeClr>
                          </a:solidFill>
                          <a:latin typeface="+mj-lt"/>
                          <a:ea typeface="+mj-ea"/>
                        </a:rPr>
                        <a:t>）</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84434171"/>
                  </a:ext>
                </a:extLst>
              </a:tr>
              <a:tr h="24816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222545122"/>
                  </a:ext>
                </a:extLst>
              </a:tr>
              <a:tr h="2252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PC</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931917948"/>
                  </a:ext>
                </a:extLst>
              </a:tr>
              <a:tr h="22520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中面（</a:t>
                      </a: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a:t>
                      </a: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787314208"/>
                  </a:ext>
                </a:extLst>
              </a:tr>
              <a:tr h="22520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 </a:t>
                      </a:r>
                      <a:r>
                        <a:rPr kumimoji="1" lang="ja-JP" altLang="en-US" sz="800" kern="1200" dirty="0">
                          <a:solidFill>
                            <a:schemeClr val="tx1">
                              <a:lumMod val="65000"/>
                              <a:lumOff val="35000"/>
                            </a:schemeClr>
                          </a:solidFill>
                          <a:latin typeface="+mn-lt"/>
                          <a:ea typeface="+mn-ea"/>
                          <a:cs typeface="+mn-cs"/>
                        </a:rPr>
                        <a:t>トップページ以外</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066738162"/>
                  </a:ext>
                </a:extLst>
              </a:tr>
              <a:tr h="22520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日（木）～</a:t>
                      </a:r>
                      <a:r>
                        <a:rPr kumimoji="1" lang="en-US" altLang="ja-JP" sz="800" kern="1200" dirty="0">
                          <a:solidFill>
                            <a:schemeClr val="tx1">
                              <a:lumMod val="65000"/>
                              <a:lumOff val="35000"/>
                            </a:schemeClr>
                          </a:solidFill>
                          <a:latin typeface="+mn-lt"/>
                          <a:ea typeface="+mn-ea"/>
                          <a:cs typeface="+mn-cs"/>
                        </a:rPr>
                        <a:t>2023</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日（金）</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1291913843"/>
                  </a:ext>
                </a:extLst>
              </a:tr>
              <a:tr h="2252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日間～</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日間</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1967014782"/>
                  </a:ext>
                </a:extLst>
              </a:tr>
              <a:tr h="2252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err="1">
                          <a:solidFill>
                            <a:schemeClr val="tx1">
                              <a:lumMod val="65000"/>
                              <a:lumOff val="35000"/>
                            </a:schemeClr>
                          </a:solidFill>
                          <a:latin typeface="+mn-lt"/>
                          <a:ea typeface="+mn-ea"/>
                          <a:cs typeface="+mn-cs"/>
                        </a:rPr>
                        <a:t>vimps</a:t>
                      </a:r>
                      <a:r>
                        <a:rPr kumimoji="1" lang="ja-JP" altLang="en-US" sz="800" kern="1200" dirty="0">
                          <a:solidFill>
                            <a:schemeClr val="tx1">
                              <a:lumMod val="65000"/>
                              <a:lumOff val="35000"/>
                            </a:schemeClr>
                          </a:solidFill>
                          <a:latin typeface="+mn-lt"/>
                          <a:ea typeface="メイリオ"/>
                          <a:cs typeface="+mn-cs"/>
                        </a:rPr>
                        <a:t>購入型</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1750538939"/>
                  </a:ext>
                </a:extLst>
              </a:tr>
              <a:tr h="2896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100,000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381913646"/>
                  </a:ext>
                </a:extLst>
              </a:tr>
              <a:tr h="2252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dirty="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14" name="図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80960" y="1851206"/>
            <a:ext cx="609599" cy="611952"/>
          </a:xfrm>
          <a:prstGeom prst="rect">
            <a:avLst/>
          </a:prstGeom>
        </p:spPr>
      </p:pic>
      <p:pic>
        <p:nvPicPr>
          <p:cNvPr id="15" name="図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26436" y="1844824"/>
            <a:ext cx="609599" cy="611952"/>
          </a:xfrm>
          <a:prstGeom prst="rect">
            <a:avLst/>
          </a:prstGeom>
        </p:spPr>
      </p:pic>
      <p:pic>
        <p:nvPicPr>
          <p:cNvPr id="16" name="図 15"/>
          <p:cNvPicPr>
            <a:picLocks noChangeAspect="1"/>
          </p:cNvPicPr>
          <p:nvPr/>
        </p:nvPicPr>
        <p:blipFill>
          <a:blip r:embed="rId4"/>
          <a:stretch>
            <a:fillRect/>
          </a:stretch>
        </p:blipFill>
        <p:spPr>
          <a:xfrm>
            <a:off x="7249340" y="1853043"/>
            <a:ext cx="588002" cy="608277"/>
          </a:xfrm>
          <a:prstGeom prst="rect">
            <a:avLst/>
          </a:prstGeom>
        </p:spPr>
      </p:pic>
      <p:sp>
        <p:nvSpPr>
          <p:cNvPr id="17" name="正方形/長方形 16"/>
          <p:cNvSpPr/>
          <p:nvPr/>
        </p:nvSpPr>
        <p:spPr>
          <a:xfrm>
            <a:off x="290368" y="6541015"/>
            <a:ext cx="4653504" cy="307777"/>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a:t>
            </a:r>
            <a:r>
              <a:rPr kumimoji="0" lang="en-US" altLang="ja-JP" sz="700" b="0" i="0" u="none" strike="noStrike" kern="0" cap="none" spc="0" normalizeH="0" baseline="0" noProof="0" dirty="0" err="1">
                <a:ln>
                  <a:noFill/>
                </a:ln>
                <a:solidFill>
                  <a:prstClr val="black">
                    <a:lumMod val="65000"/>
                    <a:lumOff val="35000"/>
                  </a:prstClr>
                </a:solidFill>
                <a:effectLst/>
                <a:uLnTx/>
                <a:uFillTx/>
                <a:latin typeface="メイリオ"/>
                <a:ea typeface="メイリオ"/>
                <a:cs typeface="+mn-cs"/>
              </a:rPr>
              <a:t>vCPM</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はビューアブルインプレッション</a:t>
            </a: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1,000</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回あたりにかかる見込み広告費用です。</a:t>
            </a:r>
            <a:endPar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a:t>
            </a:r>
            <a:r>
              <a:rPr kumimoji="0" lang="en-US" altLang="ja-JP" sz="700" b="0" i="0" u="none" strike="noStrike" kern="0" cap="none" spc="0" normalizeH="0" baseline="0" noProof="0" dirty="0" err="1">
                <a:ln>
                  <a:noFill/>
                </a:ln>
                <a:solidFill>
                  <a:prstClr val="black">
                    <a:lumMod val="65000"/>
                    <a:lumOff val="35000"/>
                  </a:prstClr>
                </a:solidFill>
                <a:effectLst/>
                <a:uLnTx/>
                <a:uFillTx/>
                <a:latin typeface="メイリオ"/>
                <a:ea typeface="メイリオ"/>
                <a:cs typeface="+mn-cs"/>
              </a:rPr>
              <a:t>vimps</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はビューアブルインプレッションの略称です。</a:t>
            </a: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※PC</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はパソコンの略称です。</a:t>
            </a:r>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Tree>
    <p:extLst>
      <p:ext uri="{BB962C8B-B14F-4D97-AF65-F5344CB8AC3E}">
        <p14:creationId xmlns:p14="http://schemas.microsoft.com/office/powerpoint/2010/main" val="18928135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プライムディスプレイ（市区郡）</a:t>
            </a:r>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075760531"/>
              </p:ext>
            </p:extLst>
          </p:nvPr>
        </p:nvGraphicFramePr>
        <p:xfrm>
          <a:off x="335360" y="895340"/>
          <a:ext cx="11521280" cy="3421879"/>
        </p:xfrm>
        <a:graphic>
          <a:graphicData uri="http://schemas.openxmlformats.org/drawingml/2006/table">
            <a:tbl>
              <a:tblPr firstCol="1" bandRow="1"/>
              <a:tblGrid>
                <a:gridCol w="2664296">
                  <a:extLst>
                    <a:ext uri="{9D8B030D-6E8A-4147-A177-3AD203B41FA5}">
                      <a16:colId xmlns:a16="http://schemas.microsoft.com/office/drawing/2014/main" val="792911817"/>
                    </a:ext>
                  </a:extLst>
                </a:gridCol>
                <a:gridCol w="4536504">
                  <a:extLst>
                    <a:ext uri="{9D8B030D-6E8A-4147-A177-3AD203B41FA5}">
                      <a16:colId xmlns:a16="http://schemas.microsoft.com/office/drawing/2014/main" val="1082866281"/>
                    </a:ext>
                  </a:extLst>
                </a:gridCol>
                <a:gridCol w="4320480">
                  <a:extLst>
                    <a:ext uri="{9D8B030D-6E8A-4147-A177-3AD203B41FA5}">
                      <a16:colId xmlns:a16="http://schemas.microsoft.com/office/drawing/2014/main" val="2062594464"/>
                    </a:ext>
                  </a:extLst>
                </a:gridCol>
              </a:tblGrid>
              <a:tr h="29767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noProof="0" dirty="0">
                          <a:solidFill>
                            <a:schemeClr val="tx1">
                              <a:lumMod val="65000"/>
                              <a:lumOff val="35000"/>
                            </a:schemeClr>
                          </a:solidFill>
                          <a:latin typeface="+mn-lt"/>
                          <a:ea typeface="+mn-ea"/>
                          <a:cs typeface="+mn-cs"/>
                        </a:rPr>
                        <a:t>プライムディスプレイ　</a:t>
                      </a:r>
                      <a:r>
                        <a:rPr kumimoji="1" lang="en-US" altLang="ja-JP" sz="1050" b="1" kern="1200" noProof="0" dirty="0">
                          <a:solidFill>
                            <a:schemeClr val="tx1">
                              <a:lumMod val="65000"/>
                              <a:lumOff val="35000"/>
                            </a:schemeClr>
                          </a:solidFill>
                          <a:latin typeface="+mn-lt"/>
                          <a:ea typeface="+mn-ea"/>
                          <a:cs typeface="+mn-cs"/>
                        </a:rPr>
                        <a:t>PC</a:t>
                      </a:r>
                      <a:r>
                        <a:rPr kumimoji="1" lang="ja-JP" altLang="en-US" sz="1050" b="1" kern="1200" noProof="0" dirty="0">
                          <a:solidFill>
                            <a:schemeClr val="tx1">
                              <a:lumMod val="65000"/>
                              <a:lumOff val="35000"/>
                            </a:schemeClr>
                          </a:solidFill>
                          <a:latin typeface="+mn-lt"/>
                          <a:ea typeface="+mn-ea"/>
                          <a:cs typeface="+mn-cs"/>
                        </a:rPr>
                        <a:t>（市区郡）</a:t>
                      </a:r>
                      <a:endParaRPr kumimoji="1" lang="ja-JP" altLang="en-US" sz="1050" b="1"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165151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endParaRPr kumimoji="1" lang="en-US" altLang="ja-JP" sz="900" b="0" kern="1200" dirty="0">
                        <a:solidFill>
                          <a:schemeClr val="bg1"/>
                        </a:solidFill>
                        <a:latin typeface="+mn-lt"/>
                        <a:ea typeface="+mn-ea"/>
                        <a:cs typeface="+mn-cs"/>
                      </a:endParaRPr>
                    </a:p>
                    <a:p>
                      <a:pPr algn="ctr"/>
                      <a:endParaRPr kumimoji="1" lang="en-US" altLang="ja-JP" sz="900" b="0" kern="1200" dirty="0">
                        <a:solidFill>
                          <a:schemeClr val="bg1"/>
                        </a:solidFill>
                        <a:latin typeface="+mn-lt"/>
                        <a:ea typeface="+mn-ea"/>
                        <a:cs typeface="+mn-cs"/>
                      </a:endParaRPr>
                    </a:p>
                    <a:p>
                      <a:pPr algn="ctr"/>
                      <a:r>
                        <a:rPr kumimoji="1" lang="en-US" altLang="ja-JP" sz="900" b="0" kern="1200" dirty="0">
                          <a:solidFill>
                            <a:schemeClr val="bg1"/>
                          </a:solidFill>
                          <a:latin typeface="+mn-lt"/>
                          <a:ea typeface="+mn-ea"/>
                          <a:cs typeface="+mn-cs"/>
                        </a:rPr>
                        <a:t>※</a:t>
                      </a:r>
                      <a:r>
                        <a:rPr kumimoji="1" lang="ja-JP" altLang="en-US" sz="900" b="0" kern="1200" dirty="0">
                          <a:solidFill>
                            <a:schemeClr val="bg1"/>
                          </a:solidFill>
                          <a:latin typeface="+mn-lt"/>
                          <a:ea typeface="+mn-ea"/>
                          <a:cs typeface="+mn-cs"/>
                        </a:rPr>
                        <a:t>この商品に限り、市区郡と</a:t>
                      </a:r>
                      <a:endParaRPr kumimoji="1" lang="en-US" altLang="ja-JP" sz="900" b="0" kern="1200" dirty="0">
                        <a:solidFill>
                          <a:schemeClr val="bg1"/>
                        </a:solidFill>
                        <a:latin typeface="+mn-lt"/>
                        <a:ea typeface="+mn-ea"/>
                        <a:cs typeface="+mn-cs"/>
                      </a:endParaRPr>
                    </a:p>
                    <a:p>
                      <a:pPr algn="ctr"/>
                      <a:r>
                        <a:rPr kumimoji="1" lang="ja-JP" altLang="en-US" sz="900" b="0" kern="1200" dirty="0">
                          <a:solidFill>
                            <a:schemeClr val="bg1"/>
                          </a:solidFill>
                          <a:latin typeface="+mn-lt"/>
                          <a:ea typeface="+mn-ea"/>
                          <a:cs typeface="+mn-cs"/>
                        </a:rPr>
                        <a:t>その他ターゲティングを</a:t>
                      </a:r>
                      <a:endParaRPr kumimoji="1" lang="en-US" altLang="ja-JP" sz="900" b="0" kern="1200" dirty="0">
                        <a:solidFill>
                          <a:schemeClr val="bg1"/>
                        </a:solidFill>
                        <a:latin typeface="+mn-lt"/>
                        <a:ea typeface="+mn-ea"/>
                        <a:cs typeface="+mn-cs"/>
                      </a:endParaRPr>
                    </a:p>
                    <a:p>
                      <a:pPr algn="ctr"/>
                      <a:r>
                        <a:rPr kumimoji="1" lang="ja-JP" altLang="en-US" sz="900" b="0" kern="1200" dirty="0">
                          <a:solidFill>
                            <a:schemeClr val="bg1"/>
                          </a:solidFill>
                          <a:latin typeface="+mn-lt"/>
                          <a:ea typeface="+mn-ea"/>
                          <a:cs typeface="+mn-cs"/>
                        </a:rPr>
                        <a:t>掛け合わせる場合は</a:t>
                      </a:r>
                    </a:p>
                    <a:p>
                      <a:pPr algn="ctr"/>
                      <a:r>
                        <a:rPr kumimoji="1" lang="ja-JP" altLang="en-US" sz="900" b="0" kern="1200" dirty="0">
                          <a:solidFill>
                            <a:schemeClr val="bg1"/>
                          </a:solidFill>
                          <a:latin typeface="+mn-lt"/>
                          <a:ea typeface="+mn-ea"/>
                          <a:cs typeface="+mn-cs"/>
                        </a:rPr>
                        <a:t>上限値が２倍を超える</a:t>
                      </a:r>
                      <a:endParaRPr kumimoji="1" lang="en-US" altLang="ja-JP" sz="900" b="0" kern="1200" dirty="0">
                        <a:solidFill>
                          <a:schemeClr val="bg1"/>
                        </a:solidFill>
                        <a:latin typeface="+mn-lt"/>
                        <a:ea typeface="+mn-ea"/>
                        <a:cs typeface="+mn-cs"/>
                      </a:endParaRPr>
                    </a:p>
                    <a:p>
                      <a:pPr algn="ctr"/>
                      <a:r>
                        <a:rPr kumimoji="1" lang="ja-JP" altLang="en-US" sz="900" b="0" kern="1200" dirty="0">
                          <a:solidFill>
                            <a:schemeClr val="bg1"/>
                          </a:solidFill>
                          <a:latin typeface="+mn-lt"/>
                          <a:ea typeface="+mn-ea"/>
                          <a:cs typeface="+mn-cs"/>
                        </a:rPr>
                        <a:t>商品設計です。</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405</a:t>
                      </a:r>
                      <a:r>
                        <a:rPr kumimoji="1" lang="ja-JP" altLang="en-US" sz="800" kern="1200" dirty="0">
                          <a:solidFill>
                            <a:schemeClr val="tx1">
                              <a:lumMod val="65000"/>
                              <a:lumOff val="35000"/>
                            </a:schemeClr>
                          </a:solidFill>
                          <a:latin typeface="+mn-lt"/>
                          <a:ea typeface="+mn-ea"/>
                          <a:cs typeface="+mn-cs"/>
                        </a:rPr>
                        <a:t>円（</a:t>
                      </a:r>
                      <a:r>
                        <a:rPr kumimoji="1" lang="en-US" altLang="ja-JP" sz="800" kern="1200" dirty="0">
                          <a:solidFill>
                            <a:schemeClr val="tx1">
                              <a:lumMod val="65000"/>
                              <a:lumOff val="35000"/>
                            </a:schemeClr>
                          </a:solidFill>
                          <a:latin typeface="+mn-lt"/>
                          <a:ea typeface="+mn-ea"/>
                          <a:cs typeface="+mn-cs"/>
                        </a:rPr>
                        <a:t>260</a:t>
                      </a:r>
                      <a:r>
                        <a:rPr kumimoji="1" lang="ja-JP" altLang="en-US" sz="800" kern="1200" dirty="0">
                          <a:solidFill>
                            <a:schemeClr val="tx1">
                              <a:lumMod val="65000"/>
                              <a:lumOff val="35000"/>
                            </a:schemeClr>
                          </a:solidFill>
                          <a:latin typeface="+mn-lt"/>
                          <a:ea typeface="+mn-ea"/>
                          <a:cs typeface="+mn-cs"/>
                        </a:rPr>
                        <a:t>円</a:t>
                      </a:r>
                      <a:r>
                        <a:rPr kumimoji="1" lang="en-US" altLang="ja-JP" sz="800" kern="1200" dirty="0">
                          <a:solidFill>
                            <a:schemeClr val="tx1">
                              <a:lumMod val="65000"/>
                              <a:lumOff val="35000"/>
                            </a:schemeClr>
                          </a:solidFill>
                          <a:latin typeface="+mn-lt"/>
                          <a:ea typeface="+mn-ea"/>
                          <a:cs typeface="+mn-cs"/>
                        </a:rPr>
                        <a:t>×1.56</a:t>
                      </a:r>
                      <a:r>
                        <a:rPr kumimoji="1" lang="ja-JP" altLang="en-US" sz="800" kern="1200" dirty="0">
                          <a:solidFill>
                            <a:schemeClr val="tx1">
                              <a:lumMod val="65000"/>
                              <a:lumOff val="35000"/>
                            </a:schemeClr>
                          </a:solidFill>
                          <a:latin typeface="+mn-lt"/>
                          <a:ea typeface="+mn-ea"/>
                          <a:cs typeface="+mn-cs"/>
                        </a:rPr>
                        <a:t>倍）</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br>
                        <a:rPr kumimoji="1" lang="en-US" altLang="ja-JP" sz="800" kern="1200" dirty="0">
                          <a:solidFill>
                            <a:schemeClr val="tx1">
                              <a:lumMod val="65000"/>
                              <a:lumOff val="35000"/>
                            </a:schemeClr>
                          </a:solidFill>
                          <a:latin typeface="+mn-lt"/>
                          <a:ea typeface="+mn-ea"/>
                          <a:cs typeface="+mn-cs"/>
                        </a:rPr>
                      </a:b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キャンペーン予約時に複数の広告タイプを選択した場合は、</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金額の高い</a:t>
                      </a:r>
                      <a:r>
                        <a:rPr kumimoji="1" lang="en-US" altLang="ja-JP" sz="800" kern="1200" dirty="0" err="1">
                          <a:solidFill>
                            <a:schemeClr val="tx1">
                              <a:lumMod val="65000"/>
                              <a:lumOff val="35000"/>
                            </a:schemeClr>
                          </a:solidFill>
                          <a:latin typeface="+mn-lt"/>
                          <a:ea typeface="+mn-ea"/>
                          <a:cs typeface="+mn-cs"/>
                        </a:rPr>
                        <a:t>vCPM</a:t>
                      </a:r>
                      <a:r>
                        <a:rPr kumimoji="1" lang="ja-JP" altLang="en-US" sz="800" kern="1200" dirty="0">
                          <a:solidFill>
                            <a:schemeClr val="tx1">
                              <a:lumMod val="65000"/>
                              <a:lumOff val="35000"/>
                            </a:schemeClr>
                          </a:solidFill>
                          <a:latin typeface="+mn-lt"/>
                          <a:ea typeface="+mn-ea"/>
                          <a:cs typeface="+mn-cs"/>
                        </a:rPr>
                        <a:t>を適用します。</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市区郡とその他ターゲティングを掛け合わせる場合は</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以下の</a:t>
                      </a:r>
                      <a:r>
                        <a:rPr kumimoji="1" lang="en-US" altLang="ja-JP" sz="800" kern="1200" dirty="0" err="1">
                          <a:solidFill>
                            <a:schemeClr val="tx1">
                              <a:lumMod val="65000"/>
                              <a:lumOff val="35000"/>
                            </a:schemeClr>
                          </a:solidFill>
                          <a:latin typeface="+mn-lt"/>
                          <a:ea typeface="+mn-ea"/>
                          <a:cs typeface="+mn-cs"/>
                        </a:rPr>
                        <a:t>vCPM</a:t>
                      </a:r>
                      <a:r>
                        <a:rPr kumimoji="1" lang="ja-JP" altLang="en-US" sz="800" kern="1200" dirty="0">
                          <a:solidFill>
                            <a:schemeClr val="tx1">
                              <a:lumMod val="65000"/>
                              <a:lumOff val="35000"/>
                            </a:schemeClr>
                          </a:solidFill>
                          <a:latin typeface="+mn-lt"/>
                          <a:ea typeface="+mn-ea"/>
                          <a:cs typeface="+mn-cs"/>
                        </a:rPr>
                        <a:t>になります。</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a:t>
                      </a:r>
                      <a:r>
                        <a:rPr kumimoji="1" lang="en-US" altLang="ja-JP" sz="800" kern="1200" dirty="0">
                          <a:solidFill>
                            <a:schemeClr val="tx1">
                              <a:lumMod val="65000"/>
                              <a:lumOff val="35000"/>
                            </a:schemeClr>
                          </a:solidFill>
                          <a:latin typeface="+mn-lt"/>
                          <a:ea typeface="+mn-ea"/>
                          <a:cs typeface="+mn-cs"/>
                        </a:rPr>
                        <a:t>486</a:t>
                      </a:r>
                      <a:r>
                        <a:rPr kumimoji="1" lang="ja-JP" altLang="en-US" sz="800" kern="1200" dirty="0">
                          <a:solidFill>
                            <a:schemeClr val="tx1">
                              <a:lumMod val="65000"/>
                              <a:lumOff val="35000"/>
                            </a:schemeClr>
                          </a:solidFill>
                          <a:latin typeface="+mn-lt"/>
                          <a:ea typeface="+mn-ea"/>
                          <a:cs typeface="+mn-cs"/>
                        </a:rPr>
                        <a:t>円</a:t>
                      </a:r>
                      <a:br>
                        <a:rPr kumimoji="1" lang="en-US" altLang="ja-JP" sz="800" kern="1200" dirty="0">
                          <a:solidFill>
                            <a:schemeClr val="tx1">
                              <a:lumMod val="65000"/>
                              <a:lumOff val="35000"/>
                            </a:schemeClr>
                          </a:solidFill>
                          <a:latin typeface="+mn-lt"/>
                          <a:ea typeface="+mn-ea"/>
                          <a:cs typeface="+mn-cs"/>
                        </a:rPr>
                      </a:b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486</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584</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オーディエンスカテゴリー：</a:t>
                      </a:r>
                      <a:r>
                        <a:rPr kumimoji="1" lang="en-US" altLang="ja-JP" sz="800" kern="1200" dirty="0">
                          <a:solidFill>
                            <a:schemeClr val="tx1">
                              <a:lumMod val="65000"/>
                              <a:lumOff val="35000"/>
                            </a:schemeClr>
                          </a:solidFill>
                          <a:latin typeface="+mn-lt"/>
                          <a:ea typeface="+mn-ea"/>
                          <a:cs typeface="+mn-cs"/>
                        </a:rPr>
                        <a:t>624</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a:t>
                      </a:r>
                      <a:r>
                        <a:rPr kumimoji="1" lang="en-US" altLang="ja-JP" sz="800" kern="1200" dirty="0">
                          <a:solidFill>
                            <a:schemeClr val="tx1">
                              <a:lumMod val="65000"/>
                              <a:lumOff val="35000"/>
                            </a:schemeClr>
                          </a:solidFill>
                          <a:latin typeface="+mn-lt"/>
                          <a:ea typeface="+mn-ea"/>
                          <a:cs typeface="+mn-cs"/>
                        </a:rPr>
                        <a:t>or</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オーディエンスカテゴリー：</a:t>
                      </a:r>
                      <a:r>
                        <a:rPr kumimoji="1" lang="en-US" altLang="ja-JP" sz="800" kern="1200" dirty="0">
                          <a:solidFill>
                            <a:schemeClr val="tx1">
                              <a:lumMod val="65000"/>
                              <a:lumOff val="35000"/>
                            </a:schemeClr>
                          </a:solidFill>
                          <a:latin typeface="+mn-lt"/>
                          <a:ea typeface="+mn-ea"/>
                          <a:cs typeface="+mn-cs"/>
                        </a:rPr>
                        <a:t>624</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オーディエンスカテゴリー：</a:t>
                      </a:r>
                      <a:r>
                        <a:rPr kumimoji="1" lang="en-US" altLang="ja-JP" sz="800" kern="1200" dirty="0">
                          <a:solidFill>
                            <a:schemeClr val="tx1">
                              <a:lumMod val="65000"/>
                              <a:lumOff val="35000"/>
                            </a:schemeClr>
                          </a:solidFill>
                          <a:latin typeface="+mn-lt"/>
                          <a:ea typeface="+mn-ea"/>
                          <a:cs typeface="+mn-cs"/>
                        </a:rPr>
                        <a:t>624</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チラシ非閲覧ターゲティング：</a:t>
                      </a:r>
                      <a:r>
                        <a:rPr kumimoji="1" lang="en-US" altLang="ja-JP" sz="800" kern="1200" dirty="0">
                          <a:solidFill>
                            <a:schemeClr val="tx1">
                              <a:lumMod val="65000"/>
                              <a:lumOff val="35000"/>
                            </a:schemeClr>
                          </a:solidFill>
                          <a:latin typeface="+mn-lt"/>
                          <a:ea typeface="+mn-ea"/>
                          <a:cs typeface="+mn-cs"/>
                        </a:rPr>
                        <a:t>486</a:t>
                      </a:r>
                      <a:r>
                        <a:rPr kumimoji="1" lang="ja-JP" altLang="en-US" sz="800" kern="1200" dirty="0">
                          <a:solidFill>
                            <a:schemeClr val="tx1">
                              <a:lumMod val="65000"/>
                              <a:lumOff val="35000"/>
                            </a:schemeClr>
                          </a:solidFill>
                          <a:latin typeface="+mn-lt"/>
                          <a:ea typeface="+mn-ea"/>
                          <a:cs typeface="+mn-cs"/>
                        </a:rPr>
                        <a:t>円</a:t>
                      </a:r>
                      <a:br>
                        <a:rPr kumimoji="1" lang="en-US" altLang="ja-JP" sz="800" kern="1200" dirty="0">
                          <a:solidFill>
                            <a:schemeClr val="tx1">
                              <a:lumMod val="65000"/>
                              <a:lumOff val="35000"/>
                            </a:schemeClr>
                          </a:solidFill>
                          <a:latin typeface="+mn-lt"/>
                          <a:ea typeface="+mn-ea"/>
                          <a:cs typeface="+mn-cs"/>
                        </a:rPr>
                      </a:b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チラシ非閲覧ターゲティング：</a:t>
                      </a:r>
                      <a:r>
                        <a:rPr kumimoji="1" lang="en-US" altLang="ja-JP" sz="800" kern="1200" dirty="0">
                          <a:solidFill>
                            <a:schemeClr val="tx1">
                              <a:lumMod val="65000"/>
                              <a:lumOff val="35000"/>
                            </a:schemeClr>
                          </a:solidFill>
                          <a:latin typeface="+mn-lt"/>
                          <a:ea typeface="+mn-ea"/>
                          <a:cs typeface="+mn-cs"/>
                        </a:rPr>
                        <a:t>584</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チラシ非閲覧ターゲティング：</a:t>
                      </a:r>
                      <a:r>
                        <a:rPr kumimoji="1" lang="en-US" altLang="ja-JP" sz="800" kern="1200" dirty="0">
                          <a:solidFill>
                            <a:schemeClr val="tx1">
                              <a:lumMod val="65000"/>
                              <a:lumOff val="35000"/>
                            </a:schemeClr>
                          </a:solidFill>
                          <a:latin typeface="+mn-lt"/>
                          <a:ea typeface="+mn-ea"/>
                          <a:cs typeface="+mn-cs"/>
                        </a:rPr>
                        <a:t>584</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チラシ非閲覧ターゲティング：</a:t>
                      </a:r>
                      <a:r>
                        <a:rPr kumimoji="1" lang="en-US" altLang="ja-JP" sz="800" kern="1200" dirty="0">
                          <a:solidFill>
                            <a:schemeClr val="tx1">
                              <a:lumMod val="65000"/>
                              <a:lumOff val="35000"/>
                            </a:schemeClr>
                          </a:solidFill>
                          <a:latin typeface="+mn-lt"/>
                          <a:ea typeface="+mn-ea"/>
                          <a:cs typeface="+mn-cs"/>
                        </a:rPr>
                        <a:t>624</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オーディエンスカテゴリー</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チラシ非閲覧ターゲティング：</a:t>
                      </a:r>
                      <a:r>
                        <a:rPr kumimoji="1" lang="en-US" altLang="ja-JP" sz="800" kern="1200" dirty="0">
                          <a:solidFill>
                            <a:schemeClr val="tx1">
                              <a:lumMod val="65000"/>
                              <a:lumOff val="35000"/>
                            </a:schemeClr>
                          </a:solidFill>
                          <a:latin typeface="+mn-lt"/>
                          <a:ea typeface="+mn-ea"/>
                          <a:cs typeface="+mn-cs"/>
                        </a:rPr>
                        <a:t>624</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a:t>
                      </a:r>
                      <a:r>
                        <a:rPr kumimoji="1" lang="en-US" altLang="ja-JP" sz="800" kern="1200" dirty="0">
                          <a:solidFill>
                            <a:schemeClr val="tx1">
                              <a:lumMod val="65000"/>
                              <a:lumOff val="35000"/>
                            </a:schemeClr>
                          </a:solidFill>
                          <a:latin typeface="+mn-lt"/>
                          <a:ea typeface="+mn-ea"/>
                          <a:cs typeface="+mn-cs"/>
                        </a:rPr>
                        <a:t>or</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オーディエンスカテゴリー</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チラシ非閲覧ターゲティング：</a:t>
                      </a:r>
                      <a:r>
                        <a:rPr kumimoji="1" lang="en-US" altLang="ja-JP" sz="800" kern="1200" dirty="0">
                          <a:solidFill>
                            <a:schemeClr val="tx1">
                              <a:lumMod val="65000"/>
                              <a:lumOff val="35000"/>
                            </a:schemeClr>
                          </a:solidFill>
                          <a:latin typeface="+mn-lt"/>
                          <a:ea typeface="+mn-ea"/>
                          <a:cs typeface="+mn-cs"/>
                        </a:rPr>
                        <a:t>624</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オーディエンスカテゴリー</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チラシ非閲覧ターゲティング：</a:t>
                      </a:r>
                      <a:r>
                        <a:rPr kumimoji="1" lang="en-US" altLang="ja-JP" sz="800" kern="1200" dirty="0">
                          <a:solidFill>
                            <a:schemeClr val="tx1">
                              <a:lumMod val="65000"/>
                              <a:lumOff val="35000"/>
                            </a:schemeClr>
                          </a:solidFill>
                          <a:latin typeface="+mn-lt"/>
                          <a:ea typeface="+mn-ea"/>
                          <a:cs typeface="+mn-cs"/>
                        </a:rPr>
                        <a:t>624</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486</a:t>
                      </a:r>
                      <a:r>
                        <a:rPr kumimoji="1" lang="ja-JP" altLang="en-US" sz="800" kern="1200" dirty="0">
                          <a:solidFill>
                            <a:schemeClr val="tx1">
                              <a:lumMod val="65000"/>
                              <a:lumOff val="35000"/>
                            </a:schemeClr>
                          </a:solidFill>
                          <a:latin typeface="+mn-lt"/>
                          <a:ea typeface="+mn-ea"/>
                          <a:cs typeface="+mn-cs"/>
                        </a:rPr>
                        <a:t>円（</a:t>
                      </a:r>
                      <a:r>
                        <a:rPr kumimoji="1" lang="en-US" altLang="ja-JP" sz="800" kern="1200" dirty="0">
                          <a:solidFill>
                            <a:schemeClr val="tx1">
                              <a:lumMod val="65000"/>
                              <a:lumOff val="35000"/>
                            </a:schemeClr>
                          </a:solidFill>
                          <a:latin typeface="+mn-lt"/>
                          <a:ea typeface="+mn-ea"/>
                          <a:cs typeface="+mn-cs"/>
                        </a:rPr>
                        <a:t>312</a:t>
                      </a:r>
                      <a:r>
                        <a:rPr kumimoji="1" lang="ja-JP" altLang="en-US" sz="800" kern="1200" dirty="0">
                          <a:solidFill>
                            <a:schemeClr val="tx1">
                              <a:lumMod val="65000"/>
                              <a:lumOff val="35000"/>
                            </a:schemeClr>
                          </a:solidFill>
                          <a:latin typeface="+mn-lt"/>
                          <a:ea typeface="+mn-ea"/>
                          <a:cs typeface="+mn-cs"/>
                        </a:rPr>
                        <a:t>円</a:t>
                      </a:r>
                      <a:r>
                        <a:rPr kumimoji="1" lang="en-US" altLang="ja-JP" sz="800" kern="1200" dirty="0">
                          <a:solidFill>
                            <a:schemeClr val="tx1">
                              <a:lumMod val="65000"/>
                              <a:lumOff val="35000"/>
                            </a:schemeClr>
                          </a:solidFill>
                          <a:latin typeface="+mn-lt"/>
                          <a:ea typeface="+mn-ea"/>
                          <a:cs typeface="+mn-cs"/>
                        </a:rPr>
                        <a:t>×1.56</a:t>
                      </a:r>
                      <a:r>
                        <a:rPr kumimoji="1" lang="ja-JP" altLang="en-US" sz="800" kern="1200" dirty="0">
                          <a:solidFill>
                            <a:schemeClr val="tx1">
                              <a:lumMod val="65000"/>
                              <a:lumOff val="35000"/>
                            </a:schemeClr>
                          </a:solidFill>
                          <a:latin typeface="+mn-lt"/>
                          <a:ea typeface="+mn-ea"/>
                          <a:cs typeface="+mn-cs"/>
                        </a:rPr>
                        <a:t>倍）</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キャンペーン予約時に複数の広告タイプを選択した場合は、</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金額の高い</a:t>
                      </a:r>
                      <a:r>
                        <a:rPr kumimoji="1" lang="en-US" altLang="ja-JP" sz="800" kern="1200" dirty="0" err="1">
                          <a:solidFill>
                            <a:schemeClr val="tx1">
                              <a:lumMod val="65000"/>
                              <a:lumOff val="35000"/>
                            </a:schemeClr>
                          </a:solidFill>
                          <a:latin typeface="+mn-lt"/>
                          <a:ea typeface="+mn-ea"/>
                          <a:cs typeface="+mn-cs"/>
                        </a:rPr>
                        <a:t>vCPM</a:t>
                      </a:r>
                      <a:r>
                        <a:rPr kumimoji="1" lang="ja-JP" altLang="en-US" sz="800" kern="1200" dirty="0">
                          <a:solidFill>
                            <a:schemeClr val="tx1">
                              <a:lumMod val="65000"/>
                              <a:lumOff val="35000"/>
                            </a:schemeClr>
                          </a:solidFill>
                          <a:latin typeface="+mn-lt"/>
                          <a:ea typeface="+mn-ea"/>
                          <a:cs typeface="+mn-cs"/>
                        </a:rPr>
                        <a:t>を適用します。</a:t>
                      </a:r>
                      <a:br>
                        <a:rPr kumimoji="1" lang="en-US" altLang="ja-JP" sz="800" kern="1200" dirty="0">
                          <a:solidFill>
                            <a:schemeClr val="tx1">
                              <a:lumMod val="65000"/>
                              <a:lumOff val="35000"/>
                            </a:schemeClr>
                          </a:solidFill>
                          <a:latin typeface="+mn-lt"/>
                          <a:ea typeface="+mn-ea"/>
                          <a:cs typeface="+mn-cs"/>
                        </a:rPr>
                      </a:b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市区郡とその他ターゲティングを掛け合わせる場合は</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以下の</a:t>
                      </a:r>
                      <a:r>
                        <a:rPr kumimoji="1" lang="en-US" altLang="ja-JP" sz="800" kern="1200" dirty="0" err="1">
                          <a:solidFill>
                            <a:schemeClr val="tx1">
                              <a:lumMod val="65000"/>
                              <a:lumOff val="35000"/>
                            </a:schemeClr>
                          </a:solidFill>
                          <a:latin typeface="+mn-lt"/>
                          <a:ea typeface="+mn-ea"/>
                          <a:cs typeface="+mn-cs"/>
                        </a:rPr>
                        <a:t>vCPM</a:t>
                      </a:r>
                      <a:r>
                        <a:rPr kumimoji="1" lang="ja-JP" altLang="en-US" sz="800" kern="1200" dirty="0">
                          <a:solidFill>
                            <a:schemeClr val="tx1">
                              <a:lumMod val="65000"/>
                              <a:lumOff val="35000"/>
                            </a:schemeClr>
                          </a:solidFill>
                          <a:latin typeface="+mn-lt"/>
                          <a:ea typeface="+mn-ea"/>
                          <a:cs typeface="+mn-cs"/>
                        </a:rPr>
                        <a:t>になります。</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a:t>
                      </a:r>
                      <a:r>
                        <a:rPr kumimoji="1" lang="en-US" altLang="ja-JP" sz="800" kern="1200" dirty="0">
                          <a:solidFill>
                            <a:schemeClr val="tx1">
                              <a:lumMod val="65000"/>
                              <a:lumOff val="35000"/>
                            </a:schemeClr>
                          </a:solidFill>
                          <a:latin typeface="+mn-lt"/>
                          <a:ea typeface="+mn-ea"/>
                          <a:cs typeface="+mn-cs"/>
                        </a:rPr>
                        <a:t>584</a:t>
                      </a:r>
                      <a:r>
                        <a:rPr kumimoji="1" lang="ja-JP" altLang="en-US" sz="800" kern="1200" dirty="0">
                          <a:solidFill>
                            <a:schemeClr val="tx1">
                              <a:lumMod val="65000"/>
                              <a:lumOff val="35000"/>
                            </a:schemeClr>
                          </a:solidFill>
                          <a:latin typeface="+mn-lt"/>
                          <a:ea typeface="+mn-ea"/>
                          <a:cs typeface="+mn-cs"/>
                        </a:rPr>
                        <a:t>円</a:t>
                      </a:r>
                      <a:br>
                        <a:rPr kumimoji="1" lang="en-US" altLang="ja-JP" sz="800" kern="1200" dirty="0">
                          <a:solidFill>
                            <a:schemeClr val="tx1">
                              <a:lumMod val="65000"/>
                              <a:lumOff val="35000"/>
                            </a:schemeClr>
                          </a:solidFill>
                          <a:latin typeface="+mn-lt"/>
                          <a:ea typeface="+mn-ea"/>
                          <a:cs typeface="+mn-cs"/>
                        </a:rPr>
                      </a:b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584</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700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オーディエンスカテゴリー：</a:t>
                      </a:r>
                      <a:r>
                        <a:rPr kumimoji="1" lang="en-US" altLang="ja-JP" sz="800" kern="1200" dirty="0">
                          <a:solidFill>
                            <a:schemeClr val="tx1">
                              <a:lumMod val="65000"/>
                              <a:lumOff val="35000"/>
                            </a:schemeClr>
                          </a:solidFill>
                          <a:latin typeface="+mn-lt"/>
                          <a:ea typeface="+mn-ea"/>
                          <a:cs typeface="+mn-cs"/>
                        </a:rPr>
                        <a:t>748</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a:t>
                      </a:r>
                      <a:r>
                        <a:rPr kumimoji="1" lang="en-US" altLang="ja-JP" sz="800" kern="1200" dirty="0">
                          <a:solidFill>
                            <a:schemeClr val="tx1">
                              <a:lumMod val="65000"/>
                              <a:lumOff val="35000"/>
                            </a:schemeClr>
                          </a:solidFill>
                          <a:latin typeface="+mn-lt"/>
                          <a:ea typeface="+mn-ea"/>
                          <a:cs typeface="+mn-cs"/>
                        </a:rPr>
                        <a:t>or</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オーディエンスカテゴリー：</a:t>
                      </a:r>
                      <a:r>
                        <a:rPr kumimoji="1" lang="en-US" altLang="ja-JP" sz="800" kern="1200" dirty="0">
                          <a:solidFill>
                            <a:schemeClr val="tx1">
                              <a:lumMod val="65000"/>
                              <a:lumOff val="35000"/>
                            </a:schemeClr>
                          </a:solidFill>
                          <a:latin typeface="+mn-lt"/>
                          <a:ea typeface="+mn-ea"/>
                          <a:cs typeface="+mn-cs"/>
                        </a:rPr>
                        <a:t>748</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オーディエンスカテゴリー：</a:t>
                      </a:r>
                      <a:r>
                        <a:rPr kumimoji="1" lang="en-US" altLang="ja-JP" sz="800" kern="1200" dirty="0">
                          <a:solidFill>
                            <a:schemeClr val="tx1">
                              <a:lumMod val="65000"/>
                              <a:lumOff val="35000"/>
                            </a:schemeClr>
                          </a:solidFill>
                          <a:latin typeface="+mn-lt"/>
                          <a:ea typeface="+mn-ea"/>
                          <a:cs typeface="+mn-cs"/>
                        </a:rPr>
                        <a:t>748</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チラシ非閲覧ターゲティング：</a:t>
                      </a:r>
                      <a:r>
                        <a:rPr kumimoji="1" lang="en-US" altLang="ja-JP" sz="800" kern="1200" dirty="0">
                          <a:solidFill>
                            <a:schemeClr val="tx1">
                              <a:lumMod val="65000"/>
                              <a:lumOff val="35000"/>
                            </a:schemeClr>
                          </a:solidFill>
                          <a:latin typeface="+mn-lt"/>
                          <a:ea typeface="+mn-ea"/>
                          <a:cs typeface="+mn-cs"/>
                        </a:rPr>
                        <a:t>584</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チラシ非閲覧ターゲティング：</a:t>
                      </a:r>
                      <a:r>
                        <a:rPr kumimoji="1" lang="en-US" altLang="ja-JP" sz="800" kern="1200" dirty="0">
                          <a:solidFill>
                            <a:schemeClr val="tx1">
                              <a:lumMod val="65000"/>
                              <a:lumOff val="35000"/>
                            </a:schemeClr>
                          </a:solidFill>
                          <a:latin typeface="+mn-lt"/>
                          <a:ea typeface="+mn-ea"/>
                          <a:cs typeface="+mn-cs"/>
                        </a:rPr>
                        <a:t>700</a:t>
                      </a:r>
                      <a:r>
                        <a:rPr kumimoji="1" lang="ja-JP" altLang="en-US" sz="800" kern="1200" dirty="0">
                          <a:solidFill>
                            <a:schemeClr val="tx1">
                              <a:lumMod val="65000"/>
                              <a:lumOff val="35000"/>
                            </a:schemeClr>
                          </a:solidFill>
                          <a:latin typeface="+mn-lt"/>
                          <a:ea typeface="+mn-ea"/>
                          <a:cs typeface="+mn-cs"/>
                        </a:rPr>
                        <a:t>円</a:t>
                      </a:r>
                      <a:br>
                        <a:rPr kumimoji="1" lang="en-US" altLang="ja-JP" sz="800" kern="1200" dirty="0">
                          <a:solidFill>
                            <a:schemeClr val="tx1">
                              <a:lumMod val="65000"/>
                              <a:lumOff val="35000"/>
                            </a:schemeClr>
                          </a:solidFill>
                          <a:latin typeface="+mn-lt"/>
                          <a:ea typeface="+mn-ea"/>
                          <a:cs typeface="+mn-cs"/>
                        </a:rPr>
                      </a:b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チラシ非閲覧ターゲティング：</a:t>
                      </a:r>
                      <a:r>
                        <a:rPr kumimoji="1" lang="en-US" altLang="ja-JP" sz="800" kern="1200" dirty="0">
                          <a:solidFill>
                            <a:schemeClr val="tx1">
                              <a:lumMod val="65000"/>
                              <a:lumOff val="35000"/>
                            </a:schemeClr>
                          </a:solidFill>
                          <a:latin typeface="+mn-lt"/>
                          <a:ea typeface="+mn-ea"/>
                          <a:cs typeface="+mn-cs"/>
                        </a:rPr>
                        <a:t>700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チラシ非閲覧ターゲティング：</a:t>
                      </a:r>
                      <a:r>
                        <a:rPr kumimoji="1" lang="en-US" altLang="ja-JP" sz="800" kern="1200" dirty="0">
                          <a:solidFill>
                            <a:schemeClr val="tx1">
                              <a:lumMod val="65000"/>
                              <a:lumOff val="35000"/>
                            </a:schemeClr>
                          </a:solidFill>
                          <a:latin typeface="+mn-lt"/>
                          <a:ea typeface="+mn-ea"/>
                          <a:cs typeface="+mn-cs"/>
                        </a:rPr>
                        <a:t>748</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オーディエンスカテゴリー</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チラシ非閲覧ターゲティング：</a:t>
                      </a:r>
                      <a:r>
                        <a:rPr kumimoji="1" lang="en-US" altLang="ja-JP" sz="800" kern="1200" dirty="0">
                          <a:solidFill>
                            <a:schemeClr val="tx1">
                              <a:lumMod val="65000"/>
                              <a:lumOff val="35000"/>
                            </a:schemeClr>
                          </a:solidFill>
                          <a:latin typeface="+mn-lt"/>
                          <a:ea typeface="+mn-ea"/>
                          <a:cs typeface="+mn-cs"/>
                        </a:rPr>
                        <a:t>748</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a:t>
                      </a:r>
                      <a:r>
                        <a:rPr kumimoji="1" lang="en-US" altLang="ja-JP" sz="800" kern="1200" dirty="0">
                          <a:solidFill>
                            <a:schemeClr val="tx1">
                              <a:lumMod val="65000"/>
                              <a:lumOff val="35000"/>
                            </a:schemeClr>
                          </a:solidFill>
                          <a:latin typeface="+mn-lt"/>
                          <a:ea typeface="+mn-ea"/>
                          <a:cs typeface="+mn-cs"/>
                        </a:rPr>
                        <a:t>or</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オーディエンスカテゴリー</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チラシ非閲覧ターゲティング：</a:t>
                      </a:r>
                      <a:r>
                        <a:rPr kumimoji="1" lang="en-US" altLang="ja-JP" sz="800" kern="1200" dirty="0">
                          <a:solidFill>
                            <a:schemeClr val="tx1">
                              <a:lumMod val="65000"/>
                              <a:lumOff val="35000"/>
                            </a:schemeClr>
                          </a:solidFill>
                          <a:latin typeface="+mn-lt"/>
                          <a:ea typeface="+mn-ea"/>
                          <a:cs typeface="+mn-cs"/>
                        </a:rPr>
                        <a:t>748</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オーディエンスカテゴリー</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チラシ非閲覧ターゲティング：</a:t>
                      </a:r>
                      <a:r>
                        <a:rPr kumimoji="1" lang="en-US" altLang="ja-JP" sz="800" kern="1200" dirty="0">
                          <a:solidFill>
                            <a:schemeClr val="tx1">
                              <a:lumMod val="65000"/>
                              <a:lumOff val="35000"/>
                            </a:schemeClr>
                          </a:solidFill>
                          <a:latin typeface="+mn-lt"/>
                          <a:ea typeface="+mn-ea"/>
                          <a:cs typeface="+mn-cs"/>
                        </a:rPr>
                        <a:t>748</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4014462905"/>
                  </a:ext>
                </a:extLst>
              </a:tr>
              <a:tr h="2252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dirty="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290368" y="6541015"/>
            <a:ext cx="4653504" cy="307777"/>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a:t>
            </a:r>
            <a:r>
              <a:rPr kumimoji="0" lang="en-US" altLang="ja-JP" sz="700" b="0" i="0" u="none" strike="noStrike" kern="0" cap="none" spc="0" normalizeH="0" baseline="0" noProof="0" dirty="0" err="1">
                <a:ln>
                  <a:noFill/>
                </a:ln>
                <a:solidFill>
                  <a:prstClr val="black">
                    <a:lumMod val="65000"/>
                    <a:lumOff val="35000"/>
                  </a:prstClr>
                </a:solidFill>
                <a:effectLst/>
                <a:uLnTx/>
                <a:uFillTx/>
                <a:latin typeface="メイリオ"/>
                <a:ea typeface="メイリオ"/>
                <a:cs typeface="+mn-cs"/>
              </a:rPr>
              <a:t>vCPM</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はビューアブルインプレッション</a:t>
            </a: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1,000</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回あたりにかかる見込み広告費用です。</a:t>
            </a:r>
            <a:endPar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a:t>
            </a:r>
            <a:r>
              <a:rPr kumimoji="0" lang="en-US" altLang="ja-JP" sz="700" b="0" i="0" u="none" strike="noStrike" kern="0" cap="none" spc="0" normalizeH="0" baseline="0" noProof="0" dirty="0" err="1">
                <a:ln>
                  <a:noFill/>
                </a:ln>
                <a:solidFill>
                  <a:prstClr val="black">
                    <a:lumMod val="65000"/>
                    <a:lumOff val="35000"/>
                  </a:prstClr>
                </a:solidFill>
                <a:effectLst/>
                <a:uLnTx/>
                <a:uFillTx/>
                <a:latin typeface="メイリオ"/>
                <a:ea typeface="メイリオ"/>
                <a:cs typeface="+mn-cs"/>
              </a:rPr>
              <a:t>vimps</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はビューアブルインプレッションの略称です。</a:t>
            </a: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※PC</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はパソコンの略称です。</a:t>
            </a:r>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Tree>
    <p:extLst>
      <p:ext uri="{BB962C8B-B14F-4D97-AF65-F5344CB8AC3E}">
        <p14:creationId xmlns:p14="http://schemas.microsoft.com/office/powerpoint/2010/main" val="12267857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　プライムディスプレイ　</a:t>
            </a:r>
            <a:r>
              <a:rPr lang="en-US" altLang="ja-JP" dirty="0"/>
              <a:t>PC</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637351062"/>
              </p:ext>
            </p:extLst>
          </p:nvPr>
        </p:nvGraphicFramePr>
        <p:xfrm>
          <a:off x="335360" y="908720"/>
          <a:ext cx="5820924" cy="3756818"/>
        </p:xfrm>
        <a:graphic>
          <a:graphicData uri="http://schemas.openxmlformats.org/drawingml/2006/table">
            <a:tbl>
              <a:tblPr firstCol="1" bandRow="1">
                <a:tableStyleId>{21E4AEA4-8DFA-4A89-87EB-49C32662AFE0}</a:tableStyleId>
              </a:tblPr>
              <a:tblGrid>
                <a:gridCol w="2625778">
                  <a:extLst>
                    <a:ext uri="{9D8B030D-6E8A-4147-A177-3AD203B41FA5}">
                      <a16:colId xmlns:a16="http://schemas.microsoft.com/office/drawing/2014/main" val="792911817"/>
                    </a:ext>
                  </a:extLst>
                </a:gridCol>
                <a:gridCol w="1394946">
                  <a:extLst>
                    <a:ext uri="{9D8B030D-6E8A-4147-A177-3AD203B41FA5}">
                      <a16:colId xmlns:a16="http://schemas.microsoft.com/office/drawing/2014/main" val="2515137241"/>
                    </a:ext>
                  </a:extLst>
                </a:gridCol>
                <a:gridCol w="1800200">
                  <a:extLst>
                    <a:ext uri="{9D8B030D-6E8A-4147-A177-3AD203B41FA5}">
                      <a16:colId xmlns:a16="http://schemas.microsoft.com/office/drawing/2014/main" val="2591893762"/>
                    </a:ext>
                  </a:extLst>
                </a:gridCol>
              </a:tblGrid>
              <a:tr h="569996">
                <a:tc>
                  <a:txBody>
                    <a:bodyPr/>
                    <a:lstStyle/>
                    <a:p>
                      <a:pPr algn="ctr"/>
                      <a:r>
                        <a:rPr kumimoji="1" lang="ja-JP" altLang="en-US" sz="105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1" kern="1200" dirty="0" err="1">
                          <a:solidFill>
                            <a:schemeClr val="bg1"/>
                          </a:solidFill>
                          <a:latin typeface="+mn-ea"/>
                          <a:ea typeface="+mn-ea"/>
                          <a:cs typeface="+mn-cs"/>
                        </a:rPr>
                        <a:t>vCPM</a:t>
                      </a:r>
                      <a:endParaRPr kumimoji="1" lang="en-US" altLang="ja-JP" sz="1050" b="1" kern="1200" dirty="0">
                        <a:solidFill>
                          <a:schemeClr val="bg1"/>
                        </a:solidFill>
                        <a:latin typeface="+mn-ea"/>
                        <a:ea typeface="+mn-ea"/>
                        <a:cs typeface="+mn-cs"/>
                      </a:endParaRPr>
                    </a:p>
                    <a:p>
                      <a:pPr algn="ctr"/>
                      <a:r>
                        <a:rPr kumimoji="1" lang="ja-JP" altLang="en-US" sz="1050" b="1" kern="1200" dirty="0">
                          <a:solidFill>
                            <a:schemeClr val="bg1"/>
                          </a:solidFill>
                          <a:latin typeface="+mn-ea"/>
                          <a:ea typeface="+mn-ea"/>
                          <a:cs typeface="+mn-cs"/>
                        </a:rPr>
                        <a:t>掛け率</a:t>
                      </a:r>
                      <a:endParaRPr kumimoji="1" lang="en-US" altLang="ja-JP" sz="105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プライムディスプレイ　</a:t>
                      </a:r>
                      <a:r>
                        <a:rPr kumimoji="1" lang="en-US" altLang="ja-JP" sz="1050" b="1" kern="1200" dirty="0">
                          <a:solidFill>
                            <a:schemeClr val="tx1">
                              <a:lumMod val="65000"/>
                              <a:lumOff val="35000"/>
                            </a:schemeClr>
                          </a:solidFill>
                          <a:latin typeface="+mn-lt"/>
                          <a:ea typeface="+mn-ea"/>
                          <a:cs typeface="+mn-cs"/>
                        </a:rPr>
                        <a:t>PC</a:t>
                      </a:r>
                      <a:endParaRPr kumimoji="1" lang="ja-JP" altLang="en-US" sz="105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5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0" dirty="0">
                          <a:solidFill>
                            <a:schemeClr val="bg1"/>
                          </a:solidFill>
                          <a:latin typeface="+mn-ea"/>
                          <a:ea typeface="+mn-ea"/>
                        </a:rPr>
                        <a:t>1.2</a:t>
                      </a:r>
                      <a:r>
                        <a:rPr kumimoji="1" lang="ja-JP" altLang="en-US" sz="105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413414">
                <a:tc>
                  <a:txBody>
                    <a:bodyPr/>
                    <a:lstStyle/>
                    <a:p>
                      <a:pPr algn="ctr"/>
                      <a:r>
                        <a:rPr kumimoji="1" lang="ja-JP" altLang="en-US" sz="105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地域</a:t>
                      </a:r>
                      <a:endParaRPr kumimoji="1" lang="en-US" altLang="ja-JP" sz="105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1.3</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50" b="0" dirty="0">
                          <a:solidFill>
                            <a:schemeClr val="bg1"/>
                          </a:solidFill>
                          <a:latin typeface="+mj-lt"/>
                          <a:ea typeface="+mj-ea"/>
                        </a:rPr>
                        <a:t>地域</a:t>
                      </a:r>
                      <a:endParaRPr kumimoji="1" lang="en-US" altLang="ja-JP" sz="1050" b="0" dirty="0">
                        <a:solidFill>
                          <a:schemeClr val="bg1"/>
                        </a:solidFill>
                        <a:latin typeface="+mj-lt"/>
                        <a:ea typeface="+mj-ea"/>
                      </a:endParaRPr>
                    </a:p>
                    <a:p>
                      <a:pPr algn="ctr"/>
                      <a:r>
                        <a:rPr kumimoji="1" lang="ja-JP" altLang="en-US" sz="105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1.56</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2463668774"/>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曜日・</a:t>
                      </a:r>
                      <a:r>
                        <a:rPr kumimoji="1" lang="ja-JP" altLang="en-US" sz="105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3280105577"/>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オーディエンスカテゴリー</a:t>
                      </a:r>
                      <a:r>
                        <a:rPr kumimoji="1" lang="ja-JP" altLang="en-US" sz="900" b="0" kern="1200" dirty="0">
                          <a:solidFill>
                            <a:schemeClr val="bg1"/>
                          </a:solidFill>
                          <a:latin typeface="+mn-lt"/>
                          <a:ea typeface="+mn-ea"/>
                          <a:cs typeface="+mn-cs"/>
                        </a:rPr>
                        <a:t>　</a:t>
                      </a:r>
                      <a:r>
                        <a:rPr kumimoji="1" lang="en-US" altLang="ja-JP" sz="900" b="0" kern="1200" dirty="0">
                          <a:solidFill>
                            <a:schemeClr val="bg1"/>
                          </a:solidFill>
                          <a:latin typeface="+mn-lt"/>
                          <a:ea typeface="+mn-ea"/>
                          <a:cs typeface="+mn-cs"/>
                        </a:rPr>
                        <a:t>※1</a:t>
                      </a:r>
                      <a:endParaRPr kumimoji="1" lang="ja-JP" altLang="en-US" sz="90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1.8</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オーディエンスリスト</a:t>
                      </a:r>
                      <a:endParaRPr kumimoji="1" lang="en-US" altLang="ja-JP" sz="1050" b="0" dirty="0">
                        <a:solidFill>
                          <a:schemeClr val="bg1"/>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（ヤフー提供）</a:t>
                      </a:r>
                      <a:r>
                        <a:rPr kumimoji="1" lang="ja-JP" altLang="en-US" sz="900" b="0" dirty="0">
                          <a:solidFill>
                            <a:schemeClr val="bg1"/>
                          </a:solidFill>
                          <a:latin typeface="+mj-lt"/>
                          <a:ea typeface="+mj-ea"/>
                        </a:rPr>
                        <a:t>　</a:t>
                      </a:r>
                      <a:r>
                        <a:rPr kumimoji="1" lang="en-US" altLang="ja-JP" sz="900" b="0" dirty="0">
                          <a:solidFill>
                            <a:schemeClr val="bg1"/>
                          </a:solidFill>
                          <a:latin typeface="+mj-lt"/>
                          <a:ea typeface="+mj-ea"/>
                        </a:rPr>
                        <a:t>※2</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ea"/>
                          <a:ea typeface="+mn-ea"/>
                          <a:cs typeface="+mn-cs"/>
                        </a:rPr>
                        <a:t>リスト参照</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2.0</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tx1">
                              <a:lumMod val="65000"/>
                              <a:lumOff val="35000"/>
                            </a:schemeClr>
                          </a:solidFill>
                          <a:latin typeface="+mj-ea"/>
                          <a:ea typeface="+mn-ea"/>
                          <a:cs typeface="+mn-cs"/>
                        </a:rPr>
                        <a:t>5-100</a:t>
                      </a:r>
                      <a:r>
                        <a:rPr kumimoji="1" lang="ja-JP" altLang="en-US" sz="1050" b="0" kern="1200" dirty="0">
                          <a:solidFill>
                            <a:schemeClr val="tx1">
                              <a:lumMod val="65000"/>
                              <a:lumOff val="35000"/>
                            </a:schemeClr>
                          </a:solidFill>
                          <a:latin typeface="+mj-ea"/>
                          <a:ea typeface="+mn-ea"/>
                          <a:cs typeface="+mn-cs"/>
                        </a:rPr>
                        <a:t>回</a:t>
                      </a:r>
                      <a:r>
                        <a:rPr kumimoji="1" lang="en-US" altLang="ja-JP" sz="1050" b="0" kern="1200" dirty="0">
                          <a:solidFill>
                            <a:schemeClr val="tx1">
                              <a:lumMod val="65000"/>
                              <a:lumOff val="35000"/>
                            </a:schemeClr>
                          </a:solidFill>
                          <a:latin typeface="+mj-ea"/>
                          <a:ea typeface="+mn-ea"/>
                          <a:cs typeface="+mn-cs"/>
                        </a:rPr>
                        <a:t>/</a:t>
                      </a:r>
                      <a:r>
                        <a:rPr kumimoji="1" lang="ja-JP" altLang="en-US" sz="1050" b="0" kern="1200" dirty="0">
                          <a:solidFill>
                            <a:schemeClr val="tx1">
                              <a:lumMod val="65000"/>
                              <a:lumOff val="35000"/>
                            </a:schemeClr>
                          </a:solidFill>
                          <a:latin typeface="+mj-ea"/>
                          <a:ea typeface="+mn-ea"/>
                          <a:cs typeface="+mn-cs"/>
                        </a:rPr>
                        <a:t>通期</a:t>
                      </a:r>
                    </a:p>
                  </a:txBody>
                  <a:tcPr marL="163440" marR="163440" anchor="ctr">
                    <a:lnL w="1270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7" name="テキスト ボックス 5">
            <a:extLst>
              <a:ext uri="{FF2B5EF4-FFF2-40B4-BE49-F238E27FC236}">
                <a16:creationId xmlns:a16="http://schemas.microsoft.com/office/drawing/2014/main" id="{80B0730C-3B9E-4841-8DAD-6780CB507DD0}"/>
              </a:ext>
            </a:extLst>
          </p:cNvPr>
          <p:cNvSpPr txBox="1"/>
          <p:nvPr/>
        </p:nvSpPr>
        <p:spPr>
          <a:xfrm>
            <a:off x="407368" y="4773776"/>
            <a:ext cx="11665296" cy="1823576"/>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18</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19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70</a:t>
            </a:r>
            <a:r>
              <a:rPr lang="ja-JP" altLang="en-US" sz="1050" dirty="0">
                <a:solidFill>
                  <a:schemeClr val="tx1">
                    <a:lumMod val="65000"/>
                    <a:lumOff val="35000"/>
                  </a:schemeClr>
                </a:solidFill>
                <a:latin typeface="+mn-ea"/>
              </a:rPr>
              <a:t>歳以上</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は「基本料金</a:t>
            </a: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ターゲティングごとに設定されている掛け率」（小数点以下切り捨て）によって決定されます。</a:t>
            </a:r>
            <a:br>
              <a:rPr lang="en-US" altLang="ja-JP" sz="1050" dirty="0">
                <a:solidFill>
                  <a:schemeClr val="tx1">
                    <a:lumMod val="65000"/>
                    <a:lumOff val="35000"/>
                  </a:schemeClr>
                </a:solidFill>
                <a:latin typeface="+mn-ea"/>
              </a:rPr>
            </a:b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掛け率の最大値は</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倍になります。</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例：性別、年齢、オーディエンスカテゴリーを設定した場合、</a:t>
            </a:r>
            <a:r>
              <a:rPr lang="en-US" altLang="ja-JP" sz="1050" dirty="0">
                <a:solidFill>
                  <a:schemeClr val="tx1">
                    <a:lumMod val="65000"/>
                    <a:lumOff val="35000"/>
                  </a:schemeClr>
                </a:solidFill>
                <a:latin typeface="+mn-ea"/>
              </a:rPr>
              <a:t>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1.8</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=2.59</a:t>
            </a:r>
            <a:r>
              <a:rPr lang="ja-JP" altLang="en-US" sz="1050" dirty="0">
                <a:solidFill>
                  <a:schemeClr val="tx1">
                    <a:lumMod val="65000"/>
                    <a:lumOff val="35000"/>
                  </a:schemeClr>
                </a:solidFill>
                <a:latin typeface="+mn-ea"/>
              </a:rPr>
              <a:t>倍となりますが、最大値が</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倍のため、</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倍で設定可能となります。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はパソコンの略称です。</a:t>
            </a:r>
            <a:endParaRPr lang="en-US" altLang="ja-JP" sz="1050" dirty="0">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※2</a:t>
            </a:r>
            <a:r>
              <a:rPr lang="ja-JP" altLang="en-US" sz="1050" dirty="0">
                <a:solidFill>
                  <a:schemeClr val="tx1">
                    <a:lumMod val="65000"/>
                    <a:lumOff val="35000"/>
                  </a:schemeClr>
                </a:solidFill>
                <a:latin typeface="+mn-ea"/>
              </a:rPr>
              <a:t>オーディエンスリスト（ヤフー提供）の詳細は、こちらの表を参照してください。</a:t>
            </a:r>
            <a:r>
              <a:rPr lang="en-US" altLang="ja-JP" sz="1050" dirty="0">
                <a:solidFill>
                  <a:srgbClr val="FF0000"/>
                </a:solidFill>
                <a:latin typeface="+mn-ea"/>
                <a:hlinkClick r:id="rId3"/>
              </a:rPr>
              <a:t>https://s.yimg.jp/dl/displayads-guarantee/audiencelist.zip</a:t>
            </a:r>
            <a:endParaRPr lang="en-US" altLang="ja-JP" sz="1050" dirty="0">
              <a:solidFill>
                <a:srgbClr val="FF0000"/>
              </a:solidFill>
              <a:latin typeface="+mn-ea"/>
            </a:endParaRPr>
          </a:p>
        </p:txBody>
      </p:sp>
    </p:spTree>
    <p:extLst>
      <p:ext uri="{BB962C8B-B14F-4D97-AF65-F5344CB8AC3E}">
        <p14:creationId xmlns:p14="http://schemas.microsoft.com/office/powerpoint/2010/main" val="24747320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fontScale="92500"/>
          </a:bodyPr>
          <a:lstStyle/>
          <a:p>
            <a:r>
              <a:rPr lang="ja-JP" altLang="en-US" dirty="0"/>
              <a:t>ターゲティング設定　プライムディスプレイ　</a:t>
            </a:r>
            <a:r>
              <a:rPr lang="en-US" altLang="ja-JP" dirty="0"/>
              <a:t>PC</a:t>
            </a:r>
            <a:r>
              <a:rPr lang="ja-JP" altLang="en-US" dirty="0"/>
              <a:t>（市区郡）</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2298915117"/>
              </p:ext>
            </p:extLst>
          </p:nvPr>
        </p:nvGraphicFramePr>
        <p:xfrm>
          <a:off x="335360" y="908720"/>
          <a:ext cx="4824536" cy="3916838"/>
        </p:xfrm>
        <a:graphic>
          <a:graphicData uri="http://schemas.openxmlformats.org/drawingml/2006/table">
            <a:tbl>
              <a:tblPr firstCol="1" bandRow="1">
                <a:tableStyleId>{21E4AEA4-8DFA-4A89-87EB-49C32662AFE0}</a:tableStyleId>
              </a:tblPr>
              <a:tblGrid>
                <a:gridCol w="2625778">
                  <a:extLst>
                    <a:ext uri="{9D8B030D-6E8A-4147-A177-3AD203B41FA5}">
                      <a16:colId xmlns:a16="http://schemas.microsoft.com/office/drawing/2014/main" val="792911817"/>
                    </a:ext>
                  </a:extLst>
                </a:gridCol>
                <a:gridCol w="2198758">
                  <a:extLst>
                    <a:ext uri="{9D8B030D-6E8A-4147-A177-3AD203B41FA5}">
                      <a16:colId xmlns:a16="http://schemas.microsoft.com/office/drawing/2014/main" val="2760754859"/>
                    </a:ext>
                  </a:extLst>
                </a:gridCol>
              </a:tblGrid>
              <a:tr h="569996">
                <a:tc>
                  <a:txBody>
                    <a:bodyPr/>
                    <a:lstStyle/>
                    <a:p>
                      <a:pPr algn="ctr"/>
                      <a:r>
                        <a:rPr kumimoji="1" lang="ja-JP" altLang="en-US" sz="105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プライムディスプレイ　</a:t>
                      </a:r>
                      <a:r>
                        <a:rPr kumimoji="1" lang="en-US" altLang="ja-JP" sz="1050" b="1" kern="1200" dirty="0">
                          <a:solidFill>
                            <a:schemeClr val="tx1">
                              <a:lumMod val="65000"/>
                              <a:lumOff val="35000"/>
                            </a:schemeClr>
                          </a:solidFill>
                          <a:latin typeface="+mn-lt"/>
                          <a:ea typeface="+mn-ea"/>
                          <a:cs typeface="+mn-cs"/>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（市区郡）</a:t>
                      </a: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5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413414">
                <a:tc>
                  <a:txBody>
                    <a:bodyPr/>
                    <a:lstStyle/>
                    <a:p>
                      <a:pPr algn="ctr"/>
                      <a:r>
                        <a:rPr kumimoji="1" lang="ja-JP" altLang="en-US" sz="105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地域</a:t>
                      </a:r>
                      <a:endParaRPr kumimoji="1" lang="en-US" altLang="ja-JP" sz="105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50" b="0" dirty="0">
                          <a:solidFill>
                            <a:schemeClr val="bg1"/>
                          </a:solidFill>
                          <a:latin typeface="+mj-lt"/>
                          <a:ea typeface="+mj-ea"/>
                        </a:rPr>
                        <a:t>地域</a:t>
                      </a:r>
                      <a:endParaRPr kumimoji="1" lang="en-US" altLang="ja-JP" sz="1050" b="0" dirty="0">
                        <a:solidFill>
                          <a:schemeClr val="bg1"/>
                        </a:solidFill>
                        <a:latin typeface="+mj-lt"/>
                        <a:ea typeface="+mj-ea"/>
                      </a:endParaRPr>
                    </a:p>
                    <a:p>
                      <a:pPr algn="ctr"/>
                      <a:r>
                        <a:rPr kumimoji="1" lang="ja-JP" altLang="en-US" sz="105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曜日・</a:t>
                      </a:r>
                      <a:r>
                        <a:rPr kumimoji="1" lang="ja-JP" altLang="en-US" sz="105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52007429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オーディエンスカテゴリー</a:t>
                      </a:r>
                      <a:r>
                        <a:rPr kumimoji="1" lang="ja-JP" altLang="en-US" sz="900" b="0" kern="1200" dirty="0">
                          <a:solidFill>
                            <a:schemeClr val="bg1"/>
                          </a:solidFill>
                          <a:latin typeface="+mn-lt"/>
                          <a:ea typeface="+mn-ea"/>
                          <a:cs typeface="+mn-cs"/>
                        </a:rPr>
                        <a:t>　</a:t>
                      </a:r>
                      <a:r>
                        <a:rPr kumimoji="1" lang="en-US" altLang="ja-JP" sz="900" b="0" kern="1200" dirty="0">
                          <a:solidFill>
                            <a:schemeClr val="bg1"/>
                          </a:solidFill>
                          <a:latin typeface="+mn-lt"/>
                          <a:ea typeface="+mn-ea"/>
                          <a:cs typeface="+mn-cs"/>
                        </a:rPr>
                        <a:t>※1</a:t>
                      </a:r>
                      <a:endParaRPr kumimoji="1" lang="ja-JP" altLang="en-US" sz="90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オーディエンスリスト</a:t>
                      </a:r>
                      <a:endParaRPr kumimoji="1" lang="en-US" altLang="ja-JP" sz="1050" b="0" dirty="0">
                        <a:solidFill>
                          <a:schemeClr val="bg1"/>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（ヤフー提供）</a:t>
                      </a:r>
                      <a:r>
                        <a:rPr kumimoji="1" lang="ja-JP" altLang="en-US" sz="900" b="0" dirty="0">
                          <a:solidFill>
                            <a:schemeClr val="bg1"/>
                          </a:solidFill>
                          <a:latin typeface="+mj-lt"/>
                          <a:ea typeface="+mj-ea"/>
                        </a:rPr>
                        <a:t>　</a:t>
                      </a:r>
                      <a:r>
                        <a:rPr kumimoji="1" lang="en-US" altLang="ja-JP" sz="900" b="0" dirty="0">
                          <a:solidFill>
                            <a:schemeClr val="bg1"/>
                          </a:solidFill>
                          <a:latin typeface="+mj-lt"/>
                          <a:ea typeface="+mj-ea"/>
                        </a:rPr>
                        <a:t>※2</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tx1">
                              <a:lumMod val="65000"/>
                              <a:lumOff val="35000"/>
                            </a:schemeClr>
                          </a:solidFill>
                          <a:latin typeface="+mn-lt"/>
                          <a:ea typeface="+mn-ea"/>
                          <a:cs typeface="+mn-cs"/>
                        </a:rPr>
                        <a:t>〇</a:t>
                      </a:r>
                      <a:endParaRPr kumimoji="1" lang="en-US" altLang="ja-JP" sz="105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tx1">
                              <a:lumMod val="65000"/>
                              <a:lumOff val="35000"/>
                            </a:schemeClr>
                          </a:solidFill>
                          <a:latin typeface="+mn-lt"/>
                          <a:ea typeface="+mn-ea"/>
                          <a:cs typeface="+mn-cs"/>
                        </a:rPr>
                        <a:t>※</a:t>
                      </a:r>
                      <a:r>
                        <a:rPr kumimoji="1" lang="ja-JP" altLang="en-US" sz="1050" b="0" kern="1200" dirty="0">
                          <a:solidFill>
                            <a:schemeClr val="tx1">
                              <a:lumMod val="65000"/>
                              <a:lumOff val="35000"/>
                            </a:schemeClr>
                          </a:solidFill>
                          <a:latin typeface="+mn-lt"/>
                          <a:ea typeface="+mn-ea"/>
                          <a:cs typeface="+mn-cs"/>
                        </a:rPr>
                        <a:t>チラシ非閲覧ターゲティングのみ可</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7" name="テキスト ボックス 5">
            <a:extLst>
              <a:ext uri="{FF2B5EF4-FFF2-40B4-BE49-F238E27FC236}">
                <a16:creationId xmlns:a16="http://schemas.microsoft.com/office/drawing/2014/main" id="{80B0730C-3B9E-4841-8DAD-6780CB507DD0}"/>
              </a:ext>
            </a:extLst>
          </p:cNvPr>
          <p:cNvSpPr txBox="1"/>
          <p:nvPr/>
        </p:nvSpPr>
        <p:spPr>
          <a:xfrm>
            <a:off x="407368" y="4845784"/>
            <a:ext cx="11665296" cy="1823576"/>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300" b="1" dirty="0">
                <a:solidFill>
                  <a:schemeClr val="tx1">
                    <a:lumMod val="65000"/>
                    <a:lumOff val="35000"/>
                  </a:schemeClr>
                </a:solidFill>
                <a:latin typeface="+mn-ea"/>
              </a:rPr>
              <a:t>【</a:t>
            </a:r>
            <a:r>
              <a:rPr lang="ja-JP" altLang="en-US" sz="1300" b="1" dirty="0">
                <a:solidFill>
                  <a:schemeClr val="tx1">
                    <a:lumMod val="65000"/>
                    <a:lumOff val="35000"/>
                  </a:schemeClr>
                </a:solidFill>
                <a:latin typeface="+mn-ea"/>
              </a:rPr>
              <a:t>注意事項</a:t>
            </a:r>
            <a:r>
              <a:rPr lang="en-US" altLang="ja-JP" sz="1300" b="1" dirty="0">
                <a:solidFill>
                  <a:schemeClr val="tx1">
                    <a:lumMod val="65000"/>
                    <a:lumOff val="35000"/>
                  </a:schemeClr>
                </a:solidFill>
                <a:latin typeface="+mn-ea"/>
              </a:rPr>
              <a:t>】</a:t>
            </a:r>
          </a:p>
          <a:p>
            <a:pPr>
              <a:lnSpc>
                <a:spcPts val="1460"/>
              </a:lnSpc>
            </a:pPr>
            <a:r>
              <a:rPr lang="ja-JP" altLang="en-US" sz="1300" b="1" dirty="0">
                <a:solidFill>
                  <a:schemeClr val="tx1">
                    <a:lumMod val="65000"/>
                    <a:lumOff val="35000"/>
                  </a:schemeClr>
                </a:solidFill>
                <a:latin typeface="+mn-ea"/>
              </a:rPr>
              <a:t>こちらの商品における、各ターゲティングを掛け合わせた際の</a:t>
            </a:r>
            <a:r>
              <a:rPr lang="en-US" altLang="ja-JP" sz="1300" b="1" dirty="0" err="1">
                <a:solidFill>
                  <a:schemeClr val="tx1">
                    <a:lumMod val="65000"/>
                    <a:lumOff val="35000"/>
                  </a:schemeClr>
                </a:solidFill>
                <a:latin typeface="+mn-ea"/>
              </a:rPr>
              <a:t>vCPM</a:t>
            </a:r>
            <a:r>
              <a:rPr lang="ja-JP" altLang="en-US" sz="1300" b="1" dirty="0">
                <a:solidFill>
                  <a:schemeClr val="tx1">
                    <a:lumMod val="65000"/>
                    <a:lumOff val="35000"/>
                  </a:schemeClr>
                </a:solidFill>
                <a:latin typeface="+mn-ea"/>
              </a:rPr>
              <a:t>は、</a:t>
            </a:r>
            <a:r>
              <a:rPr lang="en-US" altLang="ja-JP" sz="1300" b="1" dirty="0">
                <a:solidFill>
                  <a:schemeClr val="tx1">
                    <a:lumMod val="65000"/>
                    <a:lumOff val="35000"/>
                  </a:schemeClr>
                </a:solidFill>
                <a:latin typeface="+mn-ea"/>
              </a:rPr>
              <a:t>P4</a:t>
            </a:r>
            <a:r>
              <a:rPr lang="ja-JP" altLang="en-US" sz="1300" b="1" dirty="0">
                <a:solidFill>
                  <a:schemeClr val="tx1">
                    <a:lumMod val="65000"/>
                    <a:lumOff val="35000"/>
                  </a:schemeClr>
                </a:solidFill>
                <a:latin typeface="+mn-ea"/>
              </a:rPr>
              <a:t>「商品一覧」ページの「基本料金（</a:t>
            </a:r>
            <a:r>
              <a:rPr lang="en-US" altLang="ja-JP" sz="1300" b="1" dirty="0" err="1">
                <a:solidFill>
                  <a:schemeClr val="tx1">
                    <a:lumMod val="65000"/>
                    <a:lumOff val="35000"/>
                  </a:schemeClr>
                </a:solidFill>
                <a:latin typeface="+mn-ea"/>
              </a:rPr>
              <a:t>vCPM</a:t>
            </a:r>
            <a:r>
              <a:rPr lang="ja-JP" altLang="en-US" sz="1300" b="1" dirty="0">
                <a:solidFill>
                  <a:schemeClr val="tx1">
                    <a:lumMod val="65000"/>
                    <a:lumOff val="35000"/>
                  </a:schemeClr>
                </a:solidFill>
                <a:latin typeface="+mn-ea"/>
              </a:rPr>
              <a:t>） 」欄をご確認ください。</a:t>
            </a:r>
            <a:endParaRPr lang="en-US" altLang="ja-JP" sz="1300" b="1" dirty="0">
              <a:solidFill>
                <a:schemeClr val="tx1">
                  <a:lumMod val="65000"/>
                  <a:lumOff val="35000"/>
                </a:schemeClr>
              </a:solidFill>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18</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19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70</a:t>
            </a:r>
            <a:r>
              <a:rPr lang="ja-JP" altLang="en-US" sz="1050" dirty="0">
                <a:solidFill>
                  <a:schemeClr val="tx1">
                    <a:lumMod val="65000"/>
                    <a:lumOff val="35000"/>
                  </a:schemeClr>
                </a:solidFill>
                <a:latin typeface="+mn-ea"/>
              </a:rPr>
              <a:t>歳以上</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はパソコンの略称です。</a:t>
            </a:r>
            <a:endParaRPr lang="en-US" altLang="ja-JP" sz="1050" dirty="0">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※2</a:t>
            </a:r>
            <a:r>
              <a:rPr lang="ja-JP" altLang="en-US" sz="1050" dirty="0">
                <a:solidFill>
                  <a:schemeClr val="tx1">
                    <a:lumMod val="65000"/>
                    <a:lumOff val="35000"/>
                  </a:schemeClr>
                </a:solidFill>
                <a:latin typeface="+mn-ea"/>
              </a:rPr>
              <a:t>オーディエンスリスト（ヤフー提供）の詳細は、こちらの表を参照してください。</a:t>
            </a:r>
            <a:r>
              <a:rPr lang="en-US" altLang="ja-JP" sz="1050" dirty="0">
                <a:solidFill>
                  <a:srgbClr val="FF0000"/>
                </a:solidFill>
                <a:latin typeface="+mn-ea"/>
                <a:hlinkClick r:id="rId3"/>
              </a:rPr>
              <a:t>https://s.yimg.jp/dl/displayads-guarantee/audiencelist.zip</a:t>
            </a:r>
            <a:endParaRPr lang="en-US" altLang="ja-JP" sz="1050" dirty="0">
              <a:solidFill>
                <a:srgbClr val="FF0000"/>
              </a:solidFill>
              <a:latin typeface="+mn-ea"/>
            </a:endParaRPr>
          </a:p>
        </p:txBody>
      </p:sp>
    </p:spTree>
    <p:extLst>
      <p:ext uri="{BB962C8B-B14F-4D97-AF65-F5344CB8AC3E}">
        <p14:creationId xmlns:p14="http://schemas.microsoft.com/office/powerpoint/2010/main" val="21310777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16" name="正方形/長方形 15"/>
          <p:cNvSpPr/>
          <p:nvPr/>
        </p:nvSpPr>
        <p:spPr>
          <a:xfrm>
            <a:off x="7454855" y="6381328"/>
            <a:ext cx="4185761"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　　  の枠はホワイトリストで一部プロモーションで掲載可となる場合があります。</a:t>
            </a:r>
            <a:br>
              <a:rPr kumimoji="0" lang="en-US" altLang="ja-JP" sz="800" b="0" i="0" u="none" strike="noStrike" kern="0" cap="none" spc="0" normalizeH="0" baseline="0" noProof="0" dirty="0">
                <a:ln>
                  <a:noFill/>
                </a:ln>
                <a:solidFill>
                  <a:prstClr val="black">
                    <a:lumMod val="65000"/>
                    <a:lumOff val="35000"/>
                  </a:prstClr>
                </a:solidFill>
                <a:effectLst/>
                <a:uLnTx/>
                <a:uFillTx/>
              </a:rPr>
            </a:b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印のないカテゴリーは制限なしとなります。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r>
              <a:rPr kumimoji="0" lang="en-US" altLang="ja-JP" sz="800" kern="0" dirty="0">
                <a:solidFill>
                  <a:prstClr val="black">
                    <a:lumMod val="65000"/>
                    <a:lumOff val="35000"/>
                  </a:prstClr>
                </a:solidFill>
              </a:rPr>
              <a:t>※PC</a:t>
            </a:r>
            <a:r>
              <a:rPr kumimoji="0" lang="ja-JP" altLang="en-US" sz="800" kern="0" dirty="0">
                <a:solidFill>
                  <a:prstClr val="black">
                    <a:lumMod val="65000"/>
                    <a:lumOff val="35000"/>
                  </a:prstClr>
                </a:solidFill>
              </a:rPr>
              <a:t>はパソコンの略称です。</a:t>
            </a:r>
            <a:endParaRPr kumimoji="0" lang="en-US" altLang="ja-JP" sz="800" kern="0" dirty="0">
              <a:solidFill>
                <a:prstClr val="black"/>
              </a:solidFill>
            </a:endParaRPr>
          </a:p>
        </p:txBody>
      </p:sp>
      <p:graphicFrame>
        <p:nvGraphicFramePr>
          <p:cNvPr id="17" name="表 16">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15577646"/>
              </p:ext>
            </p:extLst>
          </p:nvPr>
        </p:nvGraphicFramePr>
        <p:xfrm>
          <a:off x="334964" y="969055"/>
          <a:ext cx="8641356" cy="5364799"/>
        </p:xfrm>
        <a:graphic>
          <a:graphicData uri="http://schemas.openxmlformats.org/drawingml/2006/table">
            <a:tbl>
              <a:tblPr firstCol="1" bandRow="1"/>
              <a:tblGrid>
                <a:gridCol w="5112964">
                  <a:extLst>
                    <a:ext uri="{9D8B030D-6E8A-4147-A177-3AD203B41FA5}">
                      <a16:colId xmlns:a16="http://schemas.microsoft.com/office/drawing/2014/main" val="792911817"/>
                    </a:ext>
                  </a:extLst>
                </a:gridCol>
                <a:gridCol w="1872208">
                  <a:extLst>
                    <a:ext uri="{9D8B030D-6E8A-4147-A177-3AD203B41FA5}">
                      <a16:colId xmlns:a16="http://schemas.microsoft.com/office/drawing/2014/main" val="2598357217"/>
                    </a:ext>
                  </a:extLst>
                </a:gridCol>
                <a:gridCol w="1656184">
                  <a:extLst>
                    <a:ext uri="{9D8B030D-6E8A-4147-A177-3AD203B41FA5}">
                      <a16:colId xmlns:a16="http://schemas.microsoft.com/office/drawing/2014/main" val="2910572198"/>
                    </a:ext>
                  </a:extLst>
                </a:gridCol>
              </a:tblGrid>
              <a:tr h="37126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dirty="0">
                          <a:solidFill>
                            <a:schemeClr val="tx1">
                              <a:lumMod val="65000"/>
                              <a:lumOff val="35000"/>
                            </a:schemeClr>
                          </a:solidFill>
                          <a:latin typeface="+mn-lt"/>
                          <a:ea typeface="+mn-ea"/>
                          <a:cs typeface="+mn-cs"/>
                        </a:rPr>
                        <a:t>プライムディスプレイ</a:t>
                      </a:r>
                      <a:endParaRPr kumimoji="1" lang="en-US" altLang="ja-JP" sz="9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kern="1200" dirty="0">
                          <a:solidFill>
                            <a:schemeClr val="tx1">
                              <a:lumMod val="65000"/>
                              <a:lumOff val="35000"/>
                            </a:schemeClr>
                          </a:solidFill>
                          <a:latin typeface="+mn-lt"/>
                          <a:ea typeface="+mn-ea"/>
                          <a:cs typeface="+mn-cs"/>
                        </a:rPr>
                        <a:t>PC</a:t>
                      </a:r>
                      <a:endParaRPr kumimoji="1" lang="ja-JP" altLang="en-US" sz="900" b="1" kern="1200" dirty="0">
                        <a:solidFill>
                          <a:schemeClr val="tx1">
                            <a:lumMod val="65000"/>
                            <a:lumOff val="35000"/>
                          </a:schemeClr>
                        </a:solidFill>
                        <a:latin typeface="+mn-lt"/>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dirty="0">
                          <a:solidFill>
                            <a:schemeClr val="tx1">
                              <a:lumMod val="65000"/>
                              <a:lumOff val="35000"/>
                            </a:schemeClr>
                          </a:solidFill>
                          <a:latin typeface="+mn-lt"/>
                          <a:ea typeface="+mn-ea"/>
                          <a:cs typeface="+mn-cs"/>
                        </a:rPr>
                        <a:t>プライムディスプレイ </a:t>
                      </a:r>
                      <a:endParaRPr kumimoji="1" lang="en-US" altLang="ja-JP" sz="9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kern="1200" dirty="0">
                          <a:solidFill>
                            <a:schemeClr val="tx1">
                              <a:lumMod val="65000"/>
                              <a:lumOff val="35000"/>
                            </a:schemeClr>
                          </a:solidFill>
                          <a:latin typeface="+mn-lt"/>
                          <a:ea typeface="+mn-ea"/>
                          <a:cs typeface="+mn-cs"/>
                        </a:rPr>
                        <a:t>PC</a:t>
                      </a:r>
                      <a:r>
                        <a:rPr kumimoji="1" lang="ja-JP" altLang="en-US" sz="900" b="1" kern="1200" dirty="0">
                          <a:solidFill>
                            <a:schemeClr val="tx1">
                              <a:lumMod val="65000"/>
                              <a:lumOff val="35000"/>
                            </a:schemeClr>
                          </a:solidFill>
                          <a:latin typeface="+mn-lt"/>
                          <a:ea typeface="+mn-ea"/>
                          <a:cs typeface="+mn-cs"/>
                        </a:rPr>
                        <a:t>（市区郡）</a:t>
                      </a:r>
                    </a:p>
                  </a:txBody>
                  <a:tcPr marL="45720" marR="4572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144565">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アルコール飲料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09047038"/>
                  </a:ext>
                </a:extLst>
              </a:tr>
              <a:tr h="144565">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宝くじ（国内）</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205067978"/>
                  </a:ext>
                </a:extLst>
              </a:tr>
              <a:tr h="144565">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公営ギャンブル</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716567869"/>
                  </a:ext>
                </a:extLst>
              </a:tr>
              <a:tr h="167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ギャンブル（公営競技除く）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1767268695"/>
                  </a:ext>
                </a:extLst>
              </a:tr>
              <a:tr h="167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628964"/>
                  </a:ext>
                </a:extLst>
              </a:tr>
              <a:tr h="144565">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銀行</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50117590"/>
                  </a:ext>
                </a:extLst>
              </a:tr>
              <a:tr h="144565">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金融サービス・情報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541138105"/>
                  </a:ext>
                </a:extLst>
              </a:tr>
              <a:tr h="144565">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クレジットカード</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94366260"/>
                  </a:ext>
                </a:extLst>
              </a:tr>
              <a:tr h="144565">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ローン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34750592"/>
                  </a:ext>
                </a:extLst>
              </a:tr>
              <a:tr h="144565">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消費者金融</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601219410"/>
                  </a:ext>
                </a:extLst>
              </a:tr>
              <a:tr h="167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mn-lt"/>
                          <a:ea typeface="+mn-ea"/>
                        </a:rPr>
                        <a:t>消費者向無担保貸金業者（銀行グループ・上場企業を除く）、商工ローン</a:t>
                      </a:r>
                      <a:endParaRPr lang="ja-JP" altLang="en-US" sz="90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4197840892"/>
                  </a:ext>
                </a:extLst>
              </a:tr>
              <a:tr h="144565">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保険</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4252025979"/>
                  </a:ext>
                </a:extLst>
              </a:tr>
              <a:tr h="144565">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証券・投資</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247669965"/>
                  </a:ext>
                </a:extLst>
              </a:tr>
              <a:tr h="144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751516483"/>
                  </a:ext>
                </a:extLst>
              </a:tr>
              <a:tr h="2165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医療（保険外治療）</a:t>
                      </a:r>
                      <a:endParaRPr lang="ja-JP" altLang="en-US" sz="900" b="0" i="0" u="none" strike="noStrike" dirty="0">
                        <a:solidFill>
                          <a:schemeClr val="bg1"/>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251199972"/>
                  </a:ext>
                </a:extLst>
              </a:tr>
              <a:tr h="167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479615484"/>
                  </a:ext>
                </a:extLst>
              </a:tr>
              <a:tr h="2165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美容エステティックサロン（医療脱毛・増毛育毛サービス除く）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914959637"/>
                  </a:ext>
                </a:extLst>
              </a:tr>
              <a:tr h="167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1362951679"/>
                  </a:ext>
                </a:extLst>
              </a:tr>
              <a:tr h="167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94083045"/>
                  </a:ext>
                </a:extLst>
              </a:tr>
              <a:tr h="167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145858479"/>
                  </a:ext>
                </a:extLst>
              </a:tr>
              <a:tr h="167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性に関する薬・商品・情報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79597813"/>
                  </a:ext>
                </a:extLst>
              </a:tr>
              <a:tr h="144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45162569"/>
                  </a:ext>
                </a:extLst>
              </a:tr>
              <a:tr h="167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2178296829"/>
                  </a:ext>
                </a:extLst>
              </a:tr>
              <a:tr h="167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結婚情報・サービス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2327458966"/>
                  </a:ext>
                </a:extLst>
              </a:tr>
              <a:tr h="167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恋愛・結婚情報（出会い系サイト、結婚紹介、インターネット異性紹介業</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43799200"/>
                  </a:ext>
                </a:extLst>
              </a:tr>
              <a:tr h="167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4434171"/>
                  </a:ext>
                </a:extLst>
              </a:tr>
              <a:tr h="167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2812486826"/>
                  </a:ext>
                </a:extLst>
              </a:tr>
              <a:tr h="167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dirty="0">
                          <a:ln>
                            <a:noFill/>
                          </a:ln>
                          <a:solidFill>
                            <a:srgbClr val="FF0000"/>
                          </a:solidFill>
                          <a:effectLst/>
                          <a:uLnTx/>
                          <a:uFillTx/>
                          <a:latin typeface="+mn-lt"/>
                          <a:ea typeface="+mn-ea"/>
                          <a:cs typeface="+mn-cs"/>
                        </a:rPr>
                        <a:t>　</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dirty="0">
                          <a:ln>
                            <a:noFill/>
                          </a:ln>
                          <a:solidFill>
                            <a:srgbClr val="FF0000"/>
                          </a:solidFill>
                          <a:effectLst/>
                          <a:uLnTx/>
                          <a:uFillTx/>
                          <a:latin typeface="+mn-lt"/>
                          <a:ea typeface="+mn-ea"/>
                          <a:cs typeface="+mn-cs"/>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24464143"/>
                  </a:ext>
                </a:extLst>
              </a:tr>
              <a:tr h="144565">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葬祭</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49541065"/>
                  </a:ext>
                </a:extLst>
              </a:tr>
              <a:tr h="167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2940608094"/>
                  </a:ext>
                </a:extLst>
              </a:tr>
              <a:tr h="167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740765094"/>
                  </a:ext>
                </a:extLst>
              </a:tr>
            </a:tbl>
          </a:graphicData>
        </a:graphic>
      </p:graphicFrame>
      <p:sp>
        <p:nvSpPr>
          <p:cNvPr id="18" name="正方形/長方形 17"/>
          <p:cNvSpPr/>
          <p:nvPr/>
        </p:nvSpPr>
        <p:spPr>
          <a:xfrm>
            <a:off x="162055" y="6381328"/>
            <a:ext cx="5477825" cy="215444"/>
          </a:xfrm>
          <a:prstGeom prst="rect">
            <a:avLst/>
          </a:prstGeom>
        </p:spPr>
        <p:txBody>
          <a:bodyPr wrap="square">
            <a:spAutoFit/>
          </a:bodyPr>
          <a:lstStyle/>
          <a:p>
            <a:pPr fontAlgn="ct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スポーツナビ面の一部で掲載されない場合があります。</a:t>
            </a:r>
            <a:endPar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endParaRPr>
          </a:p>
        </p:txBody>
      </p:sp>
      <p:pic>
        <p:nvPicPr>
          <p:cNvPr id="19" name="図 18"/>
          <p:cNvPicPr>
            <a:picLocks noChangeAspect="1"/>
          </p:cNvPicPr>
          <p:nvPr/>
        </p:nvPicPr>
        <p:blipFill>
          <a:blip r:embed="rId2"/>
          <a:stretch>
            <a:fillRect/>
          </a:stretch>
        </p:blipFill>
        <p:spPr>
          <a:xfrm>
            <a:off x="7680176" y="6405819"/>
            <a:ext cx="203602" cy="120158"/>
          </a:xfrm>
          <a:prstGeom prst="rect">
            <a:avLst/>
          </a:prstGeom>
        </p:spPr>
      </p:pic>
    </p:spTree>
    <p:extLst>
      <p:ext uri="{BB962C8B-B14F-4D97-AF65-F5344CB8AC3E}">
        <p14:creationId xmlns:p14="http://schemas.microsoft.com/office/powerpoint/2010/main" val="13710911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16" name="テキスト ボックス 15">
            <a:extLst>
              <a:ext uri="{FF2B5EF4-FFF2-40B4-BE49-F238E27FC236}">
                <a16:creationId xmlns:a16="http://schemas.microsoft.com/office/drawing/2014/main" id="{80B0730C-3B9E-4841-8DAD-6780CB507DD0}"/>
              </a:ext>
            </a:extLst>
          </p:cNvPr>
          <p:cNvSpPr txBox="1"/>
          <p:nvPr/>
        </p:nvSpPr>
        <p:spPr>
          <a:xfrm>
            <a:off x="8777885" y="1382188"/>
            <a:ext cx="2634055" cy="290464"/>
          </a:xfrm>
          <a:prstGeom prst="rect">
            <a:avLst/>
          </a:prstGeom>
          <a:noFill/>
        </p:spPr>
        <p:txBody>
          <a:bodyPr wrap="none" rtlCol="0">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solidFill>
                <a:effectLst/>
                <a:uLnTx/>
                <a:uFillTx/>
              </a:rPr>
              <a:t>画像（</a:t>
            </a:r>
            <a:r>
              <a:rPr kumimoji="0" lang="en-US" altLang="ja-JP" sz="1400" b="1" i="0" u="none" strike="noStrike" kern="0" cap="none" spc="0" normalizeH="0" baseline="0" noProof="0" dirty="0">
                <a:ln>
                  <a:noFill/>
                </a:ln>
                <a:solidFill>
                  <a:prstClr val="black"/>
                </a:solidFill>
                <a:effectLst/>
                <a:uLnTx/>
                <a:uFillTx/>
              </a:rPr>
              <a:t>1</a:t>
            </a:r>
            <a:r>
              <a:rPr kumimoji="0" lang="ja-JP" altLang="en-US" sz="1400" b="1" i="0" u="none" strike="noStrike" kern="0" cap="none" spc="0" normalizeH="0" baseline="0" noProof="0" dirty="0">
                <a:ln>
                  <a:noFill/>
                </a:ln>
                <a:solidFill>
                  <a:prstClr val="black"/>
                </a:solidFill>
                <a:effectLst/>
                <a:uLnTx/>
                <a:uFillTx/>
              </a:rPr>
              <a:t>：</a:t>
            </a:r>
            <a:r>
              <a:rPr kumimoji="0" lang="en-US" altLang="ja-JP" sz="1400" b="1" i="0" u="none" strike="noStrike" kern="0" cap="none" spc="0" normalizeH="0" baseline="0" noProof="0" dirty="0">
                <a:ln>
                  <a:noFill/>
                </a:ln>
                <a:solidFill>
                  <a:prstClr val="black"/>
                </a:solidFill>
                <a:effectLst/>
                <a:uLnTx/>
                <a:uFillTx/>
              </a:rPr>
              <a:t>2</a:t>
            </a:r>
            <a:r>
              <a:rPr kumimoji="0" lang="ja-JP" altLang="en-US" sz="1400" b="1" i="0" u="none" strike="noStrike" kern="0" cap="none" spc="0" normalizeH="0" baseline="0" noProof="0" dirty="0">
                <a:ln>
                  <a:noFill/>
                </a:ln>
                <a:solidFill>
                  <a:prstClr val="black"/>
                </a:solidFill>
                <a:effectLst/>
                <a:uLnTx/>
                <a:uFillTx/>
              </a:rPr>
              <a:t>）</a:t>
            </a:r>
            <a:r>
              <a:rPr kumimoji="0" lang="en-US" altLang="ja-JP" sz="1400" b="1" i="0" u="none" strike="noStrike" kern="0" cap="none" spc="0" normalizeH="0" baseline="0" noProof="0" dirty="0">
                <a:ln>
                  <a:noFill/>
                </a:ln>
                <a:solidFill>
                  <a:prstClr val="black"/>
                </a:solidFill>
                <a:effectLst/>
                <a:uLnTx/>
                <a:uFillTx/>
              </a:rPr>
              <a:t>/ </a:t>
            </a:r>
            <a:r>
              <a:rPr kumimoji="0" lang="ja-JP" altLang="en-US" sz="1400" b="1" i="0" u="none" strike="noStrike" kern="0" cap="none" spc="0" normalizeH="0" baseline="0" noProof="0" dirty="0">
                <a:ln>
                  <a:noFill/>
                </a:ln>
                <a:solidFill>
                  <a:prstClr val="black"/>
                </a:solidFill>
                <a:effectLst/>
                <a:uLnTx/>
                <a:uFillTx/>
              </a:rPr>
              <a:t>動画（</a:t>
            </a:r>
            <a:r>
              <a:rPr kumimoji="0" lang="en-US" altLang="ja-JP" sz="1400" b="1" i="0" u="none" strike="noStrike" kern="0" cap="none" spc="0" normalizeH="0" baseline="0" noProof="0" dirty="0">
                <a:ln>
                  <a:noFill/>
                </a:ln>
                <a:solidFill>
                  <a:prstClr val="black"/>
                </a:solidFill>
                <a:effectLst/>
                <a:uLnTx/>
                <a:uFillTx/>
              </a:rPr>
              <a:t>1</a:t>
            </a:r>
            <a:r>
              <a:rPr kumimoji="0" lang="ja-JP" altLang="en-US" sz="1400" b="1" i="0" u="none" strike="noStrike" kern="0" cap="none" spc="0" normalizeH="0" baseline="0" noProof="0" dirty="0">
                <a:ln>
                  <a:noFill/>
                </a:ln>
                <a:solidFill>
                  <a:prstClr val="black"/>
                </a:solidFill>
                <a:effectLst/>
                <a:uLnTx/>
                <a:uFillTx/>
              </a:rPr>
              <a:t>：</a:t>
            </a:r>
            <a:r>
              <a:rPr kumimoji="0" lang="en-US" altLang="ja-JP" sz="1400" b="1" i="0" u="none" strike="noStrike" kern="0" cap="none" spc="0" normalizeH="0" baseline="0" noProof="0" dirty="0">
                <a:ln>
                  <a:noFill/>
                </a:ln>
                <a:solidFill>
                  <a:prstClr val="black"/>
                </a:solidFill>
                <a:effectLst/>
                <a:uLnTx/>
                <a:uFillTx/>
              </a:rPr>
              <a:t>2</a:t>
            </a:r>
            <a:r>
              <a:rPr kumimoji="0" lang="ja-JP" altLang="en-US" sz="1400" b="1" i="0" u="none" strike="noStrike" kern="0" cap="none" spc="0" normalizeH="0" baseline="0" noProof="0" dirty="0">
                <a:ln>
                  <a:noFill/>
                </a:ln>
                <a:solidFill>
                  <a:prstClr val="black"/>
                </a:solidFill>
                <a:effectLst/>
                <a:uLnTx/>
                <a:uFillTx/>
              </a:rPr>
              <a:t>）</a:t>
            </a:r>
            <a:endParaRPr kumimoji="0" lang="en-US" altLang="ja-JP" sz="1400" b="1" i="0" u="none" strike="noStrike" kern="0" cap="none" spc="0" normalizeH="0" baseline="0" noProof="0" dirty="0">
              <a:ln>
                <a:noFill/>
              </a:ln>
              <a:solidFill>
                <a:prstClr val="black"/>
              </a:solidFill>
              <a:effectLst/>
              <a:uLnTx/>
              <a:uFillTx/>
            </a:endParaRPr>
          </a:p>
        </p:txBody>
      </p:sp>
      <p:sp>
        <p:nvSpPr>
          <p:cNvPr id="17" name="テキスト ボックス 16">
            <a:extLst>
              <a:ext uri="{FF2B5EF4-FFF2-40B4-BE49-F238E27FC236}">
                <a16:creationId xmlns:a16="http://schemas.microsoft.com/office/drawing/2014/main" id="{56BC9F35-7A4E-CA42-9DF1-B36D469930AE}"/>
              </a:ext>
            </a:extLst>
          </p:cNvPr>
          <p:cNvSpPr txBox="1"/>
          <p:nvPr/>
        </p:nvSpPr>
        <p:spPr>
          <a:xfrm>
            <a:off x="1519246" y="1359824"/>
            <a:ext cx="1326005" cy="290464"/>
          </a:xfrm>
          <a:prstGeom prst="rect">
            <a:avLst/>
          </a:prstGeom>
          <a:noFill/>
        </p:spPr>
        <p:txBody>
          <a:bodyPr wrap="none" rtlCol="0" anchor="t">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solidFill>
                <a:effectLst/>
                <a:uLnTx/>
                <a:uFillTx/>
              </a:rPr>
              <a:t>画像（</a:t>
            </a:r>
            <a:r>
              <a:rPr kumimoji="0" lang="en-US" altLang="ja-JP" sz="1400" b="1" i="0" u="none" strike="noStrike" kern="0" cap="none" spc="0" normalizeH="0" baseline="0" noProof="0" dirty="0">
                <a:ln>
                  <a:noFill/>
                </a:ln>
                <a:solidFill>
                  <a:prstClr val="black"/>
                </a:solidFill>
                <a:effectLst/>
                <a:uLnTx/>
                <a:uFillTx/>
              </a:rPr>
              <a:t>6</a:t>
            </a:r>
            <a:r>
              <a:rPr kumimoji="0" lang="ja-JP" altLang="en-US" sz="1400" b="1" i="0" u="none" strike="noStrike" kern="0" cap="none" spc="0" normalizeH="0" baseline="0" noProof="0" dirty="0">
                <a:ln>
                  <a:noFill/>
                </a:ln>
                <a:solidFill>
                  <a:prstClr val="black"/>
                </a:solidFill>
                <a:effectLst/>
                <a:uLnTx/>
                <a:uFillTx/>
              </a:rPr>
              <a:t>：</a:t>
            </a:r>
            <a:r>
              <a:rPr kumimoji="0" lang="en-US" altLang="ja-JP" sz="1400" b="1" i="0" u="none" strike="noStrike" kern="0" cap="none" spc="0" normalizeH="0" baseline="0" noProof="0" dirty="0">
                <a:ln>
                  <a:noFill/>
                </a:ln>
                <a:solidFill>
                  <a:prstClr val="black"/>
                </a:solidFill>
                <a:effectLst/>
                <a:uLnTx/>
                <a:uFillTx/>
              </a:rPr>
              <a:t>5</a:t>
            </a:r>
            <a:r>
              <a:rPr kumimoji="0" lang="ja-JP" altLang="en-US" sz="1400" b="1" i="0" u="none" strike="noStrike" kern="0" cap="none" spc="0" normalizeH="0" baseline="0" noProof="0" dirty="0">
                <a:ln>
                  <a:noFill/>
                </a:ln>
                <a:solidFill>
                  <a:prstClr val="black"/>
                </a:solidFill>
                <a:effectLst/>
                <a:uLnTx/>
                <a:uFillTx/>
              </a:rPr>
              <a:t>）</a:t>
            </a:r>
            <a:endParaRPr kumimoji="0" lang="en-US" altLang="ja-JP" sz="1400" b="1" i="0" u="none" strike="noStrike" kern="0" cap="none" spc="0" normalizeH="0" baseline="0" noProof="0" dirty="0">
              <a:ln>
                <a:noFill/>
              </a:ln>
              <a:solidFill>
                <a:prstClr val="black"/>
              </a:solidFill>
              <a:effectLst/>
              <a:uLnTx/>
              <a:uFillTx/>
            </a:endParaRPr>
          </a:p>
        </p:txBody>
      </p:sp>
      <p:pic>
        <p:nvPicPr>
          <p:cNvPr id="18" name="図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77423" y="1727747"/>
            <a:ext cx="3591525" cy="3591525"/>
          </a:xfrm>
          <a:prstGeom prst="rect">
            <a:avLst/>
          </a:prstGeom>
          <a:ln>
            <a:solidFill>
              <a:schemeClr val="accent2">
                <a:lumMod val="20000"/>
                <a:lumOff val="80000"/>
              </a:schemeClr>
            </a:solidFill>
          </a:ln>
        </p:spPr>
      </p:pic>
      <p:pic>
        <p:nvPicPr>
          <p:cNvPr id="19" name="図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2297" y="1733558"/>
            <a:ext cx="3579905" cy="3579905"/>
          </a:xfrm>
          <a:prstGeom prst="rect">
            <a:avLst/>
          </a:prstGeom>
          <a:ln>
            <a:solidFill>
              <a:schemeClr val="accent2">
                <a:lumMod val="20000"/>
                <a:lumOff val="80000"/>
              </a:schemeClr>
            </a:solidFill>
          </a:ln>
        </p:spPr>
      </p:pic>
      <p:pic>
        <p:nvPicPr>
          <p:cNvPr id="25" name="図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47436" y="1755175"/>
            <a:ext cx="3537949" cy="3558127"/>
          </a:xfrm>
          <a:prstGeom prst="rect">
            <a:avLst/>
          </a:prstGeom>
          <a:ln>
            <a:solidFill>
              <a:schemeClr val="accent2">
                <a:lumMod val="20000"/>
                <a:lumOff val="80000"/>
              </a:schemeClr>
            </a:solidFill>
          </a:ln>
        </p:spPr>
      </p:pic>
      <p:sp>
        <p:nvSpPr>
          <p:cNvPr id="26" name="テキスト ボックス 25">
            <a:extLst>
              <a:ext uri="{FF2B5EF4-FFF2-40B4-BE49-F238E27FC236}">
                <a16:creationId xmlns:a16="http://schemas.microsoft.com/office/drawing/2014/main" id="{80B0730C-3B9E-4841-8DAD-6780CB507DD0}"/>
              </a:ext>
            </a:extLst>
          </p:cNvPr>
          <p:cNvSpPr txBox="1"/>
          <p:nvPr/>
        </p:nvSpPr>
        <p:spPr>
          <a:xfrm>
            <a:off x="4699382" y="1357115"/>
            <a:ext cx="2634055" cy="290464"/>
          </a:xfrm>
          <a:prstGeom prst="rect">
            <a:avLst/>
          </a:prstGeom>
          <a:noFill/>
        </p:spPr>
        <p:txBody>
          <a:bodyPr wrap="none" rtlCol="0">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solidFill>
                <a:effectLst/>
                <a:uLnTx/>
                <a:uFillTx/>
              </a:rPr>
              <a:t>画像（</a:t>
            </a:r>
            <a:r>
              <a:rPr kumimoji="0" lang="en-US" altLang="ja-JP" sz="1400" b="1" i="0" u="none" strike="noStrike" kern="0" cap="none" spc="0" normalizeH="0" baseline="0" noProof="0" dirty="0">
                <a:ln>
                  <a:noFill/>
                </a:ln>
                <a:solidFill>
                  <a:prstClr val="black"/>
                </a:solidFill>
                <a:effectLst/>
                <a:uLnTx/>
                <a:uFillTx/>
              </a:rPr>
              <a:t>1</a:t>
            </a:r>
            <a:r>
              <a:rPr kumimoji="0" lang="ja-JP" altLang="en-US" sz="1400" b="1" i="0" u="none" strike="noStrike" kern="0" cap="none" spc="0" normalizeH="0" baseline="0" noProof="0" dirty="0">
                <a:ln>
                  <a:noFill/>
                </a:ln>
                <a:solidFill>
                  <a:prstClr val="black"/>
                </a:solidFill>
                <a:effectLst/>
                <a:uLnTx/>
                <a:uFillTx/>
              </a:rPr>
              <a:t>：</a:t>
            </a:r>
            <a:r>
              <a:rPr kumimoji="0" lang="en-US" altLang="ja-JP" sz="1400" b="1" i="0" u="none" strike="noStrike" kern="0" cap="none" spc="0" normalizeH="0" baseline="0" noProof="0" dirty="0">
                <a:ln>
                  <a:noFill/>
                </a:ln>
                <a:solidFill>
                  <a:prstClr val="black"/>
                </a:solidFill>
                <a:effectLst/>
                <a:uLnTx/>
                <a:uFillTx/>
              </a:rPr>
              <a:t>1</a:t>
            </a:r>
            <a:r>
              <a:rPr kumimoji="0" lang="ja-JP" altLang="en-US" sz="1400" b="1" i="0" u="none" strike="noStrike" kern="0" cap="none" spc="0" normalizeH="0" baseline="0" noProof="0" dirty="0">
                <a:ln>
                  <a:noFill/>
                </a:ln>
                <a:solidFill>
                  <a:prstClr val="black"/>
                </a:solidFill>
                <a:effectLst/>
                <a:uLnTx/>
                <a:uFillTx/>
              </a:rPr>
              <a:t>）</a:t>
            </a:r>
            <a:r>
              <a:rPr kumimoji="0" lang="en-US" altLang="ja-JP" sz="1400" b="1" i="0" u="none" strike="noStrike" kern="0" cap="none" spc="0" normalizeH="0" baseline="0" noProof="0" dirty="0">
                <a:ln>
                  <a:noFill/>
                </a:ln>
                <a:solidFill>
                  <a:prstClr val="black"/>
                </a:solidFill>
                <a:effectLst/>
                <a:uLnTx/>
                <a:uFillTx/>
              </a:rPr>
              <a:t>/ </a:t>
            </a:r>
            <a:r>
              <a:rPr kumimoji="0" lang="ja-JP" altLang="en-US" sz="1400" b="1" i="0" u="none" strike="noStrike" kern="0" cap="none" spc="0" normalizeH="0" baseline="0" noProof="0" dirty="0">
                <a:ln>
                  <a:noFill/>
                </a:ln>
                <a:solidFill>
                  <a:prstClr val="black"/>
                </a:solidFill>
                <a:effectLst/>
                <a:uLnTx/>
                <a:uFillTx/>
              </a:rPr>
              <a:t>動画（</a:t>
            </a:r>
            <a:r>
              <a:rPr kumimoji="0" lang="en-US" altLang="ja-JP" sz="1400" b="1" i="0" u="none" strike="noStrike" kern="0" cap="none" spc="0" normalizeH="0" baseline="0" noProof="0" dirty="0">
                <a:ln>
                  <a:noFill/>
                </a:ln>
                <a:solidFill>
                  <a:prstClr val="black"/>
                </a:solidFill>
                <a:effectLst/>
                <a:uLnTx/>
                <a:uFillTx/>
              </a:rPr>
              <a:t>1</a:t>
            </a:r>
            <a:r>
              <a:rPr kumimoji="0" lang="ja-JP" altLang="en-US" sz="1400" b="1" i="0" u="none" strike="noStrike" kern="0" cap="none" spc="0" normalizeH="0" baseline="0" noProof="0" dirty="0">
                <a:ln>
                  <a:noFill/>
                </a:ln>
                <a:solidFill>
                  <a:prstClr val="black"/>
                </a:solidFill>
                <a:effectLst/>
                <a:uLnTx/>
                <a:uFillTx/>
              </a:rPr>
              <a:t>：</a:t>
            </a:r>
            <a:r>
              <a:rPr kumimoji="0" lang="en-US" altLang="ja-JP" sz="1400" b="1" kern="0" dirty="0">
                <a:solidFill>
                  <a:prstClr val="black"/>
                </a:solidFill>
              </a:rPr>
              <a:t>1</a:t>
            </a:r>
            <a:r>
              <a:rPr kumimoji="0" lang="ja-JP" altLang="en-US" sz="1400" b="1" i="0" u="none" strike="noStrike" kern="0" cap="none" spc="0" normalizeH="0" baseline="0" noProof="0" dirty="0">
                <a:ln>
                  <a:noFill/>
                </a:ln>
                <a:solidFill>
                  <a:prstClr val="black"/>
                </a:solidFill>
                <a:effectLst/>
                <a:uLnTx/>
                <a:uFillTx/>
              </a:rPr>
              <a:t>）</a:t>
            </a:r>
            <a:endParaRPr kumimoji="0" lang="en-US" altLang="ja-JP" sz="1400" b="1" i="0" u="none" strike="noStrike" kern="0" cap="none" spc="0" normalizeH="0" baseline="0" noProof="0" dirty="0">
              <a:ln>
                <a:noFill/>
              </a:ln>
              <a:solidFill>
                <a:prstClr val="black"/>
              </a:solidFill>
              <a:effectLst/>
              <a:uLnTx/>
              <a:uFillTx/>
            </a:endParaRPr>
          </a:p>
        </p:txBody>
      </p:sp>
      <p:sp>
        <p:nvSpPr>
          <p:cNvPr id="12" name="テキスト ボックス 11"/>
          <p:cNvSpPr txBox="1"/>
          <p:nvPr/>
        </p:nvSpPr>
        <p:spPr>
          <a:xfrm>
            <a:off x="299330" y="5724545"/>
            <a:ext cx="11726736" cy="338554"/>
          </a:xfrm>
          <a:prstGeom prst="rect">
            <a:avLst/>
          </a:prstGeom>
          <a:noFill/>
        </p:spPr>
        <p:txBody>
          <a:bodyPr wrap="none" rtlCol="0">
            <a:spAutoFit/>
          </a:bodyPr>
          <a:lstStyle/>
          <a:p>
            <a:pPr lvl="0">
              <a:defRPr/>
            </a:pPr>
            <a:r>
              <a:rPr kumimoji="0" lang="ja-JP" altLang="en-US" sz="1600" kern="0" dirty="0">
                <a:solidFill>
                  <a:schemeClr val="tx1">
                    <a:lumMod val="65000"/>
                    <a:lumOff val="35000"/>
                  </a:schemeClr>
                </a:solidFill>
              </a:rPr>
              <a:t>　・入稿規定（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5"/>
              </a:rPr>
              <a:t>https://ads-help.yahoo.co.jp/yahooads/guideline/articledetail?lan=ja&amp;aid=1493&amp;o=default</a:t>
            </a:r>
            <a:endParaRPr kumimoji="0" lang="en-US" altLang="ja-JP" sz="1600" kern="0" dirty="0">
              <a:solidFill>
                <a:schemeClr val="tx1">
                  <a:lumMod val="65000"/>
                  <a:lumOff val="35000"/>
                </a:schemeClr>
              </a:solidFill>
            </a:endParaRPr>
          </a:p>
        </p:txBody>
      </p:sp>
      <p:sp>
        <p:nvSpPr>
          <p:cNvPr id="13" name="正方形/長方形 12"/>
          <p:cNvSpPr/>
          <p:nvPr/>
        </p:nvSpPr>
        <p:spPr>
          <a:xfrm>
            <a:off x="334963" y="6463291"/>
            <a:ext cx="8232576" cy="230832"/>
          </a:xfrm>
          <a:prstGeom prst="rect">
            <a:avLst/>
          </a:prstGeom>
        </p:spPr>
        <p:txBody>
          <a:bodyPr wrap="square">
            <a:spAutoFit/>
          </a:bodyPr>
          <a:lstStyle/>
          <a:p>
            <a:r>
              <a:rPr lang="en-US" altLang="ja-JP" sz="900" dirty="0">
                <a:solidFill>
                  <a:schemeClr val="tx1">
                    <a:lumMod val="50000"/>
                    <a:lumOff val="50000"/>
                  </a:schemeClr>
                </a:solidFill>
                <a:latin typeface="Arial" panose="020B0604020202020204" pitchFamily="34" charset="0"/>
              </a:rPr>
              <a:t>※</a:t>
            </a:r>
            <a:r>
              <a:rPr lang="ja-JP" altLang="en-US" sz="900" dirty="0">
                <a:solidFill>
                  <a:schemeClr val="tx1">
                    <a:lumMod val="50000"/>
                    <a:lumOff val="50000"/>
                  </a:schemeClr>
                </a:solidFill>
                <a:latin typeface="Arial" panose="020B0604020202020204" pitchFamily="34" charset="0"/>
              </a:rPr>
              <a:t>コンテンツページは予告なく変更されることがあります。</a:t>
            </a:r>
            <a:endParaRPr lang="ja-JP" altLang="en-US" sz="900" dirty="0">
              <a:solidFill>
                <a:schemeClr val="tx1">
                  <a:lumMod val="50000"/>
                  <a:lumOff val="50000"/>
                </a:schemeClr>
              </a:solidFill>
            </a:endParaRPr>
          </a:p>
        </p:txBody>
      </p:sp>
    </p:spTree>
    <p:extLst>
      <p:ext uri="{BB962C8B-B14F-4D97-AF65-F5344CB8AC3E}">
        <p14:creationId xmlns:p14="http://schemas.microsoft.com/office/powerpoint/2010/main" val="1095143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審査について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26" name="正方形/長方形 25"/>
          <p:cNvSpPr/>
          <p:nvPr/>
        </p:nvSpPr>
        <p:spPr>
          <a:xfrm>
            <a:off x="209215" y="785372"/>
            <a:ext cx="11089232" cy="369332"/>
          </a:xfrm>
          <a:prstGeom prst="rect">
            <a:avLst/>
          </a:prstGeom>
        </p:spPr>
        <p:txBody>
          <a:bodyPr wrap="square">
            <a:spAutoFit/>
          </a:bodyPr>
          <a:lstStyle/>
          <a:p>
            <a:r>
              <a:rPr lang="ja-JP" altLang="en-US" dirty="0">
                <a:solidFill>
                  <a:schemeClr val="tx1">
                    <a:lumMod val="65000"/>
                    <a:lumOff val="35000"/>
                  </a:schemeClr>
                </a:solidFill>
              </a:rPr>
              <a:t>入稿前審査が必要な項目をご確認ください。</a:t>
            </a:r>
            <a:endParaRPr lang="en-US" altLang="ja-JP" dirty="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nvGraphicFramePr>
        <p:xfrm>
          <a:off x="263353" y="1154704"/>
          <a:ext cx="11665295" cy="5410200"/>
        </p:xfrm>
        <a:graphic>
          <a:graphicData uri="http://schemas.openxmlformats.org/drawingml/2006/table">
            <a:tbl>
              <a:tblPr firstCol="1" bandRow="1">
                <a:tableStyleId>{21E4AEA4-8DFA-4A89-87EB-49C32662AFE0}</a:tableStyleId>
              </a:tblPr>
              <a:tblGrid>
                <a:gridCol w="802362">
                  <a:extLst>
                    <a:ext uri="{9D8B030D-6E8A-4147-A177-3AD203B41FA5}">
                      <a16:colId xmlns:a16="http://schemas.microsoft.com/office/drawing/2014/main" val="792911817"/>
                    </a:ext>
                  </a:extLst>
                </a:gridCol>
                <a:gridCol w="874867">
                  <a:extLst>
                    <a:ext uri="{9D8B030D-6E8A-4147-A177-3AD203B41FA5}">
                      <a16:colId xmlns:a16="http://schemas.microsoft.com/office/drawing/2014/main" val="3608287535"/>
                    </a:ext>
                  </a:extLst>
                </a:gridCol>
                <a:gridCol w="1203091">
                  <a:extLst>
                    <a:ext uri="{9D8B030D-6E8A-4147-A177-3AD203B41FA5}">
                      <a16:colId xmlns:a16="http://schemas.microsoft.com/office/drawing/2014/main" val="135909385"/>
                    </a:ext>
                  </a:extLst>
                </a:gridCol>
                <a:gridCol w="4824536">
                  <a:extLst>
                    <a:ext uri="{9D8B030D-6E8A-4147-A177-3AD203B41FA5}">
                      <a16:colId xmlns:a16="http://schemas.microsoft.com/office/drawing/2014/main" val="2591893762"/>
                    </a:ext>
                  </a:extLst>
                </a:gridCol>
                <a:gridCol w="1029419">
                  <a:extLst>
                    <a:ext uri="{9D8B030D-6E8A-4147-A177-3AD203B41FA5}">
                      <a16:colId xmlns:a16="http://schemas.microsoft.com/office/drawing/2014/main" val="664908994"/>
                    </a:ext>
                  </a:extLst>
                </a:gridCol>
                <a:gridCol w="783332">
                  <a:extLst>
                    <a:ext uri="{9D8B030D-6E8A-4147-A177-3AD203B41FA5}">
                      <a16:colId xmlns:a16="http://schemas.microsoft.com/office/drawing/2014/main" val="1931427765"/>
                    </a:ext>
                  </a:extLst>
                </a:gridCol>
                <a:gridCol w="2147688">
                  <a:extLst>
                    <a:ext uri="{9D8B030D-6E8A-4147-A177-3AD203B41FA5}">
                      <a16:colId xmlns:a16="http://schemas.microsoft.com/office/drawing/2014/main" val="2760754859"/>
                    </a:ext>
                  </a:extLst>
                </a:gridCol>
              </a:tblGrid>
              <a:tr h="494245">
                <a:tc>
                  <a:txBody>
                    <a:bodyPr/>
                    <a:lstStyle/>
                    <a:p>
                      <a:pPr marL="0" algn="ctr" defTabSz="914423" rtl="0" eaLnBrk="1" latinLnBrk="0" hangingPunct="1"/>
                      <a:r>
                        <a:rPr kumimoji="1" lang="ja-JP" altLang="en-US" sz="1400" b="1" kern="1200" dirty="0">
                          <a:solidFill>
                            <a:schemeClr val="bg1"/>
                          </a:solidFill>
                          <a:latin typeface="+mj-lt"/>
                          <a:ea typeface="+mj-ea"/>
                          <a:cs typeface="+mn-cs"/>
                        </a:rPr>
                        <a:t>項目</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項目別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詳細</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必須</a:t>
                      </a:r>
                      <a:r>
                        <a:rPr kumimoji="1" lang="en-US" altLang="ja-JP" sz="1400" b="1" kern="1200" dirty="0">
                          <a:solidFill>
                            <a:schemeClr val="tx1">
                              <a:lumMod val="65000"/>
                              <a:lumOff val="35000"/>
                            </a:schemeClr>
                          </a:solidFill>
                          <a:latin typeface="+mn-lt"/>
                          <a:ea typeface="+mn-ea"/>
                          <a:cs typeface="+mn-cs"/>
                        </a:rPr>
                        <a:t>/</a:t>
                      </a:r>
                      <a:r>
                        <a:rPr kumimoji="1" lang="ja-JP" altLang="en-US" sz="1400" b="1" kern="1200" dirty="0">
                          <a:solidFill>
                            <a:schemeClr val="tx1">
                              <a:lumMod val="65000"/>
                              <a:lumOff val="35000"/>
                            </a:schemeClr>
                          </a:solidFill>
                          <a:latin typeface="+mn-lt"/>
                          <a:ea typeface="+mn-ea"/>
                          <a:cs typeface="+mn-cs"/>
                        </a:rPr>
                        <a:t>任意</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期日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ツール</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046636">
                <a:tc rowSpan="5">
                  <a:txBody>
                    <a:bodyPr/>
                    <a:lstStyle/>
                    <a:p>
                      <a:pPr algn="ctr"/>
                      <a:r>
                        <a:rPr kumimoji="1" lang="ja-JP" altLang="en-US" sz="1400" b="1" dirty="0">
                          <a:solidFill>
                            <a:schemeClr val="bg1"/>
                          </a:solidFill>
                          <a:latin typeface="+mj-lt"/>
                          <a:ea typeface="+mj-ea"/>
                        </a:rPr>
                        <a:t>入稿前審査</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広告</a:t>
                      </a:r>
                      <a:br>
                        <a:rPr kumimoji="1" lang="en-US" altLang="ja-JP" sz="1100" b="1" kern="1200" noProof="0" dirty="0">
                          <a:solidFill>
                            <a:schemeClr val="tx1">
                              <a:lumMod val="65000"/>
                              <a:lumOff val="35000"/>
                            </a:schemeClr>
                          </a:solidFill>
                          <a:latin typeface="+mn-lt"/>
                          <a:ea typeface="+mn-ea"/>
                          <a:cs typeface="+mn-cs"/>
                        </a:rPr>
                      </a:br>
                      <a:r>
                        <a:rPr kumimoji="1" lang="ja-JP" altLang="en-US" sz="1100" b="1" kern="1200" noProof="0" dirty="0">
                          <a:solidFill>
                            <a:schemeClr val="tx1">
                              <a:lumMod val="65000"/>
                              <a:lumOff val="35000"/>
                            </a:schemeClr>
                          </a:solidFill>
                          <a:latin typeface="+mn-lt"/>
                          <a:ea typeface="+mn-ea"/>
                          <a:cs typeface="+mn-cs"/>
                        </a:rPr>
                        <a:t>掲載</a:t>
                      </a:r>
                      <a:endParaRPr kumimoji="1" lang="en-US" altLang="ja-JP" sz="1100" b="1" kern="1200" noProof="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基準</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種別</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・ブランドリフト調査（調査種別：</a:t>
                      </a:r>
                      <a:r>
                        <a:rPr kumimoji="1" lang="ja-JP" altLang="en-US" sz="1100" b="1" i="0" u="none" strike="noStrike" kern="1200" cap="none" spc="0" normalizeH="0" baseline="0" noProof="0" dirty="0">
                          <a:ln>
                            <a:noFill/>
                          </a:ln>
                          <a:solidFill>
                            <a:srgbClr val="C9002C"/>
                          </a:solidFill>
                          <a:effectLst/>
                          <a:uLnTx/>
                          <a:uFillTx/>
                          <a:latin typeface="+mn-lt"/>
                          <a:ea typeface="+mn-ea"/>
                          <a:cs typeface="+mn-cs"/>
                        </a:rPr>
                        <a:t>比較検討</a:t>
                      </a: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a:t>
                      </a:r>
                      <a:endPar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紐づく広告が分からないと判断できない部分もあるため 、</a:t>
                      </a:r>
                      <a:endParaRPr kumimoji="1" lang="en-US" altLang="ja-JP" sz="10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chemeClr val="accent6"/>
                          </a:solidFill>
                          <a:effectLst/>
                          <a:uLnTx/>
                          <a:uFillTx/>
                          <a:latin typeface="+mn-lt"/>
                          <a:ea typeface="+mn-ea"/>
                          <a:cs typeface="+mn-cs"/>
                        </a:rPr>
                        <a:t>必須</a:t>
                      </a:r>
                      <a:endPar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a:t>
                      </a:r>
                      <a:r>
                        <a:rPr kumimoji="1" lang="ja-JP" altLang="en-US" sz="900" b="0" kern="1200" dirty="0">
                          <a:solidFill>
                            <a:schemeClr val="tx1">
                              <a:lumMod val="65000"/>
                              <a:lumOff val="35000"/>
                            </a:schemeClr>
                          </a:solidFill>
                          <a:latin typeface="+mn-lt"/>
                          <a:ea typeface="+mn-ea"/>
                          <a:cs typeface="+mn-cs"/>
                        </a:rPr>
                        <a:t>「比較検討」以外は</a:t>
                      </a:r>
                      <a:endParaRPr kumimoji="1" lang="en-US" altLang="ja-JP" sz="9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tx1">
                              <a:lumMod val="65000"/>
                              <a:lumOff val="35000"/>
                            </a:schemeClr>
                          </a:solidFill>
                          <a:latin typeface="+mn-lt"/>
                          <a:ea typeface="+mn-ea"/>
                          <a:cs typeface="+mn-cs"/>
                        </a:rPr>
                        <a:t>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l"/>
                      <a:r>
                        <a:rPr kumimoji="1" lang="ja-JP" altLang="en-US" sz="1100" b="0" kern="1200" dirty="0">
                          <a:solidFill>
                            <a:schemeClr val="tx1">
                              <a:lumMod val="65000"/>
                              <a:lumOff val="35000"/>
                            </a:schemeClr>
                          </a:solidFill>
                          <a:latin typeface="+mn-lt"/>
                          <a:ea typeface="+mn-ea"/>
                          <a:cs typeface="+mn-cs"/>
                        </a:rPr>
                        <a:t>掲載に</a:t>
                      </a:r>
                      <a:endParaRPr kumimoji="1" lang="en-US" altLang="ja-JP" sz="1100" b="0" kern="1200" dirty="0">
                        <a:solidFill>
                          <a:schemeClr val="tx1">
                            <a:lumMod val="65000"/>
                            <a:lumOff val="35000"/>
                          </a:schemeClr>
                        </a:solidFill>
                        <a:latin typeface="+mn-lt"/>
                        <a:ea typeface="+mn-ea"/>
                        <a:cs typeface="+mn-cs"/>
                      </a:endParaRPr>
                    </a:p>
                    <a:p>
                      <a:pPr algn="l"/>
                      <a:r>
                        <a:rPr kumimoji="1" lang="ja-JP" altLang="en-US" sz="1100" b="0" kern="1200" dirty="0">
                          <a:solidFill>
                            <a:schemeClr val="tx1">
                              <a:lumMod val="65000"/>
                              <a:lumOff val="35000"/>
                            </a:schemeClr>
                          </a:solidFill>
                          <a:latin typeface="+mn-lt"/>
                          <a:ea typeface="+mn-ea"/>
                          <a:cs typeface="+mn-cs"/>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dirty="0"/>
                        <a:t>■ブランドリフト調査　入稿前審査依頼フォーム</a:t>
                      </a:r>
                      <a:br>
                        <a:rPr kumimoji="1" lang="en-US" altLang="ja-JP" sz="1100" dirty="0"/>
                      </a:br>
                      <a:r>
                        <a:rPr kumimoji="1" lang="en-US" altLang="ja-JP" sz="1100" dirty="0">
                          <a:hlinkClick r:id="rId2"/>
                        </a:rPr>
                        <a:t>https://form-business.yahoo.co.jp/claris/enqueteForm?inquiry_type=bls_review</a:t>
                      </a:r>
                      <a:endParaRPr lang="en-US" altLang="ja-JP" sz="110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86591261"/>
                  </a:ext>
                </a:extLst>
              </a:tr>
              <a:tr h="1366442">
                <a:tc vMerge="1">
                  <a:txBody>
                    <a:bodyPr/>
                    <a:lstStyle/>
                    <a:p>
                      <a:pPr algn="ct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広告</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フォーマット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a:solidFill>
                            <a:schemeClr val="tx1">
                              <a:lumMod val="65000"/>
                              <a:lumOff val="35000"/>
                            </a:schemeClr>
                          </a:solidFill>
                          <a:latin typeface="+mj-lt"/>
                          <a:ea typeface="+mj-ea"/>
                        </a:rPr>
                        <a:t>・ブランドパネル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スクエア（画像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クインティ（画像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 サイドビジョン </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r>
                        <a:rPr kumimoji="1" lang="en-US" altLang="ja-JP" sz="1100" b="1" dirty="0">
                          <a:solidFill>
                            <a:schemeClr val="tx1">
                              <a:lumMod val="65000"/>
                              <a:lumOff val="35000"/>
                            </a:schemeClr>
                          </a:solidFill>
                          <a:latin typeface="+mj-lt"/>
                          <a:ea typeface="+mj-ea"/>
                        </a:rPr>
                        <a:t>)</a:t>
                      </a:r>
                    </a:p>
                    <a:p>
                      <a:pPr algn="l"/>
                      <a:r>
                        <a:rPr kumimoji="1" lang="ja-JP" altLang="en-US" sz="1100" b="1" dirty="0">
                          <a:solidFill>
                            <a:schemeClr val="tx1">
                              <a:lumMod val="65000"/>
                              <a:lumOff val="35000"/>
                            </a:schemeClr>
                          </a:solidFill>
                          <a:latin typeface="+mj-lt"/>
                          <a:ea typeface="+mj-ea"/>
                        </a:rPr>
                        <a:t>・トップインパクト パノラマ サイドスイッチ</a:t>
                      </a:r>
                      <a:r>
                        <a:rPr kumimoji="1" lang="en-US" altLang="ja-JP" sz="1100" b="1" kern="1200" dirty="0">
                          <a:solidFill>
                            <a:schemeClr val="tx1">
                              <a:lumMod val="65000"/>
                              <a:lumOff val="35000"/>
                            </a:schemeClr>
                          </a:solidFill>
                          <a:latin typeface="+mn-lt"/>
                          <a:ea typeface="+mn-ea"/>
                          <a:cs typeface="+mn-cs"/>
                        </a:rPr>
                        <a:t>(</a:t>
                      </a:r>
                      <a:r>
                        <a:rPr kumimoji="1" lang="ja-JP" altLang="en-US" sz="1100" b="1" kern="1200" dirty="0">
                          <a:solidFill>
                            <a:schemeClr val="tx1">
                              <a:lumMod val="65000"/>
                              <a:lumOff val="35000"/>
                            </a:schemeClr>
                          </a:solidFill>
                          <a:latin typeface="+mn-lt"/>
                          <a:ea typeface="+mn-ea"/>
                          <a:cs typeface="+mn-cs"/>
                        </a:rPr>
                        <a:t>動画</a:t>
                      </a:r>
                      <a:r>
                        <a:rPr kumimoji="1" lang="en-US" altLang="ja-JP" sz="1100" b="1" kern="1200" dirty="0">
                          <a:solidFill>
                            <a:schemeClr val="tx1">
                              <a:lumMod val="65000"/>
                              <a:lumOff val="35000"/>
                            </a:schemeClr>
                          </a:solidFill>
                          <a:latin typeface="+mn-lt"/>
                          <a:ea typeface="+mn-ea"/>
                          <a:cs typeface="+mn-cs"/>
                        </a:rPr>
                        <a:t>)</a:t>
                      </a: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・トップインパクト パノラマ パネルスイッチ（画像）</a:t>
                      </a:r>
                      <a:endParaRPr kumimoji="1" lang="ja-JP" altLang="en-US" sz="1100" b="1" dirty="0">
                        <a:solidFill>
                          <a:schemeClr val="tx1">
                            <a:lumMod val="65000"/>
                            <a:lumOff val="35000"/>
                          </a:schemeClr>
                        </a:solidFill>
                        <a:latin typeface="+mj-lt"/>
                        <a:ea typeface="+mj-ea"/>
                      </a:endParaRPr>
                    </a:p>
                    <a:p>
                      <a:pPr algn="l"/>
                      <a:r>
                        <a:rPr kumimoji="1" lang="ja-JP" altLang="en-US" sz="1100" b="1" dirty="0">
                          <a:solidFill>
                            <a:schemeClr val="tx1">
                              <a:lumMod val="65000"/>
                              <a:lumOff val="35000"/>
                            </a:schemeClr>
                          </a:solidFill>
                          <a:latin typeface="+mj-lt"/>
                          <a:ea typeface="+mj-ea"/>
                        </a:rPr>
                        <a:t>・トップインパクト プライムディスプレイ ダブル（画像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endParaRPr kumimoji="1" lang="en-US" altLang="ja-JP" sz="1100" b="1"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endParaRPr kumimoji="1" lang="en-US" altLang="ja-JP"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a:solidFill>
                            <a:schemeClr val="tx1">
                              <a:lumMod val="65000"/>
                              <a:lumOff val="35000"/>
                            </a:schemeClr>
                          </a:solidFill>
                          <a:latin typeface="+mj-lt"/>
                          <a:ea typeface="+mj-ea"/>
                        </a:rPr>
                        <a:t>掲載反映日の</a:t>
                      </a:r>
                      <a:r>
                        <a:rPr kumimoji="1" lang="en-US" altLang="ja-JP" sz="1100" b="1" dirty="0">
                          <a:solidFill>
                            <a:schemeClr val="accent6"/>
                          </a:solidFill>
                          <a:latin typeface="+mj-lt"/>
                          <a:ea typeface="+mj-ea"/>
                        </a:rPr>
                        <a:t>11</a:t>
                      </a:r>
                      <a:r>
                        <a:rPr kumimoji="1" lang="ja-JP" altLang="en-US" sz="1100" b="1" dirty="0">
                          <a:solidFill>
                            <a:schemeClr val="accent6"/>
                          </a:solidFill>
                          <a:latin typeface="+mj-lt"/>
                          <a:ea typeface="+mj-ea"/>
                        </a:rPr>
                        <a:t>営業日前</a:t>
                      </a:r>
                      <a:endParaRPr kumimoji="1" lang="en-US" altLang="ja-JP" sz="1100" b="1" dirty="0">
                        <a:solidFill>
                          <a:schemeClr val="accent6"/>
                        </a:solidFill>
                        <a:latin typeface="+mj-lt"/>
                        <a:ea typeface="+mj-ea"/>
                      </a:endParaRPr>
                    </a:p>
                    <a:p>
                      <a:pPr algn="l"/>
                      <a:r>
                        <a:rPr kumimoji="1" lang="ja-JP" altLang="en-US" sz="1100" b="0" dirty="0">
                          <a:solidFill>
                            <a:schemeClr val="tx1">
                              <a:lumMod val="65000"/>
                              <a:lumOff val="35000"/>
                            </a:schemeClr>
                          </a:solidFill>
                          <a:latin typeface="+mj-lt"/>
                          <a:ea typeface="+mj-ea"/>
                        </a:rPr>
                        <a:t>まで</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3">
                  <a:txBody>
                    <a:bodyPr/>
                    <a:lstStyle/>
                    <a:p>
                      <a:pPr marL="0" indent="0">
                        <a:buFont typeface="+mj-lt"/>
                        <a:buNone/>
                      </a:pPr>
                      <a:r>
                        <a:rPr kumimoji="1" lang="ja-JP" altLang="en-US" sz="1100" dirty="0"/>
                        <a:t>■ディスプレイ広告（予約型）入稿前審査依頼フォーム</a:t>
                      </a:r>
                      <a:br>
                        <a:rPr kumimoji="1" lang="en-US" altLang="ja-JP" sz="1100" dirty="0"/>
                      </a:br>
                      <a:r>
                        <a:rPr kumimoji="1" lang="en-US" altLang="ja-JP" sz="1100" dirty="0">
                          <a:hlinkClick r:id="rId3"/>
                        </a:rPr>
                        <a:t>https://form-business.yahoo.co.jp/claris/enqueteForm?inquiry_type=guaranteed_review</a:t>
                      </a:r>
                      <a:endParaRPr lang="en-US" altLang="ja-JP" sz="110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566928">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訴求する</a:t>
                      </a:r>
                      <a:endPar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商品・</a:t>
                      </a:r>
                      <a:br>
                        <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b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サービス</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dirty="0">
                          <a:solidFill>
                            <a:schemeClr val="tx1">
                              <a:lumMod val="65000"/>
                              <a:lumOff val="35000"/>
                            </a:schemeClr>
                          </a:solidFill>
                          <a:latin typeface="+mj-lt"/>
                          <a:ea typeface="+mj-ea"/>
                        </a:rPr>
                        <a:t>薬機、医療、宗教・選挙・政党・意見広告・募金・寄付金の募集</a:t>
                      </a:r>
                      <a:endParaRPr kumimoji="1" lang="en-US" altLang="ja-JP" sz="1100" b="1" dirty="0">
                        <a:solidFill>
                          <a:schemeClr val="tx1">
                            <a:lumMod val="65000"/>
                            <a:lumOff val="35000"/>
                          </a:schemeClr>
                        </a:solidFill>
                        <a:latin typeface="+mj-lt"/>
                        <a:ea typeface="+mj-ea"/>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広告フォーマットを問わず、</a:t>
                      </a:r>
                      <a:r>
                        <a:rPr kumimoji="1" lang="ja-JP" altLang="en-US" sz="1000" b="0" kern="1200" dirty="0">
                          <a:solidFill>
                            <a:schemeClr val="accent6"/>
                          </a:solidFill>
                          <a:latin typeface="+mn-lt"/>
                          <a:ea typeface="+mn-ea"/>
                          <a:cs typeface="+mn-cs"/>
                        </a:rPr>
                        <a:t>リンク先・クリエイティブすべて審査対象</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a:solidFill>
                            <a:schemeClr val="accent6"/>
                          </a:solidFill>
                          <a:latin typeface="+mj-lt"/>
                          <a:ea typeface="+mj-ea"/>
                        </a:rPr>
                        <a:t>必須</a:t>
                      </a:r>
                      <a:endParaRPr kumimoji="1" lang="en-US" altLang="ja-JP" sz="10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3">
                  <a:txBody>
                    <a:bodyPr/>
                    <a:lstStyle/>
                    <a:p>
                      <a:pPr algn="l"/>
                      <a:r>
                        <a:rPr kumimoji="1" lang="ja-JP" altLang="en-US" sz="1100" b="0" dirty="0">
                          <a:solidFill>
                            <a:schemeClr val="tx1">
                              <a:lumMod val="65000"/>
                              <a:lumOff val="35000"/>
                            </a:schemeClr>
                          </a:solidFill>
                          <a:latin typeface="+mj-lt"/>
                          <a:ea typeface="+mj-ea"/>
                        </a:rPr>
                        <a:t>掲載に</a:t>
                      </a:r>
                      <a:endParaRPr kumimoji="1" lang="en-US" altLang="ja-JP" sz="1100" b="0" dirty="0">
                        <a:solidFill>
                          <a:schemeClr val="tx1">
                            <a:lumMod val="65000"/>
                            <a:lumOff val="35000"/>
                          </a:schemeClr>
                        </a:solidFill>
                        <a:latin typeface="+mj-lt"/>
                        <a:ea typeface="+mj-ea"/>
                      </a:endParaRPr>
                    </a:p>
                    <a:p>
                      <a:pPr algn="l"/>
                      <a:r>
                        <a:rPr kumimoji="1" lang="ja-JP" altLang="en-US" sz="1100" b="0" dirty="0">
                          <a:solidFill>
                            <a:schemeClr val="tx1">
                              <a:lumMod val="65000"/>
                              <a:lumOff val="35000"/>
                            </a:schemeClr>
                          </a:solidFill>
                          <a:latin typeface="+mj-lt"/>
                          <a:ea typeface="+mj-ea"/>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683221">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公開前</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サイト状況</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kern="1200" dirty="0">
                          <a:solidFill>
                            <a:schemeClr val="tx1">
                              <a:lumMod val="65000"/>
                              <a:lumOff val="35000"/>
                            </a:schemeClr>
                          </a:solidFill>
                          <a:latin typeface="+mn-lt"/>
                          <a:ea typeface="+mn-ea"/>
                          <a:cs typeface="+mn-cs"/>
                        </a:rPr>
                        <a:t>公開前サイト</a:t>
                      </a:r>
                      <a:endParaRPr kumimoji="1" lang="en-US" altLang="ja-JP" sz="1100" b="0" kern="1200" dirty="0">
                        <a:solidFill>
                          <a:schemeClr val="tx1">
                            <a:lumMod val="65000"/>
                            <a:lumOff val="35000"/>
                          </a:schemeClr>
                        </a:solidFill>
                        <a:latin typeface="+mn-lt"/>
                        <a:ea typeface="+mn-ea"/>
                        <a:cs typeface="+mn-cs"/>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広告管理ツールに広告を入稿する時点で、リンク先</a:t>
                      </a:r>
                      <a:r>
                        <a:rPr kumimoji="1" lang="en-US" altLang="ja-JP" sz="1000" b="0" kern="1200" dirty="0">
                          <a:solidFill>
                            <a:schemeClr val="tx1">
                              <a:lumMod val="65000"/>
                              <a:lumOff val="35000"/>
                            </a:schemeClr>
                          </a:solidFill>
                          <a:latin typeface="+mn-lt"/>
                          <a:ea typeface="+mn-ea"/>
                          <a:cs typeface="+mn-cs"/>
                        </a:rPr>
                        <a:t>URL</a:t>
                      </a:r>
                      <a:r>
                        <a:rPr kumimoji="1" lang="ja-JP" altLang="en-US" sz="1000" b="0" kern="1200" dirty="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1003027">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a:t>
                      </a:r>
                      <a:br>
                        <a:rPr kumimoji="1" lang="en-US" altLang="ja-JP" sz="1100" b="1" kern="1200" noProof="0" dirty="0">
                          <a:solidFill>
                            <a:schemeClr val="tx1">
                              <a:lumMod val="65000"/>
                              <a:lumOff val="35000"/>
                            </a:schemeClr>
                          </a:solidFill>
                          <a:latin typeface="+mn-lt"/>
                          <a:ea typeface="+mn-ea"/>
                          <a:cs typeface="+mn-cs"/>
                        </a:rPr>
                      </a:br>
                      <a:r>
                        <a:rPr kumimoji="1" lang="ja-JP" altLang="en-US" sz="1100" b="1" kern="1200" noProof="0" dirty="0">
                          <a:solidFill>
                            <a:schemeClr val="tx1">
                              <a:lumMod val="65000"/>
                              <a:lumOff val="35000"/>
                            </a:schemeClr>
                          </a:solidFill>
                          <a:latin typeface="+mn-lt"/>
                          <a:ea typeface="+mn-ea"/>
                          <a:cs typeface="+mn-cs"/>
                        </a:rPr>
                        <a:t>制限</a:t>
                      </a:r>
                      <a:endParaRPr kumimoji="1" lang="en-US" altLang="ja-JP" sz="1100" b="1" kern="1200" noProof="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a:solidFill>
                            <a:schemeClr val="tx1">
                              <a:lumMod val="65000"/>
                              <a:lumOff val="35000"/>
                            </a:schemeClr>
                          </a:solidFill>
                          <a:latin typeface="+mn-lt"/>
                          <a:ea typeface="+mn-ea"/>
                          <a:cs typeface="+mn-cs"/>
                        </a:rPr>
                        <a:t>掲載制限</a:t>
                      </a:r>
                      <a:endParaRPr kumimoji="1" lang="en-US" altLang="ja-JP" sz="1100" b="1" kern="1200" noProof="0" dirty="0">
                        <a:solidFill>
                          <a:schemeClr val="tx1">
                            <a:lumMod val="65000"/>
                            <a:lumOff val="35000"/>
                          </a:schemeClr>
                        </a:solidFill>
                        <a:latin typeface="+mn-lt"/>
                        <a:ea typeface="+mn-ea"/>
                        <a:cs typeface="+mn-cs"/>
                      </a:endParaRPr>
                    </a:p>
                    <a:p>
                      <a:pPr algn="ctr"/>
                      <a:r>
                        <a:rPr kumimoji="1" lang="ja-JP" altLang="en-US" sz="1100" b="1" kern="1200" noProof="0" dirty="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「掲載制限に該当する広告内容」の判断</a:t>
                      </a:r>
                      <a:endParaRPr kumimoji="1" lang="en-US" altLang="ja-JP" sz="1100" b="0"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n-lt"/>
                          <a:ea typeface="+mn-ea"/>
                          <a:cs typeface="+mn-cs"/>
                        </a:rPr>
                        <a:t>※</a:t>
                      </a:r>
                      <a:r>
                        <a:rPr kumimoji="1" lang="ja-JP" altLang="en-US" sz="1000" b="0" kern="1200" noProof="0" dirty="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a:solidFill>
                            <a:schemeClr val="accent6"/>
                          </a:solidFill>
                          <a:latin typeface="+mn-lt"/>
                          <a:ea typeface="+mn-ea"/>
                          <a:cs typeface="+mn-cs"/>
                        </a:rPr>
                        <a:t>判断にはリンク先サイトが必要</a:t>
                      </a:r>
                      <a:r>
                        <a:rPr kumimoji="1" lang="ja-JP" altLang="en-US" sz="1000" b="0" kern="1200" noProof="0" dirty="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dirty="0"/>
                        <a:t>■掲載制限カテゴリー確認　依頼フォーム</a:t>
                      </a:r>
                      <a:br>
                        <a:rPr kumimoji="1" lang="en-US" altLang="ja-JP" sz="1050" dirty="0"/>
                      </a:br>
                      <a:r>
                        <a:rPr lang="en-US" altLang="ja-JP" sz="1050" dirty="0">
                          <a:hlinkClick r:id="rId4"/>
                        </a:rPr>
                        <a:t>https://form-business.yahoo.co.jp/claris/enqueteForm?inquiry_type=placement_restrictions</a:t>
                      </a:r>
                      <a:endParaRPr lang="en-US" altLang="ja-JP" sz="105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2429809713"/>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12710</TotalTime>
  <Words>3215</Words>
  <Application>Microsoft Office PowerPoint</Application>
  <PresentationFormat>ワイド画面</PresentationFormat>
  <Paragraphs>424</Paragraphs>
  <Slides>14</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3</vt:i4>
      </vt:variant>
      <vt:variant>
        <vt:lpstr>スライド タイトル</vt:lpstr>
      </vt:variant>
      <vt:variant>
        <vt:i4>14</vt:i4>
      </vt:variant>
    </vt:vector>
  </HeadingPairs>
  <TitlesOfParts>
    <vt:vector size="20" baseType="lpstr">
      <vt:lpstr>メイリオ</vt:lpstr>
      <vt:lpstr>Arial</vt:lpstr>
      <vt:lpstr>Calibri</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菅原彩</dc:creator>
  <cp:lastModifiedBy>菅原 彩</cp:lastModifiedBy>
  <cp:revision>273</cp:revision>
  <dcterms:created xsi:type="dcterms:W3CDTF">2020-02-26T07:28:11Z</dcterms:created>
  <dcterms:modified xsi:type="dcterms:W3CDTF">2023-02-06T01:16:23Z</dcterms:modified>
</cp:coreProperties>
</file>