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8"/>
  </p:notesMasterIdLst>
  <p:sldIdLst>
    <p:sldId id="316" r:id="rId4"/>
    <p:sldId id="364" r:id="rId5"/>
    <p:sldId id="363" r:id="rId6"/>
    <p:sldId id="355" r:id="rId7"/>
    <p:sldId id="356" r:id="rId8"/>
    <p:sldId id="359" r:id="rId9"/>
    <p:sldId id="366" r:id="rId10"/>
    <p:sldId id="333" r:id="rId11"/>
    <p:sldId id="362" r:id="rId12"/>
    <p:sldId id="360" r:id="rId13"/>
    <p:sldId id="336" r:id="rId14"/>
    <p:sldId id="338" r:id="rId15"/>
    <p:sldId id="361" r:id="rId16"/>
    <p:sldId id="312" r:id="rId1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B"/>
    <a:srgbClr val="F5F5F8"/>
    <a:srgbClr val="FBFBFA"/>
    <a:srgbClr val="AEB1BF"/>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7C035C-5E74-4F61-B5FE-DCD56440C36B}" v="28" dt="2021-04-16T06:35:06.187"/>
    <p1510:client id="{3B8245DE-488D-42AF-A12E-A867F326A490}" v="17" dt="2021-04-16T06:21:29.0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70" d="100"/>
          <a:sy n="70" d="100"/>
        </p:scale>
        <p:origin x="140"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clId="Web-{3B8245DE-488D-42AF-A12E-A867F326A490}"/>
    <pc:docChg chg="modSld">
      <pc:chgData name="moohara" userId="" providerId="" clId="Web-{3B8245DE-488D-42AF-A12E-A867F326A490}" dt="2021-04-16T06:21:22.002" v="5"/>
      <pc:docMkLst>
        <pc:docMk/>
      </pc:docMkLst>
      <pc:sldChg chg="modSp">
        <pc:chgData name="moohara" userId="" providerId="" clId="Web-{3B8245DE-488D-42AF-A12E-A867F326A490}" dt="2021-04-16T06:21:22.002" v="5"/>
        <pc:sldMkLst>
          <pc:docMk/>
          <pc:sldMk cId="3454270807" sldId="326"/>
        </pc:sldMkLst>
        <pc:graphicFrameChg chg="mod modGraphic">
          <ac:chgData name="moohara" userId="" providerId="" clId="Web-{3B8245DE-488D-42AF-A12E-A867F326A490}" dt="2021-04-16T06:21:22.002" v="5"/>
          <ac:graphicFrameMkLst>
            <pc:docMk/>
            <pc:sldMk cId="3454270807" sldId="326"/>
            <ac:graphicFrameMk id="12" creationId="{8D6FD0B5-1C48-2E4A-A909-7ABA89B39DE9}"/>
          </ac:graphicFrameMkLst>
        </pc:graphicFrameChg>
      </pc:sldChg>
    </pc:docChg>
  </pc:docChgLst>
  <pc:docChgLst>
    <pc:chgData name="moohara" clId="Web-{117C035C-5E74-4F61-B5FE-DCD56440C36B}"/>
    <pc:docChg chg="modSld">
      <pc:chgData name="moohara" userId="" providerId="" clId="Web-{117C035C-5E74-4F61-B5FE-DCD56440C36B}" dt="2021-04-16T06:35:06.187" v="19" actId="20577"/>
      <pc:docMkLst>
        <pc:docMk/>
      </pc:docMkLst>
      <pc:sldChg chg="modSp">
        <pc:chgData name="moohara" userId="" providerId="" clId="Web-{117C035C-5E74-4F61-B5FE-DCD56440C36B}" dt="2021-04-16T06:35:06.187" v="19" actId="20577"/>
        <pc:sldMkLst>
          <pc:docMk/>
          <pc:sldMk cId="749953078" sldId="337"/>
        </pc:sldMkLst>
        <pc:spChg chg="mod">
          <ac:chgData name="moohara" userId="" providerId="" clId="Web-{117C035C-5E74-4F61-B5FE-DCD56440C36B}" dt="2021-04-16T06:35:06.187" v="19" actId="20577"/>
          <ac:spMkLst>
            <pc:docMk/>
            <pc:sldMk cId="749953078" sldId="337"/>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2022/9/2</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702187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2" name="角丸四角形 11">
            <a:extLst>
              <a:ext uri="{FF2B5EF4-FFF2-40B4-BE49-F238E27FC236}">
                <a16:creationId xmlns:a16="http://schemas.microsoft.com/office/drawing/2014/main" id="{5C3A3074-BA00-8D4D-8F11-91B03369DE3A}"/>
              </a:ext>
            </a:extLst>
          </p:cNvPr>
          <p:cNvSpPr/>
          <p:nvPr userDrawn="1"/>
        </p:nvSpPr>
        <p:spPr>
          <a:xfrm>
            <a:off x="946332" y="5339275"/>
            <a:ext cx="5077660"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3"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55817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1.xml"/><Relationship Id="rId5" Type="http://schemas.openxmlformats.org/officeDocument/2006/relationships/hyperlink" Target="https://ads-help.yahoo.co.jp/yahooads/guideline/articledetail?lan=ja&amp;aid=1493&amp;o=default" TargetMode="Externa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1.xml"/><Relationship Id="rId4" Type="http://schemas.openxmlformats.org/officeDocument/2006/relationships/hyperlink" Target="https://form-business.yahoo.co.jp/claris/enqueteForm?inquiry_type=placement_restriction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2021</a:t>
            </a:r>
            <a:r>
              <a:rPr lang="ja-JP" altLang="en-US" dirty="0"/>
              <a:t>年</a:t>
            </a:r>
            <a:r>
              <a:rPr lang="en-US" altLang="ja-JP" dirty="0"/>
              <a:t>2</a:t>
            </a:r>
            <a:r>
              <a:rPr lang="ja-JP" altLang="en-US" dirty="0"/>
              <a:t>月</a:t>
            </a:r>
            <a:r>
              <a:rPr lang="en-US" altLang="ja-JP" dirty="0"/>
              <a:t>2</a:t>
            </a:r>
            <a:r>
              <a:rPr lang="ja-JP" altLang="en-US" dirty="0"/>
              <a:t>日</a:t>
            </a:r>
            <a:endParaRPr lang="en-US" altLang="ja-JP" dirty="0"/>
          </a:p>
        </p:txBody>
      </p:sp>
      <p:sp>
        <p:nvSpPr>
          <p:cNvPr id="6"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4583832" y="5796000"/>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p:txBody>
      </p:sp>
      <p:sp>
        <p:nvSpPr>
          <p:cNvPr id="8"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1152000" y="5400000"/>
            <a:ext cx="4295928" cy="396000"/>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中面（プライムディスプレイ）（</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2022</a:t>
            </a:r>
            <a:r>
              <a:rPr lang="ja-JP" altLang="en-US" dirty="0"/>
              <a:t>年</a:t>
            </a:r>
            <a:r>
              <a:rPr lang="en-US" altLang="ja-JP" dirty="0"/>
              <a:t>3</a:t>
            </a:r>
            <a:r>
              <a:rPr lang="ja-JP" altLang="en-US" dirty="0"/>
              <a:t>月</a:t>
            </a:r>
            <a:r>
              <a:rPr lang="en-US" altLang="ja-JP" dirty="0"/>
              <a:t>-4</a:t>
            </a:r>
            <a:r>
              <a:rPr lang="ja-JP" altLang="en-US" dirty="0"/>
              <a:t>月の期跨ぎ購入について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4" name="テキスト ボックス 3"/>
          <p:cNvSpPr txBox="1"/>
          <p:nvPr/>
        </p:nvSpPr>
        <p:spPr>
          <a:xfrm>
            <a:off x="423261" y="1052736"/>
            <a:ext cx="11402265" cy="1323439"/>
          </a:xfrm>
          <a:prstGeom prst="rect">
            <a:avLst/>
          </a:prstGeom>
          <a:noFill/>
        </p:spPr>
        <p:txBody>
          <a:bodyPr wrap="square" rtlCol="0">
            <a:spAutoFit/>
          </a:bodyPr>
          <a:lstStyle/>
          <a:p>
            <a:r>
              <a:rPr lang="ja-JP" altLang="en-US" sz="2000" dirty="0">
                <a:solidFill>
                  <a:schemeClr val="tx1">
                    <a:lumMod val="65000"/>
                    <a:lumOff val="35000"/>
                  </a:schemeClr>
                </a:solidFill>
              </a:rPr>
              <a:t>四半期の期間を跨ぐ掲載期間の予約を可能にするため、掲載開始日を</a:t>
            </a:r>
            <a:r>
              <a:rPr lang="en-US" altLang="ja-JP" sz="2000" b="1" dirty="0">
                <a:solidFill>
                  <a:schemeClr val="accent6"/>
                </a:solidFill>
              </a:rPr>
              <a:t>1</a:t>
            </a:r>
            <a:r>
              <a:rPr lang="ja-JP" altLang="en-US" sz="2000" b="1" dirty="0">
                <a:solidFill>
                  <a:schemeClr val="accent6"/>
                </a:solidFill>
              </a:rPr>
              <a:t>カ月</a:t>
            </a:r>
            <a:r>
              <a:rPr lang="ja-JP" altLang="en-US" sz="2000" dirty="0">
                <a:solidFill>
                  <a:schemeClr val="accent6"/>
                </a:solidFill>
              </a:rPr>
              <a:t>前倒し</a:t>
            </a:r>
            <a:r>
              <a:rPr lang="ja-JP" altLang="en-US" sz="2000" dirty="0">
                <a:solidFill>
                  <a:schemeClr val="tx1">
                    <a:lumMod val="65000"/>
                    <a:lumOff val="35000"/>
                  </a:schemeClr>
                </a:solidFill>
              </a:rPr>
              <a:t>いたします。</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掲載期間は「商品一覧」ページ「掲載期間」の項目で確認いただけます。</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月から</a:t>
            </a:r>
            <a:r>
              <a:rPr lang="en-US" altLang="ja-JP" sz="2000" dirty="0">
                <a:solidFill>
                  <a:schemeClr val="tx1">
                    <a:lumMod val="65000"/>
                    <a:lumOff val="35000"/>
                  </a:schemeClr>
                </a:solidFill>
              </a:rPr>
              <a:t>4</a:t>
            </a:r>
            <a:r>
              <a:rPr lang="ja-JP" altLang="en-US" sz="2000" dirty="0">
                <a:solidFill>
                  <a:schemeClr val="tx1">
                    <a:lumMod val="65000"/>
                    <a:lumOff val="35000"/>
                  </a:schemeClr>
                </a:solidFill>
              </a:rPr>
              <a:t>月、といった期を跨ぐ掲載期間をご希望の場合は、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今回リリースする第</a:t>
            </a:r>
            <a:r>
              <a:rPr lang="en-US" altLang="ja-JP" sz="2000" dirty="0">
                <a:solidFill>
                  <a:schemeClr val="tx1">
                    <a:lumMod val="65000"/>
                    <a:lumOff val="35000"/>
                  </a:schemeClr>
                </a:solidFill>
              </a:rPr>
              <a:t>1</a:t>
            </a:r>
            <a:r>
              <a:rPr lang="ja-JP" altLang="en-US" sz="2000" dirty="0">
                <a:solidFill>
                  <a:schemeClr val="tx1">
                    <a:lumMod val="65000"/>
                    <a:lumOff val="35000"/>
                  </a:schemeClr>
                </a:solidFill>
              </a:rPr>
              <a:t>四半期（</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6</a:t>
            </a:r>
            <a:r>
              <a:rPr lang="ja-JP" altLang="en-US" sz="2000" dirty="0">
                <a:solidFill>
                  <a:schemeClr val="tx1">
                    <a:lumMod val="65000"/>
                    <a:lumOff val="35000"/>
                  </a:schemeClr>
                </a:solidFill>
              </a:rPr>
              <a:t>月または</a:t>
            </a:r>
            <a:r>
              <a:rPr lang="en-US" altLang="ja-JP" sz="2000" dirty="0">
                <a:solidFill>
                  <a:schemeClr val="tx1">
                    <a:lumMod val="65000"/>
                    <a:lumOff val="35000"/>
                  </a:schemeClr>
                </a:solidFill>
              </a:rPr>
              <a:t>3</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9</a:t>
            </a:r>
            <a:r>
              <a:rPr lang="ja-JP" altLang="en-US" sz="2000" dirty="0">
                <a:solidFill>
                  <a:schemeClr val="tx1">
                    <a:lumMod val="65000"/>
                    <a:lumOff val="35000"/>
                  </a:schemeClr>
                </a:solidFill>
              </a:rPr>
              <a:t>月）商品をご利用ください。</a:t>
            </a:r>
            <a:endParaRPr lang="en-US" altLang="ja-JP" sz="2000" dirty="0">
              <a:solidFill>
                <a:schemeClr val="tx1">
                  <a:lumMod val="65000"/>
                  <a:lumOff val="35000"/>
                </a:schemeClr>
              </a:solidFill>
            </a:endParaRPr>
          </a:p>
        </p:txBody>
      </p:sp>
      <p:sp>
        <p:nvSpPr>
          <p:cNvPr id="39" name="正方形/長方形 38"/>
          <p:cNvSpPr/>
          <p:nvPr/>
        </p:nvSpPr>
        <p:spPr>
          <a:xfrm>
            <a:off x="551384" y="2484348"/>
            <a:ext cx="11377264" cy="3968988"/>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42" name="角丸四角形 41"/>
          <p:cNvSpPr/>
          <p:nvPr/>
        </p:nvSpPr>
        <p:spPr>
          <a:xfrm>
            <a:off x="767408"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1</a:t>
            </a:r>
            <a:r>
              <a:rPr lang="ja-JP" altLang="en-US" dirty="0">
                <a:solidFill>
                  <a:schemeClr val="tx1"/>
                </a:solidFill>
              </a:rPr>
              <a:t>月</a:t>
            </a:r>
          </a:p>
        </p:txBody>
      </p:sp>
      <p:sp>
        <p:nvSpPr>
          <p:cNvPr id="43" name="角丸四角形 42"/>
          <p:cNvSpPr/>
          <p:nvPr/>
        </p:nvSpPr>
        <p:spPr>
          <a:xfrm>
            <a:off x="260392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2</a:t>
            </a:r>
            <a:r>
              <a:rPr lang="ja-JP" altLang="en-US" dirty="0">
                <a:solidFill>
                  <a:schemeClr val="tx1"/>
                </a:solidFill>
              </a:rPr>
              <a:t>月</a:t>
            </a:r>
          </a:p>
        </p:txBody>
      </p:sp>
      <p:sp>
        <p:nvSpPr>
          <p:cNvPr id="44" name="角丸四角形 43"/>
          <p:cNvSpPr/>
          <p:nvPr/>
        </p:nvSpPr>
        <p:spPr>
          <a:xfrm>
            <a:off x="4439816"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3</a:t>
            </a:r>
            <a:r>
              <a:rPr lang="ja-JP" altLang="en-US" dirty="0">
                <a:solidFill>
                  <a:schemeClr val="tx1"/>
                </a:solidFill>
              </a:rPr>
              <a:t>月</a:t>
            </a:r>
          </a:p>
        </p:txBody>
      </p:sp>
      <p:sp>
        <p:nvSpPr>
          <p:cNvPr id="45" name="角丸四角形 44"/>
          <p:cNvSpPr/>
          <p:nvPr/>
        </p:nvSpPr>
        <p:spPr>
          <a:xfrm>
            <a:off x="6312024"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4</a:t>
            </a:r>
            <a:r>
              <a:rPr lang="ja-JP" altLang="en-US" dirty="0">
                <a:solidFill>
                  <a:schemeClr val="tx1"/>
                </a:solidFill>
              </a:rPr>
              <a:t>月</a:t>
            </a:r>
          </a:p>
        </p:txBody>
      </p:sp>
      <p:sp>
        <p:nvSpPr>
          <p:cNvPr id="46" name="角丸四角形 45"/>
          <p:cNvSpPr/>
          <p:nvPr/>
        </p:nvSpPr>
        <p:spPr>
          <a:xfrm>
            <a:off x="814854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5</a:t>
            </a:r>
            <a:r>
              <a:rPr lang="ja-JP" altLang="en-US" dirty="0">
                <a:solidFill>
                  <a:schemeClr val="tx1"/>
                </a:solidFill>
              </a:rPr>
              <a:t>月</a:t>
            </a:r>
          </a:p>
        </p:txBody>
      </p:sp>
      <p:sp>
        <p:nvSpPr>
          <p:cNvPr id="47" name="角丸四角形 46"/>
          <p:cNvSpPr/>
          <p:nvPr/>
        </p:nvSpPr>
        <p:spPr>
          <a:xfrm>
            <a:off x="9984432" y="3804442"/>
            <a:ext cx="1835890" cy="632669"/>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dirty="0">
                <a:solidFill>
                  <a:schemeClr val="tx1"/>
                </a:solidFill>
              </a:rPr>
              <a:t>6</a:t>
            </a:r>
            <a:r>
              <a:rPr lang="ja-JP" altLang="en-US" dirty="0">
                <a:solidFill>
                  <a:schemeClr val="tx1"/>
                </a:solidFill>
              </a:rPr>
              <a:t>月</a:t>
            </a:r>
          </a:p>
        </p:txBody>
      </p:sp>
      <p:sp>
        <p:nvSpPr>
          <p:cNvPr id="49" name="角丸四角形 48"/>
          <p:cNvSpPr/>
          <p:nvPr/>
        </p:nvSpPr>
        <p:spPr>
          <a:xfrm>
            <a:off x="737617" y="2890261"/>
            <a:ext cx="5533513" cy="700408"/>
          </a:xfrm>
          <a:prstGeom prst="roundRect">
            <a:avLst>
              <a:gd name="adj" fmla="val 31431"/>
            </a:avLst>
          </a:prstGeom>
          <a:solidFill>
            <a:schemeClr val="tx2">
              <a:lumMod val="25000"/>
              <a:lumOff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1</a:t>
            </a:r>
            <a:r>
              <a:rPr lang="ja-JP" altLang="en-US" b="1" dirty="0">
                <a:solidFill>
                  <a:schemeClr val="bg1"/>
                </a:solidFill>
              </a:rPr>
              <a:t>月～</a:t>
            </a:r>
            <a:r>
              <a:rPr lang="en-US" altLang="ja-JP" b="1" dirty="0">
                <a:solidFill>
                  <a:schemeClr val="bg1"/>
                </a:solidFill>
              </a:rPr>
              <a:t>3</a:t>
            </a:r>
            <a:r>
              <a:rPr lang="ja-JP" altLang="en-US" b="1" dirty="0">
                <a:solidFill>
                  <a:schemeClr val="bg1"/>
                </a:solidFill>
              </a:rPr>
              <a:t>月</a:t>
            </a:r>
          </a:p>
        </p:txBody>
      </p:sp>
      <p:sp>
        <p:nvSpPr>
          <p:cNvPr id="50" name="角丸四角形 49"/>
          <p:cNvSpPr/>
          <p:nvPr/>
        </p:nvSpPr>
        <p:spPr>
          <a:xfrm>
            <a:off x="6282233" y="2873863"/>
            <a:ext cx="5502399" cy="700408"/>
          </a:xfrm>
          <a:prstGeom prst="roundRect">
            <a:avLst>
              <a:gd name="adj" fmla="val 31431"/>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b="1" dirty="0">
                <a:solidFill>
                  <a:schemeClr val="bg1"/>
                </a:solidFill>
              </a:rPr>
              <a:t>2022</a:t>
            </a:r>
            <a:r>
              <a:rPr lang="ja-JP" altLang="en-US" b="1" dirty="0">
                <a:solidFill>
                  <a:schemeClr val="bg1"/>
                </a:solidFill>
              </a:rPr>
              <a:t>年</a:t>
            </a:r>
            <a:r>
              <a:rPr lang="en-US" altLang="ja-JP" b="1" dirty="0">
                <a:solidFill>
                  <a:schemeClr val="bg1"/>
                </a:solidFill>
              </a:rPr>
              <a:t>4</a:t>
            </a:r>
            <a:r>
              <a:rPr lang="ja-JP" altLang="en-US" b="1" dirty="0">
                <a:solidFill>
                  <a:schemeClr val="bg1"/>
                </a:solidFill>
              </a:rPr>
              <a:t>月～</a:t>
            </a:r>
            <a:r>
              <a:rPr lang="en-US" altLang="ja-JP" b="1" dirty="0">
                <a:solidFill>
                  <a:schemeClr val="bg1"/>
                </a:solidFill>
              </a:rPr>
              <a:t>6</a:t>
            </a:r>
            <a:r>
              <a:rPr lang="ja-JP" altLang="en-US" b="1" dirty="0">
                <a:solidFill>
                  <a:schemeClr val="bg1"/>
                </a:solidFill>
              </a:rPr>
              <a:t>月</a:t>
            </a:r>
          </a:p>
        </p:txBody>
      </p:sp>
      <p:sp>
        <p:nvSpPr>
          <p:cNvPr id="51" name="ホームベース 50"/>
          <p:cNvSpPr/>
          <p:nvPr/>
        </p:nvSpPr>
        <p:spPr>
          <a:xfrm>
            <a:off x="767409" y="4529685"/>
            <a:ext cx="5544616" cy="774832"/>
          </a:xfrm>
          <a:prstGeom prst="homePlate">
            <a:avLst/>
          </a:prstGeom>
          <a:solidFill>
            <a:schemeClr val="tx2">
              <a:lumMod val="25000"/>
              <a:lumOff val="75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商品有効期間：</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1</a:t>
            </a:r>
            <a:r>
              <a:rPr lang="ja-JP" altLang="en-US" sz="1600" dirty="0">
                <a:solidFill>
                  <a:schemeClr val="tx1"/>
                </a:solidFill>
              </a:rPr>
              <a:t>月～</a:t>
            </a:r>
            <a:r>
              <a:rPr lang="en-US" altLang="ja-JP" sz="1600" dirty="0">
                <a:solidFill>
                  <a:schemeClr val="tx1"/>
                </a:solidFill>
              </a:rPr>
              <a:t>3</a:t>
            </a:r>
            <a:r>
              <a:rPr lang="ja-JP" altLang="en-US" sz="1600" dirty="0">
                <a:solidFill>
                  <a:schemeClr val="tx1"/>
                </a:solidFill>
              </a:rPr>
              <a:t>月</a:t>
            </a:r>
          </a:p>
        </p:txBody>
      </p:sp>
      <p:sp>
        <p:nvSpPr>
          <p:cNvPr id="48" name="ホームベース 47"/>
          <p:cNvSpPr/>
          <p:nvPr/>
        </p:nvSpPr>
        <p:spPr>
          <a:xfrm>
            <a:off x="5807968" y="5455473"/>
            <a:ext cx="6113009" cy="893320"/>
          </a:xfrm>
          <a:prstGeom prst="homePlate">
            <a:avLst/>
          </a:prstGeom>
          <a:solidFill>
            <a:schemeClr val="bg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tx1"/>
                </a:solidFill>
              </a:rPr>
              <a:t>　商品有効期間： ～</a:t>
            </a:r>
            <a:r>
              <a:rPr lang="en-US" altLang="ja-JP" sz="1600" dirty="0">
                <a:solidFill>
                  <a:schemeClr val="tx1"/>
                </a:solidFill>
              </a:rPr>
              <a:t>2022</a:t>
            </a:r>
            <a:r>
              <a:rPr lang="ja-JP" altLang="en-US" sz="1600" dirty="0">
                <a:solidFill>
                  <a:schemeClr val="tx1"/>
                </a:solidFill>
              </a:rPr>
              <a:t>年</a:t>
            </a:r>
            <a:r>
              <a:rPr lang="en-US" altLang="ja-JP" sz="1600" dirty="0">
                <a:solidFill>
                  <a:schemeClr val="tx1"/>
                </a:solidFill>
              </a:rPr>
              <a:t>6</a:t>
            </a:r>
            <a:r>
              <a:rPr lang="ja-JP" altLang="en-US" sz="1600" dirty="0">
                <a:solidFill>
                  <a:schemeClr val="tx1"/>
                </a:solidFill>
              </a:rPr>
              <a:t>月</a:t>
            </a:r>
          </a:p>
        </p:txBody>
      </p:sp>
      <p:cxnSp>
        <p:nvCxnSpPr>
          <p:cNvPr id="52" name="直線コネクタ 51"/>
          <p:cNvCxnSpPr/>
          <p:nvPr/>
        </p:nvCxnSpPr>
        <p:spPr>
          <a:xfrm>
            <a:off x="6278386" y="2484348"/>
            <a:ext cx="45567" cy="3968988"/>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54" name="ホームベース 53"/>
          <p:cNvSpPr/>
          <p:nvPr/>
        </p:nvSpPr>
        <p:spPr>
          <a:xfrm>
            <a:off x="4439816" y="5455474"/>
            <a:ext cx="1884137" cy="893320"/>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dirty="0">
                <a:solidFill>
                  <a:schemeClr val="bg1"/>
                </a:solidFill>
              </a:rPr>
              <a:t>前倒し期間</a:t>
            </a:r>
            <a:endParaRPr lang="en-US" altLang="ja-JP" sz="1600" dirty="0">
              <a:solidFill>
                <a:schemeClr val="bg1"/>
              </a:solidFill>
            </a:endParaRPr>
          </a:p>
          <a:p>
            <a:pPr algn="ctr"/>
            <a:r>
              <a:rPr lang="en-US" altLang="ja-JP" sz="1400" dirty="0">
                <a:solidFill>
                  <a:schemeClr val="bg1"/>
                </a:solidFill>
              </a:rPr>
              <a:t>2022</a:t>
            </a:r>
            <a:r>
              <a:rPr lang="ja-JP" altLang="en-US" sz="1400" dirty="0">
                <a:solidFill>
                  <a:schemeClr val="bg1"/>
                </a:solidFill>
              </a:rPr>
              <a:t>年</a:t>
            </a:r>
            <a:r>
              <a:rPr lang="en-US" altLang="ja-JP" sz="1400" dirty="0">
                <a:solidFill>
                  <a:schemeClr val="bg1"/>
                </a:solidFill>
              </a:rPr>
              <a:t>3</a:t>
            </a:r>
            <a:r>
              <a:rPr lang="ja-JP" altLang="en-US" sz="1400" dirty="0">
                <a:solidFill>
                  <a:schemeClr val="bg1"/>
                </a:solidFill>
              </a:rPr>
              <a:t>月</a:t>
            </a:r>
            <a:r>
              <a:rPr lang="en-US" altLang="ja-JP" sz="1400" dirty="0">
                <a:solidFill>
                  <a:schemeClr val="bg1"/>
                </a:solidFill>
              </a:rPr>
              <a:t>1</a:t>
            </a:r>
            <a:r>
              <a:rPr lang="ja-JP" altLang="en-US" sz="1400" dirty="0">
                <a:solidFill>
                  <a:schemeClr val="bg1"/>
                </a:solidFill>
              </a:rPr>
              <a:t>日～</a:t>
            </a:r>
          </a:p>
        </p:txBody>
      </p:sp>
    </p:spTree>
    <p:extLst>
      <p:ext uri="{BB962C8B-B14F-4D97-AF65-F5344CB8AC3E}">
        <p14:creationId xmlns:p14="http://schemas.microsoft.com/office/powerpoint/2010/main" val="28535993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54374" y="1124744"/>
            <a:ext cx="11402265" cy="547842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6" name="テキスト ボックス 5"/>
          <p:cNvSpPr txBox="1"/>
          <p:nvPr/>
        </p:nvSpPr>
        <p:spPr>
          <a:xfrm>
            <a:off x="454374" y="1124744"/>
            <a:ext cx="11402265" cy="3108543"/>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endParaRPr kumimoji="0" lang="en-US" altLang="ja-JP" sz="1400" kern="0" dirty="0">
              <a:solidFill>
                <a:schemeClr val="tx1">
                  <a:lumMod val="65000"/>
                  <a:lumOff val="35000"/>
                </a:schemeClr>
              </a:solidFill>
            </a:endParaRPr>
          </a:p>
          <a:p>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a:t>
            </a:r>
          </a:p>
          <a:p>
            <a:r>
              <a:rPr kumimoji="0" lang="ja-JP" altLang="en-US" sz="1400" kern="0" dirty="0">
                <a:solidFill>
                  <a:schemeClr val="tx1">
                    <a:lumMod val="65000"/>
                    <a:lumOff val="35000"/>
                  </a:schemeClr>
                </a:solidFill>
              </a:rPr>
              <a:t>　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a:t>
            </a:r>
          </a:p>
          <a:p>
            <a:r>
              <a:rPr kumimoji="0" lang="ja-JP" altLang="en-US" sz="1400" kern="0" dirty="0">
                <a:solidFill>
                  <a:schemeClr val="tx1">
                    <a:lumMod val="65000"/>
                    <a:lumOff val="35000"/>
                  </a:schemeClr>
                </a:solidFill>
              </a:rPr>
              <a:t>　在庫確認・シミュレーションと予約のタイミングにご注意ください。</a:t>
            </a:r>
          </a:p>
          <a:p>
            <a:endParaRPr kumimoji="0" lang="en-US" altLang="zh-TW" sz="1400" kern="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テキスト ボックス 3"/>
          <p:cNvSpPr txBox="1"/>
          <p:nvPr/>
        </p:nvSpPr>
        <p:spPr>
          <a:xfrm>
            <a:off x="338346" y="1052736"/>
            <a:ext cx="11402265" cy="5586145"/>
          </a:xfrm>
          <a:prstGeom prst="rect">
            <a:avLst/>
          </a:prstGeom>
          <a:noFill/>
        </p:spPr>
        <p:txBody>
          <a:bodyPr wrap="square" rtlCol="0">
            <a:spAutoFit/>
          </a:bodyPr>
          <a:lstStyle/>
          <a:p>
            <a:r>
              <a:rPr lang="ja-JP" altLang="en-US" sz="1050" dirty="0">
                <a:solidFill>
                  <a:schemeClr val="tx1">
                    <a:lumMod val="65000"/>
                    <a:lumOff val="35000"/>
                  </a:schemeClr>
                </a:solidFill>
              </a:rPr>
              <a:t>■</a:t>
            </a:r>
            <a:r>
              <a:rPr lang="en-US" altLang="ja-JP" sz="1050" dirty="0">
                <a:solidFill>
                  <a:schemeClr val="tx1">
                    <a:lumMod val="65000"/>
                    <a:lumOff val="35000"/>
                  </a:schemeClr>
                </a:solidFill>
              </a:rPr>
              <a:t>2022/2/22</a:t>
            </a:r>
          </a:p>
          <a:p>
            <a:r>
              <a:rPr lang="ja-JP" altLang="en-US" sz="1050" dirty="0">
                <a:solidFill>
                  <a:schemeClr val="tx1">
                    <a:lumMod val="65000"/>
                    <a:lumOff val="35000"/>
                  </a:schemeClr>
                </a:solidFill>
              </a:rPr>
              <a:t>・「商品一覧」の「プライムディスプレイ　</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」の商品</a:t>
            </a:r>
            <a:r>
              <a:rPr lang="en-US" altLang="ja-JP" sz="1050" dirty="0">
                <a:solidFill>
                  <a:schemeClr val="tx1">
                    <a:lumMod val="65000"/>
                    <a:lumOff val="35000"/>
                  </a:schemeClr>
                </a:solidFill>
              </a:rPr>
              <a:t>ID</a:t>
            </a:r>
            <a:r>
              <a:rPr lang="ja-JP" altLang="en-US" sz="1050" dirty="0">
                <a:solidFill>
                  <a:schemeClr val="tx1">
                    <a:lumMod val="65000"/>
                    <a:lumOff val="35000"/>
                  </a:schemeClr>
                </a:solidFill>
              </a:rPr>
              <a:t>不備を修正</a:t>
            </a:r>
            <a:r>
              <a:rPr kumimoji="0" lang="ja-JP" altLang="en-US" sz="1050" kern="0" dirty="0">
                <a:solidFill>
                  <a:schemeClr val="tx1">
                    <a:lumMod val="65000"/>
                    <a:lumOff val="35000"/>
                  </a:schemeClr>
                </a:solidFill>
              </a:rPr>
              <a:t>しました。</a:t>
            </a:r>
            <a:endParaRPr kumimoji="0" lang="en-US" altLang="ja-JP" sz="1050" kern="0" dirty="0">
              <a:solidFill>
                <a:schemeClr val="tx1">
                  <a:lumMod val="65000"/>
                  <a:lumOff val="35000"/>
                </a:schemeClr>
              </a:solidFill>
            </a:endParaRPr>
          </a:p>
          <a:p>
            <a:endParaRPr kumimoji="0" lang="en-US" altLang="ja-JP" sz="1050" kern="0" dirty="0">
              <a:solidFill>
                <a:schemeClr val="tx1">
                  <a:lumMod val="65000"/>
                  <a:lumOff val="35000"/>
                </a:schemeClr>
              </a:solidFill>
            </a:endParaRPr>
          </a:p>
          <a:p>
            <a:r>
              <a:rPr kumimoji="0" lang="ja-JP" altLang="en-US" sz="1050" kern="0" dirty="0">
                <a:solidFill>
                  <a:schemeClr val="tx1">
                    <a:lumMod val="65000"/>
                    <a:lumOff val="35000"/>
                  </a:schemeClr>
                </a:solidFill>
              </a:rPr>
              <a:t>■</a:t>
            </a:r>
            <a:r>
              <a:rPr kumimoji="0" lang="en-US" altLang="ja-JP" sz="1050" kern="0" dirty="0">
                <a:solidFill>
                  <a:schemeClr val="tx1">
                    <a:lumMod val="65000"/>
                    <a:lumOff val="35000"/>
                  </a:schemeClr>
                </a:solidFill>
              </a:rPr>
              <a:t>2022/3/14</a:t>
            </a:r>
          </a:p>
          <a:p>
            <a:r>
              <a:rPr lang="ja-JP" altLang="en-US" sz="1050" dirty="0">
                <a:solidFill>
                  <a:schemeClr val="tx1">
                    <a:lumMod val="65000"/>
                    <a:lumOff val="35000"/>
                  </a:schemeClr>
                </a:solidFill>
              </a:rPr>
              <a:t>・「広告タイプ一覧」および「免責事項・注意事項」に入稿規定関連についての記載を一部削除いたしました。</a:t>
            </a:r>
            <a:endParaRPr lang="en-US" altLang="ja-JP" sz="1050" dirty="0">
              <a:solidFill>
                <a:schemeClr val="tx1">
                  <a:lumMod val="65000"/>
                  <a:lumOff val="35000"/>
                </a:schemeClr>
              </a:solidFill>
            </a:endParaRPr>
          </a:p>
          <a:p>
            <a:endParaRPr lang="en-US" altLang="ja-JP" sz="1050" dirty="0">
              <a:solidFill>
                <a:schemeClr val="tx1">
                  <a:lumMod val="65000"/>
                  <a:lumOff val="35000"/>
                </a:schemeClr>
              </a:solidFill>
            </a:endParaRPr>
          </a:p>
          <a:p>
            <a:r>
              <a:rPr lang="ja-JP" altLang="en-US" sz="1050" dirty="0">
                <a:solidFill>
                  <a:schemeClr val="tx1">
                    <a:lumMod val="65000"/>
                    <a:lumOff val="35000"/>
                  </a:schemeClr>
                </a:solidFill>
              </a:rPr>
              <a:t>■</a:t>
            </a:r>
            <a:r>
              <a:rPr lang="en-US" altLang="ja-JP" sz="1050" dirty="0">
                <a:solidFill>
                  <a:schemeClr val="tx1">
                    <a:lumMod val="65000"/>
                    <a:lumOff val="35000"/>
                  </a:schemeClr>
                </a:solidFill>
              </a:rPr>
              <a:t>2022/3/31</a:t>
            </a:r>
          </a:p>
          <a:p>
            <a:r>
              <a:rPr lang="ja-JP" altLang="en-US" sz="1050" dirty="0">
                <a:solidFill>
                  <a:schemeClr val="tx1">
                    <a:lumMod val="65000"/>
                    <a:lumOff val="35000"/>
                  </a:schemeClr>
                </a:solidFill>
              </a:rPr>
              <a:t>・商品一覧「プライムカバー　</a:t>
            </a: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」「プライムカバー　</a:t>
            </a: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（市区郡）」の以下項目を変更しました。</a:t>
            </a:r>
          </a:p>
          <a:p>
            <a:r>
              <a:rPr lang="ja-JP" altLang="en-US" sz="1050" dirty="0">
                <a:solidFill>
                  <a:schemeClr val="tx1">
                    <a:lumMod val="65000"/>
                    <a:lumOff val="35000"/>
                  </a:schemeClr>
                </a:solidFill>
              </a:rPr>
              <a:t>・リリース種別</a:t>
            </a:r>
          </a:p>
          <a:p>
            <a:r>
              <a:rPr lang="ja-JP" altLang="en-US" sz="1050" dirty="0">
                <a:solidFill>
                  <a:schemeClr val="tx1">
                    <a:lumMod val="65000"/>
                    <a:lumOff val="35000"/>
                  </a:schemeClr>
                </a:solidFill>
              </a:rPr>
              <a:t>・予約開始日</a:t>
            </a:r>
            <a:endParaRPr lang="en-US" altLang="ja-JP" sz="1050" dirty="0">
              <a:solidFill>
                <a:schemeClr val="tx1">
                  <a:lumMod val="65000"/>
                  <a:lumOff val="35000"/>
                </a:schemeClr>
              </a:solidFill>
            </a:endParaRPr>
          </a:p>
          <a:p>
            <a:r>
              <a:rPr lang="ja-JP" altLang="en-US" sz="1050" dirty="0">
                <a:solidFill>
                  <a:schemeClr val="tx1">
                    <a:lumMod val="65000"/>
                    <a:lumOff val="35000"/>
                  </a:schemeClr>
                </a:solidFill>
              </a:rPr>
              <a:t>・掲載場所</a:t>
            </a:r>
          </a:p>
          <a:p>
            <a:r>
              <a:rPr lang="ja-JP" altLang="en-US" sz="1050" dirty="0">
                <a:solidFill>
                  <a:schemeClr val="tx1">
                    <a:lumMod val="65000"/>
                    <a:lumOff val="35000"/>
                  </a:schemeClr>
                </a:solidFill>
              </a:rPr>
              <a:t>・掲載期間</a:t>
            </a:r>
            <a:endParaRPr lang="en-US" altLang="ja-JP" sz="1050" dirty="0">
              <a:solidFill>
                <a:schemeClr val="tx1">
                  <a:lumMod val="65000"/>
                  <a:lumOff val="35000"/>
                </a:schemeClr>
              </a:solidFill>
            </a:endParaRPr>
          </a:p>
          <a:p>
            <a:endParaRPr lang="en-US" altLang="ja-JP" sz="1050" dirty="0">
              <a:solidFill>
                <a:schemeClr val="tx1">
                  <a:lumMod val="65000"/>
                  <a:lumOff val="35000"/>
                </a:schemeClr>
              </a:solidFill>
            </a:endParaRPr>
          </a:p>
          <a:p>
            <a:r>
              <a:rPr lang="en-US" altLang="ja-JP" sz="1050" dirty="0">
                <a:solidFill>
                  <a:schemeClr val="tx1">
                    <a:lumMod val="65000"/>
                    <a:lumOff val="35000"/>
                  </a:schemeClr>
                </a:solidFill>
              </a:rPr>
              <a:t>■2022/4/4</a:t>
            </a:r>
          </a:p>
          <a:p>
            <a:r>
              <a:rPr lang="ja-JP" altLang="en-US" sz="1050" dirty="0">
                <a:solidFill>
                  <a:schemeClr val="tx1">
                    <a:lumMod val="65000"/>
                    <a:lumOff val="35000"/>
                  </a:schemeClr>
                </a:solidFill>
              </a:rPr>
              <a:t>・「審査について」および「免責事項・注意事項」の審査説明を更新いたしました。</a:t>
            </a:r>
            <a:endParaRPr lang="en-US" altLang="ja-JP" sz="1050" dirty="0">
              <a:solidFill>
                <a:schemeClr val="tx1">
                  <a:lumMod val="65000"/>
                  <a:lumOff val="35000"/>
                </a:schemeClr>
              </a:solidFill>
            </a:endParaRPr>
          </a:p>
          <a:p>
            <a:endParaRPr lang="en-US" altLang="ja-JP" sz="1050" dirty="0">
              <a:solidFill>
                <a:schemeClr val="tx1">
                  <a:lumMod val="65000"/>
                  <a:lumOff val="35000"/>
                </a:schemeClr>
              </a:solidFill>
            </a:endParaRPr>
          </a:p>
          <a:p>
            <a:r>
              <a:rPr lang="ja-JP" altLang="en-US" sz="1050" dirty="0">
                <a:solidFill>
                  <a:schemeClr val="tx1">
                    <a:lumMod val="65000"/>
                    <a:lumOff val="35000"/>
                  </a:schemeClr>
                </a:solidFill>
              </a:rPr>
              <a:t>■</a:t>
            </a:r>
            <a:r>
              <a:rPr lang="en-US" altLang="ja-JP" sz="1050" dirty="0">
                <a:solidFill>
                  <a:schemeClr val="tx1">
                    <a:lumMod val="65000"/>
                    <a:lumOff val="35000"/>
                  </a:schemeClr>
                </a:solidFill>
              </a:rPr>
              <a:t>2022/5/25</a:t>
            </a:r>
          </a:p>
          <a:p>
            <a:r>
              <a:rPr lang="ja-JP" altLang="en-US" sz="1050" dirty="0">
                <a:solidFill>
                  <a:schemeClr val="tx1">
                    <a:lumMod val="65000"/>
                    <a:lumOff val="35000"/>
                  </a:schemeClr>
                </a:solidFill>
              </a:rPr>
              <a:t>・以下商品で、商品設定を変更しました。</a:t>
            </a:r>
            <a:endParaRPr lang="en-US" altLang="ja-JP" sz="1050" dirty="0">
              <a:solidFill>
                <a:schemeClr val="tx1">
                  <a:lumMod val="65000"/>
                  <a:lumOff val="35000"/>
                </a:schemeClr>
              </a:solidFill>
            </a:endParaRPr>
          </a:p>
          <a:p>
            <a:r>
              <a:rPr lang="ja-JP" altLang="en-US" sz="1050" dirty="0">
                <a:solidFill>
                  <a:schemeClr val="tx1">
                    <a:lumMod val="65000"/>
                    <a:lumOff val="35000"/>
                  </a:schemeClr>
                </a:solidFill>
              </a:rPr>
              <a:t>△オーディエンスリスト（ヤフー提供）対応、商品</a:t>
            </a:r>
            <a:r>
              <a:rPr lang="en-US" altLang="ja-JP" sz="1050" dirty="0">
                <a:solidFill>
                  <a:schemeClr val="tx1">
                    <a:lumMod val="65000"/>
                    <a:lumOff val="35000"/>
                  </a:schemeClr>
                </a:solidFill>
              </a:rPr>
              <a:t>ID</a:t>
            </a:r>
            <a:r>
              <a:rPr lang="ja-JP" altLang="en-US" sz="1050" dirty="0">
                <a:solidFill>
                  <a:schemeClr val="tx1">
                    <a:lumMod val="65000"/>
                    <a:lumOff val="35000"/>
                  </a:schemeClr>
                </a:solidFill>
              </a:rPr>
              <a:t>変更</a:t>
            </a:r>
            <a:endParaRPr lang="en-US" altLang="ja-JP" sz="1050" dirty="0">
              <a:solidFill>
                <a:schemeClr val="tx1">
                  <a:lumMod val="65000"/>
                  <a:lumOff val="35000"/>
                </a:schemeClr>
              </a:solidFill>
            </a:endParaRPr>
          </a:p>
          <a:p>
            <a:r>
              <a:rPr lang="ja-JP" altLang="en-US" sz="1050" dirty="0">
                <a:solidFill>
                  <a:schemeClr val="tx1">
                    <a:lumMod val="65000"/>
                    <a:lumOff val="35000"/>
                  </a:schemeClr>
                </a:solidFill>
              </a:rPr>
              <a:t>プライムカバー　</a:t>
            </a:r>
            <a:r>
              <a:rPr lang="en-US" altLang="ja-JP" sz="1050" dirty="0">
                <a:solidFill>
                  <a:schemeClr val="tx1">
                    <a:lumMod val="65000"/>
                    <a:lumOff val="35000"/>
                  </a:schemeClr>
                </a:solidFill>
              </a:rPr>
              <a:t>SP</a:t>
            </a:r>
          </a:p>
          <a:p>
            <a:r>
              <a:rPr lang="ja-JP" altLang="en-US" sz="1050" dirty="0">
                <a:solidFill>
                  <a:schemeClr val="tx1">
                    <a:lumMod val="65000"/>
                    <a:lumOff val="35000"/>
                  </a:schemeClr>
                </a:solidFill>
              </a:rPr>
              <a:t>プライムディスプレイ　</a:t>
            </a:r>
            <a:r>
              <a:rPr lang="en-US" altLang="ja-JP" sz="1050" dirty="0">
                <a:solidFill>
                  <a:schemeClr val="tx1">
                    <a:lumMod val="65000"/>
                    <a:lumOff val="35000"/>
                  </a:schemeClr>
                </a:solidFill>
              </a:rPr>
              <a:t>PC</a:t>
            </a:r>
          </a:p>
          <a:p>
            <a:endParaRPr lang="en-US" altLang="ja-JP" sz="1050" dirty="0">
              <a:solidFill>
                <a:schemeClr val="tx1">
                  <a:lumMod val="65000"/>
                  <a:lumOff val="35000"/>
                </a:schemeClr>
              </a:solidFill>
            </a:endParaRPr>
          </a:p>
          <a:p>
            <a:r>
              <a:rPr lang="ja-JP" altLang="en-US" sz="1050" dirty="0">
                <a:solidFill>
                  <a:schemeClr val="tx1">
                    <a:lumMod val="65000"/>
                    <a:lumOff val="35000"/>
                  </a:schemeClr>
                </a:solidFill>
              </a:rPr>
              <a:t>△最低購入価格変更（</a:t>
            </a:r>
            <a:r>
              <a:rPr lang="en-US" altLang="ja-JP" sz="1050" dirty="0">
                <a:solidFill>
                  <a:schemeClr val="tx1">
                    <a:lumMod val="65000"/>
                    <a:lumOff val="35000"/>
                  </a:schemeClr>
                </a:solidFill>
              </a:rPr>
              <a:t>30</a:t>
            </a:r>
            <a:r>
              <a:rPr lang="ja-JP" altLang="en-US" sz="1050" dirty="0">
                <a:solidFill>
                  <a:schemeClr val="tx1">
                    <a:lumMod val="65000"/>
                    <a:lumOff val="35000"/>
                  </a:schemeClr>
                </a:solidFill>
              </a:rPr>
              <a:t>万円→</a:t>
            </a:r>
            <a:r>
              <a:rPr lang="en-US" altLang="ja-JP" sz="1050" dirty="0">
                <a:solidFill>
                  <a:schemeClr val="tx1">
                    <a:lumMod val="65000"/>
                    <a:lumOff val="35000"/>
                  </a:schemeClr>
                </a:solidFill>
              </a:rPr>
              <a:t>10</a:t>
            </a:r>
            <a:r>
              <a:rPr lang="ja-JP" altLang="en-US" sz="1050" dirty="0">
                <a:solidFill>
                  <a:schemeClr val="tx1">
                    <a:lumMod val="65000"/>
                    <a:lumOff val="35000"/>
                  </a:schemeClr>
                </a:solidFill>
              </a:rPr>
              <a:t>万円） 、商品</a:t>
            </a:r>
            <a:r>
              <a:rPr lang="en-US" altLang="ja-JP" sz="1050" dirty="0">
                <a:solidFill>
                  <a:schemeClr val="tx1">
                    <a:lumMod val="65000"/>
                    <a:lumOff val="35000"/>
                  </a:schemeClr>
                </a:solidFill>
              </a:rPr>
              <a:t>ID</a:t>
            </a:r>
            <a:r>
              <a:rPr lang="ja-JP" altLang="en-US" sz="1050" dirty="0">
                <a:solidFill>
                  <a:schemeClr val="tx1">
                    <a:lumMod val="65000"/>
                    <a:lumOff val="35000"/>
                  </a:schemeClr>
                </a:solidFill>
              </a:rPr>
              <a:t>変更</a:t>
            </a:r>
            <a:endParaRPr lang="en-US" altLang="ja-JP" sz="1050" dirty="0">
              <a:solidFill>
                <a:schemeClr val="tx1">
                  <a:lumMod val="65000"/>
                  <a:lumOff val="35000"/>
                </a:schemeClr>
              </a:solidFill>
            </a:endParaRPr>
          </a:p>
          <a:p>
            <a:r>
              <a:rPr lang="ja-JP" altLang="en-US" sz="1050" dirty="0">
                <a:solidFill>
                  <a:schemeClr val="tx1">
                    <a:lumMod val="65000"/>
                    <a:lumOff val="35000"/>
                  </a:schemeClr>
                </a:solidFill>
              </a:rPr>
              <a:t>プライムカバー　</a:t>
            </a: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（市区郡）</a:t>
            </a:r>
          </a:p>
          <a:p>
            <a:r>
              <a:rPr lang="ja-JP" altLang="en-US" sz="1050" dirty="0">
                <a:solidFill>
                  <a:schemeClr val="tx1">
                    <a:lumMod val="65000"/>
                    <a:lumOff val="35000"/>
                  </a:schemeClr>
                </a:solidFill>
              </a:rPr>
              <a:t>プライムディスプレイ　</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 （市区郡）</a:t>
            </a:r>
            <a:endParaRPr lang="en-US" altLang="ja-JP" sz="1050" dirty="0">
              <a:solidFill>
                <a:schemeClr val="tx1">
                  <a:lumMod val="65000"/>
                  <a:lumOff val="35000"/>
                </a:schemeClr>
              </a:solidFill>
            </a:endParaRPr>
          </a:p>
          <a:p>
            <a:endParaRPr lang="en-US" altLang="ja-JP" sz="1050" dirty="0">
              <a:solidFill>
                <a:schemeClr val="tx1">
                  <a:lumMod val="65000"/>
                  <a:lumOff val="35000"/>
                </a:schemeClr>
              </a:solidFill>
            </a:endParaRPr>
          </a:p>
          <a:p>
            <a:r>
              <a:rPr lang="ja-JP" altLang="en-US" sz="1050" dirty="0">
                <a:solidFill>
                  <a:schemeClr val="tx1">
                    <a:lumMod val="65000"/>
                    <a:lumOff val="35000"/>
                  </a:schemeClr>
                </a:solidFill>
              </a:rPr>
              <a:t>■</a:t>
            </a:r>
            <a:r>
              <a:rPr lang="en-US" altLang="ja-JP" sz="1050" dirty="0">
                <a:solidFill>
                  <a:schemeClr val="tx1">
                    <a:lumMod val="65000"/>
                    <a:lumOff val="35000"/>
                  </a:schemeClr>
                </a:solidFill>
              </a:rPr>
              <a:t>2022/6/9</a:t>
            </a:r>
          </a:p>
          <a:p>
            <a:r>
              <a:rPr lang="ja-JP" altLang="en-US" sz="1050" dirty="0">
                <a:solidFill>
                  <a:schemeClr val="tx1">
                    <a:lumMod val="65000"/>
                    <a:lumOff val="35000"/>
                  </a:schemeClr>
                </a:solidFill>
              </a:rPr>
              <a:t>・「商品一覧」の一部商品において、「基本料金（</a:t>
            </a:r>
            <a:r>
              <a:rPr lang="en-US" altLang="ja-JP" sz="1050" dirty="0" err="1">
                <a:solidFill>
                  <a:schemeClr val="tx1">
                    <a:lumMod val="65000"/>
                    <a:lumOff val="35000"/>
                  </a:schemeClr>
                </a:solidFill>
              </a:rPr>
              <a:t>vCPM</a:t>
            </a:r>
            <a:r>
              <a:rPr lang="ja-JP" altLang="en-US" sz="1050" dirty="0">
                <a:solidFill>
                  <a:schemeClr val="tx1">
                    <a:lumMod val="65000"/>
                    <a:lumOff val="35000"/>
                  </a:schemeClr>
                </a:solidFill>
              </a:rPr>
              <a:t>）」に補足コメントを追加しました。</a:t>
            </a:r>
            <a:endParaRPr lang="en-US" altLang="ja-JP" sz="1050" dirty="0">
              <a:solidFill>
                <a:schemeClr val="tx1">
                  <a:lumMod val="65000"/>
                  <a:lumOff val="35000"/>
                </a:schemeClr>
              </a:solidFill>
            </a:endParaRPr>
          </a:p>
          <a:p>
            <a:endParaRPr lang="en-US" altLang="ja-JP" sz="1050" dirty="0">
              <a:solidFill>
                <a:schemeClr val="tx1">
                  <a:lumMod val="65000"/>
                  <a:lumOff val="35000"/>
                </a:schemeClr>
              </a:solidFill>
            </a:endParaRPr>
          </a:p>
          <a:p>
            <a:r>
              <a:rPr lang="ja-JP" altLang="en-US" sz="1050" dirty="0">
                <a:solidFill>
                  <a:schemeClr val="tx1">
                    <a:lumMod val="65000"/>
                    <a:lumOff val="35000"/>
                  </a:schemeClr>
                </a:solidFill>
              </a:rPr>
              <a:t>■</a:t>
            </a:r>
            <a:r>
              <a:rPr lang="en-US" altLang="ja-JP" sz="1050" dirty="0">
                <a:solidFill>
                  <a:schemeClr val="tx1">
                    <a:lumMod val="65000"/>
                    <a:lumOff val="35000"/>
                  </a:schemeClr>
                </a:solidFill>
              </a:rPr>
              <a:t>2022/7/1</a:t>
            </a:r>
          </a:p>
          <a:p>
            <a:r>
              <a:rPr lang="ja-JP" altLang="en-US" sz="1050" dirty="0">
                <a:solidFill>
                  <a:schemeClr val="tx1">
                    <a:lumMod val="65000"/>
                    <a:lumOff val="35000"/>
                  </a:schemeClr>
                </a:solidFill>
              </a:rPr>
              <a:t>・「商品一覧」から有効期間が終了した商品（プライムカバー関連商品）を削除しました。</a:t>
            </a:r>
            <a:endParaRPr lang="en-US" altLang="ja-JP" sz="1050" dirty="0">
              <a:solidFill>
                <a:schemeClr val="tx1">
                  <a:lumMod val="65000"/>
                  <a:lumOff val="35000"/>
                </a:schemeClr>
              </a:solidFill>
            </a:endParaRPr>
          </a:p>
          <a:p>
            <a:endParaRPr lang="en-US" altLang="ja-JP" sz="1050" dirty="0">
              <a:solidFill>
                <a:schemeClr val="tx1">
                  <a:lumMod val="65000"/>
                  <a:lumOff val="35000"/>
                </a:schemeClr>
              </a:solidFill>
            </a:endParaRPr>
          </a:p>
          <a:p>
            <a:r>
              <a:rPr lang="ja-JP" altLang="en-US" sz="1050" dirty="0">
                <a:solidFill>
                  <a:schemeClr val="tx1">
                    <a:lumMod val="65000"/>
                    <a:lumOff val="35000"/>
                  </a:schemeClr>
                </a:solidFill>
              </a:rPr>
              <a:t>■</a:t>
            </a:r>
            <a:r>
              <a:rPr lang="en-US" altLang="ja-JP" sz="1050" dirty="0">
                <a:solidFill>
                  <a:schemeClr val="tx1">
                    <a:lumMod val="65000"/>
                    <a:lumOff val="35000"/>
                  </a:schemeClr>
                </a:solidFill>
              </a:rPr>
              <a:t>2022/9/5</a:t>
            </a:r>
          </a:p>
          <a:p>
            <a:r>
              <a:rPr lang="ja-JP" altLang="en-US" sz="1050" dirty="0">
                <a:solidFill>
                  <a:schemeClr val="tx1">
                    <a:lumMod val="65000"/>
                    <a:lumOff val="35000"/>
                  </a:schemeClr>
                </a:solidFill>
              </a:rPr>
              <a:t>・掲載制限業種ページの「掲載制限カテゴリー名」を更新しました。</a:t>
            </a:r>
          </a:p>
        </p:txBody>
      </p:sp>
    </p:spTree>
    <p:extLst>
      <p:ext uri="{BB962C8B-B14F-4D97-AF65-F5344CB8AC3E}">
        <p14:creationId xmlns:p14="http://schemas.microsoft.com/office/powerpoint/2010/main" val="66213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771091857"/>
              </p:ext>
            </p:extLst>
          </p:nvPr>
        </p:nvGraphicFramePr>
        <p:xfrm>
          <a:off x="551385" y="889278"/>
          <a:ext cx="9505055" cy="5420042"/>
        </p:xfrm>
        <a:graphic>
          <a:graphicData uri="http://schemas.openxmlformats.org/drawingml/2006/table">
            <a:tbl>
              <a:tblPr firstCol="1" bandRow="1"/>
              <a:tblGrid>
                <a:gridCol w="2664295">
                  <a:extLst>
                    <a:ext uri="{9D8B030D-6E8A-4147-A177-3AD203B41FA5}">
                      <a16:colId xmlns:a16="http://schemas.microsoft.com/office/drawing/2014/main" val="792911817"/>
                    </a:ext>
                  </a:extLst>
                </a:gridCol>
                <a:gridCol w="1681468">
                  <a:extLst>
                    <a:ext uri="{9D8B030D-6E8A-4147-A177-3AD203B41FA5}">
                      <a16:colId xmlns:a16="http://schemas.microsoft.com/office/drawing/2014/main" val="454594803"/>
                    </a:ext>
                  </a:extLst>
                </a:gridCol>
                <a:gridCol w="5159292">
                  <a:extLst>
                    <a:ext uri="{9D8B030D-6E8A-4147-A177-3AD203B41FA5}">
                      <a16:colId xmlns:a16="http://schemas.microsoft.com/office/drawing/2014/main" val="2443179694"/>
                    </a:ext>
                  </a:extLst>
                </a:gridCol>
              </a:tblGrid>
              <a:tr h="3537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1050" b="1" kern="1200" dirty="0">
                          <a:solidFill>
                            <a:schemeClr val="tx1">
                              <a:lumMod val="65000"/>
                              <a:lumOff val="35000"/>
                            </a:schemeClr>
                          </a:solidFill>
                          <a:latin typeface="+mn-lt"/>
                          <a:ea typeface="+mn-ea"/>
                          <a:cs typeface="+mn-cs"/>
                        </a:rPr>
                        <a:t>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459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1000003224</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407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25</a:t>
                      </a:r>
                      <a:r>
                        <a:rPr kumimoji="1" lang="ja-JP" altLang="en-US" sz="800" kern="1200" dirty="0">
                          <a:solidFill>
                            <a:schemeClr val="tx1">
                              <a:lumMod val="65000"/>
                              <a:lumOff val="35000"/>
                            </a:schemeClr>
                          </a:solidFill>
                          <a:latin typeface="+mn-lt"/>
                          <a:ea typeface="+mn-ea"/>
                          <a:cs typeface="+mn-cs"/>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711836917"/>
                  </a:ext>
                </a:extLst>
              </a:tr>
              <a:tr h="2407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112060797"/>
                  </a:ext>
                </a:extLst>
              </a:tr>
              <a:tr h="7381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10325936"/>
                  </a:ext>
                </a:extLst>
              </a:tr>
              <a:tr h="2407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画像（</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動画（</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84434171"/>
                  </a:ext>
                </a:extLst>
              </a:tr>
              <a:tr h="2557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22545122"/>
                  </a:ext>
                </a:extLst>
              </a:tr>
              <a:tr h="2407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931917948"/>
                  </a:ext>
                </a:extLst>
              </a:tr>
              <a:tr h="39304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787314208"/>
                  </a:ext>
                </a:extLst>
              </a:tr>
              <a:tr h="28823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066738162"/>
                  </a:ext>
                </a:extLst>
              </a:tr>
              <a:tr h="24070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27</a:t>
                      </a:r>
                      <a:r>
                        <a:rPr kumimoji="1" lang="ja-JP" altLang="en-US" sz="800" kern="1200" dirty="0">
                          <a:solidFill>
                            <a:schemeClr val="tx1">
                              <a:lumMod val="65000"/>
                              <a:lumOff val="35000"/>
                            </a:schemeClr>
                          </a:solidFill>
                          <a:latin typeface="+mn-lt"/>
                          <a:ea typeface="+mn-ea"/>
                          <a:cs typeface="+mn-cs"/>
                        </a:rPr>
                        <a:t>日（金）～</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2463668774"/>
                  </a:ext>
                </a:extLst>
              </a:tr>
              <a:tr h="48140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1967014782"/>
                  </a:ext>
                </a:extLst>
              </a:tr>
              <a:tr h="2407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1750538939"/>
                  </a:ext>
                </a:extLst>
              </a:tr>
              <a:tr h="2407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3381913646"/>
                  </a:ext>
                </a:extLst>
              </a:tr>
              <a:tr h="7381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extLst>
                  <a:ext uri="{0D108BD9-81ED-4DB2-BD59-A6C34878D82A}">
                    <a16:rowId xmlns:a16="http://schemas.microsoft.com/office/drawing/2014/main" val="4014462905"/>
                  </a:ext>
                </a:extLst>
              </a:tr>
              <a:tr h="2407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479376" y="6382997"/>
            <a:ext cx="851707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27165" y="2060849"/>
            <a:ext cx="648072" cy="650575"/>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75281" y="2060848"/>
            <a:ext cx="650218" cy="652728"/>
          </a:xfrm>
          <a:prstGeom prst="rect">
            <a:avLst/>
          </a:prstGeom>
        </p:spPr>
      </p:pic>
      <p:pic>
        <p:nvPicPr>
          <p:cNvPr id="15" name="図 14"/>
          <p:cNvPicPr>
            <a:picLocks noChangeAspect="1"/>
          </p:cNvPicPr>
          <p:nvPr/>
        </p:nvPicPr>
        <p:blipFill>
          <a:blip r:embed="rId4"/>
          <a:stretch>
            <a:fillRect/>
          </a:stretch>
        </p:blipFill>
        <p:spPr>
          <a:xfrm>
            <a:off x="6312024" y="2060848"/>
            <a:ext cx="626470" cy="648072"/>
          </a:xfrm>
          <a:prstGeom prst="rect">
            <a:avLst/>
          </a:prstGeom>
        </p:spPr>
      </p:pic>
      <p:sp>
        <p:nvSpPr>
          <p:cNvPr id="13" name="テキスト プレースホルダー 2"/>
          <p:cNvSpPr>
            <a:spLocks noGrp="1"/>
          </p:cNvSpPr>
          <p:nvPr>
            <p:ph type="body" sz="quarter" idx="11"/>
          </p:nvPr>
        </p:nvSpPr>
        <p:spPr>
          <a:xfrm>
            <a:off x="334963" y="130175"/>
            <a:ext cx="9759950" cy="814388"/>
          </a:xfrm>
        </p:spPr>
        <p:txBody>
          <a:bodyPr/>
          <a:lstStyle/>
          <a:p>
            <a:r>
              <a:rPr lang="ja-JP" altLang="en-US" dirty="0"/>
              <a:t>商品一覧　プライムディスプレイ</a:t>
            </a:r>
          </a:p>
        </p:txBody>
      </p:sp>
    </p:spTree>
    <p:extLst>
      <p:ext uri="{BB962C8B-B14F-4D97-AF65-F5344CB8AC3E}">
        <p14:creationId xmlns:p14="http://schemas.microsoft.com/office/powerpoint/2010/main" val="1339598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プライムディスプレイ</a:t>
            </a: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214483853"/>
              </p:ext>
            </p:extLst>
          </p:nvPr>
        </p:nvGraphicFramePr>
        <p:xfrm>
          <a:off x="551384" y="908415"/>
          <a:ext cx="9505056" cy="5637455"/>
        </p:xfrm>
        <a:graphic>
          <a:graphicData uri="http://schemas.openxmlformats.org/drawingml/2006/table">
            <a:tbl>
              <a:tblPr firstCol="1" bandRow="1"/>
              <a:tblGrid>
                <a:gridCol w="2664296">
                  <a:extLst>
                    <a:ext uri="{9D8B030D-6E8A-4147-A177-3AD203B41FA5}">
                      <a16:colId xmlns:a16="http://schemas.microsoft.com/office/drawing/2014/main" val="792911817"/>
                    </a:ext>
                  </a:extLst>
                </a:gridCol>
                <a:gridCol w="1584176">
                  <a:extLst>
                    <a:ext uri="{9D8B030D-6E8A-4147-A177-3AD203B41FA5}">
                      <a16:colId xmlns:a16="http://schemas.microsoft.com/office/drawing/2014/main" val="1082866281"/>
                    </a:ext>
                  </a:extLst>
                </a:gridCol>
                <a:gridCol w="1872208">
                  <a:extLst>
                    <a:ext uri="{9D8B030D-6E8A-4147-A177-3AD203B41FA5}">
                      <a16:colId xmlns:a16="http://schemas.microsoft.com/office/drawing/2014/main" val="3116060053"/>
                    </a:ext>
                  </a:extLst>
                </a:gridCol>
                <a:gridCol w="3384376">
                  <a:extLst>
                    <a:ext uri="{9D8B030D-6E8A-4147-A177-3AD203B41FA5}">
                      <a16:colId xmlns:a16="http://schemas.microsoft.com/office/drawing/2014/main" val="2062594464"/>
                    </a:ext>
                  </a:extLst>
                </a:gridCol>
              </a:tblGrid>
              <a:tr h="2470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noProof="0" dirty="0">
                          <a:solidFill>
                            <a:schemeClr val="tx1">
                              <a:lumMod val="65000"/>
                              <a:lumOff val="35000"/>
                            </a:schemeClr>
                          </a:solidFill>
                          <a:latin typeface="+mn-lt"/>
                          <a:ea typeface="+mn-ea"/>
                          <a:cs typeface="+mn-cs"/>
                        </a:rPr>
                        <a:t>プライムディスプレイ　</a:t>
                      </a:r>
                      <a:r>
                        <a:rPr kumimoji="1" lang="en-US" altLang="ja-JP" sz="1050" b="1" kern="1200" noProof="0" dirty="0">
                          <a:solidFill>
                            <a:schemeClr val="tx1">
                              <a:lumMod val="65000"/>
                              <a:lumOff val="35000"/>
                            </a:schemeClr>
                          </a:solidFill>
                          <a:latin typeface="+mn-lt"/>
                          <a:ea typeface="+mn-ea"/>
                          <a:cs typeface="+mn-cs"/>
                        </a:rPr>
                        <a:t>PC</a:t>
                      </a:r>
                      <a:r>
                        <a:rPr kumimoji="1" lang="ja-JP" altLang="en-US" sz="1050" b="1" kern="1200" noProof="0" dirty="0">
                          <a:solidFill>
                            <a:schemeClr val="tx1">
                              <a:lumMod val="65000"/>
                              <a:lumOff val="35000"/>
                            </a:schemeClr>
                          </a:solidFill>
                          <a:latin typeface="+mn-lt"/>
                          <a:ea typeface="+mn-ea"/>
                          <a:cs typeface="+mn-cs"/>
                        </a:rPr>
                        <a:t>（市区郡）</a:t>
                      </a:r>
                      <a:endParaRPr kumimoji="1" lang="ja-JP" altLang="en-US" sz="105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17335041"/>
                  </a:ext>
                </a:extLst>
              </a:tr>
              <a:tr h="2246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リリース種別</a:t>
                      </a:r>
                      <a:r>
                        <a:rPr kumimoji="1" lang="en-US" altLang="ja-JP" sz="900" b="0" kern="1200" dirty="0">
                          <a:solidFill>
                            <a:schemeClr val="bg1"/>
                          </a:solidFill>
                          <a:latin typeface="メイリオ"/>
                          <a:ea typeface="メイリオ"/>
                          <a:cs typeface="+mn-cs"/>
                        </a:rPr>
                        <a:t>/</a:t>
                      </a: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a:solidFill>
                            <a:schemeClr val="tx1">
                              <a:lumMod val="65000"/>
                              <a:lumOff val="35000"/>
                            </a:schemeClr>
                          </a:solidFill>
                          <a:latin typeface="+mn-lt"/>
                          <a:ea typeface="+mn-ea"/>
                          <a:cs typeface="+mn-cs"/>
                        </a:rPr>
                        <a:t>内容変更</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1000003237</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extLst>
                  <a:ext uri="{0D108BD9-81ED-4DB2-BD59-A6C34878D82A}">
                    <a16:rowId xmlns:a16="http://schemas.microsoft.com/office/drawing/2014/main" val="2355075111"/>
                  </a:ext>
                </a:extLst>
              </a:tr>
              <a:tr h="22461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25</a:t>
                      </a:r>
                      <a:r>
                        <a:rPr kumimoji="1" lang="ja-JP" altLang="en-US" sz="800" kern="1200" dirty="0">
                          <a:solidFill>
                            <a:schemeClr val="tx1">
                              <a:lumMod val="65000"/>
                              <a:lumOff val="35000"/>
                            </a:schemeClr>
                          </a:solidFill>
                          <a:latin typeface="+mn-lt"/>
                          <a:ea typeface="+mn-ea"/>
                          <a:cs typeface="+mn-cs"/>
                        </a:rPr>
                        <a:t>日（水）</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80262684"/>
                  </a:ext>
                </a:extLst>
              </a:tr>
              <a:tr h="2246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12060797"/>
                  </a:ext>
                </a:extLst>
              </a:tr>
              <a:tr h="6289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endParaRPr kumimoji="1" lang="en-US" altLang="ja-JP" dirty="0"/>
                    </a:p>
                    <a:p>
                      <a:endParaRPr kumimoji="1" lang="ja-JP" altLang="en-US" dirty="0"/>
                    </a:p>
                  </a:txBody>
                  <a:tcPr anchor="ctr">
                    <a:lnL w="1270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2246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 動画（</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2631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46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2461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22461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2461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27</a:t>
                      </a:r>
                      <a:r>
                        <a:rPr kumimoji="1" lang="ja-JP" altLang="en-US" sz="800" kern="1200" dirty="0">
                          <a:solidFill>
                            <a:schemeClr val="tx1">
                              <a:lumMod val="65000"/>
                              <a:lumOff val="35000"/>
                            </a:schemeClr>
                          </a:solidFill>
                          <a:latin typeface="+mn-lt"/>
                          <a:ea typeface="+mn-ea"/>
                          <a:cs typeface="+mn-cs"/>
                        </a:rPr>
                        <a:t>日（金）～</a:t>
                      </a: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30</a:t>
                      </a:r>
                      <a:r>
                        <a:rPr kumimoji="1" lang="ja-JP" altLang="en-US" sz="800" kern="1200" dirty="0">
                          <a:solidFill>
                            <a:schemeClr val="tx1">
                              <a:lumMod val="65000"/>
                              <a:lumOff val="35000"/>
                            </a:schemeClr>
                          </a:solidFill>
                          <a:latin typeface="+mn-lt"/>
                          <a:ea typeface="+mn-ea"/>
                          <a:cs typeface="+mn-cs"/>
                        </a:rPr>
                        <a:t>日（金）</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291913843"/>
                  </a:ext>
                </a:extLst>
              </a:tr>
              <a:tr h="2246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246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46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en-US" altLang="ja-JP" sz="800" kern="1200" dirty="0">
                          <a:solidFill>
                            <a:schemeClr val="tx1">
                              <a:lumMod val="65000"/>
                              <a:lumOff val="35000"/>
                            </a:schemeClr>
                          </a:solidFill>
                          <a:latin typeface="+mn-lt"/>
                          <a:ea typeface="+mn-ea"/>
                          <a:cs typeface="+mn-cs"/>
                        </a:rPr>
                        <a:t>100,000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81913646"/>
                  </a:ext>
                </a:extLst>
              </a:tr>
              <a:tr h="16471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endParaRPr kumimoji="1" lang="en-US" altLang="ja-JP" sz="900" b="0" kern="1200" dirty="0">
                        <a:solidFill>
                          <a:schemeClr val="bg1"/>
                        </a:solidFill>
                        <a:latin typeface="+mn-lt"/>
                        <a:ea typeface="+mn-ea"/>
                        <a:cs typeface="+mn-cs"/>
                      </a:endParaRPr>
                    </a:p>
                    <a:p>
                      <a:pPr algn="ctr"/>
                      <a:endParaRPr kumimoji="1" lang="en-US" altLang="ja-JP" sz="900" b="0" kern="1200" dirty="0">
                        <a:solidFill>
                          <a:schemeClr val="bg1"/>
                        </a:solidFill>
                        <a:latin typeface="+mn-lt"/>
                        <a:ea typeface="+mn-ea"/>
                        <a:cs typeface="+mn-cs"/>
                      </a:endParaRPr>
                    </a:p>
                    <a:p>
                      <a:pPr algn="ctr"/>
                      <a:r>
                        <a:rPr kumimoji="1" lang="en-US" altLang="ja-JP" sz="900" b="0" kern="1200" dirty="0">
                          <a:solidFill>
                            <a:schemeClr val="bg1"/>
                          </a:solidFill>
                          <a:latin typeface="+mn-lt"/>
                          <a:ea typeface="+mn-ea"/>
                          <a:cs typeface="+mn-cs"/>
                        </a:rPr>
                        <a:t>※</a:t>
                      </a:r>
                      <a:r>
                        <a:rPr kumimoji="1" lang="ja-JP" altLang="en-US" sz="900" b="0" kern="1200" dirty="0">
                          <a:solidFill>
                            <a:schemeClr val="bg1"/>
                          </a:solidFill>
                          <a:latin typeface="+mn-lt"/>
                          <a:ea typeface="+mn-ea"/>
                          <a:cs typeface="+mn-cs"/>
                        </a:rPr>
                        <a:t>この商品に限り、市区郡と</a:t>
                      </a:r>
                      <a:endParaRPr kumimoji="1" lang="en-US" altLang="ja-JP" sz="900" b="0" kern="1200" dirty="0">
                        <a:solidFill>
                          <a:schemeClr val="bg1"/>
                        </a:solidFill>
                        <a:latin typeface="+mn-lt"/>
                        <a:ea typeface="+mn-ea"/>
                        <a:cs typeface="+mn-cs"/>
                      </a:endParaRPr>
                    </a:p>
                    <a:p>
                      <a:pPr algn="ctr"/>
                      <a:r>
                        <a:rPr kumimoji="1" lang="ja-JP" altLang="en-US" sz="900" b="0" kern="1200" dirty="0">
                          <a:solidFill>
                            <a:schemeClr val="bg1"/>
                          </a:solidFill>
                          <a:latin typeface="+mn-lt"/>
                          <a:ea typeface="+mn-ea"/>
                          <a:cs typeface="+mn-cs"/>
                        </a:rPr>
                        <a:t>その他ターゲティングを</a:t>
                      </a:r>
                      <a:endParaRPr kumimoji="1" lang="en-US" altLang="ja-JP" sz="900" b="0" kern="1200" dirty="0">
                        <a:solidFill>
                          <a:schemeClr val="bg1"/>
                        </a:solidFill>
                        <a:latin typeface="+mn-lt"/>
                        <a:ea typeface="+mn-ea"/>
                        <a:cs typeface="+mn-cs"/>
                      </a:endParaRPr>
                    </a:p>
                    <a:p>
                      <a:pPr algn="ctr"/>
                      <a:r>
                        <a:rPr kumimoji="1" lang="ja-JP" altLang="en-US" sz="900" b="0" kern="1200" dirty="0">
                          <a:solidFill>
                            <a:schemeClr val="bg1"/>
                          </a:solidFill>
                          <a:latin typeface="+mn-lt"/>
                          <a:ea typeface="+mn-ea"/>
                          <a:cs typeface="+mn-cs"/>
                        </a:rPr>
                        <a:t>掛け合わせる場合は</a:t>
                      </a:r>
                    </a:p>
                    <a:p>
                      <a:pPr algn="ctr"/>
                      <a:r>
                        <a:rPr kumimoji="1" lang="ja-JP" altLang="en-US" sz="900" b="0" kern="1200" dirty="0">
                          <a:solidFill>
                            <a:schemeClr val="bg1"/>
                          </a:solidFill>
                          <a:latin typeface="+mn-lt"/>
                          <a:ea typeface="+mn-ea"/>
                          <a:cs typeface="+mn-cs"/>
                        </a:rPr>
                        <a:t>上限値が２倍を超える</a:t>
                      </a:r>
                      <a:endParaRPr kumimoji="1" lang="en-US" altLang="ja-JP" sz="900" b="0" kern="1200" dirty="0">
                        <a:solidFill>
                          <a:schemeClr val="bg1"/>
                        </a:solidFill>
                        <a:latin typeface="+mn-lt"/>
                        <a:ea typeface="+mn-ea"/>
                        <a:cs typeface="+mn-cs"/>
                      </a:endParaRPr>
                    </a:p>
                    <a:p>
                      <a:pPr algn="ctr"/>
                      <a:r>
                        <a:rPr kumimoji="1" lang="ja-JP" altLang="en-US" sz="900" b="0" kern="1200" dirty="0">
                          <a:solidFill>
                            <a:schemeClr val="bg1"/>
                          </a:solidFill>
                          <a:latin typeface="+mn-lt"/>
                          <a:ea typeface="+mn-ea"/>
                          <a:cs typeface="+mn-cs"/>
                        </a:rPr>
                        <a:t>商品設計です。</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405</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1" lang="en-US" altLang="ja-JP" sz="800" kern="1200" dirty="0">
                          <a:solidFill>
                            <a:schemeClr val="tx1">
                              <a:lumMod val="65000"/>
                              <a:lumOff val="35000"/>
                            </a:schemeClr>
                          </a:solidFill>
                          <a:latin typeface="+mn-lt"/>
                          <a:ea typeface="+mn-ea"/>
                          <a:cs typeface="+mn-cs"/>
                        </a:rPr>
                      </a:b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市区郡とその他ターゲティングを掛け合わせる場合は</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以下の</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になります。</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486</a:t>
                      </a:r>
                      <a:r>
                        <a:rPr kumimoji="1" lang="ja-JP" altLang="en-US" sz="800" kern="1200" dirty="0">
                          <a:solidFill>
                            <a:schemeClr val="tx1">
                              <a:lumMod val="65000"/>
                              <a:lumOff val="35000"/>
                            </a:schemeClr>
                          </a:solidFill>
                          <a:latin typeface="+mn-lt"/>
                          <a:ea typeface="+mn-ea"/>
                          <a:cs typeface="+mn-cs"/>
                        </a:rPr>
                        <a:t>円</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486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584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624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or</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624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624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486</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312</a:t>
                      </a:r>
                      <a:r>
                        <a:rPr kumimoji="1" lang="ja-JP" altLang="en-US" sz="800" kern="1200" dirty="0">
                          <a:solidFill>
                            <a:schemeClr val="tx1">
                              <a:lumMod val="65000"/>
                              <a:lumOff val="35000"/>
                            </a:schemeClr>
                          </a:solidFill>
                          <a:latin typeface="+mn-lt"/>
                          <a:ea typeface="+mn-ea"/>
                          <a:cs typeface="+mn-cs"/>
                        </a:rPr>
                        <a:t>円</a:t>
                      </a:r>
                      <a:r>
                        <a:rPr kumimoji="1" lang="en-US" altLang="ja-JP" sz="800" kern="1200" dirty="0">
                          <a:solidFill>
                            <a:schemeClr val="tx1">
                              <a:lumMod val="65000"/>
                              <a:lumOff val="35000"/>
                            </a:schemeClr>
                          </a:solidFill>
                          <a:latin typeface="+mn-lt"/>
                          <a:ea typeface="+mn-ea"/>
                          <a:cs typeface="+mn-cs"/>
                        </a:rPr>
                        <a:t>×1.56</a:t>
                      </a:r>
                      <a:r>
                        <a:rPr kumimoji="1" lang="ja-JP" altLang="en-US" sz="800" kern="1200" dirty="0">
                          <a:solidFill>
                            <a:schemeClr val="tx1">
                              <a:lumMod val="65000"/>
                              <a:lumOff val="35000"/>
                            </a:schemeClr>
                          </a:solidFill>
                          <a:latin typeface="+mn-lt"/>
                          <a:ea typeface="+mn-ea"/>
                          <a:cs typeface="+mn-cs"/>
                        </a:rPr>
                        <a:t>倍）</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br>
                        <a:rPr kumimoji="1" lang="en-US" altLang="ja-JP" sz="800" kern="1200" dirty="0">
                          <a:solidFill>
                            <a:schemeClr val="tx1">
                              <a:lumMod val="65000"/>
                              <a:lumOff val="35000"/>
                            </a:schemeClr>
                          </a:solidFill>
                          <a:latin typeface="+mn-lt"/>
                          <a:ea typeface="+mn-ea"/>
                          <a:cs typeface="+mn-cs"/>
                        </a:rPr>
                      </a:b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市区郡とその他ターゲティングを掛け合わせる場合は</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以下の</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になります。</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584</a:t>
                      </a:r>
                      <a:r>
                        <a:rPr kumimoji="1" lang="ja-JP" altLang="en-US" sz="800" kern="1200" dirty="0">
                          <a:solidFill>
                            <a:schemeClr val="tx1">
                              <a:lumMod val="65000"/>
                              <a:lumOff val="35000"/>
                            </a:schemeClr>
                          </a:solidFill>
                          <a:latin typeface="+mn-lt"/>
                          <a:ea typeface="+mn-ea"/>
                          <a:cs typeface="+mn-cs"/>
                        </a:rPr>
                        <a:t>円</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584</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700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748</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or</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748</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市区郡</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年齢</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性別</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オーディエンスカテゴリー：</a:t>
                      </a:r>
                      <a:r>
                        <a:rPr kumimoji="1" lang="en-US" altLang="ja-JP" sz="800" kern="1200" dirty="0">
                          <a:solidFill>
                            <a:schemeClr val="tx1">
                              <a:lumMod val="65000"/>
                              <a:lumOff val="35000"/>
                            </a:schemeClr>
                          </a:solidFill>
                          <a:latin typeface="+mn-lt"/>
                          <a:ea typeface="+mn-ea"/>
                          <a:cs typeface="+mn-cs"/>
                        </a:rPr>
                        <a:t>748</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014462905"/>
                  </a:ext>
                </a:extLst>
              </a:tr>
              <a:tr h="2246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7928" y="1844824"/>
            <a:ext cx="609599" cy="611952"/>
          </a:xfrm>
          <a:prstGeom prst="rect">
            <a:avLst/>
          </a:prstGeom>
        </p:spPr>
      </p:pic>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93404" y="1838442"/>
            <a:ext cx="609599" cy="611952"/>
          </a:xfrm>
          <a:prstGeom prst="rect">
            <a:avLst/>
          </a:prstGeom>
        </p:spPr>
      </p:pic>
      <p:pic>
        <p:nvPicPr>
          <p:cNvPr id="16" name="図 15"/>
          <p:cNvPicPr>
            <a:picLocks noChangeAspect="1"/>
          </p:cNvPicPr>
          <p:nvPr/>
        </p:nvPicPr>
        <p:blipFill>
          <a:blip r:embed="rId4"/>
          <a:stretch>
            <a:fillRect/>
          </a:stretch>
        </p:blipFill>
        <p:spPr>
          <a:xfrm>
            <a:off x="6416308" y="1846661"/>
            <a:ext cx="588002" cy="608277"/>
          </a:xfrm>
          <a:prstGeom prst="rect">
            <a:avLst/>
          </a:prstGeom>
        </p:spPr>
      </p:pic>
      <p:sp>
        <p:nvSpPr>
          <p:cNvPr id="17" name="正方形/長方形 16"/>
          <p:cNvSpPr/>
          <p:nvPr/>
        </p:nvSpPr>
        <p:spPr>
          <a:xfrm>
            <a:off x="290368" y="6541015"/>
            <a:ext cx="4653504"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endPar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はパソコンの略称です。</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Tree>
    <p:extLst>
      <p:ext uri="{BB962C8B-B14F-4D97-AF65-F5344CB8AC3E}">
        <p14:creationId xmlns:p14="http://schemas.microsoft.com/office/powerpoint/2010/main" val="1892813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637351062"/>
              </p:ext>
            </p:extLst>
          </p:nvPr>
        </p:nvGraphicFramePr>
        <p:xfrm>
          <a:off x="335360" y="908720"/>
          <a:ext cx="5820924" cy="3756818"/>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394946">
                  <a:extLst>
                    <a:ext uri="{9D8B030D-6E8A-4147-A177-3AD203B41FA5}">
                      <a16:colId xmlns:a16="http://schemas.microsoft.com/office/drawing/2014/main" val="2515137241"/>
                    </a:ext>
                  </a:extLst>
                </a:gridCol>
                <a:gridCol w="1800200">
                  <a:extLst>
                    <a:ext uri="{9D8B030D-6E8A-4147-A177-3AD203B41FA5}">
                      <a16:colId xmlns:a16="http://schemas.microsoft.com/office/drawing/2014/main" val="2591893762"/>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280105577"/>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オーディエンスリスト</a:t>
                      </a:r>
                      <a:endParaRPr kumimoji="1" lang="en-US" altLang="ja-JP" sz="1050" b="0" dirty="0">
                        <a:solidFill>
                          <a:schemeClr val="bg1"/>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（ヤフー提供）</a:t>
                      </a:r>
                      <a:r>
                        <a:rPr kumimoji="1" lang="ja-JP" altLang="en-US" sz="900" b="0" dirty="0">
                          <a:solidFill>
                            <a:schemeClr val="bg1"/>
                          </a:solidFill>
                          <a:latin typeface="+mj-lt"/>
                          <a:ea typeface="+mj-ea"/>
                        </a:rPr>
                        <a:t>　</a:t>
                      </a:r>
                      <a:r>
                        <a:rPr kumimoji="1" lang="en-US" altLang="ja-JP" sz="900" b="0" dirty="0">
                          <a:solidFill>
                            <a:schemeClr val="bg1"/>
                          </a:solidFill>
                          <a:latin typeface="+mj-lt"/>
                          <a:ea typeface="+mj-ea"/>
                        </a:rPr>
                        <a:t>※2</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ea"/>
                          <a:ea typeface="+mn-ea"/>
                          <a:cs typeface="+mn-cs"/>
                        </a:rPr>
                        <a:t>リスト参照</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5-100</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通期</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773776"/>
            <a:ext cx="11665296"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solidFill>
                  <a:srgbClr val="FF0000"/>
                </a:solidFill>
                <a:latin typeface="+mn-ea"/>
                <a:hlinkClick r:id="rId3"/>
              </a:rPr>
              <a:t>https://s.yimg.jp/dl/displayads-guarantee/audiencelist.zip</a:t>
            </a:r>
            <a:endParaRPr lang="en-US" altLang="ja-JP" sz="1050" dirty="0">
              <a:solidFill>
                <a:srgbClr val="FF0000"/>
              </a:solidFill>
              <a:latin typeface="+mn-ea"/>
            </a:endParaRPr>
          </a:p>
        </p:txBody>
      </p:sp>
    </p:spTree>
    <p:extLst>
      <p:ext uri="{BB962C8B-B14F-4D97-AF65-F5344CB8AC3E}">
        <p14:creationId xmlns:p14="http://schemas.microsoft.com/office/powerpoint/2010/main" val="2474732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4118795829"/>
              </p:ext>
            </p:extLst>
          </p:nvPr>
        </p:nvGraphicFramePr>
        <p:xfrm>
          <a:off x="335360" y="908720"/>
          <a:ext cx="4569994" cy="3756818"/>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944216">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　</a:t>
                      </a:r>
                      <a:r>
                        <a:rPr kumimoji="1" lang="en-US" altLang="ja-JP" sz="1050" b="1" kern="1200" dirty="0">
                          <a:solidFill>
                            <a:schemeClr val="tx1">
                              <a:lumMod val="65000"/>
                              <a:lumOff val="35000"/>
                            </a:schemeClr>
                          </a:solidFill>
                          <a:latin typeface="+mn-lt"/>
                          <a:ea typeface="+mn-ea"/>
                          <a:cs typeface="+mn-cs"/>
                        </a:rPr>
                        <a:t>PC</a:t>
                      </a:r>
                      <a:r>
                        <a:rPr kumimoji="1" lang="ja-JP" altLang="en-US" sz="1050" b="1" kern="1200" dirty="0">
                          <a:solidFill>
                            <a:schemeClr val="tx1">
                              <a:lumMod val="65000"/>
                              <a:lumOff val="35000"/>
                            </a:schemeClr>
                          </a:solidFill>
                          <a:latin typeface="+mn-lt"/>
                          <a:ea typeface="+mn-ea"/>
                          <a:cs typeface="+mn-cs"/>
                        </a:rPr>
                        <a:t>　（市区郡）</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52007429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オーディエンスリスト</a:t>
                      </a:r>
                      <a:endParaRPr kumimoji="1" lang="en-US" altLang="ja-JP" sz="1050" b="0" dirty="0">
                        <a:solidFill>
                          <a:schemeClr val="bg1"/>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（ヤフー提供）</a:t>
                      </a:r>
                      <a:r>
                        <a:rPr kumimoji="1" lang="ja-JP" altLang="en-US" sz="900" b="0" dirty="0">
                          <a:solidFill>
                            <a:schemeClr val="bg1"/>
                          </a:solidFill>
                          <a:latin typeface="+mj-lt"/>
                          <a:ea typeface="+mj-ea"/>
                        </a:rPr>
                        <a:t>　</a:t>
                      </a:r>
                      <a:r>
                        <a:rPr kumimoji="1" lang="en-US" altLang="ja-JP" sz="900" b="0" dirty="0">
                          <a:solidFill>
                            <a:schemeClr val="bg1"/>
                          </a:solidFill>
                          <a:latin typeface="+mj-lt"/>
                          <a:ea typeface="+mj-ea"/>
                        </a:rPr>
                        <a:t>※2</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773776"/>
            <a:ext cx="11665296" cy="182357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300" b="1" dirty="0">
                <a:solidFill>
                  <a:schemeClr val="tx1">
                    <a:lumMod val="65000"/>
                    <a:lumOff val="35000"/>
                  </a:schemeClr>
                </a:solidFill>
                <a:latin typeface="+mn-ea"/>
              </a:rPr>
              <a:t>【</a:t>
            </a:r>
            <a:r>
              <a:rPr lang="ja-JP" altLang="en-US" sz="1300" b="1" dirty="0">
                <a:solidFill>
                  <a:schemeClr val="tx1">
                    <a:lumMod val="65000"/>
                    <a:lumOff val="35000"/>
                  </a:schemeClr>
                </a:solidFill>
                <a:latin typeface="+mn-ea"/>
              </a:rPr>
              <a:t>注意事項</a:t>
            </a:r>
            <a:r>
              <a:rPr lang="en-US" altLang="ja-JP" sz="1300" b="1" dirty="0">
                <a:solidFill>
                  <a:schemeClr val="tx1">
                    <a:lumMod val="65000"/>
                    <a:lumOff val="35000"/>
                  </a:schemeClr>
                </a:solidFill>
                <a:latin typeface="+mn-ea"/>
              </a:rPr>
              <a:t>】</a:t>
            </a:r>
          </a:p>
          <a:p>
            <a:pPr>
              <a:lnSpc>
                <a:spcPts val="1460"/>
              </a:lnSpc>
            </a:pPr>
            <a:r>
              <a:rPr lang="ja-JP" altLang="en-US" sz="1300" b="1" dirty="0">
                <a:solidFill>
                  <a:schemeClr val="tx1">
                    <a:lumMod val="65000"/>
                    <a:lumOff val="35000"/>
                  </a:schemeClr>
                </a:solidFill>
                <a:latin typeface="+mn-ea"/>
              </a:rPr>
              <a:t>こちらの商品における、各ターゲティングを掛け合わせた際の</a:t>
            </a:r>
            <a:r>
              <a:rPr lang="en-US" altLang="ja-JP" sz="1300" b="1" dirty="0" err="1">
                <a:solidFill>
                  <a:schemeClr val="tx1">
                    <a:lumMod val="65000"/>
                    <a:lumOff val="35000"/>
                  </a:schemeClr>
                </a:solidFill>
                <a:latin typeface="+mn-ea"/>
              </a:rPr>
              <a:t>vCPM</a:t>
            </a:r>
            <a:r>
              <a:rPr lang="ja-JP" altLang="en-US" sz="1300" b="1" dirty="0">
                <a:solidFill>
                  <a:schemeClr val="tx1">
                    <a:lumMod val="65000"/>
                    <a:lumOff val="35000"/>
                  </a:schemeClr>
                </a:solidFill>
                <a:latin typeface="+mn-ea"/>
              </a:rPr>
              <a:t>は、</a:t>
            </a:r>
            <a:r>
              <a:rPr lang="en-US" altLang="ja-JP" sz="1300" b="1" dirty="0">
                <a:solidFill>
                  <a:schemeClr val="tx1">
                    <a:lumMod val="65000"/>
                    <a:lumOff val="35000"/>
                  </a:schemeClr>
                </a:solidFill>
                <a:latin typeface="+mn-ea"/>
              </a:rPr>
              <a:t>P3</a:t>
            </a:r>
            <a:r>
              <a:rPr lang="ja-JP" altLang="en-US" sz="1300" b="1" dirty="0">
                <a:solidFill>
                  <a:schemeClr val="tx1">
                    <a:lumMod val="65000"/>
                    <a:lumOff val="35000"/>
                  </a:schemeClr>
                </a:solidFill>
                <a:latin typeface="+mn-ea"/>
              </a:rPr>
              <a:t>「商品一覧」ページの「基本料金（</a:t>
            </a:r>
            <a:r>
              <a:rPr lang="en-US" altLang="ja-JP" sz="1300" b="1" dirty="0" err="1">
                <a:solidFill>
                  <a:schemeClr val="tx1">
                    <a:lumMod val="65000"/>
                    <a:lumOff val="35000"/>
                  </a:schemeClr>
                </a:solidFill>
                <a:latin typeface="+mn-ea"/>
              </a:rPr>
              <a:t>vCPM</a:t>
            </a:r>
            <a:r>
              <a:rPr lang="ja-JP" altLang="en-US" sz="1300" b="1" dirty="0">
                <a:solidFill>
                  <a:schemeClr val="tx1">
                    <a:lumMod val="65000"/>
                    <a:lumOff val="35000"/>
                  </a:schemeClr>
                </a:solidFill>
                <a:latin typeface="+mn-ea"/>
              </a:rPr>
              <a:t>） 」欄をご確認ください。</a:t>
            </a:r>
            <a:endParaRPr lang="en-US" altLang="ja-JP" sz="1300" b="1"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18</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※2</a:t>
            </a:r>
            <a:r>
              <a:rPr lang="ja-JP" altLang="en-US" sz="1050" dirty="0">
                <a:solidFill>
                  <a:schemeClr val="tx1">
                    <a:lumMod val="65000"/>
                    <a:lumOff val="35000"/>
                  </a:schemeClr>
                </a:solidFill>
                <a:latin typeface="+mn-ea"/>
              </a:rPr>
              <a:t>オーディエンスリスト（ヤフー提供）の詳細は、こちらの表を参照してください。</a:t>
            </a:r>
            <a:r>
              <a:rPr lang="en-US" altLang="ja-JP" sz="1050" dirty="0">
                <a:solidFill>
                  <a:srgbClr val="FF0000"/>
                </a:solidFill>
                <a:latin typeface="+mn-ea"/>
              </a:rPr>
              <a:t> </a:t>
            </a:r>
            <a:r>
              <a:rPr lang="en-US" altLang="ja-JP" sz="1050" dirty="0">
                <a:solidFill>
                  <a:srgbClr val="FF0000"/>
                </a:solidFill>
                <a:latin typeface="+mn-ea"/>
                <a:hlinkClick r:id="rId3"/>
              </a:rPr>
              <a:t>https://s.yimg.jp/dl/displayads-guarantee/audiencelist.zip</a:t>
            </a:r>
            <a:endParaRPr lang="en-US" altLang="ja-JP" sz="1050" dirty="0">
              <a:solidFill>
                <a:srgbClr val="FF0000"/>
              </a:solidFill>
              <a:latin typeface="+mn-ea"/>
            </a:endParaRPr>
          </a:p>
        </p:txBody>
      </p:sp>
    </p:spTree>
    <p:extLst>
      <p:ext uri="{BB962C8B-B14F-4D97-AF65-F5344CB8AC3E}">
        <p14:creationId xmlns:p14="http://schemas.microsoft.com/office/powerpoint/2010/main" val="3309733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表 24"/>
          <p:cNvGraphicFramePr>
            <a:graphicFrameLocks noGrp="1"/>
          </p:cNvGraphicFramePr>
          <p:nvPr/>
        </p:nvGraphicFramePr>
        <p:xfrm>
          <a:off x="272917" y="3180067"/>
          <a:ext cx="11655731" cy="3328575"/>
        </p:xfrm>
        <a:graphic>
          <a:graphicData uri="http://schemas.openxmlformats.org/drawingml/2006/table">
            <a:tbl>
              <a:tblPr firstRow="1" bandRow="1">
                <a:tableStyleId>{21E4AEA4-8DFA-4A89-87EB-49C32662AFE0}</a:tableStyleId>
              </a:tblPr>
              <a:tblGrid>
                <a:gridCol w="11655731">
                  <a:extLst>
                    <a:ext uri="{9D8B030D-6E8A-4147-A177-3AD203B41FA5}">
                      <a16:colId xmlns:a16="http://schemas.microsoft.com/office/drawing/2014/main" val="540424094"/>
                    </a:ext>
                  </a:extLst>
                </a:gridCol>
              </a:tblGrid>
              <a:tr h="374507">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36628468"/>
                  </a:ext>
                </a:extLst>
              </a:tr>
              <a:tr h="986328">
                <a:tc>
                  <a:txBody>
                    <a:bodyPr/>
                    <a:lstStyle/>
                    <a:p>
                      <a:endParaRPr kumimoji="1" lang="ja-JP" altLang="en-US" b="1"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289785332"/>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93715531"/>
                  </a:ext>
                </a:extLst>
              </a:tr>
              <a:tr h="983870">
                <a:tc>
                  <a:txBody>
                    <a:bodyPr/>
                    <a:lstStyle/>
                    <a:p>
                      <a:endParaRPr kumimoji="1" lang="ja-JP" alt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84140074"/>
                  </a:ext>
                </a:extLst>
              </a:tr>
            </a:tbl>
          </a:graphicData>
        </a:graphic>
      </p:graphicFrame>
      <p:sp>
        <p:nvSpPr>
          <p:cNvPr id="2" name="テキスト プレースホルダー 1"/>
          <p:cNvSpPr>
            <a:spLocks noGrp="1"/>
          </p:cNvSpPr>
          <p:nvPr>
            <p:ph type="body" sz="quarter" idx="12"/>
          </p:nvPr>
        </p:nvSpPr>
        <p:spPr>
          <a:xfrm>
            <a:off x="319913" y="1096765"/>
            <a:ext cx="11521280" cy="1756171"/>
          </a:xfrm>
        </p:spPr>
        <p:txBody>
          <a:bodyPr>
            <a:noAutofit/>
          </a:bodyPr>
          <a:lstStyle/>
          <a:p>
            <a:r>
              <a:rPr kumimoji="1" lang="en-US" altLang="ja-JP" sz="1400" b="1" dirty="0"/>
              <a:t>2022</a:t>
            </a:r>
            <a:r>
              <a:rPr kumimoji="1" lang="ja-JP" altLang="en-US" sz="1400" b="1" dirty="0"/>
              <a:t>年</a:t>
            </a:r>
            <a:r>
              <a:rPr kumimoji="1" lang="en-US" altLang="ja-JP" sz="1400" b="1" dirty="0"/>
              <a:t>4</a:t>
            </a:r>
            <a:r>
              <a:rPr kumimoji="1" lang="ja-JP" altLang="en-US" sz="1400" b="1" dirty="0"/>
              <a:t>月</a:t>
            </a:r>
            <a:r>
              <a:rPr kumimoji="1" lang="en-US" altLang="ja-JP" sz="1400" b="1" dirty="0"/>
              <a:t>4</a:t>
            </a:r>
            <a:r>
              <a:rPr kumimoji="1" lang="ja-JP" altLang="en-US" sz="1400" b="1" dirty="0"/>
              <a:t>日（月）より年齢ターゲティング区分</a:t>
            </a:r>
            <a:r>
              <a:rPr lang="ja-JP" altLang="en-US" sz="1400" b="1" dirty="0"/>
              <a:t>「15-19歳」が「1</a:t>
            </a:r>
            <a:r>
              <a:rPr lang="en-US" altLang="ja-JP" sz="1400" b="1" dirty="0"/>
              <a:t>8</a:t>
            </a:r>
            <a:r>
              <a:rPr lang="ja-JP" altLang="en-US" sz="1400" b="1" dirty="0"/>
              <a:t>-19歳」に変更となります。</a:t>
            </a:r>
            <a:r>
              <a:rPr lang="ja-JP" altLang="en-US" sz="1400" dirty="0"/>
              <a:t>そのため、</a:t>
            </a:r>
            <a:r>
              <a:rPr lang="en-US" altLang="ja-JP" sz="1400" dirty="0"/>
              <a:t> 4</a:t>
            </a:r>
            <a:r>
              <a:rPr lang="ja-JP" altLang="en-US" sz="1400" dirty="0"/>
              <a:t>月</a:t>
            </a:r>
            <a:r>
              <a:rPr lang="en-US" altLang="ja-JP" sz="1400" dirty="0"/>
              <a:t>4</a:t>
            </a:r>
            <a:r>
              <a:rPr lang="ja-JP" altLang="en-US" sz="1400" dirty="0"/>
              <a:t>日（月）以降は広告管理ツール上の予約画面やレポート、および配信対象は 「1</a:t>
            </a:r>
            <a:r>
              <a:rPr lang="en-US" altLang="ja-JP" sz="1400" dirty="0"/>
              <a:t>8</a:t>
            </a:r>
            <a:r>
              <a:rPr lang="ja-JP" altLang="en-US" sz="1400" dirty="0"/>
              <a:t>-19歳」の区分に切り替わります。</a:t>
            </a:r>
            <a:endParaRPr lang="en-US" altLang="ja-JP" sz="1400" dirty="0"/>
          </a:p>
          <a:p>
            <a:endParaRPr lang="en-US" altLang="ja-JP" sz="1400" dirty="0"/>
          </a:p>
          <a:p>
            <a:r>
              <a:rPr lang="en-US" altLang="ja-JP" sz="1400" dirty="0"/>
              <a:t>4</a:t>
            </a:r>
            <a:r>
              <a:rPr lang="ja-JP" altLang="en-US" sz="1400" dirty="0"/>
              <a:t>月</a:t>
            </a:r>
            <a:r>
              <a:rPr lang="en-US" altLang="ja-JP" sz="1400" dirty="0"/>
              <a:t>4</a:t>
            </a:r>
            <a:r>
              <a:rPr lang="ja-JP" altLang="en-US" sz="1400" dirty="0"/>
              <a:t>日（月）以前に予約をする場合、年齢ターゲティング区分「15-19歳」を指定することが可能ですが、掲載期間が</a:t>
            </a:r>
            <a:r>
              <a:rPr lang="en-US" altLang="ja-JP" sz="1400" dirty="0"/>
              <a:t>4</a:t>
            </a:r>
            <a:r>
              <a:rPr lang="ja-JP" altLang="en-US" sz="1400" dirty="0"/>
              <a:t>月</a:t>
            </a:r>
            <a:r>
              <a:rPr lang="en-US" altLang="ja-JP" sz="1400" dirty="0"/>
              <a:t>4</a:t>
            </a:r>
            <a:r>
              <a:rPr lang="ja-JP" altLang="en-US" sz="1400" dirty="0"/>
              <a:t>日以降の場合、ターゲティング条件が「1</a:t>
            </a:r>
            <a:r>
              <a:rPr lang="en-US" altLang="ja-JP" sz="1400" dirty="0"/>
              <a:t>8</a:t>
            </a:r>
            <a:r>
              <a:rPr lang="ja-JP" altLang="en-US" sz="1400" dirty="0"/>
              <a:t>-19歳」に変更となり、配信も「1</a:t>
            </a:r>
            <a:r>
              <a:rPr lang="en-US" altLang="ja-JP" sz="1400" dirty="0"/>
              <a:t>8</a:t>
            </a:r>
            <a:r>
              <a:rPr lang="ja-JP" altLang="en-US" sz="1400" dirty="0"/>
              <a:t>-19歳」が対象となります。</a:t>
            </a:r>
            <a:endParaRPr lang="en-US" altLang="ja-JP" sz="1400" dirty="0"/>
          </a:p>
          <a:p>
            <a:r>
              <a:rPr lang="en-US" altLang="ja-JP" sz="1400" dirty="0"/>
              <a:t>4</a:t>
            </a:r>
            <a:r>
              <a:rPr lang="ja-JP" altLang="en-US" sz="1400" dirty="0"/>
              <a:t>月</a:t>
            </a:r>
            <a:r>
              <a:rPr lang="en-US" altLang="ja-JP" sz="1400" dirty="0"/>
              <a:t>4</a:t>
            </a:r>
            <a:r>
              <a:rPr lang="ja-JP" altLang="en-US" sz="1400" dirty="0"/>
              <a:t>日（月）以降に出力したレポートでは、</a:t>
            </a:r>
            <a:r>
              <a:rPr lang="en-US" altLang="ja-JP" sz="1400" dirty="0"/>
              <a:t>4</a:t>
            </a:r>
            <a:r>
              <a:rPr lang="ja-JP" altLang="en-US" sz="1400" dirty="0"/>
              <a:t>月</a:t>
            </a:r>
            <a:r>
              <a:rPr lang="en-US" altLang="ja-JP" sz="1400" dirty="0"/>
              <a:t>3</a:t>
            </a:r>
            <a:r>
              <a:rPr lang="ja-JP" altLang="en-US" sz="1400" dirty="0"/>
              <a:t>日（日）までに「15-19歳」で配信した結果も「1</a:t>
            </a:r>
            <a:r>
              <a:rPr lang="en-US" altLang="ja-JP" sz="1400" dirty="0"/>
              <a:t>8</a:t>
            </a:r>
            <a:r>
              <a:rPr lang="ja-JP" altLang="en-US" sz="1400" dirty="0"/>
              <a:t>-19歳」として表示されます。</a:t>
            </a:r>
            <a:endParaRPr lang="en-US" altLang="ja-JP" sz="1400" dirty="0"/>
          </a:p>
          <a:p>
            <a:r>
              <a:rPr lang="ja-JP" altLang="en-US" sz="1400" dirty="0"/>
              <a:t>なお、その他年齢区分には変更ありません。</a:t>
            </a:r>
            <a:endParaRPr kumimoji="1" lang="ja-JP" altLang="en-US" sz="1400" dirty="0"/>
          </a:p>
        </p:txBody>
      </p:sp>
      <p:sp>
        <p:nvSpPr>
          <p:cNvPr id="3" name="テキスト プレースホルダー 2"/>
          <p:cNvSpPr>
            <a:spLocks noGrp="1"/>
          </p:cNvSpPr>
          <p:nvPr>
            <p:ph type="body" sz="quarter" idx="11"/>
          </p:nvPr>
        </p:nvSpPr>
        <p:spPr/>
        <p:txBody>
          <a:bodyPr/>
          <a:lstStyle/>
          <a:p>
            <a:r>
              <a:rPr kumimoji="1" lang="ja-JP" altLang="en-US" dirty="0"/>
              <a:t>年齢ターゲティング一部区分変更について</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56" name="テキスト ボックス 55"/>
          <p:cNvSpPr txBox="1"/>
          <p:nvPr/>
        </p:nvSpPr>
        <p:spPr>
          <a:xfrm>
            <a:off x="5482986" y="3394130"/>
            <a:ext cx="720080" cy="369332"/>
          </a:xfrm>
          <a:prstGeom prst="rect">
            <a:avLst/>
          </a:prstGeom>
          <a:noFill/>
        </p:spPr>
        <p:txBody>
          <a:bodyPr wrap="square" rtlCol="0">
            <a:spAutoFit/>
          </a:bodyPr>
          <a:lstStyle/>
          <a:p>
            <a:pPr algn="ctr"/>
            <a:r>
              <a:rPr kumimoji="1" lang="ja-JP" altLang="en-US" dirty="0">
                <a:solidFill>
                  <a:srgbClr val="FF0000"/>
                </a:solidFill>
              </a:rPr>
              <a:t>●</a:t>
            </a:r>
          </a:p>
        </p:txBody>
      </p:sp>
      <p:cxnSp>
        <p:nvCxnSpPr>
          <p:cNvPr id="61" name="直線コネクタ 60"/>
          <p:cNvCxnSpPr/>
          <p:nvPr/>
        </p:nvCxnSpPr>
        <p:spPr>
          <a:xfrm>
            <a:off x="5841958" y="3556712"/>
            <a:ext cx="15843" cy="295193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1" name="正方形/長方形 70"/>
          <p:cNvSpPr/>
          <p:nvPr/>
        </p:nvSpPr>
        <p:spPr>
          <a:xfrm>
            <a:off x="291150" y="3972846"/>
            <a:ext cx="2262158" cy="461665"/>
          </a:xfrm>
          <a:prstGeom prst="rect">
            <a:avLst/>
          </a:prstGeom>
        </p:spPr>
        <p:txBody>
          <a:bodyPr wrap="none">
            <a:spAutoFit/>
          </a:bodyPr>
          <a:lstStyle/>
          <a:p>
            <a:r>
              <a:rPr lang="ja-JP" altLang="en-US" sz="1200" dirty="0"/>
              <a:t>予約日：</a:t>
            </a:r>
            <a:r>
              <a:rPr lang="en-US" altLang="ja-JP" sz="1200" dirty="0"/>
              <a:t>3</a:t>
            </a:r>
            <a:r>
              <a:rPr lang="ja-JP" altLang="en-US" sz="1200" dirty="0"/>
              <a:t>月</a:t>
            </a:r>
            <a:r>
              <a:rPr lang="en-US" altLang="ja-JP" sz="1200" dirty="0"/>
              <a:t>1</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5</a:t>
            </a:r>
            <a:r>
              <a:rPr lang="ja-JP" altLang="en-US" sz="1200" dirty="0"/>
              <a:t>日～</a:t>
            </a:r>
            <a:r>
              <a:rPr lang="en-US" altLang="ja-JP" sz="1200" dirty="0"/>
              <a:t>4</a:t>
            </a:r>
            <a:r>
              <a:rPr lang="ja-JP" altLang="en-US" sz="1200" dirty="0"/>
              <a:t>月</a:t>
            </a:r>
            <a:r>
              <a:rPr lang="en-US" altLang="ja-JP" sz="1200" dirty="0"/>
              <a:t>15</a:t>
            </a:r>
            <a:r>
              <a:rPr lang="ja-JP" altLang="en-US" sz="1200" dirty="0"/>
              <a:t>日</a:t>
            </a:r>
          </a:p>
        </p:txBody>
      </p:sp>
      <p:sp>
        <p:nvSpPr>
          <p:cNvPr id="72" name="正方形/長方形 71"/>
          <p:cNvSpPr/>
          <p:nvPr/>
        </p:nvSpPr>
        <p:spPr>
          <a:xfrm>
            <a:off x="272918" y="3679145"/>
            <a:ext cx="643125" cy="276999"/>
          </a:xfrm>
          <a:prstGeom prst="rect">
            <a:avLst/>
          </a:prstGeom>
        </p:spPr>
        <p:txBody>
          <a:bodyPr wrap="none">
            <a:spAutoFit/>
          </a:bodyPr>
          <a:lstStyle/>
          <a:p>
            <a:r>
              <a:rPr lang="ja-JP" altLang="en-US" sz="1200" dirty="0"/>
              <a:t>▼例</a:t>
            </a:r>
            <a:r>
              <a:rPr lang="en-US" altLang="ja-JP" sz="1200" dirty="0"/>
              <a:t>.1</a:t>
            </a:r>
            <a:endParaRPr lang="ja-JP" altLang="en-US" sz="1200" dirty="0"/>
          </a:p>
        </p:txBody>
      </p:sp>
      <p:sp>
        <p:nvSpPr>
          <p:cNvPr id="76" name="テキスト ボックス 75"/>
          <p:cNvSpPr txBox="1"/>
          <p:nvPr/>
        </p:nvSpPr>
        <p:spPr>
          <a:xfrm>
            <a:off x="5476547" y="3173164"/>
            <a:ext cx="1771581" cy="307777"/>
          </a:xfrm>
          <a:prstGeom prst="rect">
            <a:avLst/>
          </a:prstGeom>
          <a:noFill/>
        </p:spPr>
        <p:txBody>
          <a:bodyPr wrap="square" rtlCol="0">
            <a:spAutoFit/>
          </a:bodyPr>
          <a:lstStyle/>
          <a:p>
            <a:pPr algn="l"/>
            <a:r>
              <a:rPr lang="en-US" altLang="ja-JP" sz="1400" b="1" u="sng" dirty="0">
                <a:solidFill>
                  <a:srgbClr val="FF0000"/>
                </a:solidFill>
              </a:rPr>
              <a:t>4/4</a:t>
            </a:r>
            <a:r>
              <a:rPr lang="ja-JP" altLang="en-US" sz="1400" b="1" u="sng" dirty="0">
                <a:solidFill>
                  <a:srgbClr val="FF0000"/>
                </a:solidFill>
              </a:rPr>
              <a:t>（月）</a:t>
            </a:r>
            <a:endParaRPr kumimoji="1" lang="ja-JP" altLang="en-US" sz="1400" b="1" u="sng" dirty="0">
              <a:solidFill>
                <a:srgbClr val="FF0000"/>
              </a:solidFill>
            </a:endParaRPr>
          </a:p>
        </p:txBody>
      </p:sp>
      <p:cxnSp>
        <p:nvCxnSpPr>
          <p:cNvPr id="33" name="直線コネクタ 32"/>
          <p:cNvCxnSpPr/>
          <p:nvPr/>
        </p:nvCxnSpPr>
        <p:spPr>
          <a:xfrm>
            <a:off x="2508090" y="3456825"/>
            <a:ext cx="0" cy="30518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290163" y="4931820"/>
            <a:ext cx="2334881" cy="461665"/>
          </a:xfrm>
          <a:prstGeom prst="rect">
            <a:avLst/>
          </a:prstGeom>
        </p:spPr>
        <p:txBody>
          <a:bodyPr wrap="square">
            <a:spAutoFit/>
          </a:bodyPr>
          <a:lstStyle/>
          <a:p>
            <a:r>
              <a:rPr lang="ja-JP" altLang="en-US" sz="1200" dirty="0"/>
              <a:t>予約日：</a:t>
            </a:r>
            <a:r>
              <a:rPr lang="en-US" altLang="ja-JP" sz="1200" dirty="0"/>
              <a:t> 4</a:t>
            </a:r>
            <a:r>
              <a:rPr lang="ja-JP" altLang="en-US" sz="1200" dirty="0"/>
              <a:t>月</a:t>
            </a:r>
            <a:r>
              <a:rPr lang="en-US" altLang="ja-JP" sz="1200" dirty="0"/>
              <a:t>5</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9</a:t>
            </a:r>
            <a:r>
              <a:rPr lang="ja-JP" altLang="en-US" sz="1200" dirty="0"/>
              <a:t>日～</a:t>
            </a:r>
            <a:r>
              <a:rPr lang="en-US" altLang="ja-JP" sz="1200" dirty="0"/>
              <a:t> 4</a:t>
            </a:r>
            <a:r>
              <a:rPr lang="ja-JP" altLang="en-US" sz="1200" dirty="0"/>
              <a:t>月</a:t>
            </a:r>
            <a:r>
              <a:rPr lang="en-US" altLang="ja-JP" sz="1200" dirty="0"/>
              <a:t>15</a:t>
            </a:r>
            <a:r>
              <a:rPr lang="ja-JP" altLang="en-US" sz="1200" dirty="0"/>
              <a:t>日</a:t>
            </a:r>
          </a:p>
        </p:txBody>
      </p:sp>
      <p:sp>
        <p:nvSpPr>
          <p:cNvPr id="39" name="正方形/長方形 38"/>
          <p:cNvSpPr/>
          <p:nvPr/>
        </p:nvSpPr>
        <p:spPr>
          <a:xfrm>
            <a:off x="290164" y="4676006"/>
            <a:ext cx="643125" cy="276999"/>
          </a:xfrm>
          <a:prstGeom prst="rect">
            <a:avLst/>
          </a:prstGeom>
        </p:spPr>
        <p:txBody>
          <a:bodyPr wrap="none">
            <a:spAutoFit/>
          </a:bodyPr>
          <a:lstStyle/>
          <a:p>
            <a:r>
              <a:rPr lang="ja-JP" altLang="en-US" sz="1200" dirty="0"/>
              <a:t>▼例</a:t>
            </a:r>
            <a:r>
              <a:rPr lang="en-US" altLang="ja-JP" sz="1200" dirty="0"/>
              <a:t>.2</a:t>
            </a:r>
            <a:endParaRPr lang="ja-JP" altLang="en-US" sz="1200" dirty="0"/>
          </a:p>
        </p:txBody>
      </p:sp>
      <p:sp>
        <p:nvSpPr>
          <p:cNvPr id="40" name="正方形/長方形 39"/>
          <p:cNvSpPr/>
          <p:nvPr/>
        </p:nvSpPr>
        <p:spPr>
          <a:xfrm>
            <a:off x="282240" y="5907496"/>
            <a:ext cx="2204450" cy="461665"/>
          </a:xfrm>
          <a:prstGeom prst="rect">
            <a:avLst/>
          </a:prstGeom>
        </p:spPr>
        <p:txBody>
          <a:bodyPr wrap="none">
            <a:spAutoFit/>
          </a:bodyPr>
          <a:lstStyle/>
          <a:p>
            <a:r>
              <a:rPr lang="ja-JP" altLang="en-US" sz="1200" dirty="0"/>
              <a:t>予約日：</a:t>
            </a:r>
            <a:r>
              <a:rPr lang="en-US" altLang="ja-JP" sz="1200" dirty="0"/>
              <a:t>3</a:t>
            </a:r>
            <a:r>
              <a:rPr lang="ja-JP" altLang="en-US" sz="1200" dirty="0"/>
              <a:t>月</a:t>
            </a:r>
            <a:r>
              <a:rPr lang="en-US" altLang="ja-JP" sz="1200" dirty="0"/>
              <a:t>1</a:t>
            </a:r>
            <a:r>
              <a:rPr lang="ja-JP" altLang="en-US" sz="1200" dirty="0"/>
              <a:t>日</a:t>
            </a:r>
            <a:br>
              <a:rPr lang="en-US" altLang="ja-JP" sz="1200" dirty="0"/>
            </a:br>
            <a:r>
              <a:rPr lang="ja-JP" altLang="en-US" sz="1200" dirty="0"/>
              <a:t>配信期間：</a:t>
            </a:r>
            <a:r>
              <a:rPr lang="en-US" altLang="ja-JP" sz="1200" dirty="0"/>
              <a:t>4</a:t>
            </a:r>
            <a:r>
              <a:rPr lang="ja-JP" altLang="en-US" sz="1200" dirty="0"/>
              <a:t>月</a:t>
            </a:r>
            <a:r>
              <a:rPr lang="en-US" altLang="ja-JP" sz="1200" dirty="0"/>
              <a:t>1</a:t>
            </a:r>
            <a:r>
              <a:rPr lang="ja-JP" altLang="en-US" sz="1200" dirty="0"/>
              <a:t>日～</a:t>
            </a:r>
            <a:r>
              <a:rPr lang="en-US" altLang="ja-JP" sz="1200" dirty="0"/>
              <a:t>4</a:t>
            </a:r>
            <a:r>
              <a:rPr lang="ja-JP" altLang="en-US" sz="1200" dirty="0"/>
              <a:t>月</a:t>
            </a:r>
            <a:r>
              <a:rPr lang="en-US" altLang="ja-JP" sz="1200" dirty="0"/>
              <a:t>15</a:t>
            </a:r>
            <a:r>
              <a:rPr lang="ja-JP" altLang="en-US" sz="1200" dirty="0"/>
              <a:t>日</a:t>
            </a:r>
          </a:p>
        </p:txBody>
      </p:sp>
      <p:sp>
        <p:nvSpPr>
          <p:cNvPr id="41" name="正方形/長方形 40"/>
          <p:cNvSpPr/>
          <p:nvPr/>
        </p:nvSpPr>
        <p:spPr>
          <a:xfrm>
            <a:off x="290164" y="5654832"/>
            <a:ext cx="643125" cy="276999"/>
          </a:xfrm>
          <a:prstGeom prst="rect">
            <a:avLst/>
          </a:prstGeom>
        </p:spPr>
        <p:txBody>
          <a:bodyPr wrap="none">
            <a:spAutoFit/>
          </a:bodyPr>
          <a:lstStyle/>
          <a:p>
            <a:r>
              <a:rPr lang="ja-JP" altLang="en-US" sz="1200" dirty="0"/>
              <a:t>▼例</a:t>
            </a:r>
            <a:r>
              <a:rPr lang="en-US" altLang="ja-JP" sz="1200" dirty="0"/>
              <a:t>.3</a:t>
            </a:r>
            <a:endParaRPr lang="ja-JP" altLang="en-US" sz="1200" dirty="0"/>
          </a:p>
        </p:txBody>
      </p:sp>
      <p:sp>
        <p:nvSpPr>
          <p:cNvPr id="43" name="正方形/長方形 42"/>
          <p:cNvSpPr/>
          <p:nvPr/>
        </p:nvSpPr>
        <p:spPr>
          <a:xfrm>
            <a:off x="2666176" y="3717032"/>
            <a:ext cx="364202" cy="307777"/>
          </a:xfrm>
          <a:prstGeom prst="rect">
            <a:avLst/>
          </a:prstGeom>
        </p:spPr>
        <p:txBody>
          <a:bodyPr wrap="none">
            <a:spAutoFit/>
          </a:bodyPr>
          <a:lstStyle/>
          <a:p>
            <a:r>
              <a:rPr lang="ja-JP" altLang="en-US" sz="1400" dirty="0"/>
              <a:t>★</a:t>
            </a:r>
          </a:p>
        </p:txBody>
      </p:sp>
      <p:sp>
        <p:nvSpPr>
          <p:cNvPr id="44" name="正方形/長方形 43"/>
          <p:cNvSpPr/>
          <p:nvPr/>
        </p:nvSpPr>
        <p:spPr>
          <a:xfrm>
            <a:off x="2666176" y="4077072"/>
            <a:ext cx="2462534" cy="253916"/>
          </a:xfrm>
          <a:prstGeom prst="rect">
            <a:avLst/>
          </a:prstGeom>
        </p:spPr>
        <p:txBody>
          <a:bodyPr wrap="none">
            <a:spAutoFit/>
          </a:bodyPr>
          <a:lstStyle/>
          <a:p>
            <a:r>
              <a:rPr lang="en-US" altLang="ja-JP" sz="1050" dirty="0"/>
              <a:t>※</a:t>
            </a:r>
            <a:r>
              <a:rPr lang="ja-JP" altLang="en-US" sz="1050" dirty="0"/>
              <a:t>予約画面上は「</a:t>
            </a:r>
            <a:r>
              <a:rPr lang="en-US" altLang="ja-JP" sz="1050" dirty="0"/>
              <a:t>15-19</a:t>
            </a:r>
            <a:r>
              <a:rPr lang="ja-JP" altLang="en-US" sz="1050" dirty="0"/>
              <a:t>歳」と表示。</a:t>
            </a:r>
          </a:p>
        </p:txBody>
      </p:sp>
      <p:sp>
        <p:nvSpPr>
          <p:cNvPr id="45" name="ホームベース 44"/>
          <p:cNvSpPr/>
          <p:nvPr/>
        </p:nvSpPr>
        <p:spPr>
          <a:xfrm>
            <a:off x="6097125" y="3740521"/>
            <a:ext cx="2380368"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46" name="正方形/長方形 45"/>
          <p:cNvSpPr/>
          <p:nvPr/>
        </p:nvSpPr>
        <p:spPr>
          <a:xfrm>
            <a:off x="5928585" y="4235688"/>
            <a:ext cx="4471096" cy="253916"/>
          </a:xfrm>
          <a:prstGeom prst="rect">
            <a:avLst/>
          </a:prstGeom>
        </p:spPr>
        <p:txBody>
          <a:bodyPr wrap="none">
            <a:spAutoFit/>
          </a:bodyPr>
          <a:lstStyle/>
          <a:p>
            <a:r>
              <a:rPr lang="en-US" altLang="ja-JP" sz="1050" dirty="0"/>
              <a:t>※</a:t>
            </a:r>
            <a:r>
              <a:rPr lang="ja-JP" altLang="en-US" sz="1050" dirty="0"/>
              <a:t>配信時は「1</a:t>
            </a:r>
            <a:r>
              <a:rPr lang="en-US" altLang="ja-JP" sz="1050" dirty="0"/>
              <a:t>8</a:t>
            </a:r>
            <a:r>
              <a:rPr lang="ja-JP" altLang="en-US" sz="1050" dirty="0"/>
              <a:t>-19歳」に配信。レポート時は「</a:t>
            </a:r>
            <a:r>
              <a:rPr lang="en-US" altLang="ja-JP" sz="1050" dirty="0"/>
              <a:t>18</a:t>
            </a:r>
            <a:r>
              <a:rPr lang="ja-JP" altLang="en-US" sz="1050" dirty="0"/>
              <a:t>歳</a:t>
            </a:r>
            <a:r>
              <a:rPr lang="en-US" altLang="ja-JP" sz="1050" dirty="0"/>
              <a:t>-19</a:t>
            </a:r>
            <a:r>
              <a:rPr lang="ja-JP" altLang="en-US" sz="1050" dirty="0"/>
              <a:t>歳」と表示。</a:t>
            </a:r>
          </a:p>
        </p:txBody>
      </p:sp>
      <p:sp>
        <p:nvSpPr>
          <p:cNvPr id="47" name="正方形/長方形 46"/>
          <p:cNvSpPr/>
          <p:nvPr/>
        </p:nvSpPr>
        <p:spPr>
          <a:xfrm>
            <a:off x="6023992" y="4737437"/>
            <a:ext cx="364202" cy="307777"/>
          </a:xfrm>
          <a:prstGeom prst="rect">
            <a:avLst/>
          </a:prstGeom>
        </p:spPr>
        <p:txBody>
          <a:bodyPr wrap="none">
            <a:spAutoFit/>
          </a:bodyPr>
          <a:lstStyle/>
          <a:p>
            <a:r>
              <a:rPr lang="ja-JP" altLang="en-US" sz="1400" dirty="0"/>
              <a:t>★</a:t>
            </a:r>
          </a:p>
        </p:txBody>
      </p:sp>
      <p:sp>
        <p:nvSpPr>
          <p:cNvPr id="48" name="ホームベース 47"/>
          <p:cNvSpPr/>
          <p:nvPr/>
        </p:nvSpPr>
        <p:spPr>
          <a:xfrm>
            <a:off x="6888088" y="4754647"/>
            <a:ext cx="1589405"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50" name="正方形/長方形 49"/>
          <p:cNvSpPr/>
          <p:nvPr/>
        </p:nvSpPr>
        <p:spPr>
          <a:xfrm>
            <a:off x="6023992" y="5095719"/>
            <a:ext cx="5817201" cy="415498"/>
          </a:xfrm>
          <a:prstGeom prst="rect">
            <a:avLst/>
          </a:prstGeom>
        </p:spPr>
        <p:txBody>
          <a:bodyPr wrap="square">
            <a:spAutoFit/>
          </a:bodyPr>
          <a:lstStyle/>
          <a:p>
            <a:r>
              <a:rPr lang="en-US" altLang="ja-JP" sz="1050" dirty="0"/>
              <a:t>※</a:t>
            </a:r>
            <a:r>
              <a:rPr lang="ja-JP" altLang="en-US" sz="1050" dirty="0"/>
              <a:t>予約画面上は「</a:t>
            </a:r>
            <a:r>
              <a:rPr lang="en-US" altLang="ja-JP" sz="1050" dirty="0"/>
              <a:t>18-19</a:t>
            </a:r>
            <a:r>
              <a:rPr lang="ja-JP" altLang="en-US" sz="1050" dirty="0"/>
              <a:t>歳」と表示。</a:t>
            </a:r>
            <a:endParaRPr lang="en-US" altLang="ja-JP" sz="1050" dirty="0"/>
          </a:p>
          <a:p>
            <a:r>
              <a:rPr lang="ja-JP" altLang="en-US" sz="1050" dirty="0"/>
              <a:t>　配信時は「</a:t>
            </a:r>
            <a:r>
              <a:rPr lang="en-US" altLang="ja-JP" sz="1050" dirty="0"/>
              <a:t>18</a:t>
            </a:r>
            <a:r>
              <a:rPr lang="ja-JP" altLang="en-US" sz="1050" dirty="0"/>
              <a:t>歳</a:t>
            </a:r>
            <a:r>
              <a:rPr lang="en-US" altLang="ja-JP" sz="1050" dirty="0"/>
              <a:t>-19</a:t>
            </a:r>
            <a:r>
              <a:rPr lang="ja-JP" altLang="en-US" sz="1050" dirty="0"/>
              <a:t>歳」に配信。レポートは「</a:t>
            </a:r>
            <a:r>
              <a:rPr lang="en-US" altLang="ja-JP" sz="1050" dirty="0"/>
              <a:t>18</a:t>
            </a:r>
            <a:r>
              <a:rPr lang="ja-JP" altLang="en-US" sz="1050" dirty="0"/>
              <a:t>歳</a:t>
            </a:r>
            <a:r>
              <a:rPr lang="en-US" altLang="ja-JP" sz="1050" dirty="0"/>
              <a:t>-19</a:t>
            </a:r>
            <a:r>
              <a:rPr lang="ja-JP" altLang="en-US" sz="1050" dirty="0"/>
              <a:t>歳」と表示。</a:t>
            </a:r>
          </a:p>
        </p:txBody>
      </p:sp>
      <p:sp>
        <p:nvSpPr>
          <p:cNvPr id="51" name="正方形/長方形 50"/>
          <p:cNvSpPr/>
          <p:nvPr/>
        </p:nvSpPr>
        <p:spPr>
          <a:xfrm>
            <a:off x="2666176" y="5693876"/>
            <a:ext cx="364202" cy="307777"/>
          </a:xfrm>
          <a:prstGeom prst="rect">
            <a:avLst/>
          </a:prstGeom>
        </p:spPr>
        <p:txBody>
          <a:bodyPr wrap="none">
            <a:spAutoFit/>
          </a:bodyPr>
          <a:lstStyle/>
          <a:p>
            <a:r>
              <a:rPr lang="ja-JP" altLang="en-US" sz="1400" dirty="0"/>
              <a:t>★</a:t>
            </a:r>
          </a:p>
        </p:txBody>
      </p:sp>
      <p:sp>
        <p:nvSpPr>
          <p:cNvPr id="52" name="正方形/長方形 51"/>
          <p:cNvSpPr/>
          <p:nvPr/>
        </p:nvSpPr>
        <p:spPr>
          <a:xfrm>
            <a:off x="2666176" y="6136306"/>
            <a:ext cx="9478496" cy="415498"/>
          </a:xfrm>
          <a:prstGeom prst="rect">
            <a:avLst/>
          </a:prstGeom>
        </p:spPr>
        <p:txBody>
          <a:bodyPr wrap="square">
            <a:spAutoFit/>
          </a:bodyPr>
          <a:lstStyle/>
          <a:p>
            <a:r>
              <a:rPr lang="en-US" altLang="ja-JP" sz="1050" dirty="0"/>
              <a:t>※</a:t>
            </a:r>
            <a:r>
              <a:rPr lang="ja-JP" altLang="en-US" sz="1050" dirty="0"/>
              <a:t>予約画面上は「</a:t>
            </a:r>
            <a:r>
              <a:rPr lang="en-US" altLang="ja-JP" sz="1050" dirty="0"/>
              <a:t>15-19</a:t>
            </a:r>
            <a:r>
              <a:rPr lang="ja-JP" altLang="en-US" sz="1050" dirty="0"/>
              <a:t>歳」と表示。</a:t>
            </a:r>
            <a:endParaRPr lang="en-US" altLang="ja-JP" sz="1050" dirty="0"/>
          </a:p>
          <a:p>
            <a:r>
              <a:rPr lang="ja-JP" altLang="en-US" sz="1050" dirty="0"/>
              <a:t>　配信時は</a:t>
            </a:r>
            <a:r>
              <a:rPr lang="en-US" altLang="ja-JP" sz="1050" dirty="0"/>
              <a:t>4</a:t>
            </a:r>
            <a:r>
              <a:rPr lang="ja-JP" altLang="en-US" sz="1050" dirty="0"/>
              <a:t>月</a:t>
            </a:r>
            <a:r>
              <a:rPr lang="en-US" altLang="ja-JP" sz="1050" dirty="0"/>
              <a:t>1</a:t>
            </a:r>
            <a:r>
              <a:rPr lang="ja-JP" altLang="en-US" sz="1050" dirty="0"/>
              <a:t>日</a:t>
            </a:r>
            <a:r>
              <a:rPr lang="en-US" altLang="ja-JP" sz="1050" dirty="0"/>
              <a:t>~4</a:t>
            </a:r>
            <a:r>
              <a:rPr lang="ja-JP" altLang="en-US" sz="1050" dirty="0"/>
              <a:t>月</a:t>
            </a:r>
            <a:r>
              <a:rPr lang="en-US" altLang="ja-JP" sz="1050" dirty="0"/>
              <a:t>3</a:t>
            </a:r>
            <a:r>
              <a:rPr lang="ja-JP" altLang="en-US" sz="1050" dirty="0"/>
              <a:t>日は「</a:t>
            </a:r>
            <a:r>
              <a:rPr lang="en-US" altLang="ja-JP" sz="1050" dirty="0"/>
              <a:t>15</a:t>
            </a:r>
            <a:r>
              <a:rPr lang="ja-JP" altLang="en-US" sz="1050" dirty="0"/>
              <a:t>歳</a:t>
            </a:r>
            <a:r>
              <a:rPr lang="en-US" altLang="ja-JP" sz="1050" dirty="0"/>
              <a:t>-19</a:t>
            </a:r>
            <a:r>
              <a:rPr lang="ja-JP" altLang="en-US" sz="1050" dirty="0"/>
              <a:t>歳」、</a:t>
            </a:r>
            <a:r>
              <a:rPr lang="en-US" altLang="ja-JP" sz="1050" dirty="0"/>
              <a:t>4</a:t>
            </a:r>
            <a:r>
              <a:rPr lang="ja-JP" altLang="en-US" sz="1050" dirty="0"/>
              <a:t>月</a:t>
            </a:r>
            <a:r>
              <a:rPr lang="en-US" altLang="ja-JP" sz="1050" dirty="0"/>
              <a:t>4</a:t>
            </a:r>
            <a:r>
              <a:rPr lang="ja-JP" altLang="en-US" sz="1050" dirty="0"/>
              <a:t>日</a:t>
            </a:r>
            <a:r>
              <a:rPr lang="en-US" altLang="ja-JP" sz="1050" dirty="0"/>
              <a:t>~4</a:t>
            </a:r>
            <a:r>
              <a:rPr lang="ja-JP" altLang="en-US" sz="1050" dirty="0"/>
              <a:t>月</a:t>
            </a:r>
            <a:r>
              <a:rPr lang="en-US" altLang="ja-JP" sz="1050" dirty="0"/>
              <a:t>15</a:t>
            </a:r>
            <a:r>
              <a:rPr lang="ja-JP" altLang="en-US" sz="1050" dirty="0"/>
              <a:t>日は「</a:t>
            </a:r>
            <a:r>
              <a:rPr lang="en-US" altLang="ja-JP" sz="1050" dirty="0"/>
              <a:t>18</a:t>
            </a:r>
            <a:r>
              <a:rPr lang="ja-JP" altLang="en-US" sz="1050" dirty="0"/>
              <a:t>歳</a:t>
            </a:r>
            <a:r>
              <a:rPr lang="en-US" altLang="ja-JP" sz="1050" dirty="0"/>
              <a:t>-19</a:t>
            </a:r>
            <a:r>
              <a:rPr lang="ja-JP" altLang="en-US" sz="1050" dirty="0"/>
              <a:t>歳」に配信。レポート上は「</a:t>
            </a:r>
            <a:r>
              <a:rPr lang="en-US" altLang="ja-JP" sz="1050" dirty="0"/>
              <a:t>18</a:t>
            </a:r>
            <a:r>
              <a:rPr lang="ja-JP" altLang="en-US" sz="1050" dirty="0"/>
              <a:t>歳</a:t>
            </a:r>
            <a:r>
              <a:rPr lang="en-US" altLang="ja-JP" sz="1050" dirty="0"/>
              <a:t>-19</a:t>
            </a:r>
            <a:r>
              <a:rPr lang="ja-JP" altLang="en-US" sz="1050" dirty="0"/>
              <a:t>歳」と表示。</a:t>
            </a:r>
          </a:p>
        </p:txBody>
      </p:sp>
      <p:sp>
        <p:nvSpPr>
          <p:cNvPr id="53" name="ホームベース 52"/>
          <p:cNvSpPr/>
          <p:nvPr/>
        </p:nvSpPr>
        <p:spPr>
          <a:xfrm>
            <a:off x="5857801" y="5713939"/>
            <a:ext cx="2619692" cy="264543"/>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rgbClr val="FF0000"/>
                </a:solidFill>
              </a:rPr>
              <a:t>「1</a:t>
            </a:r>
            <a:r>
              <a:rPr lang="en-US" altLang="ja-JP" sz="1200" dirty="0">
                <a:solidFill>
                  <a:srgbClr val="FF0000"/>
                </a:solidFill>
              </a:rPr>
              <a:t>8</a:t>
            </a:r>
            <a:r>
              <a:rPr lang="ja-JP" altLang="en-US" sz="1200" dirty="0">
                <a:solidFill>
                  <a:srgbClr val="FF0000"/>
                </a:solidFill>
              </a:rPr>
              <a:t>-19歳」</a:t>
            </a:r>
          </a:p>
        </p:txBody>
      </p:sp>
      <p:sp>
        <p:nvSpPr>
          <p:cNvPr id="6" name="正方形/長方形 5"/>
          <p:cNvSpPr/>
          <p:nvPr/>
        </p:nvSpPr>
        <p:spPr>
          <a:xfrm>
            <a:off x="4583832" y="5713939"/>
            <a:ext cx="1270495" cy="264543"/>
          </a:xfrm>
          <a:prstGeom prst="rect">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rPr>
              <a:t>「</a:t>
            </a:r>
            <a:r>
              <a:rPr kumimoji="1" lang="en-US" altLang="ja-JP" sz="1200" dirty="0">
                <a:solidFill>
                  <a:schemeClr val="tx1"/>
                </a:solidFill>
              </a:rPr>
              <a:t>15</a:t>
            </a:r>
            <a:r>
              <a:rPr kumimoji="1" lang="ja-JP" altLang="en-US" sz="1200" dirty="0">
                <a:solidFill>
                  <a:schemeClr val="tx1"/>
                </a:solidFill>
              </a:rPr>
              <a:t>歳</a:t>
            </a:r>
            <a:r>
              <a:rPr kumimoji="1" lang="en-US" altLang="ja-JP" sz="1200" dirty="0">
                <a:solidFill>
                  <a:schemeClr val="tx1"/>
                </a:solidFill>
              </a:rPr>
              <a:t>-19</a:t>
            </a:r>
            <a:r>
              <a:rPr kumimoji="1" lang="ja-JP" altLang="en-US" sz="1200" dirty="0">
                <a:solidFill>
                  <a:schemeClr val="tx1"/>
                </a:solidFill>
              </a:rPr>
              <a:t>歳」</a:t>
            </a:r>
          </a:p>
        </p:txBody>
      </p:sp>
      <p:sp>
        <p:nvSpPr>
          <p:cNvPr id="57" name="正方形/長方形 56"/>
          <p:cNvSpPr/>
          <p:nvPr/>
        </p:nvSpPr>
        <p:spPr>
          <a:xfrm>
            <a:off x="7788094" y="2833566"/>
            <a:ext cx="928459" cy="307777"/>
          </a:xfrm>
          <a:prstGeom prst="rect">
            <a:avLst/>
          </a:prstGeom>
        </p:spPr>
        <p:txBody>
          <a:bodyPr wrap="none">
            <a:spAutoFit/>
          </a:bodyPr>
          <a:lstStyle/>
          <a:p>
            <a:r>
              <a:rPr lang="ja-JP" altLang="en-US" sz="1400" dirty="0"/>
              <a:t>★</a:t>
            </a:r>
            <a:r>
              <a:rPr lang="ja-JP" altLang="en-US" sz="1100" dirty="0"/>
              <a:t>：予約日</a:t>
            </a:r>
          </a:p>
        </p:txBody>
      </p:sp>
      <p:sp>
        <p:nvSpPr>
          <p:cNvPr id="58" name="ホームベース 57"/>
          <p:cNvSpPr/>
          <p:nvPr/>
        </p:nvSpPr>
        <p:spPr>
          <a:xfrm>
            <a:off x="9051755" y="2882011"/>
            <a:ext cx="432049" cy="205640"/>
          </a:xfrm>
          <a:prstGeom prst="homePlate">
            <a:avLst/>
          </a:prstGeom>
          <a:solidFill>
            <a:schemeClr val="bg1">
              <a:lumMod val="8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sz="1200" dirty="0">
              <a:solidFill>
                <a:srgbClr val="FF0000"/>
              </a:solidFill>
            </a:endParaRPr>
          </a:p>
        </p:txBody>
      </p:sp>
      <p:sp>
        <p:nvSpPr>
          <p:cNvPr id="59" name="正方形/長方形 58"/>
          <p:cNvSpPr/>
          <p:nvPr/>
        </p:nvSpPr>
        <p:spPr>
          <a:xfrm>
            <a:off x="9468906" y="2859839"/>
            <a:ext cx="889987" cy="261610"/>
          </a:xfrm>
          <a:prstGeom prst="rect">
            <a:avLst/>
          </a:prstGeom>
        </p:spPr>
        <p:txBody>
          <a:bodyPr wrap="none">
            <a:spAutoFit/>
          </a:bodyPr>
          <a:lstStyle/>
          <a:p>
            <a:r>
              <a:rPr lang="ja-JP" altLang="en-US" sz="1100" dirty="0"/>
              <a:t>：配信期間</a:t>
            </a:r>
          </a:p>
        </p:txBody>
      </p:sp>
      <p:sp>
        <p:nvSpPr>
          <p:cNvPr id="65" name="正方形/長方形 64"/>
          <p:cNvSpPr/>
          <p:nvPr/>
        </p:nvSpPr>
        <p:spPr>
          <a:xfrm>
            <a:off x="10474404" y="2833566"/>
            <a:ext cx="1454244" cy="261610"/>
          </a:xfrm>
          <a:prstGeom prst="rect">
            <a:avLst/>
          </a:prstGeom>
        </p:spPr>
        <p:txBody>
          <a:bodyPr wrap="none">
            <a:spAutoFit/>
          </a:bodyPr>
          <a:lstStyle/>
          <a:p>
            <a:r>
              <a:rPr lang="ja-JP" altLang="en-US" sz="1100" dirty="0"/>
              <a:t>■：レポート出力日</a:t>
            </a:r>
          </a:p>
        </p:txBody>
      </p:sp>
      <p:sp>
        <p:nvSpPr>
          <p:cNvPr id="8" name="正方形/長方形 7"/>
          <p:cNvSpPr/>
          <p:nvPr/>
        </p:nvSpPr>
        <p:spPr>
          <a:xfrm>
            <a:off x="9190638" y="3691038"/>
            <a:ext cx="364202" cy="307777"/>
          </a:xfrm>
          <a:prstGeom prst="rect">
            <a:avLst/>
          </a:prstGeom>
        </p:spPr>
        <p:txBody>
          <a:bodyPr wrap="none">
            <a:spAutoFit/>
          </a:bodyPr>
          <a:lstStyle/>
          <a:p>
            <a:r>
              <a:rPr lang="ja-JP" altLang="en-US" sz="1400" dirty="0"/>
              <a:t>■</a:t>
            </a:r>
          </a:p>
        </p:txBody>
      </p:sp>
      <p:sp>
        <p:nvSpPr>
          <p:cNvPr id="66" name="正方形/長方形 65"/>
          <p:cNvSpPr/>
          <p:nvPr/>
        </p:nvSpPr>
        <p:spPr>
          <a:xfrm>
            <a:off x="9190638" y="4729364"/>
            <a:ext cx="364202" cy="307777"/>
          </a:xfrm>
          <a:prstGeom prst="rect">
            <a:avLst/>
          </a:prstGeom>
        </p:spPr>
        <p:txBody>
          <a:bodyPr wrap="none">
            <a:spAutoFit/>
          </a:bodyPr>
          <a:lstStyle/>
          <a:p>
            <a:r>
              <a:rPr lang="ja-JP" altLang="en-US" sz="1400" dirty="0"/>
              <a:t>■</a:t>
            </a:r>
          </a:p>
        </p:txBody>
      </p:sp>
      <p:sp>
        <p:nvSpPr>
          <p:cNvPr id="67" name="正方形/長方形 66"/>
          <p:cNvSpPr/>
          <p:nvPr/>
        </p:nvSpPr>
        <p:spPr>
          <a:xfrm>
            <a:off x="9190638" y="5711454"/>
            <a:ext cx="364202" cy="307777"/>
          </a:xfrm>
          <a:prstGeom prst="rect">
            <a:avLst/>
          </a:prstGeom>
        </p:spPr>
        <p:txBody>
          <a:bodyPr wrap="none">
            <a:spAutoFit/>
          </a:bodyPr>
          <a:lstStyle/>
          <a:p>
            <a:r>
              <a:rPr lang="ja-JP" altLang="en-US" sz="1400" dirty="0"/>
              <a:t>■</a:t>
            </a:r>
          </a:p>
        </p:txBody>
      </p:sp>
    </p:spTree>
    <p:extLst>
      <p:ext uri="{BB962C8B-B14F-4D97-AF65-F5344CB8AC3E}">
        <p14:creationId xmlns:p14="http://schemas.microsoft.com/office/powerpoint/2010/main" val="2421246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16" name="正方形/長方形 15"/>
          <p:cNvSpPr/>
          <p:nvPr/>
        </p:nvSpPr>
        <p:spPr>
          <a:xfrm>
            <a:off x="7454855" y="6381328"/>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nvGraphicFramePr>
        <p:xfrm>
          <a:off x="334964" y="969055"/>
          <a:ext cx="8641356" cy="5364799"/>
        </p:xfrm>
        <a:graphic>
          <a:graphicData uri="http://schemas.openxmlformats.org/drawingml/2006/table">
            <a:tbl>
              <a:tblPr firstCol="1" bandRow="1"/>
              <a:tblGrid>
                <a:gridCol w="5112964">
                  <a:extLst>
                    <a:ext uri="{9D8B030D-6E8A-4147-A177-3AD203B41FA5}">
                      <a16:colId xmlns:a16="http://schemas.microsoft.com/office/drawing/2014/main" val="792911817"/>
                    </a:ext>
                  </a:extLst>
                </a:gridCol>
                <a:gridCol w="1872208">
                  <a:extLst>
                    <a:ext uri="{9D8B030D-6E8A-4147-A177-3AD203B41FA5}">
                      <a16:colId xmlns:a16="http://schemas.microsoft.com/office/drawing/2014/main" val="2598357217"/>
                    </a:ext>
                  </a:extLst>
                </a:gridCol>
                <a:gridCol w="1656184">
                  <a:extLst>
                    <a:ext uri="{9D8B030D-6E8A-4147-A177-3AD203B41FA5}">
                      <a16:colId xmlns:a16="http://schemas.microsoft.com/office/drawing/2014/main" val="2910572198"/>
                    </a:ext>
                  </a:extLst>
                </a:gridCol>
              </a:tblGrid>
              <a:tr h="3712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プライムディスプレイ</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PC</a:t>
                      </a:r>
                      <a:endParaRPr kumimoji="1" lang="ja-JP" altLang="en-US" sz="9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tx1">
                              <a:lumMod val="65000"/>
                              <a:lumOff val="35000"/>
                            </a:schemeClr>
                          </a:solidFill>
                          <a:latin typeface="+mn-lt"/>
                          <a:ea typeface="+mn-ea"/>
                          <a:cs typeface="+mn-cs"/>
                        </a:rPr>
                        <a:t>プライムディスプレイ </a:t>
                      </a:r>
                      <a:endParaRPr kumimoji="1" lang="en-US" altLang="ja-JP" sz="9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tx1">
                              <a:lumMod val="65000"/>
                              <a:lumOff val="35000"/>
                            </a:schemeClr>
                          </a:solidFill>
                          <a:latin typeface="+mn-lt"/>
                          <a:ea typeface="+mn-ea"/>
                          <a:cs typeface="+mn-cs"/>
                        </a:rPr>
                        <a:t>PC</a:t>
                      </a:r>
                      <a:r>
                        <a:rPr kumimoji="1" lang="ja-JP" altLang="en-US" sz="900" b="1" kern="1200" dirty="0">
                          <a:solidFill>
                            <a:schemeClr val="tx1">
                              <a:lumMod val="65000"/>
                              <a:lumOff val="35000"/>
                            </a:schemeClr>
                          </a:solidFill>
                          <a:latin typeface="+mn-lt"/>
                          <a:ea typeface="+mn-ea"/>
                          <a:cs typeface="+mn-cs"/>
                        </a:rPr>
                        <a:t>（市区郡）</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767268695"/>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628964"/>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44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2165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2165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914959637"/>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362951679"/>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44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327458966"/>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812486826"/>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44565">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6756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162055" y="6381328"/>
            <a:ext cx="5477825" cy="215444"/>
          </a:xfrm>
          <a:prstGeom prst="rect">
            <a:avLst/>
          </a:prstGeom>
        </p:spPr>
        <p:txBody>
          <a:bodyPr wrap="square">
            <a:spAutoFit/>
          </a:bodyPr>
          <a:lstStyle/>
          <a:p>
            <a:pPr fontAlgn="ct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スポーツナビ面の一部で掲載されない場合があります。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pic>
        <p:nvPicPr>
          <p:cNvPr id="19" name="図 18"/>
          <p:cNvPicPr>
            <a:picLocks noChangeAspect="1"/>
          </p:cNvPicPr>
          <p:nvPr/>
        </p:nvPicPr>
        <p:blipFill>
          <a:blip r:embed="rId2"/>
          <a:stretch>
            <a:fillRect/>
          </a:stretch>
        </p:blipFill>
        <p:spPr>
          <a:xfrm>
            <a:off x="7680176" y="6405819"/>
            <a:ext cx="203602" cy="120158"/>
          </a:xfrm>
          <a:prstGeom prst="rect">
            <a:avLst/>
          </a:prstGeom>
        </p:spPr>
      </p:pic>
    </p:spTree>
    <p:extLst>
      <p:ext uri="{BB962C8B-B14F-4D97-AF65-F5344CB8AC3E}">
        <p14:creationId xmlns:p14="http://schemas.microsoft.com/office/powerpoint/2010/main" val="13710911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16" name="テキスト ボックス 15">
            <a:extLst>
              <a:ext uri="{FF2B5EF4-FFF2-40B4-BE49-F238E27FC236}">
                <a16:creationId xmlns:a16="http://schemas.microsoft.com/office/drawing/2014/main" id="{80B0730C-3B9E-4841-8DAD-6780CB507DD0}"/>
              </a:ext>
            </a:extLst>
          </p:cNvPr>
          <p:cNvSpPr txBox="1"/>
          <p:nvPr/>
        </p:nvSpPr>
        <p:spPr>
          <a:xfrm>
            <a:off x="8777885" y="1382188"/>
            <a:ext cx="2634055" cy="290464"/>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rPr>
              <a:t>画像（</a:t>
            </a:r>
            <a:r>
              <a:rPr kumimoji="0" lang="en-US" altLang="ja-JP" sz="1400" b="1" i="0" u="none" strike="noStrike" kern="0" cap="none" spc="0" normalizeH="0" baseline="0" noProof="0" dirty="0">
                <a:ln>
                  <a:noFill/>
                </a:ln>
                <a:solidFill>
                  <a:prstClr val="black"/>
                </a:solidFill>
                <a:effectLst/>
                <a:uLnTx/>
                <a:uFillTx/>
              </a:rPr>
              <a:t>1</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i="0" u="none" strike="noStrike" kern="0" cap="none" spc="0" normalizeH="0" baseline="0" noProof="0" dirty="0">
                <a:ln>
                  <a:noFill/>
                </a:ln>
                <a:solidFill>
                  <a:prstClr val="black"/>
                </a:solidFill>
                <a:effectLst/>
                <a:uLnTx/>
                <a:uFillTx/>
              </a:rPr>
              <a:t>2</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a:ln>
                  <a:noFill/>
                </a:ln>
                <a:solidFill>
                  <a:prstClr val="black"/>
                </a:solidFill>
                <a:effectLst/>
                <a:uLnTx/>
                <a:uFillTx/>
              </a:rPr>
              <a:t>動画（</a:t>
            </a:r>
            <a:r>
              <a:rPr kumimoji="0" lang="en-US" altLang="ja-JP" sz="1400" b="1" i="0" u="none" strike="noStrike" kern="0" cap="none" spc="0" normalizeH="0" baseline="0" noProof="0" dirty="0">
                <a:ln>
                  <a:noFill/>
                </a:ln>
                <a:solidFill>
                  <a:prstClr val="black"/>
                </a:solidFill>
                <a:effectLst/>
                <a:uLnTx/>
                <a:uFillTx/>
              </a:rPr>
              <a:t>1</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i="0" u="none" strike="noStrike" kern="0" cap="none" spc="0" normalizeH="0" baseline="0" noProof="0" dirty="0">
                <a:ln>
                  <a:noFill/>
                </a:ln>
                <a:solidFill>
                  <a:prstClr val="black"/>
                </a:solidFill>
                <a:effectLst/>
                <a:uLnTx/>
                <a:uFillTx/>
              </a:rPr>
              <a:t>2</a:t>
            </a:r>
            <a:r>
              <a:rPr kumimoji="0" lang="ja-JP" altLang="en-US" sz="1400" b="1" i="0" u="none" strike="noStrike" kern="0" cap="none" spc="0" normalizeH="0" baseline="0" noProof="0" dirty="0">
                <a:ln>
                  <a:noFill/>
                </a:ln>
                <a:solidFill>
                  <a:prstClr val="black"/>
                </a:solidFill>
                <a:effectLst/>
                <a:uLnTx/>
                <a:uFillTx/>
              </a:rPr>
              <a:t>）</a:t>
            </a:r>
            <a:endParaRPr kumimoji="0" lang="en-US" altLang="ja-JP" sz="1400" b="1" i="0" u="none" strike="noStrike" kern="0" cap="none" spc="0" normalizeH="0" baseline="0" noProof="0" dirty="0">
              <a:ln>
                <a:noFill/>
              </a:ln>
              <a:solidFill>
                <a:prstClr val="black"/>
              </a:solidFill>
              <a:effectLst/>
              <a:uLnTx/>
              <a:uFillTx/>
            </a:endParaRPr>
          </a:p>
        </p:txBody>
      </p:sp>
      <p:sp>
        <p:nvSpPr>
          <p:cNvPr id="17" name="テキスト ボックス 16">
            <a:extLst>
              <a:ext uri="{FF2B5EF4-FFF2-40B4-BE49-F238E27FC236}">
                <a16:creationId xmlns:a16="http://schemas.microsoft.com/office/drawing/2014/main" id="{56BC9F35-7A4E-CA42-9DF1-B36D469930AE}"/>
              </a:ext>
            </a:extLst>
          </p:cNvPr>
          <p:cNvSpPr txBox="1"/>
          <p:nvPr/>
        </p:nvSpPr>
        <p:spPr>
          <a:xfrm>
            <a:off x="1519246" y="1359824"/>
            <a:ext cx="1326005" cy="290464"/>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rPr>
              <a:t>画像（</a:t>
            </a:r>
            <a:r>
              <a:rPr kumimoji="0" lang="en-US" altLang="ja-JP" sz="1400" b="1" i="0" u="none" strike="noStrike" kern="0" cap="none" spc="0" normalizeH="0" baseline="0" noProof="0" dirty="0">
                <a:ln>
                  <a:noFill/>
                </a:ln>
                <a:solidFill>
                  <a:prstClr val="black"/>
                </a:solidFill>
                <a:effectLst/>
                <a:uLnTx/>
                <a:uFillTx/>
              </a:rPr>
              <a:t>6</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i="0" u="none" strike="noStrike" kern="0" cap="none" spc="0" normalizeH="0" baseline="0" noProof="0" dirty="0">
                <a:ln>
                  <a:noFill/>
                </a:ln>
                <a:solidFill>
                  <a:prstClr val="black"/>
                </a:solidFill>
                <a:effectLst/>
                <a:uLnTx/>
                <a:uFillTx/>
              </a:rPr>
              <a:t>5</a:t>
            </a:r>
            <a:r>
              <a:rPr kumimoji="0" lang="ja-JP" altLang="en-US" sz="1400" b="1" i="0" u="none" strike="noStrike" kern="0" cap="none" spc="0" normalizeH="0" baseline="0" noProof="0" dirty="0">
                <a:ln>
                  <a:noFill/>
                </a:ln>
                <a:solidFill>
                  <a:prstClr val="black"/>
                </a:solidFill>
                <a:effectLst/>
                <a:uLnTx/>
                <a:uFillTx/>
              </a:rPr>
              <a:t>）</a:t>
            </a:r>
            <a:endParaRPr kumimoji="0" lang="en-US" altLang="ja-JP" sz="1400" b="1" i="0" u="none" strike="noStrike" kern="0" cap="none" spc="0" normalizeH="0" baseline="0" noProof="0" dirty="0">
              <a:ln>
                <a:noFill/>
              </a:ln>
              <a:solidFill>
                <a:prstClr val="black"/>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7423" y="1727747"/>
            <a:ext cx="3591525" cy="3591525"/>
          </a:xfrm>
          <a:prstGeom prst="rect">
            <a:avLst/>
          </a:prstGeom>
          <a:ln>
            <a:solidFill>
              <a:schemeClr val="accent2">
                <a:lumMod val="20000"/>
                <a:lumOff val="80000"/>
              </a:schemeClr>
            </a:solidFill>
          </a:ln>
        </p:spPr>
      </p:pic>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297" y="1733558"/>
            <a:ext cx="3579905" cy="3579905"/>
          </a:xfrm>
          <a:prstGeom prst="rect">
            <a:avLst/>
          </a:prstGeom>
          <a:ln>
            <a:solidFill>
              <a:schemeClr val="accent2">
                <a:lumMod val="20000"/>
                <a:lumOff val="80000"/>
              </a:schemeClr>
            </a:solidFill>
          </a:ln>
        </p:spPr>
      </p:pic>
      <p:pic>
        <p:nvPicPr>
          <p:cNvPr id="25" name="図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47436" y="1755175"/>
            <a:ext cx="3537949" cy="3558127"/>
          </a:xfrm>
          <a:prstGeom prst="rect">
            <a:avLst/>
          </a:prstGeom>
          <a:ln>
            <a:solidFill>
              <a:schemeClr val="accent2">
                <a:lumMod val="20000"/>
                <a:lumOff val="80000"/>
              </a:schemeClr>
            </a:solidFill>
          </a:ln>
        </p:spPr>
      </p:pic>
      <p:sp>
        <p:nvSpPr>
          <p:cNvPr id="26" name="テキスト ボックス 25">
            <a:extLst>
              <a:ext uri="{FF2B5EF4-FFF2-40B4-BE49-F238E27FC236}">
                <a16:creationId xmlns:a16="http://schemas.microsoft.com/office/drawing/2014/main" id="{80B0730C-3B9E-4841-8DAD-6780CB507DD0}"/>
              </a:ext>
            </a:extLst>
          </p:cNvPr>
          <p:cNvSpPr txBox="1"/>
          <p:nvPr/>
        </p:nvSpPr>
        <p:spPr>
          <a:xfrm>
            <a:off x="4699382" y="1357115"/>
            <a:ext cx="2634055" cy="290464"/>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solidFill>
                <a:effectLst/>
                <a:uLnTx/>
                <a:uFillTx/>
              </a:rPr>
              <a:t>画像（</a:t>
            </a:r>
            <a:r>
              <a:rPr kumimoji="0" lang="en-US" altLang="ja-JP" sz="1400" b="1" i="0" u="none" strike="noStrike" kern="0" cap="none" spc="0" normalizeH="0" baseline="0" noProof="0" dirty="0">
                <a:ln>
                  <a:noFill/>
                </a:ln>
                <a:solidFill>
                  <a:prstClr val="black"/>
                </a:solidFill>
                <a:effectLst/>
                <a:uLnTx/>
                <a:uFillTx/>
              </a:rPr>
              <a:t>1</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i="0" u="none" strike="noStrike" kern="0" cap="none" spc="0" normalizeH="0" baseline="0" noProof="0" dirty="0">
                <a:ln>
                  <a:noFill/>
                </a:ln>
                <a:solidFill>
                  <a:prstClr val="black"/>
                </a:solidFill>
                <a:effectLst/>
                <a:uLnTx/>
                <a:uFillTx/>
              </a:rPr>
              <a:t>1</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i="0" u="none" strike="noStrike" kern="0" cap="none" spc="0" normalizeH="0" baseline="0" noProof="0" dirty="0">
                <a:ln>
                  <a:noFill/>
                </a:ln>
                <a:solidFill>
                  <a:prstClr val="black"/>
                </a:solidFill>
                <a:effectLst/>
                <a:uLnTx/>
                <a:uFillTx/>
              </a:rPr>
              <a:t>/ </a:t>
            </a:r>
            <a:r>
              <a:rPr kumimoji="0" lang="ja-JP" altLang="en-US" sz="1400" b="1" i="0" u="none" strike="noStrike" kern="0" cap="none" spc="0" normalizeH="0" baseline="0" noProof="0" dirty="0">
                <a:ln>
                  <a:noFill/>
                </a:ln>
                <a:solidFill>
                  <a:prstClr val="black"/>
                </a:solidFill>
                <a:effectLst/>
                <a:uLnTx/>
                <a:uFillTx/>
              </a:rPr>
              <a:t>動画（</a:t>
            </a:r>
            <a:r>
              <a:rPr kumimoji="0" lang="en-US" altLang="ja-JP" sz="1400" b="1" i="0" u="none" strike="noStrike" kern="0" cap="none" spc="0" normalizeH="0" baseline="0" noProof="0" dirty="0">
                <a:ln>
                  <a:noFill/>
                </a:ln>
                <a:solidFill>
                  <a:prstClr val="black"/>
                </a:solidFill>
                <a:effectLst/>
                <a:uLnTx/>
                <a:uFillTx/>
              </a:rPr>
              <a:t>1</a:t>
            </a:r>
            <a:r>
              <a:rPr kumimoji="0" lang="ja-JP" altLang="en-US" sz="1400" b="1" i="0" u="none" strike="noStrike" kern="0" cap="none" spc="0" normalizeH="0" baseline="0" noProof="0" dirty="0">
                <a:ln>
                  <a:noFill/>
                </a:ln>
                <a:solidFill>
                  <a:prstClr val="black"/>
                </a:solidFill>
                <a:effectLst/>
                <a:uLnTx/>
                <a:uFillTx/>
              </a:rPr>
              <a:t>：</a:t>
            </a:r>
            <a:r>
              <a:rPr kumimoji="0" lang="en-US" altLang="ja-JP" sz="1400" b="1" kern="0" dirty="0">
                <a:solidFill>
                  <a:prstClr val="black"/>
                </a:solidFill>
              </a:rPr>
              <a:t>1</a:t>
            </a:r>
            <a:r>
              <a:rPr kumimoji="0" lang="ja-JP" altLang="en-US" sz="1400" b="1" i="0" u="none" strike="noStrike" kern="0" cap="none" spc="0" normalizeH="0" baseline="0" noProof="0" dirty="0">
                <a:ln>
                  <a:noFill/>
                </a:ln>
                <a:solidFill>
                  <a:prstClr val="black"/>
                </a:solidFill>
                <a:effectLst/>
                <a:uLnTx/>
                <a:uFillTx/>
              </a:rPr>
              <a:t>）</a:t>
            </a:r>
            <a:endParaRPr kumimoji="0" lang="en-US" altLang="ja-JP" sz="1400" b="1"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299330" y="5724545"/>
            <a:ext cx="11726736"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5"/>
              </a:rPr>
              <a:t>https://ads-help.yahoo.co.jp/yahooads/guideline/articledetail?lan=ja&amp;aid=1493&amp;o=default</a:t>
            </a:r>
            <a:endParaRPr kumimoji="0" lang="en-US" altLang="ja-JP" sz="1600" kern="0" dirty="0">
              <a:solidFill>
                <a:schemeClr val="tx1">
                  <a:lumMod val="65000"/>
                  <a:lumOff val="35000"/>
                </a:schemeClr>
              </a:solidFill>
            </a:endParaRPr>
          </a:p>
        </p:txBody>
      </p:sp>
      <p:sp>
        <p:nvSpPr>
          <p:cNvPr id="13" name="正方形/長方形 12"/>
          <p:cNvSpPr/>
          <p:nvPr/>
        </p:nvSpPr>
        <p:spPr>
          <a:xfrm>
            <a:off x="334963" y="6463291"/>
            <a:ext cx="8232576" cy="230832"/>
          </a:xfrm>
          <a:prstGeom prst="rect">
            <a:avLst/>
          </a:prstGeom>
        </p:spPr>
        <p:txBody>
          <a:bodyPr wrap="square">
            <a:spAutoFit/>
          </a:bodyPr>
          <a:lstStyle/>
          <a:p>
            <a:r>
              <a:rPr lang="en-US" altLang="ja-JP" sz="900" dirty="0">
                <a:solidFill>
                  <a:schemeClr val="tx1">
                    <a:lumMod val="50000"/>
                    <a:lumOff val="50000"/>
                  </a:schemeClr>
                </a:solidFill>
                <a:latin typeface="Arial" panose="020B0604020202020204" pitchFamily="34" charset="0"/>
              </a:rPr>
              <a:t>※</a:t>
            </a:r>
            <a:r>
              <a:rPr lang="ja-JP" altLang="en-US" sz="900" dirty="0">
                <a:solidFill>
                  <a:schemeClr val="tx1">
                    <a:lumMod val="50000"/>
                    <a:lumOff val="50000"/>
                  </a:schemeClr>
                </a:solidFill>
                <a:latin typeface="Arial" panose="020B0604020202020204" pitchFamily="34" charset="0"/>
              </a:rPr>
              <a:t>コンテンツページは予告なく変更されることがあります。</a:t>
            </a:r>
            <a:endParaRPr lang="ja-JP" altLang="en-US" sz="900" dirty="0">
              <a:solidFill>
                <a:schemeClr val="tx1">
                  <a:lumMod val="50000"/>
                  <a:lumOff val="50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429809713"/>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11743</TotalTime>
  <Words>3514</Words>
  <Application>Microsoft Office PowerPoint</Application>
  <PresentationFormat>ワイド画面</PresentationFormat>
  <Paragraphs>455</Paragraphs>
  <Slides>14</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3</vt:i4>
      </vt:variant>
      <vt:variant>
        <vt:lpstr>スライド タイトル</vt:lpstr>
      </vt:variant>
      <vt:variant>
        <vt:i4>14</vt:i4>
      </vt:variant>
    </vt:vector>
  </HeadingPairs>
  <TitlesOfParts>
    <vt:vector size="20" baseType="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大原 真由美</cp:lastModifiedBy>
  <cp:revision>259</cp:revision>
  <dcterms:created xsi:type="dcterms:W3CDTF">2020-02-26T07:28:11Z</dcterms:created>
  <dcterms:modified xsi:type="dcterms:W3CDTF">2022-09-02T09:26:58Z</dcterms:modified>
</cp:coreProperties>
</file>