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8"/>
  </p:notesMasterIdLst>
  <p:sldIdLst>
    <p:sldId id="316" r:id="rId4"/>
    <p:sldId id="350" r:id="rId5"/>
    <p:sldId id="363" r:id="rId6"/>
    <p:sldId id="355" r:id="rId7"/>
    <p:sldId id="356" r:id="rId8"/>
    <p:sldId id="359" r:id="rId9"/>
    <p:sldId id="347" r:id="rId10"/>
    <p:sldId id="333" r:id="rId11"/>
    <p:sldId id="362" r:id="rId12"/>
    <p:sldId id="360" r:id="rId13"/>
    <p:sldId id="336" r:id="rId14"/>
    <p:sldId id="338" r:id="rId15"/>
    <p:sldId id="361" r:id="rId16"/>
    <p:sldId id="312" r:id="rId1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B"/>
    <a:srgbClr val="F5F5F8"/>
    <a:srgbClr val="FBFBFA"/>
    <a:srgbClr val="AEB1BF"/>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7C035C-5E74-4F61-B5FE-DCD56440C36B}" v="28" dt="2021-04-16T06:35:06.187"/>
    <p1510:client id="{3B8245DE-488D-42AF-A12E-A867F326A490}" v="17" dt="2021-04-16T06:21:29.0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85" d="100"/>
          <a:sy n="85" d="100"/>
        </p:scale>
        <p:origin x="75" y="27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clId="Web-{3B8245DE-488D-42AF-A12E-A867F326A490}"/>
    <pc:docChg chg="modSld">
      <pc:chgData name="moohara" userId="" providerId="" clId="Web-{3B8245DE-488D-42AF-A12E-A867F326A490}" dt="2021-04-16T06:21:22.002" v="5"/>
      <pc:docMkLst>
        <pc:docMk/>
      </pc:docMkLst>
      <pc:sldChg chg="modSp">
        <pc:chgData name="moohara" userId="" providerId="" clId="Web-{3B8245DE-488D-42AF-A12E-A867F326A490}" dt="2021-04-16T06:21:22.002" v="5"/>
        <pc:sldMkLst>
          <pc:docMk/>
          <pc:sldMk cId="3454270807" sldId="326"/>
        </pc:sldMkLst>
        <pc:graphicFrameChg chg="mod modGraphic">
          <ac:chgData name="moohara" userId="" providerId="" clId="Web-{3B8245DE-488D-42AF-A12E-A867F326A490}" dt="2021-04-16T06:21:22.002" v="5"/>
          <ac:graphicFrameMkLst>
            <pc:docMk/>
            <pc:sldMk cId="3454270807" sldId="326"/>
            <ac:graphicFrameMk id="12" creationId="{8D6FD0B5-1C48-2E4A-A909-7ABA89B39DE9}"/>
          </ac:graphicFrameMkLst>
        </pc:graphicFrameChg>
      </pc:sldChg>
    </pc:docChg>
  </pc:docChgLst>
  <pc:docChgLst>
    <pc:chgData name="moohara" clId="Web-{117C035C-5E74-4F61-B5FE-DCD56440C36B}"/>
    <pc:docChg chg="modSld">
      <pc:chgData name="moohara" userId="" providerId="" clId="Web-{117C035C-5E74-4F61-B5FE-DCD56440C36B}" dt="2021-04-16T06:35:06.187" v="19" actId="20577"/>
      <pc:docMkLst>
        <pc:docMk/>
      </pc:docMkLst>
      <pc:sldChg chg="modSp">
        <pc:chgData name="moohara" userId="" providerId="" clId="Web-{117C035C-5E74-4F61-B5FE-DCD56440C36B}" dt="2021-04-16T06:35:06.187" v="19" actId="20577"/>
        <pc:sldMkLst>
          <pc:docMk/>
          <pc:sldMk cId="749953078" sldId="337"/>
        </pc:sldMkLst>
        <pc:spChg chg="mod">
          <ac:chgData name="moohara" userId="" providerId="" clId="Web-{117C035C-5E74-4F61-B5FE-DCD56440C36B}" dt="2021-04-16T06:35:06.187" v="19" actId="20577"/>
          <ac:spMkLst>
            <pc:docMk/>
            <pc:sldMk cId="749953078" sldId="337"/>
            <ac:spMk id="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2022/6/8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dirty="0" smtClean="0">
                <a:solidFill>
                  <a:schemeClr val="accent2"/>
                </a:solidFill>
              </a:rPr>
              <a:t>© 2022 </a:t>
            </a:r>
            <a:r>
              <a:rPr lang="en" altLang="ja-JP" sz="800" dirty="0">
                <a:solidFill>
                  <a:schemeClr val="accent2"/>
                </a:solidFill>
              </a:rPr>
              <a:t>Yahoo 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smtClean="0"/>
              <a:t>© 2022 </a:t>
            </a:r>
            <a:r>
              <a:rPr lang="en" dirty="0"/>
              <a:t>Yahoo 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smtClean="0"/>
              <a:t>© 2022 </a:t>
            </a:r>
            <a:r>
              <a:rPr lang="en" dirty="0"/>
              <a:t>Yahoo 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smtClean="0"/>
              <a:t>© 2022 </a:t>
            </a:r>
            <a:r>
              <a:rPr lang="en" dirty="0"/>
              <a:t>Yahoo 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dirty="0" smtClean="0"/>
              <a:t>© 2022 </a:t>
            </a:r>
            <a:r>
              <a:rPr lang="en" dirty="0"/>
              <a:t>Yahoo Japan Corporation All rights reserved.</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smtClean="0"/>
              <a:t>© 2022 </a:t>
            </a:r>
            <a:r>
              <a:rPr lang="en" dirty="0"/>
              <a:t>Yahoo 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smtClean="0"/>
              <a:t>© 2022 </a:t>
            </a:r>
            <a:r>
              <a:rPr lang="en" dirty="0"/>
              <a:t>Yahoo 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smtClean="0"/>
              <a:t>© 2022 </a:t>
            </a:r>
            <a:r>
              <a:rPr lang="en" dirty="0"/>
              <a:t>Yahoo 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smtClean="0">
                <a:solidFill>
                  <a:schemeClr val="accent2"/>
                </a:solidFill>
              </a:rPr>
              <a:t>© 2022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702187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5653724"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dirty="0"/>
              <a:t>ここに商品名を入れる</a:t>
            </a:r>
          </a:p>
        </p:txBody>
      </p:sp>
      <p:sp>
        <p:nvSpPr>
          <p:cNvPr id="10" name="角丸四角形 9">
            <a:extLst>
              <a:ext uri="{FF2B5EF4-FFF2-40B4-BE49-F238E27FC236}">
                <a16:creationId xmlns:a16="http://schemas.microsoft.com/office/drawing/2014/main" id="{531AAF10-94E3-4C4D-A82C-8E0449C8B194}"/>
              </a:ext>
            </a:extLst>
          </p:cNvPr>
          <p:cNvSpPr/>
          <p:nvPr userDrawn="1"/>
        </p:nvSpPr>
        <p:spPr>
          <a:xfrm>
            <a:off x="946332" y="5469309"/>
            <a:ext cx="5653724"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dirty="0" smtClean="0">
                <a:solidFill>
                  <a:schemeClr val="accent2"/>
                </a:solidFill>
              </a:rPr>
              <a:t>© 2022 </a:t>
            </a:r>
            <a:r>
              <a:rPr lang="en" altLang="ja-JP" sz="800" dirty="0">
                <a:solidFill>
                  <a:schemeClr val="accent2"/>
                </a:solidFill>
              </a:rPr>
              <a:t>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smtClean="0">
                <a:solidFill>
                  <a:schemeClr val="accent2"/>
                </a:solidFill>
              </a:rPr>
              <a:t>© 2022 </a:t>
            </a:r>
            <a:r>
              <a:rPr lang="en" altLang="ja-JP" sz="800" dirty="0">
                <a:solidFill>
                  <a:schemeClr val="accent2"/>
                </a:solidFill>
              </a:rPr>
              <a:t>Yahoo Japan Corporation All rights reserved.</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smtClean="0"/>
              <a:t>© 2022 </a:t>
            </a:r>
            <a:r>
              <a:rPr lang="en" dirty="0"/>
              <a:t>Yahoo 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smtClean="0">
                <a:solidFill>
                  <a:schemeClr val="accent2"/>
                </a:solidFill>
              </a:rPr>
              <a:t>© 2022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smtClean="0">
                <a:solidFill>
                  <a:schemeClr val="accent2"/>
                </a:solidFill>
              </a:rPr>
              <a:t>© 2022 </a:t>
            </a:r>
            <a:r>
              <a:rPr lang="en" altLang="ja-JP" sz="800" dirty="0">
                <a:solidFill>
                  <a:schemeClr val="accent2"/>
                </a:solidFill>
              </a:rPr>
              <a:t>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smtClean="0">
                <a:solidFill>
                  <a:schemeClr val="accent2"/>
                </a:solidFill>
              </a:rPr>
              <a:t>© 2022 </a:t>
            </a:r>
            <a:r>
              <a:rPr lang="en" altLang="ja-JP" sz="800" dirty="0">
                <a:solidFill>
                  <a:schemeClr val="accent2"/>
                </a:solidFill>
              </a:rPr>
              <a:t>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1.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1.xml"/><Relationship Id="rId4" Type="http://schemas.openxmlformats.org/officeDocument/2006/relationships/hyperlink" Target="https://form-business.yahoo.co.jp/claris/enqueteForm?inquiry_type=placement_restriction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2021</a:t>
            </a:r>
            <a:r>
              <a:rPr lang="ja-JP" altLang="en-US" dirty="0" smtClean="0"/>
              <a:t>年</a:t>
            </a:r>
            <a:r>
              <a:rPr lang="en-US" altLang="ja-JP" dirty="0" smtClean="0"/>
              <a:t>2</a:t>
            </a:r>
            <a:r>
              <a:rPr lang="ja-JP" altLang="en-US" dirty="0" smtClean="0"/>
              <a:t>月</a:t>
            </a:r>
            <a:r>
              <a:rPr lang="en-US" altLang="ja-JP" dirty="0"/>
              <a:t>2</a:t>
            </a:r>
            <a:r>
              <a:rPr lang="ja-JP" altLang="en-US" dirty="0" smtClean="0"/>
              <a:t>日</a:t>
            </a:r>
            <a:endParaRPr lang="en-US" altLang="ja-JP"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055440" y="4941168"/>
            <a:ext cx="6120680" cy="360040"/>
          </a:xfrm>
        </p:spPr>
        <p:txBody>
          <a:bodyPr>
            <a:noAutofit/>
          </a:bodyPr>
          <a:lstStyle/>
          <a:p>
            <a:pPr algn="l"/>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中面（</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プライムカバー）（</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 2022</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4727848" y="5949280"/>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1057686" y="5544000"/>
            <a:ext cx="6120680" cy="396000"/>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中面（プライムディスプレイ）（</a:t>
            </a:r>
            <a:r>
              <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rPr>
              <a:t> 2022</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smtClean="0"/>
              <a:t>2022</a:t>
            </a:r>
            <a:r>
              <a:rPr lang="ja-JP" altLang="en-US" dirty="0" smtClean="0"/>
              <a:t>年</a:t>
            </a:r>
            <a:r>
              <a:rPr lang="en-US" altLang="ja-JP" dirty="0" smtClean="0"/>
              <a:t>3</a:t>
            </a:r>
            <a:r>
              <a:rPr lang="ja-JP" altLang="en-US" dirty="0" smtClean="0"/>
              <a:t>月</a:t>
            </a:r>
            <a:r>
              <a:rPr lang="en-US" altLang="ja-JP" dirty="0" smtClean="0"/>
              <a:t>-</a:t>
            </a:r>
            <a:r>
              <a:rPr lang="en-US" altLang="ja-JP" dirty="0"/>
              <a:t>4</a:t>
            </a:r>
            <a:r>
              <a:rPr lang="ja-JP" altLang="en-US" dirty="0" smtClean="0"/>
              <a:t>月の</a:t>
            </a:r>
            <a:r>
              <a:rPr lang="ja-JP" altLang="en-US" dirty="0"/>
              <a:t>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smtClean="0">
                <a:solidFill>
                  <a:schemeClr val="tx1">
                    <a:lumMod val="65000"/>
                    <a:lumOff val="35000"/>
                  </a:schemeClr>
                </a:solidFill>
              </a:rPr>
              <a:t>四半期の期間を</a:t>
            </a:r>
            <a:r>
              <a:rPr lang="ja-JP" altLang="en-US" sz="2000" dirty="0">
                <a:solidFill>
                  <a:schemeClr val="tx1">
                    <a:lumMod val="65000"/>
                    <a:lumOff val="35000"/>
                  </a:schemeClr>
                </a:solidFill>
              </a:rPr>
              <a:t>跨ぐ掲載</a:t>
            </a:r>
            <a:r>
              <a:rPr lang="ja-JP" altLang="en-US" sz="2000" dirty="0" smtClean="0">
                <a:solidFill>
                  <a:schemeClr val="tx1">
                    <a:lumMod val="65000"/>
                    <a:lumOff val="35000"/>
                  </a:schemeClr>
                </a:solidFill>
              </a:rPr>
              <a:t>期間の予約を可能にするため、掲載開始日を</a:t>
            </a:r>
            <a:r>
              <a:rPr lang="en-US" altLang="ja-JP" sz="2000" b="1" dirty="0">
                <a:solidFill>
                  <a:schemeClr val="accent6"/>
                </a:solidFill>
              </a:rPr>
              <a:t>1</a:t>
            </a:r>
            <a:r>
              <a:rPr lang="ja-JP" altLang="en-US" sz="2000" b="1" dirty="0" smtClean="0">
                <a:solidFill>
                  <a:schemeClr val="accent6"/>
                </a:solidFill>
              </a:rPr>
              <a:t>カ月</a:t>
            </a:r>
            <a:r>
              <a:rPr lang="ja-JP" altLang="en-US" sz="2000" dirty="0" smtClean="0">
                <a:solidFill>
                  <a:schemeClr val="accent6"/>
                </a:solidFill>
              </a:rPr>
              <a:t>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smtClean="0">
                <a:solidFill>
                  <a:schemeClr val="tx1">
                    <a:lumMod val="65000"/>
                    <a:lumOff val="35000"/>
                  </a:schemeClr>
                </a:solidFill>
              </a:rPr>
              <a:t>掲載</a:t>
            </a:r>
            <a:r>
              <a:rPr lang="ja-JP" altLang="en-US" sz="2000" dirty="0">
                <a:solidFill>
                  <a:schemeClr val="tx1">
                    <a:lumMod val="65000"/>
                    <a:lumOff val="35000"/>
                  </a:schemeClr>
                </a:solidFill>
              </a:rPr>
              <a:t>期間</a:t>
            </a:r>
            <a:r>
              <a:rPr lang="ja-JP" altLang="en-US" sz="2000" dirty="0" smtClean="0">
                <a:solidFill>
                  <a:schemeClr val="tx1">
                    <a:lumMod val="65000"/>
                    <a:lumOff val="35000"/>
                  </a:schemeClr>
                </a:solidFill>
              </a:rPr>
              <a:t>は「</a:t>
            </a:r>
            <a:r>
              <a:rPr lang="ja-JP" altLang="en-US" sz="2000" dirty="0">
                <a:solidFill>
                  <a:schemeClr val="tx1">
                    <a:lumMod val="65000"/>
                    <a:lumOff val="35000"/>
                  </a:schemeClr>
                </a:solidFill>
              </a:rPr>
              <a:t>商品一覧」ページ「掲載期間」の項目で確認いただけます</a:t>
            </a:r>
            <a:r>
              <a:rPr lang="ja-JP" altLang="en-US" sz="2000" dirty="0" smtClean="0">
                <a:solidFill>
                  <a:schemeClr val="tx1">
                    <a:lumMod val="65000"/>
                    <a:lumOff val="35000"/>
                  </a:schemeClr>
                </a:solidFill>
              </a:rPr>
              <a:t>。</a:t>
            </a:r>
            <a:endParaRPr lang="en-US" altLang="ja-JP" sz="2000" dirty="0" smtClean="0">
              <a:solidFill>
                <a:schemeClr val="tx1">
                  <a:lumMod val="65000"/>
                  <a:lumOff val="35000"/>
                </a:schemeClr>
              </a:solidFill>
            </a:endParaRPr>
          </a:p>
          <a:p>
            <a:r>
              <a:rPr lang="en-US" altLang="ja-JP" sz="2000" dirty="0" smtClean="0">
                <a:solidFill>
                  <a:schemeClr val="tx1">
                    <a:lumMod val="65000"/>
                    <a:lumOff val="35000"/>
                  </a:schemeClr>
                </a:solidFill>
              </a:rPr>
              <a:t>3</a:t>
            </a:r>
            <a:r>
              <a:rPr lang="ja-JP" altLang="en-US" sz="2000" dirty="0" smtClean="0">
                <a:solidFill>
                  <a:schemeClr val="tx1">
                    <a:lumMod val="65000"/>
                    <a:lumOff val="35000"/>
                  </a:schemeClr>
                </a:solidFill>
              </a:rPr>
              <a:t>月から</a:t>
            </a:r>
            <a:r>
              <a:rPr lang="en-US" altLang="ja-JP" sz="2000" dirty="0">
                <a:solidFill>
                  <a:schemeClr val="tx1">
                    <a:lumMod val="65000"/>
                    <a:lumOff val="35000"/>
                  </a:schemeClr>
                </a:solidFill>
              </a:rPr>
              <a:t>4</a:t>
            </a:r>
            <a:r>
              <a:rPr lang="ja-JP" altLang="en-US" sz="2000" dirty="0" smtClean="0">
                <a:solidFill>
                  <a:schemeClr val="tx1">
                    <a:lumMod val="65000"/>
                    <a:lumOff val="35000"/>
                  </a:schemeClr>
                </a:solidFill>
              </a:rPr>
              <a:t>月</a:t>
            </a:r>
            <a:r>
              <a:rPr lang="ja-JP" altLang="en-US" sz="2000" dirty="0">
                <a:solidFill>
                  <a:schemeClr val="tx1">
                    <a:lumMod val="65000"/>
                    <a:lumOff val="35000"/>
                  </a:schemeClr>
                </a:solidFill>
              </a:rPr>
              <a:t>、といった期を跨ぐ掲載期間をご希望の場合</a:t>
            </a:r>
            <a:r>
              <a:rPr lang="ja-JP" altLang="en-US" sz="2000" dirty="0" smtClean="0">
                <a:solidFill>
                  <a:schemeClr val="tx1">
                    <a:lumMod val="65000"/>
                    <a:lumOff val="35000"/>
                  </a:schemeClr>
                </a:solidFill>
              </a:rPr>
              <a:t>は、</a:t>
            </a:r>
            <a:endParaRPr lang="en-US" altLang="ja-JP" sz="2000" dirty="0" smtClean="0">
              <a:solidFill>
                <a:schemeClr val="tx1">
                  <a:lumMod val="65000"/>
                  <a:lumOff val="35000"/>
                </a:schemeClr>
              </a:solidFill>
            </a:endParaRPr>
          </a:p>
          <a:p>
            <a:r>
              <a:rPr lang="ja-JP" altLang="en-US" sz="2000" dirty="0" smtClean="0">
                <a:solidFill>
                  <a:schemeClr val="tx1">
                    <a:lumMod val="65000"/>
                    <a:lumOff val="35000"/>
                  </a:schemeClr>
                </a:solidFill>
              </a:rPr>
              <a:t>今回</a:t>
            </a:r>
            <a:r>
              <a:rPr lang="ja-JP" altLang="en-US" sz="2000" dirty="0">
                <a:solidFill>
                  <a:schemeClr val="tx1">
                    <a:lumMod val="65000"/>
                    <a:lumOff val="35000"/>
                  </a:schemeClr>
                </a:solidFill>
              </a:rPr>
              <a:t>リリースする</a:t>
            </a:r>
            <a:r>
              <a:rPr lang="ja-JP" altLang="en-US" sz="2000" dirty="0" smtClean="0">
                <a:solidFill>
                  <a:schemeClr val="tx1">
                    <a:lumMod val="65000"/>
                    <a:lumOff val="35000"/>
                  </a:schemeClr>
                </a:solidFill>
              </a:rPr>
              <a:t>第</a:t>
            </a:r>
            <a:r>
              <a:rPr lang="en-US" altLang="ja-JP" sz="2000" dirty="0" smtClean="0">
                <a:solidFill>
                  <a:schemeClr val="tx1">
                    <a:lumMod val="65000"/>
                    <a:lumOff val="35000"/>
                  </a:schemeClr>
                </a:solidFill>
              </a:rPr>
              <a:t>1</a:t>
            </a:r>
            <a:r>
              <a:rPr lang="ja-JP" altLang="en-US" sz="2000" dirty="0" smtClean="0">
                <a:solidFill>
                  <a:schemeClr val="tx1">
                    <a:lumMod val="65000"/>
                    <a:lumOff val="35000"/>
                  </a:schemeClr>
                </a:solidFill>
              </a:rPr>
              <a:t>四半期（</a:t>
            </a:r>
            <a:r>
              <a:rPr lang="en-US" altLang="ja-JP" sz="2000" dirty="0" smtClean="0">
                <a:solidFill>
                  <a:schemeClr val="tx1">
                    <a:lumMod val="65000"/>
                    <a:lumOff val="35000"/>
                  </a:schemeClr>
                </a:solidFill>
              </a:rPr>
              <a:t>2022</a:t>
            </a:r>
            <a:r>
              <a:rPr lang="ja-JP" altLang="en-US" sz="2000" dirty="0" smtClean="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smtClean="0">
                <a:solidFill>
                  <a:schemeClr val="tx1">
                    <a:lumMod val="65000"/>
                    <a:lumOff val="35000"/>
                  </a:schemeClr>
                </a:solidFill>
              </a:rPr>
              <a:t>月～</a:t>
            </a:r>
            <a:r>
              <a:rPr lang="en-US" altLang="ja-JP" sz="2000" dirty="0" smtClean="0">
                <a:solidFill>
                  <a:schemeClr val="tx1">
                    <a:lumMod val="65000"/>
                    <a:lumOff val="35000"/>
                  </a:schemeClr>
                </a:solidFill>
              </a:rPr>
              <a:t>6</a:t>
            </a:r>
            <a:r>
              <a:rPr lang="ja-JP" altLang="en-US" sz="2000" dirty="0" smtClean="0">
                <a:solidFill>
                  <a:schemeClr val="tx1">
                    <a:lumMod val="65000"/>
                    <a:lumOff val="35000"/>
                  </a:schemeClr>
                </a:solidFill>
              </a:rPr>
              <a:t>月また</a:t>
            </a:r>
            <a:r>
              <a:rPr lang="ja-JP" altLang="en-US" sz="2000" dirty="0">
                <a:solidFill>
                  <a:schemeClr val="tx1">
                    <a:lumMod val="65000"/>
                    <a:lumOff val="35000"/>
                  </a:schemeClr>
                </a:solidFill>
              </a:rPr>
              <a:t>は</a:t>
            </a:r>
            <a:r>
              <a:rPr lang="en-US" altLang="ja-JP" sz="2000" dirty="0" smtClean="0">
                <a:solidFill>
                  <a:schemeClr val="tx1">
                    <a:lumMod val="65000"/>
                    <a:lumOff val="35000"/>
                  </a:schemeClr>
                </a:solidFill>
              </a:rPr>
              <a:t>3</a:t>
            </a:r>
            <a:r>
              <a:rPr lang="ja-JP" altLang="en-US" sz="2000" dirty="0">
                <a:solidFill>
                  <a:schemeClr val="tx1">
                    <a:lumMod val="65000"/>
                    <a:lumOff val="35000"/>
                  </a:schemeClr>
                </a:solidFill>
              </a:rPr>
              <a:t>月</a:t>
            </a:r>
            <a:r>
              <a:rPr lang="ja-JP" altLang="en-US" sz="2000" dirty="0" smtClean="0">
                <a:solidFill>
                  <a:schemeClr val="tx1">
                    <a:lumMod val="65000"/>
                    <a:lumOff val="35000"/>
                  </a:schemeClr>
                </a:solidFill>
              </a:rPr>
              <a:t>～</a:t>
            </a:r>
            <a:r>
              <a:rPr lang="en-US" altLang="ja-JP" sz="2000" dirty="0" smtClean="0">
                <a:solidFill>
                  <a:schemeClr val="tx1">
                    <a:lumMod val="65000"/>
                    <a:lumOff val="35000"/>
                  </a:schemeClr>
                </a:solidFill>
              </a:rPr>
              <a:t>9</a:t>
            </a:r>
            <a:r>
              <a:rPr lang="ja-JP" altLang="en-US" sz="2000" dirty="0" smtClean="0">
                <a:solidFill>
                  <a:schemeClr val="tx1">
                    <a:lumMod val="65000"/>
                    <a:lumOff val="35000"/>
                  </a:schemeClr>
                </a:solidFill>
              </a:rPr>
              <a:t>月）商品をご利用</a:t>
            </a:r>
            <a:r>
              <a:rPr lang="ja-JP" altLang="en-US" sz="2000" dirty="0">
                <a:solidFill>
                  <a:schemeClr val="tx1">
                    <a:lumMod val="65000"/>
                    <a:lumOff val="35000"/>
                  </a:schemeClr>
                </a:solidFill>
              </a:rPr>
              <a:t>ください</a:t>
            </a:r>
            <a:r>
              <a:rPr lang="ja-JP" altLang="en-US" sz="2000" dirty="0" smtClean="0">
                <a:solidFill>
                  <a:schemeClr val="tx1">
                    <a:lumMod val="65000"/>
                    <a:lumOff val="35000"/>
                  </a:schemeClr>
                </a:solidFill>
              </a:rPr>
              <a:t>。</a:t>
            </a:r>
            <a:endParaRPr lang="en-US" altLang="ja-JP" sz="2000" dirty="0">
              <a:solidFill>
                <a:schemeClr val="tx1">
                  <a:lumMod val="65000"/>
                  <a:lumOff val="35000"/>
                </a:schemeClr>
              </a:solidFill>
            </a:endParaRPr>
          </a:p>
        </p:txBody>
      </p:sp>
      <p:sp>
        <p:nvSpPr>
          <p:cNvPr id="39" name="正方形/長方形 38"/>
          <p:cNvSpPr/>
          <p:nvPr/>
        </p:nvSpPr>
        <p:spPr>
          <a:xfrm>
            <a:off x="551384"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a:t>
            </a:r>
            <a:r>
              <a:rPr lang="ja-JP" altLang="en-US" dirty="0" smtClean="0">
                <a:solidFill>
                  <a:schemeClr val="tx1"/>
                </a:solidFill>
              </a:rPr>
              <a:t>月</a:t>
            </a:r>
            <a:endParaRPr lang="ja-JP" altLang="en-US" dirty="0">
              <a:solidFill>
                <a:schemeClr val="tx1"/>
              </a:solidFill>
            </a:endParaRP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2</a:t>
            </a:r>
            <a:r>
              <a:rPr lang="ja-JP" altLang="en-US" dirty="0" smtClean="0">
                <a:solidFill>
                  <a:schemeClr val="tx1"/>
                </a:solidFill>
              </a:rPr>
              <a:t>月</a:t>
            </a:r>
            <a:endParaRPr lang="ja-JP" altLang="en-US" dirty="0">
              <a:solidFill>
                <a:schemeClr val="tx1"/>
              </a:solidFill>
            </a:endParaRP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3</a:t>
            </a:r>
            <a:r>
              <a:rPr lang="ja-JP" altLang="en-US" dirty="0" smtClean="0">
                <a:solidFill>
                  <a:schemeClr val="tx1"/>
                </a:solidFill>
              </a:rPr>
              <a:t>月</a:t>
            </a:r>
            <a:endParaRPr lang="ja-JP" altLang="en-US" dirty="0">
              <a:solidFill>
                <a:schemeClr val="tx1"/>
              </a:solidFill>
            </a:endParaRP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4</a:t>
            </a:r>
            <a:r>
              <a:rPr lang="ja-JP" altLang="en-US" dirty="0" smtClean="0">
                <a:solidFill>
                  <a:schemeClr val="tx1"/>
                </a:solidFill>
              </a:rPr>
              <a:t>月</a:t>
            </a:r>
            <a:endParaRPr lang="ja-JP" altLang="en-US" dirty="0">
              <a:solidFill>
                <a:schemeClr val="tx1"/>
              </a:solidFill>
            </a:endParaRP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5</a:t>
            </a:r>
            <a:r>
              <a:rPr lang="ja-JP" altLang="en-US" dirty="0" smtClean="0">
                <a:solidFill>
                  <a:schemeClr val="tx1"/>
                </a:solidFill>
              </a:rPr>
              <a:t>月</a:t>
            </a:r>
            <a:endParaRPr lang="ja-JP" altLang="en-US" dirty="0">
              <a:solidFill>
                <a:schemeClr val="tx1"/>
              </a:solidFill>
            </a:endParaRP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smtClean="0">
                <a:solidFill>
                  <a:schemeClr val="tx1"/>
                </a:solidFill>
              </a:rPr>
              <a:t>6</a:t>
            </a:r>
            <a:r>
              <a:rPr lang="ja-JP" altLang="en-US" dirty="0" smtClean="0">
                <a:solidFill>
                  <a:schemeClr val="tx1"/>
                </a:solidFill>
              </a:rPr>
              <a:t>月</a:t>
            </a:r>
            <a:endParaRPr lang="ja-JP" altLang="en-US" dirty="0">
              <a:solidFill>
                <a:schemeClr val="tx1"/>
              </a:solidFill>
            </a:endParaRP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smtClean="0">
                <a:solidFill>
                  <a:schemeClr val="bg1"/>
                </a:solidFill>
              </a:rPr>
              <a:t>2022</a:t>
            </a:r>
            <a:r>
              <a:rPr lang="ja-JP" altLang="en-US" b="1" dirty="0" smtClean="0">
                <a:solidFill>
                  <a:schemeClr val="bg1"/>
                </a:solidFill>
              </a:rPr>
              <a:t>年</a:t>
            </a:r>
            <a:r>
              <a:rPr lang="en-US" altLang="ja-JP" b="1" dirty="0" smtClean="0">
                <a:solidFill>
                  <a:schemeClr val="bg1"/>
                </a:solidFill>
              </a:rPr>
              <a:t>1</a:t>
            </a:r>
            <a:r>
              <a:rPr lang="ja-JP" altLang="en-US" b="1" dirty="0" smtClean="0">
                <a:solidFill>
                  <a:schemeClr val="bg1"/>
                </a:solidFill>
              </a:rPr>
              <a:t>月～</a:t>
            </a:r>
            <a:r>
              <a:rPr lang="en-US" altLang="ja-JP" b="1" dirty="0" smtClean="0">
                <a:solidFill>
                  <a:schemeClr val="bg1"/>
                </a:solidFill>
              </a:rPr>
              <a:t>3</a:t>
            </a:r>
            <a:r>
              <a:rPr lang="ja-JP" altLang="en-US" b="1" dirty="0" smtClean="0">
                <a:solidFill>
                  <a:schemeClr val="bg1"/>
                </a:solidFill>
              </a:rPr>
              <a:t>月</a:t>
            </a:r>
            <a:endParaRPr lang="ja-JP" altLang="en-US" b="1" dirty="0">
              <a:solidFill>
                <a:schemeClr val="bg1"/>
              </a:solidFill>
            </a:endParaRP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smtClean="0">
                <a:solidFill>
                  <a:schemeClr val="bg1"/>
                </a:solidFill>
              </a:rPr>
              <a:t>2022</a:t>
            </a:r>
            <a:r>
              <a:rPr lang="ja-JP" altLang="en-US" b="1" dirty="0" smtClean="0">
                <a:solidFill>
                  <a:schemeClr val="bg1"/>
                </a:solidFill>
              </a:rPr>
              <a:t>年</a:t>
            </a:r>
            <a:r>
              <a:rPr lang="en-US" altLang="ja-JP" b="1" dirty="0" smtClean="0">
                <a:solidFill>
                  <a:schemeClr val="bg1"/>
                </a:solidFill>
              </a:rPr>
              <a:t>4</a:t>
            </a:r>
            <a:r>
              <a:rPr lang="ja-JP" altLang="en-US" b="1" dirty="0" smtClean="0">
                <a:solidFill>
                  <a:schemeClr val="bg1"/>
                </a:solidFill>
              </a:rPr>
              <a:t>月～</a:t>
            </a:r>
            <a:r>
              <a:rPr lang="en-US" altLang="ja-JP" b="1" dirty="0" smtClean="0">
                <a:solidFill>
                  <a:schemeClr val="bg1"/>
                </a:solidFill>
              </a:rPr>
              <a:t>6</a:t>
            </a:r>
            <a:r>
              <a:rPr lang="ja-JP" altLang="en-US" b="1" dirty="0" smtClean="0">
                <a:solidFill>
                  <a:schemeClr val="bg1"/>
                </a:solidFill>
              </a:rPr>
              <a:t>月</a:t>
            </a:r>
            <a:endParaRPr lang="ja-JP" altLang="en-US" b="1" dirty="0">
              <a:solidFill>
                <a:schemeClr val="bg1"/>
              </a:solidFill>
            </a:endParaRP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smtClean="0">
                <a:solidFill>
                  <a:schemeClr val="tx1"/>
                </a:solidFill>
              </a:rPr>
              <a:t>商品有効期間：</a:t>
            </a:r>
            <a:r>
              <a:rPr lang="en-US" altLang="ja-JP" sz="1600" dirty="0" smtClean="0">
                <a:solidFill>
                  <a:schemeClr val="tx1"/>
                </a:solidFill>
              </a:rPr>
              <a:t>2022</a:t>
            </a:r>
            <a:r>
              <a:rPr lang="ja-JP" altLang="en-US" sz="1600" dirty="0" smtClean="0">
                <a:solidFill>
                  <a:schemeClr val="tx1"/>
                </a:solidFill>
              </a:rPr>
              <a:t>年</a:t>
            </a:r>
            <a:r>
              <a:rPr lang="en-US" altLang="ja-JP" sz="1600" dirty="0" smtClean="0">
                <a:solidFill>
                  <a:schemeClr val="tx1"/>
                </a:solidFill>
              </a:rPr>
              <a:t>1</a:t>
            </a:r>
            <a:r>
              <a:rPr lang="ja-JP" altLang="en-US" sz="1600" dirty="0" smtClean="0">
                <a:solidFill>
                  <a:schemeClr val="tx1"/>
                </a:solidFill>
              </a:rPr>
              <a:t>月～</a:t>
            </a:r>
            <a:r>
              <a:rPr lang="en-US" altLang="ja-JP" sz="1600" dirty="0" smtClean="0">
                <a:solidFill>
                  <a:schemeClr val="tx1"/>
                </a:solidFill>
              </a:rPr>
              <a:t>3</a:t>
            </a:r>
            <a:r>
              <a:rPr lang="ja-JP" altLang="en-US" sz="1600" dirty="0" smtClean="0">
                <a:solidFill>
                  <a:schemeClr val="tx1"/>
                </a:solidFill>
              </a:rPr>
              <a:t>月</a:t>
            </a:r>
            <a:endParaRPr lang="ja-JP" altLang="en-US" sz="1600" dirty="0">
              <a:solidFill>
                <a:schemeClr val="tx1"/>
              </a:solidFill>
            </a:endParaRP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smtClean="0">
                <a:solidFill>
                  <a:schemeClr val="tx1"/>
                </a:solidFill>
              </a:rPr>
              <a:t>　</a:t>
            </a:r>
            <a:r>
              <a:rPr lang="ja-JP" altLang="en-US" sz="1600" dirty="0">
                <a:solidFill>
                  <a:schemeClr val="tx1"/>
                </a:solidFill>
              </a:rPr>
              <a:t>商品有効期間： </a:t>
            </a:r>
            <a:r>
              <a:rPr lang="ja-JP" altLang="en-US" sz="1600" dirty="0" smtClean="0">
                <a:solidFill>
                  <a:schemeClr val="tx1"/>
                </a:solidFill>
              </a:rPr>
              <a:t>～</a:t>
            </a:r>
            <a:r>
              <a:rPr lang="en-US" altLang="ja-JP" sz="1600" dirty="0" smtClean="0">
                <a:solidFill>
                  <a:schemeClr val="tx1"/>
                </a:solidFill>
              </a:rPr>
              <a:t>2022</a:t>
            </a:r>
            <a:r>
              <a:rPr lang="ja-JP" altLang="en-US" sz="1600" dirty="0" smtClean="0">
                <a:solidFill>
                  <a:schemeClr val="tx1"/>
                </a:solidFill>
              </a:rPr>
              <a:t>年</a:t>
            </a:r>
            <a:r>
              <a:rPr lang="en-US" altLang="ja-JP" sz="1600" dirty="0" smtClean="0">
                <a:solidFill>
                  <a:schemeClr val="tx1"/>
                </a:solidFill>
              </a:rPr>
              <a:t>6</a:t>
            </a:r>
            <a:r>
              <a:rPr lang="ja-JP" altLang="en-US" sz="1600" dirty="0" smtClean="0">
                <a:solidFill>
                  <a:schemeClr val="tx1"/>
                </a:solidFill>
              </a:rPr>
              <a:t>月</a:t>
            </a:r>
            <a:endParaRPr lang="ja-JP" altLang="en-US" sz="1600" dirty="0">
              <a:solidFill>
                <a:schemeClr val="tx1"/>
              </a:solidFill>
            </a:endParaRP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a:t>
            </a:r>
            <a:r>
              <a:rPr lang="ja-JP" altLang="en-US" sz="1600" dirty="0" smtClean="0">
                <a:solidFill>
                  <a:schemeClr val="bg1"/>
                </a:solidFill>
              </a:rPr>
              <a:t>期間</a:t>
            </a:r>
            <a:endParaRPr lang="en-US" altLang="ja-JP" sz="1600" dirty="0" smtClean="0">
              <a:solidFill>
                <a:schemeClr val="bg1"/>
              </a:solidFill>
            </a:endParaRPr>
          </a:p>
          <a:p>
            <a:pPr algn="ctr"/>
            <a:r>
              <a:rPr lang="en-US" altLang="ja-JP" sz="1400" dirty="0" smtClean="0">
                <a:solidFill>
                  <a:schemeClr val="bg1"/>
                </a:solidFill>
              </a:rPr>
              <a:t>2022</a:t>
            </a:r>
            <a:r>
              <a:rPr lang="ja-JP" altLang="en-US" sz="1400" dirty="0" smtClean="0">
                <a:solidFill>
                  <a:schemeClr val="bg1"/>
                </a:solidFill>
              </a:rPr>
              <a:t>年</a:t>
            </a:r>
            <a:r>
              <a:rPr lang="en-US" altLang="ja-JP" sz="1400" dirty="0" smtClean="0">
                <a:solidFill>
                  <a:schemeClr val="bg1"/>
                </a:solidFill>
              </a:rPr>
              <a:t>3</a:t>
            </a:r>
            <a:r>
              <a:rPr lang="ja-JP" altLang="en-US" sz="1400" dirty="0" smtClean="0">
                <a:solidFill>
                  <a:schemeClr val="bg1"/>
                </a:solidFill>
              </a:rPr>
              <a:t>月</a:t>
            </a:r>
            <a:r>
              <a:rPr lang="en-US" altLang="ja-JP" sz="1400" dirty="0" smtClean="0">
                <a:solidFill>
                  <a:schemeClr val="bg1"/>
                </a:solidFill>
              </a:rPr>
              <a:t>1</a:t>
            </a:r>
            <a:r>
              <a:rPr lang="ja-JP" altLang="en-US" sz="1400" dirty="0" smtClean="0">
                <a:solidFill>
                  <a:schemeClr val="bg1"/>
                </a:solidFill>
              </a:rPr>
              <a:t>日～</a:t>
            </a:r>
            <a:endParaRPr lang="ja-JP" altLang="en-US" sz="1400" dirty="0">
              <a:solidFill>
                <a:schemeClr val="bg1"/>
              </a:solidFill>
            </a:endParaRPr>
          </a:p>
        </p:txBody>
      </p:sp>
    </p:spTree>
    <p:extLst>
      <p:ext uri="{BB962C8B-B14F-4D97-AF65-F5344CB8AC3E}">
        <p14:creationId xmlns:p14="http://schemas.microsoft.com/office/powerpoint/2010/main" val="28535993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テキスト ボックス 5"/>
          <p:cNvSpPr txBox="1"/>
          <p:nvPr/>
        </p:nvSpPr>
        <p:spPr>
          <a:xfrm>
            <a:off x="454374" y="1124744"/>
            <a:ext cx="11402265" cy="547842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smtClean="0">
                <a:solidFill>
                  <a:schemeClr val="tx1">
                    <a:lumMod val="65000"/>
                    <a:lumOff val="35000"/>
                  </a:schemeClr>
                </a:solidFill>
              </a:rPr>
              <a:t>　・</a:t>
            </a:r>
            <a:r>
              <a:rPr kumimoji="0" lang="ja-JP" altLang="en-US" sz="1400" kern="0" dirty="0">
                <a:solidFill>
                  <a:schemeClr val="tx1">
                    <a:lumMod val="65000"/>
                    <a:lumOff val="35000"/>
                  </a:schemeClr>
                </a:solidFill>
              </a:rPr>
              <a:t>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6" name="テキスト ボックス 5"/>
          <p:cNvSpPr txBox="1"/>
          <p:nvPr/>
        </p:nvSpPr>
        <p:spPr>
          <a:xfrm>
            <a:off x="454374" y="1124744"/>
            <a:ext cx="11402265" cy="3108543"/>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■金額表示は、消費税を含みません。</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■金額表示は、代理店手数料を含みます。</a:t>
            </a:r>
            <a:endParaRPr kumimoji="0" lang="en-US" altLang="ja-JP" sz="1400" kern="0" dirty="0">
              <a:solidFill>
                <a:schemeClr val="tx1">
                  <a:lumMod val="65000"/>
                  <a:lumOff val="35000"/>
                </a:schemeClr>
              </a:solidFill>
            </a:endParaRPr>
          </a:p>
          <a:p>
            <a:endParaRPr kumimoji="0" lang="en-US" altLang="ja-JP" sz="1400" kern="0" dirty="0" smtClean="0">
              <a:solidFill>
                <a:schemeClr val="tx1">
                  <a:lumMod val="65000"/>
                  <a:lumOff val="35000"/>
                </a:schemeClr>
              </a:solidFill>
            </a:endParaRPr>
          </a:p>
          <a:p>
            <a:r>
              <a:rPr kumimoji="0" lang="ja-JP" altLang="en-US" sz="1400" kern="0" dirty="0" smtClean="0">
                <a:solidFill>
                  <a:schemeClr val="tx1">
                    <a:lumMod val="65000"/>
                    <a:lumOff val="35000"/>
                  </a:schemeClr>
                </a:solidFill>
              </a:rPr>
              <a:t>■</a:t>
            </a:r>
            <a:r>
              <a:rPr kumimoji="0" lang="ja-JP" altLang="en-US" sz="1400" kern="0" dirty="0">
                <a:solidFill>
                  <a:schemeClr val="tx1">
                    <a:lumMod val="65000"/>
                    <a:lumOff val="35000"/>
                  </a:schemeClr>
                </a:solidFill>
              </a:rPr>
              <a:t>在庫確認・シミュレーションの実行日から起算して</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日目以降の日付は指定できず、在庫は確認できません。</a:t>
            </a:r>
          </a:p>
          <a:p>
            <a:r>
              <a:rPr kumimoji="0" lang="ja-JP" altLang="en-US" sz="1400" kern="0" dirty="0">
                <a:solidFill>
                  <a:schemeClr val="tx1">
                    <a:lumMod val="65000"/>
                    <a:lumOff val="35000"/>
                  </a:schemeClr>
                </a:solidFill>
              </a:rPr>
              <a:t>　また、</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日目以降の予約もできません。商品の掲載期間が半年の場合、</a:t>
            </a:r>
          </a:p>
          <a:p>
            <a:r>
              <a:rPr kumimoji="0" lang="ja-JP" altLang="en-US" sz="1400" kern="0" dirty="0">
                <a:solidFill>
                  <a:schemeClr val="tx1">
                    <a:lumMod val="65000"/>
                    <a:lumOff val="35000"/>
                  </a:schemeClr>
                </a:solidFill>
              </a:rPr>
              <a:t>　在庫確認・シミュレーションと予約のタイミングにご注意ください。</a:t>
            </a:r>
          </a:p>
          <a:p>
            <a:endParaRPr kumimoji="0" lang="en-US" altLang="zh-TW" sz="1400" kern="0" dirty="0">
              <a:solidFill>
                <a:schemeClr val="tx1">
                  <a:lumMod val="65000"/>
                  <a:lumOff val="35000"/>
                </a:schemeClr>
              </a:solidFill>
            </a:endParaRPr>
          </a:p>
          <a:p>
            <a:pPr lvl="0"/>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テキスト ボックス 3"/>
          <p:cNvSpPr txBox="1"/>
          <p:nvPr/>
        </p:nvSpPr>
        <p:spPr>
          <a:xfrm>
            <a:off x="343483" y="944563"/>
            <a:ext cx="11402265" cy="5262979"/>
          </a:xfrm>
          <a:prstGeom prst="rect">
            <a:avLst/>
          </a:prstGeom>
          <a:noFill/>
        </p:spPr>
        <p:txBody>
          <a:bodyPr wrap="square" rtlCol="0">
            <a:spAutoFit/>
          </a:bodyPr>
          <a:lstStyle/>
          <a:p>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2022/2/22</a:t>
            </a:r>
          </a:p>
          <a:p>
            <a:r>
              <a:rPr lang="ja-JP" altLang="en-US" sz="1200" dirty="0" smtClean="0">
                <a:solidFill>
                  <a:schemeClr val="tx1">
                    <a:lumMod val="65000"/>
                    <a:lumOff val="35000"/>
                  </a:schemeClr>
                </a:solidFill>
              </a:rPr>
              <a:t>・「商品一覧」の「</a:t>
            </a:r>
            <a:r>
              <a:rPr lang="ja-JP" altLang="en-US" sz="1200" dirty="0">
                <a:solidFill>
                  <a:schemeClr val="tx1">
                    <a:lumMod val="65000"/>
                    <a:lumOff val="35000"/>
                  </a:schemeClr>
                </a:solidFill>
              </a:rPr>
              <a:t>プライムディスプレイ　</a:t>
            </a:r>
            <a:r>
              <a:rPr lang="en-US" altLang="ja-JP" sz="1200" dirty="0" smtClean="0">
                <a:solidFill>
                  <a:schemeClr val="tx1">
                    <a:lumMod val="65000"/>
                    <a:lumOff val="35000"/>
                  </a:schemeClr>
                </a:solidFill>
              </a:rPr>
              <a:t>PC</a:t>
            </a:r>
            <a:r>
              <a:rPr lang="ja-JP" altLang="en-US" sz="1200" dirty="0" smtClean="0">
                <a:solidFill>
                  <a:schemeClr val="tx1">
                    <a:lumMod val="65000"/>
                    <a:lumOff val="35000"/>
                  </a:schemeClr>
                </a:solidFill>
              </a:rPr>
              <a:t>」の商品</a:t>
            </a:r>
            <a:r>
              <a:rPr lang="en-US" altLang="ja-JP" sz="1200" dirty="0" smtClean="0">
                <a:solidFill>
                  <a:schemeClr val="tx1">
                    <a:lumMod val="65000"/>
                    <a:lumOff val="35000"/>
                  </a:schemeClr>
                </a:solidFill>
              </a:rPr>
              <a:t>ID</a:t>
            </a:r>
            <a:r>
              <a:rPr lang="ja-JP" altLang="en-US" sz="1200" dirty="0" smtClean="0">
                <a:solidFill>
                  <a:schemeClr val="tx1">
                    <a:lumMod val="65000"/>
                    <a:lumOff val="35000"/>
                  </a:schemeClr>
                </a:solidFill>
              </a:rPr>
              <a:t>不備を修正</a:t>
            </a:r>
            <a:r>
              <a:rPr kumimoji="0" lang="ja-JP" altLang="en-US" sz="1200" kern="0" dirty="0" smtClean="0">
                <a:solidFill>
                  <a:schemeClr val="tx1">
                    <a:lumMod val="65000"/>
                    <a:lumOff val="35000"/>
                  </a:schemeClr>
                </a:solidFill>
              </a:rPr>
              <a:t>しました。</a:t>
            </a:r>
            <a:endParaRPr kumimoji="0" lang="en-US" altLang="ja-JP" sz="1200" kern="0" dirty="0" smtClean="0">
              <a:solidFill>
                <a:schemeClr val="tx1">
                  <a:lumMod val="65000"/>
                  <a:lumOff val="35000"/>
                </a:schemeClr>
              </a:solidFill>
            </a:endParaRPr>
          </a:p>
          <a:p>
            <a:endParaRPr kumimoji="0" lang="en-US" altLang="ja-JP" sz="1200" kern="0" dirty="0">
              <a:solidFill>
                <a:schemeClr val="tx1">
                  <a:lumMod val="65000"/>
                  <a:lumOff val="35000"/>
                </a:schemeClr>
              </a:solidFill>
            </a:endParaRPr>
          </a:p>
          <a:p>
            <a:r>
              <a:rPr kumimoji="0" lang="ja-JP" altLang="en-US" sz="1200" kern="0" dirty="0">
                <a:solidFill>
                  <a:schemeClr val="tx1">
                    <a:lumMod val="65000"/>
                    <a:lumOff val="35000"/>
                  </a:schemeClr>
                </a:solidFill>
              </a:rPr>
              <a:t>■</a:t>
            </a:r>
            <a:r>
              <a:rPr kumimoji="0" lang="en-US" altLang="ja-JP" sz="1200" kern="0" dirty="0">
                <a:solidFill>
                  <a:schemeClr val="tx1">
                    <a:lumMod val="65000"/>
                    <a:lumOff val="35000"/>
                  </a:schemeClr>
                </a:solidFill>
              </a:rPr>
              <a:t>2022/3/14</a:t>
            </a:r>
          </a:p>
          <a:p>
            <a:r>
              <a:rPr lang="ja-JP" altLang="en-US" sz="1200" dirty="0">
                <a:solidFill>
                  <a:schemeClr val="tx1">
                    <a:lumMod val="65000"/>
                    <a:lumOff val="35000"/>
                  </a:schemeClr>
                </a:solidFill>
              </a:rPr>
              <a:t>・「広告タイプ一覧」および「免責事項・注意事項」に入稿規定関連についての記載を一部削除いたしました</a:t>
            </a:r>
            <a:r>
              <a:rPr lang="ja-JP" altLang="en-US" sz="1200" dirty="0" smtClean="0">
                <a:solidFill>
                  <a:schemeClr val="tx1">
                    <a:lumMod val="65000"/>
                    <a:lumOff val="35000"/>
                  </a:schemeClr>
                </a:solidFill>
              </a:rPr>
              <a:t>。</a:t>
            </a:r>
            <a:endParaRPr lang="en-US" altLang="ja-JP" sz="1200" dirty="0" smtClean="0">
              <a:solidFill>
                <a:schemeClr val="tx1">
                  <a:lumMod val="65000"/>
                  <a:lumOff val="35000"/>
                </a:schemeClr>
              </a:solidFill>
            </a:endParaRPr>
          </a:p>
          <a:p>
            <a:endParaRPr lang="en-US" altLang="ja-JP" sz="1200" dirty="0">
              <a:solidFill>
                <a:schemeClr val="tx1">
                  <a:lumMod val="65000"/>
                  <a:lumOff val="35000"/>
                </a:schemeClr>
              </a:solidFill>
            </a:endParaRPr>
          </a:p>
          <a:p>
            <a:r>
              <a:rPr lang="ja-JP" altLang="en-US" sz="1200" dirty="0">
                <a:solidFill>
                  <a:schemeClr val="tx1">
                    <a:lumMod val="65000"/>
                    <a:lumOff val="35000"/>
                  </a:schemeClr>
                </a:solidFill>
              </a:rPr>
              <a:t>■</a:t>
            </a:r>
            <a:r>
              <a:rPr lang="en-US" altLang="ja-JP" sz="1200" dirty="0">
                <a:solidFill>
                  <a:schemeClr val="tx1">
                    <a:lumMod val="65000"/>
                    <a:lumOff val="35000"/>
                  </a:schemeClr>
                </a:solidFill>
              </a:rPr>
              <a:t>2022/3/31</a:t>
            </a:r>
          </a:p>
          <a:p>
            <a:r>
              <a:rPr lang="ja-JP" altLang="en-US" sz="1200" dirty="0">
                <a:solidFill>
                  <a:schemeClr val="tx1">
                    <a:lumMod val="65000"/>
                    <a:lumOff val="35000"/>
                  </a:schemeClr>
                </a:solidFill>
              </a:rPr>
              <a:t>・商品一覧</a:t>
            </a:r>
            <a:r>
              <a:rPr lang="ja-JP" altLang="en-US" sz="1200" dirty="0" smtClean="0">
                <a:solidFill>
                  <a:schemeClr val="tx1">
                    <a:lumMod val="65000"/>
                    <a:lumOff val="35000"/>
                  </a:schemeClr>
                </a:solidFill>
              </a:rPr>
              <a:t>「プライムカバー</a:t>
            </a:r>
            <a:r>
              <a:rPr lang="ja-JP" altLang="en-US" sz="1200" dirty="0">
                <a:solidFill>
                  <a:schemeClr val="tx1">
                    <a:lumMod val="65000"/>
                    <a:lumOff val="35000"/>
                  </a:schemeClr>
                </a:solidFill>
              </a:rPr>
              <a:t>　</a:t>
            </a:r>
            <a:r>
              <a:rPr lang="en-US" altLang="ja-JP" sz="1200" dirty="0">
                <a:solidFill>
                  <a:schemeClr val="tx1">
                    <a:lumMod val="65000"/>
                    <a:lumOff val="35000"/>
                  </a:schemeClr>
                </a:solidFill>
              </a:rPr>
              <a:t>SP</a:t>
            </a:r>
            <a:r>
              <a:rPr lang="ja-JP" altLang="en-US" sz="1200" dirty="0">
                <a:solidFill>
                  <a:schemeClr val="tx1">
                    <a:lumMod val="65000"/>
                    <a:lumOff val="35000"/>
                  </a:schemeClr>
                </a:solidFill>
              </a:rPr>
              <a:t>」</a:t>
            </a:r>
            <a:r>
              <a:rPr lang="ja-JP" altLang="en-US" sz="1200" dirty="0" smtClean="0">
                <a:solidFill>
                  <a:schemeClr val="tx1">
                    <a:lumMod val="65000"/>
                    <a:lumOff val="35000"/>
                  </a:schemeClr>
                </a:solidFill>
              </a:rPr>
              <a:t>「プライムカバー</a:t>
            </a:r>
            <a:r>
              <a:rPr lang="ja-JP" altLang="en-US" sz="1200" dirty="0">
                <a:solidFill>
                  <a:schemeClr val="tx1">
                    <a:lumMod val="65000"/>
                    <a:lumOff val="35000"/>
                  </a:schemeClr>
                </a:solidFill>
              </a:rPr>
              <a:t>　</a:t>
            </a:r>
            <a:r>
              <a:rPr lang="en-US" altLang="ja-JP" sz="1200" dirty="0">
                <a:solidFill>
                  <a:schemeClr val="tx1">
                    <a:lumMod val="65000"/>
                    <a:lumOff val="35000"/>
                  </a:schemeClr>
                </a:solidFill>
              </a:rPr>
              <a:t>SP</a:t>
            </a:r>
            <a:r>
              <a:rPr lang="ja-JP" altLang="en-US" sz="1200" dirty="0">
                <a:solidFill>
                  <a:schemeClr val="tx1">
                    <a:lumMod val="65000"/>
                    <a:lumOff val="35000"/>
                  </a:schemeClr>
                </a:solidFill>
              </a:rPr>
              <a:t>（市区郡）」の以下項目を変更しました。</a:t>
            </a:r>
          </a:p>
          <a:p>
            <a:r>
              <a:rPr lang="ja-JP" altLang="en-US" sz="1200" dirty="0">
                <a:solidFill>
                  <a:schemeClr val="tx1">
                    <a:lumMod val="65000"/>
                    <a:lumOff val="35000"/>
                  </a:schemeClr>
                </a:solidFill>
              </a:rPr>
              <a:t>・リリース種別</a:t>
            </a:r>
          </a:p>
          <a:p>
            <a:r>
              <a:rPr lang="ja-JP" altLang="en-US" sz="1200" dirty="0">
                <a:solidFill>
                  <a:schemeClr val="tx1">
                    <a:lumMod val="65000"/>
                    <a:lumOff val="35000"/>
                  </a:schemeClr>
                </a:solidFill>
              </a:rPr>
              <a:t>・予約開始</a:t>
            </a:r>
            <a:r>
              <a:rPr lang="ja-JP" altLang="en-US" sz="1200" dirty="0" smtClean="0">
                <a:solidFill>
                  <a:schemeClr val="tx1">
                    <a:lumMod val="65000"/>
                    <a:lumOff val="35000"/>
                  </a:schemeClr>
                </a:solidFill>
              </a:rPr>
              <a:t>日</a:t>
            </a:r>
            <a:endParaRPr lang="en-US" altLang="ja-JP" sz="1200" dirty="0" smtClean="0">
              <a:solidFill>
                <a:schemeClr val="tx1">
                  <a:lumMod val="65000"/>
                  <a:lumOff val="35000"/>
                </a:schemeClr>
              </a:solidFill>
            </a:endParaRPr>
          </a:p>
          <a:p>
            <a:r>
              <a:rPr lang="ja-JP" altLang="en-US" sz="1200" dirty="0" smtClean="0">
                <a:solidFill>
                  <a:schemeClr val="tx1">
                    <a:lumMod val="65000"/>
                    <a:lumOff val="35000"/>
                  </a:schemeClr>
                </a:solidFill>
              </a:rPr>
              <a:t>・掲載場所</a:t>
            </a:r>
            <a:endParaRPr lang="ja-JP" altLang="en-US" sz="1200" dirty="0">
              <a:solidFill>
                <a:schemeClr val="tx1">
                  <a:lumMod val="65000"/>
                  <a:lumOff val="35000"/>
                </a:schemeClr>
              </a:solidFill>
            </a:endParaRPr>
          </a:p>
          <a:p>
            <a:r>
              <a:rPr lang="ja-JP" altLang="en-US" sz="1200" dirty="0">
                <a:solidFill>
                  <a:schemeClr val="tx1">
                    <a:lumMod val="65000"/>
                    <a:lumOff val="35000"/>
                  </a:schemeClr>
                </a:solidFill>
              </a:rPr>
              <a:t>・掲載期間</a:t>
            </a:r>
            <a:endParaRPr lang="en-US" altLang="ja-JP" sz="1200" dirty="0">
              <a:solidFill>
                <a:schemeClr val="tx1">
                  <a:lumMod val="65000"/>
                  <a:lumOff val="35000"/>
                </a:schemeClr>
              </a:solidFill>
            </a:endParaRPr>
          </a:p>
          <a:p>
            <a:endParaRPr lang="en-US" altLang="ja-JP" sz="1200" dirty="0" smtClean="0">
              <a:solidFill>
                <a:schemeClr val="tx1">
                  <a:lumMod val="65000"/>
                  <a:lumOff val="35000"/>
                </a:schemeClr>
              </a:solidFill>
            </a:endParaRPr>
          </a:p>
          <a:p>
            <a:r>
              <a:rPr lang="en-US" altLang="ja-JP" sz="1200" dirty="0">
                <a:solidFill>
                  <a:schemeClr val="tx1">
                    <a:lumMod val="65000"/>
                    <a:lumOff val="35000"/>
                  </a:schemeClr>
                </a:solidFill>
              </a:rPr>
              <a:t>■2022/4/4</a:t>
            </a:r>
            <a:endParaRPr lang="en-US" altLang="ja-JP" sz="1200" dirty="0" smtClean="0">
              <a:solidFill>
                <a:schemeClr val="tx1">
                  <a:lumMod val="65000"/>
                  <a:lumOff val="35000"/>
                </a:schemeClr>
              </a:solidFill>
            </a:endParaRPr>
          </a:p>
          <a:p>
            <a:r>
              <a:rPr lang="ja-JP" altLang="en-US" sz="1200" dirty="0">
                <a:solidFill>
                  <a:schemeClr val="tx1">
                    <a:lumMod val="65000"/>
                    <a:lumOff val="35000"/>
                  </a:schemeClr>
                </a:solidFill>
              </a:rPr>
              <a:t>・「審査について」および「免責事項・注意事項」の審査説明を更新いたしました</a:t>
            </a:r>
            <a:r>
              <a:rPr lang="ja-JP" altLang="en-US" sz="1200" dirty="0" smtClean="0">
                <a:solidFill>
                  <a:schemeClr val="tx1">
                    <a:lumMod val="65000"/>
                    <a:lumOff val="35000"/>
                  </a:schemeClr>
                </a:solidFill>
              </a:rPr>
              <a:t>。</a:t>
            </a:r>
            <a:endParaRPr lang="en-US" altLang="ja-JP" sz="1200" dirty="0" smtClean="0">
              <a:solidFill>
                <a:schemeClr val="tx1">
                  <a:lumMod val="65000"/>
                  <a:lumOff val="35000"/>
                </a:schemeClr>
              </a:solidFill>
            </a:endParaRPr>
          </a:p>
          <a:p>
            <a:endParaRPr lang="en-US" altLang="ja-JP" sz="1200" dirty="0">
              <a:solidFill>
                <a:schemeClr val="tx1">
                  <a:lumMod val="65000"/>
                  <a:lumOff val="35000"/>
                </a:schemeClr>
              </a:solidFill>
            </a:endParaRPr>
          </a:p>
          <a:p>
            <a:r>
              <a:rPr lang="ja-JP" altLang="en-US" sz="1200" dirty="0">
                <a:solidFill>
                  <a:schemeClr val="tx1">
                    <a:lumMod val="65000"/>
                    <a:lumOff val="35000"/>
                  </a:schemeClr>
                </a:solidFill>
              </a:rPr>
              <a:t>■</a:t>
            </a:r>
            <a:r>
              <a:rPr lang="en-US" altLang="ja-JP" sz="1200" dirty="0" smtClean="0">
                <a:solidFill>
                  <a:schemeClr val="tx1">
                    <a:lumMod val="65000"/>
                    <a:lumOff val="35000"/>
                  </a:schemeClr>
                </a:solidFill>
              </a:rPr>
              <a:t>2022/5/25</a:t>
            </a:r>
            <a:endParaRPr lang="en-US" altLang="ja-JP" sz="1200" dirty="0">
              <a:solidFill>
                <a:schemeClr val="tx1">
                  <a:lumMod val="65000"/>
                  <a:lumOff val="35000"/>
                </a:schemeClr>
              </a:solidFill>
            </a:endParaRPr>
          </a:p>
          <a:p>
            <a:r>
              <a:rPr lang="ja-JP" altLang="en-US" sz="1200" dirty="0" smtClean="0">
                <a:solidFill>
                  <a:schemeClr val="tx1">
                    <a:lumMod val="65000"/>
                    <a:lumOff val="35000"/>
                  </a:schemeClr>
                </a:solidFill>
              </a:rPr>
              <a:t>・以下</a:t>
            </a:r>
            <a:r>
              <a:rPr lang="ja-JP" altLang="en-US" sz="1200" dirty="0">
                <a:solidFill>
                  <a:schemeClr val="tx1">
                    <a:lumMod val="65000"/>
                    <a:lumOff val="35000"/>
                  </a:schemeClr>
                </a:solidFill>
              </a:rPr>
              <a:t>商品で、商品設定を変更しました</a:t>
            </a:r>
            <a:r>
              <a:rPr lang="ja-JP" altLang="en-US" sz="1200" dirty="0" smtClean="0">
                <a:solidFill>
                  <a:schemeClr val="tx1">
                    <a:lumMod val="65000"/>
                    <a:lumOff val="35000"/>
                  </a:schemeClr>
                </a:solidFill>
              </a:rPr>
              <a:t>。</a:t>
            </a:r>
            <a:endParaRPr lang="en-US" altLang="ja-JP" sz="1200" dirty="0">
              <a:solidFill>
                <a:schemeClr val="tx1">
                  <a:lumMod val="65000"/>
                  <a:lumOff val="35000"/>
                </a:schemeClr>
              </a:solidFill>
            </a:endParaRPr>
          </a:p>
          <a:p>
            <a:r>
              <a:rPr lang="ja-JP" altLang="en-US" sz="1200" dirty="0">
                <a:solidFill>
                  <a:schemeClr val="tx1">
                    <a:lumMod val="65000"/>
                    <a:lumOff val="35000"/>
                  </a:schemeClr>
                </a:solidFill>
              </a:rPr>
              <a:t>△オーディエンスリスト（ヤフー提供）対応、商品</a:t>
            </a:r>
            <a:r>
              <a:rPr lang="en-US" altLang="ja-JP" sz="1200" dirty="0">
                <a:solidFill>
                  <a:schemeClr val="tx1">
                    <a:lumMod val="65000"/>
                    <a:lumOff val="35000"/>
                  </a:schemeClr>
                </a:solidFill>
              </a:rPr>
              <a:t>ID</a:t>
            </a:r>
            <a:r>
              <a:rPr lang="ja-JP" altLang="en-US" sz="1200" dirty="0">
                <a:solidFill>
                  <a:schemeClr val="tx1">
                    <a:lumMod val="65000"/>
                    <a:lumOff val="35000"/>
                  </a:schemeClr>
                </a:solidFill>
              </a:rPr>
              <a:t>変更</a:t>
            </a:r>
            <a:endParaRPr lang="en-US" altLang="ja-JP" sz="1200" dirty="0">
              <a:solidFill>
                <a:schemeClr val="tx1">
                  <a:lumMod val="65000"/>
                  <a:lumOff val="35000"/>
                </a:schemeClr>
              </a:solidFill>
            </a:endParaRPr>
          </a:p>
          <a:p>
            <a:r>
              <a:rPr lang="ja-JP" altLang="en-US" sz="1200" dirty="0" smtClean="0">
                <a:solidFill>
                  <a:schemeClr val="tx1">
                    <a:lumMod val="65000"/>
                    <a:lumOff val="35000"/>
                  </a:schemeClr>
                </a:solidFill>
              </a:rPr>
              <a:t>プライムカバー</a:t>
            </a:r>
            <a:r>
              <a:rPr lang="ja-JP" altLang="en-US" sz="1200" dirty="0">
                <a:solidFill>
                  <a:schemeClr val="tx1">
                    <a:lumMod val="65000"/>
                    <a:lumOff val="35000"/>
                  </a:schemeClr>
                </a:solidFill>
              </a:rPr>
              <a:t>　</a:t>
            </a:r>
            <a:r>
              <a:rPr lang="en-US" altLang="ja-JP" sz="1200" dirty="0">
                <a:solidFill>
                  <a:schemeClr val="tx1">
                    <a:lumMod val="65000"/>
                    <a:lumOff val="35000"/>
                  </a:schemeClr>
                </a:solidFill>
              </a:rPr>
              <a:t>SP</a:t>
            </a:r>
          </a:p>
          <a:p>
            <a:r>
              <a:rPr lang="ja-JP" altLang="en-US" sz="1200" dirty="0">
                <a:solidFill>
                  <a:schemeClr val="tx1">
                    <a:lumMod val="65000"/>
                    <a:lumOff val="35000"/>
                  </a:schemeClr>
                </a:solidFill>
              </a:rPr>
              <a:t>プライムディスプレイ　</a:t>
            </a:r>
            <a:r>
              <a:rPr lang="en-US" altLang="ja-JP" sz="1200" dirty="0">
                <a:solidFill>
                  <a:schemeClr val="tx1">
                    <a:lumMod val="65000"/>
                    <a:lumOff val="35000"/>
                  </a:schemeClr>
                </a:solidFill>
              </a:rPr>
              <a:t>PC</a:t>
            </a:r>
          </a:p>
          <a:p>
            <a:endParaRPr lang="en-US" altLang="ja-JP" sz="1200" dirty="0" smtClean="0">
              <a:solidFill>
                <a:schemeClr val="tx1">
                  <a:lumMod val="65000"/>
                  <a:lumOff val="35000"/>
                </a:schemeClr>
              </a:solidFill>
            </a:endParaRPr>
          </a:p>
          <a:p>
            <a:r>
              <a:rPr lang="ja-JP" altLang="en-US" sz="1200" dirty="0" smtClean="0">
                <a:solidFill>
                  <a:schemeClr val="tx1">
                    <a:lumMod val="65000"/>
                    <a:lumOff val="35000"/>
                  </a:schemeClr>
                </a:solidFill>
              </a:rPr>
              <a:t>△</a:t>
            </a:r>
            <a:r>
              <a:rPr lang="ja-JP" altLang="en-US" sz="1200" dirty="0">
                <a:solidFill>
                  <a:schemeClr val="tx1">
                    <a:lumMod val="65000"/>
                    <a:lumOff val="35000"/>
                  </a:schemeClr>
                </a:solidFill>
              </a:rPr>
              <a:t>最低購入価格変更（</a:t>
            </a:r>
            <a:r>
              <a:rPr lang="en-US" altLang="ja-JP" sz="1200" dirty="0">
                <a:solidFill>
                  <a:schemeClr val="tx1">
                    <a:lumMod val="65000"/>
                    <a:lumOff val="35000"/>
                  </a:schemeClr>
                </a:solidFill>
              </a:rPr>
              <a:t>30</a:t>
            </a:r>
            <a:r>
              <a:rPr lang="ja-JP" altLang="en-US" sz="1200" dirty="0">
                <a:solidFill>
                  <a:schemeClr val="tx1">
                    <a:lumMod val="65000"/>
                    <a:lumOff val="35000"/>
                  </a:schemeClr>
                </a:solidFill>
              </a:rPr>
              <a:t>万円→</a:t>
            </a:r>
            <a:r>
              <a:rPr lang="en-US" altLang="ja-JP" sz="1200" dirty="0">
                <a:solidFill>
                  <a:schemeClr val="tx1">
                    <a:lumMod val="65000"/>
                    <a:lumOff val="35000"/>
                  </a:schemeClr>
                </a:solidFill>
              </a:rPr>
              <a:t>10</a:t>
            </a:r>
            <a:r>
              <a:rPr lang="ja-JP" altLang="en-US" sz="1200" dirty="0">
                <a:solidFill>
                  <a:schemeClr val="tx1">
                    <a:lumMod val="65000"/>
                    <a:lumOff val="35000"/>
                  </a:schemeClr>
                </a:solidFill>
              </a:rPr>
              <a:t>万円） 、商品</a:t>
            </a:r>
            <a:r>
              <a:rPr lang="en-US" altLang="ja-JP" sz="1200" dirty="0">
                <a:solidFill>
                  <a:schemeClr val="tx1">
                    <a:lumMod val="65000"/>
                    <a:lumOff val="35000"/>
                  </a:schemeClr>
                </a:solidFill>
              </a:rPr>
              <a:t>ID</a:t>
            </a:r>
            <a:r>
              <a:rPr lang="ja-JP" altLang="en-US" sz="1200" dirty="0">
                <a:solidFill>
                  <a:schemeClr val="tx1">
                    <a:lumMod val="65000"/>
                    <a:lumOff val="35000"/>
                  </a:schemeClr>
                </a:solidFill>
              </a:rPr>
              <a:t>変更</a:t>
            </a:r>
            <a:endParaRPr lang="en-US" altLang="ja-JP" sz="1200" dirty="0">
              <a:solidFill>
                <a:schemeClr val="tx1">
                  <a:lumMod val="65000"/>
                  <a:lumOff val="35000"/>
                </a:schemeClr>
              </a:solidFill>
            </a:endParaRPr>
          </a:p>
          <a:p>
            <a:r>
              <a:rPr lang="ja-JP" altLang="en-US" sz="1200" dirty="0" smtClean="0">
                <a:solidFill>
                  <a:schemeClr val="tx1">
                    <a:lumMod val="65000"/>
                    <a:lumOff val="35000"/>
                  </a:schemeClr>
                </a:solidFill>
              </a:rPr>
              <a:t>プライムカバー</a:t>
            </a:r>
            <a:r>
              <a:rPr lang="ja-JP" altLang="en-US" sz="1200" dirty="0">
                <a:solidFill>
                  <a:schemeClr val="tx1">
                    <a:lumMod val="65000"/>
                    <a:lumOff val="35000"/>
                  </a:schemeClr>
                </a:solidFill>
              </a:rPr>
              <a:t>　</a:t>
            </a:r>
            <a:r>
              <a:rPr lang="en-US" altLang="ja-JP" sz="1200" dirty="0">
                <a:solidFill>
                  <a:schemeClr val="tx1">
                    <a:lumMod val="65000"/>
                    <a:lumOff val="35000"/>
                  </a:schemeClr>
                </a:solidFill>
              </a:rPr>
              <a:t>SP</a:t>
            </a:r>
            <a:r>
              <a:rPr lang="ja-JP" altLang="en-US" sz="1200" dirty="0">
                <a:solidFill>
                  <a:schemeClr val="tx1">
                    <a:lumMod val="65000"/>
                    <a:lumOff val="35000"/>
                  </a:schemeClr>
                </a:solidFill>
              </a:rPr>
              <a:t>（市区郡）</a:t>
            </a:r>
          </a:p>
          <a:p>
            <a:r>
              <a:rPr lang="ja-JP" altLang="en-US" sz="1200" dirty="0">
                <a:solidFill>
                  <a:schemeClr val="tx1">
                    <a:lumMod val="65000"/>
                    <a:lumOff val="35000"/>
                  </a:schemeClr>
                </a:solidFill>
              </a:rPr>
              <a:t>プライムディスプレイ　</a:t>
            </a:r>
            <a:r>
              <a:rPr lang="en-US" altLang="ja-JP" sz="1200" dirty="0" smtClean="0">
                <a:solidFill>
                  <a:schemeClr val="tx1">
                    <a:lumMod val="65000"/>
                    <a:lumOff val="35000"/>
                  </a:schemeClr>
                </a:solidFill>
              </a:rPr>
              <a:t>PC</a:t>
            </a:r>
            <a:r>
              <a:rPr lang="ja-JP" altLang="en-US" sz="1200" dirty="0">
                <a:solidFill>
                  <a:schemeClr val="tx1">
                    <a:lumMod val="65000"/>
                    <a:lumOff val="35000"/>
                  </a:schemeClr>
                </a:solidFill>
              </a:rPr>
              <a:t> （市区郡</a:t>
            </a:r>
            <a:r>
              <a:rPr lang="ja-JP" altLang="en-US" sz="1200" dirty="0" smtClean="0">
                <a:solidFill>
                  <a:schemeClr val="tx1">
                    <a:lumMod val="65000"/>
                    <a:lumOff val="35000"/>
                  </a:schemeClr>
                </a:solidFill>
              </a:rPr>
              <a:t>）</a:t>
            </a:r>
            <a:endParaRPr lang="en-US" altLang="ja-JP" sz="1200" dirty="0" smtClean="0">
              <a:solidFill>
                <a:schemeClr val="tx1">
                  <a:lumMod val="65000"/>
                  <a:lumOff val="35000"/>
                </a:schemeClr>
              </a:solidFill>
            </a:endParaRPr>
          </a:p>
          <a:p>
            <a:endParaRPr lang="en-US" altLang="ja-JP" sz="1200" dirty="0">
              <a:solidFill>
                <a:schemeClr val="tx1">
                  <a:lumMod val="65000"/>
                  <a:lumOff val="35000"/>
                </a:schemeClr>
              </a:solidFill>
            </a:endParaRPr>
          </a:p>
          <a:p>
            <a:r>
              <a:rPr lang="ja-JP" altLang="en-US" sz="1200" dirty="0">
                <a:solidFill>
                  <a:schemeClr val="tx1">
                    <a:lumMod val="65000"/>
                    <a:lumOff val="35000"/>
                  </a:schemeClr>
                </a:solidFill>
              </a:rPr>
              <a:t>■</a:t>
            </a:r>
            <a:r>
              <a:rPr lang="en-US" altLang="ja-JP" sz="1200" dirty="0">
                <a:solidFill>
                  <a:schemeClr val="tx1">
                    <a:lumMod val="65000"/>
                    <a:lumOff val="35000"/>
                  </a:schemeClr>
                </a:solidFill>
              </a:rPr>
              <a:t>2022/6/9</a:t>
            </a:r>
          </a:p>
          <a:p>
            <a:r>
              <a:rPr lang="ja-JP" altLang="en-US" sz="1200" dirty="0">
                <a:solidFill>
                  <a:schemeClr val="tx1">
                    <a:lumMod val="65000"/>
                    <a:lumOff val="35000"/>
                  </a:schemeClr>
                </a:solidFill>
              </a:rPr>
              <a:t>・「商品一覧」の一部商品において、「基本料金（</a:t>
            </a:r>
            <a:r>
              <a:rPr lang="en-US" altLang="ja-JP" sz="1200" dirty="0" err="1">
                <a:solidFill>
                  <a:schemeClr val="tx1">
                    <a:lumMod val="65000"/>
                    <a:lumOff val="35000"/>
                  </a:schemeClr>
                </a:solidFill>
              </a:rPr>
              <a:t>vCPM</a:t>
            </a:r>
            <a:r>
              <a:rPr lang="ja-JP" altLang="en-US" sz="1200" dirty="0">
                <a:solidFill>
                  <a:schemeClr val="tx1">
                    <a:lumMod val="65000"/>
                    <a:lumOff val="35000"/>
                  </a:schemeClr>
                </a:solidFill>
              </a:rPr>
              <a:t>）」に補足コメントを追加しました。</a:t>
            </a:r>
          </a:p>
        </p:txBody>
      </p:sp>
    </p:spTree>
    <p:extLst>
      <p:ext uri="{BB962C8B-B14F-4D97-AF65-F5344CB8AC3E}">
        <p14:creationId xmlns:p14="http://schemas.microsoft.com/office/powerpoint/2010/main" val="662132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プライムカバー </a:t>
            </a:r>
            <a:r>
              <a:rPr lang="en-US" altLang="ja-JP" dirty="0"/>
              <a:t>/ </a:t>
            </a:r>
            <a:r>
              <a:rPr lang="ja-JP" altLang="en-US" dirty="0"/>
              <a:t>プライムディスプレイ</a:t>
            </a:r>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736231717"/>
              </p:ext>
            </p:extLst>
          </p:nvPr>
        </p:nvGraphicFramePr>
        <p:xfrm>
          <a:off x="263352" y="764705"/>
          <a:ext cx="11233248" cy="5762456"/>
        </p:xfrm>
        <a:graphic>
          <a:graphicData uri="http://schemas.openxmlformats.org/drawingml/2006/table">
            <a:tbl>
              <a:tblPr firstCol="1" bandRow="1"/>
              <a:tblGrid>
                <a:gridCol w="1970795">
                  <a:extLst>
                    <a:ext uri="{9D8B030D-6E8A-4147-A177-3AD203B41FA5}">
                      <a16:colId xmlns:a16="http://schemas.microsoft.com/office/drawing/2014/main" val="792911817"/>
                    </a:ext>
                  </a:extLst>
                </a:gridCol>
                <a:gridCol w="910653">
                  <a:extLst>
                    <a:ext uri="{9D8B030D-6E8A-4147-A177-3AD203B41FA5}">
                      <a16:colId xmlns:a16="http://schemas.microsoft.com/office/drawing/2014/main" val="598637953"/>
                    </a:ext>
                  </a:extLst>
                </a:gridCol>
                <a:gridCol w="3887304">
                  <a:extLst>
                    <a:ext uri="{9D8B030D-6E8A-4147-A177-3AD203B41FA5}">
                      <a16:colId xmlns:a16="http://schemas.microsoft.com/office/drawing/2014/main" val="2482122175"/>
                    </a:ext>
                  </a:extLst>
                </a:gridCol>
                <a:gridCol w="1080120">
                  <a:extLst>
                    <a:ext uri="{9D8B030D-6E8A-4147-A177-3AD203B41FA5}">
                      <a16:colId xmlns:a16="http://schemas.microsoft.com/office/drawing/2014/main" val="2860100808"/>
                    </a:ext>
                  </a:extLst>
                </a:gridCol>
                <a:gridCol w="3384376">
                  <a:extLst>
                    <a:ext uri="{9D8B030D-6E8A-4147-A177-3AD203B41FA5}">
                      <a16:colId xmlns:a16="http://schemas.microsoft.com/office/drawing/2014/main" val="3116060053"/>
                    </a:ext>
                  </a:extLst>
                </a:gridCol>
              </a:tblGrid>
              <a:tr h="30498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dirty="0">
                          <a:solidFill>
                            <a:schemeClr val="tx1">
                              <a:lumMod val="65000"/>
                              <a:lumOff val="35000"/>
                            </a:schemeClr>
                          </a:solidFill>
                          <a:latin typeface="+mj-lt"/>
                          <a:ea typeface="+mj-ea"/>
                        </a:rPr>
                        <a:t>プライムカバー　</a:t>
                      </a:r>
                      <a:r>
                        <a:rPr kumimoji="1" lang="en-US" altLang="ja-JP" sz="1000" b="1" dirty="0">
                          <a:solidFill>
                            <a:schemeClr val="tx1">
                              <a:lumMod val="65000"/>
                              <a:lumOff val="35000"/>
                            </a:schemeClr>
                          </a:solidFill>
                          <a:latin typeface="+mj-lt"/>
                          <a:ea typeface="+mj-ea"/>
                        </a:rPr>
                        <a:t>SP</a:t>
                      </a:r>
                      <a:endParaRPr kumimoji="1" lang="ja-JP" altLang="en-US" sz="1000" b="1"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1000" b="1" dirty="0">
                          <a:solidFill>
                            <a:schemeClr val="tx1">
                              <a:lumMod val="65000"/>
                              <a:lumOff val="35000"/>
                            </a:schemeClr>
                          </a:solidFill>
                          <a:latin typeface="+mj-lt"/>
                          <a:ea typeface="+mj-ea"/>
                        </a:rPr>
                        <a:t>プライムディスプレイ　</a:t>
                      </a:r>
                      <a:r>
                        <a:rPr kumimoji="1" lang="en-US" altLang="ja-JP" sz="1000" b="1" dirty="0">
                          <a:solidFill>
                            <a:schemeClr val="tx1">
                              <a:lumMod val="65000"/>
                              <a:lumOff val="35000"/>
                            </a:schemeClr>
                          </a:solidFill>
                          <a:latin typeface="+mj-lt"/>
                          <a:ea typeface="+mj-ea"/>
                        </a:rPr>
                        <a:t>PC</a:t>
                      </a:r>
                      <a:endParaRPr kumimoji="1" lang="ja-JP" altLang="en-US" sz="10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4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リリース種別</a:t>
                      </a:r>
                      <a:r>
                        <a:rPr kumimoji="1" lang="en-US" altLang="ja-JP" sz="900" b="0" kern="1200" dirty="0" smtClean="0">
                          <a:solidFill>
                            <a:schemeClr val="bg1"/>
                          </a:solidFill>
                          <a:latin typeface="メイリオ"/>
                          <a:ea typeface="メイリオ"/>
                          <a:cs typeface="+mn-cs"/>
                        </a:rPr>
                        <a:t>/</a:t>
                      </a:r>
                      <a:r>
                        <a:rPr kumimoji="1" lang="ja-JP" altLang="en-US" sz="900" b="0" kern="1200" dirty="0" smtClean="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内容変更</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1000003213</a:t>
                      </a:r>
                      <a:endPar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1000003224</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355075111"/>
                  </a:ext>
                </a:extLst>
              </a:tr>
              <a:tr h="2247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endParaRPr kumimoji="1" lang="en-US" altLang="ja-JP" sz="900" b="0" kern="1200" dirty="0" smtClean="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25</a:t>
                      </a:r>
                      <a:r>
                        <a:rPr kumimoji="1" lang="ja-JP" altLang="en-US" sz="800" kern="1200" dirty="0" smtClean="0">
                          <a:solidFill>
                            <a:schemeClr val="tx1">
                              <a:lumMod val="65000"/>
                              <a:lumOff val="35000"/>
                            </a:schemeClr>
                          </a:solidFill>
                          <a:latin typeface="+mn-lt"/>
                          <a:ea typeface="+mn-ea"/>
                          <a:cs typeface="+mn-cs"/>
                        </a:rPr>
                        <a:t>日（水）</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BFBFA"/>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25</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BFBFA"/>
                    </a:solidFill>
                  </a:tcPr>
                </a:tc>
                <a:tc hMerge="1">
                  <a:txBody>
                    <a:bodyPr/>
                    <a:lstStyle/>
                    <a:p>
                      <a:endParaRPr kumimoji="1" lang="ja-JP" altLang="en-US"/>
                    </a:p>
                  </a:txBody>
                  <a:tcPr/>
                </a:tc>
                <a:extLst>
                  <a:ext uri="{0D108BD9-81ED-4DB2-BD59-A6C34878D82A}">
                    <a16:rowId xmlns:a16="http://schemas.microsoft.com/office/drawing/2014/main" val="250156316"/>
                  </a:ext>
                </a:extLst>
              </a:tr>
              <a:tr h="224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112060797"/>
                  </a:ext>
                </a:extLst>
              </a:tr>
              <a:tr h="80894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BFBFA"/>
                    </a:solidFill>
                  </a:tcPr>
                </a:tc>
                <a:tc hMerge="1">
                  <a:txBody>
                    <a:bodyPr/>
                    <a:lstStyle/>
                    <a:p>
                      <a:endParaRPr kumimoji="1" lang="ja-JP" altLang="en-US"/>
                    </a:p>
                  </a:txBody>
                  <a:tcPr/>
                </a:tc>
                <a:tc gridSpan="2">
                  <a:txBody>
                    <a:bodyPr/>
                    <a:lstStyle/>
                    <a:p>
                      <a:endParaRPr kumimoji="1" lang="ja-JP" altLang="en-US" dirty="0">
                        <a:solidFill>
                          <a:schemeClr val="tx1">
                            <a:lumMod val="65000"/>
                            <a:lumOff val="35000"/>
                          </a:schemeClr>
                        </a:solidFill>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BFBFA"/>
                    </a:solidFill>
                  </a:tcPr>
                </a:tc>
                <a:tc hMerge="1">
                  <a:txBody>
                    <a:bodyPr/>
                    <a:lstStyle/>
                    <a:p>
                      <a:endParaRPr kumimoji="1" lang="ja-JP" altLang="en-US"/>
                    </a:p>
                  </a:txBody>
                  <a:tcPr/>
                </a:tc>
                <a:extLst>
                  <a:ext uri="{0D108BD9-81ED-4DB2-BD59-A6C34878D82A}">
                    <a16:rowId xmlns:a16="http://schemas.microsoft.com/office/drawing/2014/main" val="210325936"/>
                  </a:ext>
                </a:extLst>
              </a:tr>
              <a:tr h="224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 </a:t>
                      </a:r>
                      <a:r>
                        <a:rPr kumimoji="1" lang="ja-JP" altLang="en-US" sz="800" kern="1200" dirty="0" smtClean="0">
                          <a:solidFill>
                            <a:schemeClr val="tx1">
                              <a:lumMod val="65000"/>
                              <a:lumOff val="35000"/>
                            </a:schemeClr>
                          </a:solidFill>
                          <a:latin typeface="メイリオ"/>
                          <a:ea typeface="メイリオ"/>
                          <a:cs typeface="+mn-cs"/>
                        </a:rPr>
                        <a:t>動画（</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画像（</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 動画（</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84434171"/>
                  </a:ext>
                </a:extLst>
              </a:tr>
              <a:tr h="3595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動画をフルスクリーンで再生する（</a:t>
                      </a:r>
                      <a:r>
                        <a:rPr kumimoji="1" lang="en-US" altLang="ja-JP" sz="800" kern="1200" dirty="0" smtClean="0">
                          <a:solidFill>
                            <a:schemeClr val="tx1">
                              <a:lumMod val="65000"/>
                              <a:lumOff val="35000"/>
                            </a:schemeClr>
                          </a:solidFill>
                          <a:latin typeface="メイリオ"/>
                          <a:ea typeface="メイリオ"/>
                          <a:cs typeface="+mn-cs"/>
                        </a:rPr>
                        <a:t>for view</a:t>
                      </a:r>
                      <a:r>
                        <a:rPr kumimoji="1" lang="ja-JP" altLang="en-US" sz="800" kern="1200" dirty="0" smtClean="0">
                          <a:solidFill>
                            <a:schemeClr val="tx1">
                              <a:lumMod val="65000"/>
                              <a:lumOff val="35000"/>
                            </a:schemeClr>
                          </a:solidFill>
                          <a:latin typeface="メイリオ"/>
                          <a:ea typeface="メイリオ"/>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BFBFA"/>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BFBFA"/>
                    </a:solidFill>
                  </a:tcPr>
                </a:tc>
                <a:tc hMerge="1">
                  <a:txBody>
                    <a:bodyPr/>
                    <a:lstStyle/>
                    <a:p>
                      <a:endParaRPr kumimoji="1" lang="ja-JP" altLang="en-US"/>
                    </a:p>
                  </a:txBody>
                  <a:tcPr/>
                </a:tc>
                <a:extLst>
                  <a:ext uri="{0D108BD9-81ED-4DB2-BD59-A6C34878D82A}">
                    <a16:rowId xmlns:a16="http://schemas.microsoft.com/office/drawing/2014/main" val="222545122"/>
                  </a:ext>
                </a:extLst>
              </a:tr>
              <a:tr h="224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スマートフォン</a:t>
                      </a:r>
                      <a:r>
                        <a:rPr kumimoji="1" lang="ja-JP" altLang="en-US" sz="800" b="0" kern="1200" dirty="0">
                          <a:solidFill>
                            <a:schemeClr val="tx1">
                              <a:lumMod val="65000"/>
                              <a:lumOff val="35000"/>
                            </a:schemeClr>
                          </a:solidFill>
                          <a:latin typeface="メイリオ"/>
                          <a:ea typeface="メイリオ"/>
                          <a:cs typeface="+mn-cs"/>
                        </a:rPr>
                        <a:t>（ウェブ）</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931917948"/>
                  </a:ext>
                </a:extLst>
              </a:tr>
              <a:tr h="22470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プライムカバー）</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BFBF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BFBFA"/>
                    </a:solidFill>
                  </a:tcPr>
                </a:tc>
                <a:tc hMerge="1">
                  <a:txBody>
                    <a:bodyPr/>
                    <a:lstStyle/>
                    <a:p>
                      <a:endParaRPr kumimoji="1" lang="ja-JP" altLang="en-US"/>
                    </a:p>
                  </a:txBody>
                  <a:tcPr/>
                </a:tc>
                <a:extLst>
                  <a:ext uri="{0D108BD9-81ED-4DB2-BD59-A6C34878D82A}">
                    <a16:rowId xmlns:a16="http://schemas.microsoft.com/office/drawing/2014/main" val="787314208"/>
                  </a:ext>
                </a:extLst>
              </a:tr>
              <a:tr h="62271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ニュース</a:t>
                      </a: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知恵袋</a:t>
                      </a:r>
                      <a:endParaRPr kumimoji="1" lang="en-US" altLang="ja-JP"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066738162"/>
                  </a:ext>
                </a:extLst>
              </a:tr>
              <a:tr h="30848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日（金）～</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BFBF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日（金）～</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日（金）</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BFBFA"/>
                    </a:solidFill>
                  </a:tcPr>
                </a:tc>
                <a:tc hMerge="1">
                  <a:txBody>
                    <a:bodyPr/>
                    <a:lstStyle/>
                    <a:p>
                      <a:endParaRPr kumimoji="1" lang="ja-JP" altLang="en-US"/>
                    </a:p>
                  </a:txBody>
                  <a:tcPr/>
                </a:tc>
                <a:extLst>
                  <a:ext uri="{0D108BD9-81ED-4DB2-BD59-A6C34878D82A}">
                    <a16:rowId xmlns:a16="http://schemas.microsoft.com/office/drawing/2014/main" val="229495663"/>
                  </a:ext>
                </a:extLst>
              </a:tr>
              <a:tr h="56925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4</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日間での掲載も可能ですが</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掲載</a:t>
                      </a:r>
                      <a:r>
                        <a:rPr kumimoji="1" lang="en-US" altLang="ja-JP" sz="800" b="0" i="0" u="none" strike="noStrike" kern="1200" cap="none" spc="0" normalizeH="0" baseline="0" noProof="0" dirty="0" err="1">
                          <a:ln>
                            <a:noFill/>
                          </a:ln>
                          <a:solidFill>
                            <a:schemeClr val="tx1">
                              <a:lumMod val="65000"/>
                              <a:lumOff val="35000"/>
                            </a:schemeClr>
                          </a:solidFill>
                          <a:effectLst/>
                          <a:uLnTx/>
                          <a:uFillTx/>
                          <a:latin typeface="メイリオ"/>
                          <a:ea typeface="メイリオ"/>
                          <a:cs typeface="+mn-cs"/>
                        </a:rPr>
                        <a:t>vimps</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メイリオ"/>
                          <a:ea typeface="メイリオ"/>
                          <a:cs typeface="+mn-cs"/>
                        </a:rPr>
                        <a:t>数が未達成の場合、補填対象外になります。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5</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31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a:t>
                      </a:r>
                      <a:r>
                        <a:rPr kumimoji="1" lang="en-US" altLang="ja-JP"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4</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日間での掲載も可能ですが、掲載</a:t>
                      </a:r>
                      <a:r>
                        <a:rPr kumimoji="1" lang="en-US" altLang="ja-JP" sz="800" b="0" i="0" u="none" strike="noStrike" kern="1200" cap="none" spc="0" normalizeH="0" baseline="0" noProof="0" dirty="0" err="1">
                          <a:ln>
                            <a:noFill/>
                          </a:ln>
                          <a:solidFill>
                            <a:schemeClr val="tx1">
                              <a:lumMod val="65000"/>
                              <a:lumOff val="35000"/>
                            </a:schemeClr>
                          </a:solidFill>
                          <a:effectLst/>
                          <a:uLnTx/>
                          <a:uFillTx/>
                          <a:latin typeface="+mn-lt"/>
                          <a:ea typeface="+mn-ea"/>
                          <a:cs typeface="+mn-cs"/>
                        </a:rPr>
                        <a:t>vimps</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数が未達成の場合</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補填</a:t>
                      </a:r>
                      <a:r>
                        <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rPr>
                        <a:t>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1967014782"/>
                  </a:ext>
                </a:extLst>
              </a:tr>
              <a:tr h="224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lang="ja-JP" altLang="en-US" sz="800" dirty="0" smtClean="0">
                          <a:solidFill>
                            <a:schemeClr val="tx1">
                              <a:lumMod val="65000"/>
                              <a:lumOff val="35000"/>
                            </a:schemeClr>
                          </a:solidFill>
                          <a:latin typeface="+mj-lt"/>
                          <a:ea typeface="+mj-ea"/>
                        </a:rPr>
                        <a:t>　　</a:t>
                      </a:r>
                      <a:r>
                        <a:rPr lang="en-US" altLang="ja-JP" sz="800" dirty="0" err="1" smtClean="0">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BFBFA"/>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24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500,000</a:t>
                      </a:r>
                      <a:r>
                        <a:rPr kumimoji="1" lang="ja-JP" altLang="en-US" sz="800" dirty="0">
                          <a:solidFill>
                            <a:schemeClr val="tx1">
                              <a:lumMod val="65000"/>
                              <a:lumOff val="35000"/>
                            </a:schemeClr>
                          </a:solidFill>
                          <a:latin typeface="+mj-lt"/>
                          <a:ea typeface="+mj-ea"/>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381913646"/>
                  </a:ext>
                </a:extLst>
              </a:tr>
              <a:tr h="6923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330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BFBFA"/>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312</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キャンペーン予約時に複数の広告タイプを選択した場合は、</a:t>
                      </a:r>
                      <a:r>
                        <a:rPr kumimoji="1" lang="en-US" altLang="ja-JP" sz="800" kern="1200" dirty="0" smtClean="0">
                          <a:solidFill>
                            <a:schemeClr val="tx1">
                              <a:lumMod val="65000"/>
                              <a:lumOff val="35000"/>
                            </a:schemeClr>
                          </a:solidFill>
                          <a:latin typeface="+mn-lt"/>
                          <a:ea typeface="+mn-ea"/>
                          <a:cs typeface="+mn-cs"/>
                        </a:rPr>
                        <a:t/>
                      </a:r>
                      <a:br>
                        <a:rPr kumimoji="1" lang="en-US" altLang="ja-JP" sz="800" kern="1200" dirty="0" smtClean="0">
                          <a:solidFill>
                            <a:schemeClr val="tx1">
                              <a:lumMod val="65000"/>
                              <a:lumOff val="35000"/>
                            </a:schemeClr>
                          </a:solidFill>
                          <a:latin typeface="+mn-lt"/>
                          <a:ea typeface="+mn-ea"/>
                          <a:cs typeface="+mn-cs"/>
                        </a:rPr>
                      </a:br>
                      <a:r>
                        <a:rPr kumimoji="1" lang="ja-JP" altLang="en-US" sz="800" kern="1200" dirty="0" smtClean="0">
                          <a:solidFill>
                            <a:schemeClr val="tx1">
                              <a:lumMod val="65000"/>
                              <a:lumOff val="35000"/>
                            </a:schemeClr>
                          </a:solidFill>
                          <a:latin typeface="+mn-lt"/>
                          <a:ea typeface="+mn-ea"/>
                          <a:cs typeface="+mn-cs"/>
                        </a:rPr>
                        <a:t>金額の高い</a:t>
                      </a:r>
                      <a:r>
                        <a:rPr kumimoji="1" lang="en-US" altLang="ja-JP" sz="800" kern="1200" dirty="0" err="1" smtClean="0">
                          <a:solidFill>
                            <a:schemeClr val="tx1">
                              <a:lumMod val="65000"/>
                              <a:lumOff val="35000"/>
                            </a:schemeClr>
                          </a:solidFill>
                          <a:latin typeface="+mn-lt"/>
                          <a:ea typeface="+mn-ea"/>
                          <a:cs typeface="+mn-cs"/>
                        </a:rPr>
                        <a:t>vCPM</a:t>
                      </a:r>
                      <a:r>
                        <a:rPr kumimoji="1" lang="ja-JP" altLang="en-US" sz="800" kern="1200" dirty="0" smtClean="0">
                          <a:solidFill>
                            <a:schemeClr val="tx1">
                              <a:lumMod val="65000"/>
                              <a:lumOff val="35000"/>
                            </a:schemeClr>
                          </a:solidFill>
                          <a:latin typeface="+mn-lt"/>
                          <a:ea typeface="+mn-ea"/>
                          <a:cs typeface="+mn-cs"/>
                        </a:rPr>
                        <a:t>を適用します。</a:t>
                      </a:r>
                      <a:endParaRPr kumimoji="1" lang="en-US" altLang="ja-JP"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BFBFA"/>
                    </a:solidFill>
                  </a:tcPr>
                </a:tc>
                <a:tc hMerge="1">
                  <a:txBody>
                    <a:bodyPr/>
                    <a:lstStyle/>
                    <a:p>
                      <a:endParaRPr kumimoji="1" lang="ja-JP" altLang="en-US"/>
                    </a:p>
                  </a:txBody>
                  <a:tcPr/>
                </a:tc>
                <a:extLst>
                  <a:ext uri="{0D108BD9-81ED-4DB2-BD59-A6C34878D82A}">
                    <a16:rowId xmlns:a16="http://schemas.microsoft.com/office/drawing/2014/main" val="4014462905"/>
                  </a:ext>
                </a:extLst>
              </a:tr>
              <a:tr h="224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6941" y="1851315"/>
            <a:ext cx="367604" cy="678080"/>
          </a:xfrm>
          <a:prstGeom prst="rect">
            <a:avLst/>
          </a:prstGeom>
        </p:spPr>
      </p:pic>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46611" y="1779307"/>
            <a:ext cx="720080" cy="722859"/>
          </a:xfrm>
          <a:prstGeom prst="rect">
            <a:avLst/>
          </a:prstGeom>
        </p:spPr>
      </p:pic>
      <p:pic>
        <p:nvPicPr>
          <p:cNvPr id="15" name="図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84432" y="1772816"/>
            <a:ext cx="720080" cy="722859"/>
          </a:xfrm>
          <a:prstGeom prst="rect">
            <a:avLst/>
          </a:prstGeom>
        </p:spPr>
      </p:pic>
      <p:pic>
        <p:nvPicPr>
          <p:cNvPr id="16" name="図 15"/>
          <p:cNvPicPr>
            <a:picLocks noChangeAspect="1"/>
          </p:cNvPicPr>
          <p:nvPr/>
        </p:nvPicPr>
        <p:blipFill>
          <a:blip r:embed="rId5"/>
          <a:stretch>
            <a:fillRect/>
          </a:stretch>
        </p:blipFill>
        <p:spPr>
          <a:xfrm>
            <a:off x="8976319" y="1785580"/>
            <a:ext cx="694569" cy="718519"/>
          </a:xfrm>
          <a:prstGeom prst="rect">
            <a:avLst/>
          </a:prstGeom>
        </p:spPr>
      </p:pic>
      <p:sp>
        <p:nvSpPr>
          <p:cNvPr id="17" name="正方形/長方形 16"/>
          <p:cNvSpPr/>
          <p:nvPr/>
        </p:nvSpPr>
        <p:spPr>
          <a:xfrm>
            <a:off x="290368" y="6541015"/>
            <a:ext cx="4653504" cy="30777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※SP</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はスマートフォン、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はパソコンの略称です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Tree>
    <p:extLst>
      <p:ext uri="{BB962C8B-B14F-4D97-AF65-F5344CB8AC3E}">
        <p14:creationId xmlns:p14="http://schemas.microsoft.com/office/powerpoint/2010/main" val="83002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プライムカバー </a:t>
            </a:r>
            <a:r>
              <a:rPr lang="en-US" altLang="ja-JP" dirty="0"/>
              <a:t>/ </a:t>
            </a:r>
            <a:r>
              <a:rPr lang="ja-JP" altLang="en-US" dirty="0"/>
              <a:t>プライムディスプレイ</a:t>
            </a:r>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466302790"/>
              </p:ext>
            </p:extLst>
          </p:nvPr>
        </p:nvGraphicFramePr>
        <p:xfrm>
          <a:off x="263352" y="764707"/>
          <a:ext cx="11737304" cy="5737860"/>
        </p:xfrm>
        <a:graphic>
          <a:graphicData uri="http://schemas.openxmlformats.org/drawingml/2006/table">
            <a:tbl>
              <a:tblPr firstCol="1" bandRow="1"/>
              <a:tblGrid>
                <a:gridCol w="1800200">
                  <a:extLst>
                    <a:ext uri="{9D8B030D-6E8A-4147-A177-3AD203B41FA5}">
                      <a16:colId xmlns:a16="http://schemas.microsoft.com/office/drawing/2014/main" val="792911817"/>
                    </a:ext>
                  </a:extLst>
                </a:gridCol>
                <a:gridCol w="1081248">
                  <a:extLst>
                    <a:ext uri="{9D8B030D-6E8A-4147-A177-3AD203B41FA5}">
                      <a16:colId xmlns:a16="http://schemas.microsoft.com/office/drawing/2014/main" val="598637953"/>
                    </a:ext>
                  </a:extLst>
                </a:gridCol>
                <a:gridCol w="3095216">
                  <a:extLst>
                    <a:ext uri="{9D8B030D-6E8A-4147-A177-3AD203B41FA5}">
                      <a16:colId xmlns:a16="http://schemas.microsoft.com/office/drawing/2014/main" val="2482122175"/>
                    </a:ext>
                  </a:extLst>
                </a:gridCol>
                <a:gridCol w="1512168">
                  <a:extLst>
                    <a:ext uri="{9D8B030D-6E8A-4147-A177-3AD203B41FA5}">
                      <a16:colId xmlns:a16="http://schemas.microsoft.com/office/drawing/2014/main" val="1082866281"/>
                    </a:ext>
                  </a:extLst>
                </a:gridCol>
                <a:gridCol w="1440160">
                  <a:extLst>
                    <a:ext uri="{9D8B030D-6E8A-4147-A177-3AD203B41FA5}">
                      <a16:colId xmlns:a16="http://schemas.microsoft.com/office/drawing/2014/main" val="3116060053"/>
                    </a:ext>
                  </a:extLst>
                </a:gridCol>
                <a:gridCol w="2808312">
                  <a:extLst>
                    <a:ext uri="{9D8B030D-6E8A-4147-A177-3AD203B41FA5}">
                      <a16:colId xmlns:a16="http://schemas.microsoft.com/office/drawing/2014/main" val="2062594464"/>
                    </a:ext>
                  </a:extLst>
                </a:gridCol>
              </a:tblGrid>
              <a:tr h="23471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smtClean="0">
                          <a:solidFill>
                            <a:schemeClr val="tx1">
                              <a:lumMod val="65000"/>
                              <a:lumOff val="35000"/>
                            </a:schemeClr>
                          </a:solidFill>
                          <a:latin typeface="メイリオ"/>
                          <a:ea typeface="メイリオ"/>
                          <a:cs typeface="+mn-cs"/>
                        </a:rPr>
                        <a:t>プライムカバー　</a:t>
                      </a:r>
                      <a:r>
                        <a:rPr kumimoji="1" lang="en-US" altLang="ja-JP" sz="1000" b="1" kern="1200" dirty="0" smtClean="0">
                          <a:solidFill>
                            <a:schemeClr val="tx1">
                              <a:lumMod val="65000"/>
                              <a:lumOff val="35000"/>
                            </a:schemeClr>
                          </a:solidFill>
                          <a:latin typeface="メイリオ"/>
                          <a:ea typeface="メイリオ"/>
                          <a:cs typeface="+mn-cs"/>
                        </a:rPr>
                        <a:t>SP</a:t>
                      </a:r>
                      <a:r>
                        <a:rPr kumimoji="1" lang="ja-JP" altLang="en-US" sz="1000" b="1" kern="1200" dirty="0" smtClean="0">
                          <a:solidFill>
                            <a:schemeClr val="tx1">
                              <a:lumMod val="65000"/>
                              <a:lumOff val="35000"/>
                            </a:schemeClr>
                          </a:solidFill>
                          <a:latin typeface="メイリオ"/>
                          <a:ea typeface="メイリオ"/>
                          <a:cs typeface="+mn-cs"/>
                        </a:rPr>
                        <a:t>（市区郡）</a:t>
                      </a:r>
                      <a:endParaRPr kumimoji="1" lang="ja-JP" altLang="en-US" sz="1000" b="1"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noProof="0" dirty="0" smtClean="0">
                          <a:solidFill>
                            <a:schemeClr val="tx1">
                              <a:lumMod val="65000"/>
                              <a:lumOff val="35000"/>
                            </a:schemeClr>
                          </a:solidFill>
                          <a:latin typeface="+mn-lt"/>
                          <a:ea typeface="+mn-ea"/>
                          <a:cs typeface="+mn-cs"/>
                        </a:rPr>
                        <a:t>プライムディスプレイ　</a:t>
                      </a:r>
                      <a:r>
                        <a:rPr kumimoji="1" lang="en-US" altLang="ja-JP" sz="1000" b="1" kern="1200" noProof="0" dirty="0" smtClean="0">
                          <a:solidFill>
                            <a:schemeClr val="tx1">
                              <a:lumMod val="65000"/>
                              <a:lumOff val="35000"/>
                            </a:schemeClr>
                          </a:solidFill>
                          <a:latin typeface="+mn-lt"/>
                          <a:ea typeface="+mn-ea"/>
                          <a:cs typeface="+mn-cs"/>
                        </a:rPr>
                        <a:t>PC</a:t>
                      </a:r>
                      <a:r>
                        <a:rPr kumimoji="1" lang="ja-JP" altLang="en-US" sz="1000" b="1" kern="1200" noProof="0" dirty="0" smtClean="0">
                          <a:solidFill>
                            <a:schemeClr val="tx1">
                              <a:lumMod val="65000"/>
                              <a:lumOff val="35000"/>
                            </a:schemeClr>
                          </a:solidFill>
                          <a:latin typeface="+mn-lt"/>
                          <a:ea typeface="+mn-ea"/>
                          <a:cs typeface="+mn-cs"/>
                        </a:rPr>
                        <a:t>（市区郡）</a:t>
                      </a:r>
                      <a:endParaRPr kumimoji="1" lang="ja-JP" altLang="en-US" sz="10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17335041"/>
                  </a:ext>
                </a:extLst>
              </a:tr>
              <a:tr h="213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リリース種別</a:t>
                      </a:r>
                      <a:r>
                        <a:rPr kumimoji="1" lang="en-US" altLang="ja-JP" sz="900" b="0" kern="1200" dirty="0" smtClean="0">
                          <a:solidFill>
                            <a:schemeClr val="bg1"/>
                          </a:solidFill>
                          <a:latin typeface="メイリオ"/>
                          <a:ea typeface="メイリオ"/>
                          <a:cs typeface="+mn-cs"/>
                        </a:rPr>
                        <a:t>/</a:t>
                      </a:r>
                      <a:r>
                        <a:rPr kumimoji="1" lang="ja-JP" altLang="en-US" sz="900" b="0" kern="1200" dirty="0" smtClean="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内容変更</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1000003225</a:t>
                      </a:r>
                      <a:endParaRPr kumimoji="1" lang="en-US" altLang="ja-JP"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継続</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1000003237</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355075111"/>
                  </a:ext>
                </a:extLst>
              </a:tr>
              <a:tr h="21337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endParaRPr kumimoji="1" lang="en-US" altLang="ja-JP" sz="900" b="0" kern="1200" dirty="0" smtClean="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25</a:t>
                      </a:r>
                      <a:r>
                        <a:rPr kumimoji="1" lang="ja-JP" altLang="en-US" sz="800" kern="1200" dirty="0" smtClean="0">
                          <a:solidFill>
                            <a:schemeClr val="tx1">
                              <a:lumMod val="65000"/>
                              <a:lumOff val="35000"/>
                            </a:schemeClr>
                          </a:solidFill>
                          <a:latin typeface="+mn-lt"/>
                          <a:ea typeface="+mn-ea"/>
                          <a:cs typeface="+mn-cs"/>
                        </a:rPr>
                        <a:t>日（水）</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25</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80262684"/>
                  </a:ext>
                </a:extLst>
              </a:tr>
              <a:tr h="213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3">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12060797"/>
                  </a:ext>
                </a:extLst>
              </a:tr>
              <a:tr h="6543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3">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213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 </a:t>
                      </a:r>
                      <a:r>
                        <a:rPr kumimoji="1" lang="ja-JP" altLang="en-US" sz="800" kern="1200" dirty="0" smtClean="0">
                          <a:solidFill>
                            <a:schemeClr val="tx1">
                              <a:lumMod val="65000"/>
                              <a:lumOff val="35000"/>
                            </a:schemeClr>
                          </a:solidFill>
                          <a:latin typeface="メイリオ"/>
                          <a:ea typeface="メイリオ"/>
                          <a:cs typeface="+mn-cs"/>
                        </a:rPr>
                        <a:t>動画（</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画像（</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 動画（</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4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a:t>
                      </a:r>
                      <a:r>
                        <a:rPr kumimoji="1" lang="ja-JP" altLang="en-US" sz="900" b="0" kern="1200" dirty="0" smtClean="0">
                          <a:solidFill>
                            <a:schemeClr val="bg1"/>
                          </a:solidFill>
                          <a:latin typeface="+mn-lt"/>
                          <a:ea typeface="+mn-ea"/>
                          <a:cs typeface="+mn-cs"/>
                        </a:rPr>
                        <a:t>広告</a:t>
                      </a:r>
                      <a:endParaRPr kumimoji="1" lang="en-US" altLang="ja-JP" sz="900" b="0" kern="1200" dirty="0" smtClean="0">
                        <a:solidFill>
                          <a:schemeClr val="bg1"/>
                        </a:solidFill>
                        <a:latin typeface="+mn-lt"/>
                        <a:ea typeface="+mn-ea"/>
                        <a:cs typeface="+mn-cs"/>
                      </a:endParaRPr>
                    </a:p>
                    <a:p>
                      <a:pPr algn="ctr"/>
                      <a:r>
                        <a:rPr kumimoji="1" lang="ja-JP" altLang="en-US" sz="900" b="0" kern="1200" dirty="0" smtClean="0">
                          <a:solidFill>
                            <a:schemeClr val="bg1"/>
                          </a:solidFill>
                          <a:latin typeface="+mn-lt"/>
                          <a:ea typeface="+mn-ea"/>
                          <a:cs typeface="+mn-cs"/>
                        </a:rPr>
                        <a:t>タップ後</a:t>
                      </a:r>
                      <a:r>
                        <a:rPr kumimoji="1" lang="ja-JP" altLang="en-US" sz="900" b="0" kern="1200" dirty="0">
                          <a:solidFill>
                            <a:schemeClr val="bg1"/>
                          </a:solidFill>
                          <a:latin typeface="+mn-lt"/>
                          <a:ea typeface="+mn-ea"/>
                          <a:cs typeface="+mn-cs"/>
                        </a:rPr>
                        <a:t>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動画をフルスクリーンで再生する（</a:t>
                      </a:r>
                      <a:r>
                        <a:rPr kumimoji="1" lang="en-US" altLang="ja-JP" sz="800" kern="1200" dirty="0" smtClean="0">
                          <a:solidFill>
                            <a:schemeClr val="tx1">
                              <a:lumMod val="65000"/>
                              <a:lumOff val="35000"/>
                            </a:schemeClr>
                          </a:solidFill>
                          <a:latin typeface="メイリオ"/>
                          <a:ea typeface="メイリオ"/>
                          <a:cs typeface="+mn-cs"/>
                        </a:rPr>
                        <a:t>for view</a:t>
                      </a:r>
                      <a:r>
                        <a:rPr kumimoji="1" lang="ja-JP" altLang="en-US" sz="800" kern="1200" dirty="0" smtClean="0">
                          <a:solidFill>
                            <a:schemeClr val="tx1">
                              <a:lumMod val="65000"/>
                              <a:lumOff val="35000"/>
                            </a:schemeClr>
                          </a:solidFill>
                          <a:latin typeface="メイリオ"/>
                          <a:ea typeface="メイリオ"/>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3">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13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スマートフォン</a:t>
                      </a:r>
                      <a:r>
                        <a:rPr kumimoji="1" lang="ja-JP" altLang="en-US" sz="800" b="0" kern="1200" dirty="0">
                          <a:solidFill>
                            <a:schemeClr val="tx1">
                              <a:lumMod val="65000"/>
                              <a:lumOff val="35000"/>
                            </a:schemeClr>
                          </a:solidFill>
                          <a:latin typeface="メイリオ"/>
                          <a:ea typeface="メイリオ"/>
                          <a:cs typeface="+mn-cs"/>
                        </a:rPr>
                        <a:t>（ウェブ）</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1337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プライムカバー）</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21337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ニュース</a:t>
                      </a: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知恵袋</a:t>
                      </a:r>
                      <a:endParaRPr kumimoji="1" lang="en-US" altLang="ja-JP"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13375">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日（金）～</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日（金）～</a:t>
                      </a: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日（金）</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291913843"/>
                  </a:ext>
                </a:extLst>
              </a:tr>
              <a:tr h="213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日間</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日間</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13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a:r>
                        <a:rPr lang="ja-JP" altLang="en-US" sz="800" dirty="0" smtClean="0">
                          <a:solidFill>
                            <a:schemeClr val="tx1">
                              <a:lumMod val="65000"/>
                              <a:lumOff val="35000"/>
                            </a:schemeClr>
                          </a:solidFill>
                          <a:latin typeface="+mj-lt"/>
                          <a:ea typeface="+mj-ea"/>
                        </a:rPr>
                        <a:t>　　　　　　　　　　　　　　　　　　　　　　　　　　　　　　　　　　　　　　</a:t>
                      </a:r>
                      <a:r>
                        <a:rPr lang="en-US" altLang="ja-JP" sz="800" dirty="0" err="1" smtClean="0">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13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a:t>
                      </a:r>
                      <a:r>
                        <a:rPr kumimoji="1" lang="ja-JP" altLang="en-US" sz="900" b="0" kern="1200" dirty="0" smtClean="0">
                          <a:solidFill>
                            <a:schemeClr val="bg1"/>
                          </a:solidFill>
                          <a:latin typeface="+mn-lt"/>
                          <a:ea typeface="+mn-ea"/>
                          <a:cs typeface="+mn-cs"/>
                        </a:rPr>
                        <a:t>価格</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100,000</a:t>
                      </a:r>
                      <a:r>
                        <a:rPr kumimoji="1" lang="ja-JP" altLang="en-US" sz="800" dirty="0">
                          <a:solidFill>
                            <a:schemeClr val="tx1">
                              <a:lumMod val="65000"/>
                              <a:lumOff val="35000"/>
                            </a:schemeClr>
                          </a:solidFill>
                          <a:latin typeface="+mj-lt"/>
                          <a:ea typeface="+mj-ea"/>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3">
                  <a:txBody>
                    <a:bodyPr/>
                    <a:lstStyle/>
                    <a:p>
                      <a:pPr algn="ctr"/>
                      <a:r>
                        <a:rPr kumimoji="1" lang="en-US" altLang="ja-JP" sz="800" kern="1200" dirty="0" smtClean="0">
                          <a:solidFill>
                            <a:schemeClr val="tx1">
                              <a:lumMod val="65000"/>
                              <a:lumOff val="35000"/>
                            </a:schemeClr>
                          </a:solidFill>
                          <a:latin typeface="+mn-lt"/>
                          <a:ea typeface="+mn-ea"/>
                          <a:cs typeface="+mn-cs"/>
                        </a:rPr>
                        <a:t>100,000</a:t>
                      </a:r>
                      <a:r>
                        <a:rPr kumimoji="1" lang="ja-JP" altLang="en-US" sz="800" kern="1200" dirty="0" smtClean="0">
                          <a:solidFill>
                            <a:schemeClr val="tx1">
                              <a:lumMod val="65000"/>
                              <a:lumOff val="35000"/>
                            </a:schemeClr>
                          </a:solidFill>
                          <a:latin typeface="+mn-lt"/>
                          <a:ea typeface="+mn-ea"/>
                          <a:cs typeface="+mn-cs"/>
                        </a:rPr>
                        <a:t>円</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381913646"/>
                  </a:ext>
                </a:extLst>
              </a:tr>
              <a:tr h="13371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smtClean="0">
                          <a:solidFill>
                            <a:schemeClr val="bg1"/>
                          </a:solidFill>
                          <a:latin typeface="+mn-lt"/>
                          <a:ea typeface="+mn-ea"/>
                          <a:cs typeface="+mn-cs"/>
                        </a:rPr>
                        <a:t>）</a:t>
                      </a:r>
                      <a:endParaRPr kumimoji="1" lang="en-US" altLang="ja-JP" sz="900" b="0" kern="1200" dirty="0" smtClean="0">
                        <a:solidFill>
                          <a:schemeClr val="bg1"/>
                        </a:solidFill>
                        <a:latin typeface="+mn-lt"/>
                        <a:ea typeface="+mn-ea"/>
                        <a:cs typeface="+mn-cs"/>
                      </a:endParaRPr>
                    </a:p>
                    <a:p>
                      <a:pPr algn="ctr"/>
                      <a:endParaRPr kumimoji="1" lang="en-US" altLang="ja-JP" sz="900" b="0" kern="1200" dirty="0" smtClean="0">
                        <a:solidFill>
                          <a:schemeClr val="bg1"/>
                        </a:solidFill>
                        <a:latin typeface="+mn-lt"/>
                        <a:ea typeface="+mn-ea"/>
                        <a:cs typeface="+mn-cs"/>
                      </a:endParaRPr>
                    </a:p>
                    <a:p>
                      <a:pPr algn="ctr"/>
                      <a:r>
                        <a:rPr kumimoji="1" lang="en-US" altLang="ja-JP" sz="900" b="0" kern="1200" dirty="0" smtClean="0">
                          <a:solidFill>
                            <a:schemeClr val="bg1"/>
                          </a:solidFill>
                          <a:latin typeface="+mn-lt"/>
                          <a:ea typeface="+mn-ea"/>
                          <a:cs typeface="+mn-cs"/>
                        </a:rPr>
                        <a:t>※</a:t>
                      </a:r>
                      <a:r>
                        <a:rPr kumimoji="1" lang="ja-JP" altLang="en-US" sz="900" b="0" kern="1200" dirty="0" smtClean="0">
                          <a:solidFill>
                            <a:schemeClr val="bg1"/>
                          </a:solidFill>
                          <a:latin typeface="+mn-lt"/>
                          <a:ea typeface="+mn-ea"/>
                          <a:cs typeface="+mn-cs"/>
                        </a:rPr>
                        <a:t>この商品に限り、市区郡と</a:t>
                      </a:r>
                      <a:endParaRPr kumimoji="1" lang="en-US" altLang="ja-JP" sz="900" b="0" kern="1200" dirty="0" smtClean="0">
                        <a:solidFill>
                          <a:schemeClr val="bg1"/>
                        </a:solidFill>
                        <a:latin typeface="+mn-lt"/>
                        <a:ea typeface="+mn-ea"/>
                        <a:cs typeface="+mn-cs"/>
                      </a:endParaRPr>
                    </a:p>
                    <a:p>
                      <a:pPr algn="ctr"/>
                      <a:r>
                        <a:rPr kumimoji="1" lang="ja-JP" altLang="en-US" sz="900" b="0" kern="1200" dirty="0" smtClean="0">
                          <a:solidFill>
                            <a:schemeClr val="bg1"/>
                          </a:solidFill>
                          <a:latin typeface="+mn-lt"/>
                          <a:ea typeface="+mn-ea"/>
                          <a:cs typeface="+mn-cs"/>
                        </a:rPr>
                        <a:t>その他ターゲティングを</a:t>
                      </a:r>
                      <a:endParaRPr kumimoji="1" lang="en-US" altLang="ja-JP" sz="900" b="0" kern="1200" dirty="0" smtClean="0">
                        <a:solidFill>
                          <a:schemeClr val="bg1"/>
                        </a:solidFill>
                        <a:latin typeface="+mn-lt"/>
                        <a:ea typeface="+mn-ea"/>
                        <a:cs typeface="+mn-cs"/>
                      </a:endParaRPr>
                    </a:p>
                    <a:p>
                      <a:pPr algn="ctr"/>
                      <a:r>
                        <a:rPr kumimoji="1" lang="ja-JP" altLang="en-US" sz="900" b="0" kern="1200" dirty="0" smtClean="0">
                          <a:solidFill>
                            <a:schemeClr val="bg1"/>
                          </a:solidFill>
                          <a:latin typeface="+mn-lt"/>
                          <a:ea typeface="+mn-ea"/>
                          <a:cs typeface="+mn-cs"/>
                        </a:rPr>
                        <a:t>掛け合わせる場合は</a:t>
                      </a:r>
                    </a:p>
                    <a:p>
                      <a:pPr algn="ctr"/>
                      <a:r>
                        <a:rPr kumimoji="1" lang="ja-JP" altLang="en-US" sz="900" b="0" kern="1200" dirty="0" smtClean="0">
                          <a:solidFill>
                            <a:schemeClr val="bg1"/>
                          </a:solidFill>
                          <a:latin typeface="+mn-lt"/>
                          <a:ea typeface="+mn-ea"/>
                          <a:cs typeface="+mn-cs"/>
                        </a:rPr>
                        <a:t>上限値が２倍を超える</a:t>
                      </a:r>
                      <a:endParaRPr kumimoji="1" lang="en-US" altLang="ja-JP" sz="900" b="0" kern="1200" dirty="0" smtClean="0">
                        <a:solidFill>
                          <a:schemeClr val="bg1"/>
                        </a:solidFill>
                        <a:latin typeface="+mn-lt"/>
                        <a:ea typeface="+mn-ea"/>
                        <a:cs typeface="+mn-cs"/>
                      </a:endParaRPr>
                    </a:p>
                    <a:p>
                      <a:pPr algn="ctr"/>
                      <a:r>
                        <a:rPr kumimoji="1" lang="ja-JP" altLang="en-US" sz="900" b="0" kern="1200" dirty="0" smtClean="0">
                          <a:solidFill>
                            <a:schemeClr val="bg1"/>
                          </a:solidFill>
                          <a:latin typeface="+mn-lt"/>
                          <a:ea typeface="+mn-ea"/>
                          <a:cs typeface="+mn-cs"/>
                        </a:rPr>
                        <a:t>商品設計です。</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514</a:t>
                      </a:r>
                      <a:r>
                        <a:rPr kumimoji="1" lang="ja-JP" altLang="en-US" sz="800" kern="1200" dirty="0" smtClean="0">
                          <a:solidFill>
                            <a:schemeClr val="tx1">
                              <a:lumMod val="65000"/>
                              <a:lumOff val="35000"/>
                            </a:schemeClr>
                          </a:solidFill>
                          <a:latin typeface="メイリオ"/>
                          <a:ea typeface="メイリオ"/>
                          <a:cs typeface="+mn-cs"/>
                        </a:rPr>
                        <a:t>円（</a:t>
                      </a:r>
                      <a:r>
                        <a:rPr kumimoji="1" lang="en-US" altLang="ja-JP" sz="800" kern="1200" dirty="0" smtClean="0">
                          <a:solidFill>
                            <a:schemeClr val="tx1">
                              <a:lumMod val="65000"/>
                              <a:lumOff val="35000"/>
                            </a:schemeClr>
                          </a:solidFill>
                          <a:latin typeface="メイリオ"/>
                          <a:ea typeface="メイリオ"/>
                          <a:cs typeface="+mn-cs"/>
                        </a:rPr>
                        <a:t>330</a:t>
                      </a:r>
                      <a:r>
                        <a:rPr kumimoji="1" lang="ja-JP" altLang="en-US" sz="800" kern="1200" dirty="0" smtClean="0">
                          <a:solidFill>
                            <a:schemeClr val="tx1">
                              <a:lumMod val="65000"/>
                              <a:lumOff val="35000"/>
                            </a:schemeClr>
                          </a:solidFill>
                          <a:latin typeface="メイリオ"/>
                          <a:ea typeface="メイリオ"/>
                          <a:cs typeface="+mn-cs"/>
                        </a:rPr>
                        <a:t>円</a:t>
                      </a:r>
                      <a:r>
                        <a:rPr kumimoji="1" lang="en-US" altLang="ja-JP" sz="800" kern="1200" dirty="0" smtClean="0">
                          <a:solidFill>
                            <a:schemeClr val="tx1">
                              <a:lumMod val="65000"/>
                              <a:lumOff val="35000"/>
                            </a:schemeClr>
                          </a:solidFill>
                          <a:latin typeface="メイリオ"/>
                          <a:ea typeface="メイリオ"/>
                          <a:cs typeface="+mn-cs"/>
                        </a:rPr>
                        <a:t>×1.56</a:t>
                      </a:r>
                      <a:r>
                        <a:rPr kumimoji="1" lang="ja-JP" altLang="en-US" sz="800" kern="1200" dirty="0" smtClean="0">
                          <a:solidFill>
                            <a:schemeClr val="tx1">
                              <a:lumMod val="65000"/>
                              <a:lumOff val="35000"/>
                            </a:schemeClr>
                          </a:solidFill>
                          <a:latin typeface="メイリオ"/>
                          <a:ea typeface="メイリオ"/>
                          <a:cs typeface="+mn-cs"/>
                        </a:rPr>
                        <a:t>倍）</a:t>
                      </a:r>
                      <a:endParaRPr kumimoji="1" lang="en-US" altLang="ja-JP" sz="800" kern="1200" dirty="0" smtClean="0">
                        <a:solidFill>
                          <a:schemeClr val="tx1">
                            <a:lumMod val="65000"/>
                            <a:lumOff val="35000"/>
                          </a:schemeClr>
                        </a:solidFill>
                        <a:latin typeface="メイリオ"/>
                        <a:ea typeface="メイリオ"/>
                        <a:cs typeface="+mn-cs"/>
                      </a:endParaRPr>
                    </a:p>
                    <a:p>
                      <a:pPr algn="ct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市区郡とその他ターゲティングを掛け合わせる場合は</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以下の</a:t>
                      </a:r>
                      <a:r>
                        <a:rPr kumimoji="1" lang="en-US" altLang="ja-JP" sz="800" kern="1200" dirty="0" err="1" smtClean="0">
                          <a:solidFill>
                            <a:schemeClr val="tx1">
                              <a:lumMod val="65000"/>
                              <a:lumOff val="35000"/>
                            </a:schemeClr>
                          </a:solidFill>
                          <a:latin typeface="メイリオ"/>
                          <a:ea typeface="メイリオ"/>
                          <a:cs typeface="+mn-cs"/>
                        </a:rPr>
                        <a:t>vCPM</a:t>
                      </a:r>
                      <a:r>
                        <a:rPr kumimoji="1" lang="ja-JP" altLang="en-US" sz="800" kern="1200" dirty="0" smtClean="0">
                          <a:solidFill>
                            <a:schemeClr val="tx1">
                              <a:lumMod val="65000"/>
                              <a:lumOff val="35000"/>
                            </a:schemeClr>
                          </a:solidFill>
                          <a:latin typeface="メイリオ"/>
                          <a:ea typeface="メイリオ"/>
                          <a:cs typeface="+mn-cs"/>
                        </a:rPr>
                        <a:t>になります。</a:t>
                      </a:r>
                      <a:r>
                        <a:rPr kumimoji="1" lang="en-US" altLang="ja-JP" sz="800" kern="1200" dirty="0" smtClean="0">
                          <a:solidFill>
                            <a:schemeClr val="tx1">
                              <a:lumMod val="65000"/>
                              <a:lumOff val="35000"/>
                            </a:schemeClr>
                          </a:solidFill>
                          <a:latin typeface="メイリオ"/>
                          <a:ea typeface="メイリオ"/>
                          <a:cs typeface="+mn-cs"/>
                        </a:rPr>
                        <a:t/>
                      </a:r>
                      <a:br>
                        <a:rPr kumimoji="1" lang="en-US" altLang="ja-JP" sz="800" kern="1200" dirty="0" smtClean="0">
                          <a:solidFill>
                            <a:schemeClr val="tx1">
                              <a:lumMod val="65000"/>
                              <a:lumOff val="35000"/>
                            </a:schemeClr>
                          </a:solidFill>
                          <a:latin typeface="メイリオ"/>
                          <a:ea typeface="メイリオ"/>
                          <a:cs typeface="+mn-cs"/>
                        </a:rPr>
                      </a:b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年齢：</a:t>
                      </a:r>
                      <a:r>
                        <a:rPr kumimoji="1" lang="en-US" altLang="ja-JP" sz="800" kern="1200" dirty="0" smtClean="0">
                          <a:solidFill>
                            <a:schemeClr val="tx1">
                              <a:lumMod val="65000"/>
                              <a:lumOff val="35000"/>
                            </a:schemeClr>
                          </a:solidFill>
                          <a:latin typeface="メイリオ"/>
                          <a:ea typeface="メイリオ"/>
                          <a:cs typeface="+mn-cs"/>
                        </a:rPr>
                        <a:t>617</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性別：</a:t>
                      </a:r>
                      <a:r>
                        <a:rPr kumimoji="1" lang="en-US" altLang="ja-JP" sz="800" kern="1200" dirty="0" smtClean="0">
                          <a:solidFill>
                            <a:schemeClr val="tx1">
                              <a:lumMod val="65000"/>
                              <a:lumOff val="35000"/>
                            </a:schemeClr>
                          </a:solidFill>
                          <a:latin typeface="メイリオ"/>
                          <a:ea typeface="メイリオ"/>
                          <a:cs typeface="+mn-cs"/>
                        </a:rPr>
                        <a:t>617</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年齢</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性別：</a:t>
                      </a:r>
                      <a:r>
                        <a:rPr kumimoji="1" lang="en-US" altLang="ja-JP" sz="800" kern="1200" dirty="0" smtClean="0">
                          <a:solidFill>
                            <a:schemeClr val="tx1">
                              <a:lumMod val="65000"/>
                              <a:lumOff val="35000"/>
                            </a:schemeClr>
                          </a:solidFill>
                          <a:latin typeface="メイリオ"/>
                          <a:ea typeface="メイリオ"/>
                          <a:cs typeface="+mn-cs"/>
                        </a:rPr>
                        <a:t>741</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オーディエンスカテゴリー：</a:t>
                      </a:r>
                      <a:r>
                        <a:rPr kumimoji="1" lang="en-US" altLang="ja-JP" sz="800" kern="1200" dirty="0" smtClean="0">
                          <a:solidFill>
                            <a:schemeClr val="tx1">
                              <a:lumMod val="65000"/>
                              <a:lumOff val="35000"/>
                            </a:schemeClr>
                          </a:solidFill>
                          <a:latin typeface="メイリオ"/>
                          <a:ea typeface="メイリオ"/>
                          <a:cs typeface="+mn-cs"/>
                        </a:rPr>
                        <a:t>792</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年齢</a:t>
                      </a:r>
                      <a:r>
                        <a:rPr kumimoji="1" lang="en-US" altLang="ja-JP" sz="800" kern="1200" dirty="0" smtClean="0">
                          <a:solidFill>
                            <a:schemeClr val="tx1">
                              <a:lumMod val="65000"/>
                              <a:lumOff val="35000"/>
                            </a:schemeClr>
                          </a:solidFill>
                          <a:latin typeface="メイリオ"/>
                          <a:ea typeface="メイリオ"/>
                          <a:cs typeface="+mn-cs"/>
                        </a:rPr>
                        <a:t>or</a:t>
                      </a:r>
                      <a:r>
                        <a:rPr kumimoji="1" lang="ja-JP" altLang="en-US" sz="800" kern="1200" dirty="0" smtClean="0">
                          <a:solidFill>
                            <a:schemeClr val="tx1">
                              <a:lumMod val="65000"/>
                              <a:lumOff val="35000"/>
                            </a:schemeClr>
                          </a:solidFill>
                          <a:latin typeface="メイリオ"/>
                          <a:ea typeface="メイリオ"/>
                          <a:cs typeface="+mn-cs"/>
                        </a:rPr>
                        <a:t>性別</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オーディエンスカテゴリー：</a:t>
                      </a:r>
                      <a:r>
                        <a:rPr kumimoji="1" lang="en-US" altLang="ja-JP" sz="800" kern="1200" dirty="0" smtClean="0">
                          <a:solidFill>
                            <a:schemeClr val="tx1">
                              <a:lumMod val="65000"/>
                              <a:lumOff val="35000"/>
                            </a:schemeClr>
                          </a:solidFill>
                          <a:latin typeface="メイリオ"/>
                          <a:ea typeface="メイリオ"/>
                          <a:cs typeface="+mn-cs"/>
                        </a:rPr>
                        <a:t>792</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年齢</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性別</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オーディエンスカテゴリー：</a:t>
                      </a:r>
                      <a:r>
                        <a:rPr kumimoji="1" lang="en-US" altLang="ja-JP" sz="800" kern="1200" dirty="0" smtClean="0">
                          <a:solidFill>
                            <a:schemeClr val="tx1">
                              <a:lumMod val="65000"/>
                              <a:lumOff val="35000"/>
                            </a:schemeClr>
                          </a:solidFill>
                          <a:latin typeface="メイリオ"/>
                          <a:ea typeface="メイリオ"/>
                          <a:cs typeface="+mn-cs"/>
                        </a:rPr>
                        <a:t>792</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405</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260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
                      </a:r>
                      <a:br>
                        <a:rPr kumimoji="1" lang="en-US" altLang="ja-JP" sz="800" kern="1200" dirty="0" smtClean="0">
                          <a:solidFill>
                            <a:schemeClr val="tx1">
                              <a:lumMod val="65000"/>
                              <a:lumOff val="35000"/>
                            </a:schemeClr>
                          </a:solidFill>
                          <a:latin typeface="+mn-lt"/>
                          <a:ea typeface="+mn-ea"/>
                          <a:cs typeface="+mn-cs"/>
                        </a:rPr>
                      </a:b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キャンペーン予約時に複数の広告タイプを選択した場合は、金額の高い</a:t>
                      </a:r>
                      <a:r>
                        <a:rPr kumimoji="1" lang="en-US" altLang="ja-JP" sz="800" kern="1200" dirty="0" err="1" smtClean="0">
                          <a:solidFill>
                            <a:schemeClr val="tx1">
                              <a:lumMod val="65000"/>
                              <a:lumOff val="35000"/>
                            </a:schemeClr>
                          </a:solidFill>
                          <a:latin typeface="+mn-lt"/>
                          <a:ea typeface="+mn-ea"/>
                          <a:cs typeface="+mn-cs"/>
                        </a:rPr>
                        <a:t>vCPM</a:t>
                      </a:r>
                      <a:r>
                        <a:rPr kumimoji="1" lang="ja-JP" altLang="en-US" sz="800" kern="1200" dirty="0" smtClean="0">
                          <a:solidFill>
                            <a:schemeClr val="tx1">
                              <a:lumMod val="65000"/>
                              <a:lumOff val="35000"/>
                            </a:schemeClr>
                          </a:solidFill>
                          <a:latin typeface="+mn-lt"/>
                          <a:ea typeface="+mn-ea"/>
                          <a:cs typeface="+mn-cs"/>
                        </a:rPr>
                        <a:t>を適用します。</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市区郡とその他ターゲティングを掛け合わせる場合は</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以下の</a:t>
                      </a:r>
                      <a:r>
                        <a:rPr kumimoji="1" lang="en-US" altLang="ja-JP" sz="800" kern="1200" dirty="0" err="1" smtClean="0">
                          <a:solidFill>
                            <a:schemeClr val="tx1">
                              <a:lumMod val="65000"/>
                              <a:lumOff val="35000"/>
                            </a:schemeClr>
                          </a:solidFill>
                          <a:latin typeface="+mn-lt"/>
                          <a:ea typeface="+mn-ea"/>
                          <a:cs typeface="+mn-cs"/>
                        </a:rPr>
                        <a:t>vCPM</a:t>
                      </a:r>
                      <a:r>
                        <a:rPr kumimoji="1" lang="ja-JP" altLang="en-US" sz="800" kern="1200" dirty="0" smtClean="0">
                          <a:solidFill>
                            <a:schemeClr val="tx1">
                              <a:lumMod val="65000"/>
                              <a:lumOff val="35000"/>
                            </a:schemeClr>
                          </a:solidFill>
                          <a:latin typeface="+mn-lt"/>
                          <a:ea typeface="+mn-ea"/>
                          <a:cs typeface="+mn-cs"/>
                        </a:rPr>
                        <a:t>になります。</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486</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
                      </a:r>
                      <a:br>
                        <a:rPr kumimoji="1" lang="en-US" altLang="ja-JP" sz="800" kern="1200" dirty="0" smtClean="0">
                          <a:solidFill>
                            <a:schemeClr val="tx1">
                              <a:lumMod val="65000"/>
                              <a:lumOff val="35000"/>
                            </a:schemeClr>
                          </a:solidFill>
                          <a:latin typeface="+mn-lt"/>
                          <a:ea typeface="+mn-ea"/>
                          <a:cs typeface="+mn-cs"/>
                        </a:rPr>
                      </a:b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486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584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624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or</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624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624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486</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312</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キャンペーン予約時に複数の広告タイプを選択した場合は、金額の高い</a:t>
                      </a:r>
                      <a:r>
                        <a:rPr kumimoji="1" lang="en-US" altLang="ja-JP" sz="800" kern="1200" dirty="0" err="1" smtClean="0">
                          <a:solidFill>
                            <a:schemeClr val="tx1">
                              <a:lumMod val="65000"/>
                              <a:lumOff val="35000"/>
                            </a:schemeClr>
                          </a:solidFill>
                          <a:latin typeface="+mn-lt"/>
                          <a:ea typeface="+mn-ea"/>
                          <a:cs typeface="+mn-cs"/>
                        </a:rPr>
                        <a:t>vCPM</a:t>
                      </a:r>
                      <a:r>
                        <a:rPr kumimoji="1" lang="ja-JP" altLang="en-US" sz="800" kern="1200" dirty="0" smtClean="0">
                          <a:solidFill>
                            <a:schemeClr val="tx1">
                              <a:lumMod val="65000"/>
                              <a:lumOff val="35000"/>
                            </a:schemeClr>
                          </a:solidFill>
                          <a:latin typeface="+mn-lt"/>
                          <a:ea typeface="+mn-ea"/>
                          <a:cs typeface="+mn-cs"/>
                        </a:rPr>
                        <a:t>を適用します。</a:t>
                      </a:r>
                      <a:r>
                        <a:rPr kumimoji="1" lang="en-US" altLang="ja-JP" sz="800" kern="1200" dirty="0" smtClean="0">
                          <a:solidFill>
                            <a:schemeClr val="tx1">
                              <a:lumMod val="65000"/>
                              <a:lumOff val="35000"/>
                            </a:schemeClr>
                          </a:solidFill>
                          <a:latin typeface="+mn-lt"/>
                          <a:ea typeface="+mn-ea"/>
                          <a:cs typeface="+mn-cs"/>
                        </a:rPr>
                        <a:t/>
                      </a:r>
                      <a:br>
                        <a:rPr kumimoji="1" lang="en-US" altLang="ja-JP" sz="800" kern="1200" dirty="0" smtClean="0">
                          <a:solidFill>
                            <a:schemeClr val="tx1">
                              <a:lumMod val="65000"/>
                              <a:lumOff val="35000"/>
                            </a:schemeClr>
                          </a:solidFill>
                          <a:latin typeface="+mn-lt"/>
                          <a:ea typeface="+mn-ea"/>
                          <a:cs typeface="+mn-cs"/>
                        </a:rPr>
                      </a:b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市区郡とその他ターゲティングを掛け合わせる場合は以下の</a:t>
                      </a:r>
                      <a:r>
                        <a:rPr kumimoji="1" lang="en-US" altLang="ja-JP" sz="800" kern="1200" dirty="0" err="1" smtClean="0">
                          <a:solidFill>
                            <a:schemeClr val="tx1">
                              <a:lumMod val="65000"/>
                              <a:lumOff val="35000"/>
                            </a:schemeClr>
                          </a:solidFill>
                          <a:latin typeface="+mn-lt"/>
                          <a:ea typeface="+mn-ea"/>
                          <a:cs typeface="+mn-cs"/>
                        </a:rPr>
                        <a:t>vCPM</a:t>
                      </a:r>
                      <a:r>
                        <a:rPr kumimoji="1" lang="ja-JP" altLang="en-US" sz="800" kern="1200" dirty="0" smtClean="0">
                          <a:solidFill>
                            <a:schemeClr val="tx1">
                              <a:lumMod val="65000"/>
                              <a:lumOff val="35000"/>
                            </a:schemeClr>
                          </a:solidFill>
                          <a:latin typeface="+mn-lt"/>
                          <a:ea typeface="+mn-ea"/>
                          <a:cs typeface="+mn-cs"/>
                        </a:rPr>
                        <a:t>になります。</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584</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
                      </a:r>
                      <a:br>
                        <a:rPr kumimoji="1" lang="en-US" altLang="ja-JP" sz="800" kern="1200" dirty="0" smtClean="0">
                          <a:solidFill>
                            <a:schemeClr val="tx1">
                              <a:lumMod val="65000"/>
                              <a:lumOff val="35000"/>
                            </a:schemeClr>
                          </a:solidFill>
                          <a:latin typeface="+mn-lt"/>
                          <a:ea typeface="+mn-ea"/>
                          <a:cs typeface="+mn-cs"/>
                        </a:rPr>
                      </a:b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584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700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748</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or</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748</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748</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014462905"/>
                  </a:ext>
                </a:extLst>
              </a:tr>
              <a:tr h="213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a:t>
                      </a:r>
                      <a:r>
                        <a:rPr kumimoji="1" lang="ja-JP" altLang="en-US" sz="800" b="0" kern="1200" dirty="0">
                          <a:solidFill>
                            <a:schemeClr val="bg1"/>
                          </a:solidFill>
                          <a:latin typeface="+mn-lt"/>
                          <a:ea typeface="+mn-ea"/>
                          <a:cs typeface="+mn-cs"/>
                        </a:rPr>
                        <a:t>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gridSpan="3">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3213" y="1755659"/>
            <a:ext cx="321600" cy="593221"/>
          </a:xfrm>
          <a:prstGeom prst="rect">
            <a:avLst/>
          </a:prstGeom>
        </p:spPr>
      </p:pic>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8871" y="1753822"/>
            <a:ext cx="609599" cy="611952"/>
          </a:xfrm>
          <a:prstGeom prst="rect">
            <a:avLst/>
          </a:prstGeom>
        </p:spPr>
      </p:pic>
      <p:pic>
        <p:nvPicPr>
          <p:cNvPr id="15" name="図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94347" y="1747440"/>
            <a:ext cx="609599" cy="611952"/>
          </a:xfrm>
          <a:prstGeom prst="rect">
            <a:avLst/>
          </a:prstGeom>
        </p:spPr>
      </p:pic>
      <p:pic>
        <p:nvPicPr>
          <p:cNvPr id="16" name="図 15"/>
          <p:cNvPicPr>
            <a:picLocks noChangeAspect="1"/>
          </p:cNvPicPr>
          <p:nvPr/>
        </p:nvPicPr>
        <p:blipFill>
          <a:blip r:embed="rId5"/>
          <a:stretch>
            <a:fillRect/>
          </a:stretch>
        </p:blipFill>
        <p:spPr>
          <a:xfrm>
            <a:off x="8817251" y="1755659"/>
            <a:ext cx="588002" cy="608277"/>
          </a:xfrm>
          <a:prstGeom prst="rect">
            <a:avLst/>
          </a:prstGeom>
        </p:spPr>
      </p:pic>
      <p:sp>
        <p:nvSpPr>
          <p:cNvPr id="17" name="正方形/長方形 16"/>
          <p:cNvSpPr/>
          <p:nvPr/>
        </p:nvSpPr>
        <p:spPr>
          <a:xfrm>
            <a:off x="290368" y="6541015"/>
            <a:ext cx="4653504" cy="30777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※SP</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はスマートフォン、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はパソコンの略称です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Tree>
    <p:extLst>
      <p:ext uri="{BB962C8B-B14F-4D97-AF65-F5344CB8AC3E}">
        <p14:creationId xmlns:p14="http://schemas.microsoft.com/office/powerpoint/2010/main" val="18928135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948729047"/>
              </p:ext>
            </p:extLst>
          </p:nvPr>
        </p:nvGraphicFramePr>
        <p:xfrm>
          <a:off x="335360" y="908720"/>
          <a:ext cx="7632848" cy="3756818"/>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1394946">
                  <a:extLst>
                    <a:ext uri="{9D8B030D-6E8A-4147-A177-3AD203B41FA5}">
                      <a16:colId xmlns:a16="http://schemas.microsoft.com/office/drawing/2014/main" val="2515137241"/>
                    </a:ext>
                  </a:extLst>
                </a:gridCol>
                <a:gridCol w="1811924">
                  <a:extLst>
                    <a:ext uri="{9D8B030D-6E8A-4147-A177-3AD203B41FA5}">
                      <a16:colId xmlns:a16="http://schemas.microsoft.com/office/drawing/2014/main" val="3608287535"/>
                    </a:ext>
                  </a:extLst>
                </a:gridCol>
                <a:gridCol w="1800200">
                  <a:extLst>
                    <a:ext uri="{9D8B030D-6E8A-4147-A177-3AD203B41FA5}">
                      <a16:colId xmlns:a16="http://schemas.microsoft.com/office/drawing/2014/main" val="2591893762"/>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プライムカバー　</a:t>
                      </a:r>
                      <a:r>
                        <a:rPr kumimoji="1" lang="en-US" altLang="ja-JP" sz="1050" b="1" kern="1200" dirty="0">
                          <a:solidFill>
                            <a:schemeClr val="tx1">
                              <a:lumMod val="65000"/>
                              <a:lumOff val="35000"/>
                            </a:schemeClr>
                          </a:solidFill>
                          <a:latin typeface="+mn-lt"/>
                          <a:ea typeface="+mn-ea"/>
                          <a:cs typeface="+mn-cs"/>
                        </a:rPr>
                        <a:t>SP</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lt"/>
                          <a:ea typeface="+mn-ea"/>
                          <a:cs typeface="+mn-cs"/>
                        </a:rPr>
                        <a:t>プライムディスプレイ　</a:t>
                      </a:r>
                      <a:r>
                        <a:rPr kumimoji="1" lang="en-US" altLang="ja-JP" sz="1050" b="1" kern="1200" dirty="0" smtClean="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280105577"/>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smtClean="0">
                          <a:solidFill>
                            <a:schemeClr val="bg1"/>
                          </a:solidFill>
                          <a:latin typeface="+mn-lt"/>
                          <a:ea typeface="+mn-ea"/>
                          <a:cs typeface="+mn-cs"/>
                        </a:rPr>
                        <a:t>オーディエンスカテゴリー</a:t>
                      </a:r>
                      <a:r>
                        <a:rPr kumimoji="1" lang="ja-JP" altLang="en-US" sz="900" b="0" kern="1200" dirty="0" smtClean="0">
                          <a:solidFill>
                            <a:schemeClr val="bg1"/>
                          </a:solidFill>
                          <a:latin typeface="+mn-lt"/>
                          <a:ea typeface="+mn-ea"/>
                          <a:cs typeface="+mn-cs"/>
                        </a:rPr>
                        <a:t>　</a:t>
                      </a:r>
                      <a:r>
                        <a:rPr kumimoji="1" lang="en-US" altLang="ja-JP" sz="900" b="0" kern="1200" dirty="0" smtClean="0">
                          <a:solidFill>
                            <a:schemeClr val="bg1"/>
                          </a:solidFill>
                          <a:latin typeface="+mn-lt"/>
                          <a:ea typeface="+mn-ea"/>
                          <a:cs typeface="+mn-cs"/>
                        </a:rPr>
                        <a:t>※1</a:t>
                      </a:r>
                      <a:endParaRPr kumimoji="1" lang="ja-JP" altLang="en-US" sz="900" b="0"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smtClean="0">
                          <a:solidFill>
                            <a:schemeClr val="bg1"/>
                          </a:solidFill>
                          <a:latin typeface="+mj-lt"/>
                          <a:ea typeface="+mj-ea"/>
                        </a:rPr>
                        <a:t>オーディエンスリスト</a:t>
                      </a:r>
                      <a:endParaRPr kumimoji="1" lang="en-US" altLang="ja-JP" sz="1050" b="0" dirty="0" smtClean="0">
                        <a:solidFill>
                          <a:schemeClr val="bg1"/>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smtClean="0">
                          <a:solidFill>
                            <a:schemeClr val="bg1"/>
                          </a:solidFill>
                          <a:latin typeface="+mj-lt"/>
                          <a:ea typeface="+mj-ea"/>
                        </a:rPr>
                        <a:t>（ヤフー提供）</a:t>
                      </a:r>
                      <a:r>
                        <a:rPr kumimoji="1" lang="ja-JP" altLang="en-US" sz="900" b="0" dirty="0" smtClean="0">
                          <a:solidFill>
                            <a:schemeClr val="bg1"/>
                          </a:solidFill>
                          <a:latin typeface="+mj-lt"/>
                          <a:ea typeface="+mj-ea"/>
                        </a:rPr>
                        <a:t>　</a:t>
                      </a:r>
                      <a:r>
                        <a:rPr kumimoji="1" lang="en-US" altLang="ja-JP" sz="900" b="0" dirty="0" smtClean="0">
                          <a:solidFill>
                            <a:schemeClr val="bg1"/>
                          </a:solidFill>
                          <a:latin typeface="+mj-lt"/>
                          <a:ea typeface="+mj-ea"/>
                        </a:rPr>
                        <a:t>※2</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smtClean="0">
                          <a:solidFill>
                            <a:schemeClr val="bg1"/>
                          </a:solidFill>
                          <a:latin typeface="+mn-ea"/>
                          <a:ea typeface="+mn-ea"/>
                          <a:cs typeface="+mn-cs"/>
                        </a:rPr>
                        <a:t>リスト参照</a:t>
                      </a:r>
                      <a:endParaRPr kumimoji="1" lang="ja-JP" altLang="en-US" sz="1050" b="0" kern="1200" dirty="0">
                        <a:solidFill>
                          <a:schemeClr val="bg1"/>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j-ea"/>
                          <a:cs typeface="+mn-cs"/>
                        </a:rPr>
                        <a:t>5-100</a:t>
                      </a:r>
                      <a:r>
                        <a:rPr kumimoji="1" lang="ja-JP" altLang="en-US" sz="1050" b="0" kern="1200" dirty="0">
                          <a:solidFill>
                            <a:schemeClr val="tx1">
                              <a:lumMod val="65000"/>
                              <a:lumOff val="35000"/>
                            </a:schemeClr>
                          </a:solidFill>
                          <a:latin typeface="+mj-ea"/>
                          <a:ea typeface="+mj-ea"/>
                          <a:cs typeface="+mn-cs"/>
                        </a:rPr>
                        <a:t>回</a:t>
                      </a:r>
                      <a:r>
                        <a:rPr kumimoji="1" lang="en-US" altLang="ja-JP" sz="1050" b="0" kern="1200" dirty="0">
                          <a:solidFill>
                            <a:schemeClr val="tx1">
                              <a:lumMod val="65000"/>
                              <a:lumOff val="35000"/>
                            </a:schemeClr>
                          </a:solidFill>
                          <a:latin typeface="+mj-ea"/>
                          <a:ea typeface="+mj-ea"/>
                          <a:cs typeface="+mn-cs"/>
                        </a:rPr>
                        <a:t>/</a:t>
                      </a:r>
                      <a:r>
                        <a:rPr kumimoji="1" lang="ja-JP" altLang="en-US" sz="1050" b="0" kern="1200" dirty="0">
                          <a:solidFill>
                            <a:schemeClr val="tx1">
                              <a:lumMod val="65000"/>
                              <a:lumOff val="35000"/>
                            </a:schemeClr>
                          </a:solidFill>
                          <a:latin typeface="+mj-ea"/>
                          <a:ea typeface="+mj-ea"/>
                          <a:cs typeface="+mn-cs"/>
                        </a:rPr>
                        <a:t>通期</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5-100</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773776"/>
            <a:ext cx="11665296"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solidFill>
                  <a:srgbClr val="FF0000"/>
                </a:solidFill>
                <a:latin typeface="+mn-ea"/>
                <a:hlinkClick r:id="rId3"/>
              </a:rPr>
              <a:t>https://</a:t>
            </a:r>
            <a:r>
              <a:rPr lang="en-US" altLang="ja-JP" sz="1050" dirty="0" smtClean="0">
                <a:solidFill>
                  <a:srgbClr val="FF0000"/>
                </a:solidFill>
                <a:latin typeface="+mn-ea"/>
                <a:hlinkClick r:id="rId3"/>
              </a:rPr>
              <a:t>s.yimg.jp/dl/displayads-guarantee/audiencelist.zip</a:t>
            </a:r>
            <a:endParaRPr lang="en-US" altLang="ja-JP" sz="1050" dirty="0">
              <a:solidFill>
                <a:srgbClr val="FF0000"/>
              </a:solidFill>
              <a:latin typeface="+mn-ea"/>
            </a:endParaRPr>
          </a:p>
        </p:txBody>
      </p:sp>
    </p:spTree>
    <p:extLst>
      <p:ext uri="{BB962C8B-B14F-4D97-AF65-F5344CB8AC3E}">
        <p14:creationId xmlns:p14="http://schemas.microsoft.com/office/powerpoint/2010/main" val="2474732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345438341"/>
              </p:ext>
            </p:extLst>
          </p:nvPr>
        </p:nvGraphicFramePr>
        <p:xfrm>
          <a:off x="335360" y="908720"/>
          <a:ext cx="6226178" cy="3756818"/>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1656184">
                  <a:extLst>
                    <a:ext uri="{9D8B030D-6E8A-4147-A177-3AD203B41FA5}">
                      <a16:colId xmlns:a16="http://schemas.microsoft.com/office/drawing/2014/main" val="135909385"/>
                    </a:ext>
                  </a:extLst>
                </a:gridCol>
                <a:gridCol w="1944216">
                  <a:extLst>
                    <a:ext uri="{9D8B030D-6E8A-4147-A177-3AD203B41FA5}">
                      <a16:colId xmlns:a16="http://schemas.microsoft.com/office/drawing/2014/main" val="2760754859"/>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プライムカバー　</a:t>
                      </a:r>
                      <a:r>
                        <a:rPr kumimoji="1" lang="en-US" altLang="ja-JP" sz="105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（市区郡）</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lt"/>
                          <a:ea typeface="+mn-ea"/>
                          <a:cs typeface="+mn-cs"/>
                        </a:rPr>
                        <a:t>プライムディスプレイ　</a:t>
                      </a:r>
                      <a:r>
                        <a:rPr kumimoji="1" lang="en-US" altLang="ja-JP" sz="1050" b="1" kern="1200" dirty="0" smtClean="0">
                          <a:solidFill>
                            <a:schemeClr val="tx1">
                              <a:lumMod val="65000"/>
                              <a:lumOff val="35000"/>
                            </a:schemeClr>
                          </a:solidFill>
                          <a:latin typeface="+mn-lt"/>
                          <a:ea typeface="+mn-ea"/>
                          <a:cs typeface="+mn-cs"/>
                        </a:rPr>
                        <a:t>PC</a:t>
                      </a:r>
                      <a:r>
                        <a:rPr kumimoji="1" lang="ja-JP" altLang="en-US" sz="1050" b="1" kern="1200" dirty="0">
                          <a:solidFill>
                            <a:schemeClr val="tx1">
                              <a:lumMod val="65000"/>
                              <a:lumOff val="35000"/>
                            </a:schemeClr>
                          </a:solidFill>
                          <a:latin typeface="+mn-lt"/>
                          <a:ea typeface="+mn-ea"/>
                          <a:cs typeface="+mn-cs"/>
                        </a:rPr>
                        <a:t>　（市区郡）</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52007429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smtClean="0">
                          <a:solidFill>
                            <a:schemeClr val="bg1"/>
                          </a:solidFill>
                          <a:latin typeface="+mn-lt"/>
                          <a:ea typeface="+mn-ea"/>
                          <a:cs typeface="+mn-cs"/>
                        </a:rPr>
                        <a:t>オーディエンスカテゴリー</a:t>
                      </a:r>
                      <a:r>
                        <a:rPr kumimoji="1" lang="ja-JP" altLang="en-US" sz="900" b="0" kern="1200" dirty="0" smtClean="0">
                          <a:solidFill>
                            <a:schemeClr val="bg1"/>
                          </a:solidFill>
                          <a:latin typeface="+mn-lt"/>
                          <a:ea typeface="+mn-ea"/>
                          <a:cs typeface="+mn-cs"/>
                        </a:rPr>
                        <a:t>　</a:t>
                      </a:r>
                      <a:r>
                        <a:rPr kumimoji="1" lang="en-US" altLang="ja-JP" sz="900" b="0" kern="1200" dirty="0" smtClean="0">
                          <a:solidFill>
                            <a:schemeClr val="bg1"/>
                          </a:solidFill>
                          <a:latin typeface="+mn-lt"/>
                          <a:ea typeface="+mn-ea"/>
                          <a:cs typeface="+mn-cs"/>
                        </a:rPr>
                        <a:t>※1</a:t>
                      </a:r>
                      <a:endParaRPr kumimoji="1" lang="ja-JP" altLang="en-US" sz="900" b="0"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smtClean="0">
                          <a:solidFill>
                            <a:schemeClr val="bg1"/>
                          </a:solidFill>
                          <a:latin typeface="+mj-lt"/>
                          <a:ea typeface="+mj-ea"/>
                        </a:rPr>
                        <a:t>オーディエンスリスト</a:t>
                      </a:r>
                      <a:endParaRPr kumimoji="1" lang="en-US" altLang="ja-JP" sz="1050" b="0" dirty="0" smtClean="0">
                        <a:solidFill>
                          <a:schemeClr val="bg1"/>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smtClean="0">
                          <a:solidFill>
                            <a:schemeClr val="bg1"/>
                          </a:solidFill>
                          <a:latin typeface="+mj-lt"/>
                          <a:ea typeface="+mj-ea"/>
                        </a:rPr>
                        <a:t>（ヤフー提供）</a:t>
                      </a:r>
                      <a:r>
                        <a:rPr kumimoji="1" lang="ja-JP" altLang="en-US" sz="900" b="0" dirty="0" smtClean="0">
                          <a:solidFill>
                            <a:schemeClr val="bg1"/>
                          </a:solidFill>
                          <a:latin typeface="+mj-lt"/>
                          <a:ea typeface="+mj-ea"/>
                        </a:rPr>
                        <a:t>　</a:t>
                      </a:r>
                      <a:r>
                        <a:rPr kumimoji="1" lang="en-US" altLang="ja-JP" sz="900" b="0" dirty="0" smtClean="0">
                          <a:solidFill>
                            <a:schemeClr val="bg1"/>
                          </a:solidFill>
                          <a:latin typeface="+mj-lt"/>
                          <a:ea typeface="+mj-ea"/>
                        </a:rPr>
                        <a:t>※2</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773776"/>
            <a:ext cx="11665296"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300" b="1" dirty="0">
                <a:solidFill>
                  <a:schemeClr val="tx1">
                    <a:lumMod val="65000"/>
                    <a:lumOff val="35000"/>
                  </a:schemeClr>
                </a:solidFill>
                <a:latin typeface="+mn-ea"/>
              </a:rPr>
              <a:t>【</a:t>
            </a:r>
            <a:r>
              <a:rPr lang="ja-JP" altLang="en-US" sz="1300" b="1" dirty="0">
                <a:solidFill>
                  <a:schemeClr val="tx1">
                    <a:lumMod val="65000"/>
                    <a:lumOff val="35000"/>
                  </a:schemeClr>
                </a:solidFill>
                <a:latin typeface="+mn-ea"/>
              </a:rPr>
              <a:t>注意事項</a:t>
            </a:r>
            <a:r>
              <a:rPr lang="en-US" altLang="ja-JP" sz="1300" b="1" dirty="0">
                <a:solidFill>
                  <a:schemeClr val="tx1">
                    <a:lumMod val="65000"/>
                    <a:lumOff val="35000"/>
                  </a:schemeClr>
                </a:solidFill>
                <a:latin typeface="+mn-ea"/>
              </a:rPr>
              <a:t>】</a:t>
            </a:r>
          </a:p>
          <a:p>
            <a:pPr>
              <a:lnSpc>
                <a:spcPts val="1460"/>
              </a:lnSpc>
            </a:pPr>
            <a:r>
              <a:rPr lang="ja-JP" altLang="en-US" sz="1300" b="1" dirty="0">
                <a:solidFill>
                  <a:schemeClr val="tx1">
                    <a:lumMod val="65000"/>
                    <a:lumOff val="35000"/>
                  </a:schemeClr>
                </a:solidFill>
                <a:latin typeface="+mn-ea"/>
              </a:rPr>
              <a:t>こちらの商品における、各ターゲティングを掛け合わせた際の</a:t>
            </a:r>
            <a:r>
              <a:rPr lang="en-US" altLang="ja-JP" sz="1300" b="1" dirty="0" err="1">
                <a:solidFill>
                  <a:schemeClr val="tx1">
                    <a:lumMod val="65000"/>
                    <a:lumOff val="35000"/>
                  </a:schemeClr>
                </a:solidFill>
                <a:latin typeface="+mn-ea"/>
              </a:rPr>
              <a:t>vCPM</a:t>
            </a:r>
            <a:r>
              <a:rPr lang="ja-JP" altLang="en-US" sz="1300" b="1" dirty="0">
                <a:solidFill>
                  <a:schemeClr val="tx1">
                    <a:lumMod val="65000"/>
                    <a:lumOff val="35000"/>
                  </a:schemeClr>
                </a:solidFill>
                <a:latin typeface="+mn-ea"/>
              </a:rPr>
              <a:t>は、</a:t>
            </a:r>
            <a:r>
              <a:rPr lang="en-US" altLang="ja-JP" sz="1300" b="1" dirty="0" smtClean="0">
                <a:solidFill>
                  <a:schemeClr val="tx1">
                    <a:lumMod val="65000"/>
                    <a:lumOff val="35000"/>
                  </a:schemeClr>
                </a:solidFill>
                <a:latin typeface="+mn-ea"/>
              </a:rPr>
              <a:t>P3</a:t>
            </a:r>
            <a:r>
              <a:rPr lang="ja-JP" altLang="en-US" sz="1300" b="1" dirty="0" smtClean="0">
                <a:solidFill>
                  <a:schemeClr val="tx1">
                    <a:lumMod val="65000"/>
                    <a:lumOff val="35000"/>
                  </a:schemeClr>
                </a:solidFill>
                <a:latin typeface="+mn-ea"/>
              </a:rPr>
              <a:t>「</a:t>
            </a:r>
            <a:r>
              <a:rPr lang="ja-JP" altLang="en-US" sz="1300" b="1" dirty="0">
                <a:solidFill>
                  <a:schemeClr val="tx1">
                    <a:lumMod val="65000"/>
                    <a:lumOff val="35000"/>
                  </a:schemeClr>
                </a:solidFill>
                <a:latin typeface="+mn-ea"/>
              </a:rPr>
              <a:t>商品一覧」ページの「基本料金（</a:t>
            </a:r>
            <a:r>
              <a:rPr lang="en-US" altLang="ja-JP" sz="1300" b="1" dirty="0" err="1">
                <a:solidFill>
                  <a:schemeClr val="tx1">
                    <a:lumMod val="65000"/>
                    <a:lumOff val="35000"/>
                  </a:schemeClr>
                </a:solidFill>
                <a:latin typeface="+mn-ea"/>
              </a:rPr>
              <a:t>vCPM</a:t>
            </a:r>
            <a:r>
              <a:rPr lang="ja-JP" altLang="en-US" sz="1300" b="1" dirty="0">
                <a:solidFill>
                  <a:schemeClr val="tx1">
                    <a:lumMod val="65000"/>
                    <a:lumOff val="35000"/>
                  </a:schemeClr>
                </a:solidFill>
                <a:latin typeface="+mn-ea"/>
              </a:rPr>
              <a:t>） 」欄をご確認ください。</a:t>
            </a:r>
            <a:endParaRPr lang="en-US" altLang="ja-JP" sz="1300" b="1"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solidFill>
                  <a:srgbClr val="FF0000"/>
                </a:solidFill>
                <a:latin typeface="+mn-ea"/>
              </a:rPr>
              <a:t> </a:t>
            </a:r>
            <a:r>
              <a:rPr lang="en-US" altLang="ja-JP" sz="1050" dirty="0">
                <a:solidFill>
                  <a:srgbClr val="FF0000"/>
                </a:solidFill>
                <a:latin typeface="+mn-ea"/>
                <a:hlinkClick r:id="rId3"/>
              </a:rPr>
              <a:t>https://</a:t>
            </a:r>
            <a:r>
              <a:rPr lang="en-US" altLang="ja-JP" sz="1050" dirty="0" smtClean="0">
                <a:solidFill>
                  <a:srgbClr val="FF0000"/>
                </a:solidFill>
                <a:latin typeface="+mn-ea"/>
                <a:hlinkClick r:id="rId3"/>
              </a:rPr>
              <a:t>s.yimg.jp/dl/displayads-guarantee/audiencelist.zip</a:t>
            </a:r>
            <a:endParaRPr lang="en-US" altLang="ja-JP" sz="1050" dirty="0">
              <a:solidFill>
                <a:srgbClr val="FF0000"/>
              </a:solidFill>
              <a:latin typeface="+mn-ea"/>
            </a:endParaRPr>
          </a:p>
        </p:txBody>
      </p:sp>
    </p:spTree>
    <p:extLst>
      <p:ext uri="{BB962C8B-B14F-4D97-AF65-F5344CB8AC3E}">
        <p14:creationId xmlns:p14="http://schemas.microsoft.com/office/powerpoint/2010/main" val="3309733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表 24"/>
          <p:cNvGraphicFramePr>
            <a:graphicFrameLocks noGrp="1"/>
          </p:cNvGraphicFramePr>
          <p:nvPr>
            <p:extLst/>
          </p:nvPr>
        </p:nvGraphicFramePr>
        <p:xfrm>
          <a:off x="272917" y="3180067"/>
          <a:ext cx="11655731" cy="3328575"/>
        </p:xfrm>
        <a:graphic>
          <a:graphicData uri="http://schemas.openxmlformats.org/drawingml/2006/table">
            <a:tbl>
              <a:tblPr firstRow="1" bandRow="1">
                <a:tableStyleId>{21E4AEA4-8DFA-4A89-87EB-49C32662AFE0}</a:tableStyleId>
              </a:tblPr>
              <a:tblGrid>
                <a:gridCol w="11655731">
                  <a:extLst>
                    <a:ext uri="{9D8B030D-6E8A-4147-A177-3AD203B41FA5}">
                      <a16:colId xmlns:a16="http://schemas.microsoft.com/office/drawing/2014/main" val="540424094"/>
                    </a:ext>
                  </a:extLst>
                </a:gridCol>
              </a:tblGrid>
              <a:tr h="374507">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936628468"/>
                  </a:ext>
                </a:extLst>
              </a:tr>
              <a:tr h="986328">
                <a:tc>
                  <a:txBody>
                    <a:bodyPr/>
                    <a:lstStyle/>
                    <a:p>
                      <a:endParaRPr kumimoji="1" lang="ja-JP" altLang="en-US" b="1"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289785332"/>
                  </a:ext>
                </a:extLst>
              </a:tr>
              <a:tr h="983870">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3715531"/>
                  </a:ext>
                </a:extLst>
              </a:tr>
              <a:tr h="983870">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84140074"/>
                  </a:ext>
                </a:extLst>
              </a:tr>
            </a:tbl>
          </a:graphicData>
        </a:graphic>
      </p:graphicFrame>
      <p:sp>
        <p:nvSpPr>
          <p:cNvPr id="2" name="テキスト プレースホルダー 1"/>
          <p:cNvSpPr>
            <a:spLocks noGrp="1"/>
          </p:cNvSpPr>
          <p:nvPr>
            <p:ph type="body" sz="quarter" idx="12"/>
          </p:nvPr>
        </p:nvSpPr>
        <p:spPr>
          <a:xfrm>
            <a:off x="319913" y="1096765"/>
            <a:ext cx="11521280" cy="1756171"/>
          </a:xfrm>
        </p:spPr>
        <p:txBody>
          <a:bodyPr>
            <a:noAutofit/>
          </a:bodyPr>
          <a:lstStyle/>
          <a:p>
            <a:r>
              <a:rPr kumimoji="1" lang="en-US" altLang="ja-JP" sz="1400" b="1" dirty="0" smtClean="0"/>
              <a:t>2022</a:t>
            </a:r>
            <a:r>
              <a:rPr kumimoji="1" lang="ja-JP" altLang="en-US" sz="1400" b="1" dirty="0" smtClean="0"/>
              <a:t>年</a:t>
            </a:r>
            <a:r>
              <a:rPr kumimoji="1" lang="en-US" altLang="ja-JP" sz="1400" b="1" dirty="0" smtClean="0"/>
              <a:t>4</a:t>
            </a:r>
            <a:r>
              <a:rPr kumimoji="1" lang="ja-JP" altLang="en-US" sz="1400" b="1" dirty="0" smtClean="0"/>
              <a:t>月</a:t>
            </a:r>
            <a:r>
              <a:rPr kumimoji="1" lang="en-US" altLang="ja-JP" sz="1400" b="1" dirty="0" smtClean="0"/>
              <a:t>4</a:t>
            </a:r>
            <a:r>
              <a:rPr kumimoji="1" lang="ja-JP" altLang="en-US" sz="1400" b="1" dirty="0" smtClean="0"/>
              <a:t>日（月）より年齢ターゲティング区分</a:t>
            </a:r>
            <a:r>
              <a:rPr lang="ja-JP" altLang="en-US" sz="1400" b="1" dirty="0" smtClean="0"/>
              <a:t>「</a:t>
            </a:r>
            <a:r>
              <a:rPr lang="ja-JP" altLang="en-US" sz="1400" b="1" dirty="0"/>
              <a:t>15-19歳</a:t>
            </a:r>
            <a:r>
              <a:rPr lang="ja-JP" altLang="en-US" sz="1400" b="1" dirty="0" smtClean="0"/>
              <a:t>」が</a:t>
            </a:r>
            <a:r>
              <a:rPr lang="ja-JP" altLang="en-US" sz="1400" b="1" dirty="0"/>
              <a:t>「1</a:t>
            </a:r>
            <a:r>
              <a:rPr lang="en-US" altLang="ja-JP" sz="1400" b="1" dirty="0"/>
              <a:t>8</a:t>
            </a:r>
            <a:r>
              <a:rPr lang="ja-JP" altLang="en-US" sz="1400" b="1" dirty="0"/>
              <a:t>-19歳</a:t>
            </a:r>
            <a:r>
              <a:rPr lang="ja-JP" altLang="en-US" sz="1400" b="1" dirty="0" smtClean="0"/>
              <a:t>」に変更となります。</a:t>
            </a:r>
            <a:r>
              <a:rPr lang="ja-JP" altLang="en-US" sz="1400" dirty="0" smtClean="0"/>
              <a:t>そのため、</a:t>
            </a:r>
            <a:r>
              <a:rPr lang="en-US" altLang="ja-JP" sz="1400" dirty="0" smtClean="0"/>
              <a:t> </a:t>
            </a:r>
            <a:r>
              <a:rPr lang="en-US" altLang="ja-JP" sz="1400" dirty="0"/>
              <a:t>4</a:t>
            </a:r>
            <a:r>
              <a:rPr lang="ja-JP" altLang="en-US" sz="1400" dirty="0"/>
              <a:t>月</a:t>
            </a:r>
            <a:r>
              <a:rPr lang="en-US" altLang="ja-JP" sz="1400" dirty="0"/>
              <a:t>4</a:t>
            </a:r>
            <a:r>
              <a:rPr lang="ja-JP" altLang="en-US" sz="1400" dirty="0"/>
              <a:t>日（月</a:t>
            </a:r>
            <a:r>
              <a:rPr lang="ja-JP" altLang="en-US" sz="1400" dirty="0" smtClean="0"/>
              <a:t>）以降は広告管理ツール上の予約画面</a:t>
            </a:r>
            <a:r>
              <a:rPr lang="ja-JP" altLang="en-US" sz="1400" dirty="0"/>
              <a:t>や</a:t>
            </a:r>
            <a:r>
              <a:rPr lang="ja-JP" altLang="en-US" sz="1400" dirty="0" smtClean="0"/>
              <a:t>レポート、および配信対象は 「</a:t>
            </a:r>
            <a:r>
              <a:rPr lang="ja-JP" altLang="en-US" sz="1400" dirty="0"/>
              <a:t>1</a:t>
            </a:r>
            <a:r>
              <a:rPr lang="en-US" altLang="ja-JP" sz="1400" dirty="0"/>
              <a:t>8</a:t>
            </a:r>
            <a:r>
              <a:rPr lang="ja-JP" altLang="en-US" sz="1400" dirty="0" smtClean="0"/>
              <a:t>-19歳」の区分に切り替わります。</a:t>
            </a:r>
            <a:endParaRPr lang="en-US" altLang="ja-JP" sz="1400" dirty="0" smtClean="0"/>
          </a:p>
          <a:p>
            <a:endParaRPr lang="en-US" altLang="ja-JP" sz="1400" dirty="0"/>
          </a:p>
          <a:p>
            <a:r>
              <a:rPr lang="en-US" altLang="ja-JP" sz="1400" dirty="0"/>
              <a:t>4</a:t>
            </a:r>
            <a:r>
              <a:rPr lang="ja-JP" altLang="en-US" sz="1400" dirty="0"/>
              <a:t>月</a:t>
            </a:r>
            <a:r>
              <a:rPr lang="en-US" altLang="ja-JP" sz="1400" dirty="0"/>
              <a:t>4</a:t>
            </a:r>
            <a:r>
              <a:rPr lang="ja-JP" altLang="en-US" sz="1400" dirty="0"/>
              <a:t>日（月</a:t>
            </a:r>
            <a:r>
              <a:rPr lang="ja-JP" altLang="en-US" sz="1400" dirty="0" smtClean="0"/>
              <a:t>）以前に予約をする場合、年齢ターゲティング</a:t>
            </a:r>
            <a:r>
              <a:rPr lang="ja-JP" altLang="en-US" sz="1400" dirty="0"/>
              <a:t>区分</a:t>
            </a:r>
            <a:r>
              <a:rPr lang="ja-JP" altLang="en-US" sz="1400" dirty="0" smtClean="0"/>
              <a:t>「</a:t>
            </a:r>
            <a:r>
              <a:rPr lang="ja-JP" altLang="en-US" sz="1400" dirty="0"/>
              <a:t>15-19歳</a:t>
            </a:r>
            <a:r>
              <a:rPr lang="ja-JP" altLang="en-US" sz="1400" dirty="0" smtClean="0"/>
              <a:t>」を指定することが可能ですが、掲載</a:t>
            </a:r>
            <a:r>
              <a:rPr lang="ja-JP" altLang="en-US" sz="1400" dirty="0"/>
              <a:t>期間</a:t>
            </a:r>
            <a:r>
              <a:rPr lang="ja-JP" altLang="en-US" sz="1400" dirty="0" smtClean="0"/>
              <a:t>が</a:t>
            </a:r>
            <a:r>
              <a:rPr lang="en-US" altLang="ja-JP" sz="1400" dirty="0" smtClean="0"/>
              <a:t>4</a:t>
            </a:r>
            <a:r>
              <a:rPr lang="ja-JP" altLang="en-US" sz="1400" dirty="0" smtClean="0"/>
              <a:t>月</a:t>
            </a:r>
            <a:r>
              <a:rPr lang="en-US" altLang="ja-JP" sz="1400" dirty="0" smtClean="0"/>
              <a:t>4</a:t>
            </a:r>
            <a:r>
              <a:rPr lang="ja-JP" altLang="en-US" sz="1400" dirty="0" smtClean="0"/>
              <a:t>日以降の場合、ターゲティング条件が「</a:t>
            </a:r>
            <a:r>
              <a:rPr lang="ja-JP" altLang="en-US" sz="1400" dirty="0"/>
              <a:t>1</a:t>
            </a:r>
            <a:r>
              <a:rPr lang="en-US" altLang="ja-JP" sz="1400" dirty="0"/>
              <a:t>8</a:t>
            </a:r>
            <a:r>
              <a:rPr lang="ja-JP" altLang="en-US" sz="1400" dirty="0"/>
              <a:t>-19歳」に</a:t>
            </a:r>
            <a:r>
              <a:rPr lang="ja-JP" altLang="en-US" sz="1400" dirty="0" smtClean="0"/>
              <a:t>変更となり、配信も</a:t>
            </a:r>
            <a:r>
              <a:rPr lang="ja-JP" altLang="en-US" sz="1400" dirty="0"/>
              <a:t>「1</a:t>
            </a:r>
            <a:r>
              <a:rPr lang="en-US" altLang="ja-JP" sz="1400" dirty="0"/>
              <a:t>8</a:t>
            </a:r>
            <a:r>
              <a:rPr lang="ja-JP" altLang="en-US" sz="1400" dirty="0"/>
              <a:t>-19歳</a:t>
            </a:r>
            <a:r>
              <a:rPr lang="ja-JP" altLang="en-US" sz="1400" dirty="0" smtClean="0"/>
              <a:t>」が対象となります。</a:t>
            </a:r>
            <a:endParaRPr lang="en-US" altLang="ja-JP" sz="1400" dirty="0" smtClean="0"/>
          </a:p>
          <a:p>
            <a:r>
              <a:rPr lang="en-US" altLang="ja-JP" sz="1400" dirty="0"/>
              <a:t>4</a:t>
            </a:r>
            <a:r>
              <a:rPr lang="ja-JP" altLang="en-US" sz="1400" dirty="0"/>
              <a:t>月</a:t>
            </a:r>
            <a:r>
              <a:rPr lang="en-US" altLang="ja-JP" sz="1400" dirty="0"/>
              <a:t>4</a:t>
            </a:r>
            <a:r>
              <a:rPr lang="ja-JP" altLang="en-US" sz="1400" dirty="0"/>
              <a:t>日（月</a:t>
            </a:r>
            <a:r>
              <a:rPr lang="ja-JP" altLang="en-US" sz="1400" dirty="0" smtClean="0"/>
              <a:t>）以降に出力したレポートでは、</a:t>
            </a:r>
            <a:r>
              <a:rPr lang="en-US" altLang="ja-JP" sz="1400" dirty="0" smtClean="0"/>
              <a:t>4</a:t>
            </a:r>
            <a:r>
              <a:rPr lang="ja-JP" altLang="en-US" sz="1400" dirty="0" smtClean="0"/>
              <a:t>月</a:t>
            </a:r>
            <a:r>
              <a:rPr lang="en-US" altLang="ja-JP" sz="1400" dirty="0" smtClean="0"/>
              <a:t>3</a:t>
            </a:r>
            <a:r>
              <a:rPr lang="ja-JP" altLang="en-US" sz="1400" dirty="0" smtClean="0"/>
              <a:t>日（日）までに</a:t>
            </a:r>
            <a:r>
              <a:rPr lang="ja-JP" altLang="en-US" sz="1400" dirty="0"/>
              <a:t>「15-19歳</a:t>
            </a:r>
            <a:r>
              <a:rPr lang="ja-JP" altLang="en-US" sz="1400" dirty="0" smtClean="0"/>
              <a:t>」で配信した結果も</a:t>
            </a:r>
            <a:r>
              <a:rPr lang="ja-JP" altLang="en-US" sz="1400" dirty="0"/>
              <a:t>「1</a:t>
            </a:r>
            <a:r>
              <a:rPr lang="en-US" altLang="ja-JP" sz="1400" dirty="0"/>
              <a:t>8</a:t>
            </a:r>
            <a:r>
              <a:rPr lang="ja-JP" altLang="en-US" sz="1400" dirty="0"/>
              <a:t>-19歳</a:t>
            </a:r>
            <a:r>
              <a:rPr lang="ja-JP" altLang="en-US" sz="1400" dirty="0" smtClean="0"/>
              <a:t>」として表示されます。</a:t>
            </a:r>
            <a:endParaRPr lang="en-US" altLang="ja-JP" sz="1400" dirty="0" smtClean="0"/>
          </a:p>
          <a:p>
            <a:r>
              <a:rPr lang="ja-JP" altLang="en-US" sz="1400" dirty="0" smtClean="0"/>
              <a:t>なお</a:t>
            </a:r>
            <a:r>
              <a:rPr lang="ja-JP" altLang="en-US" sz="1400" dirty="0"/>
              <a:t>、その他年齢区分には変更ありません</a:t>
            </a:r>
            <a:r>
              <a:rPr lang="ja-JP" altLang="en-US" sz="1400" dirty="0" smtClean="0"/>
              <a:t>。</a:t>
            </a:r>
            <a:endParaRPr kumimoji="1" lang="ja-JP" altLang="en-US" sz="1400" dirty="0"/>
          </a:p>
        </p:txBody>
      </p:sp>
      <p:sp>
        <p:nvSpPr>
          <p:cNvPr id="3" name="テキスト プレースホルダー 2"/>
          <p:cNvSpPr>
            <a:spLocks noGrp="1"/>
          </p:cNvSpPr>
          <p:nvPr>
            <p:ph type="body" sz="quarter" idx="11"/>
          </p:nvPr>
        </p:nvSpPr>
        <p:spPr/>
        <p:txBody>
          <a:bodyPr/>
          <a:lstStyle/>
          <a:p>
            <a:r>
              <a:rPr kumimoji="1" lang="ja-JP" altLang="en-US" dirty="0" smtClean="0"/>
              <a:t>年齢ターゲティング一部区分変更について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56" name="テキスト ボックス 55"/>
          <p:cNvSpPr txBox="1"/>
          <p:nvPr/>
        </p:nvSpPr>
        <p:spPr>
          <a:xfrm>
            <a:off x="5482986" y="3394130"/>
            <a:ext cx="720080" cy="369332"/>
          </a:xfrm>
          <a:prstGeom prst="rect">
            <a:avLst/>
          </a:prstGeom>
          <a:noFill/>
        </p:spPr>
        <p:txBody>
          <a:bodyPr wrap="square" rtlCol="0">
            <a:spAutoFit/>
          </a:bodyPr>
          <a:lstStyle/>
          <a:p>
            <a:pPr algn="ctr"/>
            <a:r>
              <a:rPr kumimoji="1" lang="ja-JP" altLang="en-US" dirty="0" smtClean="0">
                <a:solidFill>
                  <a:srgbClr val="FF0000"/>
                </a:solidFill>
              </a:rPr>
              <a:t>●</a:t>
            </a:r>
          </a:p>
        </p:txBody>
      </p:sp>
      <p:cxnSp>
        <p:nvCxnSpPr>
          <p:cNvPr id="61" name="直線コネクタ 60"/>
          <p:cNvCxnSpPr/>
          <p:nvPr/>
        </p:nvCxnSpPr>
        <p:spPr>
          <a:xfrm>
            <a:off x="5841958" y="3556712"/>
            <a:ext cx="15843" cy="295193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1" name="正方形/長方形 70"/>
          <p:cNvSpPr/>
          <p:nvPr/>
        </p:nvSpPr>
        <p:spPr>
          <a:xfrm>
            <a:off x="291150" y="3972846"/>
            <a:ext cx="2262158" cy="461665"/>
          </a:xfrm>
          <a:prstGeom prst="rect">
            <a:avLst/>
          </a:prstGeom>
        </p:spPr>
        <p:txBody>
          <a:bodyPr wrap="none">
            <a:spAutoFit/>
          </a:bodyPr>
          <a:lstStyle/>
          <a:p>
            <a:r>
              <a:rPr lang="ja-JP" altLang="en-US" sz="1200" dirty="0" smtClean="0"/>
              <a:t>予約日：</a:t>
            </a:r>
            <a:r>
              <a:rPr lang="en-US" altLang="ja-JP" sz="1200" dirty="0" smtClean="0"/>
              <a:t>3</a:t>
            </a:r>
            <a:r>
              <a:rPr lang="ja-JP" altLang="en-US" sz="1200" dirty="0" smtClean="0"/>
              <a:t>月</a:t>
            </a:r>
            <a:r>
              <a:rPr lang="en-US" altLang="ja-JP" sz="1200" dirty="0" smtClean="0"/>
              <a:t>1</a:t>
            </a:r>
            <a:r>
              <a:rPr lang="ja-JP" altLang="en-US" sz="1200" dirty="0" smtClean="0"/>
              <a:t>日</a:t>
            </a:r>
            <a:r>
              <a:rPr lang="en-US" altLang="ja-JP" sz="1200" dirty="0" smtClean="0"/>
              <a:t/>
            </a:r>
            <a:br>
              <a:rPr lang="en-US" altLang="ja-JP" sz="1200" dirty="0" smtClean="0"/>
            </a:br>
            <a:r>
              <a:rPr lang="ja-JP" altLang="en-US" sz="1200" dirty="0" smtClean="0"/>
              <a:t>配信期間：</a:t>
            </a:r>
            <a:r>
              <a:rPr lang="en-US" altLang="ja-JP" sz="1200" dirty="0" smtClean="0"/>
              <a:t>4</a:t>
            </a:r>
            <a:r>
              <a:rPr lang="ja-JP" altLang="en-US" sz="1200" dirty="0" smtClean="0"/>
              <a:t>月</a:t>
            </a:r>
            <a:r>
              <a:rPr lang="en-US" altLang="ja-JP" sz="1200" dirty="0" smtClean="0"/>
              <a:t>5</a:t>
            </a:r>
            <a:r>
              <a:rPr lang="ja-JP" altLang="en-US" sz="1200" dirty="0" smtClean="0"/>
              <a:t>日～</a:t>
            </a:r>
            <a:r>
              <a:rPr lang="en-US" altLang="ja-JP" sz="1200" dirty="0" smtClean="0"/>
              <a:t>4</a:t>
            </a:r>
            <a:r>
              <a:rPr lang="ja-JP" altLang="en-US" sz="1200" dirty="0" smtClean="0"/>
              <a:t>月</a:t>
            </a:r>
            <a:r>
              <a:rPr lang="en-US" altLang="ja-JP" sz="1200" dirty="0" smtClean="0"/>
              <a:t>15</a:t>
            </a:r>
            <a:r>
              <a:rPr lang="ja-JP" altLang="en-US" sz="1200" dirty="0" smtClean="0"/>
              <a:t>日</a:t>
            </a:r>
            <a:endParaRPr lang="ja-JP" altLang="en-US" sz="1200" dirty="0"/>
          </a:p>
        </p:txBody>
      </p:sp>
      <p:sp>
        <p:nvSpPr>
          <p:cNvPr id="72" name="正方形/長方形 71"/>
          <p:cNvSpPr/>
          <p:nvPr/>
        </p:nvSpPr>
        <p:spPr>
          <a:xfrm>
            <a:off x="272918" y="3679145"/>
            <a:ext cx="643125" cy="276999"/>
          </a:xfrm>
          <a:prstGeom prst="rect">
            <a:avLst/>
          </a:prstGeom>
        </p:spPr>
        <p:txBody>
          <a:bodyPr wrap="none">
            <a:spAutoFit/>
          </a:bodyPr>
          <a:lstStyle/>
          <a:p>
            <a:r>
              <a:rPr lang="ja-JP" altLang="en-US" sz="1200" dirty="0" smtClean="0"/>
              <a:t>▼例</a:t>
            </a:r>
            <a:r>
              <a:rPr lang="en-US" altLang="ja-JP" sz="1200" dirty="0" smtClean="0"/>
              <a:t>.1</a:t>
            </a:r>
            <a:endParaRPr lang="ja-JP" altLang="en-US" sz="1200" dirty="0"/>
          </a:p>
        </p:txBody>
      </p:sp>
      <p:sp>
        <p:nvSpPr>
          <p:cNvPr id="76" name="テキスト ボックス 75"/>
          <p:cNvSpPr txBox="1"/>
          <p:nvPr/>
        </p:nvSpPr>
        <p:spPr>
          <a:xfrm>
            <a:off x="5476547" y="3173164"/>
            <a:ext cx="1771581" cy="307777"/>
          </a:xfrm>
          <a:prstGeom prst="rect">
            <a:avLst/>
          </a:prstGeom>
          <a:noFill/>
        </p:spPr>
        <p:txBody>
          <a:bodyPr wrap="square" rtlCol="0">
            <a:spAutoFit/>
          </a:bodyPr>
          <a:lstStyle/>
          <a:p>
            <a:pPr algn="l"/>
            <a:r>
              <a:rPr lang="en-US" altLang="ja-JP" sz="1400" b="1" u="sng" dirty="0" smtClean="0">
                <a:solidFill>
                  <a:srgbClr val="FF0000"/>
                </a:solidFill>
              </a:rPr>
              <a:t>4/4</a:t>
            </a:r>
            <a:r>
              <a:rPr lang="ja-JP" altLang="en-US" sz="1400" b="1" u="sng" dirty="0" smtClean="0">
                <a:solidFill>
                  <a:srgbClr val="FF0000"/>
                </a:solidFill>
              </a:rPr>
              <a:t>（月）</a:t>
            </a:r>
            <a:endParaRPr kumimoji="1" lang="ja-JP" altLang="en-US" sz="1400" b="1" u="sng" dirty="0" smtClean="0">
              <a:solidFill>
                <a:srgbClr val="FF0000"/>
              </a:solidFill>
            </a:endParaRPr>
          </a:p>
        </p:txBody>
      </p:sp>
      <p:cxnSp>
        <p:nvCxnSpPr>
          <p:cNvPr id="33" name="直線コネクタ 32"/>
          <p:cNvCxnSpPr/>
          <p:nvPr/>
        </p:nvCxnSpPr>
        <p:spPr>
          <a:xfrm>
            <a:off x="2508090" y="3456825"/>
            <a:ext cx="0" cy="30518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290163" y="4931820"/>
            <a:ext cx="2334881" cy="461665"/>
          </a:xfrm>
          <a:prstGeom prst="rect">
            <a:avLst/>
          </a:prstGeom>
        </p:spPr>
        <p:txBody>
          <a:bodyPr wrap="square">
            <a:spAutoFit/>
          </a:bodyPr>
          <a:lstStyle/>
          <a:p>
            <a:r>
              <a:rPr lang="ja-JP" altLang="en-US" sz="1200" dirty="0" smtClean="0"/>
              <a:t>予約日：</a:t>
            </a:r>
            <a:r>
              <a:rPr lang="en-US" altLang="ja-JP" sz="1200" dirty="0"/>
              <a:t> 4</a:t>
            </a:r>
            <a:r>
              <a:rPr lang="ja-JP" altLang="en-US" sz="1200" dirty="0"/>
              <a:t>月</a:t>
            </a:r>
            <a:r>
              <a:rPr lang="en-US" altLang="ja-JP" sz="1200" dirty="0"/>
              <a:t>5</a:t>
            </a:r>
            <a:r>
              <a:rPr lang="ja-JP" altLang="en-US" sz="1200" dirty="0"/>
              <a:t>日</a:t>
            </a:r>
            <a:r>
              <a:rPr lang="en-US" altLang="ja-JP" sz="1200" dirty="0" smtClean="0"/>
              <a:t/>
            </a:r>
            <a:br>
              <a:rPr lang="en-US" altLang="ja-JP" sz="1200" dirty="0" smtClean="0"/>
            </a:br>
            <a:r>
              <a:rPr lang="ja-JP" altLang="en-US" sz="1200" dirty="0" smtClean="0"/>
              <a:t>配信</a:t>
            </a:r>
            <a:r>
              <a:rPr lang="ja-JP" altLang="en-US" sz="1200" dirty="0"/>
              <a:t>期間</a:t>
            </a:r>
            <a:r>
              <a:rPr lang="ja-JP" altLang="en-US" sz="1200" dirty="0" smtClean="0"/>
              <a:t>：</a:t>
            </a:r>
            <a:r>
              <a:rPr lang="en-US" altLang="ja-JP" sz="1200" dirty="0" smtClean="0"/>
              <a:t>4</a:t>
            </a:r>
            <a:r>
              <a:rPr lang="ja-JP" altLang="en-US" sz="1200" dirty="0" smtClean="0"/>
              <a:t>月</a:t>
            </a:r>
            <a:r>
              <a:rPr lang="en-US" altLang="ja-JP" sz="1200" dirty="0" smtClean="0"/>
              <a:t>9</a:t>
            </a:r>
            <a:r>
              <a:rPr lang="ja-JP" altLang="en-US" sz="1200" dirty="0" smtClean="0"/>
              <a:t>日～</a:t>
            </a:r>
            <a:r>
              <a:rPr lang="en-US" altLang="ja-JP" sz="1200" dirty="0"/>
              <a:t> 4</a:t>
            </a:r>
            <a:r>
              <a:rPr lang="ja-JP" altLang="en-US" sz="1200" dirty="0" smtClean="0"/>
              <a:t>月</a:t>
            </a:r>
            <a:r>
              <a:rPr lang="en-US" altLang="ja-JP" sz="1200" dirty="0" smtClean="0"/>
              <a:t>15</a:t>
            </a:r>
            <a:r>
              <a:rPr lang="ja-JP" altLang="en-US" sz="1200" dirty="0" smtClean="0"/>
              <a:t>日</a:t>
            </a:r>
            <a:endParaRPr lang="ja-JP" altLang="en-US" sz="1200" dirty="0"/>
          </a:p>
        </p:txBody>
      </p:sp>
      <p:sp>
        <p:nvSpPr>
          <p:cNvPr id="39" name="正方形/長方形 38"/>
          <p:cNvSpPr/>
          <p:nvPr/>
        </p:nvSpPr>
        <p:spPr>
          <a:xfrm>
            <a:off x="290164" y="4676006"/>
            <a:ext cx="643125" cy="276999"/>
          </a:xfrm>
          <a:prstGeom prst="rect">
            <a:avLst/>
          </a:prstGeom>
        </p:spPr>
        <p:txBody>
          <a:bodyPr wrap="none">
            <a:spAutoFit/>
          </a:bodyPr>
          <a:lstStyle/>
          <a:p>
            <a:r>
              <a:rPr lang="ja-JP" altLang="en-US" sz="1200" dirty="0" smtClean="0"/>
              <a:t>▼例</a:t>
            </a:r>
            <a:r>
              <a:rPr lang="en-US" altLang="ja-JP" sz="1200" dirty="0" smtClean="0"/>
              <a:t>.2</a:t>
            </a:r>
            <a:endParaRPr lang="ja-JP" altLang="en-US" sz="1200" dirty="0"/>
          </a:p>
        </p:txBody>
      </p:sp>
      <p:sp>
        <p:nvSpPr>
          <p:cNvPr id="40" name="正方形/長方形 39"/>
          <p:cNvSpPr/>
          <p:nvPr/>
        </p:nvSpPr>
        <p:spPr>
          <a:xfrm>
            <a:off x="282240" y="5907496"/>
            <a:ext cx="2204450" cy="461665"/>
          </a:xfrm>
          <a:prstGeom prst="rect">
            <a:avLst/>
          </a:prstGeom>
        </p:spPr>
        <p:txBody>
          <a:bodyPr wrap="none">
            <a:spAutoFit/>
          </a:bodyPr>
          <a:lstStyle/>
          <a:p>
            <a:r>
              <a:rPr lang="ja-JP" altLang="en-US" sz="1200" dirty="0" smtClean="0"/>
              <a:t>予約日：</a:t>
            </a:r>
            <a:r>
              <a:rPr lang="en-US" altLang="ja-JP" sz="1200" dirty="0"/>
              <a:t>3</a:t>
            </a:r>
            <a:r>
              <a:rPr lang="ja-JP" altLang="en-US" sz="1200" dirty="0"/>
              <a:t>月</a:t>
            </a:r>
            <a:r>
              <a:rPr lang="en-US" altLang="ja-JP" sz="1200" dirty="0"/>
              <a:t>1</a:t>
            </a:r>
            <a:r>
              <a:rPr lang="ja-JP" altLang="en-US" sz="1200" dirty="0" smtClean="0"/>
              <a:t>日</a:t>
            </a:r>
            <a:r>
              <a:rPr lang="en-US" altLang="ja-JP" sz="1200" dirty="0" smtClean="0"/>
              <a:t/>
            </a:r>
            <a:br>
              <a:rPr lang="en-US" altLang="ja-JP" sz="1200" dirty="0" smtClean="0"/>
            </a:br>
            <a:r>
              <a:rPr lang="ja-JP" altLang="en-US" sz="1200" dirty="0" smtClean="0"/>
              <a:t>配信期間：</a:t>
            </a:r>
            <a:r>
              <a:rPr lang="en-US" altLang="ja-JP" sz="1200" dirty="0" smtClean="0"/>
              <a:t>4</a:t>
            </a:r>
            <a:r>
              <a:rPr lang="ja-JP" altLang="en-US" sz="1200" dirty="0" smtClean="0"/>
              <a:t>月</a:t>
            </a:r>
            <a:r>
              <a:rPr lang="en-US" altLang="ja-JP" sz="1200" dirty="0" smtClean="0"/>
              <a:t>1</a:t>
            </a:r>
            <a:r>
              <a:rPr lang="ja-JP" altLang="en-US" sz="1200" dirty="0" smtClean="0"/>
              <a:t>日～</a:t>
            </a:r>
            <a:r>
              <a:rPr lang="en-US" altLang="ja-JP" sz="1200" dirty="0" smtClean="0"/>
              <a:t>4</a:t>
            </a:r>
            <a:r>
              <a:rPr lang="ja-JP" altLang="en-US" sz="1200" dirty="0" smtClean="0"/>
              <a:t>月</a:t>
            </a:r>
            <a:r>
              <a:rPr lang="en-US" altLang="ja-JP" sz="1200" dirty="0" smtClean="0"/>
              <a:t>15</a:t>
            </a:r>
            <a:r>
              <a:rPr lang="ja-JP" altLang="en-US" sz="1200" dirty="0" smtClean="0"/>
              <a:t>日</a:t>
            </a:r>
            <a:endParaRPr lang="ja-JP" altLang="en-US" sz="1200" dirty="0"/>
          </a:p>
        </p:txBody>
      </p:sp>
      <p:sp>
        <p:nvSpPr>
          <p:cNvPr id="41" name="正方形/長方形 40"/>
          <p:cNvSpPr/>
          <p:nvPr/>
        </p:nvSpPr>
        <p:spPr>
          <a:xfrm>
            <a:off x="290164" y="5654832"/>
            <a:ext cx="643125" cy="276999"/>
          </a:xfrm>
          <a:prstGeom prst="rect">
            <a:avLst/>
          </a:prstGeom>
        </p:spPr>
        <p:txBody>
          <a:bodyPr wrap="none">
            <a:spAutoFit/>
          </a:bodyPr>
          <a:lstStyle/>
          <a:p>
            <a:r>
              <a:rPr lang="ja-JP" altLang="en-US" sz="1200" dirty="0" smtClean="0"/>
              <a:t>▼例</a:t>
            </a:r>
            <a:r>
              <a:rPr lang="en-US" altLang="ja-JP" sz="1200" dirty="0" smtClean="0"/>
              <a:t>.3</a:t>
            </a:r>
            <a:endParaRPr lang="ja-JP" altLang="en-US" sz="1200" dirty="0"/>
          </a:p>
        </p:txBody>
      </p:sp>
      <p:sp>
        <p:nvSpPr>
          <p:cNvPr id="43" name="正方形/長方形 42"/>
          <p:cNvSpPr/>
          <p:nvPr/>
        </p:nvSpPr>
        <p:spPr>
          <a:xfrm>
            <a:off x="2666176" y="3717032"/>
            <a:ext cx="364202" cy="307777"/>
          </a:xfrm>
          <a:prstGeom prst="rect">
            <a:avLst/>
          </a:prstGeom>
        </p:spPr>
        <p:txBody>
          <a:bodyPr wrap="none">
            <a:spAutoFit/>
          </a:bodyPr>
          <a:lstStyle/>
          <a:p>
            <a:r>
              <a:rPr lang="ja-JP" altLang="en-US" sz="1400" dirty="0" smtClean="0"/>
              <a:t>★</a:t>
            </a:r>
            <a:endParaRPr lang="ja-JP" altLang="en-US" sz="1400" dirty="0"/>
          </a:p>
        </p:txBody>
      </p:sp>
      <p:sp>
        <p:nvSpPr>
          <p:cNvPr id="44" name="正方形/長方形 43"/>
          <p:cNvSpPr/>
          <p:nvPr/>
        </p:nvSpPr>
        <p:spPr>
          <a:xfrm>
            <a:off x="2666176" y="4077072"/>
            <a:ext cx="2462534" cy="253916"/>
          </a:xfrm>
          <a:prstGeom prst="rect">
            <a:avLst/>
          </a:prstGeom>
        </p:spPr>
        <p:txBody>
          <a:bodyPr wrap="none">
            <a:spAutoFit/>
          </a:bodyPr>
          <a:lstStyle/>
          <a:p>
            <a:r>
              <a:rPr lang="en-US" altLang="ja-JP" sz="1050" dirty="0"/>
              <a:t>※</a:t>
            </a:r>
            <a:r>
              <a:rPr lang="ja-JP" altLang="en-US" sz="1050" dirty="0" smtClean="0"/>
              <a:t>予約画面上は「</a:t>
            </a:r>
            <a:r>
              <a:rPr lang="en-US" altLang="ja-JP" sz="1050" dirty="0" smtClean="0"/>
              <a:t>15-19</a:t>
            </a:r>
            <a:r>
              <a:rPr lang="ja-JP" altLang="en-US" sz="1050" dirty="0" smtClean="0"/>
              <a:t>歳」と表示。</a:t>
            </a:r>
            <a:endParaRPr lang="ja-JP" altLang="en-US" sz="1050" dirty="0"/>
          </a:p>
        </p:txBody>
      </p:sp>
      <p:sp>
        <p:nvSpPr>
          <p:cNvPr id="45" name="ホームベース 44"/>
          <p:cNvSpPr/>
          <p:nvPr/>
        </p:nvSpPr>
        <p:spPr>
          <a:xfrm>
            <a:off x="6097125" y="3740521"/>
            <a:ext cx="2380368"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46" name="正方形/長方形 45"/>
          <p:cNvSpPr/>
          <p:nvPr/>
        </p:nvSpPr>
        <p:spPr>
          <a:xfrm>
            <a:off x="5928585" y="4235688"/>
            <a:ext cx="4471096" cy="253916"/>
          </a:xfrm>
          <a:prstGeom prst="rect">
            <a:avLst/>
          </a:prstGeom>
        </p:spPr>
        <p:txBody>
          <a:bodyPr wrap="none">
            <a:spAutoFit/>
          </a:bodyPr>
          <a:lstStyle/>
          <a:p>
            <a:r>
              <a:rPr lang="en-US" altLang="ja-JP" sz="1050" dirty="0" smtClean="0"/>
              <a:t>※</a:t>
            </a:r>
            <a:r>
              <a:rPr lang="ja-JP" altLang="en-US" sz="1050" dirty="0" smtClean="0"/>
              <a:t>配信</a:t>
            </a:r>
            <a:r>
              <a:rPr lang="ja-JP" altLang="en-US" sz="1050" dirty="0"/>
              <a:t>時</a:t>
            </a:r>
            <a:r>
              <a:rPr lang="ja-JP" altLang="en-US" sz="1050" dirty="0" smtClean="0"/>
              <a:t>は「1</a:t>
            </a:r>
            <a:r>
              <a:rPr lang="en-US" altLang="ja-JP" sz="1050" dirty="0" smtClean="0"/>
              <a:t>8</a:t>
            </a:r>
            <a:r>
              <a:rPr lang="ja-JP" altLang="en-US" sz="1050" dirty="0" smtClean="0"/>
              <a:t>-19歳」に配信。レポート時は「</a:t>
            </a:r>
            <a:r>
              <a:rPr lang="en-US" altLang="ja-JP" sz="1050" dirty="0" smtClean="0"/>
              <a:t>18</a:t>
            </a:r>
            <a:r>
              <a:rPr lang="ja-JP" altLang="en-US" sz="1050" dirty="0"/>
              <a:t>歳</a:t>
            </a:r>
            <a:r>
              <a:rPr lang="en-US" altLang="ja-JP" sz="1050" dirty="0"/>
              <a:t>-19</a:t>
            </a:r>
            <a:r>
              <a:rPr lang="ja-JP" altLang="en-US" sz="1050" dirty="0" smtClean="0"/>
              <a:t>歳」と表示</a:t>
            </a:r>
            <a:r>
              <a:rPr lang="ja-JP" altLang="en-US" sz="1050" dirty="0"/>
              <a:t>。</a:t>
            </a:r>
          </a:p>
        </p:txBody>
      </p:sp>
      <p:sp>
        <p:nvSpPr>
          <p:cNvPr id="47" name="正方形/長方形 46"/>
          <p:cNvSpPr/>
          <p:nvPr/>
        </p:nvSpPr>
        <p:spPr>
          <a:xfrm>
            <a:off x="6023992" y="4737437"/>
            <a:ext cx="364202" cy="307777"/>
          </a:xfrm>
          <a:prstGeom prst="rect">
            <a:avLst/>
          </a:prstGeom>
        </p:spPr>
        <p:txBody>
          <a:bodyPr wrap="none">
            <a:spAutoFit/>
          </a:bodyPr>
          <a:lstStyle/>
          <a:p>
            <a:r>
              <a:rPr lang="ja-JP" altLang="en-US" sz="1400" dirty="0" smtClean="0"/>
              <a:t>★</a:t>
            </a:r>
            <a:endParaRPr lang="ja-JP" altLang="en-US" sz="1400" dirty="0"/>
          </a:p>
        </p:txBody>
      </p:sp>
      <p:sp>
        <p:nvSpPr>
          <p:cNvPr id="48" name="ホームベース 47"/>
          <p:cNvSpPr/>
          <p:nvPr/>
        </p:nvSpPr>
        <p:spPr>
          <a:xfrm>
            <a:off x="6888088" y="4754647"/>
            <a:ext cx="1589405"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50" name="正方形/長方形 49"/>
          <p:cNvSpPr/>
          <p:nvPr/>
        </p:nvSpPr>
        <p:spPr>
          <a:xfrm>
            <a:off x="6023992" y="5095719"/>
            <a:ext cx="5817201" cy="415498"/>
          </a:xfrm>
          <a:prstGeom prst="rect">
            <a:avLst/>
          </a:prstGeom>
        </p:spPr>
        <p:txBody>
          <a:bodyPr wrap="square">
            <a:spAutoFit/>
          </a:bodyPr>
          <a:lstStyle/>
          <a:p>
            <a:r>
              <a:rPr lang="en-US" altLang="ja-JP" sz="1050" dirty="0" smtClean="0"/>
              <a:t>※</a:t>
            </a:r>
            <a:r>
              <a:rPr lang="ja-JP" altLang="en-US" sz="1050" dirty="0" smtClean="0"/>
              <a:t>予約画面上は「</a:t>
            </a:r>
            <a:r>
              <a:rPr lang="en-US" altLang="ja-JP" sz="1050" dirty="0" smtClean="0"/>
              <a:t>18-19</a:t>
            </a:r>
            <a:r>
              <a:rPr lang="ja-JP" altLang="en-US" sz="1050" dirty="0" smtClean="0"/>
              <a:t>歳」と表示。</a:t>
            </a:r>
            <a:endParaRPr lang="en-US" altLang="ja-JP" sz="1050" dirty="0" smtClean="0"/>
          </a:p>
          <a:p>
            <a:r>
              <a:rPr lang="ja-JP" altLang="en-US" sz="1050" dirty="0" smtClean="0"/>
              <a:t>　配信時は「</a:t>
            </a:r>
            <a:r>
              <a:rPr lang="en-US" altLang="ja-JP" sz="1050" dirty="0" smtClean="0"/>
              <a:t>18</a:t>
            </a:r>
            <a:r>
              <a:rPr lang="ja-JP" altLang="en-US" sz="1050" dirty="0" smtClean="0"/>
              <a:t>歳</a:t>
            </a:r>
            <a:r>
              <a:rPr lang="en-US" altLang="ja-JP" sz="1050" dirty="0" smtClean="0"/>
              <a:t>-19</a:t>
            </a:r>
            <a:r>
              <a:rPr lang="ja-JP" altLang="en-US" sz="1050" dirty="0" smtClean="0"/>
              <a:t>歳」に配信。レポートは「</a:t>
            </a:r>
            <a:r>
              <a:rPr lang="en-US" altLang="ja-JP" sz="1050" dirty="0" smtClean="0"/>
              <a:t>18</a:t>
            </a:r>
            <a:r>
              <a:rPr lang="ja-JP" altLang="en-US" sz="1050" dirty="0"/>
              <a:t>歳</a:t>
            </a:r>
            <a:r>
              <a:rPr lang="en-US" altLang="ja-JP" sz="1050" dirty="0"/>
              <a:t>-19</a:t>
            </a:r>
            <a:r>
              <a:rPr lang="ja-JP" altLang="en-US" sz="1050" dirty="0" smtClean="0"/>
              <a:t>歳」と表示。</a:t>
            </a:r>
            <a:endParaRPr lang="ja-JP" altLang="en-US" sz="1050" dirty="0"/>
          </a:p>
        </p:txBody>
      </p:sp>
      <p:sp>
        <p:nvSpPr>
          <p:cNvPr id="51" name="正方形/長方形 50"/>
          <p:cNvSpPr/>
          <p:nvPr/>
        </p:nvSpPr>
        <p:spPr>
          <a:xfrm>
            <a:off x="2666176" y="5693876"/>
            <a:ext cx="364202" cy="307777"/>
          </a:xfrm>
          <a:prstGeom prst="rect">
            <a:avLst/>
          </a:prstGeom>
        </p:spPr>
        <p:txBody>
          <a:bodyPr wrap="none">
            <a:spAutoFit/>
          </a:bodyPr>
          <a:lstStyle/>
          <a:p>
            <a:r>
              <a:rPr lang="ja-JP" altLang="en-US" sz="1400" dirty="0" smtClean="0"/>
              <a:t>★</a:t>
            </a:r>
            <a:endParaRPr lang="ja-JP" altLang="en-US" sz="1400" dirty="0"/>
          </a:p>
        </p:txBody>
      </p:sp>
      <p:sp>
        <p:nvSpPr>
          <p:cNvPr id="52" name="正方形/長方形 51"/>
          <p:cNvSpPr/>
          <p:nvPr/>
        </p:nvSpPr>
        <p:spPr>
          <a:xfrm>
            <a:off x="2666176" y="6136306"/>
            <a:ext cx="9478496" cy="415498"/>
          </a:xfrm>
          <a:prstGeom prst="rect">
            <a:avLst/>
          </a:prstGeom>
        </p:spPr>
        <p:txBody>
          <a:bodyPr wrap="square">
            <a:spAutoFit/>
          </a:bodyPr>
          <a:lstStyle/>
          <a:p>
            <a:r>
              <a:rPr lang="en-US" altLang="ja-JP" sz="1050" dirty="0"/>
              <a:t>※</a:t>
            </a:r>
            <a:r>
              <a:rPr lang="ja-JP" altLang="en-US" sz="1050" dirty="0" smtClean="0"/>
              <a:t>予約画面上は「</a:t>
            </a:r>
            <a:r>
              <a:rPr lang="en-US" altLang="ja-JP" sz="1050" dirty="0" smtClean="0"/>
              <a:t>15-19</a:t>
            </a:r>
            <a:r>
              <a:rPr lang="ja-JP" altLang="en-US" sz="1050" dirty="0" smtClean="0"/>
              <a:t>歳」と表示。</a:t>
            </a:r>
            <a:endParaRPr lang="en-US" altLang="ja-JP" sz="1050" dirty="0" smtClean="0"/>
          </a:p>
          <a:p>
            <a:r>
              <a:rPr lang="ja-JP" altLang="en-US" sz="1050" dirty="0" smtClean="0"/>
              <a:t>　配信時は</a:t>
            </a:r>
            <a:r>
              <a:rPr lang="en-US" altLang="ja-JP" sz="1050" dirty="0" smtClean="0"/>
              <a:t>4</a:t>
            </a:r>
            <a:r>
              <a:rPr lang="ja-JP" altLang="en-US" sz="1050" dirty="0" smtClean="0"/>
              <a:t>月</a:t>
            </a:r>
            <a:r>
              <a:rPr lang="en-US" altLang="ja-JP" sz="1050" dirty="0" smtClean="0"/>
              <a:t>1</a:t>
            </a:r>
            <a:r>
              <a:rPr lang="ja-JP" altLang="en-US" sz="1050" dirty="0" smtClean="0"/>
              <a:t>日</a:t>
            </a:r>
            <a:r>
              <a:rPr lang="en-US" altLang="ja-JP" sz="1050" dirty="0" smtClean="0"/>
              <a:t>~4</a:t>
            </a:r>
            <a:r>
              <a:rPr lang="ja-JP" altLang="en-US" sz="1050" dirty="0" smtClean="0"/>
              <a:t>月</a:t>
            </a:r>
            <a:r>
              <a:rPr lang="en-US" altLang="ja-JP" sz="1050" dirty="0" smtClean="0"/>
              <a:t>3</a:t>
            </a:r>
            <a:r>
              <a:rPr lang="ja-JP" altLang="en-US" sz="1050" dirty="0" smtClean="0"/>
              <a:t>日は「</a:t>
            </a:r>
            <a:r>
              <a:rPr lang="en-US" altLang="ja-JP" sz="1050" dirty="0" smtClean="0"/>
              <a:t>15</a:t>
            </a:r>
            <a:r>
              <a:rPr lang="ja-JP" altLang="en-US" sz="1050" dirty="0" smtClean="0"/>
              <a:t>歳</a:t>
            </a:r>
            <a:r>
              <a:rPr lang="en-US" altLang="ja-JP" sz="1050" dirty="0" smtClean="0"/>
              <a:t>-19</a:t>
            </a:r>
            <a:r>
              <a:rPr lang="ja-JP" altLang="en-US" sz="1050" dirty="0" smtClean="0"/>
              <a:t>歳」、</a:t>
            </a:r>
            <a:r>
              <a:rPr lang="en-US" altLang="ja-JP" sz="1050" dirty="0" smtClean="0"/>
              <a:t>4</a:t>
            </a:r>
            <a:r>
              <a:rPr lang="ja-JP" altLang="en-US" sz="1050" dirty="0" smtClean="0"/>
              <a:t>月</a:t>
            </a:r>
            <a:r>
              <a:rPr lang="en-US" altLang="ja-JP" sz="1050" dirty="0" smtClean="0"/>
              <a:t>4</a:t>
            </a:r>
            <a:r>
              <a:rPr lang="ja-JP" altLang="en-US" sz="1050" dirty="0" smtClean="0"/>
              <a:t>日</a:t>
            </a:r>
            <a:r>
              <a:rPr lang="en-US" altLang="ja-JP" sz="1050" dirty="0" smtClean="0"/>
              <a:t>~4</a:t>
            </a:r>
            <a:r>
              <a:rPr lang="ja-JP" altLang="en-US" sz="1050" dirty="0" smtClean="0"/>
              <a:t>月</a:t>
            </a:r>
            <a:r>
              <a:rPr lang="en-US" altLang="ja-JP" sz="1050" dirty="0" smtClean="0"/>
              <a:t>15</a:t>
            </a:r>
            <a:r>
              <a:rPr lang="ja-JP" altLang="en-US" sz="1050" dirty="0" smtClean="0"/>
              <a:t>日は「</a:t>
            </a:r>
            <a:r>
              <a:rPr lang="en-US" altLang="ja-JP" sz="1050" dirty="0" smtClean="0"/>
              <a:t>18</a:t>
            </a:r>
            <a:r>
              <a:rPr lang="ja-JP" altLang="en-US" sz="1050" dirty="0"/>
              <a:t>歳</a:t>
            </a:r>
            <a:r>
              <a:rPr lang="en-US" altLang="ja-JP" sz="1050" dirty="0"/>
              <a:t>-19</a:t>
            </a:r>
            <a:r>
              <a:rPr lang="ja-JP" altLang="en-US" sz="1050" dirty="0"/>
              <a:t>歳」</a:t>
            </a:r>
            <a:r>
              <a:rPr lang="ja-JP" altLang="en-US" sz="1050" dirty="0" smtClean="0"/>
              <a:t>に配信。レポート上は「</a:t>
            </a:r>
            <a:r>
              <a:rPr lang="en-US" altLang="ja-JP" sz="1050" dirty="0" smtClean="0"/>
              <a:t>18</a:t>
            </a:r>
            <a:r>
              <a:rPr lang="ja-JP" altLang="en-US" sz="1050" dirty="0" smtClean="0"/>
              <a:t>歳</a:t>
            </a:r>
            <a:r>
              <a:rPr lang="en-US" altLang="ja-JP" sz="1050" dirty="0" smtClean="0"/>
              <a:t>-19</a:t>
            </a:r>
            <a:r>
              <a:rPr lang="ja-JP" altLang="en-US" sz="1050" dirty="0" smtClean="0"/>
              <a:t>歳」と表示。</a:t>
            </a:r>
            <a:endParaRPr lang="ja-JP" altLang="en-US" sz="1050" dirty="0"/>
          </a:p>
        </p:txBody>
      </p:sp>
      <p:sp>
        <p:nvSpPr>
          <p:cNvPr id="53" name="ホームベース 52"/>
          <p:cNvSpPr/>
          <p:nvPr/>
        </p:nvSpPr>
        <p:spPr>
          <a:xfrm>
            <a:off x="5857801" y="5713939"/>
            <a:ext cx="2619692"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6" name="正方形/長方形 5"/>
          <p:cNvSpPr/>
          <p:nvPr/>
        </p:nvSpPr>
        <p:spPr>
          <a:xfrm>
            <a:off x="4583832" y="5713939"/>
            <a:ext cx="1270495" cy="264543"/>
          </a:xfrm>
          <a:prstGeom prst="rect">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smtClean="0">
                <a:solidFill>
                  <a:schemeClr val="tx1"/>
                </a:solidFill>
              </a:rPr>
              <a:t>「</a:t>
            </a:r>
            <a:r>
              <a:rPr kumimoji="1" lang="en-US" altLang="ja-JP" sz="1200" dirty="0" smtClean="0">
                <a:solidFill>
                  <a:schemeClr val="tx1"/>
                </a:solidFill>
              </a:rPr>
              <a:t>15</a:t>
            </a:r>
            <a:r>
              <a:rPr kumimoji="1" lang="ja-JP" altLang="en-US" sz="1200" dirty="0" smtClean="0">
                <a:solidFill>
                  <a:schemeClr val="tx1"/>
                </a:solidFill>
              </a:rPr>
              <a:t>歳</a:t>
            </a:r>
            <a:r>
              <a:rPr kumimoji="1" lang="en-US" altLang="ja-JP" sz="1200" dirty="0" smtClean="0">
                <a:solidFill>
                  <a:schemeClr val="tx1"/>
                </a:solidFill>
              </a:rPr>
              <a:t>-19</a:t>
            </a:r>
            <a:r>
              <a:rPr kumimoji="1" lang="ja-JP" altLang="en-US" sz="1200" dirty="0" smtClean="0">
                <a:solidFill>
                  <a:schemeClr val="tx1"/>
                </a:solidFill>
              </a:rPr>
              <a:t>歳」</a:t>
            </a:r>
          </a:p>
        </p:txBody>
      </p:sp>
      <p:sp>
        <p:nvSpPr>
          <p:cNvPr id="57" name="正方形/長方形 56"/>
          <p:cNvSpPr/>
          <p:nvPr/>
        </p:nvSpPr>
        <p:spPr>
          <a:xfrm>
            <a:off x="7788094" y="2833566"/>
            <a:ext cx="928459" cy="307777"/>
          </a:xfrm>
          <a:prstGeom prst="rect">
            <a:avLst/>
          </a:prstGeom>
        </p:spPr>
        <p:txBody>
          <a:bodyPr wrap="none">
            <a:spAutoFit/>
          </a:bodyPr>
          <a:lstStyle/>
          <a:p>
            <a:r>
              <a:rPr lang="ja-JP" altLang="en-US" sz="1400" dirty="0" smtClean="0"/>
              <a:t>★</a:t>
            </a:r>
            <a:r>
              <a:rPr lang="ja-JP" altLang="en-US" sz="1100" dirty="0" smtClean="0"/>
              <a:t>：予約日</a:t>
            </a:r>
            <a:endParaRPr lang="ja-JP" altLang="en-US" sz="1100" dirty="0"/>
          </a:p>
        </p:txBody>
      </p:sp>
      <p:sp>
        <p:nvSpPr>
          <p:cNvPr id="58" name="ホームベース 57"/>
          <p:cNvSpPr/>
          <p:nvPr/>
        </p:nvSpPr>
        <p:spPr>
          <a:xfrm>
            <a:off x="9051755" y="2882011"/>
            <a:ext cx="432049" cy="205640"/>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sz="1200" dirty="0">
              <a:solidFill>
                <a:srgbClr val="FF0000"/>
              </a:solidFill>
            </a:endParaRPr>
          </a:p>
        </p:txBody>
      </p:sp>
      <p:sp>
        <p:nvSpPr>
          <p:cNvPr id="59" name="正方形/長方形 58"/>
          <p:cNvSpPr/>
          <p:nvPr/>
        </p:nvSpPr>
        <p:spPr>
          <a:xfrm>
            <a:off x="9468906" y="2859839"/>
            <a:ext cx="889987" cy="261610"/>
          </a:xfrm>
          <a:prstGeom prst="rect">
            <a:avLst/>
          </a:prstGeom>
        </p:spPr>
        <p:txBody>
          <a:bodyPr wrap="none">
            <a:spAutoFit/>
          </a:bodyPr>
          <a:lstStyle/>
          <a:p>
            <a:r>
              <a:rPr lang="ja-JP" altLang="en-US" sz="1100" dirty="0" smtClean="0"/>
              <a:t>：配信期間</a:t>
            </a:r>
            <a:endParaRPr lang="ja-JP" altLang="en-US" sz="1100" dirty="0"/>
          </a:p>
        </p:txBody>
      </p:sp>
      <p:sp>
        <p:nvSpPr>
          <p:cNvPr id="65" name="正方形/長方形 64"/>
          <p:cNvSpPr/>
          <p:nvPr/>
        </p:nvSpPr>
        <p:spPr>
          <a:xfrm>
            <a:off x="10474404" y="2833566"/>
            <a:ext cx="1454244" cy="261610"/>
          </a:xfrm>
          <a:prstGeom prst="rect">
            <a:avLst/>
          </a:prstGeom>
        </p:spPr>
        <p:txBody>
          <a:bodyPr wrap="none">
            <a:spAutoFit/>
          </a:bodyPr>
          <a:lstStyle/>
          <a:p>
            <a:r>
              <a:rPr lang="ja-JP" altLang="en-US" sz="1100" dirty="0"/>
              <a:t>■</a:t>
            </a:r>
            <a:r>
              <a:rPr lang="ja-JP" altLang="en-US" sz="1100" dirty="0" smtClean="0"/>
              <a:t>：レポート出力日</a:t>
            </a:r>
            <a:endParaRPr lang="ja-JP" altLang="en-US" sz="1100" dirty="0"/>
          </a:p>
        </p:txBody>
      </p:sp>
      <p:sp>
        <p:nvSpPr>
          <p:cNvPr id="8" name="正方形/長方形 7"/>
          <p:cNvSpPr/>
          <p:nvPr/>
        </p:nvSpPr>
        <p:spPr>
          <a:xfrm>
            <a:off x="9190638" y="3691038"/>
            <a:ext cx="364202" cy="307777"/>
          </a:xfrm>
          <a:prstGeom prst="rect">
            <a:avLst/>
          </a:prstGeom>
        </p:spPr>
        <p:txBody>
          <a:bodyPr wrap="none">
            <a:spAutoFit/>
          </a:bodyPr>
          <a:lstStyle/>
          <a:p>
            <a:r>
              <a:rPr lang="ja-JP" altLang="en-US" sz="1400" dirty="0"/>
              <a:t>■</a:t>
            </a:r>
          </a:p>
        </p:txBody>
      </p:sp>
      <p:sp>
        <p:nvSpPr>
          <p:cNvPr id="66" name="正方形/長方形 65"/>
          <p:cNvSpPr/>
          <p:nvPr/>
        </p:nvSpPr>
        <p:spPr>
          <a:xfrm>
            <a:off x="9190638" y="4729364"/>
            <a:ext cx="364202" cy="307777"/>
          </a:xfrm>
          <a:prstGeom prst="rect">
            <a:avLst/>
          </a:prstGeom>
        </p:spPr>
        <p:txBody>
          <a:bodyPr wrap="none">
            <a:spAutoFit/>
          </a:bodyPr>
          <a:lstStyle/>
          <a:p>
            <a:r>
              <a:rPr lang="ja-JP" altLang="en-US" sz="1400" dirty="0"/>
              <a:t>■</a:t>
            </a:r>
          </a:p>
        </p:txBody>
      </p:sp>
      <p:sp>
        <p:nvSpPr>
          <p:cNvPr id="67" name="正方形/長方形 66"/>
          <p:cNvSpPr/>
          <p:nvPr/>
        </p:nvSpPr>
        <p:spPr>
          <a:xfrm>
            <a:off x="9190638" y="5711454"/>
            <a:ext cx="364202" cy="307777"/>
          </a:xfrm>
          <a:prstGeom prst="rect">
            <a:avLst/>
          </a:prstGeom>
        </p:spPr>
        <p:txBody>
          <a:bodyPr wrap="none">
            <a:spAutoFit/>
          </a:bodyPr>
          <a:lstStyle/>
          <a:p>
            <a:r>
              <a:rPr lang="ja-JP" altLang="en-US" sz="1400" dirty="0"/>
              <a:t>■</a:t>
            </a:r>
          </a:p>
        </p:txBody>
      </p:sp>
    </p:spTree>
    <p:extLst>
      <p:ext uri="{BB962C8B-B14F-4D97-AF65-F5344CB8AC3E}">
        <p14:creationId xmlns:p14="http://schemas.microsoft.com/office/powerpoint/2010/main" val="24212465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a:t>
            </a:r>
            <a:r>
              <a:rPr lang="ja-JP" altLang="en-US" dirty="0" smtClean="0"/>
              <a:t>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16" name="正方形/長方形 15"/>
          <p:cNvSpPr/>
          <p:nvPr/>
        </p:nvSpPr>
        <p:spPr>
          <a:xfrm>
            <a:off x="5983516" y="6207695"/>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a:ln>
                  <a:noFill/>
                </a:ln>
                <a:solidFill>
                  <a:prstClr val="black">
                    <a:lumMod val="65000"/>
                    <a:lumOff val="35000"/>
                  </a:prstClr>
                </a:solidFill>
                <a:effectLst/>
                <a:uLnTx/>
                <a:uFillTx/>
              </a:rPr>
              <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 </a:t>
            </a:r>
            <a:r>
              <a:rPr kumimoji="0" lang="ja-JP" altLang="en-US" sz="800" kern="0" dirty="0">
                <a:solidFill>
                  <a:prstClr val="black">
                    <a:lumMod val="65000"/>
                    <a:lumOff val="35000"/>
                  </a:prstClr>
                </a:solidFill>
              </a:rPr>
              <a:t> </a:t>
            </a:r>
            <a:r>
              <a:rPr kumimoji="0" lang="ja-JP" altLang="en-US" sz="800" kern="0" dirty="0" smtClean="0">
                <a:solidFill>
                  <a:prstClr val="black">
                    <a:lumMod val="65000"/>
                    <a:lumOff val="35000"/>
                  </a:prstClr>
                </a:solidFill>
              </a:rPr>
              <a:t> </a:t>
            </a:r>
            <a:r>
              <a:rPr kumimoji="0" lang="en-US" altLang="ja-JP" sz="800" kern="0" dirty="0" smtClean="0">
                <a:solidFill>
                  <a:prstClr val="black">
                    <a:lumMod val="65000"/>
                    <a:lumOff val="35000"/>
                  </a:prstClr>
                </a:solidFill>
              </a:rPr>
              <a:t>SP</a:t>
            </a:r>
            <a:r>
              <a:rPr kumimoji="0" lang="ja-JP" altLang="en-US" sz="800" kern="0" dirty="0">
                <a:solidFill>
                  <a:prstClr val="black">
                    <a:lumMod val="65000"/>
                    <a:lumOff val="35000"/>
                  </a:prstClr>
                </a:solidFill>
              </a:rPr>
              <a:t>はスマートフォン</a:t>
            </a:r>
            <a:r>
              <a:rPr kumimoji="0" lang="ja-JP" altLang="en-US" sz="800" kern="0" dirty="0" smtClean="0">
                <a:solidFill>
                  <a:prstClr val="black">
                    <a:lumMod val="65000"/>
                    <a:lumOff val="35000"/>
                  </a:prstClr>
                </a:solidFill>
              </a:rPr>
              <a:t>、</a:t>
            </a:r>
            <a:r>
              <a:rPr kumimoji="0" lang="en-US" altLang="ja-JP" sz="800" kern="0" dirty="0" smtClean="0">
                <a:solidFill>
                  <a:prstClr val="black">
                    <a:lumMod val="65000"/>
                    <a:lumOff val="35000"/>
                  </a:prstClr>
                </a:solidFill>
              </a:rPr>
              <a:t>PC</a:t>
            </a:r>
            <a:r>
              <a:rPr kumimoji="0" lang="ja-JP" altLang="en-US" sz="800" kern="0" dirty="0">
                <a:solidFill>
                  <a:prstClr val="black">
                    <a:lumMod val="65000"/>
                    <a:lumOff val="35000"/>
                  </a:prstClr>
                </a:solidFill>
              </a:rPr>
              <a:t>は</a:t>
            </a:r>
            <a:r>
              <a:rPr kumimoji="0" lang="ja-JP" altLang="en-US" sz="800" kern="0" dirty="0" smtClean="0">
                <a:solidFill>
                  <a:prstClr val="black">
                    <a:lumMod val="65000"/>
                    <a:lumOff val="35000"/>
                  </a:prstClr>
                </a:solidFill>
              </a:rPr>
              <a:t>パソコンの</a:t>
            </a:r>
            <a:r>
              <a:rPr kumimoji="0" lang="ja-JP" altLang="en-US" sz="800" kern="0" dirty="0">
                <a:solidFill>
                  <a:prstClr val="black">
                    <a:lumMod val="65000"/>
                    <a:lumOff val="35000"/>
                  </a:prstClr>
                </a:solidFill>
              </a:rPr>
              <a:t>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49273873"/>
              </p:ext>
            </p:extLst>
          </p:nvPr>
        </p:nvGraphicFramePr>
        <p:xfrm>
          <a:off x="334964" y="980741"/>
          <a:ext cx="11593684" cy="5150668"/>
        </p:xfrm>
        <a:graphic>
          <a:graphicData uri="http://schemas.openxmlformats.org/drawingml/2006/table">
            <a:tbl>
              <a:tblPr firstCol="1" bandRow="1"/>
              <a:tblGrid>
                <a:gridCol w="4464892">
                  <a:extLst>
                    <a:ext uri="{9D8B030D-6E8A-4147-A177-3AD203B41FA5}">
                      <a16:colId xmlns:a16="http://schemas.microsoft.com/office/drawing/2014/main" val="792911817"/>
                    </a:ext>
                  </a:extLst>
                </a:gridCol>
                <a:gridCol w="1584176">
                  <a:extLst>
                    <a:ext uri="{9D8B030D-6E8A-4147-A177-3AD203B41FA5}">
                      <a16:colId xmlns:a16="http://schemas.microsoft.com/office/drawing/2014/main" val="3057805663"/>
                    </a:ext>
                  </a:extLst>
                </a:gridCol>
                <a:gridCol w="1656184">
                  <a:extLst>
                    <a:ext uri="{9D8B030D-6E8A-4147-A177-3AD203B41FA5}">
                      <a16:colId xmlns:a16="http://schemas.microsoft.com/office/drawing/2014/main" val="4203260269"/>
                    </a:ext>
                  </a:extLst>
                </a:gridCol>
                <a:gridCol w="1872208">
                  <a:extLst>
                    <a:ext uri="{9D8B030D-6E8A-4147-A177-3AD203B41FA5}">
                      <a16:colId xmlns:a16="http://schemas.microsoft.com/office/drawing/2014/main" val="2598357217"/>
                    </a:ext>
                  </a:extLst>
                </a:gridCol>
                <a:gridCol w="2016224">
                  <a:extLst>
                    <a:ext uri="{9D8B030D-6E8A-4147-A177-3AD203B41FA5}">
                      <a16:colId xmlns:a16="http://schemas.microsoft.com/office/drawing/2014/main" val="2910572198"/>
                    </a:ext>
                  </a:extLst>
                </a:gridCol>
              </a:tblGrid>
              <a:tr h="5308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プライムカバー　</a:t>
                      </a:r>
                      <a:r>
                        <a:rPr kumimoji="1" lang="en-US" altLang="ja-JP" sz="1050" b="1" kern="1200" dirty="0">
                          <a:solidFill>
                            <a:schemeClr val="tx1">
                              <a:lumMod val="65000"/>
                              <a:lumOff val="35000"/>
                            </a:schemeClr>
                          </a:solidFill>
                          <a:latin typeface="+mn-lt"/>
                          <a:ea typeface="+mn-ea"/>
                          <a:cs typeface="+mn-cs"/>
                        </a:rPr>
                        <a:t>SP</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プライムカバー　</a:t>
                      </a:r>
                      <a:r>
                        <a:rPr kumimoji="1" lang="en-US" altLang="ja-JP" sz="105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（市区郡）</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lt"/>
                          <a:ea typeface="+mn-ea"/>
                          <a:cs typeface="+mn-cs"/>
                        </a:rPr>
                        <a:t>プライムディスプレイ　</a:t>
                      </a:r>
                      <a:r>
                        <a:rPr kumimoji="1" lang="en-US" altLang="ja-JP" sz="1050" b="1" kern="1200" dirty="0" smtClean="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lt"/>
                          <a:ea typeface="+mn-ea"/>
                          <a:cs typeface="+mn-cs"/>
                        </a:rPr>
                        <a:t>プライムディスプレイ　</a:t>
                      </a:r>
                      <a:r>
                        <a:rPr kumimoji="1" lang="en-US" altLang="ja-JP" sz="1050" b="1" kern="1200" dirty="0" smtClean="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lt"/>
                          <a:ea typeface="+mn-ea"/>
                          <a:cs typeface="+mn-cs"/>
                        </a:rPr>
                        <a:t>（</a:t>
                      </a:r>
                      <a:r>
                        <a:rPr kumimoji="1" lang="ja-JP" altLang="en-US" sz="1050" b="1" kern="1200" dirty="0">
                          <a:solidFill>
                            <a:schemeClr val="tx1">
                              <a:lumMod val="65000"/>
                              <a:lumOff val="35000"/>
                            </a:schemeClr>
                          </a:solidFill>
                          <a:latin typeface="+mn-lt"/>
                          <a:ea typeface="+mn-ea"/>
                          <a:cs typeface="+mn-cs"/>
                        </a:rPr>
                        <a:t>市区郡）</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lt"/>
                          <a:ea typeface="+mn-ea"/>
                        </a:rPr>
                        <a:t>消費者向無担保貸金業者（銀行グループ・上場企業を除く）、商工ローン</a:t>
                      </a:r>
                      <a:endParaRPr lang="ja-JP" altLang="en-US" sz="105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105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105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1660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92717137"/>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105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105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105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105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105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7882469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4285079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246078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479376" y="6194185"/>
            <a:ext cx="5477825" cy="461665"/>
          </a:xfrm>
          <a:prstGeom prst="rect">
            <a:avLst/>
          </a:prstGeom>
        </p:spPr>
        <p:txBody>
          <a:bodyPr wrap="square">
            <a:spAutoFit/>
          </a:bodyPr>
          <a:lstStyle/>
          <a:p>
            <a:pPr fontAlgn="ct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rPr>
              <a:t>※2</a:t>
            </a:r>
            <a:r>
              <a:rPr lang="ja-JP" altLang="en-US" sz="800" dirty="0">
                <a:solidFill>
                  <a:schemeClr val="tx1">
                    <a:lumMod val="65000"/>
                    <a:lumOff val="35000"/>
                  </a:schemeClr>
                </a:solidFill>
              </a:rPr>
              <a:t>　</a:t>
            </a:r>
            <a:r>
              <a:rPr lang="en-US" altLang="ja-JP" sz="800" dirty="0">
                <a:solidFill>
                  <a:schemeClr val="tx1">
                    <a:lumMod val="65000"/>
                    <a:lumOff val="35000"/>
                  </a:schemeClr>
                </a:solidFill>
              </a:rPr>
              <a:t>Yahoo!</a:t>
            </a:r>
            <a:r>
              <a:rPr lang="ja-JP" altLang="en-US" sz="800" dirty="0">
                <a:solidFill>
                  <a:schemeClr val="tx1">
                    <a:lumMod val="65000"/>
                    <a:lumOff val="35000"/>
                  </a:schemeClr>
                </a:solidFill>
              </a:rPr>
              <a:t>ニュース面には掲載されません。</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※3</a:t>
            </a:r>
            <a:r>
              <a:rPr lang="ja-JP" altLang="en-US" sz="800" dirty="0">
                <a:solidFill>
                  <a:schemeClr val="tx1">
                    <a:lumMod val="65000"/>
                    <a:lumOff val="35000"/>
                  </a:schemeClr>
                </a:solidFill>
              </a:rPr>
              <a:t>　スポーツナビ面の一部で掲載されない場合があります</a:t>
            </a:r>
            <a:r>
              <a:rPr kumimoji="0" lang="ja-JP" altLang="en-US" sz="800" kern="0" dirty="0">
                <a:solidFill>
                  <a:prstClr val="black">
                    <a:lumMod val="65000"/>
                    <a:lumOff val="35000"/>
                  </a:prstClr>
                </a:solidFill>
              </a:rPr>
              <a:t>。</a:t>
            </a:r>
            <a:endParaRPr kumimoji="0" lang="en-US" altLang="ja-JP" sz="800" kern="0" dirty="0">
              <a:solidFill>
                <a:prstClr val="black">
                  <a:lumMod val="65000"/>
                  <a:lumOff val="35000"/>
                </a:prstClr>
              </a:solidFill>
            </a:endParaRPr>
          </a:p>
        </p:txBody>
      </p:sp>
      <p:pic>
        <p:nvPicPr>
          <p:cNvPr id="19" name="図 18"/>
          <p:cNvPicPr>
            <a:picLocks noChangeAspect="1"/>
          </p:cNvPicPr>
          <p:nvPr/>
        </p:nvPicPr>
        <p:blipFill>
          <a:blip r:embed="rId2"/>
          <a:stretch>
            <a:fillRect/>
          </a:stretch>
        </p:blipFill>
        <p:spPr>
          <a:xfrm>
            <a:off x="6271549" y="6232186"/>
            <a:ext cx="203602" cy="120158"/>
          </a:xfrm>
          <a:prstGeom prst="rect">
            <a:avLst/>
          </a:prstGeom>
        </p:spPr>
      </p:pic>
    </p:spTree>
    <p:extLst>
      <p:ext uri="{BB962C8B-B14F-4D97-AF65-F5344CB8AC3E}">
        <p14:creationId xmlns:p14="http://schemas.microsoft.com/office/powerpoint/2010/main" val="17683359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16" name="テキスト ボックス 15">
            <a:extLst>
              <a:ext uri="{FF2B5EF4-FFF2-40B4-BE49-F238E27FC236}">
                <a16:creationId xmlns:a16="http://schemas.microsoft.com/office/drawing/2014/main" id="{80B0730C-3B9E-4841-8DAD-6780CB507DD0}"/>
              </a:ext>
            </a:extLst>
          </p:cNvPr>
          <p:cNvSpPr txBox="1"/>
          <p:nvPr/>
        </p:nvSpPr>
        <p:spPr>
          <a:xfrm>
            <a:off x="9608244" y="1477697"/>
            <a:ext cx="1933543"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2</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 </a:t>
            </a:r>
            <a:r>
              <a:rPr kumimoji="0" lang="ja-JP" altLang="en-US" sz="1000" b="1" i="0" u="none" strike="noStrike" kern="0" cap="none" spc="0" normalizeH="0" baseline="0" noProof="0" dirty="0">
                <a:ln>
                  <a:noFill/>
                </a:ln>
                <a:solidFill>
                  <a:prstClr val="black"/>
                </a:solidFill>
                <a:effectLst/>
                <a:uLnTx/>
                <a:uFillTx/>
              </a:rPr>
              <a:t>動画（</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2</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sp>
        <p:nvSpPr>
          <p:cNvPr id="17" name="テキスト ボックス 16">
            <a:extLst>
              <a:ext uri="{FF2B5EF4-FFF2-40B4-BE49-F238E27FC236}">
                <a16:creationId xmlns:a16="http://schemas.microsoft.com/office/drawing/2014/main" id="{56BC9F35-7A4E-CA42-9DF1-B36D469930AE}"/>
              </a:ext>
            </a:extLst>
          </p:cNvPr>
          <p:cNvSpPr txBox="1"/>
          <p:nvPr/>
        </p:nvSpPr>
        <p:spPr>
          <a:xfrm>
            <a:off x="3507543" y="1461806"/>
            <a:ext cx="998991" cy="284693"/>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6</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5</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72257" y="1786691"/>
            <a:ext cx="3053809" cy="3053809"/>
          </a:xfrm>
          <a:prstGeom prst="rect">
            <a:avLst/>
          </a:prstGeom>
        </p:spPr>
      </p:pic>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5075" y="1805830"/>
            <a:ext cx="3043928" cy="3043928"/>
          </a:xfrm>
          <a:prstGeom prst="rect">
            <a:avLst/>
          </a:prstGeom>
        </p:spPr>
      </p:pic>
      <p:sp>
        <p:nvSpPr>
          <p:cNvPr id="22" name="テキスト ボックス 21">
            <a:extLst>
              <a:ext uri="{FF2B5EF4-FFF2-40B4-BE49-F238E27FC236}">
                <a16:creationId xmlns:a16="http://schemas.microsoft.com/office/drawing/2014/main" id="{105A310C-96BB-AD4C-AB58-A365BD4CA5F0}"/>
              </a:ext>
            </a:extLst>
          </p:cNvPr>
          <p:cNvSpPr txBox="1"/>
          <p:nvPr/>
        </p:nvSpPr>
        <p:spPr>
          <a:xfrm>
            <a:off x="361548" y="1290021"/>
            <a:ext cx="2204450" cy="477054"/>
          </a:xfrm>
          <a:prstGeom prst="rect">
            <a:avLst/>
          </a:prstGeom>
          <a:noFill/>
        </p:spPr>
        <p:txBody>
          <a:bodyPr wrap="none" rtlCol="0">
            <a:spAutoFit/>
          </a:bodyPr>
          <a:lstStyle/>
          <a:p>
            <a:pPr algn="ctr">
              <a:lnSpc>
                <a:spcPts val="1460"/>
              </a:lnSpc>
              <a:defRPr/>
            </a:pPr>
            <a:r>
              <a:rPr kumimoji="0" lang="ja-JP" altLang="en-US" sz="1050" b="1" i="0" u="none" strike="noStrike" kern="0" cap="none" spc="0" normalizeH="0" baseline="0" noProof="0" dirty="0">
                <a:ln>
                  <a:noFill/>
                </a:ln>
                <a:solidFill>
                  <a:prstClr val="black"/>
                </a:solidFill>
                <a:effectLst/>
                <a:uLnTx/>
                <a:uFillTx/>
              </a:rPr>
              <a:t>画像（</a:t>
            </a:r>
            <a:r>
              <a:rPr kumimoji="0" lang="en-US" altLang="ja-JP" sz="1050" b="1" i="0" u="none" strike="noStrike" kern="0" cap="none" spc="0" normalizeH="0" baseline="0" noProof="0" dirty="0">
                <a:ln>
                  <a:noFill/>
                </a:ln>
                <a:solidFill>
                  <a:prstClr val="black"/>
                </a:solidFill>
                <a:effectLst/>
                <a:uLnTx/>
                <a:uFillTx/>
              </a:rPr>
              <a:t>16</a:t>
            </a:r>
            <a:r>
              <a:rPr kumimoji="0" lang="ja-JP" altLang="en-US" sz="1050" b="1" i="0" u="none" strike="noStrike" kern="0" cap="none" spc="0" normalizeH="0" baseline="0" noProof="0" dirty="0">
                <a:ln>
                  <a:noFill/>
                </a:ln>
                <a:solidFill>
                  <a:prstClr val="black"/>
                </a:solidFill>
                <a:effectLst/>
                <a:uLnTx/>
                <a:uFillTx/>
              </a:rPr>
              <a:t>：</a:t>
            </a:r>
            <a:r>
              <a:rPr kumimoji="0" lang="en-US" altLang="ja-JP" sz="1050" b="1" i="0" u="none" strike="noStrike" kern="0" cap="none" spc="0" normalizeH="0" baseline="0" noProof="0" dirty="0">
                <a:ln>
                  <a:noFill/>
                </a:ln>
                <a:solidFill>
                  <a:prstClr val="black"/>
                </a:solidFill>
                <a:effectLst/>
                <a:uLnTx/>
                <a:uFillTx/>
              </a:rPr>
              <a:t>9</a:t>
            </a:r>
            <a:r>
              <a:rPr kumimoji="0" lang="ja-JP" altLang="en-US" sz="1050" b="1" kern="0" dirty="0" smtClean="0">
                <a:solidFill>
                  <a:prstClr val="black"/>
                </a:solidFill>
              </a:rPr>
              <a:t>）</a:t>
            </a:r>
            <a:r>
              <a:rPr kumimoji="0" lang="en-US" altLang="ja-JP" sz="1050" b="1" kern="0" dirty="0" smtClean="0">
                <a:solidFill>
                  <a:prstClr val="black"/>
                </a:solidFill>
              </a:rPr>
              <a:t>/ </a:t>
            </a:r>
            <a:r>
              <a:rPr kumimoji="0" lang="ja-JP" altLang="en-US" sz="1050" b="1" kern="0" dirty="0">
                <a:solidFill>
                  <a:prstClr val="black"/>
                </a:solidFill>
              </a:rPr>
              <a:t>動画（</a:t>
            </a:r>
            <a:r>
              <a:rPr kumimoji="0" lang="en-US" altLang="ja-JP" sz="1050" b="1" kern="0" dirty="0" smtClean="0">
                <a:solidFill>
                  <a:prstClr val="black"/>
                </a:solidFill>
              </a:rPr>
              <a:t>16</a:t>
            </a:r>
            <a:r>
              <a:rPr kumimoji="0" lang="ja-JP" altLang="en-US" sz="1050" b="1" kern="0" dirty="0" smtClean="0">
                <a:solidFill>
                  <a:prstClr val="black"/>
                </a:solidFill>
              </a:rPr>
              <a:t>：</a:t>
            </a:r>
            <a:r>
              <a:rPr kumimoji="0" lang="en-US" altLang="ja-JP" sz="1050" b="1" kern="0" dirty="0">
                <a:solidFill>
                  <a:prstClr val="black"/>
                </a:solidFill>
              </a:rPr>
              <a:t>9</a:t>
            </a:r>
            <a:r>
              <a:rPr kumimoji="0" lang="ja-JP" altLang="en-US" sz="1050" b="1" kern="0" dirty="0" smtClean="0">
                <a:solidFill>
                  <a:prstClr val="black"/>
                </a:solidFill>
              </a:rPr>
              <a:t>）</a:t>
            </a:r>
            <a:endParaRPr kumimoji="0" lang="en-US" altLang="ja-JP" sz="1050" b="1" kern="0" dirty="0" smtClean="0">
              <a:solidFill>
                <a:prstClr val="black"/>
              </a:solidFill>
            </a:endParaRPr>
          </a:p>
          <a:p>
            <a:pPr algn="ctr">
              <a:lnSpc>
                <a:spcPts val="1460"/>
              </a:lnSpc>
              <a:defRPr/>
            </a:pPr>
            <a:r>
              <a:rPr kumimoji="0" lang="ja-JP" altLang="en-US" sz="1050" b="1" kern="0" dirty="0" smtClean="0">
                <a:solidFill>
                  <a:prstClr val="black"/>
                </a:solidFill>
              </a:rPr>
              <a:t>プライム</a:t>
            </a:r>
            <a:r>
              <a:rPr kumimoji="0" lang="ja-JP" altLang="en-US" sz="1050" b="1" kern="0" dirty="0">
                <a:solidFill>
                  <a:prstClr val="black"/>
                </a:solidFill>
              </a:rPr>
              <a:t>カバ</a:t>
            </a:r>
            <a:r>
              <a:rPr kumimoji="0" lang="ja-JP" altLang="en-US" sz="1050" b="1" kern="0" dirty="0" smtClean="0">
                <a:solidFill>
                  <a:prstClr val="black"/>
                </a:solidFill>
              </a:rPr>
              <a:t>ー</a:t>
            </a:r>
            <a:endParaRPr kumimoji="0" lang="en-US" altLang="ja-JP" sz="1050" b="1" kern="0" dirty="0">
              <a:solidFill>
                <a:prstClr val="black"/>
              </a:solidFill>
            </a:endParaRPr>
          </a:p>
        </p:txBody>
      </p:sp>
      <p:pic>
        <p:nvPicPr>
          <p:cNvPr id="24" name="図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382" y="1805830"/>
            <a:ext cx="1728193" cy="3073862"/>
          </a:xfrm>
          <a:prstGeom prst="rect">
            <a:avLst/>
          </a:prstGeom>
        </p:spPr>
      </p:pic>
      <p:pic>
        <p:nvPicPr>
          <p:cNvPr id="25" name="図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46503" y="1815089"/>
            <a:ext cx="3008254" cy="3025411"/>
          </a:xfrm>
          <a:prstGeom prst="rect">
            <a:avLst/>
          </a:prstGeom>
        </p:spPr>
      </p:pic>
      <p:sp>
        <p:nvSpPr>
          <p:cNvPr id="26" name="テキスト ボックス 25">
            <a:extLst>
              <a:ext uri="{FF2B5EF4-FFF2-40B4-BE49-F238E27FC236}">
                <a16:creationId xmlns:a16="http://schemas.microsoft.com/office/drawing/2014/main" id="{80B0730C-3B9E-4841-8DAD-6780CB507DD0}"/>
              </a:ext>
            </a:extLst>
          </p:cNvPr>
          <p:cNvSpPr txBox="1"/>
          <p:nvPr/>
        </p:nvSpPr>
        <p:spPr>
          <a:xfrm>
            <a:off x="6322697" y="1484784"/>
            <a:ext cx="1933543"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 </a:t>
            </a:r>
            <a:r>
              <a:rPr kumimoji="0" lang="ja-JP" altLang="en-US" sz="1000" b="1" i="0" u="none" strike="noStrike" kern="0" cap="none" spc="0" normalizeH="0" baseline="0" noProof="0" dirty="0">
                <a:ln>
                  <a:noFill/>
                </a:ln>
                <a:solidFill>
                  <a:prstClr val="black"/>
                </a:solidFill>
                <a:effectLst/>
                <a:uLnTx/>
                <a:uFillTx/>
              </a:rPr>
              <a:t>動画（</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kern="0" dirty="0">
                <a:solidFill>
                  <a:prstClr val="black"/>
                </a:solidFill>
              </a:rPr>
              <a:t>1</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299330" y="5724545"/>
            <a:ext cx="11726736"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6"/>
              </a:rPr>
              <a:t>https://</a:t>
            </a:r>
            <a:r>
              <a:rPr lang="en-US" altLang="ja-JP" sz="1600" dirty="0" smtClean="0">
                <a:solidFill>
                  <a:schemeClr val="tx1">
                    <a:lumMod val="65000"/>
                    <a:lumOff val="35000"/>
                  </a:schemeClr>
                </a:solidFill>
                <a:hlinkClick r:id="rId6"/>
              </a:rPr>
              <a:t>ads-help.yahoo.co.jp/yahooads/guideline/articledetail?lan=ja&amp;aid=1493&amp;o=default</a:t>
            </a:r>
            <a:endParaRPr kumimoji="0" lang="en-US" altLang="ja-JP" sz="1600" kern="0" dirty="0">
              <a:solidFill>
                <a:schemeClr val="tx1">
                  <a:lumMod val="65000"/>
                  <a:lumOff val="35000"/>
                </a:schemeClr>
              </a:solidFill>
            </a:endParaRPr>
          </a:p>
        </p:txBody>
      </p:sp>
      <p:sp>
        <p:nvSpPr>
          <p:cNvPr id="13" name="正方形/長方形 12"/>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a:t>
            </a:r>
            <a:r>
              <a:rPr lang="ja-JP" altLang="en-US" sz="900" dirty="0" smtClean="0">
                <a:solidFill>
                  <a:schemeClr val="tx1">
                    <a:lumMod val="50000"/>
                    <a:lumOff val="50000"/>
                  </a:schemeClr>
                </a:solidFill>
                <a:latin typeface="Arial" panose="020B0604020202020204" pitchFamily="34" charset="0"/>
              </a:rPr>
              <a:t>あります</a:t>
            </a:r>
            <a:r>
              <a:rPr lang="ja-JP" altLang="en-US" sz="900" dirty="0">
                <a:solidFill>
                  <a:schemeClr val="tx1">
                    <a:lumMod val="50000"/>
                    <a:lumOff val="50000"/>
                  </a:schemeClr>
                </a:solidFill>
                <a:latin typeface="Arial" panose="020B0604020202020204" pitchFamily="34" charset="0"/>
              </a:rPr>
              <a:t>。</a:t>
            </a:r>
            <a:endParaRPr lang="ja-JP" altLang="en-US" sz="900" dirty="0">
              <a:solidFill>
                <a:schemeClr val="tx1">
                  <a:lumMod val="50000"/>
                  <a:lumOff val="50000"/>
                </a:schemeClr>
              </a:solidFill>
            </a:endParaRPr>
          </a:p>
        </p:txBody>
      </p:sp>
    </p:spTree>
    <p:extLst>
      <p:ext uri="{BB962C8B-B14F-4D97-AF65-F5344CB8AC3E}">
        <p14:creationId xmlns:p14="http://schemas.microsoft.com/office/powerpoint/2010/main" val="109514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a:t>
            </a:r>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a:t>
                      </a:r>
                      <a:r>
                        <a:rPr kumimoji="1" lang="en-US" altLang="ja-JP" sz="1100" b="1" kern="1200" noProof="0" dirty="0" smtClean="0">
                          <a:solidFill>
                            <a:schemeClr val="tx1">
                              <a:lumMod val="65000"/>
                              <a:lumOff val="35000"/>
                            </a:schemeClr>
                          </a:solidFill>
                          <a:latin typeface="+mn-lt"/>
                          <a:ea typeface="+mn-ea"/>
                          <a:cs typeface="+mn-cs"/>
                        </a:rPr>
                        <a:t/>
                      </a:r>
                      <a:br>
                        <a:rPr kumimoji="1" lang="en-US" altLang="ja-JP" sz="1100" b="1" kern="1200" noProof="0" dirty="0" smtClean="0">
                          <a:solidFill>
                            <a:schemeClr val="tx1">
                              <a:lumMod val="65000"/>
                              <a:lumOff val="35000"/>
                            </a:schemeClr>
                          </a:solidFill>
                          <a:latin typeface="+mn-lt"/>
                          <a:ea typeface="+mn-ea"/>
                          <a:cs typeface="+mn-cs"/>
                        </a:rPr>
                      </a:br>
                      <a:r>
                        <a:rPr kumimoji="1" lang="ja-JP" altLang="en-US" sz="1100" b="1" kern="1200" noProof="0" dirty="0" smtClean="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smtClean="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smtClean="0">
                          <a:solidFill>
                            <a:schemeClr val="tx1">
                              <a:lumMod val="65000"/>
                              <a:lumOff val="35000"/>
                            </a:schemeClr>
                          </a:solidFill>
                          <a:latin typeface="+mn-lt"/>
                          <a:ea typeface="+mn-ea"/>
                          <a:cs typeface="+mn-cs"/>
                        </a:rPr>
                        <a:t>※</a:t>
                      </a:r>
                      <a:r>
                        <a:rPr kumimoji="1" lang="ja-JP" altLang="en-US" sz="900" b="0" kern="1200" dirty="0" smtClean="0">
                          <a:solidFill>
                            <a:schemeClr val="tx1">
                              <a:lumMod val="65000"/>
                              <a:lumOff val="35000"/>
                            </a:schemeClr>
                          </a:solidFill>
                          <a:latin typeface="+mn-lt"/>
                          <a:ea typeface="+mn-ea"/>
                          <a:cs typeface="+mn-cs"/>
                        </a:rPr>
                        <a:t>「比較検討」以外は</a:t>
                      </a:r>
                      <a:endParaRPr kumimoji="1" lang="en-US" altLang="ja-JP" sz="9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smtClean="0">
                          <a:solidFill>
                            <a:schemeClr val="tx1">
                              <a:lumMod val="65000"/>
                              <a:lumOff val="35000"/>
                            </a:schemeClr>
                          </a:solidFill>
                          <a:latin typeface="+mn-lt"/>
                          <a:ea typeface="+mn-ea"/>
                          <a:cs typeface="+mn-cs"/>
                        </a:rPr>
                        <a:t>掲載に</a:t>
                      </a:r>
                      <a:endParaRPr kumimoji="1" lang="en-US" altLang="ja-JP" sz="1100" b="0" kern="1200" dirty="0" smtClean="0">
                        <a:solidFill>
                          <a:schemeClr val="tx1">
                            <a:lumMod val="65000"/>
                            <a:lumOff val="35000"/>
                          </a:schemeClr>
                        </a:solidFill>
                        <a:latin typeface="+mn-lt"/>
                        <a:ea typeface="+mn-ea"/>
                        <a:cs typeface="+mn-cs"/>
                      </a:endParaRPr>
                    </a:p>
                    <a:p>
                      <a:pPr algn="l"/>
                      <a:r>
                        <a:rPr kumimoji="1" lang="ja-JP" altLang="en-US" sz="1100" b="0" kern="1200" dirty="0" smtClean="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smtClean="0"/>
                        <a:t>■ブランドリフト調査　入稿前審査依頼フォーム</a:t>
                      </a:r>
                      <a:r>
                        <a:rPr kumimoji="1" lang="en-US" altLang="ja-JP" sz="1100" dirty="0" smtClean="0"/>
                        <a:t/>
                      </a:r>
                      <a:br>
                        <a:rPr kumimoji="1" lang="en-US" altLang="ja-JP" sz="1100" dirty="0" smtClean="0"/>
                      </a:br>
                      <a:r>
                        <a:rPr kumimoji="1" lang="en-US" altLang="ja-JP" sz="1100" dirty="0" smtClean="0">
                          <a:hlinkClick r:id="rId2"/>
                        </a:rPr>
                        <a:t>https://form-business.yahoo.co.jp/claris/enqueteForm?inquiry_type=bls_review</a:t>
                      </a:r>
                      <a:endParaRPr lang="en-US" altLang="ja-JP" sz="1100" dirty="0" smtClean="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ja-JP" altLang="en-US" sz="1100" b="1" dirty="0" smtClean="0">
                          <a:solidFill>
                            <a:schemeClr val="tx1">
                              <a:lumMod val="65000"/>
                              <a:lumOff val="35000"/>
                            </a:schemeClr>
                          </a:solidFill>
                          <a:latin typeface="+mj-lt"/>
                          <a:ea typeface="+mj-ea"/>
                        </a:rPr>
                        <a:t>）</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smtClean="0"/>
                        <a:t>■ディスプレイ広告（予約型）入稿前審査依頼フォーム</a:t>
                      </a:r>
                      <a:r>
                        <a:rPr kumimoji="1" lang="en-US" altLang="ja-JP" sz="1100" dirty="0" smtClean="0"/>
                        <a:t/>
                      </a:r>
                      <a:br>
                        <a:rPr kumimoji="1" lang="en-US" altLang="ja-JP" sz="1100" dirty="0" smtClean="0"/>
                      </a:br>
                      <a:r>
                        <a:rPr kumimoji="1" lang="en-US" altLang="ja-JP" sz="1100" dirty="0" smtClean="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a:t>
                      </a: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a:t>
                      </a:r>
                      <a:r>
                        <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
                      </a:r>
                      <a:br>
                        <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smtClean="0">
                          <a:solidFill>
                            <a:schemeClr val="tx1">
                              <a:lumMod val="65000"/>
                              <a:lumOff val="35000"/>
                            </a:schemeClr>
                          </a:solidFill>
                          <a:latin typeface="+mj-lt"/>
                          <a:ea typeface="+mj-ea"/>
                        </a:rPr>
                        <a:t>薬機</a:t>
                      </a:r>
                      <a:r>
                        <a:rPr kumimoji="1" lang="ja-JP" altLang="en-US" sz="1100" b="1" dirty="0">
                          <a:solidFill>
                            <a:schemeClr val="tx1">
                              <a:lumMod val="65000"/>
                              <a:lumOff val="35000"/>
                            </a:schemeClr>
                          </a:solidFill>
                          <a:latin typeface="+mj-lt"/>
                          <a:ea typeface="+mj-ea"/>
                        </a:rPr>
                        <a:t>、医療、宗教・選挙・政党・意見広告・募金・寄付金の募集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a:t>
                      </a:r>
                      <a:r>
                        <a:rPr kumimoji="1" lang="ja-JP" altLang="en-US" sz="1000" b="0" kern="1200" dirty="0">
                          <a:solidFill>
                            <a:schemeClr val="tx1">
                              <a:lumMod val="65000"/>
                              <a:lumOff val="35000"/>
                            </a:schemeClr>
                          </a:solidFill>
                          <a:latin typeface="+mn-lt"/>
                          <a:ea typeface="+mn-ea"/>
                          <a:cs typeface="+mn-cs"/>
                        </a:rPr>
                        <a:t>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a:t>
                      </a:r>
                      <a:r>
                        <a:rPr kumimoji="1" lang="en-US" altLang="ja-JP" sz="1100" b="1" kern="1200" noProof="0" dirty="0" smtClean="0">
                          <a:solidFill>
                            <a:schemeClr val="tx1">
                              <a:lumMod val="65000"/>
                              <a:lumOff val="35000"/>
                            </a:schemeClr>
                          </a:solidFill>
                          <a:latin typeface="+mn-lt"/>
                          <a:ea typeface="+mn-ea"/>
                          <a:cs typeface="+mn-cs"/>
                        </a:rPr>
                        <a:t/>
                      </a:r>
                      <a:br>
                        <a:rPr kumimoji="1" lang="en-US" altLang="ja-JP" sz="1100" b="1" kern="1200" noProof="0" dirty="0" smtClean="0">
                          <a:solidFill>
                            <a:schemeClr val="tx1">
                              <a:lumMod val="65000"/>
                              <a:lumOff val="35000"/>
                            </a:schemeClr>
                          </a:solidFill>
                          <a:latin typeface="+mn-lt"/>
                          <a:ea typeface="+mn-ea"/>
                          <a:cs typeface="+mn-cs"/>
                        </a:rPr>
                      </a:br>
                      <a:r>
                        <a:rPr kumimoji="1" lang="ja-JP" altLang="en-US" sz="1100" b="1" kern="1200" noProof="0" dirty="0" smtClean="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a:t>
                      </a:r>
                      <a:r>
                        <a:rPr kumimoji="1" lang="ja-JP" altLang="en-US" sz="1100" b="1" kern="1200" noProof="0" dirty="0">
                          <a:solidFill>
                            <a:schemeClr val="tx1">
                              <a:lumMod val="65000"/>
                              <a:lumOff val="35000"/>
                            </a:schemeClr>
                          </a:solidFill>
                          <a:latin typeface="+mn-lt"/>
                          <a:ea typeface="+mn-ea"/>
                          <a:cs typeface="+mn-cs"/>
                        </a:rPr>
                        <a:t>掲載制限に該当する広告内容」の</a:t>
                      </a:r>
                      <a:r>
                        <a:rPr kumimoji="1" lang="ja-JP" altLang="en-US" sz="1100" b="1" kern="1200" noProof="0" dirty="0" smtClean="0">
                          <a:solidFill>
                            <a:schemeClr val="tx1">
                              <a:lumMod val="65000"/>
                              <a:lumOff val="35000"/>
                            </a:schemeClr>
                          </a:solidFill>
                          <a:latin typeface="+mn-lt"/>
                          <a:ea typeface="+mn-ea"/>
                          <a:cs typeface="+mn-cs"/>
                        </a:rPr>
                        <a:t>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smtClean="0"/>
                        <a:t>■掲載制限カテゴリー確認　依頼フォーム</a:t>
                      </a:r>
                      <a:r>
                        <a:rPr kumimoji="1" lang="en-US" altLang="ja-JP" sz="1050" dirty="0" smtClean="0"/>
                        <a:t/>
                      </a:r>
                      <a:br>
                        <a:rPr kumimoji="1" lang="en-US" altLang="ja-JP" sz="1050" dirty="0" smtClean="0"/>
                      </a:br>
                      <a:r>
                        <a:rPr lang="en-US" altLang="ja-JP" sz="1050" dirty="0" smtClean="0">
                          <a:hlinkClick r:id="rId4"/>
                        </a:rPr>
                        <a:t>https://form-business.yahoo.co.jp/claris/enqueteForm?inquiry_type=placement_restrictions</a:t>
                      </a:r>
                      <a:endParaRPr lang="en-US" altLang="ja-JP" sz="1050" dirty="0" smtClean="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2429809713"/>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11700</TotalTime>
  <Words>3891</Words>
  <Application>Microsoft Office PowerPoint</Application>
  <PresentationFormat>ワイド画面</PresentationFormat>
  <Paragraphs>547</Paragraphs>
  <Slides>14</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14</vt:i4>
      </vt:variant>
    </vt:vector>
  </HeadingPairs>
  <TitlesOfParts>
    <vt:vector size="21" baseType="lpstr">
      <vt:lpstr>ＭＳ Ｐゴシック</vt: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真由美 大原</cp:lastModifiedBy>
  <cp:revision>251</cp:revision>
  <dcterms:created xsi:type="dcterms:W3CDTF">2020-02-26T07:28:11Z</dcterms:created>
  <dcterms:modified xsi:type="dcterms:W3CDTF">2022-06-08T09:31:05Z</dcterms:modified>
</cp:coreProperties>
</file>