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8"/>
  </p:notesMasterIdLst>
  <p:sldIdLst>
    <p:sldId id="316" r:id="rId4"/>
    <p:sldId id="300" r:id="rId5"/>
    <p:sldId id="344" r:id="rId6"/>
    <p:sldId id="345" r:id="rId7"/>
    <p:sldId id="346" r:id="rId8"/>
    <p:sldId id="347" r:id="rId9"/>
    <p:sldId id="341" r:id="rId10"/>
    <p:sldId id="333" r:id="rId11"/>
    <p:sldId id="343" r:id="rId12"/>
    <p:sldId id="340" r:id="rId13"/>
    <p:sldId id="336" r:id="rId14"/>
    <p:sldId id="338" r:id="rId15"/>
    <p:sldId id="337" r:id="rId16"/>
    <p:sldId id="312" r:id="rId1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7C035C-5E74-4F61-B5FE-DCD56440C36B}" v="28" dt="2021-04-16T06:35:06.187"/>
    <p1510:client id="{3B8245DE-488D-42AF-A12E-A867F326A490}" v="17" dt="2021-04-16T06:21:29.0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71" d="100"/>
          <a:sy n="71" d="100"/>
        </p:scale>
        <p:origin x="39" y="49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3B8245DE-488D-42AF-A12E-A867F326A490}"/>
    <pc:docChg chg="modSld">
      <pc:chgData name="moohara" userId="" providerId="" clId="Web-{3B8245DE-488D-42AF-A12E-A867F326A490}" dt="2021-04-16T06:21:22.002" v="5"/>
      <pc:docMkLst>
        <pc:docMk/>
      </pc:docMkLst>
      <pc:sldChg chg="modSp">
        <pc:chgData name="moohara" userId="" providerId="" clId="Web-{3B8245DE-488D-42AF-A12E-A867F326A490}" dt="2021-04-16T06:21:22.002" v="5"/>
        <pc:sldMkLst>
          <pc:docMk/>
          <pc:sldMk cId="3454270807" sldId="326"/>
        </pc:sldMkLst>
        <pc:graphicFrameChg chg="mod modGraphic">
          <ac:chgData name="moohara" userId="" providerId="" clId="Web-{3B8245DE-488D-42AF-A12E-A867F326A490}" dt="2021-04-16T06:21:22.002" v="5"/>
          <ac:graphicFrameMkLst>
            <pc:docMk/>
            <pc:sldMk cId="3454270807" sldId="326"/>
            <ac:graphicFrameMk id="12" creationId="{8D6FD0B5-1C48-2E4A-A909-7ABA89B39DE9}"/>
          </ac:graphicFrameMkLst>
        </pc:graphicFrameChg>
      </pc:sldChg>
    </pc:docChg>
  </pc:docChgLst>
  <pc:docChgLst>
    <pc:chgData name="moohara" clId="Web-{117C035C-5E74-4F61-B5FE-DCD56440C36B}"/>
    <pc:docChg chg="modSld">
      <pc:chgData name="moohara" userId="" providerId="" clId="Web-{117C035C-5E74-4F61-B5FE-DCD56440C36B}" dt="2021-04-16T06:35:06.187" v="19" actId="20577"/>
      <pc:docMkLst>
        <pc:docMk/>
      </pc:docMkLst>
      <pc:sldChg chg="modSp">
        <pc:chgData name="moohara" userId="" providerId="" clId="Web-{117C035C-5E74-4F61-B5FE-DCD56440C36B}" dt="2021-04-16T06:35:06.187" v="19" actId="20577"/>
        <pc:sldMkLst>
          <pc:docMk/>
          <pc:sldMk cId="749953078" sldId="337"/>
        </pc:sldMkLst>
        <pc:spChg chg="mod">
          <ac:chgData name="moohara" userId="" providerId="" clId="Web-{117C035C-5E74-4F61-B5FE-DCD56440C36B}" dt="2021-04-16T06:35:06.187" v="19" actId="20577"/>
          <ac:spMkLst>
            <pc:docMk/>
            <pc:sldMk cId="749953078" sldId="337"/>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2021/8/4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70218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493364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hyperlink" Target="https://s.yimg.jp/images/listing/pdfs/listing_nyuukoukitei.pdf" TargetMode="External"/><Relationship Id="rId2" Type="http://schemas.openxmlformats.org/officeDocument/2006/relationships/image" Target="../media/image15.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2021</a:t>
            </a:r>
            <a:r>
              <a:rPr lang="ja-JP" altLang="en-US" dirty="0"/>
              <a:t>年</a:t>
            </a:r>
            <a:r>
              <a:rPr lang="en-US" altLang="ja-JP" dirty="0"/>
              <a:t>4</a:t>
            </a:r>
            <a:r>
              <a:rPr lang="ja-JP" altLang="en-US" dirty="0"/>
              <a:t>月</a:t>
            </a:r>
            <a:r>
              <a:rPr lang="en-US" altLang="ja-JP" dirty="0"/>
              <a:t>21</a:t>
            </a:r>
            <a:r>
              <a:rPr lang="ja-JP" altLang="en-US" dirty="0"/>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752528" cy="360040"/>
          </a:xfrm>
        </p:spPr>
        <p:txBody>
          <a:bodyPr>
            <a:noAutofit/>
          </a:bodyPr>
          <a:lstStyle/>
          <a:p>
            <a:pPr algn="l"/>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中面（プライムカバー</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プライムディスプレイ）（</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3863752" y="5315998"/>
            <a:ext cx="1872208" cy="288032"/>
          </a:xfrm>
          <a:prstGeom prst="rect">
            <a:avLst/>
          </a:prstGeom>
        </p:spPr>
        <p:txBody>
          <a:bodyPr vert="horz" lIns="0" tIns="45720" rIns="0" bIns="45720" rtlCol="0">
            <a:normAutofit fontScale="92500" lnSpcReduction="10000"/>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Q1-Q2</a:t>
            </a:r>
            <a:r>
              <a:rPr lang="ja-JP" altLang="en-US" dirty="0" smtClean="0"/>
              <a:t>の期</a:t>
            </a:r>
            <a:r>
              <a:rPr lang="ja-JP" altLang="en-US" dirty="0"/>
              <a:t>跨</a:t>
            </a:r>
            <a:r>
              <a:rPr lang="ja-JP" altLang="en-US" dirty="0" smtClean="0"/>
              <a:t>ぎ購入</a:t>
            </a:r>
            <a:r>
              <a:rPr lang="ja-JP" altLang="en-US" dirty="0"/>
              <a:t>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テキスト ボックス 3"/>
          <p:cNvSpPr txBox="1"/>
          <p:nvPr/>
        </p:nvSpPr>
        <p:spPr>
          <a:xfrm>
            <a:off x="430871" y="971436"/>
            <a:ext cx="11402265" cy="369332"/>
          </a:xfrm>
          <a:prstGeom prst="rect">
            <a:avLst/>
          </a:prstGeom>
          <a:noFill/>
        </p:spPr>
        <p:txBody>
          <a:bodyPr wrap="square" rtlCol="0">
            <a:spAutoFit/>
          </a:bodyPr>
          <a:lstStyle/>
          <a:p>
            <a:r>
              <a:rPr lang="ja-JP" altLang="en-US" dirty="0">
                <a:solidFill>
                  <a:schemeClr val="tx1">
                    <a:lumMod val="65000"/>
                    <a:lumOff val="35000"/>
                  </a:schemeClr>
                </a:solidFill>
              </a:rPr>
              <a:t>期を跨いだ掲載期間における購入方法は、リリース種別「継続」「内容変更」によって異なります。</a:t>
            </a:r>
            <a:endParaRPr lang="en-US" altLang="ja-JP" dirty="0">
              <a:solidFill>
                <a:schemeClr val="tx1">
                  <a:lumMod val="65000"/>
                  <a:lumOff val="35000"/>
                </a:schemeClr>
              </a:solidFill>
            </a:endParaRPr>
          </a:p>
        </p:txBody>
      </p:sp>
      <p:sp>
        <p:nvSpPr>
          <p:cNvPr id="6" name="正方形/長方形 5"/>
          <p:cNvSpPr/>
          <p:nvPr/>
        </p:nvSpPr>
        <p:spPr>
          <a:xfrm>
            <a:off x="1703512" y="2334384"/>
            <a:ext cx="8856984" cy="1620315"/>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正方形/長方形 6"/>
          <p:cNvSpPr/>
          <p:nvPr/>
        </p:nvSpPr>
        <p:spPr>
          <a:xfrm>
            <a:off x="1847528" y="2459183"/>
            <a:ext cx="788204" cy="1400980"/>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8" name="テキスト ボックス 7"/>
          <p:cNvSpPr txBox="1"/>
          <p:nvPr/>
        </p:nvSpPr>
        <p:spPr>
          <a:xfrm>
            <a:off x="2038600" y="2548447"/>
            <a:ext cx="400110" cy="1190229"/>
          </a:xfrm>
          <a:prstGeom prst="rect">
            <a:avLst/>
          </a:prstGeom>
          <a:noFill/>
        </p:spPr>
        <p:txBody>
          <a:bodyPr vert="eaVert" wrap="square" rtlCol="0">
            <a:spAutoFit/>
          </a:bodyPr>
          <a:lstStyle/>
          <a:p>
            <a:r>
              <a:rPr lang="ja-JP" altLang="en-US" sz="1400" b="1" dirty="0">
                <a:solidFill>
                  <a:schemeClr val="bg1"/>
                </a:solidFill>
              </a:rPr>
              <a:t>継続リリース</a:t>
            </a:r>
          </a:p>
        </p:txBody>
      </p:sp>
      <p:sp>
        <p:nvSpPr>
          <p:cNvPr id="9" name="角丸四角形 8"/>
          <p:cNvSpPr/>
          <p:nvPr/>
        </p:nvSpPr>
        <p:spPr>
          <a:xfrm>
            <a:off x="2788913"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10" name="角丸四角形 9"/>
          <p:cNvSpPr/>
          <p:nvPr/>
        </p:nvSpPr>
        <p:spPr>
          <a:xfrm>
            <a:off x="4013049"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11" name="角丸四角形 10"/>
          <p:cNvSpPr/>
          <p:nvPr/>
        </p:nvSpPr>
        <p:spPr>
          <a:xfrm>
            <a:off x="5237335"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12" name="角丸四角形 11"/>
          <p:cNvSpPr/>
          <p:nvPr/>
        </p:nvSpPr>
        <p:spPr>
          <a:xfrm>
            <a:off x="650156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13" name="角丸四角形 12"/>
          <p:cNvSpPr/>
          <p:nvPr/>
        </p:nvSpPr>
        <p:spPr>
          <a:xfrm>
            <a:off x="774317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14" name="角丸四角形 13"/>
          <p:cNvSpPr/>
          <p:nvPr/>
        </p:nvSpPr>
        <p:spPr>
          <a:xfrm>
            <a:off x="8943440"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15" name="ホームベース 14"/>
          <p:cNvSpPr/>
          <p:nvPr/>
        </p:nvSpPr>
        <p:spPr>
          <a:xfrm>
            <a:off x="6438866" y="3446118"/>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16" name="角丸四角形 15"/>
          <p:cNvSpPr/>
          <p:nvPr/>
        </p:nvSpPr>
        <p:spPr>
          <a:xfrm>
            <a:off x="2789583" y="2385213"/>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17" name="角丸四角形 16"/>
          <p:cNvSpPr/>
          <p:nvPr/>
        </p:nvSpPr>
        <p:spPr>
          <a:xfrm>
            <a:off x="6456041" y="2385214"/>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cxnSp>
        <p:nvCxnSpPr>
          <p:cNvPr id="18" name="直線コネクタ 17"/>
          <p:cNvCxnSpPr/>
          <p:nvPr/>
        </p:nvCxnSpPr>
        <p:spPr>
          <a:xfrm>
            <a:off x="6424432" y="2351306"/>
            <a:ext cx="8675" cy="1584176"/>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9" name="ホームベース 18"/>
          <p:cNvSpPr/>
          <p:nvPr/>
        </p:nvSpPr>
        <p:spPr>
          <a:xfrm>
            <a:off x="2827341" y="3052336"/>
            <a:ext cx="3916731"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20" name="ホームベース 19"/>
          <p:cNvSpPr/>
          <p:nvPr/>
        </p:nvSpPr>
        <p:spPr>
          <a:xfrm>
            <a:off x="6433106" y="3052336"/>
            <a:ext cx="1279578" cy="345349"/>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bg1"/>
                </a:solidFill>
              </a:rPr>
              <a:t>Q1</a:t>
            </a:r>
            <a:r>
              <a:rPr lang="ja-JP" altLang="en-US" sz="1000" dirty="0">
                <a:solidFill>
                  <a:schemeClr val="bg1"/>
                </a:solidFill>
              </a:rPr>
              <a:t>商品延長</a:t>
            </a:r>
          </a:p>
        </p:txBody>
      </p:sp>
      <p:sp>
        <p:nvSpPr>
          <p:cNvPr id="21" name="テキスト ボックス 20"/>
          <p:cNvSpPr txBox="1"/>
          <p:nvPr/>
        </p:nvSpPr>
        <p:spPr>
          <a:xfrm>
            <a:off x="803412" y="1322765"/>
            <a:ext cx="11197244" cy="954107"/>
          </a:xfrm>
          <a:prstGeom prst="rect">
            <a:avLst/>
          </a:prstGeom>
          <a:noFill/>
        </p:spPr>
        <p:txBody>
          <a:bodyPr wrap="square" rtlCol="0">
            <a:spAutoFit/>
          </a:bodyPr>
          <a:lstStyle/>
          <a:p>
            <a:r>
              <a:rPr lang="ja-JP" altLang="en-US" sz="1400" b="1" dirty="0">
                <a:solidFill>
                  <a:schemeClr val="tx1">
                    <a:lumMod val="65000"/>
                    <a:lumOff val="35000"/>
                  </a:schemeClr>
                </a:solidFill>
              </a:rPr>
              <a:t>■継続リリースの場合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期前にリリースしている商品の有効期間を延長し、期跨ぎを可能とします。有効期間の</a:t>
            </a:r>
            <a:r>
              <a:rPr lang="ja-JP" altLang="en-US" sz="1400" dirty="0" smtClean="0">
                <a:solidFill>
                  <a:schemeClr val="tx1">
                    <a:lumMod val="65000"/>
                    <a:lumOff val="35000"/>
                  </a:schemeClr>
                </a:solidFill>
              </a:rPr>
              <a:t>延長対応のメンテナンスは</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次の期の商品の予約開始日の</a:t>
            </a:r>
            <a:r>
              <a:rPr lang="en-US" altLang="ja-JP" sz="1400" dirty="0">
                <a:solidFill>
                  <a:schemeClr val="tx1">
                    <a:lumMod val="65000"/>
                    <a:lumOff val="35000"/>
                  </a:schemeClr>
                </a:solidFill>
              </a:rPr>
              <a:t>13</a:t>
            </a:r>
            <a:r>
              <a:rPr lang="ja-JP" altLang="en-US" sz="1400" dirty="0">
                <a:solidFill>
                  <a:schemeClr val="tx1">
                    <a:lumMod val="65000"/>
                    <a:lumOff val="35000"/>
                  </a:schemeClr>
                </a:solidFill>
              </a:rPr>
              <a:t>時頃から</a:t>
            </a:r>
            <a:r>
              <a:rPr lang="ja-JP" altLang="en-US" sz="1400" dirty="0" smtClean="0">
                <a:solidFill>
                  <a:schemeClr val="tx1">
                    <a:lumMod val="65000"/>
                    <a:lumOff val="35000"/>
                  </a:schemeClr>
                </a:solidFill>
              </a:rPr>
              <a:t>数時間です</a:t>
            </a:r>
            <a:r>
              <a:rPr lang="ja-JP" altLang="en-US" sz="1400" dirty="0">
                <a:solidFill>
                  <a:schemeClr val="tx1">
                    <a:lumMod val="65000"/>
                    <a:lumOff val="35000"/>
                  </a:schemeClr>
                </a:solidFill>
              </a:rPr>
              <a:t>。その間はメンテナンス期間として</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期前商品の予約ができない状態となります。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例：</a:t>
            </a:r>
            <a:r>
              <a:rPr lang="en-US" altLang="ja-JP" sz="1200" dirty="0">
                <a:solidFill>
                  <a:schemeClr val="tx1">
                    <a:lumMod val="65000"/>
                    <a:lumOff val="35000"/>
                  </a:schemeClr>
                </a:solidFill>
              </a:rPr>
              <a:t>Q2</a:t>
            </a:r>
            <a:r>
              <a:rPr lang="ja-JP" altLang="en-US" sz="1200" dirty="0">
                <a:solidFill>
                  <a:schemeClr val="tx1">
                    <a:lumMod val="65000"/>
                    <a:lumOff val="35000"/>
                  </a:schemeClr>
                </a:solidFill>
              </a:rPr>
              <a:t>商品の予約開始日が</a:t>
            </a:r>
            <a:r>
              <a:rPr lang="en-US" altLang="ja-JP" sz="1200" dirty="0">
                <a:solidFill>
                  <a:schemeClr val="tx1">
                    <a:lumMod val="65000"/>
                    <a:lumOff val="35000"/>
                  </a:schemeClr>
                </a:solidFill>
              </a:rPr>
              <a:t>5/6</a:t>
            </a:r>
            <a:r>
              <a:rPr lang="ja-JP" altLang="en-US" sz="1200" dirty="0">
                <a:solidFill>
                  <a:schemeClr val="tx1">
                    <a:lumMod val="65000"/>
                    <a:lumOff val="35000"/>
                  </a:schemeClr>
                </a:solidFill>
              </a:rPr>
              <a:t>とした場合。</a:t>
            </a:r>
            <a:r>
              <a:rPr lang="en-US" altLang="ja-JP" sz="1200" dirty="0">
                <a:solidFill>
                  <a:schemeClr val="tx1">
                    <a:lumMod val="65000"/>
                    <a:lumOff val="35000"/>
                  </a:schemeClr>
                </a:solidFill>
              </a:rPr>
              <a:t>6/20-7/19</a:t>
            </a:r>
            <a:r>
              <a:rPr lang="ja-JP" altLang="en-US" sz="1200" dirty="0">
                <a:solidFill>
                  <a:schemeClr val="tx1">
                    <a:lumMod val="65000"/>
                    <a:lumOff val="35000"/>
                  </a:schemeClr>
                </a:solidFill>
              </a:rPr>
              <a:t>を購入する場合は、</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商品延長後（</a:t>
            </a:r>
            <a:r>
              <a:rPr lang="en-US" altLang="ja-JP" sz="1200" dirty="0">
                <a:solidFill>
                  <a:schemeClr val="tx1">
                    <a:lumMod val="65000"/>
                    <a:lumOff val="35000"/>
                  </a:schemeClr>
                </a:solidFill>
              </a:rPr>
              <a:t>5/6</a:t>
            </a:r>
            <a:r>
              <a:rPr lang="ja-JP" altLang="en-US" sz="1200" dirty="0">
                <a:solidFill>
                  <a:schemeClr val="tx1">
                    <a:lumMod val="65000"/>
                    <a:lumOff val="35000"/>
                  </a:schemeClr>
                </a:solidFill>
              </a:rPr>
              <a:t>以降）に</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商品で予約を入れてください。</a:t>
            </a:r>
          </a:p>
        </p:txBody>
      </p:sp>
      <p:sp>
        <p:nvSpPr>
          <p:cNvPr id="22" name="正方形/長方形 21"/>
          <p:cNvSpPr/>
          <p:nvPr/>
        </p:nvSpPr>
        <p:spPr>
          <a:xfrm>
            <a:off x="1703512" y="4598246"/>
            <a:ext cx="8856984" cy="2008657"/>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3" name="正方形/長方形 22"/>
          <p:cNvSpPr/>
          <p:nvPr/>
        </p:nvSpPr>
        <p:spPr>
          <a:xfrm>
            <a:off x="1851412" y="4746788"/>
            <a:ext cx="788204" cy="1723107"/>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24" name="テキスト ボックス 23"/>
          <p:cNvSpPr txBox="1"/>
          <p:nvPr/>
        </p:nvSpPr>
        <p:spPr>
          <a:xfrm>
            <a:off x="2042484" y="4863479"/>
            <a:ext cx="400110" cy="1539493"/>
          </a:xfrm>
          <a:prstGeom prst="rect">
            <a:avLst/>
          </a:prstGeom>
          <a:noFill/>
        </p:spPr>
        <p:txBody>
          <a:bodyPr vert="eaVert" wrap="square" rtlCol="0">
            <a:spAutoFit/>
          </a:bodyPr>
          <a:lstStyle/>
          <a:p>
            <a:r>
              <a:rPr lang="ja-JP" altLang="en-US" sz="1400" b="1" dirty="0">
                <a:solidFill>
                  <a:schemeClr val="bg1"/>
                </a:solidFill>
              </a:rPr>
              <a:t>内容変更リリース</a:t>
            </a:r>
          </a:p>
        </p:txBody>
      </p:sp>
      <p:sp>
        <p:nvSpPr>
          <p:cNvPr id="25" name="角丸四角形 24"/>
          <p:cNvSpPr/>
          <p:nvPr/>
        </p:nvSpPr>
        <p:spPr>
          <a:xfrm>
            <a:off x="2833111"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26" name="角丸四角形 25"/>
          <p:cNvSpPr/>
          <p:nvPr/>
        </p:nvSpPr>
        <p:spPr>
          <a:xfrm>
            <a:off x="4057247"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27" name="角丸四角形 26"/>
          <p:cNvSpPr/>
          <p:nvPr/>
        </p:nvSpPr>
        <p:spPr>
          <a:xfrm>
            <a:off x="5281533"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28" name="角丸四角形 27"/>
          <p:cNvSpPr/>
          <p:nvPr/>
        </p:nvSpPr>
        <p:spPr>
          <a:xfrm>
            <a:off x="654576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29" name="角丸四角形 28"/>
          <p:cNvSpPr/>
          <p:nvPr/>
        </p:nvSpPr>
        <p:spPr>
          <a:xfrm>
            <a:off x="778737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30" name="角丸四角形 29"/>
          <p:cNvSpPr/>
          <p:nvPr/>
        </p:nvSpPr>
        <p:spPr>
          <a:xfrm>
            <a:off x="8987638"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31" name="ホームベース 30"/>
          <p:cNvSpPr/>
          <p:nvPr/>
        </p:nvSpPr>
        <p:spPr>
          <a:xfrm>
            <a:off x="6483064" y="5700894"/>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32" name="角丸四角形 31"/>
          <p:cNvSpPr/>
          <p:nvPr/>
        </p:nvSpPr>
        <p:spPr>
          <a:xfrm>
            <a:off x="2833781" y="4639989"/>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33" name="角丸四角形 32"/>
          <p:cNvSpPr/>
          <p:nvPr/>
        </p:nvSpPr>
        <p:spPr>
          <a:xfrm>
            <a:off x="6500239" y="4639990"/>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sp>
        <p:nvSpPr>
          <p:cNvPr id="34" name="ホームベース 33"/>
          <p:cNvSpPr/>
          <p:nvPr/>
        </p:nvSpPr>
        <p:spPr>
          <a:xfrm>
            <a:off x="2871539" y="5307112"/>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35" name="テキスト ボックス 34"/>
          <p:cNvSpPr txBox="1"/>
          <p:nvPr/>
        </p:nvSpPr>
        <p:spPr>
          <a:xfrm>
            <a:off x="803412" y="4026707"/>
            <a:ext cx="9460858" cy="523220"/>
          </a:xfrm>
          <a:prstGeom prst="rect">
            <a:avLst/>
          </a:prstGeom>
          <a:noFill/>
        </p:spPr>
        <p:txBody>
          <a:bodyPr wrap="square" rtlCol="0">
            <a:spAutoFit/>
          </a:bodyPr>
          <a:lstStyle/>
          <a:p>
            <a:r>
              <a:rPr lang="ja-JP" altLang="en-US" sz="1400" b="1" dirty="0">
                <a:solidFill>
                  <a:schemeClr val="tx1">
                    <a:lumMod val="65000"/>
                    <a:lumOff val="35000"/>
                  </a:schemeClr>
                </a:solidFill>
              </a:rPr>
              <a:t>■内容変更リリースの場合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期跨ぎ用のスペシャル商品作成し期跨ぎ購入を可能とします。弊社担当営業までご相談ください。</a:t>
            </a:r>
            <a:endParaRPr lang="en-US" altLang="ja-JP" sz="1400" dirty="0">
              <a:solidFill>
                <a:schemeClr val="tx1">
                  <a:lumMod val="65000"/>
                  <a:lumOff val="35000"/>
                </a:schemeClr>
              </a:solidFill>
            </a:endParaRPr>
          </a:p>
        </p:txBody>
      </p:sp>
      <p:cxnSp>
        <p:nvCxnSpPr>
          <p:cNvPr id="36" name="直線コネクタ 35"/>
          <p:cNvCxnSpPr/>
          <p:nvPr/>
        </p:nvCxnSpPr>
        <p:spPr>
          <a:xfrm>
            <a:off x="6468630" y="4606082"/>
            <a:ext cx="31609" cy="2000820"/>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7" name="正方形/長方形 36"/>
          <p:cNvSpPr/>
          <p:nvPr/>
        </p:nvSpPr>
        <p:spPr bwMode="auto">
          <a:xfrm>
            <a:off x="5813335" y="6105770"/>
            <a:ext cx="1368152" cy="434112"/>
          </a:xfrm>
          <a:prstGeom prst="rect">
            <a:avLst/>
          </a:prstGeom>
          <a:solidFill>
            <a:schemeClr val="accent6"/>
          </a:solidFill>
          <a:ln w="3175" algn="ctr">
            <a:solidFill>
              <a:srgbClr val="292929"/>
            </a:solidFill>
            <a:prstDash val="solid"/>
            <a:miter lim="800000"/>
            <a:headEnd/>
            <a:tailEnd/>
          </a:ln>
        </p:spPr>
        <p:txBody>
          <a:bodyPr lIns="0" tIns="0" rIns="0" bIns="0" rtlCol="0" anchor="ctr"/>
          <a:lstStyle/>
          <a:p>
            <a:pPr algn="ctr"/>
            <a:r>
              <a:rPr lang="ja-JP" altLang="en-US" sz="1000" dirty="0">
                <a:solidFill>
                  <a:schemeClr val="bg1"/>
                </a:solidFill>
              </a:rPr>
              <a:t>期跨ぎ用</a:t>
            </a:r>
            <a:endParaRPr lang="en-US" altLang="ja-JP" sz="1000" dirty="0">
              <a:solidFill>
                <a:schemeClr val="bg1"/>
              </a:solidFill>
            </a:endParaRPr>
          </a:p>
          <a:p>
            <a:pPr algn="ctr"/>
            <a:r>
              <a:rPr lang="ja-JP" altLang="en-US" sz="1000" dirty="0">
                <a:solidFill>
                  <a:schemeClr val="bg1"/>
                </a:solidFill>
              </a:rPr>
              <a:t>スペシャル商品</a:t>
            </a:r>
          </a:p>
        </p:txBody>
      </p:sp>
    </p:spTree>
    <p:extLst>
      <p:ext uri="{BB962C8B-B14F-4D97-AF65-F5344CB8AC3E}">
        <p14:creationId xmlns:p14="http://schemas.microsoft.com/office/powerpoint/2010/main" val="2102019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smtClean="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■購入する広告タイプ・アスペクト比によっては、入稿前審査にて事前原稿確認が必須です。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454374" y="1124744"/>
            <a:ext cx="11402265" cy="2031325"/>
          </a:xfrm>
          <a:prstGeom prst="rect">
            <a:avLst/>
          </a:prstGeom>
          <a:noFill/>
        </p:spPr>
        <p:txBody>
          <a:bodyPr wrap="square" rtlCol="0">
            <a:spAutoFit/>
          </a:bodyPr>
          <a:lstStyle/>
          <a:p>
            <a:r>
              <a:rPr kumimoji="0" lang="ja-JP" altLang="en-US" sz="1400" kern="0" dirty="0">
                <a:solidFill>
                  <a:schemeClr val="tx1">
                    <a:lumMod val="65000"/>
                    <a:lumOff val="35000"/>
                  </a:schemeClr>
                </a:solidFill>
              </a:rPr>
              <a:t>■「継続」リリースの場合、該当商品の予約開始日に、その前の期にリリースされた商品が数時間メンテナンス期間に入り、</a:t>
            </a:r>
            <a:r>
              <a:rPr kumimoji="0" lang="en-US" altLang="ja-JP" sz="1400" kern="0" dirty="0">
                <a:solidFill>
                  <a:schemeClr val="tx1">
                    <a:lumMod val="65000"/>
                    <a:lumOff val="35000"/>
                  </a:schemeClr>
                </a:solidFill>
              </a:rPr>
              <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r>
              <a:rPr kumimoji="0" lang="ja-JP" altLang="en-US" sz="1400" kern="0" dirty="0" smtClean="0">
                <a:solidFill>
                  <a:schemeClr val="tx1">
                    <a:lumMod val="65000"/>
                    <a:lumOff val="35000"/>
                  </a:schemeClr>
                </a:solidFill>
              </a:rPr>
              <a:t>。</a:t>
            </a:r>
            <a:endParaRPr kumimoji="0" lang="en-US" altLang="ja-JP" sz="1400" kern="0" dirty="0" smtClean="0">
              <a:solidFill>
                <a:schemeClr val="tx1">
                  <a:lumMod val="65000"/>
                  <a:lumOff val="35000"/>
                </a:schemeClr>
              </a:solidFill>
            </a:endParaRPr>
          </a:p>
          <a:p>
            <a:endParaRPr kumimoji="0" lang="en-US" altLang="zh-TW" sz="1400" kern="0" dirty="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テキスト ボックス 3"/>
          <p:cNvSpPr txBox="1"/>
          <p:nvPr/>
        </p:nvSpPr>
        <p:spPr>
          <a:xfrm>
            <a:off x="335359" y="1124744"/>
            <a:ext cx="11521281" cy="5047536"/>
          </a:xfrm>
          <a:prstGeom prst="rect">
            <a:avLst/>
          </a:prstGeom>
          <a:noFill/>
        </p:spPr>
        <p:txBody>
          <a:bodyPr wrap="square" rtlCol="0">
            <a:spAutoFit/>
          </a:bodyPr>
          <a:lstStyle/>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2021/4/22</a:t>
            </a: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Q1-Q2</a:t>
            </a:r>
            <a:r>
              <a:rPr lang="ja-JP" altLang="en-US" sz="1400" dirty="0">
                <a:solidFill>
                  <a:schemeClr val="tx1">
                    <a:lumMod val="65000"/>
                    <a:lumOff val="35000"/>
                  </a:schemeClr>
                </a:solidFill>
              </a:rPr>
              <a:t>の期跨ぎ購入について」の文言を修正いたしました。（内容に変更はありません）</a:t>
            </a:r>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・「更新・変更履歴」の記載を修正いたしました。（１つ前の期の商品の変更点を削除いたしました）</a:t>
            </a:r>
            <a:endParaRPr lang="en-US" altLang="ja-JP" sz="1400" dirty="0">
              <a:solidFill>
                <a:schemeClr val="tx1">
                  <a:lumMod val="65000"/>
                  <a:lumOff val="35000"/>
                </a:schemeClr>
              </a:solidFill>
            </a:endParaRPr>
          </a:p>
          <a:p>
            <a:pPr lvl="0"/>
            <a:endParaRPr lang="en-US" altLang="ja-JP" sz="1400" dirty="0" smtClean="0">
              <a:solidFill>
                <a:srgbClr val="000000">
                  <a:lumMod val="65000"/>
                  <a:lumOff val="35000"/>
                </a:srgbClr>
              </a:solidFill>
            </a:endParaRPr>
          </a:p>
          <a:p>
            <a:pPr lvl="0"/>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2021/6/4</a:t>
            </a:r>
          </a:p>
          <a:p>
            <a:pPr lvl="0"/>
            <a:r>
              <a:rPr lang="ja-JP" altLang="en-US" sz="1400" dirty="0">
                <a:solidFill>
                  <a:schemeClr val="tx1">
                    <a:lumMod val="65000"/>
                    <a:lumOff val="35000"/>
                  </a:schemeClr>
                </a:solidFill>
              </a:rPr>
              <a:t>・「広告タイプ一覧」および「免責事項・注意事項」に入稿規定関連について追記いたしました。</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2021/6/29</a:t>
            </a:r>
          </a:p>
          <a:p>
            <a:r>
              <a:rPr lang="ja-JP" altLang="en-US" sz="1400" dirty="0">
                <a:solidFill>
                  <a:schemeClr val="tx1">
                    <a:lumMod val="65000"/>
                    <a:lumOff val="35000"/>
                  </a:schemeClr>
                </a:solidFill>
              </a:rPr>
              <a:t>・「商品一覧」の「広告タイプ」</a:t>
            </a:r>
            <a:r>
              <a:rPr lang="ja-JP" altLang="en-US" sz="1400" dirty="0" smtClean="0">
                <a:solidFill>
                  <a:schemeClr val="tx1">
                    <a:lumMod val="65000"/>
                    <a:lumOff val="35000"/>
                  </a:schemeClr>
                </a:solidFill>
              </a:rPr>
              <a:t>に「動画</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16</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9</a:t>
            </a:r>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を</a:t>
            </a:r>
            <a:r>
              <a:rPr lang="ja-JP" altLang="en-US" sz="1400" dirty="0" smtClean="0">
                <a:solidFill>
                  <a:schemeClr val="tx1">
                    <a:lumMod val="65000"/>
                    <a:lumOff val="35000"/>
                  </a:schemeClr>
                </a:solidFill>
              </a:rPr>
              <a:t>追加いたしました。</a:t>
            </a:r>
            <a:r>
              <a:rPr lang="en-US" altLang="ja-JP" sz="1400" dirty="0">
                <a:solidFill>
                  <a:schemeClr val="tx1">
                    <a:lumMod val="65000"/>
                    <a:lumOff val="35000"/>
                  </a:schemeClr>
                </a:solidFill>
              </a:rPr>
              <a:t/>
            </a:r>
            <a:br>
              <a:rPr lang="en-US" altLang="ja-JP" sz="1400" dirty="0">
                <a:solidFill>
                  <a:schemeClr val="tx1">
                    <a:lumMod val="65000"/>
                    <a:lumOff val="35000"/>
                  </a:schemeClr>
                </a:solidFill>
              </a:rPr>
            </a:br>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商品一覧</a:t>
            </a:r>
            <a:r>
              <a:rPr lang="ja-JP" altLang="en-US" sz="1400" dirty="0" smtClean="0">
                <a:solidFill>
                  <a:schemeClr val="tx1">
                    <a:lumMod val="65000"/>
                    <a:lumOff val="35000"/>
                  </a:schemeClr>
                </a:solidFill>
              </a:rPr>
              <a:t>」の「動画</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16</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9</a:t>
            </a:r>
            <a:r>
              <a:rPr lang="ja-JP" altLang="en-US" sz="1400" dirty="0">
                <a:solidFill>
                  <a:schemeClr val="tx1">
                    <a:lumMod val="65000"/>
                    <a:lumOff val="35000"/>
                  </a:schemeClr>
                </a:solidFill>
              </a:rPr>
              <a:t>）広告タップ後の</a:t>
            </a:r>
            <a:r>
              <a:rPr lang="ja-JP" altLang="en-US" sz="1400" dirty="0" smtClean="0">
                <a:solidFill>
                  <a:schemeClr val="tx1">
                    <a:lumMod val="65000"/>
                    <a:lumOff val="35000"/>
                  </a:schemeClr>
                </a:solidFill>
              </a:rPr>
              <a:t>動作」に</a:t>
            </a:r>
            <a:r>
              <a:rPr lang="ja-JP" altLang="en-US" sz="1400" dirty="0">
                <a:solidFill>
                  <a:schemeClr val="tx1">
                    <a:lumMod val="65000"/>
                    <a:lumOff val="35000"/>
                  </a:schemeClr>
                </a:solidFill>
              </a:rPr>
              <a:t>「広告タップ後の動作動画をフルスクリーンで再生する（</a:t>
            </a:r>
            <a:r>
              <a:rPr lang="en-US" altLang="ja-JP" sz="1400" dirty="0">
                <a:solidFill>
                  <a:schemeClr val="tx1">
                    <a:lumMod val="65000"/>
                    <a:lumOff val="35000"/>
                  </a:schemeClr>
                </a:solidFill>
              </a:rPr>
              <a:t>for view</a:t>
            </a:r>
            <a:r>
              <a:rPr lang="ja-JP" altLang="en-US" sz="1400" dirty="0">
                <a:solidFill>
                  <a:schemeClr val="tx1">
                    <a:lumMod val="65000"/>
                    <a:lumOff val="35000"/>
                  </a:schemeClr>
                </a:solidFill>
              </a:rPr>
              <a:t>）」</a:t>
            </a:r>
            <a:r>
              <a:rPr lang="ja-JP" altLang="en-US" sz="1400" dirty="0" smtClean="0">
                <a:solidFill>
                  <a:schemeClr val="tx1">
                    <a:lumMod val="65000"/>
                    <a:lumOff val="35000"/>
                  </a:schemeClr>
                </a:solidFill>
              </a:rPr>
              <a:t>を</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追加</a:t>
            </a:r>
            <a:r>
              <a:rPr lang="ja-JP" altLang="en-US" sz="1400" dirty="0">
                <a:solidFill>
                  <a:schemeClr val="tx1">
                    <a:lumMod val="65000"/>
                    <a:lumOff val="35000"/>
                  </a:schemeClr>
                </a:solidFill>
              </a:rPr>
              <a:t>いたしました。</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・「商品一覧」の市区郡対象商品「基本料金（</a:t>
            </a:r>
            <a:r>
              <a:rPr lang="en-US" altLang="ja-JP" sz="1400" dirty="0" err="1">
                <a:solidFill>
                  <a:schemeClr val="tx1">
                    <a:lumMod val="65000"/>
                    <a:lumOff val="35000"/>
                  </a:schemeClr>
                </a:solidFill>
              </a:rPr>
              <a:t>vCPM</a:t>
            </a:r>
            <a:r>
              <a:rPr lang="ja-JP" altLang="en-US" sz="1400" dirty="0">
                <a:solidFill>
                  <a:schemeClr val="tx1">
                    <a:lumMod val="65000"/>
                    <a:lumOff val="35000"/>
                  </a:schemeClr>
                </a:solidFill>
              </a:rPr>
              <a:t>）」に計算方法を追記しました</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2021/7/28</a:t>
            </a:r>
          </a:p>
          <a:p>
            <a:r>
              <a:rPr lang="ja-JP" altLang="en-US" sz="1400" dirty="0">
                <a:solidFill>
                  <a:schemeClr val="tx1">
                    <a:lumMod val="65000"/>
                    <a:lumOff val="35000"/>
                  </a:schemeClr>
                </a:solidFill>
              </a:rPr>
              <a:t>・以下商品の「商品一覧」ページ「基本料金」の料金を記載不備を修正しました。</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a:t>
            </a:r>
            <a:r>
              <a:rPr lang="ja-JP" altLang="en-US" sz="1400" dirty="0">
                <a:solidFill>
                  <a:schemeClr val="tx1">
                    <a:lumMod val="65000"/>
                    <a:lumOff val="35000"/>
                  </a:schemeClr>
                </a:solidFill>
              </a:rPr>
              <a:t>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a:t>
            </a: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a:t>
            </a:r>
            <a:r>
              <a:rPr lang="ja-JP" altLang="en-US" sz="1400" dirty="0">
                <a:solidFill>
                  <a:schemeClr val="tx1">
                    <a:lumMod val="65000"/>
                    <a:lumOff val="35000"/>
                  </a:schemeClr>
                </a:solidFill>
              </a:rPr>
              <a:t>プライムディスプレイ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（市区郡）</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・「ターゲティング設定」ページの「</a:t>
            </a:r>
            <a:r>
              <a:rPr lang="en-US" altLang="ja-JP" sz="1400" dirty="0" err="1">
                <a:solidFill>
                  <a:schemeClr val="tx1">
                    <a:lumMod val="65000"/>
                    <a:lumOff val="35000"/>
                  </a:schemeClr>
                </a:solidFill>
                <a:latin typeface="+mn-ea"/>
              </a:rPr>
              <a:t>vCPM</a:t>
            </a:r>
            <a:r>
              <a:rPr lang="ja-JP" altLang="en-US" sz="1400" dirty="0">
                <a:solidFill>
                  <a:schemeClr val="tx1">
                    <a:lumMod val="65000"/>
                    <a:lumOff val="35000"/>
                  </a:schemeClr>
                </a:solidFill>
                <a:latin typeface="+mn-ea"/>
              </a:rPr>
              <a:t>掛け率の最大値は</a:t>
            </a:r>
            <a:r>
              <a:rPr lang="en-US" altLang="ja-JP" sz="1400" dirty="0">
                <a:solidFill>
                  <a:schemeClr val="tx1">
                    <a:lumMod val="65000"/>
                    <a:lumOff val="35000"/>
                  </a:schemeClr>
                </a:solidFill>
                <a:latin typeface="+mn-ea"/>
              </a:rPr>
              <a:t>2.0</a:t>
            </a:r>
            <a:r>
              <a:rPr lang="ja-JP" altLang="en-US" sz="1400" dirty="0">
                <a:solidFill>
                  <a:schemeClr val="tx1">
                    <a:lumMod val="65000"/>
                    <a:lumOff val="35000"/>
                  </a:schemeClr>
                </a:solidFill>
                <a:latin typeface="+mn-ea"/>
              </a:rPr>
              <a:t>倍</a:t>
            </a:r>
            <a:r>
              <a:rPr lang="ja-JP" altLang="en-US" sz="1400" dirty="0">
                <a:solidFill>
                  <a:schemeClr val="tx1">
                    <a:lumMod val="65000"/>
                    <a:lumOff val="35000"/>
                  </a:schemeClr>
                </a:solidFill>
              </a:rPr>
              <a:t>」ルールについて、コメントを追加しました。</a:t>
            </a: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2021/8/5</a:t>
            </a:r>
          </a:p>
          <a:p>
            <a:r>
              <a:rPr lang="ja-JP" altLang="en-US" sz="1400" dirty="0">
                <a:solidFill>
                  <a:schemeClr val="tx1">
                    <a:lumMod val="65000"/>
                    <a:lumOff val="35000"/>
                  </a:schemeClr>
                </a:solidFill>
              </a:rPr>
              <a:t>・市区郡商品における「ターゲティング設定」ページの記載を変更しました。</a:t>
            </a:r>
          </a:p>
          <a:p>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749953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プライムカバー </a:t>
            </a:r>
            <a:r>
              <a:rPr lang="en-US" altLang="ja-JP" dirty="0"/>
              <a:t>/ </a:t>
            </a:r>
            <a:r>
              <a:rPr lang="ja-JP" altLang="en-US" dirty="0"/>
              <a:t>プライムディスプレイ</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866938127"/>
              </p:ext>
            </p:extLst>
          </p:nvPr>
        </p:nvGraphicFramePr>
        <p:xfrm>
          <a:off x="263352" y="764705"/>
          <a:ext cx="11233248" cy="5761589"/>
        </p:xfrm>
        <a:graphic>
          <a:graphicData uri="http://schemas.openxmlformats.org/drawingml/2006/table">
            <a:tbl>
              <a:tblPr firstCol="1" bandRow="1"/>
              <a:tblGrid>
                <a:gridCol w="1970795">
                  <a:extLst>
                    <a:ext uri="{9D8B030D-6E8A-4147-A177-3AD203B41FA5}">
                      <a16:colId xmlns:a16="http://schemas.microsoft.com/office/drawing/2014/main" val="792911817"/>
                    </a:ext>
                  </a:extLst>
                </a:gridCol>
                <a:gridCol w="910653">
                  <a:extLst>
                    <a:ext uri="{9D8B030D-6E8A-4147-A177-3AD203B41FA5}">
                      <a16:colId xmlns:a16="http://schemas.microsoft.com/office/drawing/2014/main" val="598637953"/>
                    </a:ext>
                  </a:extLst>
                </a:gridCol>
                <a:gridCol w="3887304">
                  <a:extLst>
                    <a:ext uri="{9D8B030D-6E8A-4147-A177-3AD203B41FA5}">
                      <a16:colId xmlns:a16="http://schemas.microsoft.com/office/drawing/2014/main" val="2482122175"/>
                    </a:ext>
                  </a:extLst>
                </a:gridCol>
                <a:gridCol w="1080120">
                  <a:extLst>
                    <a:ext uri="{9D8B030D-6E8A-4147-A177-3AD203B41FA5}">
                      <a16:colId xmlns:a16="http://schemas.microsoft.com/office/drawing/2014/main" val="2860100808"/>
                    </a:ext>
                  </a:extLst>
                </a:gridCol>
                <a:gridCol w="3384376">
                  <a:extLst>
                    <a:ext uri="{9D8B030D-6E8A-4147-A177-3AD203B41FA5}">
                      <a16:colId xmlns:a16="http://schemas.microsoft.com/office/drawing/2014/main" val="3116060053"/>
                    </a:ext>
                  </a:extLst>
                </a:gridCol>
              </a:tblGrid>
              <a:tr h="3276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dirty="0">
                          <a:solidFill>
                            <a:schemeClr val="tx1">
                              <a:lumMod val="65000"/>
                              <a:lumOff val="35000"/>
                            </a:schemeClr>
                          </a:solidFill>
                          <a:latin typeface="+mj-lt"/>
                          <a:ea typeface="+mj-ea"/>
                        </a:rPr>
                        <a:t>プライムカバー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1000" b="1" dirty="0">
                          <a:solidFill>
                            <a:schemeClr val="tx1">
                              <a:lumMod val="65000"/>
                              <a:lumOff val="35000"/>
                            </a:schemeClr>
                          </a:solidFill>
                          <a:latin typeface="+mj-lt"/>
                          <a:ea typeface="+mj-ea"/>
                        </a:rPr>
                        <a:t>プライムディスプレイ　</a:t>
                      </a:r>
                      <a:r>
                        <a:rPr kumimoji="1" lang="en-US" altLang="ja-JP" sz="1000" b="1" dirty="0">
                          <a:solidFill>
                            <a:schemeClr val="tx1">
                              <a:lumMod val="65000"/>
                              <a:lumOff val="35000"/>
                            </a:schemeClr>
                          </a:solidFill>
                          <a:latin typeface="+mj-lt"/>
                          <a:ea typeface="+mj-ea"/>
                        </a:rPr>
                        <a:t>PC</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内容変更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1000001191</a:t>
                      </a:r>
                      <a:endParaRPr kumimoji="1" lang="ja-JP" altLang="en-US" sz="8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1000000715</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90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1836917"/>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886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動画（</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 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0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動画をフルスクリーンで再生する（</a:t>
                      </a:r>
                      <a:r>
                        <a:rPr kumimoji="1" lang="en-US" altLang="ja-JP" sz="800" kern="1200" dirty="0" smtClean="0">
                          <a:solidFill>
                            <a:schemeClr val="tx1">
                              <a:lumMod val="65000"/>
                              <a:lumOff val="35000"/>
                            </a:schemeClr>
                          </a:solidFill>
                          <a:latin typeface="メイリオ"/>
                          <a:ea typeface="メイリオ"/>
                          <a:cs typeface="+mn-cs"/>
                        </a:rPr>
                        <a:t>for view</a:t>
                      </a:r>
                      <a:r>
                        <a:rPr kumimoji="1" lang="ja-JP" altLang="en-US" sz="800" kern="1200" dirty="0" smtClean="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スマートフォン</a:t>
                      </a:r>
                      <a:r>
                        <a:rPr kumimoji="1" lang="ja-JP" altLang="en-US" sz="800" b="0" kern="1200" dirty="0">
                          <a:solidFill>
                            <a:schemeClr val="tx1">
                              <a:lumMod val="65000"/>
                              <a:lumOff val="35000"/>
                            </a:schemeClr>
                          </a:solidFill>
                          <a:latin typeface="メイリオ"/>
                          <a:ea typeface="メイリオ"/>
                          <a:cs typeface="+mn-cs"/>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906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66902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Yahoo</a:t>
                      </a:r>
                      <a:r>
                        <a:rPr kumimoji="1" lang="en-US" altLang="ja-JP" sz="800" kern="1200" dirty="0">
                          <a:solidFill>
                            <a:schemeClr val="tx1">
                              <a:lumMod val="65000"/>
                              <a:lumOff val="35000"/>
                            </a:schemeClr>
                          </a:solidFill>
                          <a:latin typeface="+mn-lt"/>
                          <a:ea typeface="+mn-ea"/>
                          <a:cs typeface="+mn-cs"/>
                        </a:rPr>
                        <a:t>! JAPAN </a:t>
                      </a:r>
                      <a:r>
                        <a:rPr kumimoji="1" lang="ja-JP" altLang="en-US" sz="800" kern="1200" dirty="0">
                          <a:solidFill>
                            <a:schemeClr val="tx1">
                              <a:lumMod val="65000"/>
                              <a:lumOff val="35000"/>
                            </a:schemeClr>
                          </a:solidFill>
                          <a:latin typeface="+mn-lt"/>
                          <a:ea typeface="+mn-ea"/>
                          <a:cs typeface="+mn-cs"/>
                        </a:rPr>
                        <a:t>トップページ</a:t>
                      </a:r>
                      <a:r>
                        <a:rPr kumimoji="1" lang="ja-JP" altLang="en-US" sz="800" kern="1200" dirty="0" smtClean="0">
                          <a:solidFill>
                            <a:schemeClr val="tx1">
                              <a:lumMod val="65000"/>
                              <a:lumOff val="35000"/>
                            </a:schemeClr>
                          </a:solidFill>
                          <a:latin typeface="+mn-lt"/>
                          <a:ea typeface="+mn-ea"/>
                          <a:cs typeface="+mn-cs"/>
                        </a:rPr>
                        <a:t>以外（</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知恵袋</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Yahoo! JAPAN </a:t>
                      </a:r>
                      <a:r>
                        <a:rPr kumimoji="1" lang="ja-JP" altLang="en-US" sz="800" kern="1200" dirty="0" smtClean="0">
                          <a:solidFill>
                            <a:schemeClr val="tx1">
                              <a:lumMod val="65000"/>
                              <a:lumOff val="35000"/>
                            </a:schemeClr>
                          </a:solidFill>
                          <a:latin typeface="+mn-lt"/>
                          <a:ea typeface="+mn-ea"/>
                          <a:cs typeface="+mn-cs"/>
                        </a:rPr>
                        <a:t>トップページ以外（</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知恵袋）</a:t>
                      </a:r>
                      <a:endParaRPr kumimoji="1" lang="en-US" altLang="ja-JP"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906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5463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メイリオ"/>
                          <a:ea typeface="メイリオ"/>
                          <a:cs typeface="+mn-cs"/>
                        </a:rPr>
                        <a:t>※1</a:t>
                      </a:r>
                      <a:r>
                        <a:rPr kumimoji="1" lang="ja-JP" altLang="en-US" sz="800" b="0" i="0" u="none" strike="noStrike" kern="1200" cap="none" spc="0" normalizeH="0" baseline="0" noProof="0">
                          <a:ln>
                            <a:noFill/>
                          </a:ln>
                          <a:effectLst/>
                          <a:uLnTx/>
                          <a:uFillTx/>
                          <a:latin typeface="メイリオ"/>
                          <a:ea typeface="メイリオ"/>
                          <a:cs typeface="+mn-cs"/>
                        </a:rPr>
                        <a:t>日間～</a:t>
                      </a:r>
                      <a:r>
                        <a:rPr kumimoji="1" lang="en-US" altLang="ja-JP" sz="800" b="0" i="0" u="none" strike="noStrike" kern="1200" cap="none" spc="0" normalizeH="0" baseline="0" noProof="0" dirty="0">
                          <a:ln>
                            <a:noFill/>
                          </a:ln>
                          <a:effectLst/>
                          <a:uLnTx/>
                          <a:uFillTx/>
                          <a:latin typeface="メイリオ"/>
                          <a:ea typeface="メイリオ"/>
                          <a:cs typeface="+mn-cs"/>
                        </a:rPr>
                        <a:t>4</a:t>
                      </a:r>
                      <a:r>
                        <a:rPr kumimoji="1" lang="ja-JP" altLang="en-US" sz="800" b="0" i="0" u="none" strike="noStrike" kern="1200" cap="none" spc="0" normalizeH="0" baseline="0" noProof="0">
                          <a:ln>
                            <a:noFill/>
                          </a:ln>
                          <a:effectLst/>
                          <a:uLnTx/>
                          <a:uFillTx/>
                          <a:latin typeface="メイリオ"/>
                          <a:ea typeface="メイリオ"/>
                          <a:cs typeface="+mn-cs"/>
                        </a:rPr>
                        <a:t>日間での掲載も可能ですが、掲載</a:t>
                      </a:r>
                      <a:r>
                        <a:rPr kumimoji="1" lang="en-US" altLang="ja-JP" sz="800" b="0" i="0" u="none" strike="noStrike" kern="1200" cap="none" spc="0" normalizeH="0" baseline="0" noProof="0" dirty="0" err="1">
                          <a:ln>
                            <a:noFill/>
                          </a:ln>
                          <a:effectLst/>
                          <a:uLnTx/>
                          <a:uFillTx/>
                          <a:latin typeface="メイリオ"/>
                          <a:ea typeface="メイリオ"/>
                          <a:cs typeface="+mn-cs"/>
                        </a:rPr>
                        <a:t>vimps</a:t>
                      </a:r>
                      <a:r>
                        <a:rPr kumimoji="1" lang="ja-JP" altLang="en-US" sz="8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※1</a:t>
                      </a:r>
                      <a:r>
                        <a:rPr kumimoji="1" lang="ja-JP" altLang="en-US" sz="800" b="0" i="0" u="none" strike="noStrike" kern="1200" cap="none" spc="0" normalizeH="0" baseline="0" noProof="0" dirty="0">
                          <a:ln>
                            <a:noFill/>
                          </a:ln>
                          <a:effectLst/>
                          <a:uLnTx/>
                          <a:uFillTx/>
                          <a:latin typeface="+mn-lt"/>
                          <a:ea typeface="+mn-ea"/>
                          <a:cs typeface="+mn-cs"/>
                        </a:rPr>
                        <a:t>日間～</a:t>
                      </a:r>
                      <a:r>
                        <a:rPr kumimoji="1" lang="en-US" altLang="ja-JP" sz="800" b="0" i="0" u="none" strike="noStrike" kern="1200" cap="none" spc="0" normalizeH="0" baseline="0" noProof="0" dirty="0">
                          <a:ln>
                            <a:noFill/>
                          </a:ln>
                          <a:effectLst/>
                          <a:uLnTx/>
                          <a:uFillTx/>
                          <a:latin typeface="+mn-lt"/>
                          <a:ea typeface="+mn-ea"/>
                          <a:cs typeface="+mn-cs"/>
                        </a:rPr>
                        <a:t>4</a:t>
                      </a:r>
                      <a:r>
                        <a:rPr kumimoji="1" lang="ja-JP" altLang="en-US" sz="800" b="0" i="0" u="none" strike="noStrike" kern="1200" cap="none" spc="0" normalizeH="0" baseline="0" noProof="0" dirty="0">
                          <a:ln>
                            <a:noFill/>
                          </a:ln>
                          <a:effectLst/>
                          <a:uLnTx/>
                          <a:uFillTx/>
                          <a:latin typeface="+mn-lt"/>
                          <a:ea typeface="+mn-ea"/>
                          <a:cs typeface="+mn-cs"/>
                        </a:rPr>
                        <a:t>日間での掲載も可能ですが、掲載</a:t>
                      </a:r>
                      <a:r>
                        <a:rPr kumimoji="1" lang="en-US" altLang="ja-JP" sz="800" b="0" i="0" u="none" strike="noStrike" kern="1200" cap="none" spc="0" normalizeH="0" baseline="0" noProof="0" dirty="0" err="1">
                          <a:ln>
                            <a:noFill/>
                          </a:ln>
                          <a:effectLst/>
                          <a:uLnTx/>
                          <a:uFillTx/>
                          <a:latin typeface="+mn-lt"/>
                          <a:ea typeface="+mn-ea"/>
                          <a:cs typeface="+mn-cs"/>
                        </a:rPr>
                        <a:t>vimps</a:t>
                      </a:r>
                      <a:r>
                        <a:rPr kumimoji="1" lang="ja-JP" altLang="en-US" sz="800" b="0" i="0" u="none" strike="noStrike" kern="1200" cap="none" spc="0" normalizeH="0" baseline="0" noProof="0" dirty="0">
                          <a:ln>
                            <a:noFill/>
                          </a:ln>
                          <a:effectLst/>
                          <a:uLnTx/>
                          <a:uFillTx/>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500,000</a:t>
                      </a:r>
                      <a:r>
                        <a:rPr kumimoji="1" lang="ja-JP" altLang="en-US" sz="800" dirty="0">
                          <a:solidFill>
                            <a:schemeClr val="tx1">
                              <a:lumMod val="65000"/>
                              <a:lumOff val="35000"/>
                            </a:schemeClr>
                          </a:solidFill>
                          <a:latin typeface="+mj-lt"/>
                          <a:ea typeface="+mj-ea"/>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438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6941" y="1851315"/>
            <a:ext cx="367604" cy="678080"/>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57092" y="1917443"/>
            <a:ext cx="609599" cy="611952"/>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94913" y="1910952"/>
            <a:ext cx="609599" cy="611952"/>
          </a:xfrm>
          <a:prstGeom prst="rect">
            <a:avLst/>
          </a:prstGeom>
        </p:spPr>
      </p:pic>
      <p:pic>
        <p:nvPicPr>
          <p:cNvPr id="16" name="図 15"/>
          <p:cNvPicPr>
            <a:picLocks noChangeAspect="1"/>
          </p:cNvPicPr>
          <p:nvPr/>
        </p:nvPicPr>
        <p:blipFill>
          <a:blip r:embed="rId5"/>
          <a:stretch>
            <a:fillRect/>
          </a:stretch>
        </p:blipFill>
        <p:spPr>
          <a:xfrm>
            <a:off x="9086801" y="1923715"/>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Tree>
    <p:extLst>
      <p:ext uri="{BB962C8B-B14F-4D97-AF65-F5344CB8AC3E}">
        <p14:creationId xmlns:p14="http://schemas.microsoft.com/office/powerpoint/2010/main" val="3897195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プライムカバー </a:t>
            </a:r>
            <a:r>
              <a:rPr lang="en-US" altLang="ja-JP" dirty="0"/>
              <a:t>/ </a:t>
            </a:r>
            <a:r>
              <a:rPr lang="ja-JP" altLang="en-US" dirty="0"/>
              <a:t>プライムディスプレイ</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996087826"/>
              </p:ext>
            </p:extLst>
          </p:nvPr>
        </p:nvGraphicFramePr>
        <p:xfrm>
          <a:off x="263352" y="764707"/>
          <a:ext cx="11737304" cy="5795600"/>
        </p:xfrm>
        <a:graphic>
          <a:graphicData uri="http://schemas.openxmlformats.org/drawingml/2006/table">
            <a:tbl>
              <a:tblPr firstCol="1" bandRow="1"/>
              <a:tblGrid>
                <a:gridCol w="1800200">
                  <a:extLst>
                    <a:ext uri="{9D8B030D-6E8A-4147-A177-3AD203B41FA5}">
                      <a16:colId xmlns:a16="http://schemas.microsoft.com/office/drawing/2014/main" val="792911817"/>
                    </a:ext>
                  </a:extLst>
                </a:gridCol>
                <a:gridCol w="1081248">
                  <a:extLst>
                    <a:ext uri="{9D8B030D-6E8A-4147-A177-3AD203B41FA5}">
                      <a16:colId xmlns:a16="http://schemas.microsoft.com/office/drawing/2014/main" val="598637953"/>
                    </a:ext>
                  </a:extLst>
                </a:gridCol>
                <a:gridCol w="3095216">
                  <a:extLst>
                    <a:ext uri="{9D8B030D-6E8A-4147-A177-3AD203B41FA5}">
                      <a16:colId xmlns:a16="http://schemas.microsoft.com/office/drawing/2014/main" val="2482122175"/>
                    </a:ext>
                  </a:extLst>
                </a:gridCol>
                <a:gridCol w="1512168">
                  <a:extLst>
                    <a:ext uri="{9D8B030D-6E8A-4147-A177-3AD203B41FA5}">
                      <a16:colId xmlns:a16="http://schemas.microsoft.com/office/drawing/2014/main" val="1082866281"/>
                    </a:ext>
                  </a:extLst>
                </a:gridCol>
                <a:gridCol w="1440160">
                  <a:extLst>
                    <a:ext uri="{9D8B030D-6E8A-4147-A177-3AD203B41FA5}">
                      <a16:colId xmlns:a16="http://schemas.microsoft.com/office/drawing/2014/main" val="3116060053"/>
                    </a:ext>
                  </a:extLst>
                </a:gridCol>
                <a:gridCol w="2808312">
                  <a:extLst>
                    <a:ext uri="{9D8B030D-6E8A-4147-A177-3AD203B41FA5}">
                      <a16:colId xmlns:a16="http://schemas.microsoft.com/office/drawing/2014/main" val="2062594464"/>
                    </a:ext>
                  </a:extLst>
                </a:gridCol>
              </a:tblGrid>
              <a:tr h="2461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smtClean="0">
                          <a:solidFill>
                            <a:schemeClr val="tx1">
                              <a:lumMod val="65000"/>
                              <a:lumOff val="35000"/>
                            </a:schemeClr>
                          </a:solidFill>
                          <a:latin typeface="メイリオ"/>
                          <a:ea typeface="メイリオ"/>
                          <a:cs typeface="+mn-cs"/>
                        </a:rPr>
                        <a:t>プライムカバー　</a:t>
                      </a:r>
                      <a:r>
                        <a:rPr kumimoji="1" lang="en-US" altLang="ja-JP" sz="1000" b="1" kern="1200" dirty="0" smtClean="0">
                          <a:solidFill>
                            <a:schemeClr val="tx1">
                              <a:lumMod val="65000"/>
                              <a:lumOff val="35000"/>
                            </a:schemeClr>
                          </a:solidFill>
                          <a:latin typeface="メイリオ"/>
                          <a:ea typeface="メイリオ"/>
                          <a:cs typeface="+mn-cs"/>
                        </a:rPr>
                        <a:t>SP</a:t>
                      </a:r>
                      <a:r>
                        <a:rPr kumimoji="1" lang="ja-JP" altLang="en-US" sz="1000" b="1" kern="1200" dirty="0" smtClean="0">
                          <a:solidFill>
                            <a:schemeClr val="tx1">
                              <a:lumMod val="65000"/>
                              <a:lumOff val="35000"/>
                            </a:schemeClr>
                          </a:solidFill>
                          <a:latin typeface="メイリオ"/>
                          <a:ea typeface="メイリオ"/>
                          <a:cs typeface="+mn-cs"/>
                        </a:rPr>
                        <a:t>（市区郡）</a:t>
                      </a:r>
                      <a:endParaRPr kumimoji="1" lang="ja-JP" altLang="en-US"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noProof="0" dirty="0" smtClean="0">
                          <a:solidFill>
                            <a:schemeClr val="tx1">
                              <a:lumMod val="65000"/>
                              <a:lumOff val="35000"/>
                            </a:schemeClr>
                          </a:solidFill>
                          <a:latin typeface="+mn-lt"/>
                          <a:ea typeface="+mn-ea"/>
                          <a:cs typeface="+mn-cs"/>
                        </a:rPr>
                        <a:t>プライムディスプレイ　</a:t>
                      </a:r>
                      <a:r>
                        <a:rPr kumimoji="1" lang="en-US" altLang="ja-JP" sz="1000" b="1" kern="1200" noProof="0" dirty="0" smtClean="0">
                          <a:solidFill>
                            <a:schemeClr val="tx1">
                              <a:lumMod val="65000"/>
                              <a:lumOff val="35000"/>
                            </a:schemeClr>
                          </a:solidFill>
                          <a:latin typeface="+mn-lt"/>
                          <a:ea typeface="+mn-ea"/>
                          <a:cs typeface="+mn-cs"/>
                        </a:rPr>
                        <a:t>PC</a:t>
                      </a:r>
                      <a:r>
                        <a:rPr kumimoji="1" lang="ja-JP" altLang="en-US" sz="1000" b="1" kern="1200" noProof="0" dirty="0" smtClean="0">
                          <a:solidFill>
                            <a:schemeClr val="tx1">
                              <a:lumMod val="65000"/>
                              <a:lumOff val="35000"/>
                            </a:schemeClr>
                          </a:solidFill>
                          <a:latin typeface="+mn-lt"/>
                          <a:ea typeface="+mn-ea"/>
                          <a:cs typeface="+mn-cs"/>
                        </a:rPr>
                        <a:t>（市区郡）</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内容変更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1000001192</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1000001199</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37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1836917"/>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7740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3">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動画（</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 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79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a:t>
                      </a:r>
                      <a:r>
                        <a:rPr kumimoji="1" lang="ja-JP" altLang="en-US" sz="900" b="0" kern="1200" dirty="0" smtClean="0">
                          <a:solidFill>
                            <a:schemeClr val="bg1"/>
                          </a:solidFill>
                          <a:latin typeface="+mn-lt"/>
                          <a:ea typeface="+mn-ea"/>
                          <a:cs typeface="+mn-cs"/>
                        </a:rPr>
                        <a:t>広告</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タップ後</a:t>
                      </a:r>
                      <a:r>
                        <a:rPr kumimoji="1" lang="ja-JP" altLang="en-US" sz="900" b="0" kern="1200" dirty="0">
                          <a:solidFill>
                            <a:schemeClr val="bg1"/>
                          </a:solidFill>
                          <a:latin typeface="+mn-lt"/>
                          <a:ea typeface="+mn-ea"/>
                          <a:cs typeface="+mn-cs"/>
                        </a:rPr>
                        <a:t>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動画をフルスクリーンで再生する（</a:t>
                      </a:r>
                      <a:r>
                        <a:rPr kumimoji="1" lang="en-US" altLang="ja-JP" sz="800" kern="1200" dirty="0" smtClean="0">
                          <a:solidFill>
                            <a:schemeClr val="tx1">
                              <a:lumMod val="65000"/>
                              <a:lumOff val="35000"/>
                            </a:schemeClr>
                          </a:solidFill>
                          <a:latin typeface="メイリオ"/>
                          <a:ea typeface="メイリオ"/>
                          <a:cs typeface="+mn-cs"/>
                        </a:rPr>
                        <a:t>for view</a:t>
                      </a:r>
                      <a:r>
                        <a:rPr kumimoji="1" lang="ja-JP" altLang="en-US" sz="800" kern="1200" dirty="0" smtClean="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3">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スマートフォン</a:t>
                      </a:r>
                      <a:r>
                        <a:rPr kumimoji="1" lang="ja-JP" altLang="en-US" sz="800" b="0" kern="1200" dirty="0">
                          <a:solidFill>
                            <a:schemeClr val="tx1">
                              <a:lumMod val="65000"/>
                              <a:lumOff val="35000"/>
                            </a:schemeClr>
                          </a:solidFill>
                          <a:latin typeface="メイリオ"/>
                          <a:ea typeface="メイリオ"/>
                          <a:cs typeface="+mn-cs"/>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2373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44746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　　　　　　　　　　画像：</a:t>
                      </a:r>
                      <a:r>
                        <a:rPr kumimoji="1" lang="en-US" altLang="ja-JP" sz="800" kern="1200" dirty="0" smtClean="0">
                          <a:solidFill>
                            <a:schemeClr val="tx1">
                              <a:lumMod val="65000"/>
                              <a:lumOff val="35000"/>
                            </a:schemeClr>
                          </a:solidFill>
                          <a:latin typeface="+mn-lt"/>
                          <a:ea typeface="+mn-ea"/>
                          <a:cs typeface="+mn-cs"/>
                        </a:rPr>
                        <a:t>Yahoo</a:t>
                      </a:r>
                      <a:r>
                        <a:rPr kumimoji="1" lang="en-US" altLang="ja-JP" sz="800" kern="1200" dirty="0">
                          <a:solidFill>
                            <a:schemeClr val="tx1">
                              <a:lumMod val="65000"/>
                              <a:lumOff val="35000"/>
                            </a:schemeClr>
                          </a:solidFill>
                          <a:latin typeface="+mn-lt"/>
                          <a:ea typeface="+mn-ea"/>
                          <a:cs typeface="+mn-cs"/>
                        </a:rPr>
                        <a:t>! JAPAN </a:t>
                      </a:r>
                      <a:r>
                        <a:rPr kumimoji="1" lang="ja-JP" altLang="en-US" sz="800" kern="1200" dirty="0">
                          <a:solidFill>
                            <a:schemeClr val="tx1">
                              <a:lumMod val="65000"/>
                              <a:lumOff val="35000"/>
                            </a:schemeClr>
                          </a:solidFill>
                          <a:latin typeface="+mn-lt"/>
                          <a:ea typeface="+mn-ea"/>
                          <a:cs typeface="+mn-cs"/>
                        </a:rPr>
                        <a:t>トップページ</a:t>
                      </a:r>
                      <a:r>
                        <a:rPr kumimoji="1" lang="ja-JP" altLang="en-US" sz="800" kern="1200" dirty="0" smtClean="0">
                          <a:solidFill>
                            <a:schemeClr val="tx1">
                              <a:lumMod val="65000"/>
                              <a:lumOff val="35000"/>
                            </a:schemeClr>
                          </a:solidFill>
                          <a:latin typeface="+mn-lt"/>
                          <a:ea typeface="+mn-ea"/>
                          <a:cs typeface="+mn-cs"/>
                        </a:rPr>
                        <a:t>以外</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Yahoo</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知恵袋</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Yahoo! JAPAN </a:t>
                      </a:r>
                      <a:r>
                        <a:rPr kumimoji="1" lang="ja-JP" altLang="en-US" sz="800" kern="1200" dirty="0" smtClean="0">
                          <a:solidFill>
                            <a:schemeClr val="tx1">
                              <a:lumMod val="65000"/>
                              <a:lumOff val="35000"/>
                            </a:schemeClr>
                          </a:solidFill>
                          <a:latin typeface="+mn-lt"/>
                          <a:ea typeface="+mn-ea"/>
                          <a:cs typeface="+mn-cs"/>
                        </a:rPr>
                        <a:t>トップページ以外（</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知恵袋）</a:t>
                      </a:r>
                      <a:endParaRPr kumimoji="1" lang="en-US" altLang="ja-JP"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2373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日間</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日間</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a:r>
                        <a:rPr lang="ja-JP" altLang="en-US" sz="800" dirty="0" smtClean="0">
                          <a:solidFill>
                            <a:schemeClr val="tx1">
                              <a:lumMod val="65000"/>
                              <a:lumOff val="35000"/>
                            </a:schemeClr>
                          </a:solidFill>
                          <a:latin typeface="+mj-lt"/>
                          <a:ea typeface="+mj-ea"/>
                        </a:rPr>
                        <a:t>　　　　　　　　　　　　　　　　　　　　　　　　　　　　　　　　　　　　　　</a:t>
                      </a:r>
                      <a:r>
                        <a:rPr lang="en-US" altLang="ja-JP" sz="800" dirty="0" err="1" smtClean="0">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a:t>
                      </a:r>
                      <a:r>
                        <a:rPr kumimoji="1" lang="ja-JP" altLang="en-US" sz="900" b="0" kern="1200" dirty="0" smtClean="0">
                          <a:solidFill>
                            <a:schemeClr val="bg1"/>
                          </a:solidFill>
                          <a:latin typeface="+mn-lt"/>
                          <a:ea typeface="+mn-ea"/>
                          <a:cs typeface="+mn-cs"/>
                        </a:rPr>
                        <a:t>価格</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300,000</a:t>
                      </a:r>
                      <a:r>
                        <a:rPr kumimoji="1" lang="ja-JP" altLang="en-US" sz="800" dirty="0">
                          <a:solidFill>
                            <a:schemeClr val="tx1">
                              <a:lumMod val="65000"/>
                              <a:lumOff val="35000"/>
                            </a:schemeClr>
                          </a:solidFill>
                          <a:latin typeface="+mj-lt"/>
                          <a:ea typeface="+mj-ea"/>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algn="ctr"/>
                      <a:r>
                        <a:rPr kumimoji="1" lang="en-US" altLang="ja-JP" sz="800" kern="1200" dirty="0">
                          <a:solidFill>
                            <a:schemeClr val="tx1">
                              <a:lumMod val="65000"/>
                              <a:lumOff val="35000"/>
                            </a:schemeClr>
                          </a:solidFill>
                          <a:latin typeface="+mn-lt"/>
                          <a:ea typeface="+mn-ea"/>
                          <a:cs typeface="+mn-cs"/>
                        </a:rPr>
                        <a:t>3</a:t>
                      </a:r>
                      <a:r>
                        <a:rPr kumimoji="1" lang="en-US" altLang="ja-JP" sz="800" kern="1200" dirty="0" smtClean="0">
                          <a:solidFill>
                            <a:schemeClr val="tx1">
                              <a:lumMod val="65000"/>
                              <a:lumOff val="35000"/>
                            </a:schemeClr>
                          </a:solidFill>
                          <a:latin typeface="+mn-lt"/>
                          <a:ea typeface="+mn-ea"/>
                          <a:cs typeface="+mn-cs"/>
                        </a:rPr>
                        <a:t>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14020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en-US" altLang="ja-JP" sz="900" b="0" kern="1200" dirty="0" smtClean="0">
                        <a:solidFill>
                          <a:schemeClr val="bg1"/>
                        </a:solidFill>
                        <a:latin typeface="+mn-lt"/>
                        <a:ea typeface="+mn-ea"/>
                        <a:cs typeface="+mn-cs"/>
                      </a:endParaRPr>
                    </a:p>
                    <a:p>
                      <a:pPr algn="ctr"/>
                      <a:endParaRPr kumimoji="1" lang="en-US" altLang="ja-JP" sz="900" b="0" kern="1200" dirty="0" smtClean="0">
                        <a:solidFill>
                          <a:schemeClr val="bg1"/>
                        </a:solidFill>
                        <a:latin typeface="+mn-lt"/>
                        <a:ea typeface="+mn-ea"/>
                        <a:cs typeface="+mn-cs"/>
                      </a:endParaRPr>
                    </a:p>
                    <a:p>
                      <a:pPr algn="ctr"/>
                      <a:r>
                        <a:rPr kumimoji="1" lang="en-US" altLang="ja-JP" sz="900" b="0" kern="1200" dirty="0" smtClean="0">
                          <a:solidFill>
                            <a:schemeClr val="bg1"/>
                          </a:solidFill>
                          <a:latin typeface="+mn-lt"/>
                          <a:ea typeface="+mn-ea"/>
                          <a:cs typeface="+mn-cs"/>
                        </a:rPr>
                        <a:t>※</a:t>
                      </a:r>
                      <a:r>
                        <a:rPr kumimoji="1" lang="ja-JP" altLang="en-US" sz="900" b="0" kern="1200" dirty="0" smtClean="0">
                          <a:solidFill>
                            <a:schemeClr val="bg1"/>
                          </a:solidFill>
                          <a:latin typeface="+mn-lt"/>
                          <a:ea typeface="+mn-ea"/>
                          <a:cs typeface="+mn-cs"/>
                        </a:rPr>
                        <a:t>この商品に限り、市区郡と</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その他ターゲティングを</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掛け合わせる場合は</a:t>
                      </a:r>
                    </a:p>
                    <a:p>
                      <a:pPr algn="ctr"/>
                      <a:r>
                        <a:rPr kumimoji="1" lang="ja-JP" altLang="en-US" sz="900" b="0" kern="1200" dirty="0" smtClean="0">
                          <a:solidFill>
                            <a:schemeClr val="bg1"/>
                          </a:solidFill>
                          <a:latin typeface="+mn-lt"/>
                          <a:ea typeface="+mn-ea"/>
                          <a:cs typeface="+mn-cs"/>
                        </a:rPr>
                        <a:t>上限値が２倍を超える</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商品設計です。</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514</a:t>
                      </a:r>
                      <a:r>
                        <a:rPr kumimoji="1" lang="ja-JP" altLang="en-US" sz="800" kern="1200" dirty="0" smtClean="0">
                          <a:solidFill>
                            <a:schemeClr val="tx1">
                              <a:lumMod val="65000"/>
                              <a:lumOff val="35000"/>
                            </a:schemeClr>
                          </a:solidFill>
                          <a:latin typeface="メイリオ"/>
                          <a:ea typeface="メイリオ"/>
                          <a:cs typeface="+mn-cs"/>
                        </a:rPr>
                        <a:t>円（</a:t>
                      </a:r>
                      <a:r>
                        <a:rPr kumimoji="1" lang="en-US" altLang="ja-JP" sz="800" kern="1200" dirty="0" smtClean="0">
                          <a:solidFill>
                            <a:schemeClr val="tx1">
                              <a:lumMod val="65000"/>
                              <a:lumOff val="35000"/>
                            </a:schemeClr>
                          </a:solidFill>
                          <a:latin typeface="メイリオ"/>
                          <a:ea typeface="メイリオ"/>
                          <a:cs typeface="+mn-cs"/>
                        </a:rPr>
                        <a:t>330</a:t>
                      </a:r>
                      <a:r>
                        <a:rPr kumimoji="1" lang="ja-JP" altLang="en-US" sz="800" kern="1200" dirty="0" smtClean="0">
                          <a:solidFill>
                            <a:schemeClr val="tx1">
                              <a:lumMod val="65000"/>
                              <a:lumOff val="35000"/>
                            </a:schemeClr>
                          </a:solidFill>
                          <a:latin typeface="メイリオ"/>
                          <a:ea typeface="メイリオ"/>
                          <a:cs typeface="+mn-cs"/>
                        </a:rPr>
                        <a:t>円</a:t>
                      </a:r>
                      <a:r>
                        <a:rPr kumimoji="1" lang="en-US" altLang="ja-JP" sz="800" kern="1200" dirty="0" smtClean="0">
                          <a:solidFill>
                            <a:schemeClr val="tx1">
                              <a:lumMod val="65000"/>
                              <a:lumOff val="35000"/>
                            </a:schemeClr>
                          </a:solidFill>
                          <a:latin typeface="メイリオ"/>
                          <a:ea typeface="メイリオ"/>
                          <a:cs typeface="+mn-cs"/>
                        </a:rPr>
                        <a:t>×1.56</a:t>
                      </a:r>
                      <a:r>
                        <a:rPr kumimoji="1" lang="ja-JP" altLang="en-US" sz="800" kern="1200" dirty="0" smtClean="0">
                          <a:solidFill>
                            <a:schemeClr val="tx1">
                              <a:lumMod val="65000"/>
                              <a:lumOff val="35000"/>
                            </a:schemeClr>
                          </a:solidFill>
                          <a:latin typeface="メイリオ"/>
                          <a:ea typeface="メイリオ"/>
                          <a:cs typeface="+mn-cs"/>
                        </a:rPr>
                        <a:t>倍）</a:t>
                      </a:r>
                      <a:endParaRPr kumimoji="1" lang="en-US" altLang="ja-JP" sz="800" kern="1200" dirty="0" smtClean="0">
                        <a:solidFill>
                          <a:schemeClr val="tx1">
                            <a:lumMod val="65000"/>
                            <a:lumOff val="35000"/>
                          </a:schemeClr>
                        </a:solidFill>
                        <a:latin typeface="メイリオ"/>
                        <a:ea typeface="メイリオ"/>
                        <a:cs typeface="+mn-cs"/>
                      </a:endParaRPr>
                    </a:p>
                    <a:p>
                      <a:pPr algn="ct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市区郡とその他ターゲティングを掛け合わせる場合は</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以下の</a:t>
                      </a:r>
                      <a:r>
                        <a:rPr kumimoji="1" lang="en-US" altLang="ja-JP" sz="800" kern="1200" dirty="0" err="1" smtClean="0">
                          <a:solidFill>
                            <a:schemeClr val="tx1">
                              <a:lumMod val="65000"/>
                              <a:lumOff val="35000"/>
                            </a:schemeClr>
                          </a:solidFill>
                          <a:latin typeface="メイリオ"/>
                          <a:ea typeface="メイリオ"/>
                          <a:cs typeface="+mn-cs"/>
                        </a:rPr>
                        <a:t>vCPM</a:t>
                      </a:r>
                      <a:r>
                        <a:rPr kumimoji="1" lang="ja-JP" altLang="en-US" sz="800" kern="1200" dirty="0" smtClean="0">
                          <a:solidFill>
                            <a:schemeClr val="tx1">
                              <a:lumMod val="65000"/>
                              <a:lumOff val="35000"/>
                            </a:schemeClr>
                          </a:solidFill>
                          <a:latin typeface="メイリオ"/>
                          <a:ea typeface="メイリオ"/>
                          <a:cs typeface="+mn-cs"/>
                        </a:rPr>
                        <a:t>になります。</a:t>
                      </a:r>
                      <a:r>
                        <a:rPr kumimoji="1" lang="en-US" altLang="ja-JP" sz="800" kern="1200" dirty="0" smtClean="0">
                          <a:solidFill>
                            <a:schemeClr val="tx1">
                              <a:lumMod val="65000"/>
                              <a:lumOff val="35000"/>
                            </a:schemeClr>
                          </a:solidFill>
                          <a:latin typeface="メイリオ"/>
                          <a:ea typeface="メイリオ"/>
                          <a:cs typeface="+mn-cs"/>
                        </a:rPr>
                        <a:t/>
                      </a:r>
                      <a:br>
                        <a:rPr kumimoji="1" lang="en-US" altLang="ja-JP" sz="800" kern="1200" dirty="0" smtClean="0">
                          <a:solidFill>
                            <a:schemeClr val="tx1">
                              <a:lumMod val="65000"/>
                              <a:lumOff val="35000"/>
                            </a:schemeClr>
                          </a:solidFill>
                          <a:latin typeface="メイリオ"/>
                          <a:ea typeface="メイリオ"/>
                          <a:cs typeface="+mn-cs"/>
                        </a:rPr>
                      </a:b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617</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617</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741</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オーディエンスカテゴリー：</a:t>
                      </a:r>
                      <a:r>
                        <a:rPr kumimoji="1" lang="en-US" altLang="ja-JP" sz="800" kern="1200" dirty="0" smtClean="0">
                          <a:solidFill>
                            <a:schemeClr val="tx1">
                              <a:lumMod val="65000"/>
                              <a:lumOff val="35000"/>
                            </a:schemeClr>
                          </a:solidFill>
                          <a:latin typeface="メイリオ"/>
                          <a:ea typeface="メイリオ"/>
                          <a:cs typeface="+mn-cs"/>
                        </a:rPr>
                        <a:t>792</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or</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オーディエンスカテゴリー：</a:t>
                      </a:r>
                      <a:r>
                        <a:rPr kumimoji="1" lang="en-US" altLang="ja-JP" sz="800" kern="1200" dirty="0" smtClean="0">
                          <a:solidFill>
                            <a:schemeClr val="tx1">
                              <a:lumMod val="65000"/>
                              <a:lumOff val="35000"/>
                            </a:schemeClr>
                          </a:solidFill>
                          <a:latin typeface="メイリオ"/>
                          <a:ea typeface="メイリオ"/>
                          <a:cs typeface="+mn-cs"/>
                        </a:rPr>
                        <a:t>792</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オーディエンスカテゴリー：</a:t>
                      </a:r>
                      <a:r>
                        <a:rPr kumimoji="1" lang="en-US" altLang="ja-JP" sz="800" kern="1200" dirty="0" smtClean="0">
                          <a:solidFill>
                            <a:schemeClr val="tx1">
                              <a:lumMod val="65000"/>
                              <a:lumOff val="35000"/>
                            </a:schemeClr>
                          </a:solidFill>
                          <a:latin typeface="メイリオ"/>
                          <a:ea typeface="メイリオ"/>
                          <a:cs typeface="+mn-cs"/>
                        </a:rPr>
                        <a:t>792</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405</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260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市区郡とその他ターゲティングを掛け合わせる場合は</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以下の</a:t>
                      </a:r>
                      <a:r>
                        <a:rPr kumimoji="1" lang="en-US" altLang="ja-JP" sz="800" kern="1200" dirty="0"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になります。</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486</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486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584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624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or</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624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624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486</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312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市区郡とその他ターゲティングを掛け合わせる場合は以下の</a:t>
                      </a:r>
                      <a:r>
                        <a:rPr kumimoji="1" lang="en-US" altLang="ja-JP" sz="800" kern="1200" dirty="0"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になります。</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584</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584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700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748</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or</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748</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748</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a:t>
                      </a:r>
                      <a:r>
                        <a:rPr kumimoji="1" lang="ja-JP" altLang="en-US" sz="800" b="0" kern="1200" dirty="0">
                          <a:solidFill>
                            <a:schemeClr val="bg1"/>
                          </a:solidFill>
                          <a:latin typeface="+mn-lt"/>
                          <a:ea typeface="+mn-ea"/>
                          <a:cs typeface="+mn-cs"/>
                        </a:rPr>
                        <a:t>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213" y="1755659"/>
            <a:ext cx="367604" cy="678080"/>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8319" y="1753821"/>
            <a:ext cx="609599" cy="611952"/>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23795" y="1747439"/>
            <a:ext cx="609599" cy="611952"/>
          </a:xfrm>
          <a:prstGeom prst="rect">
            <a:avLst/>
          </a:prstGeom>
        </p:spPr>
      </p:pic>
      <p:pic>
        <p:nvPicPr>
          <p:cNvPr id="16" name="図 15"/>
          <p:cNvPicPr>
            <a:picLocks noChangeAspect="1"/>
          </p:cNvPicPr>
          <p:nvPr/>
        </p:nvPicPr>
        <p:blipFill>
          <a:blip r:embed="rId5"/>
          <a:stretch>
            <a:fillRect/>
          </a:stretch>
        </p:blipFill>
        <p:spPr>
          <a:xfrm>
            <a:off x="8746699" y="1755658"/>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Tree>
    <p:extLst>
      <p:ext uri="{BB962C8B-B14F-4D97-AF65-F5344CB8AC3E}">
        <p14:creationId xmlns:p14="http://schemas.microsoft.com/office/powerpoint/2010/main" val="789361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335360" y="908720"/>
          <a:ext cx="7632848" cy="3345338"/>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1811924">
                  <a:extLst>
                    <a:ext uri="{9D8B030D-6E8A-4147-A177-3AD203B41FA5}">
                      <a16:colId xmlns:a16="http://schemas.microsoft.com/office/drawing/2014/main" val="3608287535"/>
                    </a:ext>
                  </a:extLst>
                </a:gridCol>
                <a:gridCol w="1800200">
                  <a:extLst>
                    <a:ext uri="{9D8B030D-6E8A-4147-A177-3AD203B41FA5}">
                      <a16:colId xmlns:a16="http://schemas.microsoft.com/office/drawing/2014/main" val="2591893762"/>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プライムディスプレイ　</a:t>
                      </a:r>
                      <a:r>
                        <a:rPr kumimoji="1" lang="en-US" altLang="ja-JP" sz="1050" b="1" kern="1200" dirty="0" smtClean="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5-100</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293096"/>
            <a:ext cx="11665296" cy="163121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年齢は以下の区分で指定が可能です。</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lvl="0">
              <a:lnSpc>
                <a:spcPts val="1460"/>
              </a:lnSpc>
            </a:pPr>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 </a:t>
            </a:r>
            <a:endParaRPr lang="en-US" altLang="ja-JP" sz="1050" dirty="0" smtClean="0">
              <a:solidFill>
                <a:schemeClr val="tx1">
                  <a:lumMod val="65000"/>
                  <a:lumOff val="35000"/>
                </a:schemeClr>
              </a:solidFill>
            </a:endParaRPr>
          </a:p>
          <a:p>
            <a:pPr lvl="0">
              <a:lnSpc>
                <a:spcPts val="1460"/>
              </a:lnSpc>
            </a:pP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en-US" altLang="ja-JP" sz="1050" b="0" i="0" u="none" strike="noStrike" kern="1200" cap="none" spc="0" normalizeH="0" baseline="0" noProof="0" dirty="0" err="1">
                <a:ln>
                  <a:noFill/>
                </a:ln>
                <a:solidFill>
                  <a:srgbClr val="000000">
                    <a:lumMod val="65000"/>
                    <a:lumOff val="35000"/>
                  </a:srgbClr>
                </a:solidFill>
                <a:effectLst/>
                <a:uLnTx/>
                <a:uFillTx/>
                <a:latin typeface="メイリオ"/>
                <a:ea typeface="メイリオ"/>
                <a:cs typeface="+mn-cs"/>
              </a:rPr>
              <a:t>vCPM</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は「基本料金</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ターゲティングごとに設定されている掛け率」（小数点以下切り捨て）によって決定されます</a:t>
            </a:r>
            <a:r>
              <a:rPr kumimoji="1" lang="ja-JP" altLang="en-US"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
            </a:r>
            <a:b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b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r>
              <a:rPr kumimoji="1" lang="en-US" altLang="ja-JP" sz="1050" b="0" i="0" u="none" strike="noStrike" kern="1200" cap="none" spc="0" normalizeH="0" baseline="0" noProof="0" dirty="0" err="1">
                <a:ln>
                  <a:noFill/>
                </a:ln>
                <a:solidFill>
                  <a:srgbClr val="000000">
                    <a:lumMod val="65000"/>
                    <a:lumOff val="35000"/>
                  </a:srgbClr>
                </a:solidFill>
                <a:effectLst/>
                <a:uLnTx/>
                <a:uFillTx/>
                <a:latin typeface="メイリオ"/>
                <a:ea typeface="メイリオ"/>
                <a:cs typeface="+mn-cs"/>
              </a:rPr>
              <a:t>vCPM</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掛け率の最大値は</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2.0</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倍になります</a:t>
            </a:r>
            <a:r>
              <a:rPr kumimoji="1" lang="ja-JP" altLang="en-US"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endPar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例：性別、年齢、オーディエンスカテゴリーを設定した場合、</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 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 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=2.59</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倍となりますが、最大値が</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2.0</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倍のため、</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2.0</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倍で設定可能となります</a:t>
            </a:r>
            <a:r>
              <a:rPr kumimoji="1" lang="ja-JP" altLang="en-US"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オーディエンスカテゴリーの詳細は、</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Yahoo!</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広告ヘルプを参照してください。</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hlinkClick r:id="rId2"/>
              </a:rPr>
              <a:t>https://</a:t>
            </a: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hlinkClick r:id="rId2"/>
              </a:rPr>
              <a:t>ads-help.yahoo.co.jp/yahooads/display/articledetail?lan=ja&amp;aid=71655</a:t>
            </a:r>
            <a:endPar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※SP</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はスマートフォン、</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PC</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はパソコンの略称です。</a:t>
            </a:r>
            <a:endPar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endParaRPr>
          </a:p>
        </p:txBody>
      </p:sp>
    </p:spTree>
    <p:extLst>
      <p:ext uri="{BB962C8B-B14F-4D97-AF65-F5344CB8AC3E}">
        <p14:creationId xmlns:p14="http://schemas.microsoft.com/office/powerpoint/2010/main" val="2347239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335360" y="908720"/>
          <a:ext cx="6226178" cy="3345338"/>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656184">
                  <a:extLst>
                    <a:ext uri="{9D8B030D-6E8A-4147-A177-3AD203B41FA5}">
                      <a16:colId xmlns:a16="http://schemas.microsoft.com/office/drawing/2014/main" val="135909385"/>
                    </a:ext>
                  </a:extLst>
                </a:gridCol>
                <a:gridCol w="1944216">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（市区郡）</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プライムディスプレイ　</a:t>
                      </a:r>
                      <a:r>
                        <a:rPr kumimoji="1" lang="en-US" altLang="ja-JP" sz="1050" b="1" kern="1200" dirty="0" smtClean="0">
                          <a:solidFill>
                            <a:schemeClr val="tx1">
                              <a:lumMod val="65000"/>
                              <a:lumOff val="35000"/>
                            </a:schemeClr>
                          </a:solidFill>
                          <a:latin typeface="+mn-lt"/>
                          <a:ea typeface="+mn-ea"/>
                          <a:cs typeface="+mn-cs"/>
                        </a:rPr>
                        <a:t>PC</a:t>
                      </a:r>
                      <a:r>
                        <a:rPr kumimoji="1" lang="ja-JP" altLang="en-US" sz="1050" b="1" kern="1200" dirty="0">
                          <a:solidFill>
                            <a:schemeClr val="tx1">
                              <a:lumMod val="65000"/>
                              <a:lumOff val="35000"/>
                            </a:schemeClr>
                          </a:solidFill>
                          <a:latin typeface="+mn-lt"/>
                          <a:ea typeface="+mn-ea"/>
                          <a:cs typeface="+mn-cs"/>
                        </a:rPr>
                        <a:t>　（市区郡）</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62080"/>
            <a:ext cx="11665296" cy="163121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注意事項</a:t>
            </a:r>
            <a:r>
              <a:rPr kumimoji="1" lang="en-US" altLang="ja-JP"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p>
          <a:p>
            <a:pPr marL="0" marR="0" lvl="0" indent="0" algn="l" defTabSz="914400" rtl="0" eaLnBrk="1" fontAlgn="auto" latinLnBrk="0" hangingPunct="1">
              <a:lnSpc>
                <a:spcPts val="1460"/>
              </a:lnSpc>
              <a:spcBef>
                <a:spcPts val="0"/>
              </a:spcBef>
              <a:spcAft>
                <a:spcPts val="0"/>
              </a:spcAft>
              <a:buClrTx/>
              <a:buSzTx/>
              <a:buFontTx/>
              <a:buNone/>
              <a:tabLst/>
              <a:defRPr/>
            </a:pP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こちらの商品における、各ターゲティングを掛け合わせた際の</a:t>
            </a:r>
            <a:r>
              <a:rPr kumimoji="1" lang="en-US" altLang="ja-JP" sz="1300" b="1" i="0" u="none" strike="noStrike" kern="1200" cap="none" spc="0" normalizeH="0" baseline="0" noProof="0" dirty="0" err="1" smtClean="0">
                <a:ln>
                  <a:noFill/>
                </a:ln>
                <a:solidFill>
                  <a:srgbClr val="000000">
                    <a:lumMod val="65000"/>
                    <a:lumOff val="35000"/>
                  </a:srgbClr>
                </a:solidFill>
                <a:effectLst/>
                <a:uLnTx/>
                <a:uFillTx/>
                <a:latin typeface="メイリオ"/>
                <a:ea typeface="メイリオ"/>
                <a:cs typeface="+mn-cs"/>
              </a:rPr>
              <a:t>vCPM</a:t>
            </a: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は、</a:t>
            </a:r>
            <a:r>
              <a:rPr kumimoji="1" lang="en-US" altLang="ja-JP"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P4</a:t>
            </a: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3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商品一覧」ページの</a:t>
            </a: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「基本</a:t>
            </a:r>
            <a:r>
              <a:rPr kumimoji="1" lang="ja-JP" altLang="en-US" sz="13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料金（</a:t>
            </a:r>
            <a:r>
              <a:rPr kumimoji="1" lang="en-US" altLang="ja-JP" sz="1300" b="1" i="0" u="none" strike="noStrike" kern="1200" cap="none" spc="0" normalizeH="0" baseline="0" noProof="0" dirty="0" err="1">
                <a:ln>
                  <a:noFill/>
                </a:ln>
                <a:solidFill>
                  <a:srgbClr val="000000">
                    <a:lumMod val="65000"/>
                    <a:lumOff val="35000"/>
                  </a:srgbClr>
                </a:solidFill>
                <a:effectLst/>
                <a:uLnTx/>
                <a:uFillTx/>
                <a:latin typeface="メイリオ"/>
                <a:ea typeface="メイリオ"/>
                <a:cs typeface="+mn-cs"/>
              </a:rPr>
              <a:t>vCPM</a:t>
            </a: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）」欄をご確認ください。</a:t>
            </a:r>
            <a:endParaRPr kumimoji="1" lang="en-US" altLang="ja-JP"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年齢は以下の区分で指定が可能です。</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lvl="0">
              <a:lnSpc>
                <a:spcPts val="1460"/>
              </a:lnSpc>
            </a:pPr>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 </a:t>
            </a:r>
            <a:endParaRPr lang="en-US" altLang="ja-JP" sz="1050" dirty="0" smtClean="0">
              <a:solidFill>
                <a:schemeClr val="tx1">
                  <a:lumMod val="65000"/>
                  <a:lumOff val="35000"/>
                </a:schemeClr>
              </a:solidFill>
            </a:endParaRPr>
          </a:p>
          <a:p>
            <a:pPr lvl="0">
              <a:lnSpc>
                <a:spcPts val="1460"/>
              </a:lnSpc>
            </a:pP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オーディエンスカテゴリーの詳細は、</a:t>
            </a: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Yahoo!</a:t>
            </a:r>
            <a:r>
              <a:rPr kumimoji="1" lang="ja-JP" altLang="en-US"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広告ヘルプを参照してください。</a:t>
            </a:r>
            <a:endPar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hlinkClick r:id="rId2"/>
              </a:rPr>
              <a:t>https</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hlinkClick r:id="rId2"/>
              </a:rPr>
              <a:t>://</a:t>
            </a: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hlinkClick r:id="rId2"/>
              </a:rPr>
              <a:t>ads-help.yahoo.co.jp/yahooads/display/articledetail?lan=ja&amp;aid=71655</a:t>
            </a:r>
            <a:endPar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※SP</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はスマートフォン、</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PC</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はパソコンの略称です。</a:t>
            </a:r>
            <a:endPar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endParaRPr>
          </a:p>
        </p:txBody>
      </p:sp>
    </p:spTree>
    <p:extLst>
      <p:ext uri="{BB962C8B-B14F-4D97-AF65-F5344CB8AC3E}">
        <p14:creationId xmlns:p14="http://schemas.microsoft.com/office/powerpoint/2010/main" val="3381093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788405774"/>
              </p:ext>
            </p:extLst>
          </p:nvPr>
        </p:nvGraphicFramePr>
        <p:xfrm>
          <a:off x="334964" y="980741"/>
          <a:ext cx="11593684" cy="5150668"/>
        </p:xfrm>
        <a:graphic>
          <a:graphicData uri="http://schemas.openxmlformats.org/drawingml/2006/table">
            <a:tbl>
              <a:tblPr firstCol="1" bandRow="1"/>
              <a:tblGrid>
                <a:gridCol w="4454387">
                  <a:extLst>
                    <a:ext uri="{9D8B030D-6E8A-4147-A177-3AD203B41FA5}">
                      <a16:colId xmlns:a16="http://schemas.microsoft.com/office/drawing/2014/main" val="792911817"/>
                    </a:ext>
                  </a:extLst>
                </a:gridCol>
                <a:gridCol w="1795964">
                  <a:extLst>
                    <a:ext uri="{9D8B030D-6E8A-4147-A177-3AD203B41FA5}">
                      <a16:colId xmlns:a16="http://schemas.microsoft.com/office/drawing/2014/main" val="3057805663"/>
                    </a:ext>
                  </a:extLst>
                </a:gridCol>
                <a:gridCol w="1781111">
                  <a:extLst>
                    <a:ext uri="{9D8B030D-6E8A-4147-A177-3AD203B41FA5}">
                      <a16:colId xmlns:a16="http://schemas.microsoft.com/office/drawing/2014/main" val="4203260269"/>
                    </a:ext>
                  </a:extLst>
                </a:gridCol>
                <a:gridCol w="1781111">
                  <a:extLst>
                    <a:ext uri="{9D8B030D-6E8A-4147-A177-3AD203B41FA5}">
                      <a16:colId xmlns:a16="http://schemas.microsoft.com/office/drawing/2014/main" val="4161465743"/>
                    </a:ext>
                  </a:extLst>
                </a:gridCol>
                <a:gridCol w="1781111">
                  <a:extLst>
                    <a:ext uri="{9D8B030D-6E8A-4147-A177-3AD203B41FA5}">
                      <a16:colId xmlns:a16="http://schemas.microsoft.com/office/drawing/2014/main" val="2111305059"/>
                    </a:ext>
                  </a:extLst>
                </a:gridCol>
              </a:tblGrid>
              <a:tr h="5308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br>
                        <a:rPr kumimoji="1" lang="en-US" altLang="ja-JP" sz="1050" b="1" kern="1200" dirty="0">
                          <a:solidFill>
                            <a:schemeClr val="tx1">
                              <a:lumMod val="65000"/>
                              <a:lumOff val="35000"/>
                            </a:schemeClr>
                          </a:solidFill>
                          <a:latin typeface="+mn-lt"/>
                          <a:ea typeface="+mn-ea"/>
                          <a:cs typeface="+mn-cs"/>
                        </a:rPr>
                      </a:br>
                      <a:r>
                        <a:rPr kumimoji="1" lang="ja-JP" altLang="en-US" sz="1050" b="1" kern="1200" dirty="0">
                          <a:solidFill>
                            <a:schemeClr val="tx1">
                              <a:lumMod val="65000"/>
                              <a:lumOff val="35000"/>
                            </a:schemeClr>
                          </a:solidFill>
                          <a:latin typeface="+mn-lt"/>
                          <a:ea typeface="+mn-ea"/>
                          <a:cs typeface="+mn-cs"/>
                        </a:rPr>
                        <a:t>（市区郡）</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a:t>
                      </a:r>
                      <a:endParaRPr kumimoji="1" lang="en-US" altLang="ja-JP" sz="105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a:t>
                      </a:r>
                      <a:endParaRPr kumimoji="1" lang="en-US" altLang="ja-JP" sz="105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PC</a:t>
                      </a:r>
                      <a:r>
                        <a:rPr kumimoji="1" lang="ja-JP" altLang="en-US" sz="1050" b="1" kern="1200" dirty="0">
                          <a:solidFill>
                            <a:schemeClr val="tx1">
                              <a:lumMod val="65000"/>
                              <a:lumOff val="35000"/>
                            </a:schemeClr>
                          </a:solidFill>
                          <a:latin typeface="+mn-lt"/>
                          <a:ea typeface="+mn-ea"/>
                          <a:cs typeface="+mn-cs"/>
                        </a:rPr>
                        <a:t>（市区郡）</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lt"/>
                          <a:ea typeface="+mn-ea"/>
                        </a:rPr>
                        <a:t>消費者向無担保貸金業者（銀行グループ・上場企業を除く）、商工ローン</a:t>
                      </a:r>
                      <a:endParaRPr lang="ja-JP" altLang="en-US" sz="105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660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479376" y="6194185"/>
            <a:ext cx="5477825" cy="461665"/>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rPr>
              <a:t>※2</a:t>
            </a:r>
            <a:r>
              <a:rPr lang="ja-JP" altLang="en-US" sz="800" dirty="0">
                <a:solidFill>
                  <a:schemeClr val="tx1">
                    <a:lumMod val="65000"/>
                    <a:lumOff val="35000"/>
                  </a:schemeClr>
                </a:solidFill>
              </a:rPr>
              <a:t>　</a:t>
            </a:r>
            <a:r>
              <a:rPr lang="en-US" altLang="ja-JP" sz="800" dirty="0">
                <a:solidFill>
                  <a:schemeClr val="tx1">
                    <a:lumMod val="65000"/>
                    <a:lumOff val="35000"/>
                  </a:schemeClr>
                </a:solidFill>
              </a:rPr>
              <a:t>Yahoo!</a:t>
            </a:r>
            <a:r>
              <a:rPr lang="ja-JP" altLang="en-US" sz="800" dirty="0">
                <a:solidFill>
                  <a:schemeClr val="tx1">
                    <a:lumMod val="65000"/>
                    <a:lumOff val="35000"/>
                  </a:schemeClr>
                </a:solidFill>
              </a:rPr>
              <a:t>ニュース面には掲載されません。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※3</a:t>
            </a:r>
            <a:r>
              <a:rPr lang="ja-JP" altLang="en-US" sz="800" dirty="0">
                <a:solidFill>
                  <a:schemeClr val="tx1">
                    <a:lumMod val="65000"/>
                    <a:lumOff val="35000"/>
                  </a:schemeClr>
                </a:solidFill>
              </a:rPr>
              <a:t>　スポーツナビ面の一部で掲載されない場合があります</a:t>
            </a:r>
            <a:r>
              <a:rPr kumimoji="0" lang="ja-JP" altLang="en-US" sz="800" kern="0" dirty="0">
                <a:solidFill>
                  <a:prstClr val="black">
                    <a:lumMod val="65000"/>
                    <a:lumOff val="35000"/>
                  </a:prstClr>
                </a:solidFill>
              </a:rPr>
              <a:t>。</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6271549" y="6232186"/>
            <a:ext cx="203602" cy="120158"/>
          </a:xfrm>
          <a:prstGeom prst="rect">
            <a:avLst/>
          </a:prstGeom>
        </p:spPr>
      </p:pic>
    </p:spTree>
    <p:extLst>
      <p:ext uri="{BB962C8B-B14F-4D97-AF65-F5344CB8AC3E}">
        <p14:creationId xmlns:p14="http://schemas.microsoft.com/office/powerpoint/2010/main" val="481779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9608244" y="1477697"/>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3507543" y="1461806"/>
            <a:ext cx="998991"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6</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5</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72257" y="1786691"/>
            <a:ext cx="3053809" cy="3053809"/>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5075" y="1805830"/>
            <a:ext cx="3043928" cy="3043928"/>
          </a:xfrm>
          <a:prstGeom prst="rect">
            <a:avLst/>
          </a:prstGeom>
        </p:spPr>
      </p:pic>
      <p:sp>
        <p:nvSpPr>
          <p:cNvPr id="22" name="テキスト ボックス 21">
            <a:extLst>
              <a:ext uri="{FF2B5EF4-FFF2-40B4-BE49-F238E27FC236}">
                <a16:creationId xmlns:a16="http://schemas.microsoft.com/office/drawing/2014/main" id="{105A310C-96BB-AD4C-AB58-A365BD4CA5F0}"/>
              </a:ext>
            </a:extLst>
          </p:cNvPr>
          <p:cNvSpPr txBox="1"/>
          <p:nvPr/>
        </p:nvSpPr>
        <p:spPr>
          <a:xfrm>
            <a:off x="361548" y="1290021"/>
            <a:ext cx="2204450" cy="477054"/>
          </a:xfrm>
          <a:prstGeom prst="rect">
            <a:avLst/>
          </a:prstGeom>
          <a:noFill/>
        </p:spPr>
        <p:txBody>
          <a:bodyPr wrap="none" rtlCol="0">
            <a:spAutoFit/>
          </a:bodyPr>
          <a:lstStyle/>
          <a:p>
            <a:pPr algn="ctr">
              <a:lnSpc>
                <a:spcPts val="1460"/>
              </a:lnSpc>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16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9</a:t>
            </a:r>
            <a:r>
              <a:rPr kumimoji="0" lang="ja-JP" altLang="en-US" sz="1050" b="1" kern="0" dirty="0" smtClean="0">
                <a:solidFill>
                  <a:prstClr val="black"/>
                </a:solidFill>
              </a:rPr>
              <a:t>）</a:t>
            </a:r>
            <a:r>
              <a:rPr kumimoji="0" lang="en-US" altLang="ja-JP" sz="1050" b="1" kern="0" dirty="0" smtClean="0">
                <a:solidFill>
                  <a:prstClr val="black"/>
                </a:solidFill>
              </a:rPr>
              <a:t>/ </a:t>
            </a:r>
            <a:r>
              <a:rPr kumimoji="0" lang="ja-JP" altLang="en-US" sz="1050" b="1" kern="0" dirty="0">
                <a:solidFill>
                  <a:prstClr val="black"/>
                </a:solidFill>
              </a:rPr>
              <a:t>動画（</a:t>
            </a:r>
            <a:r>
              <a:rPr kumimoji="0" lang="en-US" altLang="ja-JP" sz="1050" b="1" kern="0" dirty="0" smtClean="0">
                <a:solidFill>
                  <a:prstClr val="black"/>
                </a:solidFill>
              </a:rPr>
              <a:t>16</a:t>
            </a:r>
            <a:r>
              <a:rPr kumimoji="0" lang="ja-JP" altLang="en-US" sz="1050" b="1" kern="0" dirty="0" smtClean="0">
                <a:solidFill>
                  <a:prstClr val="black"/>
                </a:solidFill>
              </a:rPr>
              <a:t>：</a:t>
            </a:r>
            <a:r>
              <a:rPr kumimoji="0" lang="en-US" altLang="ja-JP" sz="1050" b="1" kern="0" dirty="0">
                <a:solidFill>
                  <a:prstClr val="black"/>
                </a:solidFill>
              </a:rPr>
              <a:t>9</a:t>
            </a:r>
            <a:r>
              <a:rPr kumimoji="0" lang="ja-JP" altLang="en-US" sz="1050" b="1" kern="0" dirty="0" smtClean="0">
                <a:solidFill>
                  <a:prstClr val="black"/>
                </a:solidFill>
              </a:rPr>
              <a:t>）</a:t>
            </a:r>
            <a:endParaRPr kumimoji="0" lang="en-US" altLang="ja-JP" sz="1050" b="1" kern="0" dirty="0" smtClean="0">
              <a:solidFill>
                <a:prstClr val="black"/>
              </a:solidFill>
            </a:endParaRPr>
          </a:p>
          <a:p>
            <a:pPr algn="ctr">
              <a:lnSpc>
                <a:spcPts val="1460"/>
              </a:lnSpc>
              <a:defRPr/>
            </a:pPr>
            <a:r>
              <a:rPr kumimoji="0" lang="ja-JP" altLang="en-US" sz="1050" b="1" kern="0" dirty="0" smtClean="0">
                <a:solidFill>
                  <a:prstClr val="black"/>
                </a:solidFill>
              </a:rPr>
              <a:t>プライム</a:t>
            </a:r>
            <a:r>
              <a:rPr kumimoji="0" lang="ja-JP" altLang="en-US" sz="1050" b="1" kern="0" dirty="0">
                <a:solidFill>
                  <a:prstClr val="black"/>
                </a:solidFill>
              </a:rPr>
              <a:t>カバ</a:t>
            </a:r>
            <a:r>
              <a:rPr kumimoji="0" lang="ja-JP" altLang="en-US" sz="1050" b="1" kern="0" dirty="0" smtClean="0">
                <a:solidFill>
                  <a:prstClr val="black"/>
                </a:solidFill>
              </a:rPr>
              <a:t>ー</a:t>
            </a:r>
            <a:endParaRPr kumimoji="0" lang="en-US" altLang="ja-JP" sz="1050" b="1" kern="0" dirty="0">
              <a:solidFill>
                <a:prstClr val="black"/>
              </a:solidFill>
            </a:endParaRPr>
          </a:p>
        </p:txBody>
      </p:sp>
      <p:pic>
        <p:nvPicPr>
          <p:cNvPr id="24" name="図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382" y="1805830"/>
            <a:ext cx="1728193" cy="3073862"/>
          </a:xfrm>
          <a:prstGeom prst="rect">
            <a:avLst/>
          </a:prstGeom>
        </p:spPr>
      </p:pic>
      <p:pic>
        <p:nvPicPr>
          <p:cNvPr id="25" name="図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6503" y="1815089"/>
            <a:ext cx="3008254" cy="3025411"/>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6322697" y="1484784"/>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kern="0" dirty="0">
                <a:solidFill>
                  <a:prstClr val="black"/>
                </a:solidFill>
              </a:rPr>
              <a:t>1</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t>
            </a:r>
            <a:r>
              <a:rPr lang="en-US" altLang="ja-JP" sz="1600" dirty="0" smtClean="0">
                <a:solidFill>
                  <a:schemeClr val="tx1">
                    <a:lumMod val="65000"/>
                    <a:lumOff val="35000"/>
                  </a:schemeClr>
                </a:solidFill>
                <a:hlinkClick r:id="rId6"/>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en-US" altLang="ja-JP" sz="1600" kern="0" dirty="0" smtClean="0">
                <a:solidFill>
                  <a:schemeClr val="tx1">
                    <a:lumMod val="65000"/>
                    <a:lumOff val="35000"/>
                  </a:schemeClr>
                </a:solidFill>
              </a:rPr>
              <a:t>  </a:t>
            </a: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7"/>
              </a:rPr>
              <a:t>https://</a:t>
            </a:r>
            <a:r>
              <a:rPr kumimoji="0" lang="en-US" altLang="ja-JP" sz="1600" kern="0" dirty="0" smtClean="0">
                <a:solidFill>
                  <a:schemeClr val="tx1">
                    <a:lumMod val="65000"/>
                    <a:lumOff val="35000"/>
                  </a:schemeClr>
                </a:solidFill>
                <a:hlinkClick r:id="rId7"/>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告管理ツールに広告を入稿する時点で、リンク先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3831895821"/>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1813</TotalTime>
  <Words>3394</Words>
  <Application>Microsoft Office PowerPoint</Application>
  <PresentationFormat>ワイド画面</PresentationFormat>
  <Paragraphs>510</Paragraphs>
  <Slides>14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14</vt:i4>
      </vt:variant>
    </vt:vector>
  </HeadingPairs>
  <TitlesOfParts>
    <vt:vector size="21"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184</cp:revision>
  <dcterms:created xsi:type="dcterms:W3CDTF">2020-02-26T07:28:11Z</dcterms:created>
  <dcterms:modified xsi:type="dcterms:W3CDTF">2021-08-04T06:37:18Z</dcterms:modified>
</cp:coreProperties>
</file>