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7"/>
  </p:notesMasterIdLst>
  <p:sldIdLst>
    <p:sldId id="316" r:id="rId4"/>
    <p:sldId id="350" r:id="rId5"/>
    <p:sldId id="351" r:id="rId6"/>
    <p:sldId id="355" r:id="rId7"/>
    <p:sldId id="356" r:id="rId8"/>
    <p:sldId id="347" r:id="rId9"/>
    <p:sldId id="333" r:id="rId10"/>
    <p:sldId id="343" r:id="rId11"/>
    <p:sldId id="346" r:id="rId12"/>
    <p:sldId id="336" r:id="rId13"/>
    <p:sldId id="338" r:id="rId14"/>
    <p:sldId id="354" r:id="rId15"/>
    <p:sldId id="312"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7C035C-5E74-4F61-B5FE-DCD56440C36B}" v="28" dt="2021-04-16T06:35:06.187"/>
    <p1510:client id="{3B8245DE-488D-42AF-A12E-A867F326A490}" v="17" dt="2021-04-16T06:21:29.0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varScale="1">
        <p:scale>
          <a:sx n="67" d="100"/>
          <a:sy n="67" d="100"/>
        </p:scale>
        <p:origin x="51" y="7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clId="Web-{3B8245DE-488D-42AF-A12E-A867F326A490}"/>
    <pc:docChg chg="modSld">
      <pc:chgData name="moohara" userId="" providerId="" clId="Web-{3B8245DE-488D-42AF-A12E-A867F326A490}" dt="2021-04-16T06:21:22.002" v="5"/>
      <pc:docMkLst>
        <pc:docMk/>
      </pc:docMkLst>
      <pc:sldChg chg="modSp">
        <pc:chgData name="moohara" userId="" providerId="" clId="Web-{3B8245DE-488D-42AF-A12E-A867F326A490}" dt="2021-04-16T06:21:22.002" v="5"/>
        <pc:sldMkLst>
          <pc:docMk/>
          <pc:sldMk cId="3454270807" sldId="326"/>
        </pc:sldMkLst>
        <pc:graphicFrameChg chg="mod modGraphic">
          <ac:chgData name="moohara" userId="" providerId="" clId="Web-{3B8245DE-488D-42AF-A12E-A867F326A490}" dt="2021-04-16T06:21:22.002" v="5"/>
          <ac:graphicFrameMkLst>
            <pc:docMk/>
            <pc:sldMk cId="3454270807" sldId="326"/>
            <ac:graphicFrameMk id="12" creationId="{8D6FD0B5-1C48-2E4A-A909-7ABA89B39DE9}"/>
          </ac:graphicFrameMkLst>
        </pc:graphicFrameChg>
      </pc:sldChg>
    </pc:docChg>
  </pc:docChgLst>
  <pc:docChgLst>
    <pc:chgData name="moohara" clId="Web-{117C035C-5E74-4F61-B5FE-DCD56440C36B}"/>
    <pc:docChg chg="modSld">
      <pc:chgData name="moohara" userId="" providerId="" clId="Web-{117C035C-5E74-4F61-B5FE-DCD56440C36B}" dt="2021-04-16T06:35:06.187" v="19" actId="20577"/>
      <pc:docMkLst>
        <pc:docMk/>
      </pc:docMkLst>
      <pc:sldChg chg="modSp">
        <pc:chgData name="moohara" userId="" providerId="" clId="Web-{117C035C-5E74-4F61-B5FE-DCD56440C36B}" dt="2021-04-16T06:35:06.187" v="19" actId="20577"/>
        <pc:sldMkLst>
          <pc:docMk/>
          <pc:sldMk cId="749953078" sldId="337"/>
        </pc:sldMkLst>
        <pc:spChg chg="mod">
          <ac:chgData name="moohara" userId="" providerId="" clId="Web-{117C035C-5E74-4F61-B5FE-DCD56440C36B}" dt="2021-04-16T06:35:06.187" v="19" actId="20577"/>
          <ac:spMkLst>
            <pc:docMk/>
            <pc:sldMk cId="749953078" sldId="337"/>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2021/9/7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70218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565372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hyperlink" Target="https://s.yimg.jp/images/listing/pdfs/listing_nyuukoukitei.pdf" TargetMode="External"/><Relationship Id="rId2" Type="http://schemas.openxmlformats.org/officeDocument/2006/relationships/image" Target="../media/image15.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a:t>7</a:t>
            </a:r>
            <a:r>
              <a:rPr lang="ja-JP" altLang="en-US" dirty="0" smtClean="0"/>
              <a:t>月</a:t>
            </a:r>
            <a:r>
              <a:rPr lang="en-US" altLang="ja-JP" dirty="0" smtClean="0"/>
              <a:t>1</a:t>
            </a:r>
            <a:r>
              <a:rPr lang="en-US" altLang="ja-JP" dirty="0"/>
              <a:t>4</a:t>
            </a:r>
            <a:r>
              <a:rPr lang="ja-JP" altLang="en-US" dirty="0" smtClean="0"/>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055440" y="4941168"/>
            <a:ext cx="6120680" cy="360040"/>
          </a:xfrm>
        </p:spPr>
        <p:txBody>
          <a:bodyPr>
            <a:noAutofit/>
          </a:bodyPr>
          <a:lstStyle/>
          <a:p>
            <a:pPr algn="l"/>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中面（プライムカバー</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プライムディスプレイ</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b="1" dirty="0" smtClean="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4727848" y="5373216"/>
            <a:ext cx="208823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9</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テキスト ボックス 5"/>
          <p:cNvSpPr txBox="1"/>
          <p:nvPr/>
        </p:nvSpPr>
        <p:spPr>
          <a:xfrm>
            <a:off x="454374" y="1124744"/>
            <a:ext cx="11402265" cy="59093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smtClean="0">
                <a:solidFill>
                  <a:srgbClr val="000000">
                    <a:lumMod val="65000"/>
                    <a:lumOff val="35000"/>
                  </a:srgbClr>
                </a:solidFill>
              </a:rPr>
              <a:t>　・</a:t>
            </a:r>
            <a:r>
              <a:rPr kumimoji="0" lang="ja-JP" altLang="en-US" sz="1400" kern="0" dirty="0">
                <a:solidFill>
                  <a:srgbClr val="000000">
                    <a:lumMod val="65000"/>
                    <a:lumOff val="35000"/>
                  </a:srgbClr>
                </a:solidFill>
              </a:rPr>
              <a:t>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lang="ja-JP" altLang="en-US" sz="140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a:t>
            </a:r>
            <a:r>
              <a:rPr kumimoji="0" lang="ja-JP" altLang="en-US" sz="1400" b="0" i="0" u="none" strike="noStrike" kern="0" cap="none" spc="0" normalizeH="0" baseline="0" noProof="0" dirty="0">
                <a:ln>
                  <a:noFill/>
                </a:ln>
                <a:solidFill>
                  <a:schemeClr val="tx1">
                    <a:lumMod val="65000"/>
                    <a:lumOff val="35000"/>
                  </a:schemeClr>
                </a:solidFill>
                <a:effectLst/>
                <a:uLnTx/>
                <a:uFillTx/>
              </a:rPr>
              <a:t>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2246769"/>
          </a:xfrm>
          <a:prstGeom prst="rect">
            <a:avLst/>
          </a:prstGeom>
          <a:noFill/>
        </p:spPr>
        <p:txBody>
          <a:bodyPr wrap="square" rtlCol="0">
            <a:spAutoFit/>
          </a:bodyPr>
          <a:lstStyle/>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endParaRPr kumimoji="0" lang="en-US" altLang="zh-TW" sz="1400" kern="0" dirty="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4" name="テキスト ボックス 3"/>
          <p:cNvSpPr txBox="1"/>
          <p:nvPr/>
        </p:nvSpPr>
        <p:spPr>
          <a:xfrm>
            <a:off x="454374" y="1124744"/>
            <a:ext cx="11402265" cy="2677656"/>
          </a:xfrm>
          <a:prstGeom prst="rect">
            <a:avLst/>
          </a:prstGeom>
          <a:noFill/>
        </p:spPr>
        <p:txBody>
          <a:bodyPr wrap="square" rtlCol="0">
            <a:spAutoFit/>
          </a:bodyPr>
          <a:lstStyle/>
          <a:p>
            <a:r>
              <a:rPr lang="ja-JP" altLang="en-US" sz="1400" dirty="0">
                <a:solidFill>
                  <a:schemeClr val="tx1">
                    <a:lumMod val="65000"/>
                    <a:lumOff val="35000"/>
                  </a:schemeClr>
                </a:solidFill>
              </a:rPr>
              <a:t>■</a:t>
            </a:r>
            <a:r>
              <a:rPr lang="en-US" altLang="ja-JP" sz="1400" dirty="0" smtClean="0">
                <a:solidFill>
                  <a:schemeClr val="tx1">
                    <a:lumMod val="65000"/>
                    <a:lumOff val="35000"/>
                  </a:schemeClr>
                </a:solidFill>
              </a:rPr>
              <a:t>2021/7/28</a:t>
            </a:r>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以下商品の</a:t>
            </a:r>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商品一覧」</a:t>
            </a:r>
            <a:r>
              <a:rPr lang="ja-JP" altLang="en-US" sz="1400" dirty="0" smtClean="0">
                <a:solidFill>
                  <a:schemeClr val="tx1">
                    <a:lumMod val="65000"/>
                    <a:lumOff val="35000"/>
                  </a:schemeClr>
                </a:solidFill>
              </a:rPr>
              <a:t>ページ「基本料金」の料金を記載不備を修正しました。</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　</a:t>
            </a:r>
            <a:r>
              <a:rPr lang="en-US" altLang="ja-JP" sz="1400" dirty="0" smtClean="0">
                <a:solidFill>
                  <a:schemeClr val="tx1">
                    <a:lumMod val="65000"/>
                    <a:lumOff val="35000"/>
                  </a:schemeClr>
                </a:solidFill>
              </a:rPr>
              <a:t>-</a:t>
            </a:r>
            <a:r>
              <a:rPr lang="ja-JP" altLang="en-US" sz="1400" dirty="0" smtClean="0">
                <a:solidFill>
                  <a:schemeClr val="tx1">
                    <a:lumMod val="65000"/>
                    <a:lumOff val="35000"/>
                  </a:schemeClr>
                </a:solidFill>
              </a:rPr>
              <a:t>プライムカバー</a:t>
            </a:r>
            <a:r>
              <a:rPr lang="ja-JP" altLang="en-US" sz="1400" dirty="0">
                <a:solidFill>
                  <a:schemeClr val="tx1">
                    <a:lumMod val="65000"/>
                    <a:lumOff val="35000"/>
                  </a:schemeClr>
                </a:solidFill>
              </a:rPr>
              <a:t>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（市区郡）</a:t>
            </a:r>
          </a:p>
          <a:p>
            <a:r>
              <a:rPr lang="ja-JP" altLang="en-US" sz="1400" dirty="0" smtClean="0">
                <a:solidFill>
                  <a:schemeClr val="tx1">
                    <a:lumMod val="65000"/>
                    <a:lumOff val="35000"/>
                  </a:schemeClr>
                </a:solidFill>
              </a:rPr>
              <a:t>　</a:t>
            </a:r>
            <a:r>
              <a:rPr lang="en-US" altLang="ja-JP" sz="1400" dirty="0" smtClean="0">
                <a:solidFill>
                  <a:schemeClr val="tx1">
                    <a:lumMod val="65000"/>
                    <a:lumOff val="35000"/>
                  </a:schemeClr>
                </a:solidFill>
              </a:rPr>
              <a:t>-</a:t>
            </a:r>
            <a:r>
              <a:rPr lang="ja-JP" altLang="en-US" sz="1400" dirty="0" smtClean="0">
                <a:solidFill>
                  <a:schemeClr val="tx1">
                    <a:lumMod val="65000"/>
                    <a:lumOff val="35000"/>
                  </a:schemeClr>
                </a:solidFill>
              </a:rPr>
              <a:t>プライムディスプレイ</a:t>
            </a:r>
            <a:r>
              <a:rPr lang="ja-JP" altLang="en-US" sz="1400" dirty="0">
                <a:solidFill>
                  <a:schemeClr val="tx1">
                    <a:lumMod val="65000"/>
                    <a:lumOff val="35000"/>
                  </a:schemeClr>
                </a:solidFill>
              </a:rPr>
              <a:t>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（市区郡</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・「ターゲティング設定」ページの、</a:t>
            </a:r>
            <a:r>
              <a:rPr lang="en-US" altLang="ja-JP" sz="1400" dirty="0" err="1">
                <a:solidFill>
                  <a:schemeClr val="tx1">
                    <a:lumMod val="65000"/>
                    <a:lumOff val="35000"/>
                  </a:schemeClr>
                </a:solidFill>
              </a:rPr>
              <a:t>vCPM</a:t>
            </a:r>
            <a:r>
              <a:rPr lang="ja-JP" altLang="en-US" sz="1400" dirty="0">
                <a:solidFill>
                  <a:schemeClr val="tx1">
                    <a:lumMod val="65000"/>
                    <a:lumOff val="35000"/>
                  </a:schemeClr>
                </a:solidFill>
              </a:rPr>
              <a:t>掛け率の最大値は</a:t>
            </a:r>
            <a:r>
              <a:rPr lang="en-US" altLang="ja-JP" sz="1400" dirty="0">
                <a:solidFill>
                  <a:schemeClr val="tx1">
                    <a:lumMod val="65000"/>
                    <a:lumOff val="35000"/>
                  </a:schemeClr>
                </a:solidFill>
              </a:rPr>
              <a:t>2.0</a:t>
            </a:r>
            <a:r>
              <a:rPr lang="ja-JP" altLang="en-US" sz="1400" dirty="0">
                <a:solidFill>
                  <a:schemeClr val="tx1">
                    <a:lumMod val="65000"/>
                    <a:lumOff val="35000"/>
                  </a:schemeClr>
                </a:solidFill>
              </a:rPr>
              <a:t>倍ルール対象外の商品について、コメントを追加しました</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2021/8/5</a:t>
            </a:r>
          </a:p>
          <a:p>
            <a:r>
              <a:rPr lang="ja-JP" altLang="en-US" sz="1400" dirty="0" smtClean="0">
                <a:solidFill>
                  <a:schemeClr val="tx1">
                    <a:lumMod val="65000"/>
                    <a:lumOff val="35000"/>
                  </a:schemeClr>
                </a:solidFill>
              </a:rPr>
              <a:t>・市区郡商品における「</a:t>
            </a:r>
            <a:r>
              <a:rPr lang="ja-JP" altLang="en-US" sz="1400" dirty="0">
                <a:solidFill>
                  <a:schemeClr val="tx1">
                    <a:lumMod val="65000"/>
                    <a:lumOff val="35000"/>
                  </a:schemeClr>
                </a:solidFill>
              </a:rPr>
              <a:t>ターゲティング設定」ページ</a:t>
            </a:r>
            <a:r>
              <a:rPr lang="ja-JP" altLang="en-US" sz="1400" dirty="0" smtClean="0">
                <a:solidFill>
                  <a:schemeClr val="tx1">
                    <a:lumMod val="65000"/>
                    <a:lumOff val="35000"/>
                  </a:schemeClr>
                </a:solidFill>
              </a:rPr>
              <a:t>の記載を変更しました</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2021/9/7</a:t>
            </a:r>
          </a:p>
          <a:p>
            <a:r>
              <a:rPr lang="ja-JP" altLang="en-US" sz="1400" dirty="0">
                <a:solidFill>
                  <a:schemeClr val="tx1">
                    <a:lumMod val="65000"/>
                    <a:lumOff val="35000"/>
                  </a:schemeClr>
                </a:solidFill>
              </a:rPr>
              <a:t>・「免責事項・注意事項」入稿前審査についての記載を更新しました。</a:t>
            </a:r>
          </a:p>
          <a:p>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20670005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プライムカバー </a:t>
            </a:r>
            <a:r>
              <a:rPr lang="en-US" altLang="ja-JP" dirty="0"/>
              <a:t>/ </a:t>
            </a:r>
            <a:r>
              <a:rPr lang="ja-JP" altLang="en-US" dirty="0"/>
              <a:t>プライムディスプレイ</a:t>
            </a: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103056016"/>
              </p:ext>
            </p:extLst>
          </p:nvPr>
        </p:nvGraphicFramePr>
        <p:xfrm>
          <a:off x="263352" y="764705"/>
          <a:ext cx="11233248" cy="5761589"/>
        </p:xfrm>
        <a:graphic>
          <a:graphicData uri="http://schemas.openxmlformats.org/drawingml/2006/table">
            <a:tbl>
              <a:tblPr firstCol="1" bandRow="1"/>
              <a:tblGrid>
                <a:gridCol w="1970795">
                  <a:extLst>
                    <a:ext uri="{9D8B030D-6E8A-4147-A177-3AD203B41FA5}">
                      <a16:colId xmlns:a16="http://schemas.microsoft.com/office/drawing/2014/main" val="792911817"/>
                    </a:ext>
                  </a:extLst>
                </a:gridCol>
                <a:gridCol w="910653">
                  <a:extLst>
                    <a:ext uri="{9D8B030D-6E8A-4147-A177-3AD203B41FA5}">
                      <a16:colId xmlns:a16="http://schemas.microsoft.com/office/drawing/2014/main" val="598637953"/>
                    </a:ext>
                  </a:extLst>
                </a:gridCol>
                <a:gridCol w="3887304">
                  <a:extLst>
                    <a:ext uri="{9D8B030D-6E8A-4147-A177-3AD203B41FA5}">
                      <a16:colId xmlns:a16="http://schemas.microsoft.com/office/drawing/2014/main" val="2482122175"/>
                    </a:ext>
                  </a:extLst>
                </a:gridCol>
                <a:gridCol w="1080120">
                  <a:extLst>
                    <a:ext uri="{9D8B030D-6E8A-4147-A177-3AD203B41FA5}">
                      <a16:colId xmlns:a16="http://schemas.microsoft.com/office/drawing/2014/main" val="2860100808"/>
                    </a:ext>
                  </a:extLst>
                </a:gridCol>
                <a:gridCol w="3384376">
                  <a:extLst>
                    <a:ext uri="{9D8B030D-6E8A-4147-A177-3AD203B41FA5}">
                      <a16:colId xmlns:a16="http://schemas.microsoft.com/office/drawing/2014/main" val="3116060053"/>
                    </a:ext>
                  </a:extLst>
                </a:gridCol>
              </a:tblGrid>
              <a:tr h="3276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dirty="0">
                          <a:solidFill>
                            <a:schemeClr val="tx1">
                              <a:lumMod val="65000"/>
                              <a:lumOff val="35000"/>
                            </a:schemeClr>
                          </a:solidFill>
                          <a:latin typeface="+mj-lt"/>
                          <a:ea typeface="+mj-ea"/>
                        </a:rPr>
                        <a:t>プライムカバー　</a:t>
                      </a:r>
                      <a:r>
                        <a:rPr kumimoji="1" lang="en-US" altLang="ja-JP" sz="1000" b="1" dirty="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1000" b="1" dirty="0">
                          <a:solidFill>
                            <a:schemeClr val="tx1">
                              <a:lumMod val="65000"/>
                              <a:lumOff val="35000"/>
                            </a:schemeClr>
                          </a:solidFill>
                          <a:latin typeface="+mj-lt"/>
                          <a:ea typeface="+mj-ea"/>
                        </a:rPr>
                        <a:t>プライムディスプレイ　</a:t>
                      </a:r>
                      <a:r>
                        <a:rPr kumimoji="1" lang="en-US" altLang="ja-JP" sz="1000" b="1" dirty="0">
                          <a:solidFill>
                            <a:schemeClr val="tx1">
                              <a:lumMod val="65000"/>
                              <a:lumOff val="35000"/>
                            </a:schemeClr>
                          </a:solidFill>
                          <a:latin typeface="+mj-lt"/>
                          <a:ea typeface="+mj-ea"/>
                        </a:rPr>
                        <a:t>PC</a:t>
                      </a: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内容変更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1000001581</a:t>
                      </a:r>
                      <a:endParaRPr kumimoji="1" lang="ja-JP" altLang="en-US" sz="8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内容変更</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1000001583</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90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1836917"/>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7886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 </a:t>
                      </a:r>
                      <a:r>
                        <a:rPr kumimoji="1" lang="ja-JP" altLang="en-US" sz="800" kern="1200" dirty="0" smtClean="0">
                          <a:solidFill>
                            <a:schemeClr val="tx1">
                              <a:lumMod val="65000"/>
                              <a:lumOff val="35000"/>
                            </a:schemeClr>
                          </a:solidFill>
                          <a:latin typeface="メイリオ"/>
                          <a:ea typeface="メイリオ"/>
                          <a:cs typeface="+mn-cs"/>
                        </a:rPr>
                        <a:t>動画（</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 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0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動画をフルスクリーンで再生する（</a:t>
                      </a:r>
                      <a:r>
                        <a:rPr kumimoji="1" lang="en-US" altLang="ja-JP" sz="800" kern="1200" dirty="0" smtClean="0">
                          <a:solidFill>
                            <a:schemeClr val="tx1">
                              <a:lumMod val="65000"/>
                              <a:lumOff val="35000"/>
                            </a:schemeClr>
                          </a:solidFill>
                          <a:latin typeface="メイリオ"/>
                          <a:ea typeface="メイリオ"/>
                          <a:cs typeface="+mn-cs"/>
                        </a:rPr>
                        <a:t>for view</a:t>
                      </a:r>
                      <a:r>
                        <a:rPr kumimoji="1" lang="ja-JP" altLang="en-US" sz="800" kern="1200" dirty="0" smtClean="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スマートフォン</a:t>
                      </a:r>
                      <a:r>
                        <a:rPr kumimoji="1" lang="ja-JP" altLang="en-US" sz="800" b="0" kern="1200" dirty="0">
                          <a:solidFill>
                            <a:schemeClr val="tx1">
                              <a:lumMod val="65000"/>
                              <a:lumOff val="35000"/>
                            </a:schemeClr>
                          </a:solidFill>
                          <a:latin typeface="メイリオ"/>
                          <a:ea typeface="メイリオ"/>
                          <a:cs typeface="+mn-cs"/>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1906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66902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Yahoo</a:t>
                      </a:r>
                      <a:r>
                        <a:rPr kumimoji="1" lang="en-US" altLang="ja-JP" sz="800" kern="1200" dirty="0">
                          <a:solidFill>
                            <a:schemeClr val="tx1">
                              <a:lumMod val="65000"/>
                              <a:lumOff val="35000"/>
                            </a:schemeClr>
                          </a:solidFill>
                          <a:latin typeface="+mn-lt"/>
                          <a:ea typeface="+mn-ea"/>
                          <a:cs typeface="+mn-cs"/>
                        </a:rPr>
                        <a:t>! JAPAN </a:t>
                      </a:r>
                      <a:r>
                        <a:rPr kumimoji="1" lang="ja-JP" altLang="en-US" sz="800" kern="1200" dirty="0">
                          <a:solidFill>
                            <a:schemeClr val="tx1">
                              <a:lumMod val="65000"/>
                              <a:lumOff val="35000"/>
                            </a:schemeClr>
                          </a:solidFill>
                          <a:latin typeface="+mn-lt"/>
                          <a:ea typeface="+mn-ea"/>
                          <a:cs typeface="+mn-cs"/>
                        </a:rPr>
                        <a:t>トップページ</a:t>
                      </a:r>
                      <a:r>
                        <a:rPr kumimoji="1" lang="ja-JP" altLang="en-US" sz="800" kern="1200" dirty="0" smtClean="0">
                          <a:solidFill>
                            <a:schemeClr val="tx1">
                              <a:lumMod val="65000"/>
                              <a:lumOff val="35000"/>
                            </a:schemeClr>
                          </a:solidFill>
                          <a:latin typeface="+mn-lt"/>
                          <a:ea typeface="+mn-ea"/>
                          <a:cs typeface="+mn-cs"/>
                        </a:rPr>
                        <a:t>以外（</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知恵袋</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Yahoo! JAPAN </a:t>
                      </a:r>
                      <a:r>
                        <a:rPr kumimoji="1" lang="ja-JP" altLang="en-US" sz="800" kern="1200" dirty="0" smtClean="0">
                          <a:solidFill>
                            <a:schemeClr val="tx1">
                              <a:lumMod val="65000"/>
                              <a:lumOff val="35000"/>
                            </a:schemeClr>
                          </a:solidFill>
                          <a:latin typeface="+mn-lt"/>
                          <a:ea typeface="+mn-ea"/>
                          <a:cs typeface="+mn-cs"/>
                        </a:rPr>
                        <a:t>トップページ以外（</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知恵袋）</a:t>
                      </a:r>
                      <a:endParaRPr kumimoji="1" lang="en-US" altLang="ja-JP"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1906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5463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メイリオ"/>
                          <a:ea typeface="メイリオ"/>
                          <a:cs typeface="+mn-cs"/>
                        </a:rPr>
                        <a:t>※1</a:t>
                      </a:r>
                      <a:r>
                        <a:rPr kumimoji="1" lang="ja-JP" altLang="en-US" sz="800" b="0" i="0" u="none" strike="noStrike" kern="1200" cap="none" spc="0" normalizeH="0" baseline="0" noProof="0">
                          <a:ln>
                            <a:noFill/>
                          </a:ln>
                          <a:effectLst/>
                          <a:uLnTx/>
                          <a:uFillTx/>
                          <a:latin typeface="メイリオ"/>
                          <a:ea typeface="メイリオ"/>
                          <a:cs typeface="+mn-cs"/>
                        </a:rPr>
                        <a:t>日間～</a:t>
                      </a:r>
                      <a:r>
                        <a:rPr kumimoji="1" lang="en-US" altLang="ja-JP" sz="800" b="0" i="0" u="none" strike="noStrike" kern="1200" cap="none" spc="0" normalizeH="0" baseline="0" noProof="0" dirty="0">
                          <a:ln>
                            <a:noFill/>
                          </a:ln>
                          <a:effectLst/>
                          <a:uLnTx/>
                          <a:uFillTx/>
                          <a:latin typeface="メイリオ"/>
                          <a:ea typeface="メイリオ"/>
                          <a:cs typeface="+mn-cs"/>
                        </a:rPr>
                        <a:t>4</a:t>
                      </a:r>
                      <a:r>
                        <a:rPr kumimoji="1" lang="ja-JP" altLang="en-US" sz="800" b="0" i="0" u="none" strike="noStrike" kern="1200" cap="none" spc="0" normalizeH="0" baseline="0" noProof="0">
                          <a:ln>
                            <a:noFill/>
                          </a:ln>
                          <a:effectLst/>
                          <a:uLnTx/>
                          <a:uFillTx/>
                          <a:latin typeface="メイリオ"/>
                          <a:ea typeface="メイリオ"/>
                          <a:cs typeface="+mn-cs"/>
                        </a:rPr>
                        <a:t>日間での掲載も可能ですが、掲載</a:t>
                      </a:r>
                      <a:r>
                        <a:rPr kumimoji="1" lang="en-US" altLang="ja-JP" sz="800" b="0" i="0" u="none" strike="noStrike" kern="1200" cap="none" spc="0" normalizeH="0" baseline="0" noProof="0" dirty="0" err="1">
                          <a:ln>
                            <a:noFill/>
                          </a:ln>
                          <a:effectLst/>
                          <a:uLnTx/>
                          <a:uFillTx/>
                          <a:latin typeface="メイリオ"/>
                          <a:ea typeface="メイリオ"/>
                          <a:cs typeface="+mn-cs"/>
                        </a:rPr>
                        <a:t>vimps</a:t>
                      </a:r>
                      <a:r>
                        <a:rPr kumimoji="1" lang="ja-JP" altLang="en-US" sz="800" b="0" i="0" u="none" strike="noStrike" kern="1200" cap="none" spc="0" normalizeH="0" baseline="0" noProof="0">
                          <a:ln>
                            <a:noFill/>
                          </a:ln>
                          <a:effectLst/>
                          <a:uLnTx/>
                          <a:uFillTx/>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effectLst/>
                          <a:uLnTx/>
                          <a:uFillTx/>
                          <a:latin typeface="+mn-lt"/>
                          <a:ea typeface="+mn-ea"/>
                          <a:cs typeface="+mn-cs"/>
                        </a:rPr>
                        <a:t>※1</a:t>
                      </a:r>
                      <a:r>
                        <a:rPr kumimoji="1" lang="ja-JP" altLang="en-US" sz="800" b="0" i="0" u="none" strike="noStrike" kern="1200" cap="none" spc="0" normalizeH="0" baseline="0" noProof="0" dirty="0">
                          <a:ln>
                            <a:noFill/>
                          </a:ln>
                          <a:effectLst/>
                          <a:uLnTx/>
                          <a:uFillTx/>
                          <a:latin typeface="+mn-lt"/>
                          <a:ea typeface="+mn-ea"/>
                          <a:cs typeface="+mn-cs"/>
                        </a:rPr>
                        <a:t>日間～</a:t>
                      </a:r>
                      <a:r>
                        <a:rPr kumimoji="1" lang="en-US" altLang="ja-JP" sz="800" b="0" i="0" u="none" strike="noStrike" kern="1200" cap="none" spc="0" normalizeH="0" baseline="0" noProof="0" dirty="0">
                          <a:ln>
                            <a:noFill/>
                          </a:ln>
                          <a:effectLst/>
                          <a:uLnTx/>
                          <a:uFillTx/>
                          <a:latin typeface="+mn-lt"/>
                          <a:ea typeface="+mn-ea"/>
                          <a:cs typeface="+mn-cs"/>
                        </a:rPr>
                        <a:t>4</a:t>
                      </a:r>
                      <a:r>
                        <a:rPr kumimoji="1" lang="ja-JP" altLang="en-US" sz="800" b="0" i="0" u="none" strike="noStrike" kern="1200" cap="none" spc="0" normalizeH="0" baseline="0" noProof="0" dirty="0">
                          <a:ln>
                            <a:noFill/>
                          </a:ln>
                          <a:effectLst/>
                          <a:uLnTx/>
                          <a:uFillTx/>
                          <a:latin typeface="+mn-lt"/>
                          <a:ea typeface="+mn-ea"/>
                          <a:cs typeface="+mn-cs"/>
                        </a:rPr>
                        <a:t>日間での掲載も可能ですが、掲載</a:t>
                      </a:r>
                      <a:r>
                        <a:rPr kumimoji="1" lang="en-US" altLang="ja-JP" sz="800" b="0" i="0" u="none" strike="noStrike" kern="1200" cap="none" spc="0" normalizeH="0" baseline="0" noProof="0" dirty="0" err="1">
                          <a:ln>
                            <a:noFill/>
                          </a:ln>
                          <a:effectLst/>
                          <a:uLnTx/>
                          <a:uFillTx/>
                          <a:latin typeface="+mn-lt"/>
                          <a:ea typeface="+mn-ea"/>
                          <a:cs typeface="+mn-cs"/>
                        </a:rPr>
                        <a:t>vimps</a:t>
                      </a:r>
                      <a:r>
                        <a:rPr kumimoji="1" lang="ja-JP" altLang="en-US" sz="800" b="0" i="0" u="none" strike="noStrike" kern="1200" cap="none" spc="0" normalizeH="0" baseline="0" noProof="0" dirty="0">
                          <a:ln>
                            <a:noFill/>
                          </a:ln>
                          <a:effectLst/>
                          <a:uLnTx/>
                          <a:uFillTx/>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500,000</a:t>
                      </a:r>
                      <a:r>
                        <a:rPr kumimoji="1" lang="ja-JP" altLang="en-US" sz="800" dirty="0">
                          <a:solidFill>
                            <a:schemeClr val="tx1">
                              <a:lumMod val="65000"/>
                              <a:lumOff val="35000"/>
                            </a:schemeClr>
                          </a:solidFill>
                          <a:latin typeface="+mj-lt"/>
                          <a:ea typeface="+mj-ea"/>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7438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a:solidFill>
                            <a:schemeClr val="tx1">
                              <a:lumMod val="65000"/>
                              <a:lumOff val="35000"/>
                            </a:schemeClr>
                          </a:solidFill>
                          <a:latin typeface="+mn-lt"/>
                          <a:ea typeface="+mn-ea"/>
                          <a:cs typeface="+mn-cs"/>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190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6941" y="1851315"/>
            <a:ext cx="367604" cy="678080"/>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2184" y="1917443"/>
            <a:ext cx="609599" cy="611952"/>
          </a:xfrm>
          <a:prstGeom prst="rect">
            <a:avLst/>
          </a:prstGeom>
        </p:spPr>
      </p:pic>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90005" y="1910952"/>
            <a:ext cx="609599" cy="611952"/>
          </a:xfrm>
          <a:prstGeom prst="rect">
            <a:avLst/>
          </a:prstGeom>
        </p:spPr>
      </p:pic>
      <p:pic>
        <p:nvPicPr>
          <p:cNvPr id="16" name="図 15"/>
          <p:cNvPicPr>
            <a:picLocks noChangeAspect="1"/>
          </p:cNvPicPr>
          <p:nvPr/>
        </p:nvPicPr>
        <p:blipFill>
          <a:blip r:embed="rId5"/>
          <a:stretch>
            <a:fillRect/>
          </a:stretch>
        </p:blipFill>
        <p:spPr>
          <a:xfrm>
            <a:off x="8781893" y="1923715"/>
            <a:ext cx="588002" cy="608277"/>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※SP</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はスマートフォン、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Tree>
    <p:extLst>
      <p:ext uri="{BB962C8B-B14F-4D97-AF65-F5344CB8AC3E}">
        <p14:creationId xmlns:p14="http://schemas.microsoft.com/office/powerpoint/2010/main" val="83002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プライムカバー </a:t>
            </a:r>
            <a:r>
              <a:rPr lang="en-US" altLang="ja-JP" dirty="0"/>
              <a:t>/ </a:t>
            </a:r>
            <a:r>
              <a:rPr lang="ja-JP" altLang="en-US" dirty="0"/>
              <a:t>プライムディスプレイ</a:t>
            </a: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494450790"/>
              </p:ext>
            </p:extLst>
          </p:nvPr>
        </p:nvGraphicFramePr>
        <p:xfrm>
          <a:off x="263352" y="764707"/>
          <a:ext cx="11737304" cy="5795600"/>
        </p:xfrm>
        <a:graphic>
          <a:graphicData uri="http://schemas.openxmlformats.org/drawingml/2006/table">
            <a:tbl>
              <a:tblPr firstCol="1" bandRow="1"/>
              <a:tblGrid>
                <a:gridCol w="1800200">
                  <a:extLst>
                    <a:ext uri="{9D8B030D-6E8A-4147-A177-3AD203B41FA5}">
                      <a16:colId xmlns:a16="http://schemas.microsoft.com/office/drawing/2014/main" val="792911817"/>
                    </a:ext>
                  </a:extLst>
                </a:gridCol>
                <a:gridCol w="1081248">
                  <a:extLst>
                    <a:ext uri="{9D8B030D-6E8A-4147-A177-3AD203B41FA5}">
                      <a16:colId xmlns:a16="http://schemas.microsoft.com/office/drawing/2014/main" val="598637953"/>
                    </a:ext>
                  </a:extLst>
                </a:gridCol>
                <a:gridCol w="3095216">
                  <a:extLst>
                    <a:ext uri="{9D8B030D-6E8A-4147-A177-3AD203B41FA5}">
                      <a16:colId xmlns:a16="http://schemas.microsoft.com/office/drawing/2014/main" val="2482122175"/>
                    </a:ext>
                  </a:extLst>
                </a:gridCol>
                <a:gridCol w="1512168">
                  <a:extLst>
                    <a:ext uri="{9D8B030D-6E8A-4147-A177-3AD203B41FA5}">
                      <a16:colId xmlns:a16="http://schemas.microsoft.com/office/drawing/2014/main" val="1082866281"/>
                    </a:ext>
                  </a:extLst>
                </a:gridCol>
                <a:gridCol w="1440160">
                  <a:extLst>
                    <a:ext uri="{9D8B030D-6E8A-4147-A177-3AD203B41FA5}">
                      <a16:colId xmlns:a16="http://schemas.microsoft.com/office/drawing/2014/main" val="3116060053"/>
                    </a:ext>
                  </a:extLst>
                </a:gridCol>
                <a:gridCol w="2808312">
                  <a:extLst>
                    <a:ext uri="{9D8B030D-6E8A-4147-A177-3AD203B41FA5}">
                      <a16:colId xmlns:a16="http://schemas.microsoft.com/office/drawing/2014/main" val="2062594464"/>
                    </a:ext>
                  </a:extLst>
                </a:gridCol>
              </a:tblGrid>
              <a:tr h="2461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smtClean="0">
                          <a:solidFill>
                            <a:schemeClr val="tx1">
                              <a:lumMod val="65000"/>
                              <a:lumOff val="35000"/>
                            </a:schemeClr>
                          </a:solidFill>
                          <a:latin typeface="メイリオ"/>
                          <a:ea typeface="メイリオ"/>
                          <a:cs typeface="+mn-cs"/>
                        </a:rPr>
                        <a:t>プライムカバー　</a:t>
                      </a:r>
                      <a:r>
                        <a:rPr kumimoji="1" lang="en-US" altLang="ja-JP" sz="1000" b="1" kern="1200" dirty="0" smtClean="0">
                          <a:solidFill>
                            <a:schemeClr val="tx1">
                              <a:lumMod val="65000"/>
                              <a:lumOff val="35000"/>
                            </a:schemeClr>
                          </a:solidFill>
                          <a:latin typeface="メイリオ"/>
                          <a:ea typeface="メイリオ"/>
                          <a:cs typeface="+mn-cs"/>
                        </a:rPr>
                        <a:t>SP</a:t>
                      </a:r>
                      <a:r>
                        <a:rPr kumimoji="1" lang="ja-JP" altLang="en-US" sz="1000" b="1" kern="1200" dirty="0" smtClean="0">
                          <a:solidFill>
                            <a:schemeClr val="tx1">
                              <a:lumMod val="65000"/>
                              <a:lumOff val="35000"/>
                            </a:schemeClr>
                          </a:solidFill>
                          <a:latin typeface="メイリオ"/>
                          <a:ea typeface="メイリオ"/>
                          <a:cs typeface="+mn-cs"/>
                        </a:rPr>
                        <a:t>（市区郡）</a:t>
                      </a:r>
                      <a:endParaRPr kumimoji="1" lang="ja-JP" altLang="en-US"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noProof="0" dirty="0" smtClean="0">
                          <a:solidFill>
                            <a:schemeClr val="tx1">
                              <a:lumMod val="65000"/>
                              <a:lumOff val="35000"/>
                            </a:schemeClr>
                          </a:solidFill>
                          <a:latin typeface="+mn-lt"/>
                          <a:ea typeface="+mn-ea"/>
                          <a:cs typeface="+mn-cs"/>
                        </a:rPr>
                        <a:t>プライムディスプレイ　</a:t>
                      </a:r>
                      <a:r>
                        <a:rPr kumimoji="1" lang="en-US" altLang="ja-JP" sz="1000" b="1" kern="1200" noProof="0" dirty="0" smtClean="0">
                          <a:solidFill>
                            <a:schemeClr val="tx1">
                              <a:lumMod val="65000"/>
                              <a:lumOff val="35000"/>
                            </a:schemeClr>
                          </a:solidFill>
                          <a:latin typeface="+mn-lt"/>
                          <a:ea typeface="+mn-ea"/>
                          <a:cs typeface="+mn-cs"/>
                        </a:rPr>
                        <a:t>PC</a:t>
                      </a:r>
                      <a:r>
                        <a:rPr kumimoji="1" lang="ja-JP" altLang="en-US" sz="1000" b="1" kern="1200" noProof="0" dirty="0" smtClean="0">
                          <a:solidFill>
                            <a:schemeClr val="tx1">
                              <a:lumMod val="65000"/>
                              <a:lumOff val="35000"/>
                            </a:schemeClr>
                          </a:solidFill>
                          <a:latin typeface="+mn-lt"/>
                          <a:ea typeface="+mn-ea"/>
                          <a:cs typeface="+mn-cs"/>
                        </a:rPr>
                        <a:t>（市区郡）</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内容変更</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1000001582</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内容変更</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1000001584</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373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11836917"/>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12060797"/>
                  </a:ext>
                </a:extLst>
              </a:tr>
              <a:tr h="7740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3">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 </a:t>
                      </a:r>
                      <a:r>
                        <a:rPr kumimoji="1" lang="ja-JP" altLang="en-US" sz="800" kern="1200" dirty="0" smtClean="0">
                          <a:solidFill>
                            <a:schemeClr val="tx1">
                              <a:lumMod val="65000"/>
                              <a:lumOff val="35000"/>
                            </a:schemeClr>
                          </a:solidFill>
                          <a:latin typeface="メイリオ"/>
                          <a:ea typeface="メイリオ"/>
                          <a:cs typeface="+mn-cs"/>
                        </a:rPr>
                        <a:t>動画（</a:t>
                      </a:r>
                      <a:r>
                        <a:rPr kumimoji="1" lang="en-US" altLang="ja-JP" sz="800" kern="1200" dirty="0" smtClean="0">
                          <a:solidFill>
                            <a:schemeClr val="tx1">
                              <a:lumMod val="65000"/>
                              <a:lumOff val="35000"/>
                            </a:schemeClr>
                          </a:solidFill>
                          <a:latin typeface="メイリオ"/>
                          <a:ea typeface="メイリオ"/>
                          <a:cs typeface="+mn-cs"/>
                        </a:rPr>
                        <a:t>16</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 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79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a:t>
                      </a:r>
                      <a:r>
                        <a:rPr kumimoji="1" lang="ja-JP" altLang="en-US" sz="900" b="0" kern="1200" dirty="0" smtClean="0">
                          <a:solidFill>
                            <a:schemeClr val="bg1"/>
                          </a:solidFill>
                          <a:latin typeface="+mn-lt"/>
                          <a:ea typeface="+mn-ea"/>
                          <a:cs typeface="+mn-cs"/>
                        </a:rPr>
                        <a:t>広告</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タップ後</a:t>
                      </a:r>
                      <a:r>
                        <a:rPr kumimoji="1" lang="ja-JP" altLang="en-US" sz="900" b="0" kern="1200" dirty="0">
                          <a:solidFill>
                            <a:schemeClr val="bg1"/>
                          </a:solidFill>
                          <a:latin typeface="+mn-lt"/>
                          <a:ea typeface="+mn-ea"/>
                          <a:cs typeface="+mn-cs"/>
                        </a:rPr>
                        <a:t>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動画をフルスクリーンで再生する（</a:t>
                      </a:r>
                      <a:r>
                        <a:rPr kumimoji="1" lang="en-US" altLang="ja-JP" sz="800" kern="1200" dirty="0" smtClean="0">
                          <a:solidFill>
                            <a:schemeClr val="tx1">
                              <a:lumMod val="65000"/>
                              <a:lumOff val="35000"/>
                            </a:schemeClr>
                          </a:solidFill>
                          <a:latin typeface="メイリオ"/>
                          <a:ea typeface="メイリオ"/>
                          <a:cs typeface="+mn-cs"/>
                        </a:rPr>
                        <a:t>for view</a:t>
                      </a:r>
                      <a:r>
                        <a:rPr kumimoji="1" lang="ja-JP" altLang="en-US" sz="800" kern="1200" dirty="0" smtClean="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3">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スマートフォン</a:t>
                      </a:r>
                      <a:r>
                        <a:rPr kumimoji="1" lang="ja-JP" altLang="en-US" sz="800" b="0" kern="1200" dirty="0">
                          <a:solidFill>
                            <a:schemeClr val="tx1">
                              <a:lumMod val="65000"/>
                              <a:lumOff val="35000"/>
                            </a:schemeClr>
                          </a:solidFill>
                          <a:latin typeface="メイリオ"/>
                          <a:ea typeface="メイリオ"/>
                          <a:cs typeface="+mn-cs"/>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2373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44746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Yahoo</a:t>
                      </a:r>
                      <a:r>
                        <a:rPr kumimoji="1" lang="en-US" altLang="ja-JP" sz="800" kern="1200" dirty="0">
                          <a:solidFill>
                            <a:schemeClr val="tx1">
                              <a:lumMod val="65000"/>
                              <a:lumOff val="35000"/>
                            </a:schemeClr>
                          </a:solidFill>
                          <a:latin typeface="+mn-lt"/>
                          <a:ea typeface="+mn-ea"/>
                          <a:cs typeface="+mn-cs"/>
                        </a:rPr>
                        <a:t>! JAPAN </a:t>
                      </a:r>
                      <a:r>
                        <a:rPr kumimoji="1" lang="ja-JP" altLang="en-US" sz="800" kern="1200" dirty="0">
                          <a:solidFill>
                            <a:schemeClr val="tx1">
                              <a:lumMod val="65000"/>
                              <a:lumOff val="35000"/>
                            </a:schemeClr>
                          </a:solidFill>
                          <a:latin typeface="+mn-lt"/>
                          <a:ea typeface="+mn-ea"/>
                          <a:cs typeface="+mn-cs"/>
                        </a:rPr>
                        <a:t>トップページ</a:t>
                      </a:r>
                      <a:r>
                        <a:rPr kumimoji="1" lang="ja-JP" altLang="en-US" sz="800" kern="1200" dirty="0" smtClean="0">
                          <a:solidFill>
                            <a:schemeClr val="tx1">
                              <a:lumMod val="65000"/>
                              <a:lumOff val="35000"/>
                            </a:schemeClr>
                          </a:solidFill>
                          <a:latin typeface="+mn-lt"/>
                          <a:ea typeface="+mn-ea"/>
                          <a:cs typeface="+mn-cs"/>
                        </a:rPr>
                        <a:t>以外</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ファイナンス</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知恵袋）</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Yahoo! JAPAN </a:t>
                      </a:r>
                      <a:r>
                        <a:rPr kumimoji="1" lang="ja-JP" altLang="en-US" sz="800" kern="1200" dirty="0" smtClean="0">
                          <a:solidFill>
                            <a:schemeClr val="tx1">
                              <a:lumMod val="65000"/>
                              <a:lumOff val="35000"/>
                            </a:schemeClr>
                          </a:solidFill>
                          <a:latin typeface="+mn-lt"/>
                          <a:ea typeface="+mn-ea"/>
                          <a:cs typeface="+mn-cs"/>
                        </a:rPr>
                        <a:t>トップページ以外（</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a:t>
                      </a: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知恵袋）</a:t>
                      </a:r>
                      <a:endParaRPr kumimoji="1" lang="en-US" altLang="ja-JP"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2373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日間</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日間</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l"/>
                      <a:r>
                        <a:rPr lang="ja-JP" altLang="en-US" sz="800" dirty="0" smtClean="0">
                          <a:solidFill>
                            <a:schemeClr val="tx1">
                              <a:lumMod val="65000"/>
                              <a:lumOff val="35000"/>
                            </a:schemeClr>
                          </a:solidFill>
                          <a:latin typeface="+mj-lt"/>
                          <a:ea typeface="+mj-ea"/>
                        </a:rPr>
                        <a:t>　　　　　　　　　　　　　　　　　　　　　　　　　　　　　　　　　　　　　　</a:t>
                      </a:r>
                      <a:r>
                        <a:rPr lang="en-US" altLang="ja-JP" sz="800" dirty="0" err="1" smtClean="0">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a:t>
                      </a:r>
                      <a:r>
                        <a:rPr kumimoji="1" lang="ja-JP" altLang="en-US" sz="900" b="0" kern="1200" dirty="0" smtClean="0">
                          <a:solidFill>
                            <a:schemeClr val="bg1"/>
                          </a:solidFill>
                          <a:latin typeface="+mn-lt"/>
                          <a:ea typeface="+mn-ea"/>
                          <a:cs typeface="+mn-cs"/>
                        </a:rPr>
                        <a:t>価格</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300,000</a:t>
                      </a:r>
                      <a:r>
                        <a:rPr kumimoji="1" lang="ja-JP" altLang="en-US" sz="800" dirty="0">
                          <a:solidFill>
                            <a:schemeClr val="tx1">
                              <a:lumMod val="65000"/>
                              <a:lumOff val="35000"/>
                            </a:schemeClr>
                          </a:solidFill>
                          <a:latin typeface="+mj-lt"/>
                          <a:ea typeface="+mj-ea"/>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algn="ctr"/>
                      <a:r>
                        <a:rPr kumimoji="1" lang="en-US" altLang="ja-JP" sz="800" kern="1200" dirty="0">
                          <a:solidFill>
                            <a:schemeClr val="tx1">
                              <a:lumMod val="65000"/>
                              <a:lumOff val="35000"/>
                            </a:schemeClr>
                          </a:solidFill>
                          <a:latin typeface="+mn-lt"/>
                          <a:ea typeface="+mn-ea"/>
                          <a:cs typeface="+mn-cs"/>
                        </a:rPr>
                        <a:t>3</a:t>
                      </a:r>
                      <a:r>
                        <a:rPr kumimoji="1" lang="en-US" altLang="ja-JP" sz="800" kern="1200" dirty="0" smtClean="0">
                          <a:solidFill>
                            <a:schemeClr val="tx1">
                              <a:lumMod val="65000"/>
                              <a:lumOff val="35000"/>
                            </a:schemeClr>
                          </a:solidFill>
                          <a:latin typeface="+mn-lt"/>
                          <a:ea typeface="+mn-ea"/>
                          <a:cs typeface="+mn-cs"/>
                        </a:rPr>
                        <a:t>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381913646"/>
                  </a:ext>
                </a:extLst>
              </a:tr>
              <a:tr h="14020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smtClean="0">
                          <a:solidFill>
                            <a:schemeClr val="bg1"/>
                          </a:solidFill>
                          <a:latin typeface="+mn-lt"/>
                          <a:ea typeface="+mn-ea"/>
                          <a:cs typeface="+mn-cs"/>
                        </a:rPr>
                        <a:t>）</a:t>
                      </a:r>
                      <a:endParaRPr kumimoji="1" lang="en-US" altLang="ja-JP" sz="900" b="0" kern="1200" dirty="0" smtClean="0">
                        <a:solidFill>
                          <a:schemeClr val="bg1"/>
                        </a:solidFill>
                        <a:latin typeface="+mn-lt"/>
                        <a:ea typeface="+mn-ea"/>
                        <a:cs typeface="+mn-cs"/>
                      </a:endParaRPr>
                    </a:p>
                    <a:p>
                      <a:pPr algn="ctr"/>
                      <a:endParaRPr kumimoji="1" lang="en-US" altLang="ja-JP" sz="900" b="0" kern="1200" dirty="0" smtClean="0">
                        <a:solidFill>
                          <a:schemeClr val="bg1"/>
                        </a:solidFill>
                        <a:latin typeface="+mn-lt"/>
                        <a:ea typeface="+mn-ea"/>
                        <a:cs typeface="+mn-cs"/>
                      </a:endParaRPr>
                    </a:p>
                    <a:p>
                      <a:pPr algn="ctr"/>
                      <a:r>
                        <a:rPr kumimoji="1" lang="en-US" altLang="ja-JP" sz="900" b="0" kern="1200" dirty="0" smtClean="0">
                          <a:solidFill>
                            <a:schemeClr val="bg1"/>
                          </a:solidFill>
                          <a:latin typeface="+mn-lt"/>
                          <a:ea typeface="+mn-ea"/>
                          <a:cs typeface="+mn-cs"/>
                        </a:rPr>
                        <a:t>※</a:t>
                      </a:r>
                      <a:r>
                        <a:rPr kumimoji="1" lang="ja-JP" altLang="en-US" sz="900" b="0" kern="1200" dirty="0" smtClean="0">
                          <a:solidFill>
                            <a:schemeClr val="bg1"/>
                          </a:solidFill>
                          <a:latin typeface="+mn-lt"/>
                          <a:ea typeface="+mn-ea"/>
                          <a:cs typeface="+mn-cs"/>
                        </a:rPr>
                        <a:t>この商品に限り、市区郡と</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その他ターゲティングを</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掛け合わせる場合は</a:t>
                      </a:r>
                    </a:p>
                    <a:p>
                      <a:pPr algn="ctr"/>
                      <a:r>
                        <a:rPr kumimoji="1" lang="ja-JP" altLang="en-US" sz="900" b="0" kern="1200" dirty="0" smtClean="0">
                          <a:solidFill>
                            <a:schemeClr val="bg1"/>
                          </a:solidFill>
                          <a:latin typeface="+mn-lt"/>
                          <a:ea typeface="+mn-ea"/>
                          <a:cs typeface="+mn-cs"/>
                        </a:rPr>
                        <a:t>上限値が２倍を超える</a:t>
                      </a:r>
                      <a:endParaRPr kumimoji="1" lang="en-US" altLang="ja-JP" sz="900" b="0" kern="1200" dirty="0" smtClean="0">
                        <a:solidFill>
                          <a:schemeClr val="bg1"/>
                        </a:solidFill>
                        <a:latin typeface="+mn-lt"/>
                        <a:ea typeface="+mn-ea"/>
                        <a:cs typeface="+mn-cs"/>
                      </a:endParaRPr>
                    </a:p>
                    <a:p>
                      <a:pPr algn="ctr"/>
                      <a:r>
                        <a:rPr kumimoji="1" lang="ja-JP" altLang="en-US" sz="900" b="0" kern="1200" dirty="0" smtClean="0">
                          <a:solidFill>
                            <a:schemeClr val="bg1"/>
                          </a:solidFill>
                          <a:latin typeface="+mn-lt"/>
                          <a:ea typeface="+mn-ea"/>
                          <a:cs typeface="+mn-cs"/>
                        </a:rPr>
                        <a:t>商品設計です。</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514</a:t>
                      </a:r>
                      <a:r>
                        <a:rPr kumimoji="1" lang="ja-JP" altLang="en-US" sz="800" kern="1200" dirty="0" smtClean="0">
                          <a:solidFill>
                            <a:schemeClr val="tx1">
                              <a:lumMod val="65000"/>
                              <a:lumOff val="35000"/>
                            </a:schemeClr>
                          </a:solidFill>
                          <a:latin typeface="メイリオ"/>
                          <a:ea typeface="メイリオ"/>
                          <a:cs typeface="+mn-cs"/>
                        </a:rPr>
                        <a:t>円（</a:t>
                      </a:r>
                      <a:r>
                        <a:rPr kumimoji="1" lang="en-US" altLang="ja-JP" sz="800" kern="1200" dirty="0" smtClean="0">
                          <a:solidFill>
                            <a:schemeClr val="tx1">
                              <a:lumMod val="65000"/>
                              <a:lumOff val="35000"/>
                            </a:schemeClr>
                          </a:solidFill>
                          <a:latin typeface="メイリオ"/>
                          <a:ea typeface="メイリオ"/>
                          <a:cs typeface="+mn-cs"/>
                        </a:rPr>
                        <a:t>330</a:t>
                      </a:r>
                      <a:r>
                        <a:rPr kumimoji="1" lang="ja-JP" altLang="en-US" sz="800" kern="1200" dirty="0" smtClean="0">
                          <a:solidFill>
                            <a:schemeClr val="tx1">
                              <a:lumMod val="65000"/>
                              <a:lumOff val="35000"/>
                            </a:schemeClr>
                          </a:solidFill>
                          <a:latin typeface="メイリオ"/>
                          <a:ea typeface="メイリオ"/>
                          <a:cs typeface="+mn-cs"/>
                        </a:rPr>
                        <a:t>円</a:t>
                      </a:r>
                      <a:r>
                        <a:rPr kumimoji="1" lang="en-US" altLang="ja-JP" sz="800" kern="1200" dirty="0" smtClean="0">
                          <a:solidFill>
                            <a:schemeClr val="tx1">
                              <a:lumMod val="65000"/>
                              <a:lumOff val="35000"/>
                            </a:schemeClr>
                          </a:solidFill>
                          <a:latin typeface="メイリオ"/>
                          <a:ea typeface="メイリオ"/>
                          <a:cs typeface="+mn-cs"/>
                        </a:rPr>
                        <a:t>×1.56</a:t>
                      </a:r>
                      <a:r>
                        <a:rPr kumimoji="1" lang="ja-JP" altLang="en-US" sz="800" kern="1200" dirty="0" smtClean="0">
                          <a:solidFill>
                            <a:schemeClr val="tx1">
                              <a:lumMod val="65000"/>
                              <a:lumOff val="35000"/>
                            </a:schemeClr>
                          </a:solidFill>
                          <a:latin typeface="メイリオ"/>
                          <a:ea typeface="メイリオ"/>
                          <a:cs typeface="+mn-cs"/>
                        </a:rPr>
                        <a:t>倍）</a:t>
                      </a:r>
                      <a:endParaRPr kumimoji="1" lang="en-US" altLang="ja-JP" sz="800" kern="1200" dirty="0" smtClean="0">
                        <a:solidFill>
                          <a:schemeClr val="tx1">
                            <a:lumMod val="65000"/>
                            <a:lumOff val="35000"/>
                          </a:schemeClr>
                        </a:solidFill>
                        <a:latin typeface="メイリオ"/>
                        <a:ea typeface="メイリオ"/>
                        <a:cs typeface="+mn-cs"/>
                      </a:endParaRPr>
                    </a:p>
                    <a:p>
                      <a:pPr algn="ct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市区郡とその他ターゲティングを掛け合わせる場合は</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以下の</a:t>
                      </a:r>
                      <a:r>
                        <a:rPr kumimoji="1" lang="en-US" altLang="ja-JP" sz="800" kern="1200" dirty="0" err="1" smtClean="0">
                          <a:solidFill>
                            <a:schemeClr val="tx1">
                              <a:lumMod val="65000"/>
                              <a:lumOff val="35000"/>
                            </a:schemeClr>
                          </a:solidFill>
                          <a:latin typeface="メイリオ"/>
                          <a:ea typeface="メイリオ"/>
                          <a:cs typeface="+mn-cs"/>
                        </a:rPr>
                        <a:t>vCPM</a:t>
                      </a:r>
                      <a:r>
                        <a:rPr kumimoji="1" lang="ja-JP" altLang="en-US" sz="800" kern="1200" dirty="0" smtClean="0">
                          <a:solidFill>
                            <a:schemeClr val="tx1">
                              <a:lumMod val="65000"/>
                              <a:lumOff val="35000"/>
                            </a:schemeClr>
                          </a:solidFill>
                          <a:latin typeface="メイリオ"/>
                          <a:ea typeface="メイリオ"/>
                          <a:cs typeface="+mn-cs"/>
                        </a:rPr>
                        <a:t>になります。</a:t>
                      </a:r>
                      <a:r>
                        <a:rPr kumimoji="1" lang="en-US" altLang="ja-JP" sz="800" kern="1200" dirty="0" smtClean="0">
                          <a:solidFill>
                            <a:schemeClr val="tx1">
                              <a:lumMod val="65000"/>
                              <a:lumOff val="35000"/>
                            </a:schemeClr>
                          </a:solidFill>
                          <a:latin typeface="メイリオ"/>
                          <a:ea typeface="メイリオ"/>
                          <a:cs typeface="+mn-cs"/>
                        </a:rPr>
                        <a:t/>
                      </a:r>
                      <a:br>
                        <a:rPr kumimoji="1" lang="en-US" altLang="ja-JP" sz="800" kern="1200" dirty="0" smtClean="0">
                          <a:solidFill>
                            <a:schemeClr val="tx1">
                              <a:lumMod val="65000"/>
                              <a:lumOff val="35000"/>
                            </a:schemeClr>
                          </a:solidFill>
                          <a:latin typeface="メイリオ"/>
                          <a:ea typeface="メイリオ"/>
                          <a:cs typeface="+mn-cs"/>
                        </a:rPr>
                      </a:b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617</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617</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741</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オーディエンスカテゴリー：</a:t>
                      </a:r>
                      <a:r>
                        <a:rPr kumimoji="1" lang="en-US" altLang="ja-JP" sz="800" kern="1200" dirty="0" smtClean="0">
                          <a:solidFill>
                            <a:schemeClr val="tx1">
                              <a:lumMod val="65000"/>
                              <a:lumOff val="35000"/>
                            </a:schemeClr>
                          </a:solidFill>
                          <a:latin typeface="メイリオ"/>
                          <a:ea typeface="メイリオ"/>
                          <a:cs typeface="+mn-cs"/>
                        </a:rPr>
                        <a:t>792</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or</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オーディエンスカテゴリー：</a:t>
                      </a:r>
                      <a:r>
                        <a:rPr kumimoji="1" lang="en-US" altLang="ja-JP" sz="800" kern="1200" dirty="0" smtClean="0">
                          <a:solidFill>
                            <a:schemeClr val="tx1">
                              <a:lumMod val="65000"/>
                              <a:lumOff val="35000"/>
                            </a:schemeClr>
                          </a:solidFill>
                          <a:latin typeface="メイリオ"/>
                          <a:ea typeface="メイリオ"/>
                          <a:cs typeface="+mn-cs"/>
                        </a:rPr>
                        <a:t>792</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市区郡</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年齢</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性別</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オーディエンスカテゴリー：</a:t>
                      </a:r>
                      <a:r>
                        <a:rPr kumimoji="1" lang="en-US" altLang="ja-JP" sz="800" kern="1200" dirty="0" smtClean="0">
                          <a:solidFill>
                            <a:schemeClr val="tx1">
                              <a:lumMod val="65000"/>
                              <a:lumOff val="35000"/>
                            </a:schemeClr>
                          </a:solidFill>
                          <a:latin typeface="メイリオ"/>
                          <a:ea typeface="メイリオ"/>
                          <a:cs typeface="+mn-cs"/>
                        </a:rPr>
                        <a:t>792</a:t>
                      </a:r>
                      <a:r>
                        <a:rPr kumimoji="1" lang="ja-JP" altLang="en-US" sz="800" kern="1200" dirty="0" smtClean="0">
                          <a:solidFill>
                            <a:schemeClr val="tx1">
                              <a:lumMod val="65000"/>
                              <a:lumOff val="35000"/>
                            </a:schemeClr>
                          </a:solidFill>
                          <a:latin typeface="メイリオ"/>
                          <a:ea typeface="メイリオ"/>
                          <a:cs typeface="+mn-cs"/>
                        </a:rPr>
                        <a:t>円</a:t>
                      </a:r>
                      <a:endParaRPr kumimoji="1" lang="en-US" altLang="ja-JP" sz="800" kern="1200" dirty="0" smtClean="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405</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260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市区郡とその他ターゲティングを掛け合わせる場合は</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以下の</a:t>
                      </a:r>
                      <a:r>
                        <a:rPr kumimoji="1" lang="en-US" altLang="ja-JP" sz="800" kern="1200" dirty="0" err="1"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になります。</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486</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486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584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624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or</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624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624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2</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486</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312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市区郡とその他ターゲティングを掛け合わせる場合は以下の</a:t>
                      </a:r>
                      <a:r>
                        <a:rPr kumimoji="1" lang="en-US" altLang="ja-JP" sz="800" kern="1200" dirty="0" err="1" smtClean="0">
                          <a:solidFill>
                            <a:schemeClr val="tx1">
                              <a:lumMod val="65000"/>
                              <a:lumOff val="35000"/>
                            </a:schemeClr>
                          </a:solidFill>
                          <a:latin typeface="+mn-lt"/>
                          <a:ea typeface="+mn-ea"/>
                          <a:cs typeface="+mn-cs"/>
                        </a:rPr>
                        <a:t>vCPM</a:t>
                      </a:r>
                      <a:r>
                        <a:rPr kumimoji="1" lang="ja-JP" altLang="en-US" sz="800" kern="1200" dirty="0" smtClean="0">
                          <a:solidFill>
                            <a:schemeClr val="tx1">
                              <a:lumMod val="65000"/>
                              <a:lumOff val="35000"/>
                            </a:schemeClr>
                          </a:solidFill>
                          <a:latin typeface="+mn-lt"/>
                          <a:ea typeface="+mn-ea"/>
                          <a:cs typeface="+mn-cs"/>
                        </a:rPr>
                        <a:t>になります。</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584</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
                      </a:r>
                      <a:br>
                        <a:rPr kumimoji="1" lang="en-US" altLang="ja-JP" sz="800" kern="1200" dirty="0" smtClean="0">
                          <a:solidFill>
                            <a:schemeClr val="tx1">
                              <a:lumMod val="65000"/>
                              <a:lumOff val="35000"/>
                            </a:schemeClr>
                          </a:solidFill>
                          <a:latin typeface="+mn-lt"/>
                          <a:ea typeface="+mn-ea"/>
                          <a:cs typeface="+mn-cs"/>
                        </a:rPr>
                      </a:b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584</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700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748</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or</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748</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市区郡</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年齢</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性別</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オーディエンスカテゴリー：</a:t>
                      </a:r>
                      <a:r>
                        <a:rPr kumimoji="1" lang="en-US" altLang="ja-JP" sz="800" kern="1200" dirty="0" smtClean="0">
                          <a:solidFill>
                            <a:schemeClr val="tx1">
                              <a:lumMod val="65000"/>
                              <a:lumOff val="35000"/>
                            </a:schemeClr>
                          </a:solidFill>
                          <a:latin typeface="+mn-lt"/>
                          <a:ea typeface="+mn-ea"/>
                          <a:cs typeface="+mn-cs"/>
                        </a:rPr>
                        <a:t>748</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237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a:t>
                      </a:r>
                      <a:r>
                        <a:rPr kumimoji="1" lang="ja-JP" altLang="en-US" sz="800" b="0" kern="1200" dirty="0">
                          <a:solidFill>
                            <a:schemeClr val="bg1"/>
                          </a:solidFill>
                          <a:latin typeface="+mn-lt"/>
                          <a:ea typeface="+mn-ea"/>
                          <a:cs typeface="+mn-cs"/>
                        </a:rPr>
                        <a:t>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3">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3213" y="1755659"/>
            <a:ext cx="367604" cy="678080"/>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8319" y="1753821"/>
            <a:ext cx="609599" cy="611952"/>
          </a:xfrm>
          <a:prstGeom prst="rect">
            <a:avLst/>
          </a:prstGeom>
        </p:spPr>
      </p:pic>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23795" y="1747439"/>
            <a:ext cx="609599" cy="611952"/>
          </a:xfrm>
          <a:prstGeom prst="rect">
            <a:avLst/>
          </a:prstGeom>
        </p:spPr>
      </p:pic>
      <p:pic>
        <p:nvPicPr>
          <p:cNvPr id="16" name="図 15"/>
          <p:cNvPicPr>
            <a:picLocks noChangeAspect="1"/>
          </p:cNvPicPr>
          <p:nvPr/>
        </p:nvPicPr>
        <p:blipFill>
          <a:blip r:embed="rId5"/>
          <a:stretch>
            <a:fillRect/>
          </a:stretch>
        </p:blipFill>
        <p:spPr>
          <a:xfrm>
            <a:off x="8746699" y="1755658"/>
            <a:ext cx="588002" cy="608277"/>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※SP</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はスマートフォン、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r>
              <a:rPr kumimoji="0" lang="ja-JP" altLang="en-US" sz="7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Tree>
    <p:extLst>
      <p:ext uri="{BB962C8B-B14F-4D97-AF65-F5344CB8AC3E}">
        <p14:creationId xmlns:p14="http://schemas.microsoft.com/office/powerpoint/2010/main" val="4267286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753818925"/>
              </p:ext>
            </p:extLst>
          </p:nvPr>
        </p:nvGraphicFramePr>
        <p:xfrm>
          <a:off x="335360" y="908720"/>
          <a:ext cx="7632848" cy="3345338"/>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1811924">
                  <a:extLst>
                    <a:ext uri="{9D8B030D-6E8A-4147-A177-3AD203B41FA5}">
                      <a16:colId xmlns:a16="http://schemas.microsoft.com/office/drawing/2014/main" val="3608287535"/>
                    </a:ext>
                  </a:extLst>
                </a:gridCol>
                <a:gridCol w="1800200">
                  <a:extLst>
                    <a:ext uri="{9D8B030D-6E8A-4147-A177-3AD203B41FA5}">
                      <a16:colId xmlns:a16="http://schemas.microsoft.com/office/drawing/2014/main" val="2591893762"/>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プライムディスプレイ　</a:t>
                      </a:r>
                      <a:r>
                        <a:rPr kumimoji="1" lang="en-US" altLang="ja-JP" sz="1050" b="1" kern="1200" dirty="0" smtClean="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j-ea"/>
                          <a:cs typeface="+mn-cs"/>
                        </a:rPr>
                        <a:t>5-100</a:t>
                      </a:r>
                      <a:r>
                        <a:rPr kumimoji="1" lang="ja-JP" altLang="en-US" sz="1050" b="0" kern="1200" dirty="0">
                          <a:solidFill>
                            <a:schemeClr val="tx1">
                              <a:lumMod val="65000"/>
                              <a:lumOff val="35000"/>
                            </a:schemeClr>
                          </a:solidFill>
                          <a:latin typeface="+mj-ea"/>
                          <a:ea typeface="+mj-ea"/>
                          <a:cs typeface="+mn-cs"/>
                        </a:rPr>
                        <a:t>回</a:t>
                      </a:r>
                      <a:r>
                        <a:rPr kumimoji="1" lang="en-US" altLang="ja-JP" sz="1050" b="0" kern="1200" dirty="0">
                          <a:solidFill>
                            <a:schemeClr val="tx1">
                              <a:lumMod val="65000"/>
                              <a:lumOff val="35000"/>
                            </a:schemeClr>
                          </a:solidFill>
                          <a:latin typeface="+mj-ea"/>
                          <a:ea typeface="+mj-ea"/>
                          <a:cs typeface="+mn-cs"/>
                        </a:rPr>
                        <a:t>/</a:t>
                      </a:r>
                      <a:r>
                        <a:rPr kumimoji="1" lang="ja-JP" altLang="en-US" sz="1050" b="0" kern="1200" dirty="0">
                          <a:solidFill>
                            <a:schemeClr val="tx1">
                              <a:lumMod val="65000"/>
                              <a:lumOff val="35000"/>
                            </a:schemeClr>
                          </a:solidFill>
                          <a:latin typeface="+mj-ea"/>
                          <a:ea typeface="+mj-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293096"/>
            <a:ext cx="11665296" cy="163121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ja-JP" altLang="en-US" sz="1050" dirty="0" smtClean="0">
                <a:solidFill>
                  <a:schemeClr val="tx1">
                    <a:lumMod val="65000"/>
                    <a:lumOff val="35000"/>
                  </a:schemeClr>
                </a:solidFill>
                <a:latin typeface="+mn-ea"/>
              </a:rPr>
              <a:t>。</a:t>
            </a: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r>
              <a:rPr lang="ja-JP" altLang="en-US" sz="1050" dirty="0" smtClean="0">
                <a:solidFill>
                  <a:schemeClr val="tx1">
                    <a:lumMod val="65000"/>
                    <a:lumOff val="35000"/>
                  </a:schemeClr>
                </a:solidFill>
                <a:latin typeface="+mn-ea"/>
              </a:rPr>
              <a:t>。</a:t>
            </a:r>
            <a:endParaRPr lang="en-US" altLang="ja-JP" sz="1050" dirty="0" smtClean="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r>
              <a:rPr lang="ja-JP" altLang="en-US" sz="1050" dirty="0" smtClean="0">
                <a:solidFill>
                  <a:schemeClr val="tx1">
                    <a:lumMod val="65000"/>
                    <a:lumOff val="35000"/>
                  </a:schemeClr>
                </a:solidFill>
                <a:latin typeface="+mn-ea"/>
              </a:rPr>
              <a:t>。</a:t>
            </a: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t>
            </a:r>
            <a:r>
              <a:rPr lang="en-US" altLang="ja-JP" sz="1050" dirty="0" smtClean="0">
                <a:solidFill>
                  <a:schemeClr val="tx1">
                    <a:lumMod val="65000"/>
                    <a:lumOff val="35000"/>
                  </a:schemeClr>
                </a:solidFill>
                <a:latin typeface="+mn-ea"/>
                <a:hlinkClick r:id="rId2"/>
              </a:rPr>
              <a:t>ads-help.yahoo.co.jp/yahooads/display/articledetail?lan=ja&amp;aid=71655</a:t>
            </a: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p:txBody>
      </p:sp>
    </p:spTree>
    <p:extLst>
      <p:ext uri="{BB962C8B-B14F-4D97-AF65-F5344CB8AC3E}">
        <p14:creationId xmlns:p14="http://schemas.microsoft.com/office/powerpoint/2010/main" val="2474732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75355242"/>
              </p:ext>
            </p:extLst>
          </p:nvPr>
        </p:nvGraphicFramePr>
        <p:xfrm>
          <a:off x="335360" y="908720"/>
          <a:ext cx="6226178" cy="3345338"/>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656184">
                  <a:extLst>
                    <a:ext uri="{9D8B030D-6E8A-4147-A177-3AD203B41FA5}">
                      <a16:colId xmlns:a16="http://schemas.microsoft.com/office/drawing/2014/main" val="135909385"/>
                    </a:ext>
                  </a:extLst>
                </a:gridCol>
                <a:gridCol w="1944216">
                  <a:extLst>
                    <a:ext uri="{9D8B030D-6E8A-4147-A177-3AD203B41FA5}">
                      <a16:colId xmlns:a16="http://schemas.microsoft.com/office/drawing/2014/main" val="2760754859"/>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（市区郡）</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プライムディスプレイ　</a:t>
                      </a:r>
                      <a:r>
                        <a:rPr kumimoji="1" lang="en-US" altLang="ja-JP" sz="1050" b="1" kern="1200" dirty="0" smtClean="0">
                          <a:solidFill>
                            <a:schemeClr val="tx1">
                              <a:lumMod val="65000"/>
                              <a:lumOff val="35000"/>
                            </a:schemeClr>
                          </a:solidFill>
                          <a:latin typeface="+mn-lt"/>
                          <a:ea typeface="+mn-ea"/>
                          <a:cs typeface="+mn-cs"/>
                        </a:rPr>
                        <a:t>PC</a:t>
                      </a:r>
                      <a:r>
                        <a:rPr kumimoji="1" lang="ja-JP" altLang="en-US" sz="1050" b="1" kern="1200" dirty="0">
                          <a:solidFill>
                            <a:schemeClr val="tx1">
                              <a:lumMod val="65000"/>
                              <a:lumOff val="35000"/>
                            </a:schemeClr>
                          </a:solidFill>
                          <a:latin typeface="+mn-lt"/>
                          <a:ea typeface="+mn-ea"/>
                          <a:cs typeface="+mn-cs"/>
                        </a:rPr>
                        <a:t>　（市区郡）</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62080"/>
            <a:ext cx="11665296" cy="163121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300" b="1" dirty="0" smtClean="0">
                <a:solidFill>
                  <a:schemeClr val="tx1">
                    <a:lumMod val="65000"/>
                    <a:lumOff val="35000"/>
                  </a:schemeClr>
                </a:solidFill>
                <a:latin typeface="+mn-ea"/>
              </a:rPr>
              <a:t>【</a:t>
            </a:r>
            <a:r>
              <a:rPr lang="ja-JP" altLang="en-US" sz="1300" b="1" dirty="0" smtClean="0">
                <a:solidFill>
                  <a:schemeClr val="tx1">
                    <a:lumMod val="65000"/>
                    <a:lumOff val="35000"/>
                  </a:schemeClr>
                </a:solidFill>
                <a:latin typeface="+mn-ea"/>
              </a:rPr>
              <a:t>注意事項</a:t>
            </a:r>
            <a:r>
              <a:rPr lang="en-US" altLang="ja-JP" sz="1300" b="1" dirty="0" smtClean="0">
                <a:solidFill>
                  <a:schemeClr val="tx1">
                    <a:lumMod val="65000"/>
                    <a:lumOff val="35000"/>
                  </a:schemeClr>
                </a:solidFill>
                <a:latin typeface="+mn-ea"/>
              </a:rPr>
              <a:t>】</a:t>
            </a:r>
          </a:p>
          <a:p>
            <a:pPr>
              <a:lnSpc>
                <a:spcPts val="1460"/>
              </a:lnSpc>
            </a:pPr>
            <a:r>
              <a:rPr lang="ja-JP" altLang="en-US" sz="1300" b="1" dirty="0" smtClean="0">
                <a:solidFill>
                  <a:schemeClr val="tx1">
                    <a:lumMod val="65000"/>
                    <a:lumOff val="35000"/>
                  </a:schemeClr>
                </a:solidFill>
                <a:latin typeface="+mn-ea"/>
              </a:rPr>
              <a:t>こちらの商品における、各ターゲティングを掛け合わせた際の</a:t>
            </a:r>
            <a:r>
              <a:rPr lang="en-US" altLang="ja-JP" sz="1300" b="1" dirty="0" err="1" smtClean="0">
                <a:solidFill>
                  <a:schemeClr val="tx1">
                    <a:lumMod val="65000"/>
                    <a:lumOff val="35000"/>
                  </a:schemeClr>
                </a:solidFill>
                <a:latin typeface="+mn-ea"/>
              </a:rPr>
              <a:t>vCPM</a:t>
            </a:r>
            <a:r>
              <a:rPr lang="ja-JP" altLang="en-US" sz="1300" b="1" dirty="0" smtClean="0">
                <a:solidFill>
                  <a:schemeClr val="tx1">
                    <a:lumMod val="65000"/>
                    <a:lumOff val="35000"/>
                  </a:schemeClr>
                </a:solidFill>
                <a:latin typeface="+mn-ea"/>
              </a:rPr>
              <a:t>は、</a:t>
            </a:r>
            <a:r>
              <a:rPr lang="en-US" altLang="ja-JP" sz="1300" b="1" dirty="0" smtClean="0">
                <a:solidFill>
                  <a:schemeClr val="tx1">
                    <a:lumMod val="65000"/>
                    <a:lumOff val="35000"/>
                  </a:schemeClr>
                </a:solidFill>
                <a:latin typeface="+mn-ea"/>
              </a:rPr>
              <a:t>P3</a:t>
            </a:r>
            <a:r>
              <a:rPr lang="ja-JP" altLang="en-US" sz="1300" b="1" dirty="0">
                <a:solidFill>
                  <a:schemeClr val="tx1">
                    <a:lumMod val="65000"/>
                    <a:lumOff val="35000"/>
                  </a:schemeClr>
                </a:solidFill>
                <a:latin typeface="+mn-ea"/>
              </a:rPr>
              <a:t>「商品一覧」ページの</a:t>
            </a:r>
            <a:r>
              <a:rPr lang="ja-JP" altLang="en-US" sz="1300" b="1" dirty="0" smtClean="0">
                <a:solidFill>
                  <a:schemeClr val="tx1">
                    <a:lumMod val="65000"/>
                    <a:lumOff val="35000"/>
                  </a:schemeClr>
                </a:solidFill>
                <a:latin typeface="+mn-ea"/>
              </a:rPr>
              <a:t>「基本</a:t>
            </a:r>
            <a:r>
              <a:rPr lang="ja-JP" altLang="en-US" sz="1300" b="1" dirty="0">
                <a:solidFill>
                  <a:schemeClr val="tx1">
                    <a:lumMod val="65000"/>
                    <a:lumOff val="35000"/>
                  </a:schemeClr>
                </a:solidFill>
                <a:latin typeface="+mn-ea"/>
              </a:rPr>
              <a:t>料金（</a:t>
            </a:r>
            <a:r>
              <a:rPr lang="en-US" altLang="ja-JP" sz="1300" b="1" dirty="0" err="1">
                <a:solidFill>
                  <a:schemeClr val="tx1">
                    <a:lumMod val="65000"/>
                    <a:lumOff val="35000"/>
                  </a:schemeClr>
                </a:solidFill>
                <a:latin typeface="+mn-ea"/>
              </a:rPr>
              <a:t>vCPM</a:t>
            </a:r>
            <a:r>
              <a:rPr lang="ja-JP" altLang="en-US" sz="1300" b="1" dirty="0" smtClean="0">
                <a:solidFill>
                  <a:schemeClr val="tx1">
                    <a:lumMod val="65000"/>
                    <a:lumOff val="35000"/>
                  </a:schemeClr>
                </a:solidFill>
                <a:latin typeface="+mn-ea"/>
              </a:rPr>
              <a:t>）」欄をご確認ください。</a:t>
            </a:r>
            <a:endParaRPr lang="en-US" altLang="ja-JP" sz="1300" b="1" dirty="0" smtClean="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ja-JP" altLang="en-US" sz="1050" dirty="0" smtClean="0">
                <a:solidFill>
                  <a:schemeClr val="tx1">
                    <a:lumMod val="65000"/>
                    <a:lumOff val="35000"/>
                  </a:schemeClr>
                </a:solidFill>
                <a:latin typeface="+mn-ea"/>
              </a:rPr>
              <a:t>オーディエンスカテゴリーの詳細は、</a:t>
            </a:r>
            <a:r>
              <a:rPr lang="en-US" altLang="ja-JP" sz="1050" dirty="0" smtClean="0">
                <a:solidFill>
                  <a:schemeClr val="tx1">
                    <a:lumMod val="65000"/>
                    <a:lumOff val="35000"/>
                  </a:schemeClr>
                </a:solidFill>
                <a:latin typeface="+mn-ea"/>
              </a:rPr>
              <a:t>Yahoo!</a:t>
            </a:r>
            <a:r>
              <a:rPr lang="ja-JP" altLang="en-US" sz="1050" dirty="0" smtClean="0">
                <a:solidFill>
                  <a:schemeClr val="tx1">
                    <a:lumMod val="65000"/>
                    <a:lumOff val="35000"/>
                  </a:schemeClr>
                </a:solidFill>
                <a:latin typeface="+mn-ea"/>
              </a:rPr>
              <a:t>広告ヘルプを参照してください。</a:t>
            </a: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hlinkClick r:id="rId2"/>
              </a:rPr>
              <a:t>https</a:t>
            </a:r>
            <a:r>
              <a:rPr lang="en-US" altLang="ja-JP" sz="1050" dirty="0">
                <a:solidFill>
                  <a:schemeClr val="tx1">
                    <a:lumMod val="65000"/>
                    <a:lumOff val="35000"/>
                  </a:schemeClr>
                </a:solidFill>
                <a:latin typeface="+mn-ea"/>
                <a:hlinkClick r:id="rId2"/>
              </a:rPr>
              <a:t>://</a:t>
            </a:r>
            <a:r>
              <a:rPr lang="en-US" altLang="ja-JP" sz="1050" dirty="0" smtClean="0">
                <a:solidFill>
                  <a:schemeClr val="tx1">
                    <a:lumMod val="65000"/>
                    <a:lumOff val="35000"/>
                  </a:schemeClr>
                </a:solidFill>
                <a:latin typeface="+mn-ea"/>
                <a:hlinkClick r:id="rId2"/>
              </a:rPr>
              <a:t>ads-help.yahoo.co.jp/yahooads/display/articledetail?lan=ja&amp;aid=71655</a:t>
            </a: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p:txBody>
      </p:sp>
    </p:spTree>
    <p:extLst>
      <p:ext uri="{BB962C8B-B14F-4D97-AF65-F5344CB8AC3E}">
        <p14:creationId xmlns:p14="http://schemas.microsoft.com/office/powerpoint/2010/main" val="3309733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a:t>
            </a:r>
            <a:r>
              <a:rPr lang="ja-JP" altLang="en-US" dirty="0" smtClean="0"/>
              <a:t>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16" name="正方形/長方形 15"/>
          <p:cNvSpPr/>
          <p:nvPr/>
        </p:nvSpPr>
        <p:spPr>
          <a:xfrm>
            <a:off x="5983516" y="6207695"/>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 </a:t>
            </a:r>
            <a:r>
              <a:rPr kumimoji="0" lang="ja-JP" altLang="en-US" sz="800" kern="0" dirty="0">
                <a:solidFill>
                  <a:prstClr val="black">
                    <a:lumMod val="65000"/>
                    <a:lumOff val="35000"/>
                  </a:prstClr>
                </a:solidFill>
              </a:rPr>
              <a:t> </a:t>
            </a:r>
            <a:r>
              <a:rPr kumimoji="0" lang="ja-JP" altLang="en-US" sz="800" kern="0" dirty="0" smtClean="0">
                <a:solidFill>
                  <a:prstClr val="black">
                    <a:lumMod val="65000"/>
                    <a:lumOff val="35000"/>
                  </a:prstClr>
                </a:solidFill>
              </a:rPr>
              <a:t> </a:t>
            </a:r>
            <a:r>
              <a:rPr kumimoji="0" lang="en-US" altLang="ja-JP" sz="800" kern="0" dirty="0" smtClean="0">
                <a:solidFill>
                  <a:prstClr val="black">
                    <a:lumMod val="65000"/>
                    <a:lumOff val="35000"/>
                  </a:prstClr>
                </a:solidFill>
              </a:rPr>
              <a:t>SP</a:t>
            </a:r>
            <a:r>
              <a:rPr kumimoji="0" lang="ja-JP" altLang="en-US" sz="800" kern="0" dirty="0">
                <a:solidFill>
                  <a:prstClr val="black">
                    <a:lumMod val="65000"/>
                    <a:lumOff val="35000"/>
                  </a:prstClr>
                </a:solidFill>
              </a:rPr>
              <a:t>はスマートフォン</a:t>
            </a:r>
            <a:r>
              <a:rPr kumimoji="0" lang="ja-JP" altLang="en-US" sz="800" kern="0" dirty="0" smtClean="0">
                <a:solidFill>
                  <a:prstClr val="black">
                    <a:lumMod val="65000"/>
                    <a:lumOff val="35000"/>
                  </a:prstClr>
                </a:solidFill>
              </a:rPr>
              <a:t>、</a:t>
            </a:r>
            <a:r>
              <a:rPr kumimoji="0" lang="en-US" altLang="ja-JP" sz="800" kern="0" dirty="0" smtClean="0">
                <a:solidFill>
                  <a:prstClr val="black">
                    <a:lumMod val="65000"/>
                    <a:lumOff val="35000"/>
                  </a:prstClr>
                </a:solidFill>
              </a:rPr>
              <a:t>PC</a:t>
            </a:r>
            <a:r>
              <a:rPr kumimoji="0" lang="ja-JP" altLang="en-US" sz="800" kern="0" dirty="0">
                <a:solidFill>
                  <a:prstClr val="black">
                    <a:lumMod val="65000"/>
                    <a:lumOff val="35000"/>
                  </a:prstClr>
                </a:solidFill>
              </a:rPr>
              <a:t>は</a:t>
            </a:r>
            <a:r>
              <a:rPr kumimoji="0" lang="ja-JP" altLang="en-US" sz="800" kern="0" dirty="0" smtClean="0">
                <a:solidFill>
                  <a:prstClr val="black">
                    <a:lumMod val="65000"/>
                    <a:lumOff val="35000"/>
                  </a:prstClr>
                </a:solidFill>
              </a:rPr>
              <a:t>パソコンの</a:t>
            </a:r>
            <a:r>
              <a:rPr kumimoji="0" lang="ja-JP" altLang="en-US" sz="800" kern="0" dirty="0">
                <a:solidFill>
                  <a:prstClr val="black">
                    <a:lumMod val="65000"/>
                    <a:lumOff val="35000"/>
                  </a:prstClr>
                </a:solidFill>
              </a:rPr>
              <a:t>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49273873"/>
              </p:ext>
            </p:extLst>
          </p:nvPr>
        </p:nvGraphicFramePr>
        <p:xfrm>
          <a:off x="334964" y="980741"/>
          <a:ext cx="11593684" cy="5150668"/>
        </p:xfrm>
        <a:graphic>
          <a:graphicData uri="http://schemas.openxmlformats.org/drawingml/2006/table">
            <a:tbl>
              <a:tblPr firstCol="1" bandRow="1"/>
              <a:tblGrid>
                <a:gridCol w="4464892">
                  <a:extLst>
                    <a:ext uri="{9D8B030D-6E8A-4147-A177-3AD203B41FA5}">
                      <a16:colId xmlns:a16="http://schemas.microsoft.com/office/drawing/2014/main" val="792911817"/>
                    </a:ext>
                  </a:extLst>
                </a:gridCol>
                <a:gridCol w="1584176">
                  <a:extLst>
                    <a:ext uri="{9D8B030D-6E8A-4147-A177-3AD203B41FA5}">
                      <a16:colId xmlns:a16="http://schemas.microsoft.com/office/drawing/2014/main" val="3057805663"/>
                    </a:ext>
                  </a:extLst>
                </a:gridCol>
                <a:gridCol w="1656184">
                  <a:extLst>
                    <a:ext uri="{9D8B030D-6E8A-4147-A177-3AD203B41FA5}">
                      <a16:colId xmlns:a16="http://schemas.microsoft.com/office/drawing/2014/main" val="4203260269"/>
                    </a:ext>
                  </a:extLst>
                </a:gridCol>
                <a:gridCol w="1872208">
                  <a:extLst>
                    <a:ext uri="{9D8B030D-6E8A-4147-A177-3AD203B41FA5}">
                      <a16:colId xmlns:a16="http://schemas.microsoft.com/office/drawing/2014/main" val="2598357217"/>
                    </a:ext>
                  </a:extLst>
                </a:gridCol>
                <a:gridCol w="2016224">
                  <a:extLst>
                    <a:ext uri="{9D8B030D-6E8A-4147-A177-3AD203B41FA5}">
                      <a16:colId xmlns:a16="http://schemas.microsoft.com/office/drawing/2014/main" val="2910572198"/>
                    </a:ext>
                  </a:extLst>
                </a:gridCol>
              </a:tblGrid>
              <a:tr h="5308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（市区郡）</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プライムディスプレイ　</a:t>
                      </a:r>
                      <a:r>
                        <a:rPr kumimoji="1" lang="en-US" altLang="ja-JP" sz="1050" b="1" kern="1200" dirty="0" smtClean="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プライムディスプレイ　</a:t>
                      </a:r>
                      <a:r>
                        <a:rPr kumimoji="1" lang="en-US" altLang="ja-JP" sz="105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lt"/>
                          <a:ea typeface="+mn-ea"/>
                          <a:cs typeface="+mn-cs"/>
                        </a:rPr>
                        <a:t>（</a:t>
                      </a:r>
                      <a:r>
                        <a:rPr kumimoji="1" lang="ja-JP" altLang="en-US" sz="1050" b="1" kern="1200" dirty="0">
                          <a:solidFill>
                            <a:schemeClr val="tx1">
                              <a:lumMod val="65000"/>
                              <a:lumOff val="35000"/>
                            </a:schemeClr>
                          </a:solidFill>
                          <a:latin typeface="+mn-lt"/>
                          <a:ea typeface="+mn-ea"/>
                          <a:cs typeface="+mn-cs"/>
                        </a:rPr>
                        <a:t>市区郡）</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lt"/>
                          <a:ea typeface="+mn-ea"/>
                        </a:rPr>
                        <a:t>消費者向無担保貸金業者（銀行グループ・上場企業を除く）、商工ローン</a:t>
                      </a:r>
                      <a:endParaRPr lang="ja-JP" altLang="en-US" sz="105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1660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5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78824691"/>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2324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479376" y="6194185"/>
            <a:ext cx="5477825" cy="461665"/>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rPr>
              <a:t>※2</a:t>
            </a:r>
            <a:r>
              <a:rPr lang="ja-JP" altLang="en-US" sz="800" dirty="0">
                <a:solidFill>
                  <a:schemeClr val="tx1">
                    <a:lumMod val="65000"/>
                    <a:lumOff val="35000"/>
                  </a:schemeClr>
                </a:solidFill>
              </a:rPr>
              <a:t>　</a:t>
            </a:r>
            <a:r>
              <a:rPr lang="en-US" altLang="ja-JP" sz="800" dirty="0">
                <a:solidFill>
                  <a:schemeClr val="tx1">
                    <a:lumMod val="65000"/>
                    <a:lumOff val="35000"/>
                  </a:schemeClr>
                </a:solidFill>
              </a:rPr>
              <a:t>Yahoo!</a:t>
            </a:r>
            <a:r>
              <a:rPr lang="ja-JP" altLang="en-US" sz="800" dirty="0">
                <a:solidFill>
                  <a:schemeClr val="tx1">
                    <a:lumMod val="65000"/>
                    <a:lumOff val="35000"/>
                  </a:schemeClr>
                </a:solidFill>
              </a:rPr>
              <a:t>ニュース面には掲載されません。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※3</a:t>
            </a:r>
            <a:r>
              <a:rPr lang="ja-JP" altLang="en-US" sz="800" dirty="0">
                <a:solidFill>
                  <a:schemeClr val="tx1">
                    <a:lumMod val="65000"/>
                    <a:lumOff val="35000"/>
                  </a:schemeClr>
                </a:solidFill>
              </a:rPr>
              <a:t>　スポーツナビ面の一部で掲載されない場合があります</a:t>
            </a:r>
            <a:r>
              <a:rPr kumimoji="0" lang="ja-JP" altLang="en-US" sz="800" kern="0" dirty="0">
                <a:solidFill>
                  <a:prstClr val="black">
                    <a:lumMod val="65000"/>
                    <a:lumOff val="35000"/>
                  </a:prstClr>
                </a:solidFill>
              </a:rPr>
              <a:t>。</a:t>
            </a:r>
            <a:endParaRPr kumimoji="0" lang="en-US" altLang="ja-JP" sz="800" kern="0" dirty="0">
              <a:solidFill>
                <a:prstClr val="black">
                  <a:lumMod val="65000"/>
                  <a:lumOff val="35000"/>
                </a:prstClr>
              </a:solidFill>
            </a:endParaRPr>
          </a:p>
        </p:txBody>
      </p:sp>
      <p:pic>
        <p:nvPicPr>
          <p:cNvPr id="19" name="図 18"/>
          <p:cNvPicPr>
            <a:picLocks noChangeAspect="1"/>
          </p:cNvPicPr>
          <p:nvPr/>
        </p:nvPicPr>
        <p:blipFill>
          <a:blip r:embed="rId2"/>
          <a:stretch>
            <a:fillRect/>
          </a:stretch>
        </p:blipFill>
        <p:spPr>
          <a:xfrm>
            <a:off x="6271549" y="6232186"/>
            <a:ext cx="203602" cy="120158"/>
          </a:xfrm>
          <a:prstGeom prst="rect">
            <a:avLst/>
          </a:prstGeom>
        </p:spPr>
      </p:pic>
    </p:spTree>
    <p:extLst>
      <p:ext uri="{BB962C8B-B14F-4D97-AF65-F5344CB8AC3E}">
        <p14:creationId xmlns:p14="http://schemas.microsoft.com/office/powerpoint/2010/main" val="1768335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9608244" y="1477697"/>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3507543" y="1461806"/>
            <a:ext cx="998991"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6</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5</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72257" y="1786691"/>
            <a:ext cx="3053809" cy="3053809"/>
          </a:xfrm>
          <a:prstGeom prst="rect">
            <a:avLst/>
          </a:prstGeom>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5075" y="1805830"/>
            <a:ext cx="3043928" cy="3043928"/>
          </a:xfrm>
          <a:prstGeom prst="rect">
            <a:avLst/>
          </a:prstGeom>
        </p:spPr>
      </p:pic>
      <p:sp>
        <p:nvSpPr>
          <p:cNvPr id="22" name="テキスト ボックス 21">
            <a:extLst>
              <a:ext uri="{FF2B5EF4-FFF2-40B4-BE49-F238E27FC236}">
                <a16:creationId xmlns:a16="http://schemas.microsoft.com/office/drawing/2014/main" id="{105A310C-96BB-AD4C-AB58-A365BD4CA5F0}"/>
              </a:ext>
            </a:extLst>
          </p:cNvPr>
          <p:cNvSpPr txBox="1"/>
          <p:nvPr/>
        </p:nvSpPr>
        <p:spPr>
          <a:xfrm>
            <a:off x="361548" y="1290021"/>
            <a:ext cx="2204450" cy="477054"/>
          </a:xfrm>
          <a:prstGeom prst="rect">
            <a:avLst/>
          </a:prstGeom>
          <a:noFill/>
        </p:spPr>
        <p:txBody>
          <a:bodyPr wrap="none" rtlCol="0">
            <a:spAutoFit/>
          </a:bodyPr>
          <a:lstStyle/>
          <a:p>
            <a:pPr algn="ctr">
              <a:lnSpc>
                <a:spcPts val="1460"/>
              </a:lnSpc>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16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9</a:t>
            </a:r>
            <a:r>
              <a:rPr kumimoji="0" lang="ja-JP" altLang="en-US" sz="1050" b="1" kern="0" dirty="0" smtClean="0">
                <a:solidFill>
                  <a:prstClr val="black"/>
                </a:solidFill>
              </a:rPr>
              <a:t>）</a:t>
            </a:r>
            <a:r>
              <a:rPr kumimoji="0" lang="en-US" altLang="ja-JP" sz="1050" b="1" kern="0" dirty="0" smtClean="0">
                <a:solidFill>
                  <a:prstClr val="black"/>
                </a:solidFill>
              </a:rPr>
              <a:t>/ </a:t>
            </a:r>
            <a:r>
              <a:rPr kumimoji="0" lang="ja-JP" altLang="en-US" sz="1050" b="1" kern="0" dirty="0">
                <a:solidFill>
                  <a:prstClr val="black"/>
                </a:solidFill>
              </a:rPr>
              <a:t>動画（</a:t>
            </a:r>
            <a:r>
              <a:rPr kumimoji="0" lang="en-US" altLang="ja-JP" sz="1050" b="1" kern="0" dirty="0" smtClean="0">
                <a:solidFill>
                  <a:prstClr val="black"/>
                </a:solidFill>
              </a:rPr>
              <a:t>16</a:t>
            </a:r>
            <a:r>
              <a:rPr kumimoji="0" lang="ja-JP" altLang="en-US" sz="1050" b="1" kern="0" dirty="0" smtClean="0">
                <a:solidFill>
                  <a:prstClr val="black"/>
                </a:solidFill>
              </a:rPr>
              <a:t>：</a:t>
            </a:r>
            <a:r>
              <a:rPr kumimoji="0" lang="en-US" altLang="ja-JP" sz="1050" b="1" kern="0" dirty="0">
                <a:solidFill>
                  <a:prstClr val="black"/>
                </a:solidFill>
              </a:rPr>
              <a:t>9</a:t>
            </a:r>
            <a:r>
              <a:rPr kumimoji="0" lang="ja-JP" altLang="en-US" sz="1050" b="1" kern="0" dirty="0" smtClean="0">
                <a:solidFill>
                  <a:prstClr val="black"/>
                </a:solidFill>
              </a:rPr>
              <a:t>）</a:t>
            </a:r>
            <a:endParaRPr kumimoji="0" lang="en-US" altLang="ja-JP" sz="1050" b="1" kern="0" dirty="0" smtClean="0">
              <a:solidFill>
                <a:prstClr val="black"/>
              </a:solidFill>
            </a:endParaRPr>
          </a:p>
          <a:p>
            <a:pPr algn="ctr">
              <a:lnSpc>
                <a:spcPts val="1460"/>
              </a:lnSpc>
              <a:defRPr/>
            </a:pPr>
            <a:r>
              <a:rPr kumimoji="0" lang="ja-JP" altLang="en-US" sz="1050" b="1" kern="0" dirty="0" smtClean="0">
                <a:solidFill>
                  <a:prstClr val="black"/>
                </a:solidFill>
              </a:rPr>
              <a:t>プライム</a:t>
            </a:r>
            <a:r>
              <a:rPr kumimoji="0" lang="ja-JP" altLang="en-US" sz="1050" b="1" kern="0" dirty="0">
                <a:solidFill>
                  <a:prstClr val="black"/>
                </a:solidFill>
              </a:rPr>
              <a:t>カバ</a:t>
            </a:r>
            <a:r>
              <a:rPr kumimoji="0" lang="ja-JP" altLang="en-US" sz="1050" b="1" kern="0" dirty="0" smtClean="0">
                <a:solidFill>
                  <a:prstClr val="black"/>
                </a:solidFill>
              </a:rPr>
              <a:t>ー</a:t>
            </a:r>
            <a:endParaRPr kumimoji="0" lang="en-US" altLang="ja-JP" sz="1050" b="1" kern="0" dirty="0">
              <a:solidFill>
                <a:prstClr val="black"/>
              </a:solidFill>
            </a:endParaRPr>
          </a:p>
        </p:txBody>
      </p:sp>
      <p:pic>
        <p:nvPicPr>
          <p:cNvPr id="24" name="図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382" y="1805830"/>
            <a:ext cx="1728193" cy="3073862"/>
          </a:xfrm>
          <a:prstGeom prst="rect">
            <a:avLst/>
          </a:prstGeom>
        </p:spPr>
      </p:pic>
      <p:pic>
        <p:nvPicPr>
          <p:cNvPr id="25" name="図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6503" y="1815089"/>
            <a:ext cx="3008254" cy="3025411"/>
          </a:xfrm>
          <a:prstGeom prst="rect">
            <a:avLst/>
          </a:prstGeom>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6322697" y="1484784"/>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kern="0" dirty="0">
                <a:solidFill>
                  <a:prstClr val="black"/>
                </a:solidFill>
              </a:rPr>
              <a:t>1</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t>
            </a:r>
            <a:r>
              <a:rPr lang="en-US" altLang="ja-JP" sz="1600" dirty="0" smtClean="0">
                <a:solidFill>
                  <a:schemeClr val="tx1">
                    <a:lumMod val="65000"/>
                    <a:lumOff val="35000"/>
                  </a:schemeClr>
                </a:solidFill>
                <a:hlinkClick r:id="rId6"/>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en-US" altLang="ja-JP" sz="1600" kern="0" dirty="0" smtClean="0">
                <a:solidFill>
                  <a:schemeClr val="tx1">
                    <a:lumMod val="65000"/>
                    <a:lumOff val="35000"/>
                  </a:schemeClr>
                </a:solidFill>
              </a:rPr>
              <a:t>  </a:t>
            </a: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7"/>
              </a:rPr>
              <a:t>https://</a:t>
            </a:r>
            <a:r>
              <a:rPr kumimoji="0" lang="en-US" altLang="ja-JP" sz="1600" kern="0" dirty="0" smtClean="0">
                <a:solidFill>
                  <a:schemeClr val="tx1">
                    <a:lumMod val="65000"/>
                    <a:lumOff val="35000"/>
                  </a:schemeClr>
                </a:solidFill>
                <a:hlinkClick r:id="rId7"/>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656241429"/>
              </p:ext>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a:t>
                      </a:r>
                      <a:r>
                        <a:rPr kumimoji="1" lang="ja-JP" altLang="en-US" sz="1000" b="0" kern="1200" dirty="0" smtClean="0">
                          <a:solidFill>
                            <a:schemeClr val="tx1">
                              <a:lumMod val="65000"/>
                              <a:lumOff val="35000"/>
                            </a:schemeClr>
                          </a:solidFill>
                          <a:latin typeface="+mn-lt"/>
                          <a:ea typeface="+mn-ea"/>
                          <a:cs typeface="+mn-cs"/>
                        </a:rPr>
                        <a:t>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3831895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9</a:t>
            </a:r>
            <a:r>
              <a:rPr lang="ja-JP" altLang="en-US" dirty="0"/>
              <a:t>月</a:t>
            </a:r>
            <a:r>
              <a:rPr lang="en-US" altLang="ja-JP" dirty="0" smtClean="0"/>
              <a:t>-10</a:t>
            </a:r>
            <a:r>
              <a:rPr lang="ja-JP" altLang="en-US" dirty="0" smtClean="0"/>
              <a:t>月の</a:t>
            </a:r>
            <a:r>
              <a:rPr lang="ja-JP" altLang="en-US" dirty="0"/>
              <a:t>期跨ぎ購入について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テキスト ボックス 3"/>
          <p:cNvSpPr txBox="1"/>
          <p:nvPr/>
        </p:nvSpPr>
        <p:spPr>
          <a:xfrm>
            <a:off x="423261" y="822914"/>
            <a:ext cx="11402265" cy="140038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本来、四半期ごとにリリースしている商品</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は</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、第</a:t>
            </a:r>
            <a:r>
              <a:rPr kumimoji="1" lang="en-US" altLang="ja-JP"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3</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四半期開始の</a:t>
            </a:r>
            <a:r>
              <a:rPr kumimoji="1" lang="en-US" altLang="ja-JP" sz="1700" b="1"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10</a:t>
            </a:r>
            <a:r>
              <a:rPr kumimoji="1" lang="ja-JP" altLang="en-US" sz="1700" b="1"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月から</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掲載開始期間としていますが、</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今回のリリースでは、商品設計に影響しない商品に関して、掲載開始期間を</a:t>
            </a:r>
            <a:r>
              <a:rPr kumimoji="1" lang="en-US" altLang="ja-JP" sz="1700" b="1" i="0" u="none" strike="noStrike" kern="1200" cap="none" spc="0" normalizeH="0" baseline="0" noProof="0" dirty="0">
                <a:ln>
                  <a:noFill/>
                </a:ln>
                <a:solidFill>
                  <a:srgbClr val="C9002C"/>
                </a:solidFill>
                <a:effectLst/>
                <a:uLnTx/>
                <a:uFillTx/>
                <a:latin typeface="メイリオ"/>
                <a:ea typeface="メイリオ"/>
                <a:cs typeface="+mn-cs"/>
              </a:rPr>
              <a:t>9</a:t>
            </a:r>
            <a:r>
              <a:rPr kumimoji="1" lang="ja-JP" altLang="en-US" sz="1700" b="1" i="0" u="none" strike="noStrike" kern="1200" cap="none" spc="0" normalizeH="0" baseline="0" noProof="0" dirty="0">
                <a:ln>
                  <a:noFill/>
                </a:ln>
                <a:solidFill>
                  <a:srgbClr val="C9002C"/>
                </a:solidFill>
                <a:effectLst/>
                <a:uLnTx/>
                <a:uFillTx/>
                <a:latin typeface="メイリオ"/>
                <a:ea typeface="メイリオ"/>
                <a:cs typeface="+mn-cs"/>
              </a:rPr>
              <a:t>月</a:t>
            </a:r>
            <a:r>
              <a:rPr kumimoji="1" lang="ja-JP" altLang="en-US" sz="1700" b="0" i="0" u="none" strike="noStrike" kern="1200" cap="none" spc="0" normalizeH="0" baseline="0" noProof="0" dirty="0">
                <a:ln>
                  <a:noFill/>
                </a:ln>
                <a:solidFill>
                  <a:srgbClr val="C9002C"/>
                </a:solidFill>
                <a:effectLst/>
                <a:uLnTx/>
                <a:uFillTx/>
                <a:latin typeface="メイリオ"/>
                <a:ea typeface="メイリオ"/>
                <a:cs typeface="+mn-cs"/>
              </a:rPr>
              <a:t>からに前倒し</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いたします。</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9</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月から</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10</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月、といった期を跨ぐ掲載期間をご希望の場合は、今回リリース</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する</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第</a:t>
            </a:r>
            <a:r>
              <a:rPr kumimoji="1" lang="en-US" altLang="ja-JP"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3</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四半期商品</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をご利用ください。</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なお、期を跨がず、</a:t>
            </a:r>
            <a:r>
              <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9</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月で掲載が終了する場合は</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第</a:t>
            </a:r>
            <a:r>
              <a:rPr kumimoji="1" lang="en-US" altLang="ja-JP"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2</a:t>
            </a:r>
            <a:r>
              <a:rPr kumimoji="1" lang="ja-JP" altLang="en-US" sz="17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四半期商品</a:t>
            </a: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をご利用ください。</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rPr>
              <a:t>掲載期間は、「商品一覧」ページ「掲載期間」の項目で確認いただけます。</a:t>
            </a:r>
            <a:endParaRPr kumimoji="1" lang="en-US" altLang="ja-JP" sz="1700" b="0" i="0" u="none" strike="noStrike" kern="1200" cap="none" spc="0" normalizeH="0" baseline="0" noProof="0" dirty="0">
              <a:ln>
                <a:noFill/>
              </a:ln>
              <a:solidFill>
                <a:srgbClr val="000000">
                  <a:lumMod val="65000"/>
                  <a:lumOff val="35000"/>
                </a:srgbClr>
              </a:solidFill>
              <a:effectLst/>
              <a:uLnTx/>
              <a:uFillTx/>
              <a:latin typeface="メイリオ"/>
              <a:ea typeface="メイリオ"/>
              <a:cs typeface="+mn-cs"/>
            </a:endParaRPr>
          </a:p>
        </p:txBody>
      </p:sp>
      <p:sp>
        <p:nvSpPr>
          <p:cNvPr id="2" name="テキスト ボックス 1"/>
          <p:cNvSpPr txBox="1"/>
          <p:nvPr/>
        </p:nvSpPr>
        <p:spPr>
          <a:xfrm>
            <a:off x="263352" y="4426644"/>
            <a:ext cx="11642128" cy="3231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500" b="0" i="0" u="none" strike="noStrike" kern="1200" cap="none" spc="0" normalizeH="0" baseline="0" noProof="0" dirty="0" smtClean="0">
                <a:ln>
                  <a:noFill/>
                </a:ln>
                <a:solidFill>
                  <a:srgbClr val="000000">
                    <a:lumMod val="65000"/>
                    <a:lumOff val="35000"/>
                  </a:srgbClr>
                </a:solidFill>
                <a:effectLst/>
                <a:uLnTx/>
                <a:uFillTx/>
                <a:latin typeface="メイリオ"/>
                <a:ea typeface="メイリオ"/>
                <a:cs typeface="+mn-cs"/>
              </a:rPr>
              <a:t>※</a:t>
            </a:r>
            <a:r>
              <a:rPr kumimoji="1" lang="ja-JP" altLang="en-US" sz="1500" b="0" i="0" u="none" strike="noStrike" kern="1200" cap="none" spc="0" normalizeH="0" baseline="0" noProof="0" dirty="0">
                <a:ln>
                  <a:noFill/>
                </a:ln>
                <a:solidFill>
                  <a:srgbClr val="000000"/>
                </a:solidFill>
                <a:effectLst/>
                <a:uLnTx/>
                <a:uFillTx/>
                <a:latin typeface="メイリオ"/>
                <a:ea typeface="メイリオ"/>
                <a:cs typeface="+mn-cs"/>
              </a:rPr>
              <a:t>年齢ターゲティングを設定して予約する場合、選択した商品や掲載期間によって予約できない場合がありますので</a:t>
            </a:r>
            <a:r>
              <a:rPr kumimoji="1" lang="ja-JP" altLang="en-US" sz="1500" b="0" i="0" u="none" strike="noStrike" kern="1200" cap="none" spc="0" normalizeH="0" baseline="0" noProof="0" dirty="0" smtClean="0">
                <a:ln>
                  <a:noFill/>
                </a:ln>
                <a:solidFill>
                  <a:srgbClr val="000000"/>
                </a:solidFill>
                <a:effectLst/>
                <a:uLnTx/>
                <a:uFillTx/>
                <a:latin typeface="メイリオ"/>
                <a:ea typeface="メイリオ"/>
                <a:cs typeface="+mn-cs"/>
              </a:rPr>
              <a:t>ご注意ください</a:t>
            </a:r>
            <a:r>
              <a:rPr kumimoji="1" lang="ja-JP" altLang="en-US" sz="1500" b="0" i="0" u="none" strike="noStrike" kern="1200" cap="none" spc="0" normalizeH="0" baseline="0" noProof="0" dirty="0">
                <a:ln>
                  <a:noFill/>
                </a:ln>
                <a:solidFill>
                  <a:srgbClr val="000000"/>
                </a:solidFill>
                <a:effectLst/>
                <a:uLnTx/>
                <a:uFillTx/>
                <a:latin typeface="メイリオ"/>
                <a:ea typeface="メイリオ"/>
                <a:cs typeface="+mn-cs"/>
              </a:rPr>
              <a:t>。</a:t>
            </a:r>
            <a:endParaRPr kumimoji="1" lang="en-US" altLang="ja-JP" sz="15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39" name="正方形/長方形 38"/>
          <p:cNvSpPr/>
          <p:nvPr/>
        </p:nvSpPr>
        <p:spPr>
          <a:xfrm>
            <a:off x="1487488" y="2348880"/>
            <a:ext cx="8856984" cy="1750660"/>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40" name="正方形/長方形 39"/>
          <p:cNvSpPr/>
          <p:nvPr/>
        </p:nvSpPr>
        <p:spPr>
          <a:xfrm>
            <a:off x="1635388" y="2527457"/>
            <a:ext cx="788204" cy="1435903"/>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FFFFFF"/>
              </a:solidFill>
              <a:effectLst/>
              <a:uLnTx/>
              <a:uFillTx/>
              <a:latin typeface="メイリオ"/>
              <a:ea typeface="メイリオ"/>
              <a:cs typeface="+mn-cs"/>
            </a:endParaRPr>
          </a:p>
        </p:txBody>
      </p:sp>
      <p:sp>
        <p:nvSpPr>
          <p:cNvPr id="41" name="テキスト ボックス 40"/>
          <p:cNvSpPr txBox="1"/>
          <p:nvPr/>
        </p:nvSpPr>
        <p:spPr>
          <a:xfrm>
            <a:off x="1825769" y="2821090"/>
            <a:ext cx="400110" cy="115212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FFFFFF"/>
                </a:solidFill>
                <a:effectLst/>
                <a:uLnTx/>
                <a:uFillTx/>
                <a:latin typeface="メイリオ"/>
                <a:ea typeface="メイリオ"/>
                <a:cs typeface="+mn-cs"/>
              </a:rPr>
              <a:t>内容変更</a:t>
            </a:r>
          </a:p>
        </p:txBody>
      </p:sp>
      <p:sp>
        <p:nvSpPr>
          <p:cNvPr id="42" name="角丸四角形 41"/>
          <p:cNvSpPr/>
          <p:nvPr/>
        </p:nvSpPr>
        <p:spPr>
          <a:xfrm>
            <a:off x="2617087"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7</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3" name="角丸四角形 42"/>
          <p:cNvSpPr/>
          <p:nvPr/>
        </p:nvSpPr>
        <p:spPr>
          <a:xfrm>
            <a:off x="3841223"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8</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4" name="角丸四角形 43"/>
          <p:cNvSpPr/>
          <p:nvPr/>
        </p:nvSpPr>
        <p:spPr>
          <a:xfrm>
            <a:off x="5065509"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9</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5" name="角丸四角形 44"/>
          <p:cNvSpPr/>
          <p:nvPr/>
        </p:nvSpPr>
        <p:spPr>
          <a:xfrm>
            <a:off x="632974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10</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6" name="角丸四角形 45"/>
          <p:cNvSpPr/>
          <p:nvPr/>
        </p:nvSpPr>
        <p:spPr>
          <a:xfrm>
            <a:off x="7571350"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11</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7" name="角丸四角形 46"/>
          <p:cNvSpPr/>
          <p:nvPr/>
        </p:nvSpPr>
        <p:spPr>
          <a:xfrm>
            <a:off x="8771614" y="2746791"/>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メイリオ"/>
                <a:ea typeface="メイリオ"/>
                <a:cs typeface="+mn-cs"/>
              </a:rPr>
              <a:t>12</a:t>
            </a:r>
            <a:r>
              <a:rPr kumimoji="1" lang="ja-JP" altLang="en-US" sz="1050" b="0" i="0" u="none" strike="noStrike" kern="1200" cap="none" spc="0" normalizeH="0" baseline="0" noProof="0" dirty="0">
                <a:ln>
                  <a:noFill/>
                </a:ln>
                <a:solidFill>
                  <a:srgbClr val="000000"/>
                </a:solidFill>
                <a:effectLst/>
                <a:uLnTx/>
                <a:uFillTx/>
                <a:latin typeface="メイリオ"/>
                <a:ea typeface="メイリオ"/>
                <a:cs typeface="+mn-cs"/>
              </a:rPr>
              <a:t>月</a:t>
            </a:r>
          </a:p>
        </p:txBody>
      </p:sp>
      <p:sp>
        <p:nvSpPr>
          <p:cNvPr id="49" name="角丸四角形 48"/>
          <p:cNvSpPr/>
          <p:nvPr/>
        </p:nvSpPr>
        <p:spPr>
          <a:xfrm>
            <a:off x="2617757" y="2420658"/>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smtClean="0">
                <a:ln>
                  <a:noFill/>
                </a:ln>
                <a:solidFill>
                  <a:srgbClr val="FFFFFF"/>
                </a:solidFill>
                <a:effectLst/>
                <a:uLnTx/>
                <a:uFillTx/>
                <a:latin typeface="メイリオ"/>
                <a:ea typeface="メイリオ"/>
                <a:cs typeface="+mn-cs"/>
              </a:rPr>
              <a:t>第</a:t>
            </a:r>
            <a:r>
              <a:rPr kumimoji="1" lang="en-US" altLang="ja-JP" sz="1050" b="1" i="0" u="none" strike="noStrike" kern="1200" cap="none" spc="0" normalizeH="0" baseline="0" noProof="0" dirty="0" smtClean="0">
                <a:ln>
                  <a:noFill/>
                </a:ln>
                <a:solidFill>
                  <a:srgbClr val="FFFFFF"/>
                </a:solidFill>
                <a:effectLst/>
                <a:uLnTx/>
                <a:uFillTx/>
                <a:latin typeface="メイリオ"/>
                <a:ea typeface="メイリオ"/>
                <a:cs typeface="+mn-cs"/>
              </a:rPr>
              <a:t>2</a:t>
            </a:r>
            <a:r>
              <a:rPr kumimoji="1" lang="ja-JP" altLang="en-US" sz="1050" b="1" i="0" u="none" strike="noStrike" kern="1200" cap="none" spc="0" normalizeH="0" baseline="0" noProof="0" dirty="0" smtClean="0">
                <a:ln>
                  <a:noFill/>
                </a:ln>
                <a:solidFill>
                  <a:srgbClr val="FFFFFF"/>
                </a:solidFill>
                <a:effectLst/>
                <a:uLnTx/>
                <a:uFillTx/>
                <a:latin typeface="メイリオ"/>
                <a:ea typeface="メイリオ"/>
                <a:cs typeface="+mn-cs"/>
              </a:rPr>
              <a:t>四半期</a:t>
            </a:r>
            <a:endPar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endParaRPr>
          </a:p>
        </p:txBody>
      </p:sp>
      <p:sp>
        <p:nvSpPr>
          <p:cNvPr id="50" name="角丸四角形 49"/>
          <p:cNvSpPr/>
          <p:nvPr/>
        </p:nvSpPr>
        <p:spPr>
          <a:xfrm>
            <a:off x="6284215" y="2420659"/>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rPr>
              <a:t>第</a:t>
            </a:r>
            <a:r>
              <a:rPr kumimoji="1" lang="en-US" altLang="ja-JP" sz="1050" b="1" i="0" u="none" strike="noStrike" kern="1200" cap="none" spc="0" normalizeH="0" baseline="0" noProof="0" dirty="0" smtClean="0">
                <a:ln>
                  <a:noFill/>
                </a:ln>
                <a:solidFill>
                  <a:srgbClr val="FFFFFF"/>
                </a:solidFill>
                <a:effectLst/>
                <a:uLnTx/>
                <a:uFillTx/>
                <a:latin typeface="メイリオ"/>
                <a:ea typeface="メイリオ"/>
                <a:cs typeface="+mn-cs"/>
              </a:rPr>
              <a:t>3</a:t>
            </a:r>
            <a:r>
              <a:rPr kumimoji="1" lang="ja-JP" altLang="en-US" sz="1050" b="1" i="0" u="none" strike="noStrike" kern="1200" cap="none" spc="0" normalizeH="0" baseline="0" noProof="0" dirty="0" smtClean="0">
                <a:ln>
                  <a:noFill/>
                </a:ln>
                <a:solidFill>
                  <a:srgbClr val="FFFFFF"/>
                </a:solidFill>
                <a:effectLst/>
                <a:uLnTx/>
                <a:uFillTx/>
                <a:latin typeface="メイリオ"/>
                <a:ea typeface="メイリオ"/>
                <a:cs typeface="+mn-cs"/>
              </a:rPr>
              <a:t>四半期</a:t>
            </a:r>
            <a:endParaRPr kumimoji="1" lang="ja-JP" altLang="en-US" sz="1050" b="1" i="0" u="none" strike="noStrike" kern="1200" cap="none" spc="0" normalizeH="0" baseline="0" noProof="0" dirty="0">
              <a:ln>
                <a:noFill/>
              </a:ln>
              <a:solidFill>
                <a:srgbClr val="FFFFFF"/>
              </a:solidFill>
              <a:effectLst/>
              <a:uLnTx/>
              <a:uFillTx/>
              <a:latin typeface="メイリオ"/>
              <a:ea typeface="メイリオ"/>
              <a:cs typeface="+mn-cs"/>
            </a:endParaRPr>
          </a:p>
        </p:txBody>
      </p:sp>
      <p:sp>
        <p:nvSpPr>
          <p:cNvPr id="51" name="ホームベース 50"/>
          <p:cNvSpPr/>
          <p:nvPr/>
        </p:nvSpPr>
        <p:spPr>
          <a:xfrm>
            <a:off x="2655515" y="3087781"/>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rPr>
              <a:t>第</a:t>
            </a:r>
            <a:r>
              <a:rPr kumimoji="1" lang="en-US" altLang="ja-JP" sz="1000" b="0" i="0" u="none" strike="noStrike" kern="1200" cap="none" spc="0" normalizeH="0" baseline="0" noProof="0" dirty="0" smtClean="0">
                <a:ln>
                  <a:noFill/>
                </a:ln>
                <a:solidFill>
                  <a:srgbClr val="000000"/>
                </a:solidFill>
                <a:effectLst/>
                <a:uLnTx/>
                <a:uFillTx/>
                <a:latin typeface="メイリオ"/>
                <a:ea typeface="メイリオ"/>
                <a:cs typeface="+mn-cs"/>
              </a:rPr>
              <a:t>2</a:t>
            </a:r>
            <a:r>
              <a:rPr kumimoji="1" lang="ja-JP" altLang="en-US" sz="1000" b="0" i="0" u="none" strike="noStrike" kern="1200" cap="none" spc="0" normalizeH="0" baseline="0" noProof="0" dirty="0" smtClean="0">
                <a:ln>
                  <a:noFill/>
                </a:ln>
                <a:solidFill>
                  <a:srgbClr val="000000"/>
                </a:solidFill>
                <a:effectLst/>
                <a:uLnTx/>
                <a:uFillTx/>
                <a:latin typeface="メイリオ"/>
                <a:ea typeface="メイリオ"/>
                <a:cs typeface="+mn-cs"/>
              </a:rPr>
              <a:t>四半期商品</a:t>
            </a:r>
            <a:endPar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54" name="ホームベース 53"/>
          <p:cNvSpPr/>
          <p:nvPr/>
        </p:nvSpPr>
        <p:spPr>
          <a:xfrm>
            <a:off x="5065508" y="3598794"/>
            <a:ext cx="1462539" cy="364566"/>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FFFFFF"/>
                </a:solidFill>
                <a:effectLst/>
                <a:uLnTx/>
                <a:uFillTx/>
                <a:latin typeface="メイリオ"/>
                <a:ea typeface="メイリオ"/>
                <a:cs typeface="+mn-cs"/>
              </a:rPr>
              <a:t>前倒し期間</a:t>
            </a:r>
          </a:p>
        </p:txBody>
      </p:sp>
      <p:sp>
        <p:nvSpPr>
          <p:cNvPr id="48" name="ホームベース 47"/>
          <p:cNvSpPr/>
          <p:nvPr/>
        </p:nvSpPr>
        <p:spPr>
          <a:xfrm>
            <a:off x="6253288" y="3598795"/>
            <a:ext cx="3587128" cy="364565"/>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smtClean="0">
                <a:ln>
                  <a:noFill/>
                </a:ln>
                <a:solidFill>
                  <a:srgbClr val="000000"/>
                </a:solidFill>
                <a:effectLst/>
                <a:uLnTx/>
                <a:uFillTx/>
                <a:latin typeface="メイリオ"/>
                <a:ea typeface="メイリオ"/>
                <a:cs typeface="+mn-cs"/>
              </a:rPr>
              <a:t>第</a:t>
            </a:r>
            <a:r>
              <a:rPr kumimoji="1" lang="en-US" altLang="ja-JP" sz="1000" b="0" i="0" u="none" strike="noStrike" kern="1200" cap="none" spc="0" normalizeH="0" baseline="0" noProof="0" dirty="0" smtClean="0">
                <a:ln>
                  <a:noFill/>
                </a:ln>
                <a:solidFill>
                  <a:srgbClr val="000000"/>
                </a:solidFill>
                <a:effectLst/>
                <a:uLnTx/>
                <a:uFillTx/>
                <a:latin typeface="メイリオ"/>
                <a:ea typeface="メイリオ"/>
                <a:cs typeface="+mn-cs"/>
              </a:rPr>
              <a:t>3</a:t>
            </a:r>
            <a:r>
              <a:rPr kumimoji="1" lang="ja-JP" altLang="en-US" sz="1000" b="0" i="0" u="none" strike="noStrike" kern="1200" cap="none" spc="0" normalizeH="0" baseline="0" noProof="0" dirty="0" smtClean="0">
                <a:ln>
                  <a:noFill/>
                </a:ln>
                <a:solidFill>
                  <a:srgbClr val="000000"/>
                </a:solidFill>
                <a:effectLst/>
                <a:uLnTx/>
                <a:uFillTx/>
                <a:latin typeface="メイリオ"/>
                <a:ea typeface="メイリオ"/>
                <a:cs typeface="+mn-cs"/>
              </a:rPr>
              <a:t>四半期商品</a:t>
            </a:r>
            <a:endParaRPr kumimoji="1" lang="ja-JP" altLang="en-US" sz="1000" b="0" i="0" u="none" strike="noStrike" kern="1200" cap="none" spc="0" normalizeH="0" baseline="0" noProof="0" dirty="0">
              <a:ln>
                <a:noFill/>
              </a:ln>
              <a:solidFill>
                <a:srgbClr val="000000"/>
              </a:solidFill>
              <a:effectLst/>
              <a:uLnTx/>
              <a:uFillTx/>
              <a:latin typeface="メイリオ"/>
              <a:ea typeface="メイリオ"/>
              <a:cs typeface="+mn-cs"/>
            </a:endParaRPr>
          </a:p>
        </p:txBody>
      </p:sp>
      <p:cxnSp>
        <p:nvCxnSpPr>
          <p:cNvPr id="52" name="直線コネクタ 51"/>
          <p:cNvCxnSpPr/>
          <p:nvPr/>
        </p:nvCxnSpPr>
        <p:spPr>
          <a:xfrm>
            <a:off x="6240016" y="2386751"/>
            <a:ext cx="13167" cy="1712789"/>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7" name="表 6"/>
          <p:cNvGraphicFramePr>
            <a:graphicFrameLocks noGrp="1"/>
          </p:cNvGraphicFramePr>
          <p:nvPr>
            <p:extLst/>
          </p:nvPr>
        </p:nvGraphicFramePr>
        <p:xfrm>
          <a:off x="1482767" y="4815058"/>
          <a:ext cx="8128000" cy="1815779"/>
        </p:xfrm>
        <a:graphic>
          <a:graphicData uri="http://schemas.openxmlformats.org/drawingml/2006/table">
            <a:tbl>
              <a:tblPr firstRow="1" bandRow="1">
                <a:tableStyleId>{21E4AEA4-8DFA-4A89-87EB-49C32662AFE0}</a:tableStyleId>
              </a:tblPr>
              <a:tblGrid>
                <a:gridCol w="1347994">
                  <a:extLst>
                    <a:ext uri="{9D8B030D-6E8A-4147-A177-3AD203B41FA5}">
                      <a16:colId xmlns:a16="http://schemas.microsoft.com/office/drawing/2014/main" val="2814967944"/>
                    </a:ext>
                  </a:extLst>
                </a:gridCol>
                <a:gridCol w="2016224">
                  <a:extLst>
                    <a:ext uri="{9D8B030D-6E8A-4147-A177-3AD203B41FA5}">
                      <a16:colId xmlns:a16="http://schemas.microsoft.com/office/drawing/2014/main" val="1367055582"/>
                    </a:ext>
                  </a:extLst>
                </a:gridCol>
                <a:gridCol w="2731782">
                  <a:extLst>
                    <a:ext uri="{9D8B030D-6E8A-4147-A177-3AD203B41FA5}">
                      <a16:colId xmlns:a16="http://schemas.microsoft.com/office/drawing/2014/main" val="1844455833"/>
                    </a:ext>
                  </a:extLst>
                </a:gridCol>
                <a:gridCol w="2032000">
                  <a:extLst>
                    <a:ext uri="{9D8B030D-6E8A-4147-A177-3AD203B41FA5}">
                      <a16:colId xmlns:a16="http://schemas.microsoft.com/office/drawing/2014/main" val="3756597764"/>
                    </a:ext>
                  </a:extLst>
                </a:gridCol>
              </a:tblGrid>
              <a:tr h="259397">
                <a:tc>
                  <a:txBody>
                    <a:bodyPr/>
                    <a:lstStyle/>
                    <a:p>
                      <a:r>
                        <a:rPr kumimoji="1" lang="ja-JP" altLang="en-US" sz="1100" dirty="0"/>
                        <a:t>商品</a:t>
                      </a:r>
                    </a:p>
                  </a:txBody>
                  <a:tcPr/>
                </a:tc>
                <a:tc>
                  <a:txBody>
                    <a:bodyPr/>
                    <a:lstStyle/>
                    <a:p>
                      <a:r>
                        <a:rPr kumimoji="1" lang="ja-JP" altLang="en-US" sz="1100" dirty="0"/>
                        <a:t>掲載期間</a:t>
                      </a:r>
                    </a:p>
                  </a:txBody>
                  <a:tcPr/>
                </a:tc>
                <a:tc>
                  <a:txBody>
                    <a:bodyPr/>
                    <a:lstStyle/>
                    <a:p>
                      <a:r>
                        <a:rPr kumimoji="1" lang="ja-JP" altLang="en-US" sz="1100" dirty="0"/>
                        <a:t>年齢ターゲティング</a:t>
                      </a:r>
                    </a:p>
                  </a:txBody>
                  <a:tcPr/>
                </a:tc>
                <a:tc>
                  <a:txBody>
                    <a:bodyPr/>
                    <a:lstStyle/>
                    <a:p>
                      <a:r>
                        <a:rPr kumimoji="1" lang="ja-JP" altLang="en-US" sz="1100" dirty="0"/>
                        <a:t>予約可否</a:t>
                      </a:r>
                    </a:p>
                  </a:txBody>
                  <a:tcPr/>
                </a:tc>
                <a:extLst>
                  <a:ext uri="{0D108BD9-81ED-4DB2-BD59-A6C34878D82A}">
                    <a16:rowId xmlns:a16="http://schemas.microsoft.com/office/drawing/2014/main" val="36525255"/>
                  </a:ext>
                </a:extLst>
              </a:tr>
              <a:tr h="259397">
                <a:tc>
                  <a:txBody>
                    <a:bodyPr/>
                    <a:lstStyle/>
                    <a:p>
                      <a:r>
                        <a:rPr kumimoji="1" lang="ja-JP" altLang="en-US" sz="1100" dirty="0">
                          <a:solidFill>
                            <a:schemeClr val="tx1">
                              <a:lumMod val="65000"/>
                              <a:lumOff val="35000"/>
                            </a:schemeClr>
                          </a:solidFill>
                        </a:rPr>
                        <a:t>第</a:t>
                      </a:r>
                      <a:r>
                        <a:rPr kumimoji="1" lang="en-US" altLang="ja-JP" sz="1100" dirty="0" smtClean="0">
                          <a:solidFill>
                            <a:schemeClr val="tx1">
                              <a:lumMod val="65000"/>
                              <a:lumOff val="35000"/>
                            </a:schemeClr>
                          </a:solidFill>
                        </a:rPr>
                        <a:t>2</a:t>
                      </a:r>
                      <a:r>
                        <a:rPr kumimoji="1" lang="ja-JP" altLang="en-US" sz="1100" dirty="0" smtClean="0">
                          <a:solidFill>
                            <a:schemeClr val="tx1">
                              <a:lumMod val="65000"/>
                              <a:lumOff val="35000"/>
                            </a:schemeClr>
                          </a:solidFill>
                        </a:rPr>
                        <a:t>四半期商品</a:t>
                      </a:r>
                      <a:endParaRPr kumimoji="1" lang="ja-JP" altLang="en-US" sz="1100" dirty="0">
                        <a:solidFill>
                          <a:schemeClr val="tx1">
                            <a:lumMod val="65000"/>
                            <a:lumOff val="35000"/>
                          </a:schemeClr>
                        </a:solidFill>
                      </a:endParaRPr>
                    </a:p>
                  </a:txBody>
                  <a:tcPr/>
                </a:tc>
                <a:tc>
                  <a:txBody>
                    <a:bodyPr/>
                    <a:lstStyle/>
                    <a:p>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250494323"/>
                  </a:ext>
                </a:extLst>
              </a:tr>
              <a:tr h="259397">
                <a:tc>
                  <a:txBody>
                    <a:bodyPr/>
                    <a:lstStyle/>
                    <a:p>
                      <a:r>
                        <a:rPr kumimoji="1" lang="ja-JP" altLang="en-US" sz="1100" dirty="0" smtClean="0">
                          <a:solidFill>
                            <a:schemeClr val="tx1">
                              <a:lumMod val="65000"/>
                              <a:lumOff val="35000"/>
                            </a:schemeClr>
                          </a:solidFill>
                        </a:rPr>
                        <a:t>第</a:t>
                      </a:r>
                      <a:r>
                        <a:rPr kumimoji="1" lang="en-US" altLang="ja-JP" sz="1100" dirty="0" smtClean="0">
                          <a:solidFill>
                            <a:schemeClr val="tx1">
                              <a:lumMod val="65000"/>
                              <a:lumOff val="35000"/>
                            </a:schemeClr>
                          </a:solidFill>
                        </a:rPr>
                        <a:t>2</a:t>
                      </a:r>
                      <a:r>
                        <a:rPr kumimoji="1" lang="ja-JP" altLang="en-US" sz="1100" dirty="0" smtClean="0">
                          <a:solidFill>
                            <a:schemeClr val="tx1">
                              <a:lumMod val="65000"/>
                              <a:lumOff val="35000"/>
                            </a:schemeClr>
                          </a:solidFill>
                        </a:rPr>
                        <a:t>四半期商品</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3462541441"/>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endParaRPr kumimoji="1" lang="ja-JP" altLang="en-US" sz="1100" b="1"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あり</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rgbClr val="C00000"/>
                          </a:solidFill>
                        </a:rPr>
                        <a:t>NG</a:t>
                      </a:r>
                      <a:endParaRPr kumimoji="1" lang="ja-JP" altLang="en-US" sz="1100" dirty="0">
                        <a:solidFill>
                          <a:srgbClr val="C00000"/>
                        </a:solidFill>
                      </a:endParaRPr>
                    </a:p>
                  </a:txBody>
                  <a:tcPr/>
                </a:tc>
                <a:extLst>
                  <a:ext uri="{0D108BD9-81ED-4DB2-BD59-A6C34878D82A}">
                    <a16:rowId xmlns:a16="http://schemas.microsoft.com/office/drawing/2014/main" val="615026862"/>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9/1-9/30</a:t>
                      </a:r>
                      <a:endParaRPr kumimoji="1" lang="ja-JP" altLang="en-US" sz="1100" dirty="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r>
                        <a:rPr kumimoji="1" lang="ja-JP" altLang="en-US" sz="1100" dirty="0">
                          <a:solidFill>
                            <a:schemeClr val="tx1">
                              <a:lumMod val="65000"/>
                              <a:lumOff val="35000"/>
                            </a:schemeClr>
                          </a:solidFill>
                        </a:rPr>
                        <a:t>（非推奨）</a:t>
                      </a:r>
                    </a:p>
                  </a:txBody>
                  <a:tcPr/>
                </a:tc>
                <a:extLst>
                  <a:ext uri="{0D108BD9-81ED-4DB2-BD59-A6C34878D82A}">
                    <a16:rowId xmlns:a16="http://schemas.microsoft.com/office/drawing/2014/main" val="361392894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r>
                        <a:rPr kumimoji="1" lang="en-US" altLang="ja-JP" sz="1100" dirty="0">
                          <a:solidFill>
                            <a:schemeClr val="tx1">
                              <a:lumMod val="65000"/>
                              <a:lumOff val="35000"/>
                            </a:schemeClr>
                          </a:solidFill>
                        </a:rPr>
                        <a:t>9/15-10/14</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1391796776"/>
                  </a:ext>
                </a:extLst>
              </a:tr>
              <a:tr h="25939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dirty="0" smtClean="0">
                          <a:solidFill>
                            <a:schemeClr val="tx1">
                              <a:lumMod val="65000"/>
                              <a:lumOff val="35000"/>
                            </a:schemeClr>
                          </a:solidFill>
                        </a:rPr>
                        <a:t>第</a:t>
                      </a:r>
                      <a:r>
                        <a:rPr kumimoji="1" lang="en-US" altLang="ja-JP" sz="1100" b="1" dirty="0" smtClean="0">
                          <a:solidFill>
                            <a:schemeClr val="tx1">
                              <a:lumMod val="65000"/>
                              <a:lumOff val="35000"/>
                            </a:schemeClr>
                          </a:solidFill>
                        </a:rPr>
                        <a:t>3</a:t>
                      </a:r>
                      <a:r>
                        <a:rPr kumimoji="1" lang="ja-JP" altLang="en-US" sz="1100" b="1" dirty="0" smtClean="0">
                          <a:solidFill>
                            <a:schemeClr val="tx1">
                              <a:lumMod val="65000"/>
                              <a:lumOff val="35000"/>
                            </a:schemeClr>
                          </a:solidFill>
                        </a:rPr>
                        <a:t>四半期商品</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lumMod val="65000"/>
                              <a:lumOff val="35000"/>
                            </a:schemeClr>
                          </a:solidFill>
                        </a:rPr>
                        <a:t>10/1-10/31</a:t>
                      </a:r>
                      <a:endParaRPr kumimoji="1" lang="ja-JP" altLang="en-US" sz="1100" dirty="0">
                        <a:solidFill>
                          <a:schemeClr val="tx1">
                            <a:lumMod val="65000"/>
                            <a:lumOff val="35000"/>
                          </a:schemeClr>
                        </a:solidFill>
                      </a:endParaRPr>
                    </a:p>
                  </a:txBody>
                  <a:tcPr/>
                </a:tc>
                <a:tc>
                  <a:txBody>
                    <a:bodyPr/>
                    <a:lstStyle/>
                    <a:p>
                      <a:r>
                        <a:rPr kumimoji="1" lang="ja-JP" altLang="en-US" sz="1100" dirty="0">
                          <a:solidFill>
                            <a:schemeClr val="tx1">
                              <a:lumMod val="65000"/>
                              <a:lumOff val="35000"/>
                            </a:schemeClr>
                          </a:solidFill>
                        </a:rPr>
                        <a:t>あり</a:t>
                      </a:r>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なし</a:t>
                      </a:r>
                    </a:p>
                  </a:txBody>
                  <a:tcPr/>
                </a:tc>
                <a:tc>
                  <a:txBody>
                    <a:bodyPr/>
                    <a:lstStyle/>
                    <a:p>
                      <a:r>
                        <a:rPr kumimoji="1" lang="en-US" altLang="ja-JP" sz="1100" dirty="0">
                          <a:solidFill>
                            <a:schemeClr val="tx1">
                              <a:lumMod val="65000"/>
                              <a:lumOff val="35000"/>
                            </a:schemeClr>
                          </a:solidFill>
                        </a:rPr>
                        <a:t>OK</a:t>
                      </a:r>
                      <a:endParaRPr kumimoji="1" lang="ja-JP" altLang="en-US" sz="1100" dirty="0">
                        <a:solidFill>
                          <a:schemeClr val="tx1">
                            <a:lumMod val="65000"/>
                            <a:lumOff val="35000"/>
                          </a:schemeClr>
                        </a:solidFill>
                      </a:endParaRPr>
                    </a:p>
                  </a:txBody>
                  <a:tcPr/>
                </a:tc>
                <a:extLst>
                  <a:ext uri="{0D108BD9-81ED-4DB2-BD59-A6C34878D82A}">
                    <a16:rowId xmlns:a16="http://schemas.microsoft.com/office/drawing/2014/main" val="2445332618"/>
                  </a:ext>
                </a:extLst>
              </a:tr>
            </a:tbl>
          </a:graphicData>
        </a:graphic>
      </p:graphicFrame>
      <p:sp>
        <p:nvSpPr>
          <p:cNvPr id="22" name="テキスト ボックス 21"/>
          <p:cNvSpPr txBox="1"/>
          <p:nvPr/>
        </p:nvSpPr>
        <p:spPr>
          <a:xfrm>
            <a:off x="7824192" y="4118622"/>
            <a:ext cx="450475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smtClean="0">
                <a:ln>
                  <a:noFill/>
                </a:ln>
                <a:solidFill>
                  <a:srgbClr val="000000"/>
                </a:solidFill>
                <a:effectLst/>
                <a:uLnTx/>
                <a:uFillTx/>
                <a:latin typeface="メイリオ"/>
                <a:ea typeface="メイリオ"/>
                <a:cs typeface="+mn-cs"/>
              </a:rPr>
              <a:t>※</a:t>
            </a:r>
            <a:r>
              <a:rPr kumimoji="1" lang="ja-JP" altLang="en-US" sz="1100" b="0" i="0" u="none" strike="noStrike" kern="1200" cap="none" spc="0" normalizeH="0" baseline="0" noProof="0" dirty="0" smtClean="0">
                <a:ln>
                  <a:noFill/>
                </a:ln>
                <a:solidFill>
                  <a:srgbClr val="000000"/>
                </a:solidFill>
                <a:effectLst/>
                <a:uLnTx/>
                <a:uFillTx/>
                <a:latin typeface="メイリオ"/>
                <a:ea typeface="メイリオ"/>
                <a:cs typeface="+mn-cs"/>
              </a:rPr>
              <a:t>第</a:t>
            </a:r>
            <a:r>
              <a:rPr kumimoji="1" lang="en-US" altLang="ja-JP" sz="1100" b="0" i="0" u="none" strike="noStrike" kern="1200" cap="none" spc="0" normalizeH="0" baseline="0" noProof="0" dirty="0" smtClean="0">
                <a:ln>
                  <a:noFill/>
                </a:ln>
                <a:solidFill>
                  <a:srgbClr val="000000"/>
                </a:solidFill>
                <a:effectLst/>
                <a:uLnTx/>
                <a:uFillTx/>
                <a:latin typeface="メイリオ"/>
                <a:ea typeface="メイリオ"/>
                <a:cs typeface="+mn-cs"/>
              </a:rPr>
              <a:t>3</a:t>
            </a:r>
            <a:r>
              <a:rPr kumimoji="1" lang="ja-JP" altLang="en-US" sz="1100" b="0" i="0" u="none" strike="noStrike" kern="1200" cap="none" spc="0" normalizeH="0" baseline="0" noProof="0" dirty="0" smtClean="0">
                <a:ln>
                  <a:noFill/>
                </a:ln>
                <a:solidFill>
                  <a:srgbClr val="000000"/>
                </a:solidFill>
                <a:effectLst/>
                <a:uLnTx/>
                <a:uFillTx/>
                <a:latin typeface="メイリオ"/>
                <a:ea typeface="メイリオ"/>
                <a:cs typeface="+mn-cs"/>
              </a:rPr>
              <a:t>四半期商品</a:t>
            </a:r>
            <a:r>
              <a:rPr kumimoji="1" lang="ja-JP" altLang="en-US" sz="1100" b="0" i="0" u="none" strike="noStrike" kern="1200" cap="none" spc="0" normalizeH="0" baseline="0" noProof="0" dirty="0">
                <a:ln>
                  <a:noFill/>
                </a:ln>
                <a:solidFill>
                  <a:srgbClr val="000000"/>
                </a:solidFill>
                <a:effectLst/>
                <a:uLnTx/>
                <a:uFillTx/>
                <a:latin typeface="メイリオ"/>
                <a:ea typeface="メイリオ"/>
                <a:cs typeface="+mn-cs"/>
              </a:rPr>
              <a:t>リリース時にメンテナンス期間は発生しません。</a:t>
            </a:r>
          </a:p>
        </p:txBody>
      </p:sp>
    </p:spTree>
    <p:extLst>
      <p:ext uri="{BB962C8B-B14F-4D97-AF65-F5344CB8AC3E}">
        <p14:creationId xmlns:p14="http://schemas.microsoft.com/office/powerpoint/2010/main" val="1906032238"/>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9700</TotalTime>
  <Words>3320</Words>
  <Application>Microsoft Office PowerPoint</Application>
  <PresentationFormat>ワイド画面</PresentationFormat>
  <Paragraphs>517</Paragraphs>
  <Slides>13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13</vt:i4>
      </vt:variant>
    </vt:vector>
  </HeadingPairs>
  <TitlesOfParts>
    <vt:vector size="20"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227</cp:revision>
  <dcterms:created xsi:type="dcterms:W3CDTF">2020-02-26T07:28:11Z</dcterms:created>
  <dcterms:modified xsi:type="dcterms:W3CDTF">2021-09-07T03:33:15Z</dcterms:modified>
</cp:coreProperties>
</file>