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 id="2147483704" r:id="rId3"/>
  </p:sldMasterIdLst>
  <p:notesMasterIdLst>
    <p:notesMasterId r:id="rId16"/>
  </p:notesMasterIdLst>
  <p:sldIdLst>
    <p:sldId id="316" r:id="rId4"/>
    <p:sldId id="326" r:id="rId5"/>
    <p:sldId id="345" r:id="rId6"/>
    <p:sldId id="359" r:id="rId7"/>
    <p:sldId id="355" r:id="rId8"/>
    <p:sldId id="334" r:id="rId9"/>
    <p:sldId id="352" r:id="rId10"/>
    <p:sldId id="354" r:id="rId11"/>
    <p:sldId id="350" r:id="rId12"/>
    <p:sldId id="351" r:id="rId13"/>
    <p:sldId id="348" r:id="rId14"/>
    <p:sldId id="312"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958"/>
    <a:srgbClr val="AEB1BF"/>
    <a:srgbClr val="687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A26CC4-3873-4F3F-B3E4-ED99F80F9868}" v="49" dt="2022-04-25T02:20:29.710"/>
    <p1510:client id="{88474D20-C0A0-4224-8873-F81D70DD137E}" v="6" dt="2021-06-22T08:40:55.6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52" autoAdjust="0"/>
    <p:restoredTop sz="96327" autoAdjust="0"/>
  </p:normalViewPr>
  <p:slideViewPr>
    <p:cSldViewPr>
      <p:cViewPr varScale="1">
        <p:scale>
          <a:sx n="73" d="100"/>
          <a:sy n="73" d="100"/>
        </p:scale>
        <p:origin x="92" y="4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2023/2/6</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1行+1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753821"/>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1828261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527283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0416301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08905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1行+1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13" name="角丸四角形 12">
            <a:extLst>
              <a:ext uri="{FF2B5EF4-FFF2-40B4-BE49-F238E27FC236}">
                <a16:creationId xmlns:a16="http://schemas.microsoft.com/office/drawing/2014/main" id="{62F15990-21F4-D246-B866-9EA6D3E08365}"/>
              </a:ext>
            </a:extLst>
          </p:cNvPr>
          <p:cNvSpPr/>
          <p:nvPr userDrawn="1"/>
        </p:nvSpPr>
        <p:spPr>
          <a:xfrm>
            <a:off x="946332" y="4437112"/>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14" name="テキスト プレースホルダー 4">
            <a:extLst>
              <a:ext uri="{FF2B5EF4-FFF2-40B4-BE49-F238E27FC236}">
                <a16:creationId xmlns:a16="http://schemas.microsoft.com/office/drawing/2014/main" id="{C0D63BB6-B2A2-1244-97E7-66C835949DAC}"/>
              </a:ext>
            </a:extLst>
          </p:cNvPr>
          <p:cNvSpPr>
            <a:spLocks noGrp="1"/>
          </p:cNvSpPr>
          <p:nvPr>
            <p:ph type="body" sz="quarter" idx="14" hasCustomPrompt="1"/>
          </p:nvPr>
        </p:nvSpPr>
        <p:spPr>
          <a:xfrm>
            <a:off x="1127448" y="4509120"/>
            <a:ext cx="2520280" cy="360040"/>
          </a:xfrm>
        </p:spPr>
        <p:txBody>
          <a:bodyPr lIns="0" rIns="0" anchor="t" anchorCtr="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4345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_2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969845"/>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276872"/>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286366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_2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060848"/>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8" name="角丸四角形 7">
            <a:extLst>
              <a:ext uri="{FF2B5EF4-FFF2-40B4-BE49-F238E27FC236}">
                <a16:creationId xmlns:a16="http://schemas.microsoft.com/office/drawing/2014/main" id="{531AAF10-94E3-4C4D-A82C-8E0449C8B194}"/>
              </a:ext>
            </a:extLst>
          </p:cNvPr>
          <p:cNvSpPr/>
          <p:nvPr userDrawn="1"/>
        </p:nvSpPr>
        <p:spPr>
          <a:xfrm>
            <a:off x="946332" y="4869160"/>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9" name="テキスト プレースホルダー 4">
            <a:extLst>
              <a:ext uri="{FF2B5EF4-FFF2-40B4-BE49-F238E27FC236}">
                <a16:creationId xmlns:a16="http://schemas.microsoft.com/office/drawing/2014/main" id="{94591310-A897-D94D-8FB7-436A42052B7B}"/>
              </a:ext>
            </a:extLst>
          </p:cNvPr>
          <p:cNvSpPr>
            <a:spLocks noGrp="1"/>
          </p:cNvSpPr>
          <p:nvPr>
            <p:ph type="body" sz="quarter" idx="13" hasCustomPrompt="1"/>
          </p:nvPr>
        </p:nvSpPr>
        <p:spPr>
          <a:xfrm>
            <a:off x="1127448" y="4941168"/>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6311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_3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303596"/>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878765"/>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80249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_3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077072"/>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772816"/>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6" name="角丸四角形 5">
            <a:extLst>
              <a:ext uri="{FF2B5EF4-FFF2-40B4-BE49-F238E27FC236}">
                <a16:creationId xmlns:a16="http://schemas.microsoft.com/office/drawing/2014/main" id="{5C3A3074-BA00-8D4D-8F11-91B03369DE3A}"/>
              </a:ext>
            </a:extLst>
          </p:cNvPr>
          <p:cNvSpPr/>
          <p:nvPr userDrawn="1"/>
        </p:nvSpPr>
        <p:spPr>
          <a:xfrm>
            <a:off x="946332" y="5339275"/>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7" name="テキスト プレースホルダー 4">
            <a:extLst>
              <a:ext uri="{FF2B5EF4-FFF2-40B4-BE49-F238E27FC236}">
                <a16:creationId xmlns:a16="http://schemas.microsoft.com/office/drawing/2014/main" id="{8D6EB350-A61F-774C-9F9D-145FC8530B33}"/>
              </a:ext>
            </a:extLst>
          </p:cNvPr>
          <p:cNvSpPr>
            <a:spLocks noGrp="1"/>
          </p:cNvSpPr>
          <p:nvPr>
            <p:ph type="body" sz="quarter" idx="13" hasCustomPrompt="1"/>
          </p:nvPr>
        </p:nvSpPr>
        <p:spPr>
          <a:xfrm>
            <a:off x="1127448" y="5411283"/>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93938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lvl1pPr>
              <a:defRPr/>
            </a:lvl1pPr>
          </a:lstStyle>
          <a:p>
            <a:pPr>
              <a:defRPr/>
            </a:pPr>
            <a:r>
              <a:rPr lang="en-US" dirty="0"/>
              <a:t>© Yahoo Japan</a:t>
            </a:r>
          </a:p>
        </p:txBody>
      </p:sp>
    </p:spTree>
    <p:extLst>
      <p:ext uri="{BB962C8B-B14F-4D97-AF65-F5344CB8AC3E}">
        <p14:creationId xmlns:p14="http://schemas.microsoft.com/office/powerpoint/2010/main" val="659840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中表紙_汎用">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DE8276C-E42E-D94B-80A1-A9BB74EF7711}"/>
              </a:ext>
            </a:extLst>
          </p:cNvPr>
          <p:cNvSpPr>
            <a:spLocks noGrp="1"/>
          </p:cNvSpPr>
          <p:nvPr>
            <p:ph type="title" hasCustomPrompt="1"/>
          </p:nvPr>
        </p:nvSpPr>
        <p:spPr>
          <a:xfrm>
            <a:off x="695401" y="2277319"/>
            <a:ext cx="10585176" cy="815027"/>
          </a:xfrm>
        </p:spPr>
        <p:txBody>
          <a:bodyPr/>
          <a:lstStyle>
            <a:lvl1pPr>
              <a:defRPr spc="300"/>
            </a:lvl1pPr>
          </a:lstStyle>
          <a:p>
            <a:r>
              <a:rPr kumimoji="1" lang="ja-JP" altLang="en-US"/>
              <a:t>タイトル（</a:t>
            </a:r>
            <a:r>
              <a:rPr kumimoji="1" lang="en-US" altLang="ja-JP" dirty="0"/>
              <a:t>40px</a:t>
            </a:r>
            <a:r>
              <a:rPr kumimoji="1" lang="ja-JP" altLang="en-US"/>
              <a: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プレースホルダー 17"/>
          <p:cNvSpPr>
            <a:spLocks noGrp="1"/>
          </p:cNvSpPr>
          <p:nvPr>
            <p:ph type="body" sz="quarter" idx="13" hasCustomPrompt="1"/>
          </p:nvPr>
        </p:nvSpPr>
        <p:spPr>
          <a:xfrm>
            <a:off x="2023602" y="3327301"/>
            <a:ext cx="9256975" cy="1685875"/>
          </a:xfrm>
          <a:prstGeom prst="rect">
            <a:avLst/>
          </a:prstGeom>
        </p:spPr>
        <p:txBody>
          <a:bodyPr/>
          <a:lstStyle>
            <a:lvl1pPr marL="342900" indent="-342900">
              <a:buFontTx/>
              <a:buNone/>
              <a:defRPr sz="2000">
                <a:solidFill>
                  <a:schemeClr val="accent2"/>
                </a:solidFill>
              </a:defRPr>
            </a:lvl1pPr>
          </a:lstStyle>
          <a:p>
            <a:pPr lvl="0"/>
            <a:r>
              <a:rPr kumimoji="1" lang="ja-JP" altLang="en-US"/>
              <a:t>サブタイトル（</a:t>
            </a:r>
            <a:r>
              <a:rPr kumimoji="1" lang="en-US" altLang="ja-JP" dirty="0"/>
              <a:t>20pt</a:t>
            </a:r>
            <a:r>
              <a:rPr kumimoji="1" lang="ja-JP" altLang="en-US"/>
              <a:t>）</a:t>
            </a:r>
            <a:endParaRPr kumimoji="1" lang="ja-JP" altLang="en-US" dirty="0"/>
          </a:p>
        </p:txBody>
      </p:sp>
      <p:sp>
        <p:nvSpPr>
          <p:cNvPr id="5" name="フッター プレースホルダー 4">
            <a:extLst>
              <a:ext uri="{FF2B5EF4-FFF2-40B4-BE49-F238E27FC236}">
                <a16:creationId xmlns:a16="http://schemas.microsoft.com/office/drawing/2014/main" id="{DBAD78F7-E805-1F44-B787-F2F911307417}"/>
              </a:ext>
            </a:extLst>
          </p:cNvPr>
          <p:cNvSpPr>
            <a:spLocks noGrp="1"/>
          </p:cNvSpPr>
          <p:nvPr>
            <p:ph type="ftr" sz="quarter" idx="14"/>
          </p:nvPr>
        </p:nvSpPr>
        <p:spPr/>
        <p:txBody>
          <a:bodyPr/>
          <a:lstStyle>
            <a:lvl1pPr>
              <a:defRPr/>
            </a:lvl1pPr>
          </a:lstStyle>
          <a:p>
            <a:pPr>
              <a:defRPr/>
            </a:pPr>
            <a:r>
              <a:rPr lang="en-US" dirty="0"/>
              <a:t>© Yahoo Japan</a:t>
            </a:r>
          </a:p>
        </p:txBody>
      </p:sp>
    </p:spTree>
    <p:extLst>
      <p:ext uri="{BB962C8B-B14F-4D97-AF65-F5344CB8AC3E}">
        <p14:creationId xmlns:p14="http://schemas.microsoft.com/office/powerpoint/2010/main" val="989140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11031995" y="6538793"/>
            <a:ext cx="957313"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Yahoo Japan</a:t>
            </a:r>
            <a:endParaRPr kumimoji="1" lang="ja-JP" altLang="en-US" sz="800" dirty="0">
              <a:solidFill>
                <a:schemeClr val="accent2"/>
              </a:solidFill>
            </a:endParaRPr>
          </a:p>
        </p:txBody>
      </p:sp>
    </p:spTree>
    <p:extLst>
      <p:ext uri="{BB962C8B-B14F-4D97-AF65-F5344CB8AC3E}">
        <p14:creationId xmlns:p14="http://schemas.microsoft.com/office/powerpoint/2010/main" val="472288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13012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 name="テキスト プレースホルダー 9">
            <a:extLst>
              <a:ext uri="{FF2B5EF4-FFF2-40B4-BE49-F238E27FC236}">
                <a16:creationId xmlns:a16="http://schemas.microsoft.com/office/drawing/2014/main" id="{8908BA44-6EE6-F34B-8D99-A172A29498C2}"/>
              </a:ext>
            </a:extLst>
          </p:cNvPr>
          <p:cNvSpPr>
            <a:spLocks noGrp="1"/>
          </p:cNvSpPr>
          <p:nvPr>
            <p:ph type="body" idx="1"/>
          </p:nvPr>
        </p:nvSpPr>
        <p:spPr>
          <a:xfrm>
            <a:off x="838200" y="2761729"/>
            <a:ext cx="10515600" cy="268349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6" name="正方形/長方形 15">
            <a:extLst>
              <a:ext uri="{FF2B5EF4-FFF2-40B4-BE49-F238E27FC236}">
                <a16:creationId xmlns:a16="http://schemas.microsoft.com/office/drawing/2014/main" id="{1A0EF031-3343-224C-8E41-5D0CECCE7BD6}"/>
              </a:ext>
            </a:extLst>
          </p:cNvPr>
          <p:cNvSpPr/>
          <p:nvPr userDrawn="1"/>
        </p:nvSpPr>
        <p:spPr>
          <a:xfrm>
            <a:off x="0" y="-1095"/>
            <a:ext cx="12192000"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9795B6C2-3926-E349-8345-F50B05F897C8}"/>
              </a:ext>
            </a:extLst>
          </p:cNvPr>
          <p:cNvPicPr>
            <a:picLocks noChangeAspect="1"/>
          </p:cNvPicPr>
          <p:nvPr userDrawn="1"/>
        </p:nvPicPr>
        <p:blipFill>
          <a:blip r:embed="rId8"/>
          <a:stretch>
            <a:fillRect/>
          </a:stretch>
        </p:blipFill>
        <p:spPr>
          <a:xfrm>
            <a:off x="479375" y="332656"/>
            <a:ext cx="2959983" cy="583659"/>
          </a:xfrm>
          <a:prstGeom prst="rect">
            <a:avLst/>
          </a:prstGeom>
        </p:spPr>
      </p:pic>
      <p:sp>
        <p:nvSpPr>
          <p:cNvPr id="9" name="テキスト ボックス 8">
            <a:extLst>
              <a:ext uri="{FF2B5EF4-FFF2-40B4-BE49-F238E27FC236}">
                <a16:creationId xmlns:a16="http://schemas.microsoft.com/office/drawing/2014/main" id="{35A84D97-CD1F-C447-B3C9-83F7F0EE70A1}"/>
              </a:ext>
            </a:extLst>
          </p:cNvPr>
          <p:cNvSpPr txBox="1"/>
          <p:nvPr userDrawn="1"/>
        </p:nvSpPr>
        <p:spPr>
          <a:xfrm>
            <a:off x="11031995" y="6538793"/>
            <a:ext cx="957313"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Yahoo Japan</a:t>
            </a:r>
            <a:endParaRPr kumimoji="1" lang="ja-JP" altLang="en-US" sz="800" dirty="0">
              <a:solidFill>
                <a:schemeClr val="accent2"/>
              </a:solidFill>
            </a:endParaRPr>
          </a:p>
        </p:txBody>
      </p:sp>
    </p:spTree>
  </p:cSld>
  <p:clrMap bg1="lt1" tx1="dk1" bg2="lt2" tx2="dk2" accent1="accent1" accent2="accent2" accent3="accent3" accent4="accent4" accent5="accent5" accent6="accent6" hlink="hlink" folHlink="folHlink"/>
  <p:sldLayoutIdLst>
    <p:sldLayoutId id="2147483726" r:id="rId1"/>
    <p:sldLayoutId id="2147483670" r:id="rId2"/>
    <p:sldLayoutId id="2147483659" r:id="rId3"/>
    <p:sldLayoutId id="2147483725" r:id="rId4"/>
    <p:sldLayoutId id="2147483727" r:id="rId5"/>
    <p:sldLayoutId id="2147483728" r:id="rId6"/>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69C30EB7-67D9-7547-9893-EBF0BF0607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7" name="フッター プレースホルダ 9">
            <a:extLst>
              <a:ext uri="{FF2B5EF4-FFF2-40B4-BE49-F238E27FC236}">
                <a16:creationId xmlns:a16="http://schemas.microsoft.com/office/drawing/2014/main" id="{692416AB-33E6-7642-9E44-F8B7E065D37D}"/>
              </a:ext>
            </a:extLst>
          </p:cNvPr>
          <p:cNvSpPr>
            <a:spLocks noGrp="1"/>
          </p:cNvSpPr>
          <p:nvPr>
            <p:ph type="ftr" sz="quarter" idx="3"/>
          </p:nvPr>
        </p:nvSpPr>
        <p:spPr>
          <a:xfrm>
            <a:off x="8976320" y="6453336"/>
            <a:ext cx="3023328" cy="349423"/>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lang="en-US" altLang="ja-JP" sz="800" b="0" i="0" baseline="0" smtClean="0">
                <a:solidFill>
                  <a:schemeClr val="accent2"/>
                </a:solidFill>
                <a:effectLst/>
              </a:defRPr>
            </a:lvl1pPr>
          </a:lstStyle>
          <a:p>
            <a:pPr>
              <a:defRPr/>
            </a:pPr>
            <a:r>
              <a:rPr lang="en-US" dirty="0"/>
              <a:t>© Yahoo Japan</a:t>
            </a:r>
          </a:p>
        </p:txBody>
      </p:sp>
      <p:sp>
        <p:nvSpPr>
          <p:cNvPr id="9" name="正方形/長方形 8">
            <a:extLst>
              <a:ext uri="{FF2B5EF4-FFF2-40B4-BE49-F238E27FC236}">
                <a16:creationId xmlns:a16="http://schemas.microsoft.com/office/drawing/2014/main" id="{3C0C4A7B-DFAD-E24E-9637-6477EB71D44F}"/>
              </a:ext>
            </a:extLst>
          </p:cNvPr>
          <p:cNvSpPr/>
          <p:nvPr userDrawn="1"/>
        </p:nvSpPr>
        <p:spPr>
          <a:xfrm>
            <a:off x="0" y="-1095"/>
            <a:ext cx="12192000"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2827675005"/>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701" r:id="rId3"/>
  </p:sldLayoutIdLst>
  <p:hf hdr="0" dt="0"/>
  <p:txStyles>
    <p:titleStyle>
      <a:lvl1pPr algn="l" defTabSz="914423" rtl="0" eaLnBrk="1" latinLnBrk="0" hangingPunct="1">
        <a:spcBef>
          <a:spcPct val="0"/>
        </a:spcBef>
        <a:buNone/>
        <a:defRPr kumimoji="1" sz="40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accent2"/>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5617343" y="6600184"/>
            <a:ext cx="957313"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accent2"/>
                </a:solidFill>
              </a:rPr>
              <a:t>© Yahoo Japan</a:t>
            </a:r>
            <a:endParaRPr kumimoji="1" lang="ja-JP" altLang="en-US" sz="800" dirty="0">
              <a:solidFill>
                <a:schemeClr val="accent2"/>
              </a:solidFill>
            </a:endParaRPr>
          </a:p>
        </p:txBody>
      </p:sp>
    </p:spTree>
    <p:extLst>
      <p:ext uri="{BB962C8B-B14F-4D97-AF65-F5344CB8AC3E}">
        <p14:creationId xmlns:p14="http://schemas.microsoft.com/office/powerpoint/2010/main" val="2323901215"/>
      </p:ext>
    </p:extLst>
  </p:cSld>
  <p:clrMap bg1="lt1" tx1="dk1" bg2="lt2" tx2="dk2" accent1="accent1" accent2="accent2" accent3="accent3" accent4="accent4" accent5="accent5" accent6="accent6" hlink="hlink" folHlink="folHlink"/>
  <p:sldLayoutIdLst>
    <p:sldLayoutId id="2147483719" r:id="rId1"/>
    <p:sldLayoutId id="2147483724" r:id="rId2"/>
    <p:sldLayoutId id="2147483720"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ads-help.yahoo.co.jp/yahooads/guideline/articledetail?lan=ja&amp;aid=1493&amp;o=default" TargetMode="Externa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hyperlink" Target="https://form-business.yahoo.co.jp/claris/enqueteForm?inquiry_type=bls_review" TargetMode="External"/><Relationship Id="rId1" Type="http://schemas.openxmlformats.org/officeDocument/2006/relationships/slideLayout" Target="../slideLayouts/slideLayout12.xml"/><Relationship Id="rId4" Type="http://schemas.openxmlformats.org/officeDocument/2006/relationships/hyperlink" Target="https://form-business.yahoo.co.jp/claris/enqueteForm?inquiry_type=placement_restriction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12.xml"/><Relationship Id="rId6" Type="http://schemas.openxmlformats.org/officeDocument/2006/relationships/hyperlink" Target="https://form-business.yahoo.co.jp/claris/enqueteForm?inquiry_type=bls_review" TargetMode="Externa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form-business.yahoo.co.jp/claris/enqueteForm?inquiry_type=placement_restrict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9B37690E-E7E3-C347-870E-7CC8439B28E6}"/>
              </a:ext>
            </a:extLst>
          </p:cNvPr>
          <p:cNvSpPr>
            <a:spLocks noGrp="1"/>
          </p:cNvSpPr>
          <p:nvPr>
            <p:ph type="ctrTitle"/>
          </p:nvPr>
        </p:nvSpPr>
        <p:spPr>
          <a:xfrm>
            <a:off x="767408" y="2276872"/>
            <a:ext cx="10671484" cy="1504516"/>
          </a:xfrm>
        </p:spPr>
        <p:txBody>
          <a:bodyPr/>
          <a:lstStyle/>
          <a:p>
            <a:r>
              <a:rPr lang="en-US" altLang="ja-JP" sz="4000"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4000" dirty="0">
                <a:latin typeface="メイリオ" panose="020B0604030504040204" pitchFamily="50" charset="-128"/>
                <a:ea typeface="メイリオ" panose="020B0604030504040204" pitchFamily="50" charset="-128"/>
                <a:cs typeface="メイリオ" panose="020B0604030504040204" pitchFamily="50" charset="-128"/>
              </a:rPr>
              <a:t>広告</a:t>
            </a:r>
            <a:br>
              <a:rPr lang="en-US" altLang="ja-JP" sz="40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ja-JP" altLang="en-US" sz="4400" dirty="0"/>
          </a:p>
        </p:txBody>
      </p:sp>
      <p:sp>
        <p:nvSpPr>
          <p:cNvPr id="10" name="テキスト プレースホルダー 9">
            <a:extLst>
              <a:ext uri="{FF2B5EF4-FFF2-40B4-BE49-F238E27FC236}">
                <a16:creationId xmlns:a16="http://schemas.microsoft.com/office/drawing/2014/main" id="{8B44CB5F-7856-4E4B-B334-A41DE115BBE1}"/>
              </a:ext>
            </a:extLst>
          </p:cNvPr>
          <p:cNvSpPr>
            <a:spLocks noGrp="1"/>
          </p:cNvSpPr>
          <p:nvPr>
            <p:ph type="body" sz="quarter" idx="13"/>
          </p:nvPr>
        </p:nvSpPr>
        <p:spPr>
          <a:xfrm>
            <a:off x="983432" y="4907985"/>
            <a:ext cx="2952328" cy="360040"/>
          </a:xfrm>
        </p:spPr>
        <p:txBody>
          <a:bodyPr anchor="ctr">
            <a:normAutofit/>
          </a:bodyPr>
          <a:lstStyle/>
          <a:p>
            <a:pPr algn="l"/>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映画（</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2023</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年３月）</a:t>
            </a: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プレースホルダー 8">
            <a:extLst>
              <a:ext uri="{FF2B5EF4-FFF2-40B4-BE49-F238E27FC236}">
                <a16:creationId xmlns:a16="http://schemas.microsoft.com/office/drawing/2014/main" id="{9EE3014C-10C9-22E6-3ED7-CD1A2625FBBF}"/>
              </a:ext>
            </a:extLst>
          </p:cNvPr>
          <p:cNvSpPr>
            <a:spLocks noGrp="1"/>
          </p:cNvSpPr>
          <p:nvPr>
            <p:ph type="body" sz="quarter" idx="12"/>
          </p:nvPr>
        </p:nvSpPr>
        <p:spPr>
          <a:xfrm>
            <a:off x="9624392" y="6016485"/>
            <a:ext cx="2376264" cy="436851"/>
          </a:xfrm>
        </p:spPr>
        <p:txBody>
          <a:bodyPr/>
          <a:lstStyle/>
          <a:p>
            <a:r>
              <a:rPr lang="en-US" altLang="ja-JP" dirty="0"/>
              <a:t>2022</a:t>
            </a:r>
            <a:r>
              <a:rPr lang="ja-JP" altLang="en-US" dirty="0"/>
              <a:t>年</a:t>
            </a:r>
            <a:r>
              <a:rPr lang="en-US" altLang="ja-JP" dirty="0"/>
              <a:t>8</a:t>
            </a:r>
            <a:r>
              <a:rPr lang="ja-JP" altLang="en-US" dirty="0"/>
              <a:t>月</a:t>
            </a:r>
            <a:r>
              <a:rPr lang="en-US" altLang="ja-JP" dirty="0"/>
              <a:t>24</a:t>
            </a:r>
            <a:r>
              <a:rPr lang="ja-JP" altLang="en-US" dirty="0"/>
              <a:t>日</a:t>
            </a:r>
          </a:p>
        </p:txBody>
      </p:sp>
      <p:sp>
        <p:nvSpPr>
          <p:cNvPr id="5" name="テキスト プレースホルダー 9">
            <a:extLst>
              <a:ext uri="{FF2B5EF4-FFF2-40B4-BE49-F238E27FC236}">
                <a16:creationId xmlns:a16="http://schemas.microsoft.com/office/drawing/2014/main" id="{D8F1D559-A014-CF83-5C6A-4A7D35155567}"/>
              </a:ext>
            </a:extLst>
          </p:cNvPr>
          <p:cNvSpPr txBox="1">
            <a:spLocks/>
          </p:cNvSpPr>
          <p:nvPr/>
        </p:nvSpPr>
        <p:spPr>
          <a:xfrm>
            <a:off x="2063552" y="5283546"/>
            <a:ext cx="2088232" cy="360040"/>
          </a:xfrm>
          <a:prstGeom prst="rect">
            <a:avLst/>
          </a:prstGeom>
        </p:spPr>
        <p:txBody>
          <a:bodyPr vert="horz" lIns="0" tIns="45720" rIns="0" bIns="45720"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更新：</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9</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a:t>
            </a:r>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p>
        </p:txBody>
      </p:sp>
    </p:spTree>
    <p:extLst>
      <p:ext uri="{BB962C8B-B14F-4D97-AF65-F5344CB8AC3E}">
        <p14:creationId xmlns:p14="http://schemas.microsoft.com/office/powerpoint/2010/main" val="1752774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6" name="テキスト ボックス 5"/>
          <p:cNvSpPr txBox="1"/>
          <p:nvPr/>
        </p:nvSpPr>
        <p:spPr>
          <a:xfrm>
            <a:off x="454374" y="1124744"/>
            <a:ext cx="11571692" cy="4401205"/>
          </a:xfrm>
          <a:prstGeom prst="rect">
            <a:avLst/>
          </a:prstGeom>
          <a:noFill/>
        </p:spPr>
        <p:txBody>
          <a:bodyPr wrap="square" lIns="91440" tIns="45720" rIns="91440" bIns="45720" rtlCol="0" anchor="t">
            <a:spAutoFit/>
          </a:bodyPr>
          <a:lstStyle/>
          <a:p>
            <a:pPr lvl="0"/>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Yahoo!</a:t>
            </a:r>
            <a:r>
              <a:rPr lang="ja-JP" altLang="en-US" sz="1400" dirty="0">
                <a:solidFill>
                  <a:schemeClr val="tx1">
                    <a:lumMod val="65000"/>
                    <a:lumOff val="35000"/>
                  </a:schemeClr>
                </a:solidFill>
              </a:rPr>
              <a:t>映画　プライムカバー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はビューアブルインプレッション保証の商品ではございません。想定に未達でも補填はございません。</a:t>
            </a:r>
            <a:endParaRPr kumimoji="0" lang="en-US" altLang="ja-JP" sz="1400" kern="0" dirty="0">
              <a:solidFill>
                <a:schemeClr val="tx1">
                  <a:lumMod val="65000"/>
                  <a:lumOff val="35000"/>
                </a:schemeClr>
              </a:solidFill>
            </a:endParaRPr>
          </a:p>
          <a:p>
            <a:pPr lvl="0">
              <a:defRPr/>
            </a:pP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■金額表示は、消費税を含みません。</a:t>
            </a:r>
            <a:endParaRPr kumimoji="0" lang="en-US" altLang="ja-JP" sz="1400" kern="0" dirty="0">
              <a:solidFill>
                <a:schemeClr val="tx1">
                  <a:lumMod val="65000"/>
                  <a:lumOff val="35000"/>
                </a:schemeClr>
              </a:solidFill>
            </a:endParaRPr>
          </a:p>
          <a:p>
            <a:pPr lvl="0">
              <a:defRPr/>
            </a:pP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■金額表示は、代理店手数料を含みます。</a:t>
            </a:r>
            <a:endParaRPr kumimoji="0" lang="en-US" altLang="ja-JP" sz="1400" kern="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endParaRPr lang="en-US" altLang="ja-JP" sz="1400" dirty="0">
              <a:solidFill>
                <a:schemeClr val="tx1">
                  <a:lumMod val="65000"/>
                  <a:lumOff val="35000"/>
                </a:schemeClr>
              </a:solidFill>
            </a:endParaRPr>
          </a:p>
          <a:p>
            <a:pPr lvl="0"/>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■枠購入型、時間帯ジャック購入型（</a:t>
            </a:r>
            <a:r>
              <a:rPr lang="en-US" altLang="ja-JP" sz="1400" dirty="0">
                <a:solidFill>
                  <a:schemeClr val="tx1">
                    <a:lumMod val="65000"/>
                    <a:lumOff val="35000"/>
                  </a:schemeClr>
                </a:solidFill>
              </a:rPr>
              <a:t>SOV</a:t>
            </a:r>
            <a:r>
              <a:rPr lang="ja-JP" altLang="en-US" sz="1400" dirty="0">
                <a:solidFill>
                  <a:schemeClr val="tx1">
                    <a:lumMod val="65000"/>
                    <a:lumOff val="35000"/>
                  </a:schemeClr>
                </a:solidFill>
              </a:rPr>
              <a:t>）の商品について</a:t>
            </a:r>
          </a:p>
          <a:p>
            <a:pPr lvl="0"/>
            <a:r>
              <a:rPr lang="ja-JP" altLang="en-US" sz="1400" dirty="0">
                <a:solidFill>
                  <a:schemeClr val="tx1">
                    <a:lumMod val="65000"/>
                    <a:lumOff val="35000"/>
                  </a:schemeClr>
                </a:solidFill>
              </a:rPr>
              <a:t>   ユーザーが当該広告の非表示設定を実施した場合など、その他の広告配信設定の状況により、他社の広告が配信される場合があります。</a:t>
            </a:r>
          </a:p>
        </p:txBody>
      </p:sp>
    </p:spTree>
    <p:extLst>
      <p:ext uri="{BB962C8B-B14F-4D97-AF65-F5344CB8AC3E}">
        <p14:creationId xmlns:p14="http://schemas.microsoft.com/office/powerpoint/2010/main" val="517564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更新・変更履歴</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6" name="テキスト ボックス 5"/>
          <p:cNvSpPr txBox="1"/>
          <p:nvPr/>
        </p:nvSpPr>
        <p:spPr>
          <a:xfrm>
            <a:off x="313880" y="1001886"/>
            <a:ext cx="11402265" cy="769441"/>
          </a:xfrm>
          <a:prstGeom prst="rect">
            <a:avLst/>
          </a:prstGeom>
          <a:noFill/>
        </p:spPr>
        <p:txBody>
          <a:bodyPr wrap="square" lIns="91440" tIns="45720" rIns="91440" bIns="45720" rtlCol="0" anchor="t">
            <a:spAutoFit/>
          </a:bodyPr>
          <a:lstStyle/>
          <a:p>
            <a:r>
              <a:rPr lang="ja-JP" altLang="en-US" sz="1100" dirty="0">
                <a:solidFill>
                  <a:schemeClr val="tx1">
                    <a:lumMod val="65000"/>
                    <a:lumOff val="35000"/>
                  </a:schemeClr>
                </a:solidFill>
              </a:rPr>
              <a:t>■</a:t>
            </a:r>
            <a:r>
              <a:rPr lang="en-US" altLang="ja-JP" sz="1100" dirty="0">
                <a:solidFill>
                  <a:schemeClr val="tx1">
                    <a:lumMod val="65000"/>
                    <a:lumOff val="35000"/>
                  </a:schemeClr>
                </a:solidFill>
              </a:rPr>
              <a:t>2022/9/5</a:t>
            </a:r>
          </a:p>
          <a:p>
            <a:r>
              <a:rPr lang="ja-JP" altLang="en-US" sz="1100" dirty="0">
                <a:solidFill>
                  <a:schemeClr val="tx1">
                    <a:lumMod val="65000"/>
                    <a:lumOff val="35000"/>
                  </a:schemeClr>
                </a:solidFill>
              </a:rPr>
              <a:t>・掲載制限業種ページの「掲載制限カテゴリー名」を更新いたしました。</a:t>
            </a:r>
          </a:p>
          <a:p>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p:txBody>
      </p:sp>
    </p:spTree>
    <p:extLst>
      <p:ext uri="{BB962C8B-B14F-4D97-AF65-F5344CB8AC3E}">
        <p14:creationId xmlns:p14="http://schemas.microsoft.com/office/powerpoint/2010/main" val="1863309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1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商品一覧　プライムカバー</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2</a:t>
            </a:fld>
            <a:endParaRPr lang="ja-JP" altLang="en-US"/>
          </a:p>
        </p:txBody>
      </p:sp>
      <p:sp>
        <p:nvSpPr>
          <p:cNvPr id="11" name="正方形/長方形 10">
            <a:extLst>
              <a:ext uri="{FF2B5EF4-FFF2-40B4-BE49-F238E27FC236}">
                <a16:creationId xmlns:a16="http://schemas.microsoft.com/office/drawing/2014/main" id="{7261EB73-F55B-14D0-4BE2-81938B9E58C4}"/>
              </a:ext>
            </a:extLst>
          </p:cNvPr>
          <p:cNvSpPr/>
          <p:nvPr/>
        </p:nvSpPr>
        <p:spPr>
          <a:xfrm>
            <a:off x="461288" y="6441751"/>
            <a:ext cx="10423046" cy="284693"/>
          </a:xfrm>
          <a:prstGeom prst="rect">
            <a:avLst/>
          </a:prstGeom>
        </p:spPr>
        <p:txBody>
          <a:bodyPr wrap="none" lIns="91440" tIns="45720" rIns="91440" bIns="45720" anchor="t">
            <a:spAutoFit/>
          </a:bodyPr>
          <a:lstStyle/>
          <a:p>
            <a:pPr marL="0" marR="0" lvl="0" indent="0" defTabSz="914400" eaLnBrk="1" fontAlgn="auto" latinLnBrk="0" hangingPunct="1">
              <a:lnSpc>
                <a:spcPts val="146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rPr>
              <a:t>※SP</a:t>
            </a:r>
            <a:r>
              <a:rPr kumimoji="0" lang="ja-JP" altLang="en-US" sz="800" b="0" i="0" u="none" strike="noStrike" kern="0" cap="none" spc="0" normalizeH="0" baseline="0" noProof="0" dirty="0">
                <a:ln>
                  <a:noFill/>
                </a:ln>
                <a:solidFill>
                  <a:prstClr val="black">
                    <a:lumMod val="65000"/>
                    <a:lumOff val="35000"/>
                  </a:prstClr>
                </a:solidFill>
                <a:effectLst/>
                <a:uLnTx/>
                <a:uFillTx/>
              </a:rPr>
              <a:t>はスマートフォン、</a:t>
            </a:r>
            <a:r>
              <a:rPr kumimoji="0" lang="en-US" altLang="ja-JP" sz="800" b="0" i="0" u="none" strike="noStrike" kern="0" cap="none" spc="0" normalizeH="0" baseline="0" noProof="0" dirty="0">
                <a:ln>
                  <a:noFill/>
                </a:ln>
                <a:solidFill>
                  <a:prstClr val="black">
                    <a:lumMod val="65000"/>
                    <a:lumOff val="35000"/>
                  </a:prstClr>
                </a:solidFill>
                <a:effectLst/>
                <a:uLnTx/>
                <a:uFillTx/>
              </a:rPr>
              <a:t>PC</a:t>
            </a:r>
            <a:r>
              <a:rPr kumimoji="0" lang="ja-JP" altLang="en-US" sz="800" b="0" i="0" u="none" strike="noStrike" kern="0" cap="none" spc="0" normalizeH="0" baseline="0" noProof="0" dirty="0">
                <a:ln>
                  <a:noFill/>
                </a:ln>
                <a:solidFill>
                  <a:prstClr val="black">
                    <a:lumMod val="65000"/>
                    <a:lumOff val="35000"/>
                  </a:prstClr>
                </a:solidFill>
                <a:effectLst/>
                <a:uLnTx/>
                <a:uFillTx/>
              </a:rPr>
              <a:t>はパソコン、</a:t>
            </a:r>
            <a:r>
              <a:rPr kumimoji="0" lang="en-US" altLang="ja-JP" sz="800" b="0" i="0" u="none" strike="noStrike" kern="0" cap="none" spc="0" normalizeH="0" baseline="0" noProof="0" dirty="0">
                <a:ln>
                  <a:noFill/>
                </a:ln>
                <a:solidFill>
                  <a:prstClr val="black">
                    <a:lumMod val="65000"/>
                    <a:lumOff val="35000"/>
                  </a:prstClr>
                </a:solidFill>
                <a:effectLst/>
                <a:uLnTx/>
                <a:uFillTx/>
              </a:rPr>
              <a:t>MD</a:t>
            </a:r>
            <a:r>
              <a:rPr kumimoji="0" lang="ja-JP" altLang="en-US" sz="800" b="0" i="0" u="none" strike="noStrike" kern="0" cap="none" spc="0" normalizeH="0" baseline="0" noProof="0" dirty="0">
                <a:ln>
                  <a:noFill/>
                </a:ln>
                <a:solidFill>
                  <a:prstClr val="black">
                    <a:lumMod val="65000"/>
                    <a:lumOff val="35000"/>
                  </a:prstClr>
                </a:solidFill>
                <a:effectLst/>
                <a:uLnTx/>
                <a:uFillTx/>
              </a:rPr>
              <a:t>はマルチデバイスの略称です。　</a:t>
            </a: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en-US" altLang="ja-JP" sz="800" b="0" i="0" u="none" strike="noStrike" kern="0" cap="none" spc="0" normalizeH="0" baseline="0" noProof="0" dirty="0" err="1">
                <a:ln>
                  <a:noFill/>
                </a:ln>
                <a:solidFill>
                  <a:prstClr val="black">
                    <a:lumMod val="65000"/>
                    <a:lumOff val="35000"/>
                  </a:prstClr>
                </a:solidFill>
                <a:effectLst/>
                <a:uLnTx/>
                <a:uFillTx/>
              </a:rPr>
              <a:t>vCPM</a:t>
            </a:r>
            <a:r>
              <a:rPr kumimoji="0" lang="ja-JP" altLang="en-US" sz="800" b="0" i="0" u="none" strike="noStrike" kern="0" cap="none" spc="0" normalizeH="0" baseline="0" noProof="0" dirty="0">
                <a:ln>
                  <a:noFill/>
                </a:ln>
                <a:solidFill>
                  <a:prstClr val="black">
                    <a:lumMod val="65000"/>
                    <a:lumOff val="35000"/>
                  </a:prstClr>
                </a:solidFill>
                <a:effectLst/>
                <a:uLnTx/>
                <a:uFillTx/>
              </a:rPr>
              <a:t>はビューアブルインプレッション</a:t>
            </a:r>
            <a:r>
              <a:rPr kumimoji="0" lang="en-US" altLang="ja-JP" sz="800" b="0" i="0" u="none" strike="noStrike" kern="0" cap="none" spc="0" normalizeH="0" baseline="0" noProof="0" dirty="0">
                <a:ln>
                  <a:noFill/>
                </a:ln>
                <a:solidFill>
                  <a:prstClr val="black">
                    <a:lumMod val="65000"/>
                    <a:lumOff val="35000"/>
                  </a:prstClr>
                </a:solidFill>
                <a:effectLst/>
                <a:uLnTx/>
                <a:uFillTx/>
              </a:rPr>
              <a:t>1,000</a:t>
            </a:r>
            <a:r>
              <a:rPr kumimoji="0" lang="ja-JP" altLang="en-US" sz="800" b="0" i="0" u="none" strike="noStrike" kern="0" cap="none" spc="0" normalizeH="0" baseline="0" noProof="0" dirty="0">
                <a:ln>
                  <a:noFill/>
                </a:ln>
                <a:solidFill>
                  <a:prstClr val="black">
                    <a:lumMod val="65000"/>
                    <a:lumOff val="35000"/>
                  </a:prstClr>
                </a:solidFill>
                <a:effectLst/>
                <a:uLnTx/>
                <a:uFillTx/>
              </a:rPr>
              <a:t>回あたりにかかる見込み広告費用です。 </a:t>
            </a: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en-US" altLang="ja-JP" sz="800" b="0" i="0" u="none" strike="noStrike" kern="0" cap="none" spc="0" normalizeH="0" baseline="0" noProof="0" dirty="0" err="1">
                <a:ln>
                  <a:noFill/>
                </a:ln>
                <a:solidFill>
                  <a:prstClr val="black">
                    <a:lumMod val="65000"/>
                    <a:lumOff val="35000"/>
                  </a:prstClr>
                </a:solidFill>
                <a:effectLst/>
                <a:uLnTx/>
                <a:uFillTx/>
              </a:rPr>
              <a:t>vimps</a:t>
            </a:r>
            <a:r>
              <a:rPr kumimoji="0" lang="ja-JP" altLang="en-US" sz="800" b="0" i="0" u="none" strike="noStrike" kern="0" cap="none" spc="0" normalizeH="0" baseline="0" noProof="0" dirty="0">
                <a:ln>
                  <a:noFill/>
                </a:ln>
                <a:solidFill>
                  <a:prstClr val="black">
                    <a:lumMod val="65000"/>
                    <a:lumOff val="35000"/>
                  </a:prstClr>
                </a:solidFill>
                <a:effectLst/>
                <a:uLnTx/>
                <a:uFillTx/>
              </a:rPr>
              <a:t>はビューアブルインプレッションの略称です。</a:t>
            </a:r>
          </a:p>
        </p:txBody>
      </p:sp>
      <p:sp>
        <p:nvSpPr>
          <p:cNvPr id="21" name="正方形/長方形 20">
            <a:extLst>
              <a:ext uri="{FF2B5EF4-FFF2-40B4-BE49-F238E27FC236}">
                <a16:creationId xmlns:a16="http://schemas.microsoft.com/office/drawing/2014/main" id="{3FDFC2DF-2521-94DA-BF50-4CFED497BFE1}"/>
              </a:ext>
            </a:extLst>
          </p:cNvPr>
          <p:cNvSpPr/>
          <p:nvPr/>
        </p:nvSpPr>
        <p:spPr>
          <a:xfrm>
            <a:off x="444839" y="6368653"/>
            <a:ext cx="10333342" cy="215444"/>
          </a:xfrm>
          <a:prstGeom prst="rect">
            <a:avLst/>
          </a:prstGeom>
        </p:spPr>
        <p:txBody>
          <a:bodyPr wrap="square">
            <a:spAutoFit/>
          </a:bodyPr>
          <a:lstStyle/>
          <a:p>
            <a:r>
              <a:rPr lang="en-US" altLang="ja-JP" sz="800" dirty="0">
                <a:solidFill>
                  <a:schemeClr val="tx1">
                    <a:lumMod val="65000"/>
                    <a:lumOff val="35000"/>
                  </a:schemeClr>
                </a:solidFill>
              </a:rPr>
              <a:t>※Yahoo!</a:t>
            </a:r>
            <a:r>
              <a:rPr lang="ja-JP" altLang="en-US" sz="800" dirty="0">
                <a:solidFill>
                  <a:schemeClr val="tx1">
                    <a:lumMod val="65000"/>
                    <a:lumOff val="35000"/>
                  </a:schemeClr>
                </a:solidFill>
              </a:rPr>
              <a:t>映画　プライムカバー　</a:t>
            </a:r>
            <a:r>
              <a:rPr lang="en-US" altLang="ja-JP" sz="800" dirty="0">
                <a:solidFill>
                  <a:schemeClr val="tx1">
                    <a:lumMod val="65000"/>
                    <a:lumOff val="35000"/>
                  </a:schemeClr>
                </a:solidFill>
              </a:rPr>
              <a:t>SP</a:t>
            </a:r>
            <a:r>
              <a:rPr lang="ja-JP" altLang="en-US" sz="800" dirty="0">
                <a:solidFill>
                  <a:schemeClr val="tx1">
                    <a:lumMod val="65000"/>
                    <a:lumOff val="35000"/>
                  </a:schemeClr>
                </a:solidFill>
              </a:rPr>
              <a:t>はビューアブルインプレッション保証の商品ではございません。想定に未達でも補填はございません。</a:t>
            </a:r>
          </a:p>
        </p:txBody>
      </p:sp>
      <p:graphicFrame>
        <p:nvGraphicFramePr>
          <p:cNvPr id="9" name="表 8">
            <a:extLst>
              <a:ext uri="{FF2B5EF4-FFF2-40B4-BE49-F238E27FC236}">
                <a16:creationId xmlns:a16="http://schemas.microsoft.com/office/drawing/2014/main" id="{D6E3EA09-17BC-0A2E-870E-B72BE9575C80}"/>
              </a:ext>
            </a:extLst>
          </p:cNvPr>
          <p:cNvGraphicFramePr>
            <a:graphicFrameLocks noGrp="1"/>
          </p:cNvGraphicFramePr>
          <p:nvPr>
            <p:extLst>
              <p:ext uri="{D42A27DB-BD31-4B8C-83A1-F6EECF244321}">
                <p14:modId xmlns:p14="http://schemas.microsoft.com/office/powerpoint/2010/main" val="284750234"/>
              </p:ext>
            </p:extLst>
          </p:nvPr>
        </p:nvGraphicFramePr>
        <p:xfrm>
          <a:off x="407368" y="908720"/>
          <a:ext cx="7416824" cy="5371778"/>
        </p:xfrm>
        <a:graphic>
          <a:graphicData uri="http://schemas.openxmlformats.org/drawingml/2006/table">
            <a:tbl>
              <a:tblPr firstCol="1" bandRow="1"/>
              <a:tblGrid>
                <a:gridCol w="3013286">
                  <a:extLst>
                    <a:ext uri="{9D8B030D-6E8A-4147-A177-3AD203B41FA5}">
                      <a16:colId xmlns:a16="http://schemas.microsoft.com/office/drawing/2014/main" val="792911817"/>
                    </a:ext>
                  </a:extLst>
                </a:gridCol>
                <a:gridCol w="1992812">
                  <a:extLst>
                    <a:ext uri="{9D8B030D-6E8A-4147-A177-3AD203B41FA5}">
                      <a16:colId xmlns:a16="http://schemas.microsoft.com/office/drawing/2014/main" val="598637953"/>
                    </a:ext>
                  </a:extLst>
                </a:gridCol>
                <a:gridCol w="2410726">
                  <a:extLst>
                    <a:ext uri="{9D8B030D-6E8A-4147-A177-3AD203B41FA5}">
                      <a16:colId xmlns:a16="http://schemas.microsoft.com/office/drawing/2014/main" val="2482122175"/>
                    </a:ext>
                  </a:extLst>
                </a:gridCol>
              </a:tblGrid>
              <a:tr h="31156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dirty="0">
                          <a:solidFill>
                            <a:schemeClr val="bg1"/>
                          </a:solidFill>
                          <a:latin typeface="+mj-lt"/>
                          <a:ea typeface="+mj-ea"/>
                        </a:rPr>
                        <a:t>商品名</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1000" b="1" dirty="0">
                          <a:solidFill>
                            <a:schemeClr val="tx1">
                              <a:lumMod val="65000"/>
                              <a:lumOff val="35000"/>
                            </a:schemeClr>
                          </a:solidFill>
                          <a:latin typeface="+mj-lt"/>
                          <a:ea typeface="+mj-ea"/>
                        </a:rPr>
                        <a:t>Yahoo!</a:t>
                      </a:r>
                      <a:r>
                        <a:rPr kumimoji="1" lang="ja-JP" altLang="en-US" sz="1000" b="1" dirty="0">
                          <a:solidFill>
                            <a:schemeClr val="tx1">
                              <a:lumMod val="65000"/>
                              <a:lumOff val="35000"/>
                            </a:schemeClr>
                          </a:solidFill>
                          <a:latin typeface="+mj-lt"/>
                          <a:ea typeface="+mj-ea"/>
                        </a:rPr>
                        <a:t>映画　プライムカバー　</a:t>
                      </a:r>
                      <a:r>
                        <a:rPr kumimoji="1" lang="en-US" altLang="ja-JP" sz="1000" b="1" dirty="0">
                          <a:solidFill>
                            <a:schemeClr val="tx1">
                              <a:lumMod val="65000"/>
                              <a:lumOff val="35000"/>
                            </a:schemeClr>
                          </a:solidFill>
                          <a:latin typeface="+mj-lt"/>
                          <a:ea typeface="+mj-ea"/>
                        </a:rPr>
                        <a:t>SP</a:t>
                      </a:r>
                      <a:endParaRPr kumimoji="1" lang="ja-JP" altLang="en-US" sz="1000" b="1" dirty="0">
                        <a:solidFill>
                          <a:schemeClr val="tx1">
                            <a:lumMod val="65000"/>
                            <a:lumOff val="35000"/>
                          </a:schemeClr>
                        </a:solidFill>
                        <a:latin typeface="+mj-lt"/>
                        <a:ea typeface="+mj-ea"/>
                      </a:endParaRP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tc hMerge="1">
                  <a:txBody>
                    <a:bodyPr/>
                    <a:lstStyle/>
                    <a:p>
                      <a:endParaRPr kumimoji="1" lang="ja-JP" altLang="en-US"/>
                    </a:p>
                  </a:txBody>
                  <a:tcPr/>
                </a:tc>
                <a:extLst>
                  <a:ext uri="{0D108BD9-81ED-4DB2-BD59-A6C34878D82A}">
                    <a16:rowId xmlns:a16="http://schemas.microsoft.com/office/drawing/2014/main" val="2117335041"/>
                  </a:ext>
                </a:extLst>
              </a:tr>
              <a:tr h="22163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dirty="0">
                          <a:solidFill>
                            <a:schemeClr val="bg1"/>
                          </a:solidFill>
                          <a:latin typeface="+mj-lt"/>
                          <a:ea typeface="+mj-ea"/>
                        </a:rPr>
                        <a:t>商品</a:t>
                      </a:r>
                      <a:r>
                        <a:rPr kumimoji="1" lang="en-US" altLang="ja-JP" sz="900" b="0" dirty="0">
                          <a:solidFill>
                            <a:schemeClr val="bg1"/>
                          </a:solidFill>
                          <a:latin typeface="+mj-lt"/>
                          <a:ea typeface="+mj-ea"/>
                        </a:rPr>
                        <a:t>ID</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dirty="0">
                          <a:solidFill>
                            <a:schemeClr val="tx1">
                              <a:lumMod val="65000"/>
                              <a:lumOff val="35000"/>
                            </a:schemeClr>
                          </a:solidFill>
                          <a:latin typeface="+mj-lt"/>
                          <a:ea typeface="+mj-ea"/>
                        </a:rPr>
                        <a:t>新規</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4E4EC">
                        <a:tint val="2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tx1">
                              <a:lumMod val="65000"/>
                              <a:lumOff val="35000"/>
                            </a:schemeClr>
                          </a:solidFill>
                          <a:latin typeface="+mj-lt"/>
                          <a:ea typeface="+mj-ea"/>
                        </a:rPr>
                        <a:t>1000003595</a:t>
                      </a:r>
                      <a:endParaRPr kumimoji="1" lang="ja-JP" altLang="en-US" sz="800" dirty="0">
                        <a:solidFill>
                          <a:schemeClr val="tx1">
                            <a:lumMod val="65000"/>
                            <a:lumOff val="35000"/>
                          </a:schemeClr>
                        </a:solidFill>
                        <a:latin typeface="+mj-lt"/>
                        <a:ea typeface="+mj-ea"/>
                      </a:endParaRPr>
                    </a:p>
                  </a:txBody>
                  <a:tcPr anchor="ctr">
                    <a:lnL w="6350" cap="flat" cmpd="sng" algn="ctr">
                      <a:solidFill>
                        <a:sysClr val="windowText" lastClr="000000">
                          <a:lumMod val="65000"/>
                          <a:lumOff val="35000"/>
                        </a:sysClr>
                      </a:solidFill>
                      <a:prstDash val="dot"/>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4E4EC">
                        <a:tint val="20000"/>
                      </a:srgbClr>
                    </a:solidFill>
                  </a:tcPr>
                </a:tc>
                <a:extLst>
                  <a:ext uri="{0D108BD9-81ED-4DB2-BD59-A6C34878D82A}">
                    <a16:rowId xmlns:a16="http://schemas.microsoft.com/office/drawing/2014/main" val="4069392726"/>
                  </a:ext>
                </a:extLst>
              </a:tr>
              <a:tr h="22163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予約開始日</a:t>
                      </a:r>
                      <a:endParaRPr kumimoji="1" lang="en-US" altLang="ja-JP" sz="900" b="0" kern="1200" dirty="0">
                        <a:solidFill>
                          <a:schemeClr val="bg1"/>
                        </a:solidFill>
                        <a:latin typeface="+mn-lt"/>
                        <a:ea typeface="+mn-ea"/>
                        <a:cs typeface="+mn-cs"/>
                      </a:endParaRPr>
                    </a:p>
                  </a:txBody>
                  <a:tcPr anchor="ctr">
                    <a:lnL w="6350" cap="flat" cmpd="sng" algn="ctr">
                      <a:solidFill>
                        <a:srgbClr val="FFFFFF"/>
                      </a:solidFill>
                      <a:prstDash val="solid"/>
                      <a:round/>
                      <a:headEnd type="none" w="med" len="med"/>
                      <a:tailEnd type="none" w="med" len="med"/>
                    </a:lnL>
                    <a:lnR w="12700" cmpd="sng">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tx1">
                              <a:lumMod val="65000"/>
                              <a:lumOff val="35000"/>
                            </a:schemeClr>
                          </a:solidFill>
                          <a:latin typeface="+mj-lt"/>
                          <a:ea typeface="+mj-ea"/>
                        </a:rPr>
                        <a:t>2022</a:t>
                      </a:r>
                      <a:r>
                        <a:rPr kumimoji="1" lang="ja-JP" altLang="en-US" sz="800" dirty="0">
                          <a:solidFill>
                            <a:schemeClr val="tx1">
                              <a:lumMod val="65000"/>
                              <a:lumOff val="35000"/>
                            </a:schemeClr>
                          </a:solidFill>
                          <a:latin typeface="+mj-lt"/>
                          <a:ea typeface="+mj-ea"/>
                        </a:rPr>
                        <a:t>年</a:t>
                      </a:r>
                      <a:r>
                        <a:rPr kumimoji="1" lang="en-US" altLang="ja-JP" sz="800" dirty="0">
                          <a:solidFill>
                            <a:schemeClr val="tx1">
                              <a:lumMod val="65000"/>
                              <a:lumOff val="35000"/>
                            </a:schemeClr>
                          </a:solidFill>
                          <a:latin typeface="+mj-lt"/>
                          <a:ea typeface="+mj-ea"/>
                        </a:rPr>
                        <a:t>9</a:t>
                      </a:r>
                      <a:r>
                        <a:rPr kumimoji="1" lang="ja-JP" altLang="en-US" sz="800" dirty="0">
                          <a:solidFill>
                            <a:schemeClr val="tx1">
                              <a:lumMod val="65000"/>
                              <a:lumOff val="35000"/>
                            </a:schemeClr>
                          </a:solidFill>
                          <a:latin typeface="+mj-lt"/>
                          <a:ea typeface="+mj-ea"/>
                        </a:rPr>
                        <a:t>月</a:t>
                      </a:r>
                      <a:r>
                        <a:rPr kumimoji="1" lang="en-US" altLang="ja-JP" sz="800" dirty="0">
                          <a:solidFill>
                            <a:schemeClr val="tx1">
                              <a:lumMod val="65000"/>
                              <a:lumOff val="35000"/>
                            </a:schemeClr>
                          </a:solidFill>
                          <a:latin typeface="+mj-lt"/>
                          <a:ea typeface="+mj-ea"/>
                        </a:rPr>
                        <a:t>7</a:t>
                      </a:r>
                      <a:r>
                        <a:rPr kumimoji="1" lang="ja-JP" altLang="en-US" sz="800" dirty="0">
                          <a:solidFill>
                            <a:schemeClr val="tx1">
                              <a:lumMod val="65000"/>
                              <a:lumOff val="35000"/>
                            </a:schemeClr>
                          </a:solidFill>
                          <a:latin typeface="+mj-lt"/>
                          <a:ea typeface="+mj-ea"/>
                        </a:rPr>
                        <a:t>日（水）</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2355075111"/>
                  </a:ext>
                </a:extLst>
              </a:tr>
              <a:tr h="22163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入稿前審査対象</a:t>
                      </a:r>
                      <a:endParaRPr kumimoji="1" lang="en-US" altLang="ja-JP" sz="900" b="0" kern="1200" dirty="0">
                        <a:solidFill>
                          <a:schemeClr val="bg1"/>
                        </a:solidFill>
                        <a:latin typeface="+mn-lt"/>
                        <a:ea typeface="+mn-ea"/>
                        <a:cs typeface="+mn-cs"/>
                      </a:endParaRPr>
                    </a:p>
                  </a:txBody>
                  <a:tcPr anchor="ctr">
                    <a:lnL w="6350" cap="flat" cmpd="sng" algn="ctr">
                      <a:solidFill>
                        <a:srgbClr val="FFFFFF"/>
                      </a:solidFill>
                      <a:prstDash val="solid"/>
                      <a:round/>
                      <a:headEnd type="none" w="med" len="med"/>
                      <a:tailEnd type="none" w="med" len="med"/>
                    </a:lnL>
                    <a:lnR w="12700" cmpd="sng">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dirty="0">
                          <a:solidFill>
                            <a:schemeClr val="tx1">
                              <a:lumMod val="65000"/>
                              <a:lumOff val="35000"/>
                            </a:schemeClr>
                          </a:solidFill>
                          <a:latin typeface="+mj-lt"/>
                          <a:ea typeface="+mj-ea"/>
                        </a:rPr>
                        <a:t>ー</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112060797"/>
                  </a:ext>
                </a:extLst>
              </a:tr>
              <a:tr h="80283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掲載イメージ</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en-US" altLang="ja-JP" sz="800" dirty="0">
                        <a:solidFill>
                          <a:schemeClr val="tx1">
                            <a:lumMod val="65000"/>
                            <a:lumOff val="35000"/>
                          </a:schemeClr>
                        </a:solidFill>
                        <a:latin typeface="+mj-lt"/>
                        <a:ea typeface="+mj-ea"/>
                      </a:endParaRPr>
                    </a:p>
                  </a:txBody>
                  <a:tcPr anchor="ctr">
                    <a:lnL w="12700" cap="flat" cmpd="sng" algn="ctr">
                      <a:solidFill>
                        <a:srgbClr val="FFFFFF"/>
                      </a:solidFill>
                      <a:prstDash val="solid"/>
                      <a:round/>
                      <a:headEnd type="none" w="med" len="med"/>
                      <a:tailEnd type="none" w="med" len="med"/>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210325936"/>
                  </a:ext>
                </a:extLst>
              </a:tr>
              <a:tr h="33918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広告タイプ</a:t>
                      </a:r>
                    </a:p>
                  </a:txBody>
                  <a:tcPr anchor="ctr">
                    <a:lnL w="6350" cap="flat" cmpd="sng" algn="ctr">
                      <a:solidFill>
                        <a:srgbClr val="FFFFFF"/>
                      </a:solidFill>
                      <a:prstDash val="solid"/>
                      <a:round/>
                      <a:headEnd type="none" w="med" len="med"/>
                      <a:tailEnd type="none" w="med" len="med"/>
                    </a:lnL>
                    <a:lnR w="12700" cmpd="sng">
                      <a:noFill/>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kern="1200" dirty="0">
                          <a:solidFill>
                            <a:schemeClr val="tx1">
                              <a:lumMod val="65000"/>
                              <a:lumOff val="35000"/>
                            </a:schemeClr>
                          </a:solidFill>
                          <a:latin typeface="メイリオ"/>
                          <a:ea typeface="メイリオ"/>
                          <a:cs typeface="+mn-cs"/>
                        </a:rPr>
                        <a:t>画像（</a:t>
                      </a:r>
                      <a:r>
                        <a:rPr kumimoji="1" lang="en-US" altLang="ja-JP" sz="800" kern="1200" dirty="0">
                          <a:solidFill>
                            <a:schemeClr val="tx1">
                              <a:lumMod val="65000"/>
                              <a:lumOff val="35000"/>
                            </a:schemeClr>
                          </a:solidFill>
                          <a:latin typeface="メイリオ"/>
                          <a:ea typeface="メイリオ"/>
                          <a:cs typeface="+mn-cs"/>
                        </a:rPr>
                        <a:t>16</a:t>
                      </a:r>
                      <a:r>
                        <a:rPr kumimoji="1" lang="ja-JP" altLang="en-US" sz="800" kern="1200" dirty="0">
                          <a:solidFill>
                            <a:schemeClr val="tx1">
                              <a:lumMod val="65000"/>
                              <a:lumOff val="35000"/>
                            </a:schemeClr>
                          </a:solidFill>
                          <a:latin typeface="メイリオ"/>
                          <a:ea typeface="メイリオ"/>
                          <a:cs typeface="+mn-cs"/>
                        </a:rPr>
                        <a:t>：</a:t>
                      </a:r>
                      <a:r>
                        <a:rPr kumimoji="1" lang="en-US" altLang="ja-JP" sz="800" kern="1200" dirty="0">
                          <a:solidFill>
                            <a:schemeClr val="tx1">
                              <a:lumMod val="65000"/>
                              <a:lumOff val="35000"/>
                            </a:schemeClr>
                          </a:solidFill>
                          <a:latin typeface="メイリオ"/>
                          <a:ea typeface="メイリオ"/>
                          <a:cs typeface="+mn-cs"/>
                        </a:rPr>
                        <a:t>9</a:t>
                      </a:r>
                      <a:r>
                        <a:rPr kumimoji="1" lang="ja-JP" altLang="en-US" sz="800" kern="1200" dirty="0">
                          <a:solidFill>
                            <a:schemeClr val="tx1">
                              <a:lumMod val="65000"/>
                              <a:lumOff val="35000"/>
                            </a:schemeClr>
                          </a:solidFill>
                          <a:latin typeface="メイリオ"/>
                          <a:ea typeface="メイリオ"/>
                          <a:cs typeface="+mn-cs"/>
                        </a:rPr>
                        <a:t>）</a:t>
                      </a:r>
                      <a:r>
                        <a:rPr kumimoji="1" lang="en-US" altLang="ja-JP" sz="800" kern="1200" dirty="0">
                          <a:solidFill>
                            <a:schemeClr val="tx1">
                              <a:lumMod val="65000"/>
                              <a:lumOff val="35000"/>
                            </a:schemeClr>
                          </a:solidFill>
                          <a:latin typeface="メイリオ"/>
                          <a:ea typeface="メイリオ"/>
                          <a:cs typeface="+mn-cs"/>
                        </a:rPr>
                        <a:t>/ </a:t>
                      </a:r>
                      <a:r>
                        <a:rPr kumimoji="1" lang="ja-JP" altLang="en-US" sz="800" kern="1200" dirty="0">
                          <a:solidFill>
                            <a:schemeClr val="tx1">
                              <a:lumMod val="65000"/>
                              <a:lumOff val="35000"/>
                            </a:schemeClr>
                          </a:solidFill>
                          <a:latin typeface="メイリオ"/>
                          <a:ea typeface="メイリオ"/>
                          <a:cs typeface="+mn-cs"/>
                        </a:rPr>
                        <a:t>動画（</a:t>
                      </a:r>
                      <a:r>
                        <a:rPr kumimoji="1" lang="en-US" altLang="ja-JP" sz="800" kern="1200" dirty="0">
                          <a:solidFill>
                            <a:schemeClr val="tx1">
                              <a:lumMod val="65000"/>
                              <a:lumOff val="35000"/>
                            </a:schemeClr>
                          </a:solidFill>
                          <a:latin typeface="メイリオ"/>
                          <a:ea typeface="メイリオ"/>
                          <a:cs typeface="+mn-cs"/>
                        </a:rPr>
                        <a:t>16</a:t>
                      </a:r>
                      <a:r>
                        <a:rPr kumimoji="1" lang="ja-JP" altLang="en-US" sz="800" kern="1200" dirty="0">
                          <a:solidFill>
                            <a:schemeClr val="tx1">
                              <a:lumMod val="65000"/>
                              <a:lumOff val="35000"/>
                            </a:schemeClr>
                          </a:solidFill>
                          <a:latin typeface="メイリオ"/>
                          <a:ea typeface="メイリオ"/>
                          <a:cs typeface="+mn-cs"/>
                        </a:rPr>
                        <a:t>：</a:t>
                      </a:r>
                      <a:r>
                        <a:rPr kumimoji="1" lang="en-US" altLang="ja-JP" sz="800" kern="1200" dirty="0">
                          <a:solidFill>
                            <a:schemeClr val="tx1">
                              <a:lumMod val="65000"/>
                              <a:lumOff val="35000"/>
                            </a:schemeClr>
                          </a:solidFill>
                          <a:latin typeface="メイリオ"/>
                          <a:ea typeface="メイリオ"/>
                          <a:cs typeface="+mn-cs"/>
                        </a:rPr>
                        <a:t>9</a:t>
                      </a:r>
                      <a:r>
                        <a:rPr kumimoji="1" lang="ja-JP" altLang="en-US" sz="800" kern="1200" dirty="0">
                          <a:solidFill>
                            <a:schemeClr val="tx1">
                              <a:lumMod val="65000"/>
                              <a:lumOff val="35000"/>
                            </a:schemeClr>
                          </a:solidFill>
                          <a:latin typeface="メイリオ"/>
                          <a:ea typeface="メイリオ"/>
                          <a:cs typeface="+mn-cs"/>
                        </a:rPr>
                        <a:t>） </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84434171"/>
                  </a:ext>
                </a:extLst>
              </a:tr>
              <a:tr h="35461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動画（</a:t>
                      </a:r>
                      <a:r>
                        <a:rPr kumimoji="1" lang="en-US" altLang="ja-JP" sz="900" b="0" kern="1200" dirty="0">
                          <a:solidFill>
                            <a:schemeClr val="bg1"/>
                          </a:solidFill>
                          <a:latin typeface="+mn-lt"/>
                          <a:ea typeface="+mn-ea"/>
                          <a:cs typeface="+mn-cs"/>
                        </a:rPr>
                        <a:t>16</a:t>
                      </a:r>
                      <a:r>
                        <a:rPr kumimoji="1" lang="ja-JP" altLang="en-US" sz="900" b="0" kern="1200" dirty="0">
                          <a:solidFill>
                            <a:schemeClr val="bg1"/>
                          </a:solidFill>
                          <a:latin typeface="+mn-lt"/>
                          <a:ea typeface="+mn-ea"/>
                          <a:cs typeface="+mn-cs"/>
                        </a:rPr>
                        <a:t>：</a:t>
                      </a:r>
                      <a:r>
                        <a:rPr kumimoji="1" lang="en-US" altLang="ja-JP" sz="900" b="0" kern="1200" dirty="0">
                          <a:solidFill>
                            <a:schemeClr val="bg1"/>
                          </a:solidFill>
                          <a:latin typeface="+mn-lt"/>
                          <a:ea typeface="+mn-ea"/>
                          <a:cs typeface="+mn-cs"/>
                        </a:rPr>
                        <a:t>9</a:t>
                      </a:r>
                      <a:r>
                        <a:rPr kumimoji="1" lang="ja-JP" altLang="en-US" sz="900" b="0" kern="1200" dirty="0">
                          <a:solidFill>
                            <a:schemeClr val="bg1"/>
                          </a:solidFill>
                          <a:latin typeface="+mn-lt"/>
                          <a:ea typeface="+mn-ea"/>
                          <a:cs typeface="+mn-cs"/>
                        </a:rPr>
                        <a:t>）広告</a:t>
                      </a:r>
                    </a:p>
                    <a:p>
                      <a:pPr algn="ctr"/>
                      <a:r>
                        <a:rPr kumimoji="1" lang="ja-JP" altLang="en-US" sz="900" b="0" kern="1200" dirty="0">
                          <a:solidFill>
                            <a:schemeClr val="bg1"/>
                          </a:solidFill>
                          <a:latin typeface="+mn-lt"/>
                          <a:ea typeface="+mn-ea"/>
                          <a:cs typeface="+mn-cs"/>
                        </a:rPr>
                        <a:t>タップ後の動作</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メイリオ"/>
                          <a:ea typeface="メイリオ"/>
                          <a:cs typeface="+mn-cs"/>
                        </a:rPr>
                        <a:t>動画をフルスクリーンで再生する（</a:t>
                      </a:r>
                      <a:r>
                        <a:rPr kumimoji="1" lang="en-US" altLang="ja-JP" sz="800" kern="1200" dirty="0">
                          <a:solidFill>
                            <a:schemeClr val="tx1">
                              <a:lumMod val="65000"/>
                              <a:lumOff val="35000"/>
                            </a:schemeClr>
                          </a:solidFill>
                          <a:latin typeface="メイリオ"/>
                          <a:ea typeface="メイリオ"/>
                          <a:cs typeface="+mn-cs"/>
                        </a:rPr>
                        <a:t>for view</a:t>
                      </a:r>
                      <a:r>
                        <a:rPr kumimoji="1" lang="ja-JP" altLang="en-US" sz="800" kern="1200" dirty="0">
                          <a:solidFill>
                            <a:schemeClr val="tx1">
                              <a:lumMod val="65000"/>
                              <a:lumOff val="35000"/>
                            </a:schemeClr>
                          </a:solidFill>
                          <a:latin typeface="メイリオ"/>
                          <a:ea typeface="メイリオ"/>
                          <a:cs typeface="+mn-cs"/>
                        </a:rPr>
                        <a:t>）</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222545122"/>
                  </a:ext>
                </a:extLst>
              </a:tr>
              <a:tr h="26567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デバイス</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dirty="0">
                          <a:solidFill>
                            <a:schemeClr val="tx1">
                              <a:lumMod val="65000"/>
                              <a:lumOff val="35000"/>
                            </a:schemeClr>
                          </a:solidFill>
                          <a:latin typeface="+mj-lt"/>
                          <a:ea typeface="+mj-ea"/>
                        </a:rPr>
                        <a:t>スマートフォン</a:t>
                      </a:r>
                      <a:r>
                        <a:rPr kumimoji="1" lang="ja-JP" altLang="en-US" sz="800" b="0" dirty="0">
                          <a:solidFill>
                            <a:schemeClr val="tx1">
                              <a:lumMod val="65000"/>
                              <a:lumOff val="35000"/>
                            </a:schemeClr>
                          </a:solidFill>
                          <a:latin typeface="+mj-lt"/>
                          <a:ea typeface="+mj-ea"/>
                        </a:rPr>
                        <a:t>（ウェブ）</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931917948"/>
                  </a:ext>
                </a:extLst>
              </a:tr>
              <a:tr h="288032">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掲載面</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lumMod val="65000"/>
                              <a:lumOff val="35000"/>
                            </a:schemeClr>
                          </a:solidFill>
                          <a:latin typeface="+mn-lt"/>
                          <a:ea typeface="+mn-ea"/>
                          <a:cs typeface="+mn-cs"/>
                        </a:rPr>
                        <a:t>Yahoo!</a:t>
                      </a:r>
                      <a:r>
                        <a:rPr kumimoji="1" lang="ja-JP" altLang="en-US" sz="800" kern="1200" dirty="0">
                          <a:solidFill>
                            <a:schemeClr val="tx1">
                              <a:lumMod val="65000"/>
                              <a:lumOff val="35000"/>
                            </a:schemeClr>
                          </a:solidFill>
                          <a:latin typeface="+mn-lt"/>
                          <a:ea typeface="+mn-ea"/>
                          <a:cs typeface="+mn-cs"/>
                        </a:rPr>
                        <a:t>映画（</a:t>
                      </a:r>
                      <a:r>
                        <a:rPr kumimoji="1" lang="en-US" altLang="ja-JP" sz="800" kern="1200" dirty="0">
                          <a:solidFill>
                            <a:schemeClr val="tx1">
                              <a:lumMod val="65000"/>
                              <a:lumOff val="35000"/>
                            </a:schemeClr>
                          </a:solidFill>
                          <a:latin typeface="+mn-lt"/>
                          <a:ea typeface="+mn-ea"/>
                          <a:cs typeface="+mn-cs"/>
                        </a:rPr>
                        <a:t>SP</a:t>
                      </a:r>
                      <a:r>
                        <a:rPr kumimoji="1" lang="ja-JP" altLang="en-US" sz="800" kern="1200" dirty="0">
                          <a:solidFill>
                            <a:schemeClr val="tx1">
                              <a:lumMod val="65000"/>
                              <a:lumOff val="35000"/>
                            </a:schemeClr>
                          </a:solidFill>
                          <a:latin typeface="+mn-lt"/>
                          <a:ea typeface="+mn-ea"/>
                          <a:cs typeface="+mn-cs"/>
                        </a:rPr>
                        <a:t>）</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787314208"/>
                  </a:ext>
                </a:extLst>
              </a:tr>
              <a:tr h="304670">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掲載場所</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prstClr val="black">
                              <a:lumMod val="65000"/>
                              <a:lumOff val="35000"/>
                            </a:prstClr>
                          </a:solidFill>
                          <a:effectLst/>
                          <a:uLnTx/>
                          <a:uFillTx/>
                          <a:latin typeface="+mn-lt"/>
                          <a:ea typeface="+mn-ea"/>
                          <a:cs typeface="+mn-cs"/>
                        </a:rPr>
                        <a:t>スマートフォン版</a:t>
                      </a:r>
                      <a:r>
                        <a:rPr kumimoji="1" lang="en-US" altLang="ja-JP" sz="800" b="0" i="0" u="none" strike="noStrike" kern="1200" cap="none" spc="0" normalizeH="0" baseline="0" noProof="0" dirty="0">
                          <a:ln>
                            <a:noFill/>
                          </a:ln>
                          <a:solidFill>
                            <a:prstClr val="black">
                              <a:lumMod val="65000"/>
                              <a:lumOff val="35000"/>
                            </a:prstClr>
                          </a:solidFill>
                          <a:effectLst/>
                          <a:uLnTx/>
                          <a:uFillTx/>
                          <a:latin typeface="+mn-lt"/>
                          <a:ea typeface="+mn-ea"/>
                          <a:cs typeface="+mn-cs"/>
                        </a:rPr>
                        <a:t>Yahoo!</a:t>
                      </a:r>
                      <a:r>
                        <a:rPr kumimoji="1" lang="ja-JP" altLang="en-US" sz="800" b="0" i="0" u="none" strike="noStrike" kern="1200" cap="none" spc="0" normalizeH="0" baseline="0" noProof="0" dirty="0">
                          <a:ln>
                            <a:noFill/>
                          </a:ln>
                          <a:solidFill>
                            <a:prstClr val="black">
                              <a:lumMod val="65000"/>
                              <a:lumOff val="35000"/>
                            </a:prstClr>
                          </a:solidFill>
                          <a:effectLst/>
                          <a:uLnTx/>
                          <a:uFillTx/>
                          <a:latin typeface="+mn-lt"/>
                          <a:ea typeface="+mn-ea"/>
                          <a:cs typeface="+mn-cs"/>
                        </a:rPr>
                        <a:t>映画 作品詳細以下</a:t>
                      </a:r>
                      <a:endParaRPr kumimoji="1" lang="en-US" altLang="ja-JP" sz="800" b="0" i="0" u="none" strike="noStrike" kern="1200" cap="none" spc="0" normalizeH="0" baseline="0" noProof="0" dirty="0">
                        <a:ln>
                          <a:noFill/>
                        </a:ln>
                        <a:solidFill>
                          <a:prstClr val="black">
                            <a:lumMod val="65000"/>
                            <a:lumOff val="35000"/>
                          </a:prstClr>
                        </a:solidFill>
                        <a:effectLst/>
                        <a:uLnTx/>
                        <a:uFillTx/>
                        <a:latin typeface="+mn-lt"/>
                        <a:ea typeface="+mn-ea"/>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lumMod val="65000"/>
                              <a:lumOff val="35000"/>
                            </a:prstClr>
                          </a:solidFill>
                          <a:effectLst/>
                          <a:uLnTx/>
                          <a:uFillTx/>
                          <a:latin typeface="+mn-lt"/>
                          <a:ea typeface="+mn-ea"/>
                          <a:cs typeface="+mn-cs"/>
                        </a:rPr>
                        <a:t>※</a:t>
                      </a:r>
                      <a:r>
                        <a:rPr kumimoji="1" lang="ja-JP" altLang="en-US" sz="800" b="0" i="0" u="none" strike="noStrike" kern="1200" cap="none" spc="0" normalizeH="0" baseline="0" noProof="0" dirty="0">
                          <a:ln>
                            <a:noFill/>
                          </a:ln>
                          <a:solidFill>
                            <a:prstClr val="black">
                              <a:lumMod val="65000"/>
                              <a:lumOff val="35000"/>
                            </a:prstClr>
                          </a:solidFill>
                          <a:effectLst/>
                          <a:uLnTx/>
                          <a:uFillTx/>
                          <a:latin typeface="+mn-lt"/>
                          <a:ea typeface="+mn-ea"/>
                          <a:cs typeface="+mn-cs"/>
                        </a:rPr>
                        <a:t>一部対象外</a:t>
                      </a:r>
                      <a:r>
                        <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rPr>
                        <a:t>のページがあります</a:t>
                      </a:r>
                      <a:r>
                        <a:rPr kumimoji="1" lang="ja-JP" altLang="en-US" sz="800" b="0" i="0" u="none" strike="noStrike" kern="1200" cap="none" spc="0" normalizeH="0" baseline="0" noProof="0" dirty="0">
                          <a:ln>
                            <a:noFill/>
                          </a:ln>
                          <a:solidFill>
                            <a:prstClr val="black">
                              <a:lumMod val="65000"/>
                              <a:lumOff val="35000"/>
                            </a:prstClr>
                          </a:solidFill>
                          <a:effectLst/>
                          <a:uLnTx/>
                          <a:uFillTx/>
                          <a:latin typeface="+mn-lt"/>
                          <a:ea typeface="+mn-ea"/>
                          <a:cs typeface="+mn-cs"/>
                        </a:rPr>
                        <a:t>。</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066738162"/>
                  </a:ext>
                </a:extLst>
              </a:tr>
              <a:tr h="360040">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掲載期間</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lumMod val="65000"/>
                              <a:lumOff val="35000"/>
                            </a:schemeClr>
                          </a:solidFill>
                          <a:latin typeface="+mn-lt"/>
                          <a:ea typeface="+mn-ea"/>
                          <a:cs typeface="+mn-cs"/>
                        </a:rPr>
                        <a:t>2022</a:t>
                      </a:r>
                      <a:r>
                        <a:rPr kumimoji="1" lang="ja-JP" altLang="en-US" sz="800" kern="1200" dirty="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10</a:t>
                      </a:r>
                      <a:r>
                        <a:rPr kumimoji="1" lang="ja-JP" altLang="en-US" sz="800" kern="1200" dirty="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日（土）～</a:t>
                      </a:r>
                      <a:r>
                        <a:rPr kumimoji="1" lang="en-US" altLang="ja-JP" sz="800" kern="1200" dirty="0">
                          <a:solidFill>
                            <a:schemeClr val="tx1">
                              <a:lumMod val="65000"/>
                              <a:lumOff val="35000"/>
                            </a:schemeClr>
                          </a:solidFill>
                          <a:latin typeface="+mn-lt"/>
                          <a:ea typeface="+mn-ea"/>
                          <a:cs typeface="+mn-cs"/>
                        </a:rPr>
                        <a:t>2023</a:t>
                      </a:r>
                      <a:r>
                        <a:rPr kumimoji="1" lang="ja-JP" altLang="en-US" sz="800" kern="1200" dirty="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3</a:t>
                      </a:r>
                      <a:r>
                        <a:rPr kumimoji="1" lang="ja-JP" altLang="en-US" sz="800" kern="1200" dirty="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31</a:t>
                      </a:r>
                      <a:r>
                        <a:rPr kumimoji="1" lang="ja-JP" altLang="en-US" sz="800" kern="1200" dirty="0">
                          <a:solidFill>
                            <a:schemeClr val="tx1">
                              <a:lumMod val="65000"/>
                              <a:lumOff val="35000"/>
                            </a:schemeClr>
                          </a:solidFill>
                          <a:latin typeface="+mn-lt"/>
                          <a:ea typeface="+mn-ea"/>
                          <a:cs typeface="+mn-cs"/>
                        </a:rPr>
                        <a:t>日（金）</a:t>
                      </a:r>
                    </a:p>
                  </a:txBody>
                  <a:tcPr anchor="ctr">
                    <a:lnL w="12700" cmpd="sng">
                      <a:noFill/>
                    </a:lnL>
                    <a:lnR w="635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2463668774"/>
                  </a:ext>
                </a:extLst>
              </a:tr>
              <a:tr h="43204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購入期間</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900" kern="1200" dirty="0">
                          <a:solidFill>
                            <a:schemeClr val="tx1">
                              <a:lumMod val="65000"/>
                              <a:lumOff val="35000"/>
                            </a:schemeClr>
                          </a:solidFill>
                          <a:latin typeface="+mn-lt"/>
                          <a:ea typeface="+mn-ea"/>
                          <a:cs typeface="+mn-cs"/>
                        </a:rPr>
                        <a:t>1</a:t>
                      </a:r>
                      <a:r>
                        <a:rPr kumimoji="1" lang="ja-JP" altLang="en-US" sz="900" kern="1200" dirty="0">
                          <a:solidFill>
                            <a:schemeClr val="tx1">
                              <a:lumMod val="65000"/>
                              <a:lumOff val="35000"/>
                            </a:schemeClr>
                          </a:solidFill>
                          <a:latin typeface="+mn-lt"/>
                          <a:ea typeface="+mn-ea"/>
                          <a:cs typeface="+mn-cs"/>
                        </a:rPr>
                        <a:t>日間</a:t>
                      </a:r>
                      <a:endParaRPr kumimoji="1" lang="en-US" altLang="ja-JP" sz="700" kern="1200" dirty="0">
                        <a:solidFill>
                          <a:schemeClr val="tx1">
                            <a:lumMod val="65000"/>
                            <a:lumOff val="35000"/>
                          </a:schemeClr>
                        </a:solidFill>
                        <a:latin typeface="+mn-lt"/>
                        <a:ea typeface="+mn-ea"/>
                        <a:cs typeface="+mn-cs"/>
                      </a:endParaRP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1967014782"/>
                  </a:ext>
                </a:extLst>
              </a:tr>
              <a:tr h="27812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料金タイプ</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dirty="0">
                          <a:solidFill>
                            <a:schemeClr val="tx1">
                              <a:lumMod val="65000"/>
                              <a:lumOff val="35000"/>
                            </a:schemeClr>
                          </a:solidFill>
                          <a:latin typeface="+mj-lt"/>
                          <a:ea typeface="+mj-ea"/>
                        </a:rPr>
                        <a:t> 枠購入型</a:t>
                      </a:r>
                    </a:p>
                  </a:txBody>
                  <a:tcPr anchor="ctr">
                    <a:lnL w="12700" cmpd="sng">
                      <a:noFill/>
                    </a:lnL>
                    <a:lnR w="3175" cap="flat" cmpd="sng" algn="ctr">
                      <a:solidFill>
                        <a:schemeClr val="tx1"/>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1750538939"/>
                  </a:ext>
                </a:extLst>
              </a:tr>
              <a:tr h="28803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最低購入価格</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tx1">
                              <a:lumMod val="65000"/>
                              <a:lumOff val="35000"/>
                            </a:schemeClr>
                          </a:solidFill>
                          <a:latin typeface="+mj-lt"/>
                          <a:ea typeface="+mj-ea"/>
                        </a:rPr>
                        <a:t>400,000</a:t>
                      </a:r>
                      <a:r>
                        <a:rPr kumimoji="1" lang="ja-JP" altLang="en-US" sz="800" dirty="0">
                          <a:solidFill>
                            <a:schemeClr val="tx1">
                              <a:lumMod val="65000"/>
                              <a:lumOff val="35000"/>
                            </a:schemeClr>
                          </a:solidFill>
                          <a:latin typeface="+mj-lt"/>
                          <a:ea typeface="+mj-ea"/>
                        </a:rPr>
                        <a:t>円</a:t>
                      </a:r>
                      <a:endParaRPr kumimoji="1" lang="en-US" altLang="ja-JP" sz="800" dirty="0">
                        <a:solidFill>
                          <a:schemeClr val="tx1">
                            <a:lumMod val="65000"/>
                            <a:lumOff val="35000"/>
                          </a:schemeClr>
                        </a:solidFill>
                        <a:latin typeface="+mj-lt"/>
                        <a:ea typeface="+mj-ea"/>
                      </a:endParaRP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3381913646"/>
                  </a:ext>
                </a:extLst>
              </a:tr>
              <a:tr h="39081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基本料金（</a:t>
                      </a:r>
                      <a:r>
                        <a:rPr kumimoji="1" lang="en-US" altLang="ja-JP" sz="900" b="0" kern="1200" dirty="0" err="1">
                          <a:solidFill>
                            <a:schemeClr val="bg1"/>
                          </a:solidFill>
                          <a:latin typeface="+mn-lt"/>
                          <a:ea typeface="+mn-ea"/>
                          <a:cs typeface="+mn-cs"/>
                        </a:rPr>
                        <a:t>vCPM</a:t>
                      </a:r>
                      <a:r>
                        <a:rPr kumimoji="1" lang="ja-JP" altLang="en-US" sz="900" b="0" kern="1200" dirty="0">
                          <a:solidFill>
                            <a:schemeClr val="bg1"/>
                          </a:solidFill>
                          <a:latin typeface="+mn-lt"/>
                          <a:ea typeface="+mn-ea"/>
                          <a:cs typeface="+mn-cs"/>
                        </a:rPr>
                        <a:t>）</a:t>
                      </a: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dirty="0">
                          <a:solidFill>
                            <a:schemeClr val="tx1">
                              <a:lumMod val="65000"/>
                              <a:lumOff val="35000"/>
                            </a:schemeClr>
                          </a:solidFill>
                          <a:latin typeface="+mj-lt"/>
                          <a:ea typeface="+mj-ea"/>
                        </a:rPr>
                        <a:t>ー</a:t>
                      </a:r>
                      <a:endParaRPr kumimoji="1" lang="en-US" altLang="ja-JP" sz="800" dirty="0">
                        <a:solidFill>
                          <a:schemeClr val="tx1">
                            <a:lumMod val="65000"/>
                            <a:lumOff val="35000"/>
                          </a:schemeClr>
                        </a:solidFill>
                        <a:latin typeface="+mj-lt"/>
                        <a:ea typeface="+mj-ea"/>
                      </a:endParaRP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E4E4EC">
                        <a:tint val="40000"/>
                      </a:srgbClr>
                    </a:solidFill>
                  </a:tcPr>
                </a:tc>
                <a:tc hMerge="1">
                  <a:txBody>
                    <a:bodyPr/>
                    <a:lstStyle/>
                    <a:p>
                      <a:endParaRPr kumimoji="1" lang="ja-JP" altLang="en-US"/>
                    </a:p>
                  </a:txBody>
                  <a:tcPr/>
                </a:tc>
                <a:extLst>
                  <a:ext uri="{0D108BD9-81ED-4DB2-BD59-A6C34878D82A}">
                    <a16:rowId xmlns:a16="http://schemas.microsoft.com/office/drawing/2014/main" val="4014462905"/>
                  </a:ext>
                </a:extLst>
              </a:tr>
              <a:tr h="22163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n-lt"/>
                          <a:ea typeface="+mn-ea"/>
                          <a:cs typeface="+mn-cs"/>
                        </a:rPr>
                        <a:t>想定</a:t>
                      </a:r>
                      <a:r>
                        <a:rPr kumimoji="1" lang="en-US" altLang="ja-JP" sz="900" b="0" kern="1200" dirty="0" err="1">
                          <a:solidFill>
                            <a:schemeClr val="bg1"/>
                          </a:solidFill>
                          <a:latin typeface="+mn-lt"/>
                          <a:ea typeface="+mn-ea"/>
                          <a:cs typeface="+mn-cs"/>
                        </a:rPr>
                        <a:t>vimps</a:t>
                      </a:r>
                      <a:r>
                        <a:rPr kumimoji="1" lang="ja-JP" altLang="en-US" sz="800" b="0" kern="1200" dirty="0">
                          <a:solidFill>
                            <a:schemeClr val="bg1"/>
                          </a:solidFill>
                          <a:latin typeface="+mn-lt"/>
                          <a:ea typeface="+mn-ea"/>
                          <a:cs typeface="+mn-cs"/>
                        </a:rPr>
                        <a:t>（枠配信のみ）</a:t>
                      </a:r>
                      <a:endParaRPr kumimoji="1" lang="ja-JP" altLang="en-US" sz="900" b="0" kern="1200" dirty="0">
                        <a:solidFill>
                          <a:schemeClr val="bg1"/>
                        </a:solidFill>
                        <a:latin typeface="+mn-lt"/>
                        <a:ea typeface="+mn-ea"/>
                        <a:cs typeface="+mn-cs"/>
                      </a:endParaRPr>
                    </a:p>
                  </a:txBody>
                  <a:tcPr anchor="ctr">
                    <a:lnL w="6350" cap="flat" cmpd="sng" algn="ctr">
                      <a:solidFill>
                        <a:srgbClr val="FFFFFF"/>
                      </a:solidFill>
                      <a:prstDash val="solid"/>
                      <a:round/>
                      <a:headEnd type="none" w="med" len="med"/>
                      <a:tailEnd type="none" w="med" len="med"/>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tx1">
                              <a:lumMod val="65000"/>
                              <a:lumOff val="35000"/>
                            </a:schemeClr>
                          </a:solidFill>
                          <a:latin typeface="+mj-lt"/>
                          <a:ea typeface="+mj-ea"/>
                        </a:rPr>
                        <a:t>40,000~70,000</a:t>
                      </a:r>
                    </a:p>
                  </a:txBody>
                  <a:tcPr anchor="ctr">
                    <a:lnL w="12700" cmpd="sng">
                      <a:noFill/>
                    </a:lnL>
                    <a:lnR w="6350" cap="flat" cmpd="sng" algn="ctr">
                      <a:solidFill>
                        <a:sysClr val="windowText" lastClr="000000">
                          <a:lumMod val="65000"/>
                          <a:lumOff val="35000"/>
                        </a:sysClr>
                      </a:solidFill>
                      <a:prstDash val="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E4EC">
                        <a:tint val="20000"/>
                      </a:srgbClr>
                    </a:solidFill>
                  </a:tcPr>
                </a:tc>
                <a:tc hMerge="1">
                  <a:txBody>
                    <a:bodyPr/>
                    <a:lstStyle/>
                    <a:p>
                      <a:endParaRPr kumimoji="1" lang="ja-JP" altLang="en-US"/>
                    </a:p>
                  </a:txBody>
                  <a:tcPr/>
                </a:tc>
                <a:extLst>
                  <a:ext uri="{0D108BD9-81ED-4DB2-BD59-A6C34878D82A}">
                    <a16:rowId xmlns:a16="http://schemas.microsoft.com/office/drawing/2014/main" val="252642601"/>
                  </a:ext>
                </a:extLst>
              </a:tr>
            </a:tbl>
          </a:graphicData>
        </a:graphic>
      </p:graphicFrame>
      <p:pic>
        <p:nvPicPr>
          <p:cNvPr id="10" name="図 9">
            <a:extLst>
              <a:ext uri="{FF2B5EF4-FFF2-40B4-BE49-F238E27FC236}">
                <a16:creationId xmlns:a16="http://schemas.microsoft.com/office/drawing/2014/main" id="{73EB339F-15D9-4496-4CB1-5943CDEF0086}"/>
              </a:ext>
            </a:extLst>
          </p:cNvPr>
          <p:cNvPicPr>
            <a:picLocks noChangeAspect="1"/>
          </p:cNvPicPr>
          <p:nvPr/>
        </p:nvPicPr>
        <p:blipFill>
          <a:blip r:embed="rId2"/>
          <a:stretch>
            <a:fillRect/>
          </a:stretch>
        </p:blipFill>
        <p:spPr>
          <a:xfrm>
            <a:off x="5431490" y="1988840"/>
            <a:ext cx="360040" cy="668821"/>
          </a:xfrm>
          <a:prstGeom prst="rect">
            <a:avLst/>
          </a:prstGeom>
        </p:spPr>
      </p:pic>
    </p:spTree>
    <p:extLst>
      <p:ext uri="{BB962C8B-B14F-4D97-AF65-F5344CB8AC3E}">
        <p14:creationId xmlns:p14="http://schemas.microsoft.com/office/powerpoint/2010/main" val="3454270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ターゲティング設定 </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3</a:t>
            </a:fld>
            <a:endParaRPr lang="ja-JP" altLang="en-US"/>
          </a:p>
        </p:txBody>
      </p:sp>
      <p:sp>
        <p:nvSpPr>
          <p:cNvPr id="7" name="テキスト ボックス 5">
            <a:extLst>
              <a:ext uri="{FF2B5EF4-FFF2-40B4-BE49-F238E27FC236}">
                <a16:creationId xmlns:a16="http://schemas.microsoft.com/office/drawing/2014/main" id="{80B0730C-3B9E-4841-8DAD-6780CB507DD0}"/>
              </a:ext>
            </a:extLst>
          </p:cNvPr>
          <p:cNvSpPr txBox="1"/>
          <p:nvPr/>
        </p:nvSpPr>
        <p:spPr>
          <a:xfrm>
            <a:off x="323975" y="4335522"/>
            <a:ext cx="11691103" cy="2198679"/>
          </a:xfrm>
          <a:prstGeom prst="rect">
            <a:avLst/>
          </a:prstGeom>
          <a:noFill/>
        </p:spPr>
        <p:txBody>
          <a:bodyPr wrap="square" lIns="91440" tIns="45720" rIns="9144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50" b="1" dirty="0">
                <a:solidFill>
                  <a:schemeClr val="tx1">
                    <a:lumMod val="65000"/>
                    <a:lumOff val="35000"/>
                  </a:schemeClr>
                </a:solidFill>
                <a:latin typeface="+mn-ea"/>
              </a:rPr>
              <a:t>【</a:t>
            </a:r>
            <a:r>
              <a:rPr lang="ja-JP" altLang="en-US" sz="1050" b="1" dirty="0">
                <a:solidFill>
                  <a:schemeClr val="tx1">
                    <a:lumMod val="65000"/>
                    <a:lumOff val="35000"/>
                  </a:schemeClr>
                </a:solidFill>
                <a:latin typeface="+mn-ea"/>
              </a:rPr>
              <a:t>注意事項</a:t>
            </a:r>
            <a:r>
              <a:rPr lang="en-US" altLang="ja-JP" sz="1050" b="1" dirty="0">
                <a:solidFill>
                  <a:schemeClr val="tx1">
                    <a:lumMod val="65000"/>
                    <a:lumOff val="35000"/>
                  </a:schemeClr>
                </a:solidFill>
                <a:latin typeface="+mn-ea"/>
              </a:rPr>
              <a:t>】</a:t>
            </a:r>
            <a:r>
              <a:rPr lang="ja-JP" altLang="en-US" sz="1050" b="1" dirty="0">
                <a:solidFill>
                  <a:schemeClr val="tx1">
                    <a:lumMod val="65000"/>
                    <a:lumOff val="35000"/>
                  </a:schemeClr>
                </a:solidFill>
                <a:latin typeface="+mn-ea"/>
              </a:rPr>
              <a:t>こちらの商品は、ターゲティング設定不可です。</a:t>
            </a:r>
            <a:endParaRPr lang="en-US" altLang="ja-JP" sz="1050" b="1" dirty="0">
              <a:solidFill>
                <a:schemeClr val="tx1">
                  <a:lumMod val="65000"/>
                  <a:lumOff val="35000"/>
                </a:schemeClr>
              </a:solidFill>
              <a:latin typeface="+mn-ea"/>
            </a:endParaRPr>
          </a:p>
          <a:p>
            <a:pPr>
              <a:lnSpc>
                <a:spcPts val="1460"/>
              </a:lnSpc>
            </a:pPr>
            <a:br>
              <a:rPr lang="en-US" altLang="ja-JP" sz="1050" dirty="0">
                <a:solidFill>
                  <a:schemeClr val="tx1">
                    <a:lumMod val="65000"/>
                    <a:lumOff val="35000"/>
                  </a:schemeClr>
                </a:solidFill>
                <a:latin typeface="+mn-ea"/>
              </a:rPr>
            </a:br>
            <a:r>
              <a:rPr lang="en-US" altLang="ja-JP" sz="1050" dirty="0">
                <a:solidFill>
                  <a:schemeClr val="tx1">
                    <a:lumMod val="65000"/>
                    <a:lumOff val="35000"/>
                  </a:schemeClr>
                </a:solidFill>
              </a:rPr>
              <a:t>※SP</a:t>
            </a:r>
            <a:r>
              <a:rPr lang="ja-JP" altLang="en-US" sz="1050" dirty="0">
                <a:solidFill>
                  <a:schemeClr val="tx1">
                    <a:lumMod val="65000"/>
                    <a:lumOff val="35000"/>
                  </a:schemeClr>
                </a:solidFill>
              </a:rPr>
              <a:t>はスマートフォン、</a:t>
            </a:r>
            <a:r>
              <a:rPr lang="en-US" altLang="ja-JP" sz="1050" dirty="0">
                <a:solidFill>
                  <a:schemeClr val="tx1">
                    <a:lumMod val="65000"/>
                    <a:lumOff val="35000"/>
                  </a:schemeClr>
                </a:solidFill>
              </a:rPr>
              <a:t>PC</a:t>
            </a:r>
            <a:r>
              <a:rPr lang="ja-JP" altLang="en-US" sz="1050" dirty="0">
                <a:solidFill>
                  <a:schemeClr val="tx1">
                    <a:lumMod val="65000"/>
                    <a:lumOff val="35000"/>
                  </a:schemeClr>
                </a:solidFill>
              </a:rPr>
              <a:t>はパソコン、</a:t>
            </a:r>
            <a:r>
              <a:rPr lang="en-US" altLang="ja-JP" sz="1050" dirty="0">
                <a:solidFill>
                  <a:schemeClr val="tx1">
                    <a:lumMod val="65000"/>
                    <a:lumOff val="35000"/>
                  </a:schemeClr>
                </a:solidFill>
              </a:rPr>
              <a:t>MD</a:t>
            </a:r>
            <a:r>
              <a:rPr lang="ja-JP" altLang="en-US" sz="1050" dirty="0">
                <a:solidFill>
                  <a:schemeClr val="tx1">
                    <a:lumMod val="65000"/>
                    <a:lumOff val="35000"/>
                  </a:schemeClr>
                </a:solidFill>
              </a:rPr>
              <a:t>はマルチデバイスの略称です。</a:t>
            </a:r>
            <a:endParaRPr lang="en-US" altLang="ja-JP" sz="1050" dirty="0">
              <a:solidFill>
                <a:schemeClr val="tx1">
                  <a:lumMod val="65000"/>
                  <a:lumOff val="35000"/>
                </a:schemeClr>
              </a:solidFill>
              <a:latin typeface="+mn-ea"/>
            </a:endParaRPr>
          </a:p>
          <a:p>
            <a:pPr>
              <a:lnSpc>
                <a:spcPts val="1460"/>
              </a:lnSpc>
            </a:pPr>
            <a:r>
              <a:rPr lang="en-US" altLang="ja-JP" sz="1000" dirty="0">
                <a:solidFill>
                  <a:schemeClr val="bg1">
                    <a:lumMod val="85000"/>
                  </a:schemeClr>
                </a:solidFill>
                <a:latin typeface="+mn-ea"/>
              </a:rPr>
              <a:t>※</a:t>
            </a:r>
            <a:r>
              <a:rPr lang="ja-JP" altLang="en-US" sz="1000" dirty="0">
                <a:solidFill>
                  <a:schemeClr val="bg1">
                    <a:lumMod val="85000"/>
                  </a:schemeClr>
                </a:solidFill>
                <a:latin typeface="+mn-ea"/>
              </a:rPr>
              <a:t>年齢は以下の区分で指定が可能です。</a:t>
            </a:r>
            <a:endParaRPr lang="en-US" altLang="ja-JP" sz="1000" dirty="0">
              <a:solidFill>
                <a:schemeClr val="bg1">
                  <a:lumMod val="85000"/>
                </a:schemeClr>
              </a:solidFill>
              <a:latin typeface="+mn-ea"/>
            </a:endParaRPr>
          </a:p>
          <a:p>
            <a:pPr>
              <a:lnSpc>
                <a:spcPts val="1460"/>
              </a:lnSpc>
            </a:pPr>
            <a:r>
              <a:rPr lang="en-US" altLang="ja-JP" sz="1000" dirty="0">
                <a:solidFill>
                  <a:schemeClr val="bg1">
                    <a:lumMod val="85000"/>
                  </a:schemeClr>
                </a:solidFill>
                <a:latin typeface="+mn-ea"/>
              </a:rPr>
              <a:t>18</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19</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20</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24</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25</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29</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30</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34</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35</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39</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40</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44</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45</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49</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50</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54</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55</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59</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60</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64</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65</a:t>
            </a:r>
            <a:r>
              <a:rPr lang="ja-JP" altLang="en-US" sz="1000" dirty="0">
                <a:solidFill>
                  <a:schemeClr val="bg1">
                    <a:lumMod val="85000"/>
                  </a:schemeClr>
                </a:solidFill>
                <a:latin typeface="+mn-ea"/>
              </a:rPr>
              <a:t>歳～</a:t>
            </a:r>
            <a:r>
              <a:rPr lang="en-US" altLang="ja-JP" sz="1000" dirty="0">
                <a:solidFill>
                  <a:schemeClr val="bg1">
                    <a:lumMod val="85000"/>
                  </a:schemeClr>
                </a:solidFill>
                <a:latin typeface="+mn-ea"/>
              </a:rPr>
              <a:t>69</a:t>
            </a:r>
            <a:r>
              <a:rPr lang="ja-JP" altLang="en-US" sz="1000" dirty="0">
                <a:solidFill>
                  <a:schemeClr val="bg1">
                    <a:lumMod val="85000"/>
                  </a:schemeClr>
                </a:solidFill>
                <a:latin typeface="+mn-ea"/>
              </a:rPr>
              <a:t>歳 </a:t>
            </a:r>
            <a:r>
              <a:rPr lang="en-US" altLang="ja-JP" sz="1000" dirty="0">
                <a:solidFill>
                  <a:schemeClr val="bg1">
                    <a:lumMod val="85000"/>
                  </a:schemeClr>
                </a:solidFill>
                <a:latin typeface="+mn-ea"/>
              </a:rPr>
              <a:t>/ 70</a:t>
            </a:r>
            <a:r>
              <a:rPr lang="ja-JP" altLang="en-US" sz="1000" dirty="0">
                <a:solidFill>
                  <a:schemeClr val="bg1">
                    <a:lumMod val="85000"/>
                  </a:schemeClr>
                </a:solidFill>
                <a:latin typeface="+mn-ea"/>
              </a:rPr>
              <a:t>歳以上</a:t>
            </a:r>
            <a:endParaRPr lang="en-US" altLang="ja-JP" sz="1000" dirty="0">
              <a:solidFill>
                <a:schemeClr val="bg1">
                  <a:lumMod val="85000"/>
                </a:schemeClr>
              </a:solidFill>
              <a:latin typeface="+mn-ea"/>
            </a:endParaRPr>
          </a:p>
          <a:p>
            <a:pPr>
              <a:lnSpc>
                <a:spcPts val="1460"/>
              </a:lnSpc>
            </a:pPr>
            <a:r>
              <a:rPr lang="en-US" altLang="ja-JP" sz="1000" dirty="0">
                <a:solidFill>
                  <a:schemeClr val="bg1">
                    <a:lumMod val="85000"/>
                  </a:schemeClr>
                </a:solidFill>
                <a:latin typeface="+mn-ea"/>
              </a:rPr>
              <a:t>※</a:t>
            </a:r>
            <a:r>
              <a:rPr lang="en-US" altLang="ja-JP" sz="1000" dirty="0" err="1">
                <a:solidFill>
                  <a:schemeClr val="bg1">
                    <a:lumMod val="85000"/>
                  </a:schemeClr>
                </a:solidFill>
                <a:latin typeface="+mn-ea"/>
              </a:rPr>
              <a:t>vCPM</a:t>
            </a:r>
            <a:r>
              <a:rPr lang="ja-JP" altLang="en-US" sz="1000" dirty="0">
                <a:solidFill>
                  <a:schemeClr val="bg1">
                    <a:lumMod val="85000"/>
                  </a:schemeClr>
                </a:solidFill>
                <a:latin typeface="+mn-ea"/>
              </a:rPr>
              <a:t>は「基本料金</a:t>
            </a:r>
            <a:r>
              <a:rPr lang="en-US" altLang="ja-JP" sz="1000" dirty="0">
                <a:solidFill>
                  <a:schemeClr val="bg1">
                    <a:lumMod val="85000"/>
                  </a:schemeClr>
                </a:solidFill>
                <a:latin typeface="+mn-ea"/>
              </a:rPr>
              <a:t>×</a:t>
            </a:r>
            <a:r>
              <a:rPr lang="ja-JP" altLang="en-US" sz="1000" dirty="0">
                <a:solidFill>
                  <a:schemeClr val="bg1">
                    <a:lumMod val="85000"/>
                  </a:schemeClr>
                </a:solidFill>
                <a:latin typeface="+mn-ea"/>
              </a:rPr>
              <a:t>ターゲティングごとに設定されている掛け率」（小数点以下切り捨て）によって決定されます。</a:t>
            </a:r>
            <a:endParaRPr lang="en-US" altLang="ja-JP" sz="1000" dirty="0">
              <a:solidFill>
                <a:schemeClr val="bg1">
                  <a:lumMod val="85000"/>
                </a:schemeClr>
              </a:solidFill>
              <a:latin typeface="+mn-ea"/>
            </a:endParaRPr>
          </a:p>
          <a:p>
            <a:pPr>
              <a:lnSpc>
                <a:spcPts val="1460"/>
              </a:lnSpc>
            </a:pPr>
            <a:r>
              <a:rPr lang="en-US" altLang="ja-JP" sz="1000" dirty="0">
                <a:solidFill>
                  <a:schemeClr val="bg1">
                    <a:lumMod val="85000"/>
                  </a:schemeClr>
                </a:solidFill>
                <a:latin typeface="+mn-ea"/>
              </a:rPr>
              <a:t>※</a:t>
            </a:r>
            <a:r>
              <a:rPr lang="en-US" altLang="ja-JP" sz="1000" dirty="0" err="1">
                <a:solidFill>
                  <a:schemeClr val="bg1">
                    <a:lumMod val="85000"/>
                  </a:schemeClr>
                </a:solidFill>
                <a:latin typeface="+mn-ea"/>
              </a:rPr>
              <a:t>vCPM</a:t>
            </a:r>
            <a:r>
              <a:rPr lang="ja-JP" altLang="en-US" sz="1000" dirty="0">
                <a:solidFill>
                  <a:schemeClr val="bg1">
                    <a:lumMod val="85000"/>
                  </a:schemeClr>
                </a:solidFill>
                <a:latin typeface="+mn-ea"/>
              </a:rPr>
              <a:t>掛け率の最大値は</a:t>
            </a:r>
            <a:r>
              <a:rPr lang="en-US" altLang="ja-JP" sz="1000" dirty="0">
                <a:solidFill>
                  <a:schemeClr val="bg1">
                    <a:lumMod val="85000"/>
                  </a:schemeClr>
                </a:solidFill>
                <a:latin typeface="+mn-ea"/>
              </a:rPr>
              <a:t>2.0</a:t>
            </a:r>
            <a:r>
              <a:rPr lang="ja-JP" altLang="en-US" sz="1000" dirty="0">
                <a:solidFill>
                  <a:schemeClr val="bg1">
                    <a:lumMod val="85000"/>
                  </a:schemeClr>
                </a:solidFill>
                <a:latin typeface="+mn-ea"/>
              </a:rPr>
              <a:t>倍になります。</a:t>
            </a:r>
            <a:endParaRPr lang="en-US" altLang="ja-JP" sz="1000" dirty="0">
              <a:solidFill>
                <a:schemeClr val="bg1">
                  <a:lumMod val="85000"/>
                </a:schemeClr>
              </a:solidFill>
              <a:latin typeface="+mn-ea"/>
            </a:endParaRPr>
          </a:p>
          <a:p>
            <a:pPr>
              <a:lnSpc>
                <a:spcPts val="1460"/>
              </a:lnSpc>
            </a:pPr>
            <a:r>
              <a:rPr lang="ja-JP" altLang="en-US" sz="1000" dirty="0">
                <a:solidFill>
                  <a:schemeClr val="bg1">
                    <a:lumMod val="85000"/>
                  </a:schemeClr>
                </a:solidFill>
                <a:latin typeface="+mn-ea"/>
              </a:rPr>
              <a:t>例：性別、年齢、オーディエンスカテゴリーを設定した場合、</a:t>
            </a:r>
            <a:r>
              <a:rPr lang="en-US" altLang="ja-JP" sz="1000" dirty="0">
                <a:solidFill>
                  <a:schemeClr val="bg1">
                    <a:lumMod val="85000"/>
                  </a:schemeClr>
                </a:solidFill>
                <a:latin typeface="+mn-ea"/>
              </a:rPr>
              <a:t>1.2</a:t>
            </a:r>
            <a:r>
              <a:rPr lang="ja-JP" altLang="en-US" sz="1000" dirty="0">
                <a:solidFill>
                  <a:schemeClr val="bg1">
                    <a:lumMod val="85000"/>
                  </a:schemeClr>
                </a:solidFill>
                <a:latin typeface="+mn-ea"/>
              </a:rPr>
              <a:t>倍</a:t>
            </a:r>
            <a:r>
              <a:rPr lang="en-US" altLang="ja-JP" sz="1000" dirty="0">
                <a:solidFill>
                  <a:schemeClr val="bg1">
                    <a:lumMod val="85000"/>
                  </a:schemeClr>
                </a:solidFill>
                <a:latin typeface="+mn-ea"/>
              </a:rPr>
              <a:t>× 1.2</a:t>
            </a:r>
            <a:r>
              <a:rPr lang="ja-JP" altLang="en-US" sz="1000" dirty="0">
                <a:solidFill>
                  <a:schemeClr val="bg1">
                    <a:lumMod val="85000"/>
                  </a:schemeClr>
                </a:solidFill>
                <a:latin typeface="+mn-ea"/>
              </a:rPr>
              <a:t>倍</a:t>
            </a:r>
            <a:r>
              <a:rPr lang="en-US" altLang="ja-JP" sz="1000" dirty="0">
                <a:solidFill>
                  <a:schemeClr val="bg1">
                    <a:lumMod val="85000"/>
                  </a:schemeClr>
                </a:solidFill>
                <a:latin typeface="+mn-ea"/>
              </a:rPr>
              <a:t>× 1.8</a:t>
            </a:r>
            <a:r>
              <a:rPr lang="ja-JP" altLang="en-US" sz="1000" dirty="0">
                <a:solidFill>
                  <a:schemeClr val="bg1">
                    <a:lumMod val="85000"/>
                  </a:schemeClr>
                </a:solidFill>
                <a:latin typeface="+mn-ea"/>
              </a:rPr>
              <a:t>倍</a:t>
            </a:r>
            <a:r>
              <a:rPr lang="en-US" altLang="ja-JP" sz="1000" dirty="0">
                <a:solidFill>
                  <a:schemeClr val="bg1">
                    <a:lumMod val="85000"/>
                  </a:schemeClr>
                </a:solidFill>
                <a:latin typeface="+mn-ea"/>
              </a:rPr>
              <a:t>=2.59</a:t>
            </a:r>
            <a:r>
              <a:rPr lang="ja-JP" altLang="en-US" sz="1000" dirty="0">
                <a:solidFill>
                  <a:schemeClr val="bg1">
                    <a:lumMod val="85000"/>
                  </a:schemeClr>
                </a:solidFill>
                <a:latin typeface="+mn-ea"/>
              </a:rPr>
              <a:t>倍となりますが、最大値が</a:t>
            </a:r>
            <a:r>
              <a:rPr lang="en-US" altLang="ja-JP" sz="1000" dirty="0">
                <a:solidFill>
                  <a:schemeClr val="bg1">
                    <a:lumMod val="85000"/>
                  </a:schemeClr>
                </a:solidFill>
                <a:latin typeface="+mn-ea"/>
              </a:rPr>
              <a:t>2.0</a:t>
            </a:r>
            <a:r>
              <a:rPr lang="ja-JP" altLang="en-US" sz="1000" dirty="0">
                <a:solidFill>
                  <a:schemeClr val="bg1">
                    <a:lumMod val="85000"/>
                  </a:schemeClr>
                </a:solidFill>
                <a:latin typeface="+mn-ea"/>
              </a:rPr>
              <a:t>倍のため、</a:t>
            </a:r>
            <a:r>
              <a:rPr lang="en-US" altLang="ja-JP" sz="1000" dirty="0">
                <a:solidFill>
                  <a:schemeClr val="bg1">
                    <a:lumMod val="85000"/>
                  </a:schemeClr>
                </a:solidFill>
                <a:latin typeface="+mn-ea"/>
              </a:rPr>
              <a:t>2.0</a:t>
            </a:r>
            <a:r>
              <a:rPr lang="ja-JP" altLang="en-US" sz="1000" dirty="0">
                <a:solidFill>
                  <a:schemeClr val="bg1">
                    <a:lumMod val="85000"/>
                  </a:schemeClr>
                </a:solidFill>
                <a:latin typeface="+mn-ea"/>
              </a:rPr>
              <a:t>倍で設定可能となります。</a:t>
            </a:r>
            <a:endParaRPr lang="en-US" altLang="ja-JP" sz="1000" dirty="0">
              <a:solidFill>
                <a:schemeClr val="bg1">
                  <a:lumMod val="85000"/>
                </a:schemeClr>
              </a:solidFill>
              <a:latin typeface="+mn-ea"/>
            </a:endParaRPr>
          </a:p>
          <a:p>
            <a:pPr>
              <a:lnSpc>
                <a:spcPts val="1460"/>
              </a:lnSpc>
            </a:pPr>
            <a:endParaRPr lang="en-US" altLang="ja-JP" sz="1000" dirty="0">
              <a:solidFill>
                <a:schemeClr val="bg1">
                  <a:lumMod val="85000"/>
                </a:schemeClr>
              </a:solidFill>
              <a:latin typeface="+mn-ea"/>
            </a:endParaRPr>
          </a:p>
          <a:p>
            <a:pPr>
              <a:lnSpc>
                <a:spcPts val="1460"/>
              </a:lnSpc>
            </a:pPr>
            <a:r>
              <a:rPr lang="en-US" altLang="ja-JP" sz="1000" dirty="0">
                <a:solidFill>
                  <a:schemeClr val="bg1">
                    <a:lumMod val="85000"/>
                  </a:schemeClr>
                </a:solidFill>
                <a:latin typeface="+mn-ea"/>
              </a:rPr>
              <a:t>※1</a:t>
            </a:r>
            <a:r>
              <a:rPr lang="ja-JP" altLang="en-US" sz="1000" dirty="0">
                <a:solidFill>
                  <a:schemeClr val="bg1">
                    <a:lumMod val="85000"/>
                  </a:schemeClr>
                </a:solidFill>
                <a:latin typeface="+mn-ea"/>
              </a:rPr>
              <a:t>オーディエンスカテゴリーの詳細は、</a:t>
            </a:r>
            <a:r>
              <a:rPr lang="en-US" altLang="ja-JP" sz="1000" dirty="0">
                <a:solidFill>
                  <a:schemeClr val="bg1">
                    <a:lumMod val="85000"/>
                  </a:schemeClr>
                </a:solidFill>
                <a:latin typeface="+mn-ea"/>
              </a:rPr>
              <a:t>Yahoo!</a:t>
            </a:r>
            <a:r>
              <a:rPr lang="ja-JP" altLang="en-US" sz="1000" dirty="0">
                <a:solidFill>
                  <a:schemeClr val="bg1">
                    <a:lumMod val="85000"/>
                  </a:schemeClr>
                </a:solidFill>
                <a:latin typeface="+mn-ea"/>
              </a:rPr>
              <a:t>広告ヘルプを参照してください。</a:t>
            </a:r>
            <a:r>
              <a:rPr lang="en-US" altLang="ja-JP" sz="1000" dirty="0">
                <a:solidFill>
                  <a:schemeClr val="bg1">
                    <a:lumMod val="85000"/>
                  </a:schemeClr>
                </a:solidFill>
                <a:latin typeface="+mn-ea"/>
              </a:rPr>
              <a:t>https://ads-help.yahoo.co.jp/yahooads/display/articledetail?lan=ja&amp;aid=71655</a:t>
            </a:r>
          </a:p>
          <a:p>
            <a:pPr>
              <a:lnSpc>
                <a:spcPts val="1460"/>
              </a:lnSpc>
            </a:pPr>
            <a:r>
              <a:rPr lang="en-US" altLang="ja-JP" sz="1000" dirty="0">
                <a:solidFill>
                  <a:schemeClr val="bg1">
                    <a:lumMod val="85000"/>
                  </a:schemeClr>
                </a:solidFill>
                <a:latin typeface="+mn-ea"/>
              </a:rPr>
              <a:t>※2</a:t>
            </a:r>
            <a:r>
              <a:rPr lang="ja-JP" altLang="en-US" sz="1000" dirty="0">
                <a:solidFill>
                  <a:schemeClr val="bg1">
                    <a:lumMod val="85000"/>
                  </a:schemeClr>
                </a:solidFill>
                <a:latin typeface="+mn-ea"/>
              </a:rPr>
              <a:t>オーディエンスリスト（ヤフー提供）の詳細は、こちらの表を参照してください。</a:t>
            </a:r>
            <a:r>
              <a:rPr lang="en-US" altLang="ja-JP" sz="1000" dirty="0">
                <a:solidFill>
                  <a:schemeClr val="bg1">
                    <a:lumMod val="85000"/>
                  </a:schemeClr>
                </a:solidFill>
                <a:latin typeface="+mn-ea"/>
              </a:rPr>
              <a:t>https://s.yimg.jp/dl/displayads-guarantee/audiencelist.zip</a:t>
            </a:r>
          </a:p>
        </p:txBody>
      </p:sp>
      <p:graphicFrame>
        <p:nvGraphicFramePr>
          <p:cNvPr id="8" name="表 7">
            <a:extLst>
              <a:ext uri="{FF2B5EF4-FFF2-40B4-BE49-F238E27FC236}">
                <a16:creationId xmlns:a16="http://schemas.microsoft.com/office/drawing/2014/main" id="{CE110C79-3DC4-46A2-7C87-8E1B071DC22D}"/>
              </a:ext>
            </a:extLst>
          </p:cNvPr>
          <p:cNvGraphicFramePr>
            <a:graphicFrameLocks noGrp="1"/>
          </p:cNvGraphicFramePr>
          <p:nvPr>
            <p:extLst>
              <p:ext uri="{D42A27DB-BD31-4B8C-83A1-F6EECF244321}">
                <p14:modId xmlns:p14="http://schemas.microsoft.com/office/powerpoint/2010/main" val="4118160879"/>
              </p:ext>
            </p:extLst>
          </p:nvPr>
        </p:nvGraphicFramePr>
        <p:xfrm>
          <a:off x="335360" y="980728"/>
          <a:ext cx="7981164" cy="3267262"/>
        </p:xfrm>
        <a:graphic>
          <a:graphicData uri="http://schemas.openxmlformats.org/drawingml/2006/table">
            <a:tbl>
              <a:tblPr firstCol="1" bandRow="1">
                <a:tableStyleId>{21E4AEA4-8DFA-4A89-87EB-49C32662AFE0}</a:tableStyleId>
              </a:tblPr>
              <a:tblGrid>
                <a:gridCol w="2625778">
                  <a:extLst>
                    <a:ext uri="{9D8B030D-6E8A-4147-A177-3AD203B41FA5}">
                      <a16:colId xmlns:a16="http://schemas.microsoft.com/office/drawing/2014/main" val="792911817"/>
                    </a:ext>
                  </a:extLst>
                </a:gridCol>
                <a:gridCol w="1394946">
                  <a:extLst>
                    <a:ext uri="{9D8B030D-6E8A-4147-A177-3AD203B41FA5}">
                      <a16:colId xmlns:a16="http://schemas.microsoft.com/office/drawing/2014/main" val="2515137241"/>
                    </a:ext>
                  </a:extLst>
                </a:gridCol>
                <a:gridCol w="3960440">
                  <a:extLst>
                    <a:ext uri="{9D8B030D-6E8A-4147-A177-3AD203B41FA5}">
                      <a16:colId xmlns:a16="http://schemas.microsoft.com/office/drawing/2014/main" val="135909385"/>
                    </a:ext>
                  </a:extLst>
                </a:gridCol>
              </a:tblGrid>
              <a:tr h="569996">
                <a:tc>
                  <a:txBody>
                    <a:bodyPr/>
                    <a:lstStyle/>
                    <a:p>
                      <a:pPr algn="ctr"/>
                      <a:r>
                        <a:rPr kumimoji="1" lang="ja-JP" altLang="en-US" sz="1050" b="1" dirty="0">
                          <a:solidFill>
                            <a:schemeClr val="bg1"/>
                          </a:solidFill>
                          <a:latin typeface="+mj-lt"/>
                          <a:ea typeface="+mj-ea"/>
                        </a:rPr>
                        <a:t>ターゲティング</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50" b="1" kern="1200" dirty="0" err="1">
                          <a:solidFill>
                            <a:schemeClr val="bg1"/>
                          </a:solidFill>
                          <a:latin typeface="+mn-ea"/>
                          <a:ea typeface="+mn-ea"/>
                          <a:cs typeface="+mn-cs"/>
                        </a:rPr>
                        <a:t>vCPM</a:t>
                      </a:r>
                      <a:endParaRPr kumimoji="1" lang="en-US" altLang="ja-JP" sz="1050" b="1" kern="1200" dirty="0">
                        <a:solidFill>
                          <a:schemeClr val="bg1"/>
                        </a:solidFill>
                        <a:latin typeface="+mn-ea"/>
                        <a:ea typeface="+mn-ea"/>
                        <a:cs typeface="+mn-cs"/>
                      </a:endParaRPr>
                    </a:p>
                    <a:p>
                      <a:pPr algn="ctr"/>
                      <a:r>
                        <a:rPr kumimoji="1" lang="ja-JP" altLang="en-US" sz="1050" b="1" kern="1200" dirty="0">
                          <a:solidFill>
                            <a:schemeClr val="bg1"/>
                          </a:solidFill>
                          <a:latin typeface="+mn-ea"/>
                          <a:ea typeface="+mn-ea"/>
                          <a:cs typeface="+mn-cs"/>
                        </a:rPr>
                        <a:t>掛け率</a:t>
                      </a:r>
                      <a:endParaRPr kumimoji="1" lang="en-US" altLang="ja-JP" sz="105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en-US" altLang="ja-JP" sz="1050" b="1" kern="1200" dirty="0">
                          <a:solidFill>
                            <a:schemeClr val="tx1">
                              <a:lumMod val="65000"/>
                              <a:lumOff val="35000"/>
                            </a:schemeClr>
                          </a:solidFill>
                          <a:latin typeface="+mn-lt"/>
                          <a:ea typeface="+mn-ea"/>
                          <a:cs typeface="+mn-cs"/>
                        </a:rPr>
                        <a:t>Yahoo!</a:t>
                      </a:r>
                      <a:r>
                        <a:rPr kumimoji="1" lang="ja-JP" altLang="en-US" sz="1050" b="1" kern="1200" dirty="0">
                          <a:solidFill>
                            <a:schemeClr val="tx1">
                              <a:lumMod val="65000"/>
                              <a:lumOff val="35000"/>
                            </a:schemeClr>
                          </a:solidFill>
                          <a:latin typeface="+mn-lt"/>
                          <a:ea typeface="+mn-ea"/>
                          <a:cs typeface="+mn-cs"/>
                        </a:rPr>
                        <a:t>映画　プライムカバー　</a:t>
                      </a:r>
                      <a:r>
                        <a:rPr kumimoji="1" lang="en-US" altLang="ja-JP" sz="1050" b="1" kern="1200" dirty="0">
                          <a:solidFill>
                            <a:schemeClr val="tx1">
                              <a:lumMod val="65000"/>
                              <a:lumOff val="35000"/>
                            </a:schemeClr>
                          </a:solidFill>
                          <a:latin typeface="+mn-lt"/>
                          <a:ea typeface="+mn-ea"/>
                          <a:cs typeface="+mn-cs"/>
                        </a:rPr>
                        <a:t>SP</a:t>
                      </a:r>
                      <a:endParaRPr kumimoji="1" lang="ja-JP" altLang="en-US" sz="105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105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50" b="0" dirty="0">
                          <a:solidFill>
                            <a:schemeClr val="bg1"/>
                          </a:solidFill>
                          <a:latin typeface="+mn-ea"/>
                          <a:ea typeface="+mn-ea"/>
                        </a:rPr>
                        <a:t>1.2</a:t>
                      </a:r>
                      <a:r>
                        <a:rPr kumimoji="1" lang="ja-JP" altLang="en-US" sz="105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1050" b="1" dirty="0">
                          <a:solidFill>
                            <a:schemeClr val="tx1">
                              <a:lumMod val="65000"/>
                              <a:lumOff val="35000"/>
                            </a:schemeClr>
                          </a:solidFill>
                          <a:latin typeface="+mj-lt"/>
                          <a:ea typeface="+mj-ea"/>
                        </a:rPr>
                        <a:t>ー</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105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1.2</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1050" b="1" dirty="0">
                          <a:solidFill>
                            <a:schemeClr val="tx1">
                              <a:lumMod val="65000"/>
                              <a:lumOff val="35000"/>
                            </a:schemeClr>
                          </a:solidFill>
                          <a:latin typeface="+mj-lt"/>
                          <a:ea typeface="+mj-ea"/>
                        </a:rPr>
                        <a:t>ー</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地域</a:t>
                      </a:r>
                      <a:endParaRPr kumimoji="1" lang="en-US" altLang="ja-JP" sz="105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1.3</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1050" b="1" kern="1200" dirty="0">
                          <a:solidFill>
                            <a:schemeClr val="tx1">
                              <a:lumMod val="65000"/>
                              <a:lumOff val="35000"/>
                            </a:schemeClr>
                          </a:solidFill>
                          <a:latin typeface="+mn-lt"/>
                          <a:ea typeface="+mn-ea"/>
                          <a:cs typeface="+mn-cs"/>
                        </a:rPr>
                        <a:t>ー</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1050" b="0" dirty="0">
                          <a:solidFill>
                            <a:schemeClr val="bg1"/>
                          </a:solidFill>
                          <a:latin typeface="+mj-lt"/>
                          <a:ea typeface="+mj-ea"/>
                        </a:rPr>
                        <a:t>地域</a:t>
                      </a:r>
                      <a:endParaRPr kumimoji="1" lang="en-US" altLang="ja-JP" sz="1050" b="0" dirty="0">
                        <a:solidFill>
                          <a:schemeClr val="bg1"/>
                        </a:solidFill>
                        <a:latin typeface="+mj-lt"/>
                        <a:ea typeface="+mj-ea"/>
                      </a:endParaRPr>
                    </a:p>
                    <a:p>
                      <a:pPr algn="ctr"/>
                      <a:r>
                        <a:rPr kumimoji="1" lang="ja-JP" altLang="en-US" sz="105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1.56</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err="1">
                          <a:solidFill>
                            <a:schemeClr val="tx1">
                              <a:lumMod val="65000"/>
                              <a:lumOff val="35000"/>
                            </a:schemeClr>
                          </a:solidFill>
                          <a:latin typeface="+mn-lt"/>
                          <a:ea typeface="+mn-ea"/>
                          <a:cs typeface="+mn-cs"/>
                        </a:rPr>
                        <a:t>ー</a:t>
                      </a:r>
                      <a:endParaRPr kumimoji="1" lang="ja-JP" altLang="en-US" sz="105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1050" b="0" kern="1200" dirty="0">
                          <a:solidFill>
                            <a:schemeClr val="bg1"/>
                          </a:solidFill>
                          <a:latin typeface="+mn-lt"/>
                          <a:ea typeface="+mn-ea"/>
                          <a:cs typeface="+mn-cs"/>
                        </a:rPr>
                        <a:t>オーディエンスカテゴリー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1.8</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1050" b="1" kern="1200" dirty="0">
                          <a:solidFill>
                            <a:schemeClr val="tx1">
                              <a:lumMod val="65000"/>
                              <a:lumOff val="35000"/>
                            </a:schemeClr>
                          </a:solidFill>
                          <a:latin typeface="+mn-lt"/>
                          <a:ea typeface="+mn-ea"/>
                          <a:cs typeface="+mn-cs"/>
                        </a:rPr>
                        <a:t>ー</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n-lt"/>
                          <a:ea typeface="+mn-ea"/>
                          <a:cs typeface="+mn-cs"/>
                        </a:rPr>
                        <a:t>曜日・</a:t>
                      </a:r>
                      <a:r>
                        <a:rPr kumimoji="1" lang="ja-JP" altLang="en-US" sz="105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1.2</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tx1">
                              <a:lumMod val="65000"/>
                              <a:lumOff val="35000"/>
                            </a:schemeClr>
                          </a:solidFill>
                          <a:latin typeface="+mn-lt"/>
                          <a:ea typeface="+mn-ea"/>
                          <a:cs typeface="+mn-cs"/>
                        </a:rPr>
                        <a:t>ー</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n-ea"/>
                          <a:ea typeface="+mn-ea"/>
                          <a:cs typeface="+mn-cs"/>
                        </a:rPr>
                        <a:t>2.0</a:t>
                      </a:r>
                      <a:r>
                        <a:rPr kumimoji="1" lang="ja-JP" altLang="en-US" sz="105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err="1">
                          <a:solidFill>
                            <a:schemeClr val="tx1">
                              <a:lumMod val="65000"/>
                              <a:lumOff val="35000"/>
                            </a:schemeClr>
                          </a:solidFill>
                          <a:latin typeface="+mj-ea"/>
                          <a:ea typeface="+mj-ea"/>
                          <a:cs typeface="+mn-cs"/>
                        </a:rPr>
                        <a:t>ー</a:t>
                      </a:r>
                      <a:endParaRPr kumimoji="1" lang="ja-JP" altLang="en-US" sz="1050" b="0" kern="1200" dirty="0">
                        <a:solidFill>
                          <a:schemeClr val="tx1">
                            <a:lumMod val="65000"/>
                            <a:lumOff val="35000"/>
                          </a:schemeClr>
                        </a:solidFill>
                        <a:latin typeface="+mj-ea"/>
                        <a:ea typeface="+mj-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3318222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掲載制限業種</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4</a:t>
            </a:fld>
            <a:endParaRPr lang="ja-JP" altLang="en-US"/>
          </a:p>
        </p:txBody>
      </p:sp>
      <p:graphicFrame>
        <p:nvGraphicFramePr>
          <p:cNvPr id="17" name="表 16">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733343248"/>
              </p:ext>
            </p:extLst>
          </p:nvPr>
        </p:nvGraphicFramePr>
        <p:xfrm>
          <a:off x="334964" y="980738"/>
          <a:ext cx="7993284" cy="5171172"/>
        </p:xfrm>
        <a:graphic>
          <a:graphicData uri="http://schemas.openxmlformats.org/drawingml/2006/table">
            <a:tbl>
              <a:tblPr firstCol="1" bandRow="1"/>
              <a:tblGrid>
                <a:gridCol w="4464892">
                  <a:extLst>
                    <a:ext uri="{9D8B030D-6E8A-4147-A177-3AD203B41FA5}">
                      <a16:colId xmlns:a16="http://schemas.microsoft.com/office/drawing/2014/main" val="792911817"/>
                    </a:ext>
                  </a:extLst>
                </a:gridCol>
                <a:gridCol w="3528392">
                  <a:extLst>
                    <a:ext uri="{9D8B030D-6E8A-4147-A177-3AD203B41FA5}">
                      <a16:colId xmlns:a16="http://schemas.microsoft.com/office/drawing/2014/main" val="3057805663"/>
                    </a:ext>
                  </a:extLst>
                </a:gridCol>
              </a:tblGrid>
              <a:tr h="39057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latin typeface="+mj-lt"/>
                          <a:ea typeface="+mj-ea"/>
                        </a:rPr>
                        <a:t>カテゴリー名</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1" kern="1200" dirty="0">
                          <a:solidFill>
                            <a:schemeClr val="tx1">
                              <a:lumMod val="65000"/>
                              <a:lumOff val="35000"/>
                            </a:schemeClr>
                          </a:solidFill>
                          <a:latin typeface="+mn-lt"/>
                          <a:ea typeface="+mn-ea"/>
                          <a:cs typeface="+mn-cs"/>
                        </a:rPr>
                        <a:t>Yahoo!</a:t>
                      </a:r>
                      <a:r>
                        <a:rPr kumimoji="1" lang="ja-JP" altLang="en-US" sz="900" b="1" kern="1200" dirty="0">
                          <a:solidFill>
                            <a:schemeClr val="tx1">
                              <a:lumMod val="65000"/>
                              <a:lumOff val="35000"/>
                            </a:schemeClr>
                          </a:solidFill>
                          <a:latin typeface="+mn-lt"/>
                          <a:ea typeface="+mn-ea"/>
                          <a:cs typeface="+mn-cs"/>
                        </a:rPr>
                        <a:t>映画　プライムカバー　</a:t>
                      </a:r>
                      <a:r>
                        <a:rPr kumimoji="1" lang="en-US" altLang="ja-JP" sz="900" b="1" kern="1200" dirty="0">
                          <a:solidFill>
                            <a:schemeClr val="tx1">
                              <a:lumMod val="65000"/>
                              <a:lumOff val="35000"/>
                            </a:schemeClr>
                          </a:solidFill>
                          <a:latin typeface="+mn-lt"/>
                          <a:ea typeface="+mn-ea"/>
                          <a:cs typeface="+mn-cs"/>
                        </a:rPr>
                        <a:t>SP</a:t>
                      </a:r>
                      <a:endParaRPr kumimoji="1" lang="ja-JP" altLang="en-US" sz="900" b="1" kern="1200" dirty="0">
                        <a:solidFill>
                          <a:schemeClr val="tx1">
                            <a:lumMod val="65000"/>
                            <a:lumOff val="35000"/>
                          </a:schemeClr>
                        </a:solidFill>
                        <a:latin typeface="+mn-lt"/>
                        <a:ea typeface="+mn-ea"/>
                        <a:cs typeface="+mn-cs"/>
                      </a:endParaRPr>
                    </a:p>
                  </a:txBody>
                  <a:tcPr marL="45720" marR="4572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アルコール飲料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509047038"/>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宝くじ（国内）</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205067978"/>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公営ギャンブル</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71656786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ギャンブル（公営競技除く）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extLst>
                  <a:ext uri="{0D108BD9-81ED-4DB2-BD59-A6C34878D82A}">
                    <a16:rowId xmlns:a16="http://schemas.microsoft.com/office/drawing/2014/main" val="176726869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extLst>
                  <a:ext uri="{0D108BD9-81ED-4DB2-BD59-A6C34878D82A}">
                    <a16:rowId xmlns:a16="http://schemas.microsoft.com/office/drawing/2014/main" val="628964"/>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銀行</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850117590"/>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金融サービス・情報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541138105"/>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クレジットカード</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94366260"/>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ローン</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034750592"/>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消費者金融</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601219410"/>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mn-lt"/>
                          <a:ea typeface="+mn-ea"/>
                        </a:rPr>
                        <a:t>消費者向無担保貸金業者（銀行グループ・上場企業を除く）、商工ローン</a:t>
                      </a:r>
                      <a:endParaRPr lang="ja-JP" altLang="en-US" sz="900" b="0" i="0" u="none" strike="noStrike" dirty="0">
                        <a:solidFill>
                          <a:schemeClr val="bg1"/>
                        </a:solidFill>
                        <a:effectLst/>
                        <a:latin typeface="メイリオ"/>
                        <a:ea typeface="メイリオ"/>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4197840892"/>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保険</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4252025979"/>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証券・投資</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24766996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メイリオ"/>
                          <a:ea typeface="メイリオ"/>
                          <a:cs typeface="+mn-cs"/>
                        </a:rPr>
                        <a:t>×</a:t>
                      </a: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751516483"/>
                  </a:ext>
                </a:extLst>
              </a:tr>
              <a:tr h="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医療（保険外治療）</a:t>
                      </a:r>
                      <a:endParaRPr lang="ja-JP" altLang="en-US" sz="9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2251199972"/>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479615484"/>
                  </a:ext>
                </a:extLst>
              </a:tr>
              <a:tr h="22783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美容エステティックサロン（医療脱毛・増毛育毛サービス除く）</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extLst>
                  <a:ext uri="{0D108BD9-81ED-4DB2-BD59-A6C34878D82A}">
                    <a16:rowId xmlns:a16="http://schemas.microsoft.com/office/drawing/2014/main" val="914959637"/>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extLst>
                  <a:ext uri="{0D108BD9-81ED-4DB2-BD59-A6C34878D82A}">
                    <a16:rowId xmlns:a16="http://schemas.microsoft.com/office/drawing/2014/main" val="136295167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59408304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14585847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性に関する薬・商品・情報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079597813"/>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4516256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extLst>
                  <a:ext uri="{0D108BD9-81ED-4DB2-BD59-A6C34878D82A}">
                    <a16:rowId xmlns:a16="http://schemas.microsoft.com/office/drawing/2014/main" val="2178296829"/>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結婚情報・サービス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extLst>
                  <a:ext uri="{0D108BD9-81ED-4DB2-BD59-A6C34878D82A}">
                    <a16:rowId xmlns:a16="http://schemas.microsoft.com/office/drawing/2014/main" val="2327458966"/>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恋愛・結婚情報（出会い系サイト、結婚紹介、インターネット異性紹介業</a:t>
                      </a:r>
                      <a:r>
                        <a:rPr lang="en-US" altLang="ja-JP" sz="9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43799200"/>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384434171"/>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9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C9D9"/>
                    </a:solidFill>
                  </a:tcPr>
                </a:tc>
                <a:extLst>
                  <a:ext uri="{0D108BD9-81ED-4DB2-BD59-A6C34878D82A}">
                    <a16:rowId xmlns:a16="http://schemas.microsoft.com/office/drawing/2014/main" val="2812486826"/>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1424464143"/>
                  </a:ext>
                </a:extLst>
              </a:tr>
              <a:tr h="152081">
                <a:tc>
                  <a:txBody>
                    <a:body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葬祭</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349541065"/>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8"/>
                    </a:solidFill>
                  </a:tcPr>
                </a:tc>
                <a:extLst>
                  <a:ext uri="{0D108BD9-81ED-4DB2-BD59-A6C34878D82A}">
                    <a16:rowId xmlns:a16="http://schemas.microsoft.com/office/drawing/2014/main" val="2940608094"/>
                  </a:ext>
                </a:extLst>
              </a:tr>
              <a:tr h="15208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9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rgbClr val="FFFFFF"/>
                      </a:solidFill>
                      <a:prstDash val="solid"/>
                      <a:round/>
                      <a:headEnd type="none" w="med" len="med"/>
                      <a:tailEnd type="none" w="med" len="med"/>
                    </a:lnL>
                    <a:lnR w="6350" cap="flat" cmpd="sng" algn="ctr">
                      <a:solidFill>
                        <a:sysClr val="windowText" lastClr="000000">
                          <a:lumMod val="85000"/>
                          <a:lumOff val="15000"/>
                        </a:sysClr>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B"/>
                    </a:solidFill>
                  </a:tcPr>
                </a:tc>
                <a:extLst>
                  <a:ext uri="{0D108BD9-81ED-4DB2-BD59-A6C34878D82A}">
                    <a16:rowId xmlns:a16="http://schemas.microsoft.com/office/drawing/2014/main" val="1740765094"/>
                  </a:ext>
                </a:extLst>
              </a:tr>
            </a:tbl>
          </a:graphicData>
        </a:graphic>
      </p:graphicFrame>
      <p:grpSp>
        <p:nvGrpSpPr>
          <p:cNvPr id="4" name="グループ化 3">
            <a:extLst>
              <a:ext uri="{FF2B5EF4-FFF2-40B4-BE49-F238E27FC236}">
                <a16:creationId xmlns:a16="http://schemas.microsoft.com/office/drawing/2014/main" id="{DF89C1DE-CB59-A187-8F62-5673C0F98F3F}"/>
              </a:ext>
            </a:extLst>
          </p:cNvPr>
          <p:cNvGrpSpPr/>
          <p:nvPr/>
        </p:nvGrpSpPr>
        <p:grpSpPr>
          <a:xfrm>
            <a:off x="263352" y="6189034"/>
            <a:ext cx="5477825" cy="630936"/>
            <a:chOff x="263352" y="6165884"/>
            <a:chExt cx="5477825" cy="630936"/>
          </a:xfrm>
        </p:grpSpPr>
        <p:sp>
          <p:nvSpPr>
            <p:cNvPr id="18" name="正方形/長方形 17"/>
            <p:cNvSpPr/>
            <p:nvPr/>
          </p:nvSpPr>
          <p:spPr>
            <a:xfrm>
              <a:off x="263352" y="6165884"/>
              <a:ext cx="5477825" cy="21544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ja-JP" altLang="en-US" sz="800" b="0" i="0" u="none" strike="noStrike" kern="0" cap="none" spc="0" normalizeH="0" baseline="0" noProof="0" dirty="0">
                  <a:ln>
                    <a:noFill/>
                  </a:ln>
                  <a:solidFill>
                    <a:prstClr val="black">
                      <a:lumMod val="65000"/>
                      <a:lumOff val="35000"/>
                    </a:prstClr>
                  </a:solidFill>
                  <a:effectLst/>
                  <a:uLnTx/>
                  <a:uFillTx/>
                </a:rPr>
                <a:t>健康・美容食品は一部の商材かつ、ブランディング訴求のみ可。健康器具・雑貨はブランディング訴求のみ可。</a:t>
              </a:r>
              <a:endParaRPr kumimoji="0" lang="en-US" altLang="ja-JP" sz="800" b="0" i="0" u="none" strike="noStrike" kern="0" cap="none" spc="0" normalizeH="0" baseline="0" noProof="0" dirty="0">
                <a:ln>
                  <a:noFill/>
                </a:ln>
                <a:solidFill>
                  <a:prstClr val="black">
                    <a:lumMod val="65000"/>
                    <a:lumOff val="35000"/>
                  </a:prstClr>
                </a:solidFill>
                <a:effectLst/>
                <a:uLnTx/>
                <a:uFillTx/>
              </a:endParaRPr>
            </a:p>
          </p:txBody>
        </p:sp>
        <p:grpSp>
          <p:nvGrpSpPr>
            <p:cNvPr id="2" name="グループ化 1">
              <a:extLst>
                <a:ext uri="{FF2B5EF4-FFF2-40B4-BE49-F238E27FC236}">
                  <a16:creationId xmlns:a16="http://schemas.microsoft.com/office/drawing/2014/main" id="{E09477CE-AB30-1489-C5AF-B6D5E37994F8}"/>
                </a:ext>
              </a:extLst>
            </p:cNvPr>
            <p:cNvGrpSpPr/>
            <p:nvPr/>
          </p:nvGrpSpPr>
          <p:grpSpPr>
            <a:xfrm>
              <a:off x="263352" y="6335155"/>
              <a:ext cx="4185761" cy="461665"/>
              <a:chOff x="7454855" y="6381328"/>
              <a:chExt cx="4185761" cy="461665"/>
            </a:xfrm>
          </p:grpSpPr>
          <p:sp>
            <p:nvSpPr>
              <p:cNvPr id="16" name="正方形/長方形 15"/>
              <p:cNvSpPr/>
              <p:nvPr/>
            </p:nvSpPr>
            <p:spPr>
              <a:xfrm>
                <a:off x="7454855" y="6381328"/>
                <a:ext cx="4185761"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ja-JP" altLang="en-US" sz="800" b="0" i="0" u="none" strike="noStrike" kern="0" cap="none" spc="0" normalizeH="0" baseline="0" noProof="0" dirty="0">
                    <a:ln>
                      <a:noFill/>
                    </a:ln>
                    <a:solidFill>
                      <a:prstClr val="black">
                        <a:lumMod val="65000"/>
                        <a:lumOff val="35000"/>
                      </a:prstClr>
                    </a:solidFill>
                    <a:effectLst/>
                    <a:uLnTx/>
                    <a:uFillTx/>
                  </a:rPr>
                  <a:t>　　  の枠はホワイトリストで一部プロモーションで掲載可となる場合があります。</a:t>
                </a:r>
                <a:br>
                  <a:rPr kumimoji="0" lang="en-US" altLang="ja-JP" sz="800" b="0" i="0" u="none" strike="noStrike" kern="0" cap="none" spc="0" normalizeH="0" baseline="0" noProof="0" dirty="0">
                    <a:ln>
                      <a:noFill/>
                    </a:ln>
                    <a:solidFill>
                      <a:prstClr val="black">
                        <a:lumMod val="65000"/>
                        <a:lumOff val="35000"/>
                      </a:prstClr>
                    </a:solidFill>
                    <a:effectLst/>
                    <a:uLnTx/>
                    <a:uFillTx/>
                  </a:rPr>
                </a:br>
                <a:r>
                  <a:rPr kumimoji="0" lang="en-US" altLang="ja-JP" sz="800" b="0" i="0" u="none" strike="noStrike" kern="0" cap="none" spc="0" normalizeH="0" baseline="0" noProof="0" dirty="0">
                    <a:ln>
                      <a:noFill/>
                    </a:ln>
                    <a:solidFill>
                      <a:prstClr val="black">
                        <a:lumMod val="65000"/>
                        <a:lumOff val="35000"/>
                      </a:prstClr>
                    </a:solidFill>
                    <a:effectLst/>
                    <a:uLnTx/>
                    <a:uFillTx/>
                  </a:rPr>
                  <a:t>※</a:t>
                </a:r>
                <a:r>
                  <a:rPr kumimoji="0" lang="ja-JP" altLang="en-US" sz="800" b="0" i="0" u="none" strike="noStrike" kern="0" cap="none" spc="0" normalizeH="0" baseline="0" noProof="0" dirty="0">
                    <a:ln>
                      <a:noFill/>
                    </a:ln>
                    <a:solidFill>
                      <a:prstClr val="black">
                        <a:lumMod val="65000"/>
                        <a:lumOff val="35000"/>
                      </a:prstClr>
                    </a:solidFill>
                    <a:effectLst/>
                    <a:uLnTx/>
                    <a:uFillTx/>
                  </a:rPr>
                  <a:t>印のないカテゴリーは制限なしとなります。</a:t>
                </a:r>
                <a:endParaRPr kumimoji="0" lang="en-US" altLang="ja-JP" sz="800" b="0" i="0" u="none" strike="noStrike" kern="0" cap="none" spc="0" normalizeH="0" baseline="0" noProof="0" dirty="0">
                  <a:ln>
                    <a:noFill/>
                  </a:ln>
                  <a:solidFill>
                    <a:prstClr val="black">
                      <a:lumMod val="65000"/>
                      <a:lumOff val="35000"/>
                    </a:prstClr>
                  </a:solidFill>
                  <a:effectLst/>
                  <a:uLnTx/>
                  <a:uFillTx/>
                </a:endParaRPr>
              </a:p>
              <a:p>
                <a:r>
                  <a:rPr kumimoji="0" lang="en-US" altLang="ja-JP" sz="800" kern="0" dirty="0">
                    <a:solidFill>
                      <a:prstClr val="black">
                        <a:lumMod val="65000"/>
                        <a:lumOff val="35000"/>
                      </a:prstClr>
                    </a:solidFill>
                  </a:rPr>
                  <a:t>※SP</a:t>
                </a:r>
                <a:r>
                  <a:rPr kumimoji="0" lang="ja-JP" altLang="en-US" sz="800" kern="0" dirty="0">
                    <a:solidFill>
                      <a:prstClr val="black">
                        <a:lumMod val="65000"/>
                        <a:lumOff val="35000"/>
                      </a:prstClr>
                    </a:solidFill>
                  </a:rPr>
                  <a:t>はスマートフォン、 </a:t>
                </a:r>
                <a:r>
                  <a:rPr kumimoji="0" lang="en-US" altLang="ja-JP" sz="800" kern="0" dirty="0">
                    <a:solidFill>
                      <a:prstClr val="black">
                        <a:lumMod val="65000"/>
                        <a:lumOff val="35000"/>
                      </a:prstClr>
                    </a:solidFill>
                  </a:rPr>
                  <a:t>PC</a:t>
                </a:r>
                <a:r>
                  <a:rPr kumimoji="0" lang="ja-JP" altLang="en-US" sz="800" kern="0" dirty="0">
                    <a:solidFill>
                      <a:prstClr val="black">
                        <a:lumMod val="65000"/>
                        <a:lumOff val="35000"/>
                      </a:prstClr>
                    </a:solidFill>
                  </a:rPr>
                  <a:t>はパソコン、</a:t>
                </a:r>
                <a:r>
                  <a:rPr kumimoji="0" lang="en-US" altLang="ja-JP" sz="800" kern="0" dirty="0">
                    <a:solidFill>
                      <a:prstClr val="black">
                        <a:lumMod val="65000"/>
                        <a:lumOff val="35000"/>
                      </a:prstClr>
                    </a:solidFill>
                  </a:rPr>
                  <a:t>MD</a:t>
                </a:r>
                <a:r>
                  <a:rPr kumimoji="0" lang="ja-JP" altLang="en-US" sz="800" kern="0" dirty="0">
                    <a:solidFill>
                      <a:prstClr val="black">
                        <a:lumMod val="65000"/>
                        <a:lumOff val="35000"/>
                      </a:prstClr>
                    </a:solidFill>
                  </a:rPr>
                  <a:t>はマルチデバイスの略称です。</a:t>
                </a:r>
                <a:endParaRPr kumimoji="0" lang="en-US" altLang="ja-JP" sz="800" kern="0" dirty="0">
                  <a:solidFill>
                    <a:prstClr val="black"/>
                  </a:solidFill>
                </a:endParaRPr>
              </a:p>
            </p:txBody>
          </p:sp>
          <p:pic>
            <p:nvPicPr>
              <p:cNvPr id="19" name="図 18"/>
              <p:cNvPicPr>
                <a:picLocks noChangeAspect="1"/>
              </p:cNvPicPr>
              <p:nvPr/>
            </p:nvPicPr>
            <p:blipFill>
              <a:blip r:embed="rId2"/>
              <a:stretch>
                <a:fillRect/>
              </a:stretch>
            </p:blipFill>
            <p:spPr>
              <a:xfrm>
                <a:off x="7680176" y="6405819"/>
                <a:ext cx="203602" cy="120158"/>
              </a:xfrm>
              <a:prstGeom prst="rect">
                <a:avLst/>
              </a:prstGeom>
            </p:spPr>
          </p:pic>
        </p:grpSp>
      </p:grpSp>
    </p:spTree>
    <p:extLst>
      <p:ext uri="{BB962C8B-B14F-4D97-AF65-F5344CB8AC3E}">
        <p14:creationId xmlns:p14="http://schemas.microsoft.com/office/powerpoint/2010/main" val="1371091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0318A054-82FD-4C75-B899-4A7152C1C87C}"/>
              </a:ext>
            </a:extLst>
          </p:cNvPr>
          <p:cNvSpPr>
            <a:spLocks noGrp="1"/>
          </p:cNvSpPr>
          <p:nvPr>
            <p:ph type="sldNum" sz="quarter" idx="4"/>
          </p:nvPr>
        </p:nvSpPr>
        <p:spPr/>
        <p:txBody>
          <a:bodyPr/>
          <a:lstStyle/>
          <a:p>
            <a:fld id="{F9BD7636-22E7-4304-ABE2-16A3D163D5E1}" type="slidenum">
              <a:rPr lang="ja-JP" altLang="en-US" smtClean="0"/>
              <a:pPr/>
              <a:t>5</a:t>
            </a:fld>
            <a:endParaRPr lang="ja-JP" altLang="en-US"/>
          </a:p>
        </p:txBody>
      </p:sp>
      <p:sp>
        <p:nvSpPr>
          <p:cNvPr id="8" name="テキスト プレースホルダー 2">
            <a:extLst>
              <a:ext uri="{FF2B5EF4-FFF2-40B4-BE49-F238E27FC236}">
                <a16:creationId xmlns:a16="http://schemas.microsoft.com/office/drawing/2014/main" id="{4CC9FCBF-4B80-D76B-E808-E2B56DE80174}"/>
              </a:ext>
            </a:extLst>
          </p:cNvPr>
          <p:cNvSpPr txBox="1">
            <a:spLocks/>
          </p:cNvSpPr>
          <p:nvPr/>
        </p:nvSpPr>
        <p:spPr>
          <a:xfrm>
            <a:off x="334963" y="130175"/>
            <a:ext cx="9759950" cy="814388"/>
          </a:xfrm>
          <a:prstGeom prst="rect">
            <a:avLst/>
          </a:prstGeom>
        </p:spPr>
        <p:txBody>
          <a:bodyPr vert="horz" lIns="91440" tIns="45720" rIns="91440" bIns="45720" rtlCol="0" anchor="ctr">
            <a:normAutofit/>
          </a:bodyPr>
          <a:lstStyle>
            <a:lvl1pPr marL="0" indent="0" algn="l" defTabSz="914423" rtl="0" eaLnBrk="1" latinLnBrk="0" hangingPunct="1">
              <a:spcBef>
                <a:spcPct val="20000"/>
              </a:spcBef>
              <a:buFont typeface="Arial" pitchFamily="34" charset="0"/>
              <a:buNone/>
              <a:defRPr kumimoji="1" sz="2800" kern="1200">
                <a:solidFill>
                  <a:schemeClr val="tx1"/>
                </a:solidFill>
                <a:latin typeface="+mj-ea"/>
                <a:ea typeface="+mj-ea"/>
                <a:cs typeface="+mn-cs"/>
              </a:defRPr>
            </a:lvl1pPr>
            <a:lvl2pPr marL="742969" indent="-285757"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2pPr>
            <a:lvl3pPr marL="914422"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3pPr>
            <a:lvl4pPr marL="1600240" indent="-228606" algn="l" defTabSz="914423" rtl="0" eaLnBrk="1" latinLnBrk="0" hangingPunct="1">
              <a:spcBef>
                <a:spcPct val="20000"/>
              </a:spcBef>
              <a:buFont typeface="Arial" pitchFamily="34" charset="0"/>
              <a:buChar char="–"/>
              <a:defRPr kumimoji="1" sz="3200" kern="1200">
                <a:solidFill>
                  <a:schemeClr val="tx1"/>
                </a:solidFill>
                <a:latin typeface="+mj-ea"/>
                <a:ea typeface="+mj-ea"/>
                <a:cs typeface="+mn-cs"/>
              </a:defRPr>
            </a:lvl4pPr>
            <a:lvl5pPr marL="1828846" indent="0" algn="l" defTabSz="914423" rtl="0" eaLnBrk="1" latinLnBrk="0" hangingPunct="1">
              <a:spcBef>
                <a:spcPct val="20000"/>
              </a:spcBef>
              <a:buFont typeface="Arial" pitchFamily="34" charset="0"/>
              <a:buNone/>
              <a:defRPr kumimoji="1" sz="3200" kern="1200">
                <a:solidFill>
                  <a:schemeClr val="tx1"/>
                </a:solidFill>
                <a:latin typeface="+mj-ea"/>
                <a:ea typeface="+mj-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a:t>割引価格適応について</a:t>
            </a:r>
            <a:endParaRPr lang="ja-JP" altLang="en-US" dirty="0"/>
          </a:p>
        </p:txBody>
      </p:sp>
      <p:sp>
        <p:nvSpPr>
          <p:cNvPr id="9" name="正方形/長方形 8">
            <a:extLst>
              <a:ext uri="{FF2B5EF4-FFF2-40B4-BE49-F238E27FC236}">
                <a16:creationId xmlns:a16="http://schemas.microsoft.com/office/drawing/2014/main" id="{D3D84A10-FDE0-5A23-E4A1-92CC04F4D408}"/>
              </a:ext>
            </a:extLst>
          </p:cNvPr>
          <p:cNvSpPr/>
          <p:nvPr/>
        </p:nvSpPr>
        <p:spPr>
          <a:xfrm>
            <a:off x="407368" y="980728"/>
            <a:ext cx="11305256" cy="5232202"/>
          </a:xfrm>
          <a:prstGeom prst="rect">
            <a:avLst/>
          </a:prstGeom>
        </p:spPr>
        <p:txBody>
          <a:bodyPr wrap="square" lIns="91440" tIns="45720" rIns="91440" bIns="45720" anchor="t">
            <a:spAutoFit/>
          </a:bodyPr>
          <a:lstStyle/>
          <a:p>
            <a:r>
              <a:rPr lang="en-US" altLang="ja-JP" sz="1400" dirty="0">
                <a:solidFill>
                  <a:schemeClr val="tx1">
                    <a:lumMod val="65000"/>
                    <a:lumOff val="35000"/>
                  </a:schemeClr>
                </a:solidFill>
              </a:rPr>
              <a:t>Yahoo!</a:t>
            </a:r>
            <a:r>
              <a:rPr lang="ja-JP" altLang="en-US" sz="1400" dirty="0">
                <a:solidFill>
                  <a:schemeClr val="tx1">
                    <a:lumMod val="65000"/>
                    <a:lumOff val="35000"/>
                  </a:schemeClr>
                </a:solidFill>
              </a:rPr>
              <a:t>映画　プライムカバー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は、</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案件につき</a:t>
            </a:r>
            <a:r>
              <a:rPr lang="en-US" altLang="ja-JP" sz="1400" dirty="0">
                <a:solidFill>
                  <a:schemeClr val="tx1">
                    <a:lumMod val="65000"/>
                    <a:lumOff val="35000"/>
                  </a:schemeClr>
                </a:solidFill>
              </a:rPr>
              <a:t>3</a:t>
            </a:r>
            <a:r>
              <a:rPr lang="ja-JP" altLang="en-US" sz="1400">
                <a:solidFill>
                  <a:schemeClr val="tx1">
                    <a:lumMod val="65000"/>
                    <a:lumOff val="35000"/>
                  </a:schemeClr>
                </a:solidFill>
              </a:rPr>
              <a:t>枠同時</a:t>
            </a:r>
            <a:r>
              <a:rPr lang="ja-JP" altLang="en-US" sz="1400" dirty="0">
                <a:solidFill>
                  <a:schemeClr val="tx1">
                    <a:lumMod val="65000"/>
                    <a:lumOff val="35000"/>
                  </a:schemeClr>
                </a:solidFill>
              </a:rPr>
              <a:t>購入いただく場合、割引価格にてご提供いたします。</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割引額は</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枠目</a:t>
            </a:r>
            <a:r>
              <a:rPr lang="en-US" altLang="ja-JP" sz="1400" dirty="0">
                <a:solidFill>
                  <a:schemeClr val="tx1">
                    <a:lumMod val="65000"/>
                    <a:lumOff val="35000"/>
                  </a:schemeClr>
                </a:solidFill>
              </a:rPr>
              <a:t>7</a:t>
            </a:r>
            <a:r>
              <a:rPr lang="ja-JP" altLang="en-US" sz="1400" dirty="0">
                <a:solidFill>
                  <a:schemeClr val="tx1">
                    <a:lumMod val="65000"/>
                    <a:lumOff val="35000"/>
                  </a:schemeClr>
                </a:solidFill>
              </a:rPr>
              <a:t>万円・</a:t>
            </a:r>
            <a:r>
              <a:rPr lang="en-US" altLang="ja-JP" sz="1400" dirty="0">
                <a:solidFill>
                  <a:schemeClr val="tx1">
                    <a:lumMod val="65000"/>
                    <a:lumOff val="35000"/>
                  </a:schemeClr>
                </a:solidFill>
              </a:rPr>
              <a:t>2</a:t>
            </a:r>
            <a:r>
              <a:rPr lang="ja-JP" altLang="en-US" sz="1400" dirty="0">
                <a:solidFill>
                  <a:schemeClr val="tx1">
                    <a:lumMod val="65000"/>
                    <a:lumOff val="35000"/>
                  </a:schemeClr>
                </a:solidFill>
              </a:rPr>
              <a:t>枠目</a:t>
            </a:r>
            <a:r>
              <a:rPr lang="en-US" altLang="ja-JP" sz="1400" dirty="0">
                <a:solidFill>
                  <a:schemeClr val="tx1">
                    <a:lumMod val="65000"/>
                    <a:lumOff val="35000"/>
                  </a:schemeClr>
                </a:solidFill>
              </a:rPr>
              <a:t>7</a:t>
            </a:r>
            <a:r>
              <a:rPr lang="ja-JP" altLang="en-US" sz="1400" dirty="0">
                <a:solidFill>
                  <a:schemeClr val="tx1">
                    <a:lumMod val="65000"/>
                    <a:lumOff val="35000"/>
                  </a:schemeClr>
                </a:solidFill>
              </a:rPr>
              <a:t>万円・</a:t>
            </a:r>
            <a:r>
              <a:rPr lang="en-US" altLang="ja-JP" sz="1400" dirty="0">
                <a:solidFill>
                  <a:schemeClr val="tx1">
                    <a:lumMod val="65000"/>
                    <a:lumOff val="35000"/>
                  </a:schemeClr>
                </a:solidFill>
              </a:rPr>
              <a:t>3</a:t>
            </a:r>
            <a:r>
              <a:rPr lang="ja-JP" altLang="en-US" sz="1400" dirty="0">
                <a:solidFill>
                  <a:schemeClr val="tx1">
                    <a:lumMod val="65000"/>
                    <a:lumOff val="35000"/>
                  </a:schemeClr>
                </a:solidFill>
              </a:rPr>
              <a:t>枠目</a:t>
            </a:r>
            <a:r>
              <a:rPr lang="en-US" altLang="ja-JP" sz="1400" dirty="0">
                <a:solidFill>
                  <a:schemeClr val="tx1">
                    <a:lumMod val="65000"/>
                    <a:lumOff val="35000"/>
                  </a:schemeClr>
                </a:solidFill>
              </a:rPr>
              <a:t>6</a:t>
            </a:r>
            <a:r>
              <a:rPr lang="ja-JP" altLang="en-US" sz="1400" dirty="0">
                <a:solidFill>
                  <a:schemeClr val="tx1">
                    <a:lumMod val="65000"/>
                    <a:lumOff val="35000"/>
                  </a:schemeClr>
                </a:solidFill>
              </a:rPr>
              <a:t>万円です。</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定価でご予約いただいたのち、弊社で減額処理を行いますので、必ず以下要領でご申請をいただけますようお願いいたします。</a:t>
            </a:r>
            <a:endParaRPr lang="en-US" altLang="ja-JP" sz="1400" dirty="0">
              <a:solidFill>
                <a:schemeClr val="tx1">
                  <a:lumMod val="65000"/>
                  <a:lumOff val="35000"/>
                </a:schemeClr>
              </a:solidFill>
            </a:endParaRPr>
          </a:p>
          <a:p>
            <a:r>
              <a:rPr lang="ja-JP" altLang="en-US" sz="1400" b="1" dirty="0">
                <a:solidFill>
                  <a:schemeClr val="tx1">
                    <a:lumMod val="65000"/>
                    <a:lumOff val="35000"/>
                  </a:schemeClr>
                </a:solidFill>
              </a:rPr>
              <a:t>掲載開始</a:t>
            </a:r>
            <a:r>
              <a:rPr lang="en-US" altLang="ja-JP" sz="1400" b="1" dirty="0">
                <a:solidFill>
                  <a:schemeClr val="tx1">
                    <a:lumMod val="65000"/>
                    <a:lumOff val="35000"/>
                  </a:schemeClr>
                </a:solidFill>
              </a:rPr>
              <a:t>4</a:t>
            </a:r>
            <a:r>
              <a:rPr lang="ja-JP" altLang="en-US" sz="1400" b="1" dirty="0">
                <a:solidFill>
                  <a:schemeClr val="tx1">
                    <a:lumMod val="65000"/>
                    <a:lumOff val="35000"/>
                  </a:schemeClr>
                </a:solidFill>
              </a:rPr>
              <a:t>営業日前までに申請</a:t>
            </a:r>
            <a:r>
              <a:rPr lang="ja-JP" altLang="en-US" sz="1400" dirty="0">
                <a:solidFill>
                  <a:schemeClr val="tx1">
                    <a:lumMod val="65000"/>
                    <a:lumOff val="35000"/>
                  </a:schemeClr>
                </a:solidFill>
              </a:rPr>
              <a:t>をお願いいたします。</a:t>
            </a:r>
          </a:p>
          <a:p>
            <a:r>
              <a:rPr lang="en-US" altLang="ja-JP" sz="1400" dirty="0">
                <a:solidFill>
                  <a:schemeClr val="tx1">
                    <a:lumMod val="65000"/>
                    <a:lumOff val="35000"/>
                  </a:schemeClr>
                </a:solidFill>
              </a:rPr>
              <a:t>※</a:t>
            </a:r>
            <a:r>
              <a:rPr lang="ja-JP" altLang="en-US" sz="1400" dirty="0">
                <a:solidFill>
                  <a:schemeClr val="tx1">
                    <a:lumMod val="65000"/>
                    <a:lumOff val="35000"/>
                  </a:schemeClr>
                </a:solidFill>
              </a:rPr>
              <a:t>割引価格適応申請をいただけない場合は、定価にてご請求させていただくことになりますのでご注意ください。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１．商品</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a:t>
            </a:r>
            <a:r>
              <a:rPr kumimoji="1" lang="en-US" altLang="ja-JP" sz="1400" dirty="0">
                <a:solidFill>
                  <a:schemeClr val="tx1">
                    <a:lumMod val="65000"/>
                    <a:lumOff val="35000"/>
                  </a:schemeClr>
                </a:solidFill>
                <a:latin typeface="+mj-lt"/>
                <a:ea typeface="+mj-ea"/>
              </a:rPr>
              <a:t>1000003595</a:t>
            </a:r>
            <a:r>
              <a:rPr lang="ja-JP" altLang="en-US" sz="1400" dirty="0">
                <a:solidFill>
                  <a:schemeClr val="tx1">
                    <a:lumMod val="65000"/>
                    <a:lumOff val="35000"/>
                  </a:schemeClr>
                </a:solidFill>
                <a:latin typeface="+mj-lt"/>
                <a:ea typeface="+mj-ea"/>
              </a:rPr>
              <a:t>　</a:t>
            </a:r>
            <a:r>
              <a:rPr lang="en-US" altLang="ja-JP" sz="1400" dirty="0">
                <a:solidFill>
                  <a:schemeClr val="tx1">
                    <a:lumMod val="65000"/>
                    <a:lumOff val="35000"/>
                  </a:schemeClr>
                </a:solidFill>
              </a:rPr>
              <a:t>Yahoo!</a:t>
            </a:r>
            <a:r>
              <a:rPr lang="ja-JP" altLang="en-US" sz="1400" dirty="0">
                <a:solidFill>
                  <a:schemeClr val="tx1">
                    <a:lumMod val="65000"/>
                    <a:lumOff val="35000"/>
                  </a:schemeClr>
                </a:solidFill>
              </a:rPr>
              <a:t>映画　プライムカバー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を</a:t>
            </a:r>
            <a:r>
              <a:rPr lang="en-US" altLang="ja-JP" sz="1400" dirty="0">
                <a:solidFill>
                  <a:schemeClr val="tx1">
                    <a:lumMod val="65000"/>
                    <a:lumOff val="35000"/>
                  </a:schemeClr>
                </a:solidFill>
              </a:rPr>
              <a:t>3</a:t>
            </a:r>
            <a:r>
              <a:rPr lang="ja-JP" altLang="en-US" sz="1400" dirty="0">
                <a:solidFill>
                  <a:schemeClr val="tx1">
                    <a:lumMod val="65000"/>
                    <a:lumOff val="35000"/>
                  </a:schemeClr>
                </a:solidFill>
              </a:rPr>
              <a:t>枠予約する。</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２．割引価格適応申請をする。</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掲載開始</a:t>
            </a:r>
            <a:r>
              <a:rPr lang="en-US" altLang="ja-JP" sz="1400" dirty="0">
                <a:solidFill>
                  <a:schemeClr val="tx1">
                    <a:lumMod val="65000"/>
                    <a:lumOff val="35000"/>
                  </a:schemeClr>
                </a:solidFill>
              </a:rPr>
              <a:t>4</a:t>
            </a:r>
            <a:r>
              <a:rPr lang="ja-JP" altLang="en-US" sz="1400" dirty="0">
                <a:solidFill>
                  <a:schemeClr val="tx1">
                    <a:lumMod val="65000"/>
                    <a:lumOff val="35000"/>
                  </a:schemeClr>
                </a:solidFill>
              </a:rPr>
              <a:t>営業日前〆切</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申請は、下記項目を弊社営業もしくは</a:t>
            </a:r>
            <a:r>
              <a:rPr lang="en-US" altLang="ja-JP" sz="1400" dirty="0">
                <a:solidFill>
                  <a:schemeClr val="tx1">
                    <a:lumMod val="65000"/>
                    <a:lumOff val="35000"/>
                  </a:schemeClr>
                </a:solidFill>
              </a:rPr>
              <a:t>Yahoo!</a:t>
            </a:r>
            <a:r>
              <a:rPr lang="ja-JP" altLang="en-US" sz="1400" dirty="0">
                <a:solidFill>
                  <a:schemeClr val="tx1">
                    <a:lumMod val="65000"/>
                    <a:lumOff val="35000"/>
                  </a:schemeClr>
                </a:solidFill>
              </a:rPr>
              <a:t>広告パートナーサポートまでご連絡ください。</a:t>
            </a:r>
            <a:endParaRPr lang="en-US" altLang="ja-JP" sz="1400" dirty="0">
              <a:solidFill>
                <a:schemeClr val="tx1">
                  <a:lumMod val="65000"/>
                  <a:lumOff val="35000"/>
                </a:schemeClr>
              </a:solidFill>
            </a:endParaRPr>
          </a:p>
          <a:p>
            <a:endParaRPr lang="en-US" altLang="ja-JP" sz="1600" dirty="0">
              <a:solidFill>
                <a:schemeClr val="tx1">
                  <a:lumMod val="65000"/>
                  <a:lumOff val="35000"/>
                </a:schemeClr>
              </a:solidFill>
            </a:endParaRPr>
          </a:p>
          <a:p>
            <a:r>
              <a:rPr lang="ja-JP" altLang="en-US" sz="1600" dirty="0">
                <a:solidFill>
                  <a:schemeClr val="tx1">
                    <a:lumMod val="65000"/>
                    <a:lumOff val="35000"/>
                  </a:schemeClr>
                </a:solidFill>
              </a:rPr>
              <a:t>　</a:t>
            </a:r>
            <a:r>
              <a:rPr lang="ja-JP" altLang="en-US" sz="1600" dirty="0" err="1">
                <a:solidFill>
                  <a:schemeClr val="tx1">
                    <a:lumMod val="65000"/>
                    <a:lumOff val="35000"/>
                  </a:schemeClr>
                </a:solidFill>
              </a:rPr>
              <a:t>ー</a:t>
            </a:r>
            <a:r>
              <a:rPr lang="ja-JP" altLang="en-US" sz="1600" dirty="0">
                <a:solidFill>
                  <a:schemeClr val="tx1">
                    <a:lumMod val="65000"/>
                    <a:lumOff val="35000"/>
                  </a:schemeClr>
                </a:solidFill>
              </a:rPr>
              <a:t>ーー</a:t>
            </a:r>
            <a:r>
              <a:rPr lang="ja-JP" altLang="en-US" sz="1600" dirty="0" err="1">
                <a:solidFill>
                  <a:schemeClr val="tx1">
                    <a:lumMod val="65000"/>
                    <a:lumOff val="35000"/>
                  </a:schemeClr>
                </a:solidFill>
              </a:rPr>
              <a:t>ーーーーーーーーーーーーーーーーーー</a:t>
            </a:r>
            <a:r>
              <a:rPr lang="ja-JP" altLang="en-US" sz="1600" dirty="0">
                <a:solidFill>
                  <a:schemeClr val="tx1">
                    <a:lumMod val="65000"/>
                    <a:lumOff val="35000"/>
                  </a:schemeClr>
                </a:solidFill>
              </a:rPr>
              <a:t>ー　　</a:t>
            </a:r>
            <a:endParaRPr lang="en-US" altLang="ja-JP" sz="1600" dirty="0">
              <a:solidFill>
                <a:schemeClr val="tx1">
                  <a:lumMod val="65000"/>
                  <a:lumOff val="35000"/>
                </a:schemeClr>
              </a:solidFill>
            </a:endParaRPr>
          </a:p>
          <a:p>
            <a:r>
              <a:rPr lang="ja-JP" altLang="en-US" sz="1600" dirty="0">
                <a:solidFill>
                  <a:schemeClr val="tx1">
                    <a:lumMod val="65000"/>
                    <a:lumOff val="35000"/>
                  </a:schemeClr>
                </a:solidFill>
              </a:rPr>
              <a:t>　  </a:t>
            </a:r>
            <a:r>
              <a:rPr lang="ja-JP" altLang="en-US" sz="1400" dirty="0">
                <a:solidFill>
                  <a:schemeClr val="tx1">
                    <a:lumMod val="65000"/>
                    <a:lumOff val="35000"/>
                  </a:schemeClr>
                </a:solidFill>
              </a:rPr>
              <a:t>広告主名：</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調整金を付与するアカウント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掲載開始日：</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掲載終了日：</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値引き金額（調整金付与金額）：</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１</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調整金を付与するキャンペーン</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値引きの背景説明：</a:t>
            </a:r>
            <a:r>
              <a:rPr lang="en-US" altLang="ja-JP" sz="1400" dirty="0">
                <a:solidFill>
                  <a:schemeClr val="tx1">
                    <a:lumMod val="65000"/>
                    <a:lumOff val="35000"/>
                  </a:schemeClr>
                </a:solidFill>
              </a:rPr>
              <a:t>3</a:t>
            </a:r>
            <a:r>
              <a:rPr lang="ja-JP" altLang="en-US" sz="1400" dirty="0">
                <a:solidFill>
                  <a:schemeClr val="tx1">
                    <a:lumMod val="65000"/>
                    <a:lumOff val="35000"/>
                  </a:schemeClr>
                </a:solidFill>
              </a:rPr>
              <a:t>枠同時購入による割引価格適応 　</a:t>
            </a:r>
            <a:r>
              <a:rPr lang="en-US" altLang="ja-JP" sz="1400" dirty="0">
                <a:solidFill>
                  <a:schemeClr val="tx1">
                    <a:lumMod val="65000"/>
                    <a:lumOff val="35000"/>
                  </a:schemeClr>
                </a:solidFill>
              </a:rPr>
              <a:t>※2</a:t>
            </a:r>
          </a:p>
          <a:p>
            <a:r>
              <a:rPr lang="ja-JP" altLang="en-US" sz="1400" dirty="0">
                <a:solidFill>
                  <a:schemeClr val="tx1">
                    <a:lumMod val="65000"/>
                    <a:lumOff val="35000"/>
                  </a:schemeClr>
                </a:solidFill>
              </a:rPr>
              <a:t>　</a:t>
            </a:r>
            <a:r>
              <a:rPr lang="ja-JP" altLang="en-US" sz="1400" dirty="0" err="1">
                <a:solidFill>
                  <a:schemeClr val="tx1">
                    <a:lumMod val="65000"/>
                    <a:lumOff val="35000"/>
                  </a:schemeClr>
                </a:solidFill>
              </a:rPr>
              <a:t>ー</a:t>
            </a:r>
            <a:r>
              <a:rPr lang="ja-JP" altLang="en-US" sz="1400" dirty="0">
                <a:solidFill>
                  <a:schemeClr val="tx1">
                    <a:lumMod val="65000"/>
                    <a:lumOff val="35000"/>
                  </a:schemeClr>
                </a:solidFill>
              </a:rPr>
              <a:t>ーー</a:t>
            </a:r>
            <a:r>
              <a:rPr lang="ja-JP" altLang="en-US" sz="1400" dirty="0" err="1">
                <a:solidFill>
                  <a:schemeClr val="tx1">
                    <a:lumMod val="65000"/>
                    <a:lumOff val="35000"/>
                  </a:schemeClr>
                </a:solidFill>
              </a:rPr>
              <a:t>ーーーーーーーーーーーーーーーーーーーーー</a:t>
            </a:r>
            <a:r>
              <a:rPr lang="ja-JP" altLang="en-US" sz="1400" dirty="0">
                <a:solidFill>
                  <a:schemeClr val="tx1">
                    <a:lumMod val="65000"/>
                    <a:lumOff val="35000"/>
                  </a:schemeClr>
                </a:solidFill>
              </a:rPr>
              <a:t>ー</a:t>
            </a:r>
            <a:endParaRPr lang="en-US" altLang="ja-JP" sz="1400" dirty="0">
              <a:solidFill>
                <a:schemeClr val="tx1">
                  <a:lumMod val="65000"/>
                  <a:lumOff val="35000"/>
                </a:schemeClr>
              </a:solidFill>
            </a:endParaRPr>
          </a:p>
          <a:p>
            <a:r>
              <a:rPr lang="en-US" altLang="ja-JP" sz="1200" dirty="0">
                <a:solidFill>
                  <a:schemeClr val="tx1">
                    <a:lumMod val="65000"/>
                    <a:lumOff val="35000"/>
                  </a:schemeClr>
                </a:solidFill>
              </a:rPr>
              <a:t>  </a:t>
            </a:r>
          </a:p>
          <a:p>
            <a:endParaRPr lang="en-US" altLang="ja-JP" sz="1200" dirty="0">
              <a:solidFill>
                <a:schemeClr val="tx1">
                  <a:lumMod val="65000"/>
                  <a:lumOff val="35000"/>
                </a:schemeClr>
              </a:solidFill>
            </a:endParaRPr>
          </a:p>
          <a:p>
            <a:r>
              <a:rPr lang="en-US" altLang="ja-JP" sz="1200" dirty="0">
                <a:solidFill>
                  <a:schemeClr val="tx1">
                    <a:lumMod val="65000"/>
                    <a:lumOff val="35000"/>
                  </a:schemeClr>
                </a:solidFill>
              </a:rPr>
              <a:t>※1</a:t>
            </a:r>
            <a:r>
              <a:rPr lang="ja-JP" altLang="en-US" sz="1200" dirty="0">
                <a:solidFill>
                  <a:schemeClr val="tx1">
                    <a:lumMod val="65000"/>
                    <a:lumOff val="35000"/>
                  </a:schemeClr>
                </a:solidFill>
              </a:rPr>
              <a:t>　複数キャンペーン分をまとめて申請する場合は総額をご記載ください。</a:t>
            </a:r>
            <a:endParaRPr lang="en-US" altLang="ja-JP" sz="1200" dirty="0">
              <a:solidFill>
                <a:schemeClr val="tx1">
                  <a:lumMod val="65000"/>
                  <a:lumOff val="35000"/>
                </a:schemeClr>
              </a:solidFill>
            </a:endParaRPr>
          </a:p>
          <a:p>
            <a:r>
              <a:rPr lang="en-US" altLang="ja-JP" sz="1200" dirty="0">
                <a:solidFill>
                  <a:schemeClr val="tx1">
                    <a:lumMod val="65000"/>
                    <a:lumOff val="35000"/>
                  </a:schemeClr>
                </a:solidFill>
              </a:rPr>
              <a:t>※2</a:t>
            </a:r>
            <a:r>
              <a:rPr lang="ja-JP" altLang="en-US" sz="1200" dirty="0">
                <a:solidFill>
                  <a:schemeClr val="tx1">
                    <a:lumMod val="65000"/>
                    <a:lumOff val="35000"/>
                  </a:schemeClr>
                </a:solidFill>
              </a:rPr>
              <a:t>　背景説明は、この内容をご記入ください。</a:t>
            </a:r>
            <a:endParaRPr lang="en-US" altLang="ja-JP" sz="1200" dirty="0">
              <a:solidFill>
                <a:schemeClr val="tx1">
                  <a:lumMod val="65000"/>
                  <a:lumOff val="35000"/>
                </a:schemeClr>
              </a:solidFill>
            </a:endParaRPr>
          </a:p>
        </p:txBody>
      </p:sp>
    </p:spTree>
    <p:extLst>
      <p:ext uri="{BB962C8B-B14F-4D97-AF65-F5344CB8AC3E}">
        <p14:creationId xmlns:p14="http://schemas.microsoft.com/office/powerpoint/2010/main" val="3749191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広告タイプ一覧</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6</a:t>
            </a:fld>
            <a:endParaRPr lang="ja-JP" altLang="en-US"/>
          </a:p>
        </p:txBody>
      </p:sp>
      <p:sp>
        <p:nvSpPr>
          <p:cNvPr id="14" name="テキスト ボックス 13"/>
          <p:cNvSpPr txBox="1"/>
          <p:nvPr/>
        </p:nvSpPr>
        <p:spPr>
          <a:xfrm>
            <a:off x="119336" y="6019742"/>
            <a:ext cx="9458458" cy="292388"/>
          </a:xfrm>
          <a:prstGeom prst="rect">
            <a:avLst/>
          </a:prstGeom>
          <a:noFill/>
        </p:spPr>
        <p:txBody>
          <a:bodyPr wrap="square" rtlCol="0">
            <a:spAutoFit/>
          </a:bodyPr>
          <a:lstStyle/>
          <a:p>
            <a:pPr lvl="0">
              <a:defRPr/>
            </a:pPr>
            <a:r>
              <a:rPr kumimoji="0" lang="ja-JP" altLang="en-US" sz="1300" kern="0" dirty="0">
                <a:solidFill>
                  <a:schemeClr val="tx1">
                    <a:lumMod val="65000"/>
                    <a:lumOff val="35000"/>
                  </a:schemeClr>
                </a:solidFill>
              </a:rPr>
              <a:t>　・入稿規定（</a:t>
            </a:r>
            <a:r>
              <a:rPr kumimoji="0" lang="en-US" altLang="ja-JP" sz="1300" kern="0" dirty="0">
                <a:solidFill>
                  <a:schemeClr val="tx1">
                    <a:lumMod val="65000"/>
                    <a:lumOff val="35000"/>
                  </a:schemeClr>
                </a:solidFill>
              </a:rPr>
              <a:t>web</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lang="en-US" altLang="ja-JP" sz="1300" dirty="0">
                <a:solidFill>
                  <a:schemeClr val="tx1">
                    <a:lumMod val="65000"/>
                    <a:lumOff val="35000"/>
                  </a:schemeClr>
                </a:solidFill>
                <a:hlinkClick r:id="rId2"/>
              </a:rPr>
              <a:t>https://ads-help.yahoo.co.jp/yahooads/guideline/articledetail?lan=ja&amp;aid=1493&amp;o=default</a:t>
            </a:r>
            <a:endParaRPr kumimoji="0" lang="en-US" altLang="ja-JP" sz="1300" kern="0" dirty="0">
              <a:solidFill>
                <a:schemeClr val="tx1">
                  <a:lumMod val="65000"/>
                  <a:lumOff val="35000"/>
                </a:schemeClr>
              </a:solidFill>
            </a:endParaRPr>
          </a:p>
        </p:txBody>
      </p:sp>
      <p:sp>
        <p:nvSpPr>
          <p:cNvPr id="15" name="正方形/長方形 14"/>
          <p:cNvSpPr/>
          <p:nvPr/>
        </p:nvSpPr>
        <p:spPr>
          <a:xfrm>
            <a:off x="334963" y="6463291"/>
            <a:ext cx="8232576" cy="230832"/>
          </a:xfrm>
          <a:prstGeom prst="rect">
            <a:avLst/>
          </a:prstGeom>
        </p:spPr>
        <p:txBody>
          <a:bodyPr wrap="square">
            <a:spAutoFit/>
          </a:bodyPr>
          <a:lstStyle/>
          <a:p>
            <a:r>
              <a:rPr lang="en-US" altLang="ja-JP" sz="900" dirty="0">
                <a:solidFill>
                  <a:schemeClr val="tx1">
                    <a:lumMod val="50000"/>
                    <a:lumOff val="50000"/>
                  </a:schemeClr>
                </a:solidFill>
                <a:latin typeface="Arial" panose="020B0604020202020204" pitchFamily="34" charset="0"/>
              </a:rPr>
              <a:t>※</a:t>
            </a:r>
            <a:r>
              <a:rPr lang="ja-JP" altLang="en-US" sz="900" dirty="0">
                <a:solidFill>
                  <a:schemeClr val="tx1">
                    <a:lumMod val="50000"/>
                    <a:lumOff val="50000"/>
                  </a:schemeClr>
                </a:solidFill>
                <a:latin typeface="Arial" panose="020B0604020202020204" pitchFamily="34" charset="0"/>
              </a:rPr>
              <a:t>コンテンツページは予告なく変更されることがあります。</a:t>
            </a:r>
            <a:endParaRPr lang="ja-JP" altLang="en-US" sz="900" dirty="0">
              <a:solidFill>
                <a:schemeClr val="tx1">
                  <a:lumMod val="50000"/>
                  <a:lumOff val="50000"/>
                </a:schemeClr>
              </a:solidFill>
            </a:endParaRPr>
          </a:p>
        </p:txBody>
      </p:sp>
      <p:sp>
        <p:nvSpPr>
          <p:cNvPr id="11" name="テキスト ボックス 10">
            <a:extLst>
              <a:ext uri="{FF2B5EF4-FFF2-40B4-BE49-F238E27FC236}">
                <a16:creationId xmlns:a16="http://schemas.microsoft.com/office/drawing/2014/main" id="{0B5DA257-E9FC-BA7E-0FEB-47B325BE81E6}"/>
              </a:ext>
            </a:extLst>
          </p:cNvPr>
          <p:cNvSpPr txBox="1"/>
          <p:nvPr/>
        </p:nvSpPr>
        <p:spPr>
          <a:xfrm>
            <a:off x="1708705" y="865804"/>
            <a:ext cx="1157689" cy="477054"/>
          </a:xfrm>
          <a:prstGeom prst="rect">
            <a:avLst/>
          </a:prstGeom>
          <a:noFill/>
        </p:spPr>
        <p:txBody>
          <a:bodyPr wrap="none" rtlCol="0">
            <a:spAutoFit/>
          </a:bodyPr>
          <a:lstStyle/>
          <a:p>
            <a:pPr algn="ctr">
              <a:lnSpc>
                <a:spcPts val="1460"/>
              </a:lnSpc>
            </a:pPr>
            <a:r>
              <a:rPr lang="ja-JP" altLang="en-US" sz="1050" b="1" dirty="0"/>
              <a:t>画像（</a:t>
            </a:r>
            <a:r>
              <a:rPr lang="en-US" altLang="ja-JP" sz="1050" b="1" dirty="0"/>
              <a:t>16</a:t>
            </a:r>
            <a:r>
              <a:rPr lang="ja-JP" altLang="en-US" sz="1050" b="1" dirty="0"/>
              <a:t>：</a:t>
            </a:r>
            <a:r>
              <a:rPr lang="en-US" altLang="ja-JP" sz="1050" b="1" dirty="0"/>
              <a:t>9</a:t>
            </a:r>
            <a:r>
              <a:rPr lang="ja-JP" altLang="en-US" sz="1050" b="1" dirty="0"/>
              <a:t>）</a:t>
            </a:r>
            <a:endParaRPr lang="en-US" altLang="ja-JP" sz="1050" b="1" dirty="0"/>
          </a:p>
          <a:p>
            <a:pPr algn="ctr">
              <a:lnSpc>
                <a:spcPts val="1460"/>
              </a:lnSpc>
            </a:pPr>
            <a:r>
              <a:rPr lang="ja-JP" altLang="en-US" sz="1050" b="1" dirty="0"/>
              <a:t>動画（</a:t>
            </a:r>
            <a:r>
              <a:rPr lang="en-US" altLang="ja-JP" sz="1050" b="1" dirty="0"/>
              <a:t>16</a:t>
            </a:r>
            <a:r>
              <a:rPr lang="ja-JP" altLang="en-US" sz="1050" b="1" dirty="0"/>
              <a:t>：</a:t>
            </a:r>
            <a:r>
              <a:rPr lang="en-US" altLang="ja-JP" sz="1050" b="1" dirty="0"/>
              <a:t>9</a:t>
            </a:r>
            <a:r>
              <a:rPr lang="ja-JP" altLang="en-US" sz="1050" b="1" dirty="0"/>
              <a:t>）</a:t>
            </a:r>
            <a:endParaRPr lang="en-US" altLang="ja-JP" sz="1050" b="1" dirty="0"/>
          </a:p>
        </p:txBody>
      </p:sp>
      <p:pic>
        <p:nvPicPr>
          <p:cNvPr id="12" name="図 11">
            <a:extLst>
              <a:ext uri="{FF2B5EF4-FFF2-40B4-BE49-F238E27FC236}">
                <a16:creationId xmlns:a16="http://schemas.microsoft.com/office/drawing/2014/main" id="{1FCCAC21-ECD4-E80F-F6D0-0137BC36A3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1464" y="1370444"/>
            <a:ext cx="1893088" cy="4149080"/>
          </a:xfrm>
          <a:prstGeom prst="rect">
            <a:avLst/>
          </a:prstGeom>
        </p:spPr>
      </p:pic>
    </p:spTree>
    <p:extLst>
      <p:ext uri="{BB962C8B-B14F-4D97-AF65-F5344CB8AC3E}">
        <p14:creationId xmlns:p14="http://schemas.microsoft.com/office/powerpoint/2010/main" val="2478737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審査について</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7</a:t>
            </a:fld>
            <a:endParaRPr lang="ja-JP" altLang="en-US"/>
          </a:p>
        </p:txBody>
      </p:sp>
      <p:sp>
        <p:nvSpPr>
          <p:cNvPr id="26" name="正方形/長方形 25"/>
          <p:cNvSpPr/>
          <p:nvPr/>
        </p:nvSpPr>
        <p:spPr>
          <a:xfrm>
            <a:off x="209215" y="785372"/>
            <a:ext cx="11089232" cy="369332"/>
          </a:xfrm>
          <a:prstGeom prst="rect">
            <a:avLst/>
          </a:prstGeom>
        </p:spPr>
        <p:txBody>
          <a:bodyPr wrap="square">
            <a:spAutoFit/>
          </a:bodyPr>
          <a:lstStyle/>
          <a:p>
            <a:r>
              <a:rPr lang="ja-JP" altLang="en-US" dirty="0">
                <a:solidFill>
                  <a:schemeClr val="tx1">
                    <a:lumMod val="65000"/>
                    <a:lumOff val="35000"/>
                  </a:schemeClr>
                </a:solidFill>
              </a:rPr>
              <a:t>入稿前審査が必要な項目をご確認ください。</a:t>
            </a:r>
            <a:endParaRPr lang="en-US" altLang="ja-JP" dirty="0">
              <a:solidFill>
                <a:schemeClr val="tx1">
                  <a:lumMod val="65000"/>
                  <a:lumOff val="35000"/>
                </a:schemeClr>
              </a:solidFill>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2496651021"/>
              </p:ext>
            </p:extLst>
          </p:nvPr>
        </p:nvGraphicFramePr>
        <p:xfrm>
          <a:off x="263353" y="1154704"/>
          <a:ext cx="11665295" cy="5410200"/>
        </p:xfrm>
        <a:graphic>
          <a:graphicData uri="http://schemas.openxmlformats.org/drawingml/2006/table">
            <a:tbl>
              <a:tblPr firstCol="1" bandRow="1">
                <a:tableStyleId>{21E4AEA4-8DFA-4A89-87EB-49C32662AFE0}</a:tableStyleId>
              </a:tblPr>
              <a:tblGrid>
                <a:gridCol w="802362">
                  <a:extLst>
                    <a:ext uri="{9D8B030D-6E8A-4147-A177-3AD203B41FA5}">
                      <a16:colId xmlns:a16="http://schemas.microsoft.com/office/drawing/2014/main" val="792911817"/>
                    </a:ext>
                  </a:extLst>
                </a:gridCol>
                <a:gridCol w="874867">
                  <a:extLst>
                    <a:ext uri="{9D8B030D-6E8A-4147-A177-3AD203B41FA5}">
                      <a16:colId xmlns:a16="http://schemas.microsoft.com/office/drawing/2014/main" val="3608287535"/>
                    </a:ext>
                  </a:extLst>
                </a:gridCol>
                <a:gridCol w="1203091">
                  <a:extLst>
                    <a:ext uri="{9D8B030D-6E8A-4147-A177-3AD203B41FA5}">
                      <a16:colId xmlns:a16="http://schemas.microsoft.com/office/drawing/2014/main" val="135909385"/>
                    </a:ext>
                  </a:extLst>
                </a:gridCol>
                <a:gridCol w="4824536">
                  <a:extLst>
                    <a:ext uri="{9D8B030D-6E8A-4147-A177-3AD203B41FA5}">
                      <a16:colId xmlns:a16="http://schemas.microsoft.com/office/drawing/2014/main" val="2591893762"/>
                    </a:ext>
                  </a:extLst>
                </a:gridCol>
                <a:gridCol w="1029419">
                  <a:extLst>
                    <a:ext uri="{9D8B030D-6E8A-4147-A177-3AD203B41FA5}">
                      <a16:colId xmlns:a16="http://schemas.microsoft.com/office/drawing/2014/main" val="664908994"/>
                    </a:ext>
                  </a:extLst>
                </a:gridCol>
                <a:gridCol w="783332">
                  <a:extLst>
                    <a:ext uri="{9D8B030D-6E8A-4147-A177-3AD203B41FA5}">
                      <a16:colId xmlns:a16="http://schemas.microsoft.com/office/drawing/2014/main" val="1931427765"/>
                    </a:ext>
                  </a:extLst>
                </a:gridCol>
                <a:gridCol w="2147688">
                  <a:extLst>
                    <a:ext uri="{9D8B030D-6E8A-4147-A177-3AD203B41FA5}">
                      <a16:colId xmlns:a16="http://schemas.microsoft.com/office/drawing/2014/main" val="2760754859"/>
                    </a:ext>
                  </a:extLst>
                </a:gridCol>
              </a:tblGrid>
              <a:tr h="494245">
                <a:tc>
                  <a:txBody>
                    <a:bodyPr/>
                    <a:lstStyle/>
                    <a:p>
                      <a:pPr marL="0" algn="ctr" defTabSz="914423" rtl="0" eaLnBrk="1" latinLnBrk="0" hangingPunct="1"/>
                      <a:r>
                        <a:rPr kumimoji="1" lang="ja-JP" altLang="en-US" sz="1400" b="1" kern="1200" dirty="0">
                          <a:solidFill>
                            <a:schemeClr val="bg1"/>
                          </a:solidFill>
                          <a:latin typeface="+mj-lt"/>
                          <a:ea typeface="+mj-ea"/>
                          <a:cs typeface="+mn-cs"/>
                        </a:rPr>
                        <a:t>項目</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項目別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詳細</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必須</a:t>
                      </a:r>
                      <a:r>
                        <a:rPr kumimoji="1" lang="en-US" altLang="ja-JP" sz="1400" b="1" kern="1200" dirty="0">
                          <a:solidFill>
                            <a:schemeClr val="tx1">
                              <a:lumMod val="65000"/>
                              <a:lumOff val="35000"/>
                            </a:schemeClr>
                          </a:solidFill>
                          <a:latin typeface="+mn-lt"/>
                          <a:ea typeface="+mn-ea"/>
                          <a:cs typeface="+mn-cs"/>
                        </a:rPr>
                        <a:t>/</a:t>
                      </a:r>
                      <a:r>
                        <a:rPr kumimoji="1" lang="ja-JP" altLang="en-US" sz="1400" b="1" kern="1200" dirty="0">
                          <a:solidFill>
                            <a:schemeClr val="tx1">
                              <a:lumMod val="65000"/>
                              <a:lumOff val="35000"/>
                            </a:schemeClr>
                          </a:solidFill>
                          <a:latin typeface="+mn-lt"/>
                          <a:ea typeface="+mn-ea"/>
                          <a:cs typeface="+mn-cs"/>
                        </a:rPr>
                        <a:t>任意</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期日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ツール</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046636">
                <a:tc rowSpan="5">
                  <a:txBody>
                    <a:bodyPr/>
                    <a:lstStyle/>
                    <a:p>
                      <a:pPr algn="ctr"/>
                      <a:r>
                        <a:rPr kumimoji="1" lang="ja-JP" altLang="en-US" sz="1400" b="1" dirty="0">
                          <a:solidFill>
                            <a:schemeClr val="bg1"/>
                          </a:solidFill>
                          <a:latin typeface="+mj-lt"/>
                          <a:ea typeface="+mj-ea"/>
                        </a:rPr>
                        <a:t>入稿前審査</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広告</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掲載</a:t>
                      </a:r>
                      <a:endParaRPr kumimoji="1" lang="en-US" altLang="ja-JP" sz="1100" b="1" kern="1200" noProof="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基準</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種別</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・ブランドリフト調査（調査種別：</a:t>
                      </a:r>
                      <a:r>
                        <a:rPr kumimoji="1" lang="ja-JP" altLang="en-US" sz="1100" b="1" i="0" u="none" strike="noStrike" kern="1200" cap="none" spc="0" normalizeH="0" baseline="0" noProof="0" dirty="0">
                          <a:ln>
                            <a:noFill/>
                          </a:ln>
                          <a:solidFill>
                            <a:srgbClr val="C9002C"/>
                          </a:solidFill>
                          <a:effectLst/>
                          <a:uLnTx/>
                          <a:uFillTx/>
                          <a:latin typeface="+mn-lt"/>
                          <a:ea typeface="+mn-ea"/>
                          <a:cs typeface="+mn-cs"/>
                        </a:rPr>
                        <a:t>比較検討</a:t>
                      </a: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紐づく広告が分からないと判断できない部分もあるため 、</a:t>
                      </a:r>
                      <a:endParaRPr kumimoji="1" lang="en-US" altLang="ja-JP"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rPr>
                        <a:t>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accent6"/>
                          </a:solidFill>
                          <a:effectLst/>
                          <a:uLnTx/>
                          <a:uFillTx/>
                          <a:latin typeface="+mn-lt"/>
                          <a:ea typeface="+mn-ea"/>
                          <a:cs typeface="+mn-cs"/>
                        </a:rPr>
                        <a:t>必須</a:t>
                      </a: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kern="1200" dirty="0">
                          <a:solidFill>
                            <a:schemeClr val="tx1">
                              <a:lumMod val="65000"/>
                              <a:lumOff val="35000"/>
                            </a:schemeClr>
                          </a:solidFill>
                          <a:latin typeface="+mn-lt"/>
                          <a:ea typeface="+mn-ea"/>
                          <a:cs typeface="+mn-cs"/>
                        </a:rPr>
                        <a:t>※</a:t>
                      </a:r>
                      <a:r>
                        <a:rPr kumimoji="1" lang="ja-JP" altLang="en-US" sz="900" b="0" kern="1200" dirty="0">
                          <a:solidFill>
                            <a:schemeClr val="tx1">
                              <a:lumMod val="65000"/>
                              <a:lumOff val="35000"/>
                            </a:schemeClr>
                          </a:solidFill>
                          <a:latin typeface="+mn-lt"/>
                          <a:ea typeface="+mn-ea"/>
                          <a:cs typeface="+mn-cs"/>
                        </a:rPr>
                        <a:t>「比較検討」以外は</a:t>
                      </a:r>
                      <a:endParaRPr kumimoji="1" lang="en-US" altLang="ja-JP" sz="9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tx1">
                              <a:lumMod val="65000"/>
                              <a:lumOff val="35000"/>
                            </a:schemeClr>
                          </a:solidFill>
                          <a:latin typeface="+mn-lt"/>
                          <a:ea typeface="+mn-ea"/>
                          <a:cs typeface="+mn-cs"/>
                        </a:rPr>
                        <a:t>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algn="l"/>
                      <a:r>
                        <a:rPr kumimoji="1" lang="ja-JP" altLang="en-US" sz="1100" b="0" kern="1200" dirty="0">
                          <a:solidFill>
                            <a:schemeClr val="tx1">
                              <a:lumMod val="65000"/>
                              <a:lumOff val="35000"/>
                            </a:schemeClr>
                          </a:solidFill>
                          <a:latin typeface="+mn-lt"/>
                          <a:ea typeface="+mn-ea"/>
                          <a:cs typeface="+mn-cs"/>
                        </a:rPr>
                        <a:t>掲載に</a:t>
                      </a:r>
                      <a:endParaRPr kumimoji="1" lang="en-US" altLang="ja-JP" sz="1100" b="0" kern="1200" dirty="0">
                        <a:solidFill>
                          <a:schemeClr val="tx1">
                            <a:lumMod val="65000"/>
                            <a:lumOff val="35000"/>
                          </a:schemeClr>
                        </a:solidFill>
                        <a:latin typeface="+mn-lt"/>
                        <a:ea typeface="+mn-ea"/>
                        <a:cs typeface="+mn-cs"/>
                      </a:endParaRPr>
                    </a:p>
                    <a:p>
                      <a:pPr algn="l"/>
                      <a:r>
                        <a:rPr kumimoji="1" lang="ja-JP" altLang="en-US" sz="1100" b="0" kern="1200" dirty="0">
                          <a:solidFill>
                            <a:schemeClr val="tx1">
                              <a:lumMod val="65000"/>
                              <a:lumOff val="35000"/>
                            </a:schemeClr>
                          </a:solidFill>
                          <a:latin typeface="+mn-lt"/>
                          <a:ea typeface="+mn-ea"/>
                          <a:cs typeface="+mn-cs"/>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t>■ブランドリフト調査　入稿前審査依頼フォーム</a:t>
                      </a:r>
                      <a:br>
                        <a:rPr kumimoji="1" lang="en-US" altLang="ja-JP" sz="1100" dirty="0"/>
                      </a:br>
                      <a:r>
                        <a:rPr kumimoji="1" lang="en-US" altLang="ja-JP" sz="1100" dirty="0">
                          <a:hlinkClick r:id="rId2"/>
                        </a:rPr>
                        <a:t>https://form-business.yahoo.co.jp/claris/enqueteForm?inquiry_type=bls_review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86591261"/>
                  </a:ext>
                </a:extLst>
              </a:tr>
              <a:tr h="1366442">
                <a:tc vMerge="1">
                  <a:txBody>
                    <a:bodyPr/>
                    <a:lstStyle/>
                    <a:p>
                      <a:pPr algn="ctr"/>
                      <a:endParaRPr kumimoji="1" lang="ja-JP" altLang="en-US" sz="14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広告</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フォーマット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a:solidFill>
                            <a:schemeClr val="tx1">
                              <a:lumMod val="65000"/>
                              <a:lumOff val="35000"/>
                            </a:schemeClr>
                          </a:solidFill>
                          <a:latin typeface="+mj-lt"/>
                          <a:ea typeface="+mj-ea"/>
                        </a:rPr>
                        <a:t>・ブランドパネル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スクエア（画像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クインティ（画像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 サイドビジョン </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r>
                        <a:rPr kumimoji="1" lang="en-US" altLang="ja-JP" sz="1100" b="1" dirty="0">
                          <a:solidFill>
                            <a:schemeClr val="tx1">
                              <a:lumMod val="65000"/>
                              <a:lumOff val="35000"/>
                            </a:schemeClr>
                          </a:solidFill>
                          <a:latin typeface="+mj-lt"/>
                          <a:ea typeface="+mj-ea"/>
                        </a:rPr>
                        <a:t>)</a:t>
                      </a:r>
                    </a:p>
                    <a:p>
                      <a:pPr algn="l"/>
                      <a:r>
                        <a:rPr kumimoji="1" lang="ja-JP" altLang="en-US" sz="1100" b="1" dirty="0">
                          <a:solidFill>
                            <a:schemeClr val="tx1">
                              <a:lumMod val="65000"/>
                              <a:lumOff val="35000"/>
                            </a:schemeClr>
                          </a:solidFill>
                          <a:latin typeface="+mj-lt"/>
                          <a:ea typeface="+mj-ea"/>
                        </a:rPr>
                        <a:t>・トップインパクト パノラマ サイドスイッチ</a:t>
                      </a:r>
                      <a:r>
                        <a:rPr kumimoji="1" lang="en-US" altLang="ja-JP" sz="1100" b="1" kern="1200" dirty="0">
                          <a:solidFill>
                            <a:schemeClr val="tx1">
                              <a:lumMod val="65000"/>
                              <a:lumOff val="35000"/>
                            </a:schemeClr>
                          </a:solidFill>
                          <a:latin typeface="+mn-lt"/>
                          <a:ea typeface="+mn-ea"/>
                          <a:cs typeface="+mn-cs"/>
                        </a:rPr>
                        <a:t>(</a:t>
                      </a:r>
                      <a:r>
                        <a:rPr kumimoji="1" lang="ja-JP" altLang="en-US" sz="1100" b="1" kern="1200" dirty="0">
                          <a:solidFill>
                            <a:schemeClr val="tx1">
                              <a:lumMod val="65000"/>
                              <a:lumOff val="35000"/>
                            </a:schemeClr>
                          </a:solidFill>
                          <a:latin typeface="+mn-lt"/>
                          <a:ea typeface="+mn-ea"/>
                          <a:cs typeface="+mn-cs"/>
                        </a:rPr>
                        <a:t>動画</a:t>
                      </a:r>
                      <a:r>
                        <a:rPr kumimoji="1" lang="en-US" altLang="ja-JP" sz="1100" b="1" kern="1200" dirty="0">
                          <a:solidFill>
                            <a:schemeClr val="tx1">
                              <a:lumMod val="65000"/>
                              <a:lumOff val="35000"/>
                            </a:schemeClr>
                          </a:solidFill>
                          <a:latin typeface="+mn-lt"/>
                          <a:ea typeface="+mn-ea"/>
                          <a:cs typeface="+mn-cs"/>
                        </a:rPr>
                        <a:t>)</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・トップインパクト パノラマ パネルスイッチ（画像）</a:t>
                      </a:r>
                      <a:endParaRPr kumimoji="1" lang="ja-JP" altLang="en-US"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・トップインパクト プライムディスプレイ ダブル（画像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endParaRPr kumimoji="1" lang="en-US" altLang="ja-JP" sz="1100" b="1"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a:solidFill>
                            <a:schemeClr val="tx1">
                              <a:lumMod val="65000"/>
                              <a:lumOff val="35000"/>
                            </a:schemeClr>
                          </a:solidFill>
                          <a:latin typeface="+mj-lt"/>
                          <a:ea typeface="+mj-ea"/>
                        </a:rPr>
                        <a:t>掲載反映日の</a:t>
                      </a:r>
                      <a:r>
                        <a:rPr kumimoji="1" lang="en-US" altLang="ja-JP" sz="1100" b="1" dirty="0">
                          <a:solidFill>
                            <a:schemeClr val="accent6"/>
                          </a:solidFill>
                          <a:latin typeface="+mj-lt"/>
                          <a:ea typeface="+mj-ea"/>
                        </a:rPr>
                        <a:t>11</a:t>
                      </a:r>
                      <a:r>
                        <a:rPr kumimoji="1" lang="ja-JP" altLang="en-US" sz="1100" b="1" dirty="0">
                          <a:solidFill>
                            <a:schemeClr val="accent6"/>
                          </a:solidFill>
                          <a:latin typeface="+mj-lt"/>
                          <a:ea typeface="+mj-ea"/>
                        </a:rPr>
                        <a:t>営業日前</a:t>
                      </a:r>
                      <a:endParaRPr kumimoji="1" lang="en-US" altLang="ja-JP" sz="1100" b="1" dirty="0">
                        <a:solidFill>
                          <a:schemeClr val="accent6"/>
                        </a:solidFill>
                        <a:latin typeface="+mj-lt"/>
                        <a:ea typeface="+mj-ea"/>
                      </a:endParaRPr>
                    </a:p>
                    <a:p>
                      <a:pPr algn="l"/>
                      <a:r>
                        <a:rPr kumimoji="1" lang="ja-JP" altLang="en-US" sz="1100" b="0" dirty="0">
                          <a:solidFill>
                            <a:schemeClr val="tx1">
                              <a:lumMod val="65000"/>
                              <a:lumOff val="35000"/>
                            </a:schemeClr>
                          </a:solidFill>
                          <a:latin typeface="+mj-lt"/>
                          <a:ea typeface="+mj-ea"/>
                        </a:rPr>
                        <a:t>まで</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3">
                  <a:txBody>
                    <a:bodyPr/>
                    <a:lstStyle/>
                    <a:p>
                      <a:pPr marL="0" indent="0">
                        <a:buFont typeface="+mj-lt"/>
                        <a:buNone/>
                      </a:pPr>
                      <a:r>
                        <a:rPr kumimoji="1" lang="ja-JP" altLang="en-US" sz="1100" dirty="0"/>
                        <a:t>■ディスプレイ広告（予約型）入稿前審査依頼フォーム</a:t>
                      </a:r>
                      <a:br>
                        <a:rPr kumimoji="1" lang="en-US" altLang="ja-JP" sz="1100" dirty="0"/>
                      </a:br>
                      <a:r>
                        <a:rPr kumimoji="1" lang="en-US" altLang="ja-JP" sz="1100" dirty="0">
                          <a:hlinkClick r:id="rId3"/>
                        </a:rPr>
                        <a:t>https://form-business.yahoo.co.jp/claris/enqueteForm?inquiry_type=guaranteed_review</a:t>
                      </a:r>
                      <a:endParaRPr lang="en-US" altLang="ja-JP" sz="110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566928">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商品・</a:t>
                      </a:r>
                      <a:br>
                        <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b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サービス</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dirty="0">
                          <a:solidFill>
                            <a:schemeClr val="tx1">
                              <a:lumMod val="65000"/>
                              <a:lumOff val="35000"/>
                            </a:schemeClr>
                          </a:solidFill>
                          <a:latin typeface="+mj-lt"/>
                          <a:ea typeface="+mj-ea"/>
                        </a:rPr>
                        <a:t>薬機、医療、宗教・選挙・政党・意見広告・募金・寄付金の募集</a:t>
                      </a:r>
                      <a:endParaRPr kumimoji="1" lang="en-US" altLang="ja-JP" sz="1100" b="1" dirty="0">
                        <a:solidFill>
                          <a:schemeClr val="tx1">
                            <a:lumMod val="65000"/>
                            <a:lumOff val="35000"/>
                          </a:schemeClr>
                        </a:solidFill>
                        <a:latin typeface="+mj-lt"/>
                        <a:ea typeface="+mj-ea"/>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広告フォーマットを問わず、</a:t>
                      </a:r>
                      <a:r>
                        <a:rPr kumimoji="1" lang="ja-JP" altLang="en-US" sz="1000" b="0" kern="1200" dirty="0">
                          <a:solidFill>
                            <a:schemeClr val="accent6"/>
                          </a:solidFill>
                          <a:latin typeface="+mn-lt"/>
                          <a:ea typeface="+mn-ea"/>
                          <a:cs typeface="+mn-cs"/>
                        </a:rPr>
                        <a:t>リンク先・クリエイティブすべて審査対象</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a:solidFill>
                            <a:schemeClr val="accent6"/>
                          </a:solidFill>
                          <a:latin typeface="+mj-lt"/>
                          <a:ea typeface="+mj-ea"/>
                        </a:rPr>
                        <a:t>必須</a:t>
                      </a:r>
                      <a:endParaRPr kumimoji="1" lang="en-US" altLang="ja-JP" sz="10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3">
                  <a:txBody>
                    <a:bodyPr/>
                    <a:lstStyle/>
                    <a:p>
                      <a:pPr algn="l"/>
                      <a:r>
                        <a:rPr kumimoji="1" lang="ja-JP" altLang="en-US" sz="1100" b="0" dirty="0">
                          <a:solidFill>
                            <a:schemeClr val="tx1">
                              <a:lumMod val="65000"/>
                              <a:lumOff val="35000"/>
                            </a:schemeClr>
                          </a:solidFill>
                          <a:latin typeface="+mj-lt"/>
                          <a:ea typeface="+mj-ea"/>
                        </a:rPr>
                        <a:t>掲載に</a:t>
                      </a:r>
                      <a:endParaRPr kumimoji="1" lang="en-US" altLang="ja-JP" sz="1100" b="0" dirty="0">
                        <a:solidFill>
                          <a:schemeClr val="tx1">
                            <a:lumMod val="65000"/>
                            <a:lumOff val="35000"/>
                          </a:schemeClr>
                        </a:solidFill>
                        <a:latin typeface="+mj-lt"/>
                        <a:ea typeface="+mj-ea"/>
                      </a:endParaRPr>
                    </a:p>
                    <a:p>
                      <a:pPr algn="l"/>
                      <a:r>
                        <a:rPr kumimoji="1" lang="ja-JP" altLang="en-US" sz="1100" b="0" dirty="0">
                          <a:solidFill>
                            <a:schemeClr val="tx1">
                              <a:lumMod val="65000"/>
                              <a:lumOff val="35000"/>
                            </a:schemeClr>
                          </a:solidFill>
                          <a:latin typeface="+mj-lt"/>
                          <a:ea typeface="+mj-ea"/>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683221">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公開前</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サイト状況</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r>
                        <a:rPr kumimoji="1" lang="ja-JP" altLang="en-US" sz="1100" b="1" kern="1200" dirty="0">
                          <a:solidFill>
                            <a:schemeClr val="tx1">
                              <a:lumMod val="65000"/>
                              <a:lumOff val="35000"/>
                            </a:schemeClr>
                          </a:solidFill>
                          <a:latin typeface="+mn-lt"/>
                          <a:ea typeface="+mn-ea"/>
                          <a:cs typeface="+mn-cs"/>
                        </a:rPr>
                        <a:t>公開前サイト</a:t>
                      </a:r>
                      <a:endParaRPr kumimoji="1" lang="en-US" altLang="ja-JP" sz="1100" b="0" kern="1200" dirty="0">
                        <a:solidFill>
                          <a:schemeClr val="tx1">
                            <a:lumMod val="65000"/>
                            <a:lumOff val="35000"/>
                          </a:schemeClr>
                        </a:solidFill>
                        <a:latin typeface="+mn-lt"/>
                        <a:ea typeface="+mn-ea"/>
                        <a:cs typeface="+mn-cs"/>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広告管理ツールに広告を入稿する時点で、リンク先</a:t>
                      </a:r>
                      <a:r>
                        <a:rPr kumimoji="1" lang="en-US" altLang="ja-JP" sz="1000" b="0" kern="1200" dirty="0">
                          <a:solidFill>
                            <a:schemeClr val="tx1">
                              <a:lumMod val="65000"/>
                              <a:lumOff val="35000"/>
                            </a:schemeClr>
                          </a:solidFill>
                          <a:latin typeface="+mn-lt"/>
                          <a:ea typeface="+mn-ea"/>
                          <a:cs typeface="+mn-cs"/>
                        </a:rPr>
                        <a:t>URL</a:t>
                      </a:r>
                      <a:r>
                        <a:rPr kumimoji="1" lang="ja-JP" altLang="en-US" sz="1000" b="0" kern="1200" dirty="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1003027">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a:t>
                      </a:r>
                      <a:br>
                        <a:rPr kumimoji="1" lang="en-US" altLang="ja-JP" sz="1100" b="1" kern="1200" noProof="0" dirty="0">
                          <a:solidFill>
                            <a:schemeClr val="tx1">
                              <a:lumMod val="65000"/>
                              <a:lumOff val="35000"/>
                            </a:schemeClr>
                          </a:solidFill>
                          <a:latin typeface="+mn-lt"/>
                          <a:ea typeface="+mn-ea"/>
                          <a:cs typeface="+mn-cs"/>
                        </a:rPr>
                      </a:br>
                      <a:r>
                        <a:rPr kumimoji="1" lang="ja-JP" altLang="en-US" sz="1100" b="1" kern="1200" noProof="0" dirty="0">
                          <a:solidFill>
                            <a:schemeClr val="tx1">
                              <a:lumMod val="65000"/>
                              <a:lumOff val="35000"/>
                            </a:schemeClr>
                          </a:solidFill>
                          <a:latin typeface="+mn-lt"/>
                          <a:ea typeface="+mn-ea"/>
                          <a:cs typeface="+mn-cs"/>
                        </a:rPr>
                        <a:t>制限</a:t>
                      </a:r>
                      <a:endParaRPr kumimoji="1" lang="en-US" altLang="ja-JP" sz="1100" b="1" kern="1200" noProof="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p>
                      <a:pPr algn="ctr"/>
                      <a:r>
                        <a:rPr kumimoji="1" lang="ja-JP" altLang="en-US" sz="1100" b="1" kern="1200" noProof="0" dirty="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「掲載制限に該当する広告内容」の判断</a:t>
                      </a:r>
                      <a:endParaRPr kumimoji="1" lang="en-US" altLang="ja-JP" sz="1100" b="0"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a:solidFill>
                            <a:schemeClr val="tx1">
                              <a:lumMod val="65000"/>
                              <a:lumOff val="35000"/>
                            </a:schemeClr>
                          </a:solidFill>
                          <a:latin typeface="+mn-lt"/>
                          <a:ea typeface="+mn-ea"/>
                          <a:cs typeface="+mn-cs"/>
                        </a:rPr>
                        <a:t>※</a:t>
                      </a:r>
                      <a:r>
                        <a:rPr kumimoji="1" lang="ja-JP" altLang="en-US" sz="1000" b="0" kern="1200" noProof="0" dirty="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a:solidFill>
                            <a:schemeClr val="accent6"/>
                          </a:solidFill>
                          <a:latin typeface="+mn-lt"/>
                          <a:ea typeface="+mn-ea"/>
                          <a:cs typeface="+mn-cs"/>
                        </a:rPr>
                        <a:t>判断にはリンク先サイトが必要</a:t>
                      </a:r>
                      <a:r>
                        <a:rPr kumimoji="1" lang="ja-JP" altLang="en-US" sz="1000" b="0" kern="1200" noProof="0" dirty="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t>■掲載制限カテゴリー確認　依頼フォーム</a:t>
                      </a:r>
                      <a:br>
                        <a:rPr kumimoji="1" lang="en-US" altLang="ja-JP" sz="1050" dirty="0"/>
                      </a:br>
                      <a:r>
                        <a:rPr lang="en-US" altLang="ja-JP" sz="1050" dirty="0">
                          <a:hlinkClick r:id="rId4"/>
                        </a:rPr>
                        <a:t>https://form-business.yahoo.co.jp/claris/enqueteForm?inquiry_type=placement_restrictions</a:t>
                      </a:r>
                      <a:endParaRPr lang="en-US" altLang="ja-JP" sz="1050" dirty="0"/>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878348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en-US" altLang="ja-JP" dirty="0"/>
              <a:t>2022</a:t>
            </a:r>
            <a:r>
              <a:rPr lang="ja-JP" altLang="en-US" dirty="0"/>
              <a:t>年</a:t>
            </a:r>
            <a:r>
              <a:rPr lang="en-US" altLang="ja-JP" dirty="0"/>
              <a:t>9</a:t>
            </a:r>
            <a:r>
              <a:rPr lang="ja-JP" altLang="en-US" dirty="0"/>
              <a:t>月</a:t>
            </a:r>
            <a:r>
              <a:rPr lang="en-US" altLang="ja-JP" dirty="0"/>
              <a:t>-10</a:t>
            </a:r>
            <a:r>
              <a:rPr lang="ja-JP" altLang="en-US" dirty="0"/>
              <a:t>月の期跨ぎ購入について</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4" name="テキスト ボックス 3"/>
          <p:cNvSpPr txBox="1"/>
          <p:nvPr/>
        </p:nvSpPr>
        <p:spPr>
          <a:xfrm>
            <a:off x="423261" y="1052736"/>
            <a:ext cx="11402265" cy="1323439"/>
          </a:xfrm>
          <a:prstGeom prst="rect">
            <a:avLst/>
          </a:prstGeom>
          <a:noFill/>
        </p:spPr>
        <p:txBody>
          <a:bodyPr wrap="square" rtlCol="0">
            <a:spAutoFit/>
          </a:bodyPr>
          <a:lstStyle/>
          <a:p>
            <a:r>
              <a:rPr lang="ja-JP" altLang="en-US" sz="2000" dirty="0">
                <a:solidFill>
                  <a:schemeClr val="tx1">
                    <a:lumMod val="65000"/>
                    <a:lumOff val="35000"/>
                  </a:schemeClr>
                </a:solidFill>
              </a:rPr>
              <a:t>四半期の期間を跨ぐ掲載期間の予約を可能にするため、掲載開始日を</a:t>
            </a:r>
            <a:r>
              <a:rPr lang="en-US" altLang="ja-JP" sz="2000" dirty="0">
                <a:solidFill>
                  <a:schemeClr val="accent6"/>
                </a:solidFill>
              </a:rPr>
              <a:t>1</a:t>
            </a:r>
            <a:r>
              <a:rPr lang="ja-JP" altLang="en-US" sz="2000" dirty="0">
                <a:solidFill>
                  <a:schemeClr val="accent6"/>
                </a:solidFill>
              </a:rPr>
              <a:t>カ月前倒し</a:t>
            </a:r>
            <a:r>
              <a:rPr lang="ja-JP" altLang="en-US" sz="2000" dirty="0">
                <a:solidFill>
                  <a:schemeClr val="tx1">
                    <a:lumMod val="65000"/>
                    <a:lumOff val="35000"/>
                  </a:schemeClr>
                </a:solidFill>
              </a:rPr>
              <a:t>いたします。</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掲載期間は「商品一覧」ページ「掲載期間」の項目で確認いただけます。</a:t>
            </a:r>
            <a:endParaRPr lang="en-US" altLang="ja-JP" sz="2000" dirty="0">
              <a:solidFill>
                <a:schemeClr val="tx1">
                  <a:lumMod val="65000"/>
                  <a:lumOff val="35000"/>
                </a:schemeClr>
              </a:solidFill>
            </a:endParaRPr>
          </a:p>
          <a:p>
            <a:r>
              <a:rPr lang="en-US" altLang="ja-JP" sz="2000" dirty="0">
                <a:solidFill>
                  <a:schemeClr val="tx1">
                    <a:lumMod val="65000"/>
                    <a:lumOff val="35000"/>
                  </a:schemeClr>
                </a:solidFill>
              </a:rPr>
              <a:t>9</a:t>
            </a:r>
            <a:r>
              <a:rPr lang="ja-JP" altLang="en-US" sz="2000" dirty="0">
                <a:solidFill>
                  <a:schemeClr val="tx1">
                    <a:lumMod val="65000"/>
                    <a:lumOff val="35000"/>
                  </a:schemeClr>
                </a:solidFill>
              </a:rPr>
              <a:t>月から</a:t>
            </a:r>
            <a:r>
              <a:rPr lang="en-US" altLang="ja-JP" sz="2000" dirty="0">
                <a:solidFill>
                  <a:schemeClr val="tx1">
                    <a:lumMod val="65000"/>
                    <a:lumOff val="35000"/>
                  </a:schemeClr>
                </a:solidFill>
              </a:rPr>
              <a:t>10</a:t>
            </a:r>
            <a:r>
              <a:rPr lang="ja-JP" altLang="en-US" sz="2000" dirty="0">
                <a:solidFill>
                  <a:schemeClr val="tx1">
                    <a:lumMod val="65000"/>
                    <a:lumOff val="35000"/>
                  </a:schemeClr>
                </a:solidFill>
              </a:rPr>
              <a:t>月、といった期を跨ぐ掲載期間をご希望の場合は、今回リリースする</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第</a:t>
            </a:r>
            <a:r>
              <a:rPr lang="en-US" altLang="ja-JP" sz="2000" dirty="0">
                <a:solidFill>
                  <a:schemeClr val="tx1">
                    <a:lumMod val="65000"/>
                    <a:lumOff val="35000"/>
                  </a:schemeClr>
                </a:solidFill>
              </a:rPr>
              <a:t>3</a:t>
            </a:r>
            <a:r>
              <a:rPr lang="ja-JP" altLang="en-US" sz="2000" dirty="0">
                <a:solidFill>
                  <a:schemeClr val="tx1">
                    <a:lumMod val="65000"/>
                    <a:lumOff val="35000"/>
                  </a:schemeClr>
                </a:solidFill>
              </a:rPr>
              <a:t>四半期（</a:t>
            </a:r>
            <a:r>
              <a:rPr lang="en-US" altLang="ja-JP" sz="2000" dirty="0">
                <a:solidFill>
                  <a:schemeClr val="tx1">
                    <a:lumMod val="65000"/>
                    <a:lumOff val="35000"/>
                  </a:schemeClr>
                </a:solidFill>
              </a:rPr>
              <a:t>2022</a:t>
            </a:r>
            <a:r>
              <a:rPr lang="ja-JP" altLang="en-US" sz="2000" dirty="0">
                <a:solidFill>
                  <a:schemeClr val="tx1">
                    <a:lumMod val="65000"/>
                    <a:lumOff val="35000"/>
                  </a:schemeClr>
                </a:solidFill>
              </a:rPr>
              <a:t>年</a:t>
            </a:r>
            <a:r>
              <a:rPr lang="en-US" altLang="ja-JP" sz="2000" dirty="0">
                <a:solidFill>
                  <a:schemeClr val="tx1">
                    <a:lumMod val="65000"/>
                    <a:lumOff val="35000"/>
                  </a:schemeClr>
                </a:solidFill>
              </a:rPr>
              <a:t>9</a:t>
            </a:r>
            <a:r>
              <a:rPr lang="ja-JP" altLang="en-US" sz="2000" dirty="0">
                <a:solidFill>
                  <a:schemeClr val="tx1">
                    <a:lumMod val="65000"/>
                    <a:lumOff val="35000"/>
                  </a:schemeClr>
                </a:solidFill>
              </a:rPr>
              <a:t>月～</a:t>
            </a:r>
            <a:r>
              <a:rPr lang="en-US" altLang="ja-JP" sz="2000" dirty="0">
                <a:solidFill>
                  <a:schemeClr val="tx1">
                    <a:lumMod val="65000"/>
                    <a:lumOff val="35000"/>
                  </a:schemeClr>
                </a:solidFill>
              </a:rPr>
              <a:t>12</a:t>
            </a:r>
            <a:r>
              <a:rPr lang="ja-JP" altLang="en-US" sz="2000" dirty="0">
                <a:solidFill>
                  <a:schemeClr val="tx1">
                    <a:lumMod val="65000"/>
                    <a:lumOff val="35000"/>
                  </a:schemeClr>
                </a:solidFill>
              </a:rPr>
              <a:t>月または</a:t>
            </a:r>
            <a:r>
              <a:rPr lang="en-US" altLang="ja-JP" sz="2000" dirty="0">
                <a:solidFill>
                  <a:schemeClr val="tx1">
                    <a:lumMod val="65000"/>
                    <a:lumOff val="35000"/>
                  </a:schemeClr>
                </a:solidFill>
              </a:rPr>
              <a:t>2022</a:t>
            </a:r>
            <a:r>
              <a:rPr lang="ja-JP" altLang="en-US" sz="2000" dirty="0">
                <a:solidFill>
                  <a:schemeClr val="tx1">
                    <a:lumMod val="65000"/>
                    <a:lumOff val="35000"/>
                  </a:schemeClr>
                </a:solidFill>
              </a:rPr>
              <a:t>年</a:t>
            </a:r>
            <a:r>
              <a:rPr lang="en-US" altLang="ja-JP" sz="2000" dirty="0">
                <a:solidFill>
                  <a:schemeClr val="tx1">
                    <a:lumMod val="65000"/>
                    <a:lumOff val="35000"/>
                  </a:schemeClr>
                </a:solidFill>
              </a:rPr>
              <a:t>9</a:t>
            </a:r>
            <a:r>
              <a:rPr lang="ja-JP" altLang="en-US" sz="2000" dirty="0">
                <a:solidFill>
                  <a:schemeClr val="tx1">
                    <a:lumMod val="65000"/>
                    <a:lumOff val="35000"/>
                  </a:schemeClr>
                </a:solidFill>
              </a:rPr>
              <a:t>月～</a:t>
            </a:r>
            <a:r>
              <a:rPr lang="en-US" altLang="ja-JP" sz="2000" dirty="0">
                <a:solidFill>
                  <a:schemeClr val="tx1">
                    <a:lumMod val="65000"/>
                    <a:lumOff val="35000"/>
                  </a:schemeClr>
                </a:solidFill>
              </a:rPr>
              <a:t>2023</a:t>
            </a:r>
            <a:r>
              <a:rPr lang="ja-JP" altLang="en-US" sz="2000" dirty="0">
                <a:solidFill>
                  <a:schemeClr val="tx1">
                    <a:lumMod val="65000"/>
                    <a:lumOff val="35000"/>
                  </a:schemeClr>
                </a:solidFill>
              </a:rPr>
              <a:t>年</a:t>
            </a:r>
            <a:r>
              <a:rPr lang="en-US" altLang="ja-JP" sz="2000" dirty="0">
                <a:solidFill>
                  <a:schemeClr val="tx1">
                    <a:lumMod val="65000"/>
                    <a:lumOff val="35000"/>
                  </a:schemeClr>
                </a:solidFill>
              </a:rPr>
              <a:t>3</a:t>
            </a:r>
            <a:r>
              <a:rPr lang="ja-JP" altLang="en-US" sz="2000" dirty="0">
                <a:solidFill>
                  <a:schemeClr val="tx1">
                    <a:lumMod val="65000"/>
                    <a:lumOff val="35000"/>
                  </a:schemeClr>
                </a:solidFill>
              </a:rPr>
              <a:t>月）商品をご利用ください。</a:t>
            </a:r>
            <a:endParaRPr lang="en-US" altLang="ja-JP" sz="2000" dirty="0">
              <a:solidFill>
                <a:schemeClr val="tx1">
                  <a:lumMod val="65000"/>
                  <a:lumOff val="35000"/>
                </a:schemeClr>
              </a:solidFill>
            </a:endParaRPr>
          </a:p>
        </p:txBody>
      </p:sp>
      <p:sp>
        <p:nvSpPr>
          <p:cNvPr id="39" name="正方形/長方形 38"/>
          <p:cNvSpPr/>
          <p:nvPr/>
        </p:nvSpPr>
        <p:spPr>
          <a:xfrm>
            <a:off x="543713" y="2484348"/>
            <a:ext cx="11377264" cy="3968988"/>
          </a:xfrm>
          <a:prstGeom prst="rect">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42" name="角丸四角形 41"/>
          <p:cNvSpPr/>
          <p:nvPr/>
        </p:nvSpPr>
        <p:spPr>
          <a:xfrm>
            <a:off x="767408" y="3804442"/>
            <a:ext cx="1835890" cy="632669"/>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en-US" altLang="ja-JP" dirty="0">
                <a:solidFill>
                  <a:schemeClr val="tx1"/>
                </a:solidFill>
              </a:rPr>
              <a:t>7</a:t>
            </a:r>
            <a:r>
              <a:rPr lang="ja-JP" altLang="en-US" dirty="0">
                <a:solidFill>
                  <a:schemeClr val="tx1"/>
                </a:solidFill>
              </a:rPr>
              <a:t>月</a:t>
            </a:r>
          </a:p>
        </p:txBody>
      </p:sp>
      <p:sp>
        <p:nvSpPr>
          <p:cNvPr id="43" name="角丸四角形 42"/>
          <p:cNvSpPr/>
          <p:nvPr/>
        </p:nvSpPr>
        <p:spPr>
          <a:xfrm>
            <a:off x="2603926" y="3804442"/>
            <a:ext cx="1835890" cy="632669"/>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en-US" altLang="ja-JP" dirty="0">
                <a:solidFill>
                  <a:schemeClr val="tx1"/>
                </a:solidFill>
              </a:rPr>
              <a:t>8</a:t>
            </a:r>
            <a:r>
              <a:rPr lang="ja-JP" altLang="en-US" dirty="0">
                <a:solidFill>
                  <a:schemeClr val="tx1"/>
                </a:solidFill>
              </a:rPr>
              <a:t>月</a:t>
            </a:r>
          </a:p>
        </p:txBody>
      </p:sp>
      <p:sp>
        <p:nvSpPr>
          <p:cNvPr id="44" name="角丸四角形 43"/>
          <p:cNvSpPr/>
          <p:nvPr/>
        </p:nvSpPr>
        <p:spPr>
          <a:xfrm>
            <a:off x="4439816" y="3804442"/>
            <a:ext cx="1835890" cy="632669"/>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ja-JP" altLang="en-US" dirty="0">
                <a:solidFill>
                  <a:schemeClr val="tx1"/>
                </a:solidFill>
              </a:rPr>
              <a:t>　</a:t>
            </a:r>
            <a:r>
              <a:rPr lang="en-US" altLang="ja-JP" dirty="0">
                <a:solidFill>
                  <a:schemeClr val="tx1"/>
                </a:solidFill>
              </a:rPr>
              <a:t>9</a:t>
            </a:r>
            <a:r>
              <a:rPr lang="ja-JP" altLang="en-US" dirty="0">
                <a:solidFill>
                  <a:schemeClr val="tx1"/>
                </a:solidFill>
              </a:rPr>
              <a:t>月</a:t>
            </a:r>
          </a:p>
        </p:txBody>
      </p:sp>
      <p:sp>
        <p:nvSpPr>
          <p:cNvPr id="45" name="角丸四角形 44"/>
          <p:cNvSpPr/>
          <p:nvPr/>
        </p:nvSpPr>
        <p:spPr>
          <a:xfrm>
            <a:off x="6312024" y="3804442"/>
            <a:ext cx="1835890" cy="632669"/>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en-US" altLang="ja-JP" dirty="0">
                <a:solidFill>
                  <a:schemeClr val="tx1"/>
                </a:solidFill>
              </a:rPr>
              <a:t>10</a:t>
            </a:r>
            <a:r>
              <a:rPr lang="ja-JP" altLang="en-US" dirty="0">
                <a:solidFill>
                  <a:schemeClr val="tx1"/>
                </a:solidFill>
              </a:rPr>
              <a:t>月</a:t>
            </a:r>
          </a:p>
        </p:txBody>
      </p:sp>
      <p:sp>
        <p:nvSpPr>
          <p:cNvPr id="46" name="角丸四角形 45"/>
          <p:cNvSpPr/>
          <p:nvPr/>
        </p:nvSpPr>
        <p:spPr>
          <a:xfrm>
            <a:off x="8148542" y="3804442"/>
            <a:ext cx="1835890" cy="632669"/>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en-US" altLang="ja-JP" dirty="0">
                <a:solidFill>
                  <a:schemeClr val="tx1"/>
                </a:solidFill>
              </a:rPr>
              <a:t>11</a:t>
            </a:r>
            <a:r>
              <a:rPr lang="ja-JP" altLang="en-US" dirty="0">
                <a:solidFill>
                  <a:schemeClr val="tx1"/>
                </a:solidFill>
              </a:rPr>
              <a:t>月</a:t>
            </a:r>
          </a:p>
        </p:txBody>
      </p:sp>
      <p:sp>
        <p:nvSpPr>
          <p:cNvPr id="47" name="角丸四角形 46"/>
          <p:cNvSpPr/>
          <p:nvPr/>
        </p:nvSpPr>
        <p:spPr>
          <a:xfrm>
            <a:off x="9984432" y="3804442"/>
            <a:ext cx="1835890" cy="632669"/>
          </a:xfrm>
          <a:prstGeom prst="roundRect">
            <a:avLst>
              <a:gd name="adj" fmla="val 31431"/>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en-US" altLang="ja-JP" dirty="0">
                <a:solidFill>
                  <a:schemeClr val="tx1"/>
                </a:solidFill>
              </a:rPr>
              <a:t>12</a:t>
            </a:r>
            <a:r>
              <a:rPr lang="ja-JP" altLang="en-US" dirty="0">
                <a:solidFill>
                  <a:schemeClr val="tx1"/>
                </a:solidFill>
              </a:rPr>
              <a:t>月</a:t>
            </a:r>
          </a:p>
        </p:txBody>
      </p:sp>
      <p:sp>
        <p:nvSpPr>
          <p:cNvPr id="49" name="角丸四角形 48"/>
          <p:cNvSpPr/>
          <p:nvPr/>
        </p:nvSpPr>
        <p:spPr>
          <a:xfrm>
            <a:off x="737617" y="2890261"/>
            <a:ext cx="5533513" cy="700408"/>
          </a:xfrm>
          <a:prstGeom prst="roundRect">
            <a:avLst>
              <a:gd name="adj" fmla="val 31431"/>
            </a:avLst>
          </a:prstGeom>
          <a:solidFill>
            <a:schemeClr val="tx2">
              <a:lumMod val="25000"/>
              <a:lumOff val="75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ja-JP" altLang="en-US" b="1" dirty="0">
                <a:solidFill>
                  <a:schemeClr val="bg1"/>
                </a:solidFill>
              </a:rPr>
              <a:t>第</a:t>
            </a:r>
            <a:r>
              <a:rPr lang="en-US" altLang="ja-JP" b="1" dirty="0">
                <a:solidFill>
                  <a:schemeClr val="bg1"/>
                </a:solidFill>
              </a:rPr>
              <a:t>2</a:t>
            </a:r>
            <a:r>
              <a:rPr lang="ja-JP" altLang="en-US" b="1" dirty="0">
                <a:solidFill>
                  <a:schemeClr val="bg1"/>
                </a:solidFill>
              </a:rPr>
              <a:t>四半期（</a:t>
            </a:r>
            <a:r>
              <a:rPr lang="en-US" altLang="ja-JP" b="1" dirty="0">
                <a:solidFill>
                  <a:schemeClr val="bg1"/>
                </a:solidFill>
              </a:rPr>
              <a:t> 2022</a:t>
            </a:r>
            <a:r>
              <a:rPr lang="ja-JP" altLang="en-US" b="1" dirty="0">
                <a:solidFill>
                  <a:schemeClr val="bg1"/>
                </a:solidFill>
              </a:rPr>
              <a:t>年</a:t>
            </a:r>
            <a:r>
              <a:rPr lang="en-US" altLang="ja-JP" b="1" dirty="0">
                <a:solidFill>
                  <a:schemeClr val="bg1"/>
                </a:solidFill>
              </a:rPr>
              <a:t>7</a:t>
            </a:r>
            <a:r>
              <a:rPr lang="ja-JP" altLang="en-US" b="1" dirty="0">
                <a:solidFill>
                  <a:schemeClr val="bg1"/>
                </a:solidFill>
              </a:rPr>
              <a:t>月～</a:t>
            </a:r>
            <a:r>
              <a:rPr lang="en-US" altLang="ja-JP" b="1" dirty="0">
                <a:solidFill>
                  <a:schemeClr val="bg1"/>
                </a:solidFill>
              </a:rPr>
              <a:t>9</a:t>
            </a:r>
            <a:r>
              <a:rPr lang="ja-JP" altLang="en-US" b="1" dirty="0">
                <a:solidFill>
                  <a:schemeClr val="bg1"/>
                </a:solidFill>
              </a:rPr>
              <a:t>月）</a:t>
            </a:r>
          </a:p>
        </p:txBody>
      </p:sp>
      <p:sp>
        <p:nvSpPr>
          <p:cNvPr id="50" name="角丸四角形 49"/>
          <p:cNvSpPr/>
          <p:nvPr/>
        </p:nvSpPr>
        <p:spPr>
          <a:xfrm>
            <a:off x="6282233" y="2873863"/>
            <a:ext cx="5502399" cy="700408"/>
          </a:xfrm>
          <a:prstGeom prst="roundRect">
            <a:avLst>
              <a:gd name="adj" fmla="val 31431"/>
            </a:avLst>
          </a:prstGeom>
          <a:solidFill>
            <a:schemeClr val="bg2">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000" rIns="91440" bIns="0" numCol="1" spcCol="0" rtlCol="0" fromWordArt="0" anchor="ctr" anchorCtr="0" forceAA="0" compatLnSpc="1">
            <a:prstTxWarp prst="textNoShape">
              <a:avLst/>
            </a:prstTxWarp>
            <a:noAutofit/>
          </a:bodyPr>
          <a:lstStyle/>
          <a:p>
            <a:pPr algn="ctr"/>
            <a:r>
              <a:rPr lang="ja-JP" altLang="en-US" b="1" dirty="0">
                <a:solidFill>
                  <a:schemeClr val="bg1"/>
                </a:solidFill>
              </a:rPr>
              <a:t>第</a:t>
            </a:r>
            <a:r>
              <a:rPr lang="en-US" altLang="ja-JP" b="1" dirty="0">
                <a:solidFill>
                  <a:schemeClr val="bg1"/>
                </a:solidFill>
              </a:rPr>
              <a:t>3</a:t>
            </a:r>
            <a:r>
              <a:rPr lang="ja-JP" altLang="en-US" b="1" dirty="0">
                <a:solidFill>
                  <a:schemeClr val="bg1"/>
                </a:solidFill>
              </a:rPr>
              <a:t>四半期（</a:t>
            </a:r>
            <a:r>
              <a:rPr lang="en-US" altLang="ja-JP" b="1" dirty="0">
                <a:solidFill>
                  <a:schemeClr val="bg1"/>
                </a:solidFill>
              </a:rPr>
              <a:t>2022</a:t>
            </a:r>
            <a:r>
              <a:rPr lang="ja-JP" altLang="en-US" b="1" dirty="0">
                <a:solidFill>
                  <a:schemeClr val="bg1"/>
                </a:solidFill>
              </a:rPr>
              <a:t>年</a:t>
            </a:r>
            <a:r>
              <a:rPr lang="en-US" altLang="ja-JP" b="1" dirty="0">
                <a:solidFill>
                  <a:schemeClr val="bg1"/>
                </a:solidFill>
              </a:rPr>
              <a:t>10</a:t>
            </a:r>
            <a:r>
              <a:rPr lang="ja-JP" altLang="en-US" b="1" dirty="0">
                <a:solidFill>
                  <a:schemeClr val="bg1"/>
                </a:solidFill>
              </a:rPr>
              <a:t>月～</a:t>
            </a:r>
            <a:r>
              <a:rPr lang="en-US" altLang="ja-JP" b="1" dirty="0">
                <a:solidFill>
                  <a:schemeClr val="bg1"/>
                </a:solidFill>
              </a:rPr>
              <a:t>12</a:t>
            </a:r>
            <a:r>
              <a:rPr lang="ja-JP" altLang="en-US" b="1" dirty="0">
                <a:solidFill>
                  <a:schemeClr val="bg1"/>
                </a:solidFill>
              </a:rPr>
              <a:t>月）</a:t>
            </a:r>
          </a:p>
        </p:txBody>
      </p:sp>
      <p:sp>
        <p:nvSpPr>
          <p:cNvPr id="51" name="ホームベース 50"/>
          <p:cNvSpPr/>
          <p:nvPr/>
        </p:nvSpPr>
        <p:spPr>
          <a:xfrm>
            <a:off x="767409" y="4529685"/>
            <a:ext cx="5544616" cy="774832"/>
          </a:xfrm>
          <a:prstGeom prst="homePlate">
            <a:avLst/>
          </a:prstGeom>
          <a:solidFill>
            <a:schemeClr val="tx2">
              <a:lumMod val="25000"/>
              <a:lumOff val="75000"/>
            </a:schemeClr>
          </a:solidFill>
          <a:ln w="12700">
            <a:solidFill>
              <a:srgbClr val="54545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rPr>
              <a:t>商品有効期間： ～</a:t>
            </a:r>
            <a:r>
              <a:rPr lang="en-US" altLang="ja-JP" sz="1600" dirty="0">
                <a:solidFill>
                  <a:schemeClr val="tx1"/>
                </a:solidFill>
              </a:rPr>
              <a:t>2022</a:t>
            </a:r>
            <a:r>
              <a:rPr lang="ja-JP" altLang="en-US" sz="1600" dirty="0">
                <a:solidFill>
                  <a:schemeClr val="tx1"/>
                </a:solidFill>
              </a:rPr>
              <a:t>年</a:t>
            </a:r>
            <a:r>
              <a:rPr lang="en-US" altLang="ja-JP" sz="1600" dirty="0">
                <a:solidFill>
                  <a:schemeClr val="tx1"/>
                </a:solidFill>
              </a:rPr>
              <a:t>9</a:t>
            </a:r>
            <a:r>
              <a:rPr lang="ja-JP" altLang="en-US" sz="1600" dirty="0">
                <a:solidFill>
                  <a:schemeClr val="tx1"/>
                </a:solidFill>
              </a:rPr>
              <a:t>月</a:t>
            </a:r>
          </a:p>
        </p:txBody>
      </p:sp>
      <p:sp>
        <p:nvSpPr>
          <p:cNvPr id="48" name="ホームベース 47"/>
          <p:cNvSpPr/>
          <p:nvPr/>
        </p:nvSpPr>
        <p:spPr>
          <a:xfrm>
            <a:off x="5807968" y="5455473"/>
            <a:ext cx="6113009" cy="893320"/>
          </a:xfrm>
          <a:prstGeom prst="homePlate">
            <a:avLst/>
          </a:prstGeom>
          <a:solidFill>
            <a:schemeClr val="bg2">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rPr>
              <a:t>　　　</a:t>
            </a:r>
            <a:r>
              <a:rPr lang="ja-JP" altLang="en-US" sz="1600" dirty="0">
                <a:solidFill>
                  <a:schemeClr val="bg1"/>
                </a:solidFill>
              </a:rPr>
              <a:t>商品有効期間： </a:t>
            </a:r>
            <a:endParaRPr lang="en-US" altLang="ja-JP" sz="1600" dirty="0">
              <a:solidFill>
                <a:schemeClr val="bg1"/>
              </a:solidFill>
            </a:endParaRPr>
          </a:p>
          <a:p>
            <a:pPr algn="ctr"/>
            <a:r>
              <a:rPr lang="ja-JP" altLang="en-US" sz="1600" dirty="0">
                <a:solidFill>
                  <a:schemeClr val="bg1"/>
                </a:solidFill>
              </a:rPr>
              <a:t>　　</a:t>
            </a:r>
            <a:r>
              <a:rPr lang="en-US" altLang="ja-JP" sz="1600" dirty="0">
                <a:solidFill>
                  <a:schemeClr val="bg1"/>
                </a:solidFill>
              </a:rPr>
              <a:t>2022</a:t>
            </a:r>
            <a:r>
              <a:rPr lang="ja-JP" altLang="en-US" sz="1600" dirty="0">
                <a:solidFill>
                  <a:schemeClr val="bg1"/>
                </a:solidFill>
              </a:rPr>
              <a:t>年</a:t>
            </a:r>
            <a:r>
              <a:rPr lang="en-US" altLang="ja-JP" sz="1600" dirty="0">
                <a:solidFill>
                  <a:schemeClr val="bg1"/>
                </a:solidFill>
              </a:rPr>
              <a:t>9</a:t>
            </a:r>
            <a:r>
              <a:rPr lang="ja-JP" altLang="en-US" sz="1600" dirty="0">
                <a:solidFill>
                  <a:schemeClr val="bg1"/>
                </a:solidFill>
              </a:rPr>
              <a:t>月～</a:t>
            </a:r>
            <a:r>
              <a:rPr lang="en-US" altLang="ja-JP" sz="1600" dirty="0">
                <a:solidFill>
                  <a:schemeClr val="bg1"/>
                </a:solidFill>
              </a:rPr>
              <a:t>12</a:t>
            </a:r>
            <a:r>
              <a:rPr lang="ja-JP" altLang="en-US" sz="1600" dirty="0">
                <a:solidFill>
                  <a:schemeClr val="bg1"/>
                </a:solidFill>
              </a:rPr>
              <a:t>月</a:t>
            </a:r>
            <a:r>
              <a:rPr lang="ja-JP" altLang="en-US" sz="1400" dirty="0">
                <a:solidFill>
                  <a:schemeClr val="bg1"/>
                </a:solidFill>
              </a:rPr>
              <a:t>または</a:t>
            </a:r>
            <a:r>
              <a:rPr lang="en-US" altLang="ja-JP" sz="1600" dirty="0">
                <a:solidFill>
                  <a:schemeClr val="bg1"/>
                </a:solidFill>
              </a:rPr>
              <a:t>2022</a:t>
            </a:r>
            <a:r>
              <a:rPr lang="ja-JP" altLang="en-US" sz="1600" dirty="0">
                <a:solidFill>
                  <a:schemeClr val="bg1"/>
                </a:solidFill>
              </a:rPr>
              <a:t>年</a:t>
            </a:r>
            <a:r>
              <a:rPr lang="en-US" altLang="ja-JP" sz="1600" dirty="0">
                <a:solidFill>
                  <a:schemeClr val="bg1"/>
                </a:solidFill>
              </a:rPr>
              <a:t>9</a:t>
            </a:r>
            <a:r>
              <a:rPr lang="ja-JP" altLang="en-US" sz="1600" dirty="0">
                <a:solidFill>
                  <a:schemeClr val="bg1"/>
                </a:solidFill>
              </a:rPr>
              <a:t>月～</a:t>
            </a:r>
            <a:r>
              <a:rPr lang="en-US" altLang="ja-JP" sz="1600" dirty="0">
                <a:solidFill>
                  <a:schemeClr val="bg1"/>
                </a:solidFill>
              </a:rPr>
              <a:t>2023</a:t>
            </a:r>
            <a:r>
              <a:rPr lang="ja-JP" altLang="en-US" sz="1600" dirty="0">
                <a:solidFill>
                  <a:schemeClr val="bg1"/>
                </a:solidFill>
              </a:rPr>
              <a:t>年</a:t>
            </a:r>
            <a:r>
              <a:rPr lang="en-US" altLang="ja-JP" sz="1600" dirty="0">
                <a:solidFill>
                  <a:schemeClr val="bg1"/>
                </a:solidFill>
              </a:rPr>
              <a:t>3</a:t>
            </a:r>
            <a:r>
              <a:rPr lang="ja-JP" altLang="en-US" sz="1600" dirty="0">
                <a:solidFill>
                  <a:schemeClr val="bg1"/>
                </a:solidFill>
              </a:rPr>
              <a:t>月</a:t>
            </a:r>
          </a:p>
        </p:txBody>
      </p:sp>
      <p:cxnSp>
        <p:nvCxnSpPr>
          <p:cNvPr id="52" name="直線コネクタ 51"/>
          <p:cNvCxnSpPr/>
          <p:nvPr/>
        </p:nvCxnSpPr>
        <p:spPr>
          <a:xfrm>
            <a:off x="6278386" y="2484348"/>
            <a:ext cx="45567" cy="3968988"/>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54" name="ホームベース 53"/>
          <p:cNvSpPr/>
          <p:nvPr/>
        </p:nvSpPr>
        <p:spPr>
          <a:xfrm>
            <a:off x="4439816" y="5455474"/>
            <a:ext cx="1884137" cy="893320"/>
          </a:xfrm>
          <a:prstGeom prst="homePlate">
            <a:avLst/>
          </a:prstGeom>
          <a:solidFill>
            <a:schemeClr val="accent6"/>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bg1"/>
                </a:solidFill>
              </a:rPr>
              <a:t>前倒し期間</a:t>
            </a:r>
            <a:endParaRPr lang="en-US" altLang="ja-JP" sz="1600" dirty="0">
              <a:solidFill>
                <a:schemeClr val="bg1"/>
              </a:solidFill>
            </a:endParaRPr>
          </a:p>
          <a:p>
            <a:pPr algn="ctr"/>
            <a:r>
              <a:rPr lang="en-US" altLang="ja-JP" sz="1400" dirty="0">
                <a:solidFill>
                  <a:schemeClr val="bg1"/>
                </a:solidFill>
              </a:rPr>
              <a:t>2022</a:t>
            </a:r>
            <a:r>
              <a:rPr lang="ja-JP" altLang="en-US" sz="1400" dirty="0">
                <a:solidFill>
                  <a:schemeClr val="bg1"/>
                </a:solidFill>
              </a:rPr>
              <a:t>年</a:t>
            </a:r>
            <a:r>
              <a:rPr lang="en-US" altLang="ja-JP" sz="1400" dirty="0">
                <a:solidFill>
                  <a:schemeClr val="bg1"/>
                </a:solidFill>
              </a:rPr>
              <a:t>9</a:t>
            </a:r>
            <a:r>
              <a:rPr lang="ja-JP" altLang="en-US" sz="1400" dirty="0">
                <a:solidFill>
                  <a:schemeClr val="bg1"/>
                </a:solidFill>
              </a:rPr>
              <a:t>月</a:t>
            </a:r>
            <a:r>
              <a:rPr lang="en-US" altLang="ja-JP" sz="1400" dirty="0">
                <a:solidFill>
                  <a:schemeClr val="bg1"/>
                </a:solidFill>
              </a:rPr>
              <a:t>1</a:t>
            </a:r>
            <a:r>
              <a:rPr lang="ja-JP" altLang="en-US" sz="1400" dirty="0">
                <a:solidFill>
                  <a:schemeClr val="bg1"/>
                </a:solidFill>
              </a:rPr>
              <a:t>日～</a:t>
            </a:r>
          </a:p>
        </p:txBody>
      </p:sp>
    </p:spTree>
    <p:extLst>
      <p:ext uri="{BB962C8B-B14F-4D97-AF65-F5344CB8AC3E}">
        <p14:creationId xmlns:p14="http://schemas.microsoft.com/office/powerpoint/2010/main" val="993720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6" name="テキスト ボックス 5"/>
          <p:cNvSpPr txBox="1"/>
          <p:nvPr/>
        </p:nvSpPr>
        <p:spPr>
          <a:xfrm>
            <a:off x="394867" y="1029428"/>
            <a:ext cx="11402265" cy="5678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・入稿規定・商品資料をご参照ください。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　・広告取扱基本規定：</a:t>
            </a:r>
            <a:r>
              <a:rPr kumimoji="0" lang="en-US" altLang="ja-JP" sz="1400" kern="0" dirty="0">
                <a:solidFill>
                  <a:schemeClr val="tx1">
                    <a:lumMod val="65000"/>
                    <a:lumOff val="35000"/>
                  </a:schemeClr>
                </a:solidFill>
                <a:hlinkClick r:id="rId2"/>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3"/>
              </a:rPr>
              <a:t>https://ads-help.yahoo.co.jp/yahooads/guideline/articledetail?lan=ja&amp;aid=1493&amp;o=default</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・商品資料：広告管理ツールで表示される、商品の詳細ページからダウンロードいただけます。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0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en-US" sz="1400" kern="0" dirty="0">
                <a:solidFill>
                  <a:schemeClr val="tx1">
                    <a:lumMod val="65000"/>
                    <a:lumOff val="35000"/>
                  </a:schemeClr>
                </a:solidFill>
              </a:rPr>
              <a:t>一部の広告タイプやブランドリフト調査項目、訴求する商品・サービスによっては入稿前審査にて事前原稿確認が必須です。</a:t>
            </a:r>
          </a:p>
          <a:p>
            <a:pPr marL="179388" lvl="0">
              <a:defRPr/>
            </a:pPr>
            <a:r>
              <a:rPr kumimoji="0" lang="ja-JP" altLang="en-US" sz="1400" kern="0" dirty="0">
                <a:solidFill>
                  <a:schemeClr val="tx1">
                    <a:lumMod val="65000"/>
                    <a:lumOff val="35000"/>
                  </a:schemeClr>
                </a:solidFill>
              </a:rPr>
              <a:t>目的に応じた相談フォームよりご依頼ください。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9388" lvl="0">
              <a:defRPr/>
            </a:pPr>
            <a:r>
              <a:rPr kumimoji="0" lang="ja-JP" altLang="en-US" sz="1400" kern="0" dirty="0">
                <a:solidFill>
                  <a:schemeClr val="tx1">
                    <a:lumMod val="65000"/>
                    <a:lumOff val="35000"/>
                  </a:schemeClr>
                </a:solidFill>
              </a:rPr>
              <a:t>・掲載制限カテゴリー確認　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4"/>
              </a:rPr>
              <a:t>https://form-business.yahoo.co.jp/claris/enqueteForm?inquiry_type=placement_restrictions</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・ディスプレイ広告（予約型）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5"/>
              </a:rPr>
              <a:t>https://form-business.yahoo.co.jp/claris/enqueteForm?inquiry_type=guaranteed_review</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・ブランドリフト調査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6"/>
              </a:rPr>
              <a:t>https://form-business.yahoo.co.jp/claris/enqueteForm?inquiry_type=bls_review</a:t>
            </a:r>
            <a:endParaRPr kumimoji="0" lang="en-US" altLang="ja-JP" sz="1400" kern="0" dirty="0">
              <a:solidFill>
                <a:schemeClr val="tx1">
                  <a:lumMod val="65000"/>
                  <a:lumOff val="35000"/>
                </a:schemeClr>
              </a:solidFill>
            </a:endParaRPr>
          </a:p>
          <a:p>
            <a:pPr marL="179388" lvl="0">
              <a:defRPr/>
            </a:pPr>
            <a:endParaRPr kumimoji="0" lang="en-US" altLang="ja-JP" sz="100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 商品によってはセールスシートに明示された「購入期間」より短期間で設定可能ですが、</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kern="0" dirty="0">
                <a:solidFill>
                  <a:schemeClr val="tx1">
                    <a:lumMod val="65000"/>
                    <a:lumOff val="35000"/>
                  </a:schemeClr>
                </a:solidFill>
              </a:rPr>
              <a:t>    </a:t>
            </a:r>
            <a:r>
              <a:rPr kumimoji="0" lang="ja-JP" altLang="en-US" sz="1400" b="0" i="0" u="none" strike="noStrike" kern="0" cap="none" spc="0" normalizeH="0" baseline="0" noProof="0" dirty="0">
                <a:ln>
                  <a:noFill/>
                </a:ln>
                <a:solidFill>
                  <a:schemeClr val="tx1">
                    <a:lumMod val="65000"/>
                    <a:lumOff val="35000"/>
                  </a:schemeClr>
                </a:solidFill>
                <a:effectLst/>
                <a:uLnTx/>
                <a:uFillTx/>
              </a:rPr>
              <a:t>指定したビューアブルインプレッション未達と</a:t>
            </a:r>
            <a:r>
              <a:rPr kumimoji="0" lang="ja-JP" altLang="ja-JP" sz="1400" b="0" i="0" u="none" strike="noStrike" kern="0" cap="none" spc="0" normalizeH="0" baseline="0" noProof="0" dirty="0">
                <a:ln>
                  <a:noFill/>
                </a:ln>
                <a:solidFill>
                  <a:schemeClr val="tx1">
                    <a:lumMod val="65000"/>
                    <a:lumOff val="35000"/>
                  </a:schemeClr>
                </a:solidFill>
                <a:effectLst/>
                <a:uLnTx/>
                <a:uFillTx/>
              </a:rPr>
              <a:t>なる場合があります。</a:t>
            </a:r>
            <a:r>
              <a:rPr kumimoji="0" lang="ja-JP" altLang="en-US" sz="1400" b="0" i="0" u="none" strike="noStrike" kern="0" cap="none" spc="0" normalizeH="0" baseline="0" noProof="0" dirty="0">
                <a:ln>
                  <a:noFill/>
                </a:ln>
                <a:solidFill>
                  <a:schemeClr val="tx1">
                    <a:lumMod val="65000"/>
                    <a:lumOff val="35000"/>
                  </a:schemeClr>
                </a:solidFill>
                <a:effectLst/>
                <a:uLnTx/>
                <a:uFillTx/>
              </a:rPr>
              <a:t>その際は補填対象外となりますので</a:t>
            </a:r>
            <a:r>
              <a:rPr kumimoji="0" lang="ja-JP" altLang="ja-JP" sz="1400" b="0" i="0" u="none" strike="noStrike" kern="0" cap="none" spc="0" normalizeH="0" baseline="0" noProof="0" dirty="0">
                <a:ln>
                  <a:noFill/>
                </a:ln>
                <a:solidFill>
                  <a:schemeClr val="tx1">
                    <a:lumMod val="65000"/>
                    <a:lumOff val="35000"/>
                  </a:schemeClr>
                </a:solidFill>
                <a:effectLst/>
                <a:uLnTx/>
                <a:uFillTx/>
              </a:rPr>
              <a:t>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kern="0" dirty="0">
              <a:solidFill>
                <a:schemeClr val="tx1">
                  <a:lumMod val="65000"/>
                  <a:lumOff val="35000"/>
                </a:schemeClr>
              </a:solidFill>
            </a:endParaRPr>
          </a:p>
        </p:txBody>
      </p:sp>
    </p:spTree>
    <p:extLst>
      <p:ext uri="{BB962C8B-B14F-4D97-AF65-F5344CB8AC3E}">
        <p14:creationId xmlns:p14="http://schemas.microsoft.com/office/powerpoint/2010/main" val="469423663"/>
      </p:ext>
    </p:extLst>
  </p:cSld>
  <p:clrMapOvr>
    <a:masterClrMapping/>
  </p:clrMapOvr>
</p:sld>
</file>

<file path=ppt/theme/theme1.xml><?xml version="1.0" encoding="utf-8"?>
<a:theme xmlns:a="http://schemas.openxmlformats.org/drawingml/2006/main" name="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中表紙と裏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3605</TotalTime>
  <Words>2466</Words>
  <Application>Microsoft Office PowerPoint</Application>
  <PresentationFormat>ワイド画面</PresentationFormat>
  <Paragraphs>296</Paragraphs>
  <Slides>12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3</vt:i4>
      </vt:variant>
      <vt:variant>
        <vt:lpstr>スライド タイトル</vt:lpstr>
      </vt:variant>
      <vt:variant>
        <vt:i4>12</vt:i4>
      </vt:variant>
    </vt:vector>
  </HeadingPairs>
  <TitlesOfParts>
    <vt:vector size="18" baseType="lpstr">
      <vt:lpstr>メイリオ</vt:lpstr>
      <vt:lpstr>Arial</vt:lpstr>
      <vt:lpstr>Calibri</vt:lpstr>
      <vt:lpstr>表紙</vt:lpstr>
      <vt:lpstr>中表紙と裏表紙</vt:lpstr>
      <vt:lpstr>コンテンツページ</vt:lpstr>
      <vt:lpstr>Yahoo!広告 ディスプレイ広告（予約型）セールスシート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加賀谷 有里</dc:creator>
  <cp:lastModifiedBy>菅原 彩</cp:lastModifiedBy>
  <cp:revision>284</cp:revision>
  <dcterms:created xsi:type="dcterms:W3CDTF">2020-02-26T07:28:11Z</dcterms:created>
  <dcterms:modified xsi:type="dcterms:W3CDTF">2023-02-06T07:01:38Z</dcterms:modified>
</cp:coreProperties>
</file>