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3"/>
  </p:notesMasterIdLst>
  <p:sldIdLst>
    <p:sldId id="316" r:id="rId4"/>
    <p:sldId id="326" r:id="rId5"/>
    <p:sldId id="328" r:id="rId6"/>
    <p:sldId id="345" r:id="rId7"/>
    <p:sldId id="334" r:id="rId8"/>
    <p:sldId id="346" r:id="rId9"/>
    <p:sldId id="347" r:id="rId10"/>
    <p:sldId id="348" r:id="rId11"/>
    <p:sldId id="312" r:id="rId1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7080"/>
    <a:srgbClr val="454958"/>
    <a:srgbClr val="AEB1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52" autoAdjust="0"/>
    <p:restoredTop sz="96327" autoAdjust="0"/>
  </p:normalViewPr>
  <p:slideViewPr>
    <p:cSldViewPr>
      <p:cViewPr varScale="1">
        <p:scale>
          <a:sx n="88" d="100"/>
          <a:sy n="88" d="100"/>
        </p:scale>
        <p:origin x="86" y="305"/>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viewProps" Target="view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2022/3/11</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dirty="0" smtClean="0"/>
              <a:t>© 2022 Yahoo Japan Corporation All rights reserved.</a:t>
            </a:r>
            <a:endParaRPr lang="en" dirty="0"/>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dirty="0" smtClean="0"/>
              <a:t>© 2022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dirty="0" smtClean="0"/>
              <a:t>© 2022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dirty="0" smtClean="0"/>
              <a:t>© 2022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dirty="0" smtClean="0"/>
              <a:t>© 2022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dirty="0" smtClean="0"/>
              <a:t>© 2022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dirty="0" smtClean="0"/>
              <a:t>© 2022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dirty="0" smtClean="0"/>
              <a:t>© 2022 Yahoo Japan Corporation All rights reserved.</a:t>
            </a:r>
            <a:endParaRPr lang="en" dirty="0"/>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dirty="0" smtClean="0"/>
              <a:t>© 2022 Yahoo Japan Corporation All rights reserved.</a:t>
            </a:r>
            <a:endParaRPr lang="en" dirty="0"/>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dirty="0" smtClean="0"/>
              <a:t>© 2022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dirty="0" smtClean="0"/>
              <a:t>© 2022 Yahoo Japan Corporation All rights reserved.</a:t>
            </a:r>
            <a:endParaRPr lang="en" dirty="0"/>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ads-help.yahoo.co.jp/yahooads/guideline/articledetail?lan=ja&amp;aid=1493&amp;o=default" TargetMode="Externa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4" Type="http://schemas.openxmlformats.org/officeDocument/2006/relationships/hyperlink" Target="https://form-business.yahoo.co.jp/claris/enqueteForm?inquiry_type=display_support"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4000" dirty="0" smtClean="0">
                <a:latin typeface="メイリオ" panose="020B0604030504040204" pitchFamily="50" charset="-128"/>
                <a:ea typeface="メイリオ" panose="020B0604030504040204" pitchFamily="50" charset="-128"/>
                <a:cs typeface="メイリオ" panose="020B0604030504040204" pitchFamily="50" charset="-128"/>
              </a:rPr>
              <a:t>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smtClean="0"/>
              <a:t>2022</a:t>
            </a:r>
            <a:r>
              <a:rPr lang="ja-JP" altLang="en-US" dirty="0" smtClean="0"/>
              <a:t>年</a:t>
            </a:r>
            <a:r>
              <a:rPr lang="en-US" altLang="ja-JP" dirty="0"/>
              <a:t>2</a:t>
            </a:r>
            <a:r>
              <a:rPr lang="ja-JP" altLang="en-US" dirty="0" smtClean="0"/>
              <a:t>月</a:t>
            </a:r>
            <a:r>
              <a:rPr lang="en-US" altLang="ja-JP" dirty="0"/>
              <a:t>16</a:t>
            </a:r>
            <a:r>
              <a:rPr lang="ja-JP" altLang="en-US" dirty="0" smtClean="0"/>
              <a:t>日</a:t>
            </a:r>
            <a:endParaRPr lang="ja-JP" altLang="en-US"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055440" y="4941168"/>
            <a:ext cx="2808312" cy="360040"/>
          </a:xfrm>
        </p:spPr>
        <p:txBody>
          <a:bodyPr>
            <a:normAutofit/>
          </a:bodyPr>
          <a:lstStyle/>
          <a:p>
            <a:pPr algn="l"/>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映画（</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3</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2207568" y="5301208"/>
            <a:ext cx="424847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3</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14</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endPar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smtClean="0"/>
              <a:t>Yahoo!</a:t>
            </a:r>
            <a:r>
              <a:rPr lang="ja-JP" altLang="en-US" dirty="0" smtClean="0"/>
              <a:t>映画</a:t>
            </a:r>
            <a:endParaRPr lang="en-US" altLang="ja-JP" dirty="0" smtClean="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sp>
        <p:nvSpPr>
          <p:cNvPr id="17" name="正方形/長方形 16"/>
          <p:cNvSpPr/>
          <p:nvPr/>
        </p:nvSpPr>
        <p:spPr>
          <a:xfrm>
            <a:off x="334963" y="6423213"/>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graphicFrame>
        <p:nvGraphicFramePr>
          <p:cNvPr id="8" name="表 7">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762202263"/>
              </p:ext>
            </p:extLst>
          </p:nvPr>
        </p:nvGraphicFramePr>
        <p:xfrm>
          <a:off x="407368" y="908720"/>
          <a:ext cx="6120681" cy="5381690"/>
        </p:xfrm>
        <a:graphic>
          <a:graphicData uri="http://schemas.openxmlformats.org/drawingml/2006/table">
            <a:tbl>
              <a:tblPr firstCol="1" bandRow="1"/>
              <a:tblGrid>
                <a:gridCol w="2486693">
                  <a:extLst>
                    <a:ext uri="{9D8B030D-6E8A-4147-A177-3AD203B41FA5}">
                      <a16:colId xmlns:a16="http://schemas.microsoft.com/office/drawing/2014/main" val="792911817"/>
                    </a:ext>
                  </a:extLst>
                </a:gridCol>
                <a:gridCol w="1644554">
                  <a:extLst>
                    <a:ext uri="{9D8B030D-6E8A-4147-A177-3AD203B41FA5}">
                      <a16:colId xmlns:a16="http://schemas.microsoft.com/office/drawing/2014/main" val="598637953"/>
                    </a:ext>
                  </a:extLst>
                </a:gridCol>
                <a:gridCol w="1989434">
                  <a:extLst>
                    <a:ext uri="{9D8B030D-6E8A-4147-A177-3AD203B41FA5}">
                      <a16:colId xmlns:a16="http://schemas.microsoft.com/office/drawing/2014/main" val="2482122175"/>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1000" b="1" dirty="0" smtClean="0">
                          <a:solidFill>
                            <a:schemeClr val="tx1">
                              <a:lumMod val="65000"/>
                              <a:lumOff val="35000"/>
                            </a:schemeClr>
                          </a:solidFill>
                          <a:latin typeface="+mj-lt"/>
                          <a:ea typeface="+mj-ea"/>
                        </a:rPr>
                        <a:t>Yahoo!</a:t>
                      </a:r>
                      <a:r>
                        <a:rPr kumimoji="1" lang="ja-JP" altLang="en-US" sz="1000" b="1" dirty="0" smtClean="0">
                          <a:solidFill>
                            <a:schemeClr val="tx1">
                              <a:lumMod val="65000"/>
                              <a:lumOff val="35000"/>
                            </a:schemeClr>
                          </a:solidFill>
                          <a:latin typeface="+mj-lt"/>
                          <a:ea typeface="+mj-ea"/>
                        </a:rPr>
                        <a:t>映画　プライムカバー　</a:t>
                      </a:r>
                      <a:r>
                        <a:rPr kumimoji="1" lang="en-US" altLang="ja-JP" sz="1000" b="1" dirty="0" smtClean="0">
                          <a:solidFill>
                            <a:schemeClr val="tx1">
                              <a:lumMod val="65000"/>
                              <a:lumOff val="35000"/>
                            </a:schemeClr>
                          </a:solidFill>
                          <a:latin typeface="+mj-lt"/>
                          <a:ea typeface="+mj-ea"/>
                        </a:rPr>
                        <a:t>SP</a:t>
                      </a:r>
                      <a:endParaRPr kumimoji="1" lang="ja-JP" altLang="en-US" sz="1000" b="1"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内容変更</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1000002605</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2022</a:t>
                      </a:r>
                      <a:r>
                        <a:rPr kumimoji="1" lang="ja-JP" altLang="en-US" sz="800" dirty="0" smtClean="0">
                          <a:solidFill>
                            <a:schemeClr val="tx1">
                              <a:lumMod val="65000"/>
                              <a:lumOff val="35000"/>
                            </a:schemeClr>
                          </a:solidFill>
                          <a:latin typeface="+mj-lt"/>
                          <a:ea typeface="+mj-ea"/>
                        </a:rPr>
                        <a:t>年</a:t>
                      </a:r>
                      <a:r>
                        <a:rPr kumimoji="1" lang="en-US" altLang="ja-JP" sz="800" dirty="0" smtClean="0">
                          <a:solidFill>
                            <a:schemeClr val="tx1">
                              <a:lumMod val="65000"/>
                              <a:lumOff val="35000"/>
                            </a:schemeClr>
                          </a:solidFill>
                          <a:latin typeface="+mj-lt"/>
                          <a:ea typeface="+mj-ea"/>
                        </a:rPr>
                        <a:t>2</a:t>
                      </a:r>
                      <a:r>
                        <a:rPr kumimoji="1" lang="ja-JP" altLang="en-US" sz="800" dirty="0" smtClean="0">
                          <a:solidFill>
                            <a:schemeClr val="tx1">
                              <a:lumMod val="65000"/>
                              <a:lumOff val="35000"/>
                            </a:schemeClr>
                          </a:solidFill>
                          <a:latin typeface="+mj-lt"/>
                          <a:ea typeface="+mj-ea"/>
                        </a:rPr>
                        <a:t>月</a:t>
                      </a:r>
                      <a:r>
                        <a:rPr kumimoji="1" lang="en-US" altLang="ja-JP" sz="800" dirty="0" smtClean="0">
                          <a:solidFill>
                            <a:schemeClr val="tx1">
                              <a:lumMod val="65000"/>
                              <a:lumOff val="35000"/>
                            </a:schemeClr>
                          </a:solidFill>
                          <a:latin typeface="+mj-lt"/>
                          <a:ea typeface="+mj-ea"/>
                        </a:rPr>
                        <a:t>16</a:t>
                      </a:r>
                      <a:r>
                        <a:rPr kumimoji="1" lang="ja-JP" altLang="en-US" sz="800" dirty="0" smtClean="0">
                          <a:solidFill>
                            <a:schemeClr val="tx1">
                              <a:lumMod val="65000"/>
                              <a:lumOff val="35000"/>
                            </a:schemeClr>
                          </a:solidFill>
                          <a:latin typeface="+mj-lt"/>
                          <a:ea typeface="+mj-ea"/>
                        </a:rPr>
                        <a:t>日（水）</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ー</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028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en-US" altLang="ja-JP" sz="800" dirty="0" smtClean="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3918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メイリオ"/>
                          <a:ea typeface="メイリオ"/>
                          <a:cs typeface="+mn-cs"/>
                        </a:rPr>
                        <a:t>画像（</a:t>
                      </a:r>
                      <a:r>
                        <a:rPr kumimoji="1" lang="en-US" altLang="ja-JP" sz="800" kern="1200" dirty="0" smtClean="0">
                          <a:solidFill>
                            <a:schemeClr val="tx1">
                              <a:lumMod val="65000"/>
                              <a:lumOff val="35000"/>
                            </a:schemeClr>
                          </a:solidFill>
                          <a:latin typeface="メイリオ"/>
                          <a:ea typeface="メイリオ"/>
                          <a:cs typeface="+mn-cs"/>
                        </a:rPr>
                        <a:t>16</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9</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 </a:t>
                      </a:r>
                      <a:r>
                        <a:rPr kumimoji="1" lang="ja-JP" altLang="en-US" sz="800" kern="1200" dirty="0" smtClean="0">
                          <a:solidFill>
                            <a:schemeClr val="tx1">
                              <a:lumMod val="65000"/>
                              <a:lumOff val="35000"/>
                            </a:schemeClr>
                          </a:solidFill>
                          <a:latin typeface="メイリオ"/>
                          <a:ea typeface="メイリオ"/>
                          <a:cs typeface="+mn-cs"/>
                        </a:rPr>
                        <a:t>動画（</a:t>
                      </a:r>
                      <a:r>
                        <a:rPr kumimoji="1" lang="en-US" altLang="ja-JP" sz="800" kern="1200" dirty="0" smtClean="0">
                          <a:solidFill>
                            <a:schemeClr val="tx1">
                              <a:lumMod val="65000"/>
                              <a:lumOff val="35000"/>
                            </a:schemeClr>
                          </a:solidFill>
                          <a:latin typeface="メイリオ"/>
                          <a:ea typeface="メイリオ"/>
                          <a:cs typeface="+mn-cs"/>
                        </a:rPr>
                        <a:t>16</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9</a:t>
                      </a:r>
                      <a:r>
                        <a:rPr kumimoji="1" lang="ja-JP" altLang="en-US" sz="800" kern="1200" dirty="0" smtClean="0">
                          <a:solidFill>
                            <a:schemeClr val="tx1">
                              <a:lumMod val="65000"/>
                              <a:lumOff val="35000"/>
                            </a:schemeClr>
                          </a:solidFill>
                          <a:latin typeface="メイリオ"/>
                          <a:ea typeface="メイリオ"/>
                          <a:cs typeface="+mn-cs"/>
                        </a:rPr>
                        <a:t>） </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メイリオ"/>
                          <a:ea typeface="メイリオ"/>
                          <a:cs typeface="+mn-cs"/>
                        </a:rPr>
                        <a:t>動画をフルスクリーンで再生する（</a:t>
                      </a:r>
                      <a:r>
                        <a:rPr kumimoji="1" lang="en-US" altLang="ja-JP" sz="800" kern="1200" dirty="0" smtClean="0">
                          <a:solidFill>
                            <a:schemeClr val="tx1">
                              <a:lumMod val="65000"/>
                              <a:lumOff val="35000"/>
                            </a:schemeClr>
                          </a:solidFill>
                          <a:latin typeface="メイリオ"/>
                          <a:ea typeface="メイリオ"/>
                          <a:cs typeface="+mn-cs"/>
                        </a:rPr>
                        <a:t>for view</a:t>
                      </a:r>
                      <a:r>
                        <a:rPr kumimoji="1" lang="ja-JP" altLang="en-US" sz="800" kern="1200" dirty="0" smtClean="0">
                          <a:solidFill>
                            <a:schemeClr val="tx1">
                              <a:lumMod val="65000"/>
                              <a:lumOff val="35000"/>
                            </a:schemeClr>
                          </a:solidFill>
                          <a:latin typeface="メイリオ"/>
                          <a:ea typeface="メイリオ"/>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スマートフォン</a:t>
                      </a:r>
                      <a:r>
                        <a:rPr kumimoji="1" lang="ja-JP" altLang="en-US" sz="800" b="0" dirty="0" smtClean="0">
                          <a:solidFill>
                            <a:schemeClr val="tx1">
                              <a:lumMod val="65000"/>
                              <a:lumOff val="35000"/>
                            </a:schemeClr>
                          </a:solidFill>
                          <a:latin typeface="+mj-lt"/>
                          <a:ea typeface="+mj-ea"/>
                        </a:rPr>
                        <a:t>（ウェブ）</a:t>
                      </a:r>
                      <a:endParaRPr kumimoji="1" lang="ja-JP" altLang="en-US" sz="800" b="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映画（</a:t>
                      </a:r>
                      <a:r>
                        <a:rPr kumimoji="1" lang="en-US" altLang="ja-JP" sz="800" kern="1200" dirty="0" smtClean="0">
                          <a:solidFill>
                            <a:schemeClr val="tx1">
                              <a:lumMod val="65000"/>
                              <a:lumOff val="35000"/>
                            </a:schemeClr>
                          </a:solidFill>
                          <a:latin typeface="+mn-lt"/>
                          <a:ea typeface="+mn-ea"/>
                          <a:cs typeface="+mn-cs"/>
                        </a:rPr>
                        <a:t>SP</a:t>
                      </a:r>
                      <a:r>
                        <a:rPr kumimoji="1" lang="ja-JP" altLang="en-US" sz="800" kern="1200" dirty="0" smtClean="0">
                          <a:solidFill>
                            <a:schemeClr val="tx1">
                              <a:lumMod val="65000"/>
                              <a:lumOff val="35000"/>
                            </a:schemeClr>
                          </a:solidFill>
                          <a:latin typeface="+mn-lt"/>
                          <a:ea typeface="+mn-ea"/>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スマートフォン版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Yahoo!</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映画 作品詳細以下</a:t>
                      </a:r>
                      <a:endPar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一部対象外</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mn-lt"/>
                          <a:ea typeface="+mn-ea"/>
                          <a:cs typeface="+mn-cs"/>
                        </a:rPr>
                        <a:t>のページがあります</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18</a:t>
                      </a:r>
                      <a:r>
                        <a:rPr kumimoji="1" lang="ja-JP" altLang="en-US" sz="800" kern="1200" dirty="0" smtClean="0">
                          <a:solidFill>
                            <a:schemeClr val="tx1">
                              <a:lumMod val="65000"/>
                              <a:lumOff val="35000"/>
                            </a:schemeClr>
                          </a:solidFill>
                          <a:latin typeface="+mn-lt"/>
                          <a:ea typeface="+mn-ea"/>
                          <a:cs typeface="+mn-cs"/>
                        </a:rPr>
                        <a:t>日（金）</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日（木）</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4320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900" kern="1200" dirty="0" smtClean="0">
                          <a:solidFill>
                            <a:schemeClr val="tx1">
                              <a:lumMod val="65000"/>
                              <a:lumOff val="35000"/>
                            </a:schemeClr>
                          </a:solidFill>
                          <a:latin typeface="+mn-lt"/>
                          <a:ea typeface="+mn-ea"/>
                          <a:cs typeface="+mn-cs"/>
                        </a:rPr>
                        <a:t>7</a:t>
                      </a:r>
                      <a:r>
                        <a:rPr kumimoji="1" lang="ja-JP" altLang="en-US" sz="900" kern="1200" dirty="0" smtClean="0">
                          <a:solidFill>
                            <a:schemeClr val="tx1">
                              <a:lumMod val="65000"/>
                              <a:lumOff val="35000"/>
                            </a:schemeClr>
                          </a:solidFill>
                          <a:latin typeface="+mn-lt"/>
                          <a:ea typeface="+mn-ea"/>
                          <a:cs typeface="+mn-cs"/>
                        </a:rPr>
                        <a:t>日間～</a:t>
                      </a:r>
                      <a:r>
                        <a:rPr kumimoji="1" lang="en-US" altLang="ja-JP" sz="900" kern="1200" dirty="0" smtClean="0">
                          <a:solidFill>
                            <a:schemeClr val="tx1">
                              <a:lumMod val="65000"/>
                              <a:lumOff val="35000"/>
                            </a:schemeClr>
                          </a:solidFill>
                          <a:latin typeface="+mn-lt"/>
                          <a:ea typeface="+mn-ea"/>
                          <a:cs typeface="+mn-cs"/>
                        </a:rPr>
                        <a:t>31</a:t>
                      </a:r>
                      <a:r>
                        <a:rPr kumimoji="1" lang="ja-JP" altLang="en-US" sz="900" kern="1200" dirty="0" smtClean="0">
                          <a:solidFill>
                            <a:schemeClr val="tx1">
                              <a:lumMod val="65000"/>
                              <a:lumOff val="35000"/>
                            </a:schemeClr>
                          </a:solidFill>
                          <a:latin typeface="+mn-lt"/>
                          <a:ea typeface="+mn-ea"/>
                          <a:cs typeface="+mn-cs"/>
                        </a:rPr>
                        <a:t>日間</a:t>
                      </a:r>
                      <a:endParaRPr kumimoji="1" lang="en-US" altLang="ja-JP" sz="900" kern="1200" dirty="0" smtClean="0">
                        <a:solidFill>
                          <a:schemeClr val="tx1">
                            <a:lumMod val="65000"/>
                            <a:lumOff val="35000"/>
                          </a:schemeClr>
                        </a:solidFill>
                        <a:latin typeface="+mn-lt"/>
                        <a:ea typeface="+mn-ea"/>
                        <a:cs typeface="+mn-cs"/>
                      </a:endParaRPr>
                    </a:p>
                    <a:p>
                      <a:pPr algn="ctr"/>
                      <a:r>
                        <a:rPr kumimoji="1" lang="en-US" altLang="ja-JP" sz="700" kern="1200" dirty="0" smtClean="0">
                          <a:solidFill>
                            <a:schemeClr val="tx1">
                              <a:lumMod val="65000"/>
                              <a:lumOff val="35000"/>
                            </a:schemeClr>
                          </a:solidFill>
                          <a:latin typeface="+mn-lt"/>
                          <a:ea typeface="+mn-ea"/>
                          <a:cs typeface="+mn-cs"/>
                        </a:rPr>
                        <a:t>※5</a:t>
                      </a:r>
                      <a:r>
                        <a:rPr kumimoji="1" lang="ja-JP" altLang="en-US" sz="700" kern="1200" dirty="0" smtClean="0">
                          <a:solidFill>
                            <a:schemeClr val="tx1">
                              <a:lumMod val="65000"/>
                              <a:lumOff val="35000"/>
                            </a:schemeClr>
                          </a:solidFill>
                          <a:latin typeface="+mn-lt"/>
                          <a:ea typeface="+mn-ea"/>
                          <a:cs typeface="+mn-cs"/>
                        </a:rPr>
                        <a:t>日間～</a:t>
                      </a:r>
                      <a:r>
                        <a:rPr kumimoji="1" lang="en-US" altLang="ja-JP" sz="700" kern="1200" dirty="0" smtClean="0">
                          <a:solidFill>
                            <a:schemeClr val="tx1">
                              <a:lumMod val="65000"/>
                              <a:lumOff val="35000"/>
                            </a:schemeClr>
                          </a:solidFill>
                          <a:latin typeface="+mn-lt"/>
                          <a:ea typeface="+mn-ea"/>
                          <a:cs typeface="+mn-cs"/>
                        </a:rPr>
                        <a:t>6</a:t>
                      </a:r>
                      <a:r>
                        <a:rPr kumimoji="1" lang="ja-JP" altLang="en-US" sz="700" kern="1200" dirty="0" smtClean="0">
                          <a:solidFill>
                            <a:schemeClr val="tx1">
                              <a:lumMod val="65000"/>
                              <a:lumOff val="35000"/>
                            </a:schemeClr>
                          </a:solidFill>
                          <a:latin typeface="+mn-lt"/>
                          <a:ea typeface="+mn-ea"/>
                          <a:cs typeface="+mn-cs"/>
                        </a:rPr>
                        <a:t>日間からの掲載も可能ですが</a:t>
                      </a:r>
                      <a:endParaRPr kumimoji="1" lang="en-US" altLang="ja-JP" sz="700" kern="1200" dirty="0" smtClean="0">
                        <a:solidFill>
                          <a:schemeClr val="tx1">
                            <a:lumMod val="65000"/>
                            <a:lumOff val="35000"/>
                          </a:schemeClr>
                        </a:solidFill>
                        <a:latin typeface="+mn-lt"/>
                        <a:ea typeface="+mn-ea"/>
                        <a:cs typeface="+mn-cs"/>
                      </a:endParaRPr>
                    </a:p>
                    <a:p>
                      <a:pPr algn="ctr"/>
                      <a:r>
                        <a:rPr kumimoji="1" lang="ja-JP" altLang="en-US" sz="700" kern="1200" dirty="0" smtClean="0">
                          <a:solidFill>
                            <a:schemeClr val="tx1">
                              <a:lumMod val="65000"/>
                              <a:lumOff val="35000"/>
                            </a:schemeClr>
                          </a:solidFill>
                          <a:latin typeface="+mn-lt"/>
                          <a:ea typeface="+mn-ea"/>
                          <a:cs typeface="+mn-cs"/>
                        </a:rPr>
                        <a:t>掲載</a:t>
                      </a:r>
                      <a:r>
                        <a:rPr kumimoji="1" lang="en-US" altLang="ja-JP" sz="700" kern="1200" dirty="0" err="1" smtClean="0">
                          <a:solidFill>
                            <a:schemeClr val="tx1">
                              <a:lumMod val="65000"/>
                              <a:lumOff val="35000"/>
                            </a:schemeClr>
                          </a:solidFill>
                          <a:latin typeface="+mn-lt"/>
                          <a:ea typeface="+mn-ea"/>
                          <a:cs typeface="+mn-cs"/>
                        </a:rPr>
                        <a:t>vimps</a:t>
                      </a:r>
                      <a:r>
                        <a:rPr kumimoji="1" lang="ja-JP" altLang="en-US" sz="700" kern="1200" dirty="0" smtClean="0">
                          <a:solidFill>
                            <a:schemeClr val="tx1">
                              <a:lumMod val="65000"/>
                              <a:lumOff val="35000"/>
                            </a:schemeClr>
                          </a:solidFill>
                          <a:latin typeface="+mn-lt"/>
                          <a:ea typeface="+mn-ea"/>
                          <a:cs typeface="+mn-cs"/>
                        </a:rPr>
                        <a:t>が未達成の場合補填対象外になります。</a:t>
                      </a:r>
                      <a:endParaRPr kumimoji="1" lang="en-US" altLang="ja-JP" sz="700" kern="1200" dirty="0" smtClean="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 </a:t>
                      </a:r>
                      <a:r>
                        <a:rPr kumimoji="1" lang="en-US" altLang="ja-JP" sz="800" dirty="0" err="1" smtClean="0">
                          <a:solidFill>
                            <a:schemeClr val="tx1">
                              <a:lumMod val="65000"/>
                              <a:lumOff val="35000"/>
                            </a:schemeClr>
                          </a:solidFill>
                          <a:latin typeface="+mj-lt"/>
                          <a:ea typeface="+mj-ea"/>
                        </a:rPr>
                        <a:t>vimps</a:t>
                      </a:r>
                      <a:r>
                        <a:rPr kumimoji="1" lang="ja-JP" altLang="en-US" sz="800" dirty="0" smtClean="0">
                          <a:solidFill>
                            <a:schemeClr val="tx1">
                              <a:lumMod val="65000"/>
                              <a:lumOff val="35000"/>
                            </a:schemeClr>
                          </a:solidFill>
                          <a:latin typeface="+mj-lt"/>
                          <a:ea typeface="+mj-ea"/>
                        </a:rPr>
                        <a:t>購入型</a:t>
                      </a:r>
                      <a:endParaRPr kumimoji="1" lang="ja-JP" altLang="en-US" sz="800" dirty="0">
                        <a:solidFill>
                          <a:schemeClr val="tx1">
                            <a:lumMod val="65000"/>
                            <a:lumOff val="35000"/>
                          </a:schemeClr>
                        </a:solidFill>
                        <a:latin typeface="+mj-lt"/>
                        <a:ea typeface="+mj-ea"/>
                      </a:endParaRPr>
                    </a:p>
                  </a:txBody>
                  <a:tcPr anchor="ctr">
                    <a:lnL w="12700" cmpd="sng">
                      <a:noFill/>
                    </a:lnL>
                    <a:lnR w="3175" cap="flat" cmpd="sng" algn="ctr">
                      <a:solidFill>
                        <a:schemeClr val="tx1"/>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200,000</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3908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500</a:t>
                      </a:r>
                      <a:r>
                        <a:rPr kumimoji="1" lang="ja-JP" altLang="en-US" sz="800" baseline="0" dirty="0" smtClean="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err="1" smtClean="0">
                          <a:solidFill>
                            <a:schemeClr val="tx1">
                              <a:lumMod val="65000"/>
                              <a:lumOff val="35000"/>
                            </a:schemeClr>
                          </a:solidFill>
                          <a:latin typeface="+mj-lt"/>
                          <a:ea typeface="+mj-ea"/>
                          <a:cs typeface="+mn-cs"/>
                        </a:rPr>
                        <a:t>ー</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9" name="図 8"/>
          <p:cNvPicPr>
            <a:picLocks noChangeAspect="1"/>
          </p:cNvPicPr>
          <p:nvPr/>
        </p:nvPicPr>
        <p:blipFill>
          <a:blip r:embed="rId2"/>
          <a:stretch>
            <a:fillRect/>
          </a:stretch>
        </p:blipFill>
        <p:spPr>
          <a:xfrm>
            <a:off x="4511824" y="1988840"/>
            <a:ext cx="360040" cy="668821"/>
          </a:xfrm>
          <a:prstGeom prst="rect">
            <a:avLst/>
          </a:prstGeom>
        </p:spPr>
      </p:pic>
    </p:spTree>
    <p:extLst>
      <p:ext uri="{BB962C8B-B14F-4D97-AF65-F5344CB8AC3E}">
        <p14:creationId xmlns:p14="http://schemas.microsoft.com/office/powerpoint/2010/main" val="3454270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5944155"/>
              </p:ext>
            </p:extLst>
          </p:nvPr>
        </p:nvGraphicFramePr>
        <p:xfrm>
          <a:off x="335360" y="980728"/>
          <a:ext cx="7981164" cy="3267262"/>
        </p:xfrm>
        <a:graphic>
          <a:graphicData uri="http://schemas.openxmlformats.org/drawingml/2006/table">
            <a:tbl>
              <a:tblPr firstCol="1" bandRow="1">
                <a:tableStyleId>{21E4AEA4-8DFA-4A89-87EB-49C32662AFE0}</a:tableStyleId>
              </a:tblPr>
              <a:tblGrid>
                <a:gridCol w="2625778">
                  <a:extLst>
                    <a:ext uri="{9D8B030D-6E8A-4147-A177-3AD203B41FA5}">
                      <a16:colId xmlns:a16="http://schemas.microsoft.com/office/drawing/2014/main" val="792911817"/>
                    </a:ext>
                  </a:extLst>
                </a:gridCol>
                <a:gridCol w="1394946">
                  <a:extLst>
                    <a:ext uri="{9D8B030D-6E8A-4147-A177-3AD203B41FA5}">
                      <a16:colId xmlns:a16="http://schemas.microsoft.com/office/drawing/2014/main" val="2515137241"/>
                    </a:ext>
                  </a:extLst>
                </a:gridCol>
                <a:gridCol w="3960440">
                  <a:extLst>
                    <a:ext uri="{9D8B030D-6E8A-4147-A177-3AD203B41FA5}">
                      <a16:colId xmlns:a16="http://schemas.microsoft.com/office/drawing/2014/main" val="135909385"/>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1" kern="1200" dirty="0" err="1">
                          <a:solidFill>
                            <a:schemeClr val="bg1"/>
                          </a:solidFill>
                          <a:latin typeface="+mn-ea"/>
                          <a:ea typeface="+mn-ea"/>
                          <a:cs typeface="+mn-cs"/>
                        </a:rPr>
                        <a:t>vCPM</a:t>
                      </a:r>
                      <a:endParaRPr kumimoji="1" lang="en-US" altLang="ja-JP" sz="1050" b="1" kern="1200" dirty="0">
                        <a:solidFill>
                          <a:schemeClr val="bg1"/>
                        </a:solidFill>
                        <a:latin typeface="+mn-ea"/>
                        <a:ea typeface="+mn-ea"/>
                        <a:cs typeface="+mn-cs"/>
                      </a:endParaRPr>
                    </a:p>
                    <a:p>
                      <a:pPr algn="ctr"/>
                      <a:r>
                        <a:rPr kumimoji="1" lang="ja-JP" altLang="en-US" sz="1050" b="1" kern="1200" dirty="0">
                          <a:solidFill>
                            <a:schemeClr val="bg1"/>
                          </a:solidFill>
                          <a:latin typeface="+mn-ea"/>
                          <a:ea typeface="+mn-ea"/>
                          <a:cs typeface="+mn-cs"/>
                        </a:rPr>
                        <a:t>掛け率</a:t>
                      </a:r>
                      <a:endParaRPr kumimoji="1" lang="en-US" altLang="ja-JP" sz="105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smtClean="0">
                          <a:solidFill>
                            <a:schemeClr val="tx1">
                              <a:lumMod val="65000"/>
                              <a:lumOff val="35000"/>
                            </a:schemeClr>
                          </a:solidFill>
                          <a:latin typeface="+mn-lt"/>
                          <a:ea typeface="+mn-ea"/>
                          <a:cs typeface="+mn-cs"/>
                        </a:rPr>
                        <a:t>Yahoo!</a:t>
                      </a:r>
                      <a:r>
                        <a:rPr kumimoji="1" lang="ja-JP" altLang="en-US" sz="1050" b="1" kern="1200" dirty="0" smtClean="0">
                          <a:solidFill>
                            <a:schemeClr val="tx1">
                              <a:lumMod val="65000"/>
                              <a:lumOff val="35000"/>
                            </a:schemeClr>
                          </a:solidFill>
                          <a:latin typeface="+mn-lt"/>
                          <a:ea typeface="+mn-ea"/>
                          <a:cs typeface="+mn-cs"/>
                        </a:rPr>
                        <a:t>映画　プライムカバー　</a:t>
                      </a:r>
                      <a:r>
                        <a:rPr kumimoji="1" lang="en-US" altLang="ja-JP" sz="1050" b="1" kern="1200" dirty="0" smtClean="0">
                          <a:solidFill>
                            <a:schemeClr val="tx1">
                              <a:lumMod val="65000"/>
                              <a:lumOff val="35000"/>
                            </a:schemeClr>
                          </a:solidFill>
                          <a:latin typeface="+mn-lt"/>
                          <a:ea typeface="+mn-ea"/>
                          <a:cs typeface="+mn-cs"/>
                        </a:rPr>
                        <a:t>SP</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0" dirty="0">
                          <a:solidFill>
                            <a:schemeClr val="bg1"/>
                          </a:solidFill>
                          <a:latin typeface="+mn-ea"/>
                          <a:ea typeface="+mn-ea"/>
                        </a:rPr>
                        <a:t>1.2</a:t>
                      </a:r>
                      <a:r>
                        <a:rPr kumimoji="1" lang="ja-JP" altLang="en-US" sz="105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smtClean="0">
                          <a:solidFill>
                            <a:schemeClr val="bg1"/>
                          </a:solidFill>
                          <a:latin typeface="+mn-lt"/>
                          <a:ea typeface="+mn-ea"/>
                          <a:cs typeface="+mn-cs"/>
                        </a:rPr>
                        <a:t>地域</a:t>
                      </a:r>
                      <a:endParaRPr kumimoji="1" lang="en-US" altLang="ja-JP" sz="1050" b="0" kern="1200" dirty="0" smtClean="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smtClean="0">
                          <a:solidFill>
                            <a:schemeClr val="bg1"/>
                          </a:solidFill>
                          <a:latin typeface="+mn-lt"/>
                          <a:ea typeface="+mn-ea"/>
                          <a:cs typeface="+mn-cs"/>
                        </a:rPr>
                        <a:t>（都道府県）</a:t>
                      </a:r>
                      <a:endParaRPr kumimoji="1" lang="ja-JP" altLang="en-US" sz="105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1.3</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smtClean="0">
                          <a:solidFill>
                            <a:schemeClr val="bg1"/>
                          </a:solidFill>
                          <a:latin typeface="+mj-lt"/>
                          <a:ea typeface="+mj-ea"/>
                        </a:rPr>
                        <a:t>地域</a:t>
                      </a:r>
                      <a:endParaRPr kumimoji="1" lang="en-US" altLang="ja-JP" sz="1050" b="0" dirty="0" smtClean="0">
                        <a:solidFill>
                          <a:schemeClr val="bg1"/>
                        </a:solidFill>
                        <a:latin typeface="+mj-lt"/>
                        <a:ea typeface="+mj-ea"/>
                      </a:endParaRPr>
                    </a:p>
                    <a:p>
                      <a:pPr algn="ctr"/>
                      <a:r>
                        <a:rPr kumimoji="1" lang="ja-JP" altLang="en-US" sz="1050" b="0" dirty="0" smtClean="0">
                          <a:solidFill>
                            <a:schemeClr val="bg1"/>
                          </a:solidFill>
                          <a:latin typeface="+mj-lt"/>
                          <a:ea typeface="+mj-ea"/>
                        </a:rPr>
                        <a:t>（市区郡）</a:t>
                      </a:r>
                      <a:endParaRPr kumimoji="1" lang="ja-JP" altLang="en-US" sz="105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1.56</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err="1" smtClean="0">
                          <a:solidFill>
                            <a:schemeClr val="tx1">
                              <a:lumMod val="65000"/>
                              <a:lumOff val="35000"/>
                            </a:schemeClr>
                          </a:solidFill>
                          <a:latin typeface="+mn-lt"/>
                          <a:ea typeface="+mn-ea"/>
                          <a:cs typeface="+mn-cs"/>
                        </a:rPr>
                        <a:t>ー</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50" b="0" kern="1200" dirty="0" smtClean="0">
                          <a:solidFill>
                            <a:schemeClr val="bg1"/>
                          </a:solidFill>
                          <a:latin typeface="+mn-lt"/>
                          <a:ea typeface="+mn-ea"/>
                          <a:cs typeface="+mn-cs"/>
                        </a:rPr>
                        <a:t>オーディエンスカテゴリー</a:t>
                      </a:r>
                      <a:endParaRPr kumimoji="1" lang="ja-JP" altLang="en-US" sz="105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1.8</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2.0</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err="1" smtClean="0">
                          <a:solidFill>
                            <a:schemeClr val="tx1">
                              <a:lumMod val="65000"/>
                              <a:lumOff val="35000"/>
                            </a:schemeClr>
                          </a:solidFill>
                          <a:latin typeface="+mj-ea"/>
                          <a:ea typeface="+mj-ea"/>
                          <a:cs typeface="+mn-cs"/>
                        </a:rPr>
                        <a:t>ー</a:t>
                      </a:r>
                      <a:endParaRPr kumimoji="1" lang="ja-JP" altLang="en-US" sz="1050" b="0" kern="1200" dirty="0">
                        <a:solidFill>
                          <a:schemeClr val="tx1">
                            <a:lumMod val="65000"/>
                            <a:lumOff val="35000"/>
                          </a:schemeClr>
                        </a:solidFill>
                        <a:latin typeface="+mj-ea"/>
                        <a:ea typeface="+mj-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8" name="テキスト ボックス 5">
            <a:extLst>
              <a:ext uri="{FF2B5EF4-FFF2-40B4-BE49-F238E27FC236}">
                <a16:creationId xmlns:a16="http://schemas.microsoft.com/office/drawing/2014/main" id="{80B0730C-3B9E-4841-8DAD-6780CB507DD0}"/>
              </a:ext>
            </a:extLst>
          </p:cNvPr>
          <p:cNvSpPr txBox="1"/>
          <p:nvPr/>
        </p:nvSpPr>
        <p:spPr>
          <a:xfrm>
            <a:off x="407368" y="4389055"/>
            <a:ext cx="11305256" cy="201593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b="1" dirty="0" smtClean="0">
                <a:solidFill>
                  <a:schemeClr val="tx1">
                    <a:lumMod val="65000"/>
                    <a:lumOff val="35000"/>
                  </a:schemeClr>
                </a:solidFill>
                <a:latin typeface="+mn-ea"/>
              </a:rPr>
              <a:t>【</a:t>
            </a:r>
            <a:r>
              <a:rPr lang="ja-JP" altLang="en-US" sz="1050" b="1" dirty="0" smtClean="0">
                <a:solidFill>
                  <a:schemeClr val="tx1">
                    <a:lumMod val="65000"/>
                    <a:lumOff val="35000"/>
                  </a:schemeClr>
                </a:solidFill>
                <a:latin typeface="+mn-ea"/>
              </a:rPr>
              <a:t>注意事項</a:t>
            </a:r>
            <a:r>
              <a:rPr lang="en-US" altLang="ja-JP" sz="1050" b="1" dirty="0" smtClean="0">
                <a:solidFill>
                  <a:schemeClr val="tx1">
                    <a:lumMod val="65000"/>
                    <a:lumOff val="35000"/>
                  </a:schemeClr>
                </a:solidFill>
                <a:latin typeface="+mn-ea"/>
              </a:rPr>
              <a:t>】</a:t>
            </a:r>
            <a:r>
              <a:rPr lang="ja-JP" altLang="en-US" sz="1050" b="1" dirty="0" smtClean="0">
                <a:solidFill>
                  <a:schemeClr val="tx1">
                    <a:lumMod val="65000"/>
                    <a:lumOff val="35000"/>
                  </a:schemeClr>
                </a:solidFill>
                <a:latin typeface="+mn-ea"/>
              </a:rPr>
              <a:t>こちらの商品は、ターゲティング設定は不可です。</a:t>
            </a:r>
            <a:endParaRPr lang="en-US" altLang="ja-JP" sz="1050" b="1" dirty="0" smtClean="0">
              <a:solidFill>
                <a:schemeClr val="tx1">
                  <a:lumMod val="65000"/>
                  <a:lumOff val="35000"/>
                </a:schemeClr>
              </a:solidFill>
              <a:latin typeface="+mn-ea"/>
            </a:endParaRPr>
          </a:p>
          <a:p>
            <a:pPr>
              <a:lnSpc>
                <a:spcPts val="1460"/>
              </a:lnSpc>
            </a:pPr>
            <a:endParaRPr lang="en-US" altLang="ja-JP" sz="1050" dirty="0" smtClean="0">
              <a:solidFill>
                <a:schemeClr val="bg1">
                  <a:lumMod val="85000"/>
                </a:schemeClr>
              </a:solidFill>
              <a:latin typeface="+mn-ea"/>
            </a:endParaRPr>
          </a:p>
          <a:p>
            <a:pPr>
              <a:lnSpc>
                <a:spcPts val="1460"/>
              </a:lnSpc>
            </a:pPr>
            <a:r>
              <a:rPr lang="en-US" altLang="ja-JP" sz="1050" dirty="0" smtClean="0">
                <a:solidFill>
                  <a:schemeClr val="bg1">
                    <a:lumMod val="85000"/>
                  </a:schemeClr>
                </a:solidFill>
                <a:latin typeface="+mn-ea"/>
              </a:rPr>
              <a:t>※</a:t>
            </a:r>
            <a:r>
              <a:rPr lang="ja-JP" altLang="en-US" sz="1050" dirty="0">
                <a:solidFill>
                  <a:schemeClr val="bg1">
                    <a:lumMod val="85000"/>
                  </a:schemeClr>
                </a:solidFill>
                <a:latin typeface="+mn-ea"/>
              </a:rPr>
              <a:t>年齢は以下の区分で指定が可能です。</a:t>
            </a:r>
            <a:endParaRPr lang="en-US" altLang="ja-JP" sz="1050" dirty="0">
              <a:solidFill>
                <a:schemeClr val="bg1">
                  <a:lumMod val="85000"/>
                </a:schemeClr>
              </a:solidFill>
              <a:latin typeface="+mn-ea"/>
            </a:endParaRPr>
          </a:p>
          <a:p>
            <a:pPr>
              <a:lnSpc>
                <a:spcPts val="1460"/>
              </a:lnSpc>
            </a:pPr>
            <a:r>
              <a:rPr lang="en-US" altLang="ja-JP" sz="1050" dirty="0">
                <a:solidFill>
                  <a:schemeClr val="bg1">
                    <a:lumMod val="85000"/>
                  </a:schemeClr>
                </a:solidFill>
                <a:latin typeface="+mn-ea"/>
              </a:rPr>
              <a:t>15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19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20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24</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25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29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30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34</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35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39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40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44</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45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49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50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54</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55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59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60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64</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65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69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70</a:t>
            </a:r>
            <a:r>
              <a:rPr lang="ja-JP" altLang="en-US" sz="1050" dirty="0">
                <a:solidFill>
                  <a:schemeClr val="bg1">
                    <a:lumMod val="85000"/>
                  </a:schemeClr>
                </a:solidFill>
                <a:latin typeface="+mn-ea"/>
              </a:rPr>
              <a:t>歳</a:t>
            </a:r>
            <a:r>
              <a:rPr lang="ja-JP" altLang="en-US" sz="1050" dirty="0" smtClean="0">
                <a:solidFill>
                  <a:schemeClr val="bg1">
                    <a:lumMod val="85000"/>
                  </a:schemeClr>
                </a:solidFill>
                <a:latin typeface="+mn-ea"/>
              </a:rPr>
              <a:t>以上</a:t>
            </a:r>
            <a:endParaRPr lang="en-US" altLang="ja-JP" sz="1050" dirty="0" smtClean="0">
              <a:solidFill>
                <a:schemeClr val="bg1">
                  <a:lumMod val="85000"/>
                </a:schemeClr>
              </a:solidFill>
              <a:latin typeface="+mn-ea"/>
            </a:endParaRPr>
          </a:p>
          <a:p>
            <a:pPr>
              <a:lnSpc>
                <a:spcPts val="1460"/>
              </a:lnSpc>
            </a:pPr>
            <a:r>
              <a:rPr lang="en-US" altLang="ja-JP" sz="1050" dirty="0" smtClean="0">
                <a:solidFill>
                  <a:schemeClr val="bg1">
                    <a:lumMod val="85000"/>
                  </a:schemeClr>
                </a:solidFill>
                <a:latin typeface="+mn-ea"/>
              </a:rPr>
              <a:t>※</a:t>
            </a:r>
            <a:r>
              <a:rPr lang="en-US" altLang="ja-JP" sz="1050" dirty="0" err="1">
                <a:solidFill>
                  <a:schemeClr val="bg1">
                    <a:lumMod val="85000"/>
                  </a:schemeClr>
                </a:solidFill>
                <a:latin typeface="+mn-ea"/>
              </a:rPr>
              <a:t>vCPM</a:t>
            </a:r>
            <a:r>
              <a:rPr lang="ja-JP" altLang="en-US" sz="1050" dirty="0">
                <a:solidFill>
                  <a:schemeClr val="bg1">
                    <a:lumMod val="85000"/>
                  </a:schemeClr>
                </a:solidFill>
                <a:latin typeface="+mn-ea"/>
              </a:rPr>
              <a:t>は「基本料金</a:t>
            </a:r>
            <a:r>
              <a:rPr lang="en-US" altLang="ja-JP" sz="1050" dirty="0">
                <a:solidFill>
                  <a:schemeClr val="bg1">
                    <a:lumMod val="85000"/>
                  </a:schemeClr>
                </a:solidFill>
                <a:latin typeface="+mn-ea"/>
              </a:rPr>
              <a:t>×</a:t>
            </a:r>
            <a:r>
              <a:rPr lang="ja-JP" altLang="en-US" sz="1050" dirty="0">
                <a:solidFill>
                  <a:schemeClr val="bg1">
                    <a:lumMod val="85000"/>
                  </a:schemeClr>
                </a:solidFill>
                <a:latin typeface="+mn-ea"/>
              </a:rPr>
              <a:t>ターゲティングごとに設定されている掛け率」（小数点以下切り捨て）によって決定されます</a:t>
            </a:r>
            <a:r>
              <a:rPr lang="ja-JP" altLang="en-US" sz="1050" dirty="0" smtClean="0">
                <a:solidFill>
                  <a:schemeClr val="bg1">
                    <a:lumMod val="85000"/>
                  </a:schemeClr>
                </a:solidFill>
                <a:latin typeface="+mn-ea"/>
              </a:rPr>
              <a:t>。</a:t>
            </a:r>
            <a:r>
              <a:rPr lang="en-US" altLang="ja-JP" sz="1050" dirty="0">
                <a:solidFill>
                  <a:schemeClr val="bg1">
                    <a:lumMod val="85000"/>
                  </a:schemeClr>
                </a:solidFill>
                <a:latin typeface="+mn-ea"/>
              </a:rPr>
              <a:t/>
            </a:r>
            <a:br>
              <a:rPr lang="en-US" altLang="ja-JP" sz="1050" dirty="0">
                <a:solidFill>
                  <a:schemeClr val="bg1">
                    <a:lumMod val="85000"/>
                  </a:schemeClr>
                </a:solidFill>
                <a:latin typeface="+mn-ea"/>
              </a:rPr>
            </a:br>
            <a:r>
              <a:rPr lang="en-US" altLang="ja-JP" sz="1050" dirty="0">
                <a:solidFill>
                  <a:schemeClr val="bg1">
                    <a:lumMod val="85000"/>
                  </a:schemeClr>
                </a:solidFill>
                <a:latin typeface="+mn-ea"/>
              </a:rPr>
              <a:t>※</a:t>
            </a:r>
            <a:r>
              <a:rPr lang="en-US" altLang="ja-JP" sz="1050" dirty="0" err="1">
                <a:solidFill>
                  <a:schemeClr val="bg1">
                    <a:lumMod val="85000"/>
                  </a:schemeClr>
                </a:solidFill>
                <a:latin typeface="+mn-ea"/>
              </a:rPr>
              <a:t>vCPM</a:t>
            </a:r>
            <a:r>
              <a:rPr lang="ja-JP" altLang="en-US" sz="1050" dirty="0">
                <a:solidFill>
                  <a:schemeClr val="bg1">
                    <a:lumMod val="85000"/>
                  </a:schemeClr>
                </a:solidFill>
                <a:latin typeface="+mn-ea"/>
              </a:rPr>
              <a:t>掛け率の最大値は</a:t>
            </a:r>
            <a:r>
              <a:rPr lang="en-US" altLang="ja-JP" sz="1050" dirty="0">
                <a:solidFill>
                  <a:schemeClr val="bg1">
                    <a:lumMod val="85000"/>
                  </a:schemeClr>
                </a:solidFill>
                <a:latin typeface="+mn-ea"/>
              </a:rPr>
              <a:t>2.0</a:t>
            </a:r>
            <a:r>
              <a:rPr lang="ja-JP" altLang="en-US" sz="1050" dirty="0">
                <a:solidFill>
                  <a:schemeClr val="bg1">
                    <a:lumMod val="85000"/>
                  </a:schemeClr>
                </a:solidFill>
                <a:latin typeface="+mn-ea"/>
              </a:rPr>
              <a:t>倍になります。</a:t>
            </a:r>
            <a:endParaRPr lang="en-US" altLang="ja-JP" sz="1050" dirty="0">
              <a:solidFill>
                <a:schemeClr val="bg1">
                  <a:lumMod val="85000"/>
                </a:schemeClr>
              </a:solidFill>
              <a:latin typeface="+mn-ea"/>
            </a:endParaRPr>
          </a:p>
          <a:p>
            <a:pPr>
              <a:lnSpc>
                <a:spcPts val="1460"/>
              </a:lnSpc>
            </a:pPr>
            <a:r>
              <a:rPr lang="ja-JP" altLang="en-US" sz="1050" dirty="0">
                <a:solidFill>
                  <a:schemeClr val="bg1">
                    <a:lumMod val="85000"/>
                  </a:schemeClr>
                </a:solidFill>
                <a:latin typeface="+mn-ea"/>
              </a:rPr>
              <a:t>例：性別、年齢、オーディエンスカテゴリーを設定した場合、</a:t>
            </a:r>
            <a:r>
              <a:rPr lang="en-US" altLang="ja-JP" sz="1050" dirty="0">
                <a:solidFill>
                  <a:schemeClr val="bg1">
                    <a:lumMod val="85000"/>
                  </a:schemeClr>
                </a:solidFill>
                <a:latin typeface="+mn-ea"/>
              </a:rPr>
              <a:t>1.2</a:t>
            </a:r>
            <a:r>
              <a:rPr lang="ja-JP" altLang="en-US" sz="1050" dirty="0">
                <a:solidFill>
                  <a:schemeClr val="bg1">
                    <a:lumMod val="85000"/>
                  </a:schemeClr>
                </a:solidFill>
                <a:latin typeface="+mn-ea"/>
              </a:rPr>
              <a:t>倍</a:t>
            </a:r>
            <a:r>
              <a:rPr lang="en-US" altLang="ja-JP" sz="1050" dirty="0">
                <a:solidFill>
                  <a:schemeClr val="bg1">
                    <a:lumMod val="85000"/>
                  </a:schemeClr>
                </a:solidFill>
                <a:latin typeface="+mn-ea"/>
              </a:rPr>
              <a:t>× 1.2</a:t>
            </a:r>
            <a:r>
              <a:rPr lang="ja-JP" altLang="en-US" sz="1050" dirty="0">
                <a:solidFill>
                  <a:schemeClr val="bg1">
                    <a:lumMod val="85000"/>
                  </a:schemeClr>
                </a:solidFill>
                <a:latin typeface="+mn-ea"/>
              </a:rPr>
              <a:t>倍</a:t>
            </a:r>
            <a:r>
              <a:rPr lang="en-US" altLang="ja-JP" sz="1050" dirty="0">
                <a:solidFill>
                  <a:schemeClr val="bg1">
                    <a:lumMod val="85000"/>
                  </a:schemeClr>
                </a:solidFill>
                <a:latin typeface="+mn-ea"/>
              </a:rPr>
              <a:t>× 1.8</a:t>
            </a:r>
            <a:r>
              <a:rPr lang="ja-JP" altLang="en-US" sz="1050" dirty="0">
                <a:solidFill>
                  <a:schemeClr val="bg1">
                    <a:lumMod val="85000"/>
                  </a:schemeClr>
                </a:solidFill>
                <a:latin typeface="+mn-ea"/>
              </a:rPr>
              <a:t>倍</a:t>
            </a:r>
            <a:r>
              <a:rPr lang="en-US" altLang="ja-JP" sz="1050" dirty="0">
                <a:solidFill>
                  <a:schemeClr val="bg1">
                    <a:lumMod val="85000"/>
                  </a:schemeClr>
                </a:solidFill>
                <a:latin typeface="+mn-ea"/>
              </a:rPr>
              <a:t>=2.59</a:t>
            </a:r>
            <a:r>
              <a:rPr lang="ja-JP" altLang="en-US" sz="1050" dirty="0">
                <a:solidFill>
                  <a:schemeClr val="bg1">
                    <a:lumMod val="85000"/>
                  </a:schemeClr>
                </a:solidFill>
                <a:latin typeface="+mn-ea"/>
              </a:rPr>
              <a:t>倍となりますが</a:t>
            </a:r>
            <a:r>
              <a:rPr lang="ja-JP" altLang="en-US" sz="1050" dirty="0" smtClean="0">
                <a:solidFill>
                  <a:schemeClr val="bg1">
                    <a:lumMod val="85000"/>
                  </a:schemeClr>
                </a:solidFill>
                <a:latin typeface="+mn-ea"/>
              </a:rPr>
              <a:t>、最大値</a:t>
            </a:r>
            <a:r>
              <a:rPr lang="ja-JP" altLang="en-US" sz="1050" dirty="0">
                <a:solidFill>
                  <a:schemeClr val="bg1">
                    <a:lumMod val="85000"/>
                  </a:schemeClr>
                </a:solidFill>
                <a:latin typeface="+mn-ea"/>
              </a:rPr>
              <a:t>が</a:t>
            </a:r>
            <a:r>
              <a:rPr lang="en-US" altLang="ja-JP" sz="1050" dirty="0">
                <a:solidFill>
                  <a:schemeClr val="bg1">
                    <a:lumMod val="85000"/>
                  </a:schemeClr>
                </a:solidFill>
                <a:latin typeface="+mn-ea"/>
              </a:rPr>
              <a:t>2.0</a:t>
            </a:r>
            <a:r>
              <a:rPr lang="ja-JP" altLang="en-US" sz="1050" dirty="0">
                <a:solidFill>
                  <a:schemeClr val="bg1">
                    <a:lumMod val="85000"/>
                  </a:schemeClr>
                </a:solidFill>
                <a:latin typeface="+mn-ea"/>
              </a:rPr>
              <a:t>倍のため、</a:t>
            </a:r>
            <a:r>
              <a:rPr lang="en-US" altLang="ja-JP" sz="1050" dirty="0">
                <a:solidFill>
                  <a:schemeClr val="bg1">
                    <a:lumMod val="85000"/>
                  </a:schemeClr>
                </a:solidFill>
                <a:latin typeface="+mn-ea"/>
              </a:rPr>
              <a:t>2.0</a:t>
            </a:r>
            <a:r>
              <a:rPr lang="ja-JP" altLang="en-US" sz="1050" dirty="0">
                <a:solidFill>
                  <a:schemeClr val="bg1">
                    <a:lumMod val="85000"/>
                  </a:schemeClr>
                </a:solidFill>
                <a:latin typeface="+mn-ea"/>
              </a:rPr>
              <a:t>倍で設定可能となります</a:t>
            </a:r>
            <a:r>
              <a:rPr lang="ja-JP" altLang="en-US" sz="1050" dirty="0" smtClean="0">
                <a:solidFill>
                  <a:schemeClr val="bg1">
                    <a:lumMod val="85000"/>
                  </a:schemeClr>
                </a:solidFill>
                <a:latin typeface="+mn-ea"/>
              </a:rPr>
              <a:t>。</a:t>
            </a:r>
            <a:endParaRPr lang="en-US" altLang="ja-JP" sz="1050" dirty="0">
              <a:solidFill>
                <a:schemeClr val="bg1">
                  <a:lumMod val="85000"/>
                </a:schemeClr>
              </a:solidFill>
              <a:latin typeface="+mn-ea"/>
            </a:endParaRPr>
          </a:p>
          <a:p>
            <a:pPr>
              <a:lnSpc>
                <a:spcPts val="1460"/>
              </a:lnSpc>
            </a:pPr>
            <a:r>
              <a:rPr lang="en-US" altLang="ja-JP" sz="1050" dirty="0">
                <a:solidFill>
                  <a:schemeClr val="bg1">
                    <a:lumMod val="85000"/>
                  </a:schemeClr>
                </a:solidFill>
                <a:latin typeface="+mn-ea"/>
              </a:rPr>
              <a:t>※</a:t>
            </a:r>
            <a:r>
              <a:rPr lang="ja-JP" altLang="en-US" sz="1050" dirty="0">
                <a:solidFill>
                  <a:schemeClr val="bg1">
                    <a:lumMod val="85000"/>
                  </a:schemeClr>
                </a:solidFill>
                <a:latin typeface="+mn-ea"/>
              </a:rPr>
              <a:t>オーディエンスカテゴリーの詳細は、</a:t>
            </a:r>
            <a:r>
              <a:rPr lang="en-US" altLang="ja-JP" sz="1050" dirty="0">
                <a:solidFill>
                  <a:schemeClr val="bg1">
                    <a:lumMod val="85000"/>
                  </a:schemeClr>
                </a:solidFill>
                <a:latin typeface="+mn-ea"/>
              </a:rPr>
              <a:t>Yahoo!</a:t>
            </a:r>
            <a:r>
              <a:rPr lang="ja-JP" altLang="en-US" sz="1050" dirty="0">
                <a:solidFill>
                  <a:schemeClr val="bg1">
                    <a:lumMod val="85000"/>
                  </a:schemeClr>
                </a:solidFill>
                <a:latin typeface="+mn-ea"/>
              </a:rPr>
              <a:t>広告ヘルプを参照してください。</a:t>
            </a:r>
            <a:endParaRPr lang="en-US" altLang="ja-JP" sz="1050" dirty="0">
              <a:solidFill>
                <a:schemeClr val="bg1">
                  <a:lumMod val="85000"/>
                </a:schemeClr>
              </a:solidFill>
              <a:latin typeface="+mn-ea"/>
            </a:endParaRPr>
          </a:p>
          <a:p>
            <a:pPr>
              <a:lnSpc>
                <a:spcPts val="1460"/>
              </a:lnSpc>
            </a:pPr>
            <a:r>
              <a:rPr lang="en-US" altLang="ja-JP" sz="1050" dirty="0">
                <a:solidFill>
                  <a:schemeClr val="bg1">
                    <a:lumMod val="85000"/>
                  </a:schemeClr>
                </a:solidFill>
                <a:latin typeface="+mn-ea"/>
              </a:rPr>
              <a:t>https://</a:t>
            </a:r>
            <a:r>
              <a:rPr lang="en-US" altLang="ja-JP" sz="1050" dirty="0" smtClean="0">
                <a:solidFill>
                  <a:schemeClr val="bg1">
                    <a:lumMod val="85000"/>
                  </a:schemeClr>
                </a:solidFill>
                <a:latin typeface="+mn-ea"/>
              </a:rPr>
              <a:t>ads-help.yahoo.co.jp/yahooads/display/articledetail?lan=ja&amp;aid=71655</a:t>
            </a:r>
            <a:endParaRPr lang="en-US" altLang="ja-JP" sz="1050" b="1" dirty="0">
              <a:solidFill>
                <a:schemeClr val="bg1">
                  <a:lumMod val="85000"/>
                </a:schemeClr>
              </a:solidFill>
              <a:latin typeface="+mn-ea"/>
            </a:endParaRPr>
          </a:p>
          <a:p>
            <a:pPr>
              <a:lnSpc>
                <a:spcPts val="1460"/>
              </a:lnSpc>
            </a:pPr>
            <a:r>
              <a:rPr lang="en-US" altLang="ja-JP" sz="1050" dirty="0">
                <a:solidFill>
                  <a:schemeClr val="bg1">
                    <a:lumMod val="85000"/>
                  </a:schemeClr>
                </a:solidFill>
              </a:rPr>
              <a:t>※SP</a:t>
            </a:r>
            <a:r>
              <a:rPr lang="ja-JP" altLang="en-US" sz="1050" dirty="0">
                <a:solidFill>
                  <a:schemeClr val="bg1">
                    <a:lumMod val="85000"/>
                  </a:schemeClr>
                </a:solidFill>
              </a:rPr>
              <a:t>はスマートフォン、</a:t>
            </a:r>
            <a:r>
              <a:rPr lang="en-US" altLang="ja-JP" sz="1050" dirty="0">
                <a:solidFill>
                  <a:schemeClr val="bg1">
                    <a:lumMod val="85000"/>
                  </a:schemeClr>
                </a:solidFill>
              </a:rPr>
              <a:t>PC</a:t>
            </a:r>
            <a:r>
              <a:rPr lang="ja-JP" altLang="en-US" sz="1050" dirty="0">
                <a:solidFill>
                  <a:schemeClr val="bg1">
                    <a:lumMod val="85000"/>
                  </a:schemeClr>
                </a:solidFill>
              </a:rPr>
              <a:t>はパソコン、</a:t>
            </a:r>
            <a:r>
              <a:rPr lang="en-US" altLang="ja-JP" sz="1050" dirty="0">
                <a:solidFill>
                  <a:schemeClr val="bg1">
                    <a:lumMod val="85000"/>
                  </a:schemeClr>
                </a:solidFill>
              </a:rPr>
              <a:t>MD</a:t>
            </a:r>
            <a:r>
              <a:rPr lang="ja-JP" altLang="en-US" sz="1050" dirty="0">
                <a:solidFill>
                  <a:schemeClr val="bg1">
                    <a:lumMod val="85000"/>
                  </a:schemeClr>
                </a:solidFill>
              </a:rPr>
              <a:t>はマルチデバイスの略称です。</a:t>
            </a:r>
            <a:endParaRPr lang="en-US" altLang="ja-JP" sz="1050" dirty="0">
              <a:solidFill>
                <a:schemeClr val="bg1">
                  <a:lumMod val="85000"/>
                </a:schemeClr>
              </a:solidFill>
              <a:latin typeface="+mn-ea"/>
            </a:endParaRPr>
          </a:p>
        </p:txBody>
      </p:sp>
    </p:spTree>
    <p:extLst>
      <p:ext uri="{BB962C8B-B14F-4D97-AF65-F5344CB8AC3E}">
        <p14:creationId xmlns:p14="http://schemas.microsoft.com/office/powerpoint/2010/main" val="25441877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sp>
        <p:nvSpPr>
          <p:cNvPr id="20" name="正方形/長方形 19"/>
          <p:cNvSpPr/>
          <p:nvPr/>
        </p:nvSpPr>
        <p:spPr>
          <a:xfrm>
            <a:off x="6014695" y="6135687"/>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r>
              <a:rPr kumimoji="0" lang="en-US" altLang="ja-JP" sz="800" b="0" i="0" u="none" strike="noStrike" kern="0" cap="none" spc="0" normalizeH="0" baseline="0" noProof="0" dirty="0">
                <a:ln>
                  <a:noFill/>
                </a:ln>
                <a:solidFill>
                  <a:prstClr val="black">
                    <a:lumMod val="65000"/>
                    <a:lumOff val="35000"/>
                  </a:prstClr>
                </a:solidFill>
                <a:effectLst/>
                <a:uLnTx/>
                <a:uFillTx/>
              </a:rPr>
              <a:t/>
            </a:r>
            <a:br>
              <a:rPr kumimoji="0" lang="en-US" altLang="ja-JP" sz="800" b="0" i="0" u="none" strike="noStrike" kern="0" cap="none" spc="0" normalizeH="0" baseline="0" noProof="0" dirty="0">
                <a:ln>
                  <a:noFill/>
                </a:ln>
                <a:solidFill>
                  <a:prstClr val="black">
                    <a:lumMod val="65000"/>
                    <a:lumOff val="35000"/>
                  </a:prstClr>
                </a:solidFill>
                <a:effectLst/>
                <a:uLnTx/>
                <a:uFillTx/>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 SP</a:t>
            </a:r>
            <a:r>
              <a:rPr kumimoji="0" lang="ja-JP" altLang="en-US" sz="800" kern="0" dirty="0">
                <a:solidFill>
                  <a:prstClr val="black">
                    <a:lumMod val="65000"/>
                    <a:lumOff val="35000"/>
                  </a:prstClr>
                </a:solidFill>
              </a:rPr>
              <a:t>はスマートフォン、 </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a:t>
            </a:r>
            <a:r>
              <a:rPr kumimoji="0" lang="en-US" altLang="ja-JP" sz="800" kern="0" dirty="0">
                <a:solidFill>
                  <a:prstClr val="black">
                    <a:lumMod val="65000"/>
                    <a:lumOff val="35000"/>
                  </a:prstClr>
                </a:solidFill>
              </a:rPr>
              <a:t>MD</a:t>
            </a:r>
            <a:r>
              <a:rPr kumimoji="0" lang="ja-JP" altLang="en-US" sz="800" kern="0" dirty="0">
                <a:solidFill>
                  <a:prstClr val="black">
                    <a:lumMod val="65000"/>
                    <a:lumOff val="35000"/>
                  </a:prstClr>
                </a:solidFill>
              </a:rPr>
              <a:t>はマルチデバイスの略称です。</a:t>
            </a:r>
            <a:endParaRPr kumimoji="0" lang="en-US" altLang="ja-JP" sz="800" kern="0" dirty="0">
              <a:solidFill>
                <a:prstClr val="black"/>
              </a:solidFill>
            </a:endParaRPr>
          </a:p>
        </p:txBody>
      </p:sp>
      <p:graphicFrame>
        <p:nvGraphicFramePr>
          <p:cNvPr id="21" name="表 20">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761666717"/>
              </p:ext>
            </p:extLst>
          </p:nvPr>
        </p:nvGraphicFramePr>
        <p:xfrm>
          <a:off x="519479" y="980742"/>
          <a:ext cx="8281316" cy="5112554"/>
        </p:xfrm>
        <a:graphic>
          <a:graphicData uri="http://schemas.openxmlformats.org/drawingml/2006/table">
            <a:tbl>
              <a:tblPr firstCol="1" bandRow="1"/>
              <a:tblGrid>
                <a:gridCol w="4710653">
                  <a:extLst>
                    <a:ext uri="{9D8B030D-6E8A-4147-A177-3AD203B41FA5}">
                      <a16:colId xmlns:a16="http://schemas.microsoft.com/office/drawing/2014/main" val="792911817"/>
                    </a:ext>
                  </a:extLst>
                </a:gridCol>
                <a:gridCol w="3570663">
                  <a:extLst>
                    <a:ext uri="{9D8B030D-6E8A-4147-A177-3AD203B41FA5}">
                      <a16:colId xmlns:a16="http://schemas.microsoft.com/office/drawing/2014/main" val="4203260269"/>
                    </a:ext>
                  </a:extLst>
                </a:gridCol>
              </a:tblGrid>
              <a:tr h="53085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smtClean="0">
                          <a:solidFill>
                            <a:schemeClr val="tx1">
                              <a:lumMod val="65000"/>
                              <a:lumOff val="35000"/>
                            </a:schemeClr>
                          </a:solidFill>
                          <a:latin typeface="+mn-lt"/>
                          <a:ea typeface="+mn-ea"/>
                          <a:cs typeface="+mn-cs"/>
                        </a:rPr>
                        <a:t>Yahoo!</a:t>
                      </a:r>
                      <a:r>
                        <a:rPr kumimoji="1" lang="ja-JP" altLang="en-US" sz="1050" b="1" kern="1200" dirty="0" smtClean="0">
                          <a:solidFill>
                            <a:schemeClr val="tx1">
                              <a:lumMod val="65000"/>
                              <a:lumOff val="35000"/>
                            </a:schemeClr>
                          </a:solidFill>
                          <a:latin typeface="+mn-lt"/>
                          <a:ea typeface="+mn-ea"/>
                          <a:cs typeface="+mn-cs"/>
                        </a:rPr>
                        <a:t>映画　プライムカバー　</a:t>
                      </a:r>
                      <a:r>
                        <a:rPr kumimoji="1" lang="en-US" altLang="ja-JP" sz="1050" b="1" kern="1200" dirty="0" smtClean="0">
                          <a:solidFill>
                            <a:schemeClr val="tx1">
                              <a:lumMod val="65000"/>
                              <a:lumOff val="35000"/>
                            </a:schemeClr>
                          </a:solidFill>
                          <a:latin typeface="+mn-lt"/>
                          <a:ea typeface="+mn-ea"/>
                          <a:cs typeface="+mn-cs"/>
                        </a:rPr>
                        <a:t>SP</a:t>
                      </a: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lt"/>
                          <a:ea typeface="+mn-ea"/>
                        </a:rPr>
                        <a:t>消費者向無担保貸金業者（銀行グループ・上場企業を除く）、商工ローン</a:t>
                      </a:r>
                      <a:endParaRPr lang="ja-JP" altLang="en-US" sz="105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105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105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en-US" altLang="ja-JP" sz="9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1660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159492739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5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23335934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5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792717137"/>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1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ja-JP" altLang="en-US" sz="11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5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105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7281601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11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078824691"/>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5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42850792"/>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782460784"/>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
        <p:nvSpPr>
          <p:cNvPr id="22" name="正方形/長方形 21"/>
          <p:cNvSpPr/>
          <p:nvPr/>
        </p:nvSpPr>
        <p:spPr>
          <a:xfrm>
            <a:off x="510555" y="6122177"/>
            <a:ext cx="5477825" cy="21544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健康・美容食品は一部の商材かつ、ブランディング訴求のみ可。健康器具・雑貨はブランディング訴求のみ可</a:t>
            </a:r>
            <a:r>
              <a:rPr kumimoji="0" lang="ja-JP" altLang="en-US" sz="800" b="0" i="0" u="none" strike="noStrike" kern="0" cap="none" spc="0" normalizeH="0" baseline="0" noProof="0" dirty="0" smtClean="0">
                <a:ln>
                  <a:noFill/>
                </a:ln>
                <a:solidFill>
                  <a:prstClr val="black">
                    <a:lumMod val="65000"/>
                    <a:lumOff val="35000"/>
                  </a:prstClr>
                </a:solidFill>
                <a:effectLst/>
                <a:uLnTx/>
                <a:uFillTx/>
              </a:rPr>
              <a:t>。</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pic>
        <p:nvPicPr>
          <p:cNvPr id="23" name="図 22"/>
          <p:cNvPicPr>
            <a:picLocks noChangeAspect="1"/>
          </p:cNvPicPr>
          <p:nvPr/>
        </p:nvPicPr>
        <p:blipFill>
          <a:blip r:embed="rId2"/>
          <a:stretch>
            <a:fillRect/>
          </a:stretch>
        </p:blipFill>
        <p:spPr>
          <a:xfrm>
            <a:off x="6302728" y="6160178"/>
            <a:ext cx="203602" cy="120158"/>
          </a:xfrm>
          <a:prstGeom prst="rect">
            <a:avLst/>
          </a:prstGeom>
        </p:spPr>
      </p:pic>
    </p:spTree>
    <p:extLst>
      <p:ext uri="{BB962C8B-B14F-4D97-AF65-F5344CB8AC3E}">
        <p14:creationId xmlns:p14="http://schemas.microsoft.com/office/powerpoint/2010/main" val="28278444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a:t>
            </a:r>
            <a:r>
              <a:rPr lang="ja-JP" altLang="en-US" dirty="0" smtClean="0"/>
              <a:t>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9" name="テキスト ボックス 8"/>
          <p:cNvSpPr txBox="1"/>
          <p:nvPr/>
        </p:nvSpPr>
        <p:spPr>
          <a:xfrm>
            <a:off x="299330" y="5940569"/>
            <a:ext cx="11726736" cy="338554"/>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　・入稿規定（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2"/>
              </a:rPr>
              <a:t>https://</a:t>
            </a:r>
            <a:r>
              <a:rPr lang="en-US" altLang="ja-JP" sz="1600" dirty="0" smtClean="0">
                <a:solidFill>
                  <a:schemeClr val="tx1">
                    <a:lumMod val="65000"/>
                    <a:lumOff val="35000"/>
                  </a:schemeClr>
                </a:solidFill>
                <a:hlinkClick r:id="rId2"/>
              </a:rPr>
              <a:t>ads-help.yahoo.co.jp/yahooads/guideline/articledetail?lan=ja&amp;aid=1493&amp;o=default</a:t>
            </a:r>
            <a:endParaRPr kumimoji="0" lang="en-US" altLang="ja-JP" sz="1600" kern="0" dirty="0">
              <a:solidFill>
                <a:schemeClr val="tx1">
                  <a:lumMod val="65000"/>
                  <a:lumOff val="35000"/>
                </a:schemeClr>
              </a:solidFill>
            </a:endParaRPr>
          </a:p>
        </p:txBody>
      </p:sp>
      <p:sp>
        <p:nvSpPr>
          <p:cNvPr id="10" name="テキスト ボックス 9">
            <a:extLst>
              <a:ext uri="{FF2B5EF4-FFF2-40B4-BE49-F238E27FC236}">
                <a16:creationId xmlns:a16="http://schemas.microsoft.com/office/drawing/2014/main" id="{105A310C-96BB-AD4C-AB58-A365BD4CA5F0}"/>
              </a:ext>
            </a:extLst>
          </p:cNvPr>
          <p:cNvSpPr txBox="1"/>
          <p:nvPr/>
        </p:nvSpPr>
        <p:spPr>
          <a:xfrm>
            <a:off x="1708705" y="865804"/>
            <a:ext cx="1157689" cy="477054"/>
          </a:xfrm>
          <a:prstGeom prst="rect">
            <a:avLst/>
          </a:prstGeom>
          <a:noFill/>
        </p:spPr>
        <p:txBody>
          <a:bodyPr wrap="none" rtlCol="0">
            <a:spAutoFit/>
          </a:bodyPr>
          <a:lstStyle/>
          <a:p>
            <a:pPr algn="ctr">
              <a:lnSpc>
                <a:spcPts val="1460"/>
              </a:lnSpc>
            </a:pPr>
            <a:r>
              <a:rPr lang="ja-JP" altLang="en-US" sz="1050" b="1" dirty="0"/>
              <a:t>画像（</a:t>
            </a:r>
            <a:r>
              <a:rPr lang="en-US" altLang="ja-JP" sz="1050" b="1" dirty="0"/>
              <a:t>16</a:t>
            </a:r>
            <a:r>
              <a:rPr lang="ja-JP" altLang="en-US" sz="1050" b="1" dirty="0"/>
              <a:t>：</a:t>
            </a:r>
            <a:r>
              <a:rPr lang="en-US" altLang="ja-JP" sz="1050" b="1" dirty="0"/>
              <a:t>9</a:t>
            </a:r>
            <a:r>
              <a:rPr lang="ja-JP" altLang="en-US" sz="1050" b="1" dirty="0"/>
              <a:t>）</a:t>
            </a:r>
            <a:endParaRPr lang="en-US" altLang="ja-JP" sz="1050" b="1" dirty="0"/>
          </a:p>
          <a:p>
            <a:pPr algn="ctr">
              <a:lnSpc>
                <a:spcPts val="1460"/>
              </a:lnSpc>
            </a:pPr>
            <a:r>
              <a:rPr lang="ja-JP" altLang="en-US" sz="1050" b="1" dirty="0"/>
              <a:t>動画（</a:t>
            </a:r>
            <a:r>
              <a:rPr lang="en-US" altLang="ja-JP" sz="1050" b="1" dirty="0"/>
              <a:t>16</a:t>
            </a:r>
            <a:r>
              <a:rPr lang="ja-JP" altLang="en-US" sz="1050" b="1" dirty="0"/>
              <a:t>：</a:t>
            </a:r>
            <a:r>
              <a:rPr lang="en-US" altLang="ja-JP" sz="1050" b="1" dirty="0"/>
              <a:t>9</a:t>
            </a:r>
            <a:r>
              <a:rPr lang="ja-JP" altLang="en-US" sz="1050" b="1" dirty="0"/>
              <a:t>）</a:t>
            </a:r>
            <a:endParaRPr lang="en-US" altLang="ja-JP" sz="1050" b="1" dirty="0"/>
          </a:p>
        </p:txBody>
      </p:sp>
      <p:pic>
        <p:nvPicPr>
          <p:cNvPr id="11" name="図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1464" y="1370444"/>
            <a:ext cx="1893088" cy="4149080"/>
          </a:xfrm>
          <a:prstGeom prst="rect">
            <a:avLst/>
          </a:prstGeom>
        </p:spPr>
      </p:pic>
    </p:spTree>
    <p:extLst>
      <p:ext uri="{BB962C8B-B14F-4D97-AF65-F5344CB8AC3E}">
        <p14:creationId xmlns:p14="http://schemas.microsoft.com/office/powerpoint/2010/main" val="24787373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6" name="テキスト ボックス 5"/>
          <p:cNvSpPr txBox="1"/>
          <p:nvPr/>
        </p:nvSpPr>
        <p:spPr>
          <a:xfrm>
            <a:off x="454374" y="1124744"/>
            <a:ext cx="11402265" cy="526297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　・広告取扱基本規定：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a:defRPr/>
            </a:pPr>
            <a:r>
              <a:rPr kumimoji="0" lang="ja-JP" altLang="en-US" sz="1400" kern="0" dirty="0">
                <a:solidFill>
                  <a:schemeClr val="tx1">
                    <a:lumMod val="65000"/>
                    <a:lumOff val="35000"/>
                  </a:schemeClr>
                </a:solidFill>
              </a:rPr>
              <a:t>　・商品資料：広告管理ツールで表示される、商品の詳細ページからダウンロードいただけます。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ディスプレイ</a:t>
            </a:r>
            <a:r>
              <a:rPr kumimoji="0" lang="ja-JP" altLang="en-US" sz="1400" b="0" i="0" u="none" strike="noStrike" kern="0" cap="none" spc="0" normalizeH="0" baseline="0" noProof="0" dirty="0">
                <a:ln>
                  <a:noFill/>
                </a:ln>
                <a:solidFill>
                  <a:schemeClr val="tx1">
                    <a:lumMod val="65000"/>
                    <a:lumOff val="35000"/>
                  </a:schemeClr>
                </a:solidFill>
                <a:effectLst/>
                <a:uLnTx/>
                <a:uFillTx/>
              </a:rPr>
              <a:t>広告（予約型）審査相談フォームよりご依頼ください。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chemeClr val="tx1">
                    <a:lumMod val="65000"/>
                    <a:lumOff val="35000"/>
                  </a:schemeClr>
                </a:solidFill>
                <a:effectLst/>
                <a:uLnTx/>
                <a:uFillTx/>
                <a:hlinkClick r:id="rId4"/>
              </a:rPr>
              <a:t>https://form-business.yahoo.co.jp/claris/enqueteForm?inquiry_type=display_support</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■金額表示は、消費税を含みません。</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■金額表示は、代理店手数料を含みます。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12399773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6" name="テキスト ボックス 5"/>
          <p:cNvSpPr txBox="1"/>
          <p:nvPr/>
        </p:nvSpPr>
        <p:spPr>
          <a:xfrm>
            <a:off x="454374" y="1124744"/>
            <a:ext cx="11402265" cy="2246769"/>
          </a:xfrm>
          <a:prstGeom prst="rect">
            <a:avLst/>
          </a:prstGeom>
          <a:noFill/>
        </p:spPr>
        <p:txBody>
          <a:bodyPr wrap="square" rtlCol="0">
            <a:spAutoFit/>
          </a:bodyPr>
          <a:lstStyle/>
          <a:p>
            <a:r>
              <a:rPr lang="ja-JP" altLang="en-US" sz="1400" dirty="0">
                <a:solidFill>
                  <a:schemeClr val="tx1">
                    <a:lumMod val="65000"/>
                    <a:lumOff val="35000"/>
                  </a:schemeClr>
                </a:solidFill>
              </a:rPr>
              <a:t>■在庫確認・シミュレーションの実行日から起算して</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日目以降の日付は指定できず、在庫は確認できません。</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また、</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日目以降の予約もできません。商品の掲載期間が半年の場合、</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在庫確認・シミュレーションと予約のタイミングにご注意ください。</a:t>
            </a:r>
            <a:endParaRPr lang="en-US" altLang="ja-JP" sz="1400" dirty="0">
              <a:solidFill>
                <a:schemeClr val="tx1">
                  <a:lumMod val="65000"/>
                  <a:lumOff val="35000"/>
                </a:schemeClr>
              </a:solidFill>
            </a:endParaRPr>
          </a:p>
          <a:p>
            <a:pPr lvl="0"/>
            <a:endParaRPr lang="en-US" altLang="ja-JP" sz="1400" dirty="0" smtClean="0">
              <a:solidFill>
                <a:schemeClr val="tx1">
                  <a:lumMod val="65000"/>
                  <a:lumOff val="35000"/>
                </a:schemeClr>
              </a:solidFill>
            </a:endParaRPr>
          </a:p>
          <a:p>
            <a:pPr lvl="0"/>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42560102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6" name="テキスト ボックス 5"/>
          <p:cNvSpPr txBox="1"/>
          <p:nvPr/>
        </p:nvSpPr>
        <p:spPr>
          <a:xfrm>
            <a:off x="313880" y="1001886"/>
            <a:ext cx="11402265" cy="692497"/>
          </a:xfrm>
          <a:prstGeom prst="rect">
            <a:avLst/>
          </a:prstGeom>
          <a:noFill/>
        </p:spPr>
        <p:txBody>
          <a:bodyPr wrap="square" rtlCol="0">
            <a:spAutoFit/>
          </a:bodyPr>
          <a:lstStyle/>
          <a:p>
            <a:r>
              <a:rPr kumimoji="0" lang="ja-JP" altLang="en-US" sz="1400" kern="0" dirty="0" smtClean="0">
                <a:solidFill>
                  <a:schemeClr val="tx1">
                    <a:lumMod val="65000"/>
                    <a:lumOff val="35000"/>
                  </a:schemeClr>
                </a:solidFill>
              </a:rPr>
              <a:t>■</a:t>
            </a:r>
            <a:r>
              <a:rPr kumimoji="0" lang="en-US" altLang="ja-JP" sz="1400" kern="0" dirty="0" smtClean="0">
                <a:solidFill>
                  <a:schemeClr val="tx1">
                    <a:lumMod val="65000"/>
                    <a:lumOff val="35000"/>
                  </a:schemeClr>
                </a:solidFill>
              </a:rPr>
              <a:t>2022/3/14</a:t>
            </a:r>
          </a:p>
          <a:p>
            <a:r>
              <a:rPr lang="ja-JP" altLang="en-US" sz="1400" dirty="0">
                <a:solidFill>
                  <a:schemeClr val="tx1">
                    <a:lumMod val="65000"/>
                    <a:lumOff val="35000"/>
                  </a:schemeClr>
                </a:solidFill>
              </a:rPr>
              <a:t>・「広告タイプ一覧」および「免責事項・注意事項」に入稿規定関連に</a:t>
            </a:r>
            <a:r>
              <a:rPr lang="ja-JP" altLang="en-US" sz="1400" dirty="0" smtClean="0">
                <a:solidFill>
                  <a:schemeClr val="tx1">
                    <a:lumMod val="65000"/>
                    <a:lumOff val="35000"/>
                  </a:schemeClr>
                </a:solidFill>
              </a:rPr>
              <a:t>ついての記載を一部削除</a:t>
            </a:r>
            <a:r>
              <a:rPr lang="ja-JP" altLang="en-US" sz="1400" smtClean="0">
                <a:solidFill>
                  <a:schemeClr val="tx1">
                    <a:lumMod val="65000"/>
                    <a:lumOff val="35000"/>
                  </a:schemeClr>
                </a:solidFill>
              </a:rPr>
              <a:t>いたしました</a:t>
            </a:r>
            <a:r>
              <a:rPr lang="ja-JP" altLang="en-US" sz="1400" smtClean="0">
                <a:solidFill>
                  <a:schemeClr val="tx1">
                    <a:lumMod val="65000"/>
                    <a:lumOff val="35000"/>
                  </a:schemeClr>
                </a:solidFill>
              </a:rPr>
              <a:t>。</a:t>
            </a:r>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p:txBody>
      </p:sp>
    </p:spTree>
    <p:extLst>
      <p:ext uri="{BB962C8B-B14F-4D97-AF65-F5344CB8AC3E}">
        <p14:creationId xmlns:p14="http://schemas.microsoft.com/office/powerpoint/2010/main" val="29524790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2128</TotalTime>
  <Words>1288</Words>
  <Application>Microsoft Office PowerPoint</Application>
  <PresentationFormat>ワイド画面</PresentationFormat>
  <Paragraphs>172</Paragraphs>
  <Slides>9</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3</vt:i4>
      </vt:variant>
      <vt:variant>
        <vt:lpstr>スライド タイトル</vt:lpstr>
      </vt:variant>
      <vt:variant>
        <vt:i4>9</vt:i4>
      </vt:variant>
    </vt:vector>
  </HeadingPairs>
  <TitlesOfParts>
    <vt:vector size="16" baseType="lpstr">
      <vt:lpstr>ＭＳ Ｐゴシック</vt:lpstr>
      <vt:lpstr>メイリオ</vt:lpstr>
      <vt:lpstr>Arial</vt:lpstr>
      <vt:lpstr>Calibri</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菅原 彩</cp:lastModifiedBy>
  <cp:revision>230</cp:revision>
  <dcterms:created xsi:type="dcterms:W3CDTF">2020-02-26T07:28:11Z</dcterms:created>
  <dcterms:modified xsi:type="dcterms:W3CDTF">2022-03-11T09:16:35Z</dcterms:modified>
</cp:coreProperties>
</file>