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3"/>
  </p:notesMasterIdLst>
  <p:sldIdLst>
    <p:sldId id="316" r:id="rId4"/>
    <p:sldId id="326" r:id="rId5"/>
    <p:sldId id="328" r:id="rId6"/>
    <p:sldId id="345" r:id="rId7"/>
    <p:sldId id="334" r:id="rId8"/>
    <p:sldId id="341" r:id="rId9"/>
    <p:sldId id="342" r:id="rId10"/>
    <p:sldId id="343" r:id="rId11"/>
    <p:sldId id="312" r:id="rId1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7080"/>
    <a:srgbClr val="454958"/>
    <a:srgbClr val="AEB1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49" autoAdjust="0"/>
    <p:restoredTop sz="96327" autoAdjust="0"/>
  </p:normalViewPr>
  <p:slideViewPr>
    <p:cSldViewPr>
      <p:cViewPr varScale="1">
        <p:scale>
          <a:sx n="72" d="100"/>
          <a:sy n="72" d="100"/>
        </p:scale>
        <p:origin x="66" y="3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viewProps" Target="view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2021/8/5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smtClean="0"/>
              <a:t>7</a:t>
            </a:r>
            <a:r>
              <a:rPr lang="ja-JP" altLang="en-US" dirty="0" smtClean="0"/>
              <a:t>月</a:t>
            </a:r>
            <a:r>
              <a:rPr lang="en-US" altLang="ja-JP" dirty="0" smtClean="0"/>
              <a:t>21</a:t>
            </a:r>
            <a:r>
              <a:rPr lang="ja-JP" altLang="en-US" smtClean="0"/>
              <a:t>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2736304" cy="360040"/>
          </a:xfrm>
        </p:spPr>
        <p:txBody>
          <a:bodyPr>
            <a:normAutofit fontScale="92500"/>
          </a:bodyPr>
          <a:lstStyle/>
          <a:p>
            <a:pPr algn="l"/>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映画（</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endParaRPr lang="en-US" altLang="ja-JP" dirty="0" smtClean="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903254969"/>
              </p:ext>
            </p:extLst>
          </p:nvPr>
        </p:nvGraphicFramePr>
        <p:xfrm>
          <a:off x="407368" y="908720"/>
          <a:ext cx="6120681" cy="5341168"/>
        </p:xfrm>
        <a:graphic>
          <a:graphicData uri="http://schemas.openxmlformats.org/drawingml/2006/table">
            <a:tbl>
              <a:tblPr firstCol="1" bandRow="1"/>
              <a:tblGrid>
                <a:gridCol w="2486693">
                  <a:extLst>
                    <a:ext uri="{9D8B030D-6E8A-4147-A177-3AD203B41FA5}">
                      <a16:colId xmlns:a16="http://schemas.microsoft.com/office/drawing/2014/main" val="792911817"/>
                    </a:ext>
                  </a:extLst>
                </a:gridCol>
                <a:gridCol w="1644554">
                  <a:extLst>
                    <a:ext uri="{9D8B030D-6E8A-4147-A177-3AD203B41FA5}">
                      <a16:colId xmlns:a16="http://schemas.microsoft.com/office/drawing/2014/main" val="598637953"/>
                    </a:ext>
                  </a:extLst>
                </a:gridCol>
                <a:gridCol w="1989434">
                  <a:extLst>
                    <a:ext uri="{9D8B030D-6E8A-4147-A177-3AD203B41FA5}">
                      <a16:colId xmlns:a16="http://schemas.microsoft.com/office/drawing/2014/main" val="2482122175"/>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1" dirty="0" smtClean="0">
                          <a:solidFill>
                            <a:schemeClr val="tx1">
                              <a:lumMod val="65000"/>
                              <a:lumOff val="35000"/>
                            </a:schemeClr>
                          </a:solidFill>
                          <a:latin typeface="+mj-lt"/>
                          <a:ea typeface="+mj-ea"/>
                        </a:rPr>
                        <a:t>Yahoo!</a:t>
                      </a:r>
                      <a:r>
                        <a:rPr kumimoji="1" lang="ja-JP" altLang="en-US" sz="1000" b="1" dirty="0" smtClean="0">
                          <a:solidFill>
                            <a:schemeClr val="tx1">
                              <a:lumMod val="65000"/>
                              <a:lumOff val="35000"/>
                            </a:schemeClr>
                          </a:solidFill>
                          <a:latin typeface="+mj-lt"/>
                          <a:ea typeface="+mj-ea"/>
                        </a:rPr>
                        <a:t>映画　レビューページ　プライムカバー　</a:t>
                      </a:r>
                      <a:r>
                        <a:rPr kumimoji="1" lang="en-US" altLang="ja-JP" sz="1000" b="1" dirty="0" smtClean="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新規</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1000001368</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2021</a:t>
                      </a:r>
                      <a:r>
                        <a:rPr kumimoji="1" lang="ja-JP" altLang="en-US" sz="800" dirty="0" smtClean="0">
                          <a:solidFill>
                            <a:schemeClr val="tx1">
                              <a:lumMod val="65000"/>
                              <a:lumOff val="35000"/>
                            </a:schemeClr>
                          </a:solidFill>
                          <a:latin typeface="+mj-lt"/>
                          <a:ea typeface="+mj-ea"/>
                        </a:rPr>
                        <a:t>年</a:t>
                      </a:r>
                      <a:r>
                        <a:rPr kumimoji="1" lang="en-US" altLang="ja-JP" sz="800" dirty="0" smtClean="0">
                          <a:solidFill>
                            <a:schemeClr val="tx1">
                              <a:lumMod val="65000"/>
                              <a:lumOff val="35000"/>
                            </a:schemeClr>
                          </a:solidFill>
                          <a:latin typeface="+mj-lt"/>
                          <a:ea typeface="+mj-ea"/>
                        </a:rPr>
                        <a:t>7</a:t>
                      </a:r>
                      <a:r>
                        <a:rPr kumimoji="1" lang="ja-JP" altLang="en-US" sz="800" dirty="0" smtClean="0">
                          <a:solidFill>
                            <a:schemeClr val="tx1">
                              <a:lumMod val="65000"/>
                              <a:lumOff val="35000"/>
                            </a:schemeClr>
                          </a:solidFill>
                          <a:latin typeface="+mj-lt"/>
                          <a:ea typeface="+mj-ea"/>
                        </a:rPr>
                        <a:t>月</a:t>
                      </a:r>
                      <a:r>
                        <a:rPr kumimoji="1" lang="en-US" altLang="ja-JP" sz="800" dirty="0" smtClean="0">
                          <a:solidFill>
                            <a:schemeClr val="tx1">
                              <a:lumMod val="65000"/>
                              <a:lumOff val="35000"/>
                            </a:schemeClr>
                          </a:solidFill>
                          <a:latin typeface="+mj-lt"/>
                          <a:ea typeface="+mj-ea"/>
                        </a:rPr>
                        <a:t>21</a:t>
                      </a:r>
                      <a:r>
                        <a:rPr kumimoji="1" lang="ja-JP" altLang="en-US" sz="800" dirty="0" smtClean="0">
                          <a:solidFill>
                            <a:schemeClr val="tx1">
                              <a:lumMod val="65000"/>
                              <a:lumOff val="35000"/>
                            </a:schemeClr>
                          </a:solidFill>
                          <a:latin typeface="+mj-lt"/>
                          <a:ea typeface="+mj-ea"/>
                        </a:rPr>
                        <a:t>日（水）</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ー</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028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smtClean="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91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 </a:t>
                      </a:r>
                      <a:r>
                        <a:rPr kumimoji="1" lang="ja-JP" altLang="en-US" sz="800" kern="1200" dirty="0" smtClean="0">
                          <a:solidFill>
                            <a:schemeClr val="tx1">
                              <a:lumMod val="65000"/>
                              <a:lumOff val="35000"/>
                            </a:schemeClr>
                          </a:solidFill>
                          <a:latin typeface="メイリオ"/>
                          <a:ea typeface="メイリオ"/>
                          <a:cs typeface="+mn-cs"/>
                        </a:rPr>
                        <a:t>動画（</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 </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動画をフルスクリーンで再生する（</a:t>
                      </a:r>
                      <a:r>
                        <a:rPr kumimoji="1" lang="en-US" altLang="ja-JP" sz="800" kern="1200" dirty="0" smtClean="0">
                          <a:solidFill>
                            <a:schemeClr val="tx1">
                              <a:lumMod val="65000"/>
                              <a:lumOff val="35000"/>
                            </a:schemeClr>
                          </a:solidFill>
                          <a:latin typeface="メイリオ"/>
                          <a:ea typeface="メイリオ"/>
                          <a:cs typeface="+mn-cs"/>
                        </a:rPr>
                        <a:t>for view</a:t>
                      </a:r>
                      <a:r>
                        <a:rPr kumimoji="1" lang="ja-JP" altLang="en-US" sz="800" kern="1200" dirty="0" smtClean="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スマートフォン</a:t>
                      </a:r>
                      <a:r>
                        <a:rPr kumimoji="1" lang="ja-JP" altLang="en-US" sz="800" b="0" dirty="0" smtClean="0">
                          <a:solidFill>
                            <a:schemeClr val="tx1">
                              <a:lumMod val="65000"/>
                              <a:lumOff val="35000"/>
                            </a:schemeClr>
                          </a:solidFill>
                          <a:latin typeface="+mj-lt"/>
                          <a:ea typeface="+mj-ea"/>
                        </a:rPr>
                        <a:t>（ウェブ）</a:t>
                      </a:r>
                      <a:endParaRPr kumimoji="1" lang="ja-JP" altLang="en-US" sz="800" b="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映画　レビューページ　</a:t>
                      </a:r>
                      <a:r>
                        <a:rPr kumimoji="1" lang="en-US" altLang="ja-JP" sz="800" kern="1200" dirty="0" smtClean="0">
                          <a:solidFill>
                            <a:schemeClr val="tx1">
                              <a:lumMod val="65000"/>
                              <a:lumOff val="35000"/>
                            </a:schemeClr>
                          </a:solidFill>
                          <a:latin typeface="+mn-lt"/>
                          <a:ea typeface="+mn-ea"/>
                          <a:cs typeface="+mn-cs"/>
                        </a:rPr>
                        <a:t>SP</a:t>
                      </a:r>
                      <a:endParaRPr kumimoji="1" lang="ja-JP" altLang="en-US"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スマートフォン版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Yahoo!</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映画レビュー一覧、レビュー詳細ページ</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23</a:t>
                      </a:r>
                      <a:r>
                        <a:rPr kumimoji="1" lang="ja-JP" altLang="en-US" sz="800" kern="1200" dirty="0" smtClean="0">
                          <a:solidFill>
                            <a:schemeClr val="tx1">
                              <a:lumMod val="65000"/>
                              <a:lumOff val="35000"/>
                            </a:schemeClr>
                          </a:solidFill>
                          <a:latin typeface="+mn-lt"/>
                          <a:ea typeface="+mn-ea"/>
                          <a:cs typeface="+mn-cs"/>
                        </a:rPr>
                        <a:t>日（金）</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10</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日（日）</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4320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smtClean="0">
                          <a:solidFill>
                            <a:schemeClr val="tx1">
                              <a:lumMod val="65000"/>
                              <a:lumOff val="35000"/>
                            </a:schemeClr>
                          </a:solidFill>
                          <a:latin typeface="+mn-lt"/>
                          <a:ea typeface="+mn-ea"/>
                          <a:cs typeface="+mn-cs"/>
                        </a:rPr>
                        <a:t>5</a:t>
                      </a:r>
                      <a:r>
                        <a:rPr kumimoji="1" lang="ja-JP" altLang="en-US" sz="900" kern="1200" smtClean="0">
                          <a:solidFill>
                            <a:schemeClr val="tx1">
                              <a:lumMod val="65000"/>
                              <a:lumOff val="35000"/>
                            </a:schemeClr>
                          </a:solidFill>
                          <a:latin typeface="+mn-lt"/>
                          <a:ea typeface="+mn-ea"/>
                          <a:cs typeface="+mn-cs"/>
                        </a:rPr>
                        <a:t>日間</a:t>
                      </a:r>
                      <a:r>
                        <a:rPr kumimoji="1" lang="ja-JP" altLang="en-US" sz="900" kern="1200" dirty="0" smtClean="0">
                          <a:solidFill>
                            <a:schemeClr val="tx1">
                              <a:lumMod val="65000"/>
                              <a:lumOff val="35000"/>
                            </a:schemeClr>
                          </a:solidFill>
                          <a:latin typeface="+mn-lt"/>
                          <a:ea typeface="+mn-ea"/>
                          <a:cs typeface="+mn-cs"/>
                        </a:rPr>
                        <a:t>～</a:t>
                      </a:r>
                      <a:r>
                        <a:rPr kumimoji="1" lang="en-US" altLang="ja-JP" sz="900" kern="1200" dirty="0" smtClean="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 </a:t>
                      </a:r>
                      <a:r>
                        <a:rPr kumimoji="1" lang="en-US" altLang="ja-JP" sz="800" dirty="0" err="1" smtClean="0">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12700" cmpd="sng">
                      <a:noFill/>
                    </a:lnL>
                    <a:lnR w="3175" cap="flat" cmpd="sng" algn="ctr">
                      <a:solidFill>
                        <a:schemeClr val="tx1"/>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500,000</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908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500</a:t>
                      </a:r>
                      <a:r>
                        <a:rPr kumimoji="1" lang="ja-JP" altLang="en-US" sz="800" baseline="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j-lt"/>
                          <a:ea typeface="+mj-ea"/>
                          <a:cs typeface="+mn-cs"/>
                        </a:rPr>
                        <a:t>ー</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334963" y="6423213"/>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6" name="図 5"/>
          <p:cNvPicPr>
            <a:picLocks noChangeAspect="1"/>
          </p:cNvPicPr>
          <p:nvPr/>
        </p:nvPicPr>
        <p:blipFill>
          <a:blip r:embed="rId2"/>
          <a:stretch>
            <a:fillRect/>
          </a:stretch>
        </p:blipFill>
        <p:spPr>
          <a:xfrm>
            <a:off x="4511824" y="1988840"/>
            <a:ext cx="360040" cy="668821"/>
          </a:xfrm>
          <a:prstGeom prst="rect">
            <a:avLst/>
          </a:prstGeom>
        </p:spPr>
      </p:pic>
    </p:spTree>
    <p:extLst>
      <p:ext uri="{BB962C8B-B14F-4D97-AF65-F5344CB8AC3E}">
        <p14:creationId xmlns:p14="http://schemas.microsoft.com/office/powerpoint/2010/main" val="3454270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911194762"/>
              </p:ext>
            </p:extLst>
          </p:nvPr>
        </p:nvGraphicFramePr>
        <p:xfrm>
          <a:off x="335360" y="980728"/>
          <a:ext cx="7981164" cy="3267262"/>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3960440">
                  <a:extLst>
                    <a:ext uri="{9D8B030D-6E8A-4147-A177-3AD203B41FA5}">
                      <a16:colId xmlns:a16="http://schemas.microsoft.com/office/drawing/2014/main" val="13590938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Yahoo!</a:t>
                      </a:r>
                      <a:r>
                        <a:rPr kumimoji="1" lang="ja-JP" altLang="en-US" sz="1050" b="1" kern="1200" dirty="0" smtClean="0">
                          <a:solidFill>
                            <a:schemeClr val="tx1">
                              <a:lumMod val="65000"/>
                              <a:lumOff val="35000"/>
                            </a:schemeClr>
                          </a:solidFill>
                          <a:latin typeface="+mn-lt"/>
                          <a:ea typeface="+mn-ea"/>
                          <a:cs typeface="+mn-cs"/>
                        </a:rPr>
                        <a:t>映画　レビューページ　プライムカバー　</a:t>
                      </a:r>
                      <a:r>
                        <a:rPr kumimoji="1" lang="en-US" altLang="ja-JP" sz="105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地域</a:t>
                      </a:r>
                      <a:endParaRPr kumimoji="1" lang="en-US" altLang="ja-JP" sz="1050" b="0" kern="1200" dirty="0" smtClean="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（都道府県）</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smtClean="0">
                          <a:solidFill>
                            <a:schemeClr val="bg1"/>
                          </a:solidFill>
                          <a:latin typeface="+mj-lt"/>
                          <a:ea typeface="+mj-ea"/>
                        </a:rPr>
                        <a:t>地域</a:t>
                      </a:r>
                      <a:endParaRPr kumimoji="1" lang="en-US" altLang="ja-JP" sz="1050" b="0" dirty="0" smtClean="0">
                        <a:solidFill>
                          <a:schemeClr val="bg1"/>
                        </a:solidFill>
                        <a:latin typeface="+mj-lt"/>
                        <a:ea typeface="+mj-ea"/>
                      </a:endParaRPr>
                    </a:p>
                    <a:p>
                      <a:pPr algn="ctr"/>
                      <a:r>
                        <a:rPr kumimoji="1" lang="ja-JP" altLang="en-US" sz="1050" b="0" dirty="0" smtClean="0">
                          <a:solidFill>
                            <a:schemeClr val="bg1"/>
                          </a:solidFill>
                          <a:latin typeface="+mj-lt"/>
                          <a:ea typeface="+mj-ea"/>
                        </a:rPr>
                        <a:t>（市区郡）</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err="1" smtClean="0">
                          <a:solidFill>
                            <a:schemeClr val="tx1">
                              <a:lumMod val="65000"/>
                              <a:lumOff val="35000"/>
                            </a:schemeClr>
                          </a:solidFill>
                          <a:latin typeface="+mn-lt"/>
                          <a:ea typeface="+mn-ea"/>
                          <a:cs typeface="+mn-cs"/>
                        </a:rPr>
                        <a:t>ー</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smtClean="0">
                          <a:solidFill>
                            <a:schemeClr val="bg1"/>
                          </a:solidFill>
                          <a:latin typeface="+mn-lt"/>
                          <a:ea typeface="+mn-ea"/>
                          <a:cs typeface="+mn-cs"/>
                        </a:rPr>
                        <a:t>オーディエンスカテゴリー</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err="1" smtClean="0">
                          <a:solidFill>
                            <a:schemeClr val="tx1">
                              <a:lumMod val="65000"/>
                              <a:lumOff val="35000"/>
                            </a:schemeClr>
                          </a:solidFill>
                          <a:latin typeface="+mj-ea"/>
                          <a:ea typeface="+mj-ea"/>
                          <a:cs typeface="+mn-cs"/>
                        </a:rPr>
                        <a:t>ー</a:t>
                      </a:r>
                      <a:endParaRPr kumimoji="1" lang="ja-JP" altLang="en-US" sz="1050" b="0" kern="1200" dirty="0">
                        <a:solidFill>
                          <a:schemeClr val="tx1">
                            <a:lumMod val="65000"/>
                            <a:lumOff val="35000"/>
                          </a:schemeClr>
                        </a:solidFill>
                        <a:latin typeface="+mj-ea"/>
                        <a:ea typeface="+mj-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16" name="正方形/長方形 15"/>
          <p:cNvSpPr/>
          <p:nvPr/>
        </p:nvSpPr>
        <p:spPr>
          <a:xfrm>
            <a:off x="5983516" y="6207695"/>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 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367079" y="872723"/>
          <a:ext cx="8281316" cy="5112554"/>
        </p:xfrm>
        <a:graphic>
          <a:graphicData uri="http://schemas.openxmlformats.org/drawingml/2006/table">
            <a:tbl>
              <a:tblPr firstCol="1" bandRow="1"/>
              <a:tblGrid>
                <a:gridCol w="4710653">
                  <a:extLst>
                    <a:ext uri="{9D8B030D-6E8A-4147-A177-3AD203B41FA5}">
                      <a16:colId xmlns:a16="http://schemas.microsoft.com/office/drawing/2014/main" val="792911817"/>
                    </a:ext>
                  </a:extLst>
                </a:gridCol>
                <a:gridCol w="3570663">
                  <a:extLst>
                    <a:ext uri="{9D8B030D-6E8A-4147-A177-3AD203B41FA5}">
                      <a16:colId xmlns:a16="http://schemas.microsoft.com/office/drawing/2014/main" val="4203260269"/>
                    </a:ext>
                  </a:extLst>
                </a:gridCol>
              </a:tblGrid>
              <a:tr h="5308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Yahoo!</a:t>
                      </a:r>
                      <a:r>
                        <a:rPr kumimoji="1" lang="ja-JP" altLang="en-US" sz="1050" b="1" kern="1200" dirty="0" smtClean="0">
                          <a:solidFill>
                            <a:schemeClr val="tx1">
                              <a:lumMod val="65000"/>
                              <a:lumOff val="35000"/>
                            </a:schemeClr>
                          </a:solidFill>
                          <a:latin typeface="+mn-lt"/>
                          <a:ea typeface="+mn-ea"/>
                          <a:cs typeface="+mn-cs"/>
                        </a:rPr>
                        <a:t>映画　レビューページ　プライムカバー　</a:t>
                      </a:r>
                      <a:r>
                        <a:rPr kumimoji="1" lang="en-US" altLang="ja-JP" sz="105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lt"/>
                          <a:ea typeface="+mn-ea"/>
                        </a:rPr>
                        <a:t>消費者向無担保貸金業者（銀行グループ・上場企業を除く）、商工ローン</a:t>
                      </a:r>
                      <a:endParaRPr lang="ja-JP" altLang="en-US" sz="105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rPr>
                        <a:t>×</a:t>
                      </a:r>
                      <a:endParaRPr kumimoji="1" lang="en-US" altLang="ja-JP" sz="900" b="0" i="0" u="none" strike="noStrike" kern="1200" cap="none" spc="0" normalizeH="0" baseline="0" noProof="0" dirty="0" smtClean="0">
                        <a:ln>
                          <a:noFill/>
                        </a:ln>
                        <a:solidFill>
                          <a:schemeClr val="tx1">
                            <a:lumMod val="65000"/>
                            <a:lumOff val="35000"/>
                          </a:schemeClr>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660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1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ja-JP" altLang="en-US" sz="11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5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endParaRPr lang="ja-JP" altLang="en-US" sz="11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5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8246078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479376" y="6194185"/>
            <a:ext cx="5477825" cy="461665"/>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※1</a:t>
            </a:r>
            <a:r>
              <a:rPr kumimoji="0" lang="ja-JP" altLang="en-US" sz="800" b="0" i="0" u="none" strike="noStrike" kern="0" cap="none" spc="0" normalizeH="0" baseline="0" noProof="0" dirty="0">
                <a:ln>
                  <a:noFill/>
                </a:ln>
                <a:solidFill>
                  <a:prstClr val="black">
                    <a:lumMod val="65000"/>
                    <a:lumOff val="35000"/>
                  </a:prstClr>
                </a:solidFill>
                <a:effectLst/>
                <a:uLnTx/>
                <a:uFillTx/>
              </a:rPr>
              <a:t>　</a:t>
            </a:r>
            <a:r>
              <a:rPr kumimoji="0" lang="en-US" altLang="ja-JP" sz="800" b="0" i="0" u="none" strike="noStrike" kern="0" cap="none" spc="0" normalizeH="0" baseline="0" noProof="0" dirty="0">
                <a:ln>
                  <a:noFill/>
                </a:ln>
                <a:solidFill>
                  <a:prstClr val="black">
                    <a:lumMod val="65000"/>
                    <a:lumOff val="35000"/>
                  </a:prstClr>
                </a:solidFill>
                <a:effectLst/>
                <a:uLnTx/>
                <a:uFillTx/>
              </a:rPr>
              <a:t>Yahoo!</a:t>
            </a:r>
            <a:r>
              <a:rPr kumimoji="0" lang="ja-JP" altLang="en-US" sz="800" b="0" i="0" u="none" strike="noStrike" kern="0" cap="none" spc="0" normalizeH="0" baseline="0" noProof="0" dirty="0">
                <a:ln>
                  <a:noFill/>
                </a:ln>
                <a:solidFill>
                  <a:prstClr val="black">
                    <a:lumMod val="65000"/>
                    <a:lumOff val="35000"/>
                  </a:prstClr>
                </a:solidFill>
                <a:effectLst/>
                <a:uLnTx/>
                <a:uFillTx/>
              </a:rPr>
              <a:t>ニュース面の一部で掲載されない場合があります。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※2</a:t>
            </a:r>
            <a:r>
              <a:rPr kumimoji="0" lang="ja-JP" altLang="en-US" sz="800" b="0" i="0" u="none" strike="noStrike" kern="0" cap="none" spc="0" normalizeH="0" baseline="0" noProof="0" dirty="0">
                <a:ln>
                  <a:noFill/>
                </a:ln>
                <a:solidFill>
                  <a:prstClr val="black">
                    <a:lumMod val="65000"/>
                    <a:lumOff val="35000"/>
                  </a:prstClr>
                </a:solidFill>
                <a:effectLst/>
                <a:uLnTx/>
                <a:uFillTx/>
              </a:rPr>
              <a:t>　健康・美容食品は一部の商材かつ、ブランディング訴求のみ可。健康器具・雑貨はブランディング訴求のみ可。</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※3</a:t>
            </a:r>
            <a:r>
              <a:rPr kumimoji="0" lang="ja-JP" altLang="en-US" sz="800" b="0" i="0" u="none" strike="noStrike" kern="0" cap="none" spc="0" normalizeH="0" baseline="0" noProof="0" dirty="0">
                <a:ln>
                  <a:noFill/>
                </a:ln>
                <a:solidFill>
                  <a:prstClr val="black">
                    <a:lumMod val="65000"/>
                    <a:lumOff val="35000"/>
                  </a:prstClr>
                </a:solidFill>
                <a:effectLst/>
                <a:uLnTx/>
                <a:uFillTx/>
              </a:rPr>
              <a:t>　</a:t>
            </a:r>
            <a:r>
              <a:rPr kumimoji="0" lang="en-US" altLang="ja-JP" sz="800" b="0" i="0" u="none" strike="noStrike" kern="0" cap="none" spc="0" normalizeH="0" baseline="0" noProof="0" dirty="0">
                <a:ln>
                  <a:noFill/>
                </a:ln>
                <a:solidFill>
                  <a:prstClr val="black">
                    <a:lumMod val="65000"/>
                    <a:lumOff val="35000"/>
                  </a:prstClr>
                </a:solidFill>
                <a:effectLst/>
                <a:uLnTx/>
                <a:uFillTx/>
              </a:rPr>
              <a:t>Yahoo!</a:t>
            </a:r>
            <a:r>
              <a:rPr kumimoji="0" lang="ja-JP" altLang="en-US" sz="800" b="0" i="0" u="none" strike="noStrike" kern="0" cap="none" spc="0" normalizeH="0" baseline="0" noProof="0" dirty="0">
                <a:ln>
                  <a:noFill/>
                </a:ln>
                <a:solidFill>
                  <a:prstClr val="black">
                    <a:lumMod val="65000"/>
                    <a:lumOff val="35000"/>
                  </a:prstClr>
                </a:solidFill>
                <a:effectLst/>
                <a:uLnTx/>
                <a:uFillTx/>
              </a:rPr>
              <a:t>ニュース面には掲載されません。</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9" name="図 18"/>
          <p:cNvPicPr>
            <a:picLocks noChangeAspect="1"/>
          </p:cNvPicPr>
          <p:nvPr/>
        </p:nvPicPr>
        <p:blipFill>
          <a:blip r:embed="rId2"/>
          <a:stretch>
            <a:fillRect/>
          </a:stretch>
        </p:blipFill>
        <p:spPr>
          <a:xfrm>
            <a:off x="6271549" y="6232186"/>
            <a:ext cx="203602" cy="120158"/>
          </a:xfrm>
          <a:prstGeom prst="rect">
            <a:avLst/>
          </a:prstGeom>
        </p:spPr>
      </p:pic>
    </p:spTree>
    <p:extLst>
      <p:ext uri="{BB962C8B-B14F-4D97-AF65-F5344CB8AC3E}">
        <p14:creationId xmlns:p14="http://schemas.microsoft.com/office/powerpoint/2010/main" val="3727251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1412699" y="1041865"/>
            <a:ext cx="1157689"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16</a:t>
            </a:r>
            <a:r>
              <a:rPr lang="ja-JP" altLang="en-US" sz="1050" b="1" dirty="0"/>
              <a:t>：</a:t>
            </a:r>
            <a:r>
              <a:rPr lang="en-US" altLang="ja-JP" sz="1050" b="1" dirty="0"/>
              <a:t>9</a:t>
            </a:r>
            <a:r>
              <a:rPr lang="ja-JP" altLang="en-US" sz="1050" b="1" dirty="0"/>
              <a:t>）</a:t>
            </a:r>
            <a:endParaRPr lang="en-US" altLang="ja-JP" sz="1050" b="1" dirty="0"/>
          </a:p>
          <a:p>
            <a:pPr algn="ctr">
              <a:lnSpc>
                <a:spcPts val="1460"/>
              </a:lnSpc>
            </a:pPr>
            <a:r>
              <a:rPr lang="ja-JP" altLang="en-US" sz="1050" b="1" dirty="0"/>
              <a:t>動画（</a:t>
            </a:r>
            <a:r>
              <a:rPr lang="en-US" altLang="ja-JP" sz="1050" b="1" dirty="0"/>
              <a:t>16</a:t>
            </a:r>
            <a:r>
              <a:rPr lang="ja-JP" altLang="en-US" sz="1050" b="1" dirty="0"/>
              <a:t>：</a:t>
            </a:r>
            <a:r>
              <a:rPr lang="en-US" altLang="ja-JP" sz="1050" b="1" dirty="0"/>
              <a:t>9</a:t>
            </a:r>
            <a:r>
              <a:rPr lang="ja-JP" altLang="en-US" sz="1050" b="1" dirty="0"/>
              <a:t>）</a:t>
            </a:r>
            <a:endParaRPr lang="en-US" altLang="ja-JP" sz="1050" b="1" dirty="0"/>
          </a:p>
        </p:txBody>
      </p:sp>
      <p:pic>
        <p:nvPicPr>
          <p:cNvPr id="2" name="図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442" y="1616221"/>
            <a:ext cx="2320201" cy="5085184"/>
          </a:xfrm>
          <a:prstGeom prst="rect">
            <a:avLst/>
          </a:prstGeom>
        </p:spPr>
      </p:pic>
    </p:spTree>
    <p:extLst>
      <p:ext uri="{BB962C8B-B14F-4D97-AF65-F5344CB8AC3E}">
        <p14:creationId xmlns:p14="http://schemas.microsoft.com/office/powerpoint/2010/main" val="2478737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470927662"/>
              </p:ext>
            </p:extLst>
          </p:nvPr>
        </p:nvGraphicFramePr>
        <p:xfrm>
          <a:off x="334965" y="1268761"/>
          <a:ext cx="11521677" cy="526813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516291">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284168">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783562">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72888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104776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告管理ツールに広告を入稿する時点で、リンク先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95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276964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7" name="テキスト ボックス 6"/>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smtClean="0">
                <a:solidFill>
                  <a:srgbClr val="000000">
                    <a:lumMod val="65000"/>
                    <a:lumOff val="35000"/>
                  </a:srgbClr>
                </a:solidFill>
              </a:rPr>
              <a:t>　・</a:t>
            </a:r>
            <a:r>
              <a:rPr kumimoji="0" lang="ja-JP" altLang="en-US" sz="1400" kern="0" dirty="0">
                <a:solidFill>
                  <a:srgbClr val="000000">
                    <a:lumMod val="65000"/>
                    <a:lumOff val="35000"/>
                  </a:srgbClr>
                </a:solidFill>
              </a:rPr>
              <a:t>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■購入する広告タイプ・アスペクト比によっては、入稿前審査にて事前原稿確認が必須です。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2982349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6" name="テキスト ボックス 5"/>
          <p:cNvSpPr txBox="1"/>
          <p:nvPr/>
        </p:nvSpPr>
        <p:spPr>
          <a:xfrm>
            <a:off x="454374" y="1124744"/>
            <a:ext cx="11402265" cy="2031325"/>
          </a:xfrm>
          <a:prstGeom prst="rect">
            <a:avLst/>
          </a:prstGeom>
          <a:noFill/>
        </p:spPr>
        <p:txBody>
          <a:bodyPr wrap="square" rtlCol="0">
            <a:spAutoFit/>
          </a:bodyPr>
          <a:lstStyle/>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日目以降の予約もできません。商品の掲載期間が半年の場合、在庫確認・シミュレーションと予約のタイミングにご注意ください</a:t>
            </a:r>
            <a:r>
              <a:rPr kumimoji="0" lang="ja-JP" altLang="en-US" sz="1400" kern="0" dirty="0" smtClean="0">
                <a:solidFill>
                  <a:schemeClr val="tx1">
                    <a:lumMod val="65000"/>
                    <a:lumOff val="35000"/>
                  </a:schemeClr>
                </a:solidFill>
              </a:rPr>
              <a:t>。</a:t>
            </a:r>
            <a:endParaRPr kumimoji="0" lang="en-US" altLang="ja-JP" sz="1400" kern="0" dirty="0" smtClean="0">
              <a:solidFill>
                <a:schemeClr val="tx1">
                  <a:lumMod val="65000"/>
                  <a:lumOff val="35000"/>
                </a:schemeClr>
              </a:solidFill>
            </a:endParaRPr>
          </a:p>
          <a:p>
            <a:endParaRPr lang="en-US" altLang="ja-JP" sz="1400" dirty="0" smtClean="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391227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1986</TotalTime>
  <Words>1338</Words>
  <Application>Microsoft Office PowerPoint</Application>
  <PresentationFormat>ワイド画面</PresentationFormat>
  <Paragraphs>219</Paragraphs>
  <Slides>9</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9</vt:i4>
      </vt:variant>
    </vt:vector>
  </HeadingPairs>
  <TitlesOfParts>
    <vt:vector size="16"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松本 恵実</cp:lastModifiedBy>
  <cp:revision>212</cp:revision>
  <dcterms:created xsi:type="dcterms:W3CDTF">2020-02-26T07:28:11Z</dcterms:created>
  <dcterms:modified xsi:type="dcterms:W3CDTF">2021-08-05T08:02:55Z</dcterms:modified>
</cp:coreProperties>
</file>