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3"/>
  </p:notesMasterIdLst>
  <p:sldIdLst>
    <p:sldId id="316" r:id="rId4"/>
    <p:sldId id="326" r:id="rId5"/>
    <p:sldId id="328" r:id="rId6"/>
    <p:sldId id="359" r:id="rId7"/>
    <p:sldId id="334" r:id="rId8"/>
    <p:sldId id="348" r:id="rId9"/>
    <p:sldId id="349" r:id="rId10"/>
    <p:sldId id="350" r:id="rId11"/>
    <p:sldId id="312" r:id="rId1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7080"/>
    <a:srgbClr val="454958"/>
    <a:srgbClr val="AEB1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92" d="100"/>
          <a:sy n="92" d="100"/>
        </p:scale>
        <p:origin x="80" y="1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2022/9/6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 2022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hyperlink" Target="https://s.yimg.jp/images/listing/pdfs/listing_nyuukoukitei.pdf" TargetMode="External"/><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1.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dirty="0"/>
              <a:t>年</a:t>
            </a:r>
            <a:r>
              <a:rPr lang="en-US" altLang="ja-JP" dirty="0"/>
              <a:t>2</a:t>
            </a:r>
            <a:r>
              <a:rPr lang="ja-JP" altLang="en-US" dirty="0"/>
              <a:t>月</a:t>
            </a:r>
            <a:r>
              <a:rPr lang="en-US" altLang="ja-JP" dirty="0"/>
              <a:t>16</a:t>
            </a:r>
            <a:r>
              <a:rPr lang="ja-JP" altLang="en-US" dirty="0"/>
              <a:t>日</a:t>
            </a: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055440" y="4941168"/>
            <a:ext cx="2808312" cy="360040"/>
          </a:xfrm>
        </p:spPr>
        <p:txBody>
          <a:bodyPr>
            <a:normAutofit/>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映画（</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B86B081A-AF9E-F9A3-0538-AA78F7A11AA4}"/>
              </a:ext>
            </a:extLst>
          </p:cNvPr>
          <p:cNvSpPr txBox="1">
            <a:spLocks/>
          </p:cNvSpPr>
          <p:nvPr/>
        </p:nvSpPr>
        <p:spPr>
          <a:xfrm>
            <a:off x="2063552" y="5283546"/>
            <a:ext cx="208823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p>
        </p:txBody>
      </p:sp>
    </p:spTree>
    <p:extLst>
      <p:ext uri="{BB962C8B-B14F-4D97-AF65-F5344CB8AC3E}">
        <p14:creationId xmlns:p14="http://schemas.microsoft.com/office/powerpoint/2010/main" val="1752774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映画</a:t>
            </a:r>
            <a:endParaRPr lang="en-US" altLang="ja-JP"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17" name="正方形/長方形 16"/>
          <p:cNvSpPr/>
          <p:nvPr/>
        </p:nvSpPr>
        <p:spPr>
          <a:xfrm>
            <a:off x="334963" y="6423213"/>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8" name="表 7">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652551439"/>
              </p:ext>
            </p:extLst>
          </p:nvPr>
        </p:nvGraphicFramePr>
        <p:xfrm>
          <a:off x="407368" y="908720"/>
          <a:ext cx="6120681" cy="5381690"/>
        </p:xfrm>
        <a:graphic>
          <a:graphicData uri="http://schemas.openxmlformats.org/drawingml/2006/table">
            <a:tbl>
              <a:tblPr firstCol="1" bandRow="1"/>
              <a:tblGrid>
                <a:gridCol w="2486693">
                  <a:extLst>
                    <a:ext uri="{9D8B030D-6E8A-4147-A177-3AD203B41FA5}">
                      <a16:colId xmlns:a16="http://schemas.microsoft.com/office/drawing/2014/main" val="792911817"/>
                    </a:ext>
                  </a:extLst>
                </a:gridCol>
                <a:gridCol w="1644554">
                  <a:extLst>
                    <a:ext uri="{9D8B030D-6E8A-4147-A177-3AD203B41FA5}">
                      <a16:colId xmlns:a16="http://schemas.microsoft.com/office/drawing/2014/main" val="598637953"/>
                    </a:ext>
                  </a:extLst>
                </a:gridCol>
                <a:gridCol w="1989434">
                  <a:extLst>
                    <a:ext uri="{9D8B030D-6E8A-4147-A177-3AD203B41FA5}">
                      <a16:colId xmlns:a16="http://schemas.microsoft.com/office/drawing/2014/main" val="2482122175"/>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1000" b="1" dirty="0">
                          <a:solidFill>
                            <a:schemeClr val="tx1">
                              <a:lumMod val="65000"/>
                              <a:lumOff val="35000"/>
                            </a:schemeClr>
                          </a:solidFill>
                          <a:latin typeface="+mj-lt"/>
                          <a:ea typeface="+mj-ea"/>
                        </a:rPr>
                        <a:t>Yahoo!</a:t>
                      </a:r>
                      <a:r>
                        <a:rPr kumimoji="1" lang="ja-JP" altLang="en-US" sz="1000" b="1" dirty="0">
                          <a:solidFill>
                            <a:schemeClr val="tx1">
                              <a:lumMod val="65000"/>
                              <a:lumOff val="35000"/>
                            </a:schemeClr>
                          </a:solidFill>
                          <a:latin typeface="+mj-lt"/>
                          <a:ea typeface="+mj-ea"/>
                        </a:rPr>
                        <a:t>映画　プライムカバー　</a:t>
                      </a:r>
                      <a:r>
                        <a:rPr kumimoji="1" lang="en-US" altLang="ja-JP" sz="1000" b="1" dirty="0">
                          <a:solidFill>
                            <a:schemeClr val="tx1">
                              <a:lumMod val="65000"/>
                              <a:lumOff val="35000"/>
                            </a:schemeClr>
                          </a:solidFill>
                          <a:latin typeface="+mj-lt"/>
                          <a:ea typeface="+mj-ea"/>
                        </a:rPr>
                        <a:t>SP</a:t>
                      </a:r>
                      <a:endParaRPr kumimoji="1" lang="ja-JP" altLang="en-US" sz="1000" b="1"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継続</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1000002605</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2022</a:t>
                      </a:r>
                      <a:r>
                        <a:rPr kumimoji="1" lang="ja-JP" altLang="en-US" sz="800" dirty="0">
                          <a:solidFill>
                            <a:schemeClr val="tx1">
                              <a:lumMod val="65000"/>
                              <a:lumOff val="35000"/>
                            </a:schemeClr>
                          </a:solidFill>
                          <a:latin typeface="+mj-lt"/>
                          <a:ea typeface="+mj-ea"/>
                        </a:rPr>
                        <a:t>年</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月</a:t>
                      </a:r>
                      <a:r>
                        <a:rPr kumimoji="1" lang="en-US" altLang="ja-JP" sz="800" dirty="0">
                          <a:solidFill>
                            <a:schemeClr val="tx1">
                              <a:lumMod val="65000"/>
                              <a:lumOff val="35000"/>
                            </a:schemeClr>
                          </a:solidFill>
                          <a:latin typeface="+mj-lt"/>
                          <a:ea typeface="+mj-ea"/>
                        </a:rPr>
                        <a:t>24</a:t>
                      </a:r>
                      <a:r>
                        <a:rPr kumimoji="1" lang="ja-JP" altLang="en-US" sz="800" dirty="0">
                          <a:solidFill>
                            <a:schemeClr val="tx1">
                              <a:lumMod val="65000"/>
                              <a:lumOff val="35000"/>
                            </a:schemeClr>
                          </a:solidFill>
                          <a:latin typeface="+mj-lt"/>
                          <a:ea typeface="+mj-ea"/>
                        </a:rPr>
                        <a:t>日（木）</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ー</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028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3918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 </a:t>
                      </a:r>
                      <a:r>
                        <a:rPr kumimoji="1" lang="ja-JP" altLang="en-US" sz="800" kern="1200" dirty="0">
                          <a:solidFill>
                            <a:schemeClr val="tx1">
                              <a:lumMod val="65000"/>
                              <a:lumOff val="35000"/>
                            </a:schemeClr>
                          </a:solidFill>
                          <a:latin typeface="メイリオ"/>
                          <a:ea typeface="メイリオ"/>
                          <a:cs typeface="+mn-cs"/>
                        </a:rPr>
                        <a:t>動画（</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 </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動画をフルスクリーンで再生する（</a:t>
                      </a:r>
                      <a:r>
                        <a:rPr kumimoji="1" lang="en-US" altLang="ja-JP" sz="800" kern="1200" dirty="0">
                          <a:solidFill>
                            <a:schemeClr val="tx1">
                              <a:lumMod val="65000"/>
                              <a:lumOff val="35000"/>
                            </a:schemeClr>
                          </a:solidFill>
                          <a:latin typeface="メイリオ"/>
                          <a:ea typeface="メイリオ"/>
                          <a:cs typeface="+mn-cs"/>
                        </a:rPr>
                        <a:t>for view</a:t>
                      </a:r>
                      <a:r>
                        <a:rPr kumimoji="1" lang="ja-JP" altLang="en-US" sz="800" kern="1200" dirty="0">
                          <a:solidFill>
                            <a:schemeClr val="tx1">
                              <a:lumMod val="65000"/>
                              <a:lumOff val="35000"/>
                            </a:schemeClr>
                          </a:solidFill>
                          <a:latin typeface="メイリオ"/>
                          <a:ea typeface="メイリオ"/>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b="0" dirty="0">
                          <a:solidFill>
                            <a:schemeClr val="tx1">
                              <a:lumMod val="65000"/>
                              <a:lumOff val="35000"/>
                            </a:schemeClr>
                          </a:solidFill>
                          <a:latin typeface="+mj-lt"/>
                          <a:ea typeface="+mj-ea"/>
                        </a:rPr>
                        <a:t>（ウェブ）</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映画（</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スマートフォン版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映画 作品詳細以下</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一部対象外</a:t>
                      </a:r>
                      <a:r>
                        <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rPr>
                        <a:t>のページがあります</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日（火）～</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日（金）</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320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a:solidFill>
                            <a:schemeClr val="tx1">
                              <a:lumMod val="65000"/>
                              <a:lumOff val="35000"/>
                            </a:schemeClr>
                          </a:solidFill>
                          <a:latin typeface="+mn-lt"/>
                          <a:ea typeface="+mn-ea"/>
                          <a:cs typeface="+mn-cs"/>
                        </a:rPr>
                        <a:t>7</a:t>
                      </a:r>
                      <a:r>
                        <a:rPr kumimoji="1" lang="ja-JP" altLang="en-US" sz="900" kern="1200" dirty="0">
                          <a:solidFill>
                            <a:schemeClr val="tx1">
                              <a:lumMod val="65000"/>
                              <a:lumOff val="35000"/>
                            </a:schemeClr>
                          </a:solidFill>
                          <a:latin typeface="+mn-lt"/>
                          <a:ea typeface="+mn-ea"/>
                          <a:cs typeface="+mn-cs"/>
                        </a:rPr>
                        <a:t>日間～</a:t>
                      </a:r>
                      <a:r>
                        <a:rPr kumimoji="1" lang="en-US" altLang="ja-JP" sz="900" kern="1200" dirty="0">
                          <a:solidFill>
                            <a:schemeClr val="tx1">
                              <a:lumMod val="65000"/>
                              <a:lumOff val="35000"/>
                            </a:schemeClr>
                          </a:solidFill>
                          <a:latin typeface="+mn-lt"/>
                          <a:ea typeface="+mn-ea"/>
                          <a:cs typeface="+mn-cs"/>
                        </a:rPr>
                        <a:t>31</a:t>
                      </a:r>
                      <a:r>
                        <a:rPr kumimoji="1" lang="ja-JP" altLang="en-US" sz="900" kern="1200" dirty="0">
                          <a:solidFill>
                            <a:schemeClr val="tx1">
                              <a:lumMod val="65000"/>
                              <a:lumOff val="35000"/>
                            </a:schemeClr>
                          </a:solidFill>
                          <a:latin typeface="+mn-lt"/>
                          <a:ea typeface="+mn-ea"/>
                          <a:cs typeface="+mn-cs"/>
                        </a:rPr>
                        <a:t>日間</a:t>
                      </a:r>
                      <a:endParaRPr kumimoji="1" lang="en-US" altLang="ja-JP" sz="9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※5</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日間からの掲載も可能ですが</a:t>
                      </a:r>
                      <a:endParaRPr kumimoji="1" lang="en-US" altLang="ja-JP" sz="700" kern="1200" dirty="0">
                        <a:solidFill>
                          <a:schemeClr val="tx1">
                            <a:lumMod val="65000"/>
                            <a:lumOff val="35000"/>
                          </a:schemeClr>
                        </a:solidFill>
                        <a:latin typeface="+mn-lt"/>
                        <a:ea typeface="+mn-ea"/>
                        <a:cs typeface="+mn-cs"/>
                      </a:endParaRPr>
                    </a:p>
                    <a:p>
                      <a:pPr algn="ctr"/>
                      <a:r>
                        <a:rPr kumimoji="1" lang="ja-JP" altLang="en-US" sz="700" kern="1200" dirty="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が未達成の場合補填対象外になります。</a:t>
                      </a:r>
                      <a:endParaRPr kumimoji="1" lang="en-US" altLang="ja-JP" sz="7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 </a:t>
                      </a: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3175" cap="flat" cmpd="sng" algn="ctr">
                      <a:solidFill>
                        <a:schemeClr val="tx1"/>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2</a:t>
                      </a:r>
                      <a:r>
                        <a:rPr kumimoji="1" lang="en-US" altLang="ja-JP" sz="800">
                          <a:solidFill>
                            <a:schemeClr val="tx1">
                              <a:lumMod val="65000"/>
                              <a:lumOff val="35000"/>
                            </a:schemeClr>
                          </a:solidFill>
                          <a:latin typeface="+mj-lt"/>
                          <a:ea typeface="+mj-ea"/>
                        </a:rPr>
                        <a:t>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3908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500</a:t>
                      </a:r>
                      <a:r>
                        <a:rPr kumimoji="1" lang="ja-JP" altLang="en-US" sz="800" baseline="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a:solidFill>
                            <a:schemeClr val="tx1">
                              <a:lumMod val="65000"/>
                              <a:lumOff val="35000"/>
                            </a:schemeClr>
                          </a:solidFill>
                          <a:latin typeface="+mj-lt"/>
                          <a:ea typeface="+mj-ea"/>
                          <a:cs typeface="+mn-cs"/>
                        </a:rPr>
                        <a:t>ー</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9" name="図 8"/>
          <p:cNvPicPr>
            <a:picLocks noChangeAspect="1"/>
          </p:cNvPicPr>
          <p:nvPr/>
        </p:nvPicPr>
        <p:blipFill>
          <a:blip r:embed="rId2"/>
          <a:stretch>
            <a:fillRect/>
          </a:stretch>
        </p:blipFill>
        <p:spPr>
          <a:xfrm>
            <a:off x="4511824" y="1988840"/>
            <a:ext cx="360040" cy="668821"/>
          </a:xfrm>
          <a:prstGeom prst="rect">
            <a:avLst/>
          </a:prstGeom>
        </p:spPr>
      </p:pic>
    </p:spTree>
    <p:extLst>
      <p:ext uri="{BB962C8B-B14F-4D97-AF65-F5344CB8AC3E}">
        <p14:creationId xmlns:p14="http://schemas.microsoft.com/office/powerpoint/2010/main" val="3454270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5944155"/>
              </p:ext>
            </p:extLst>
          </p:nvPr>
        </p:nvGraphicFramePr>
        <p:xfrm>
          <a:off x="335360" y="980728"/>
          <a:ext cx="7981164" cy="3267262"/>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1394946">
                  <a:extLst>
                    <a:ext uri="{9D8B030D-6E8A-4147-A177-3AD203B41FA5}">
                      <a16:colId xmlns:a16="http://schemas.microsoft.com/office/drawing/2014/main" val="2515137241"/>
                    </a:ext>
                  </a:extLst>
                </a:gridCol>
                <a:gridCol w="3960440">
                  <a:extLst>
                    <a:ext uri="{9D8B030D-6E8A-4147-A177-3AD203B41FA5}">
                      <a16:colId xmlns:a16="http://schemas.microsoft.com/office/drawing/2014/main" val="135909385"/>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Yahoo!</a:t>
                      </a:r>
                      <a:r>
                        <a:rPr kumimoji="1" lang="ja-JP" altLang="en-US" sz="1050" b="1" kern="1200" dirty="0">
                          <a:solidFill>
                            <a:schemeClr val="tx1">
                              <a:lumMod val="65000"/>
                              <a:lumOff val="35000"/>
                            </a:schemeClr>
                          </a:solidFill>
                          <a:latin typeface="+mn-lt"/>
                          <a:ea typeface="+mn-ea"/>
                          <a:cs typeface="+mn-cs"/>
                        </a:rPr>
                        <a:t>映画　プライムカバー　</a:t>
                      </a:r>
                      <a:r>
                        <a:rPr kumimoji="1" lang="en-US" altLang="ja-JP" sz="1050" b="1" kern="1200" dirty="0">
                          <a:solidFill>
                            <a:schemeClr val="tx1">
                              <a:lumMod val="65000"/>
                              <a:lumOff val="35000"/>
                            </a:schemeClr>
                          </a:solidFill>
                          <a:latin typeface="+mn-lt"/>
                          <a:ea typeface="+mn-ea"/>
                          <a:cs typeface="+mn-cs"/>
                        </a:rPr>
                        <a:t>SP</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err="1">
                          <a:solidFill>
                            <a:schemeClr val="tx1">
                              <a:lumMod val="65000"/>
                              <a:lumOff val="35000"/>
                            </a:schemeClr>
                          </a:solidFill>
                          <a:latin typeface="+mn-lt"/>
                          <a:ea typeface="+mn-ea"/>
                          <a:cs typeface="+mn-cs"/>
                        </a:rPr>
                        <a:t>ー</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err="1">
                          <a:solidFill>
                            <a:schemeClr val="tx1">
                              <a:lumMod val="65000"/>
                              <a:lumOff val="35000"/>
                            </a:schemeClr>
                          </a:solidFill>
                          <a:latin typeface="+mj-ea"/>
                          <a:ea typeface="+mj-ea"/>
                          <a:cs typeface="+mn-cs"/>
                        </a:rPr>
                        <a:t>ー</a:t>
                      </a:r>
                      <a:endParaRPr kumimoji="1" lang="ja-JP" altLang="en-US" sz="1050" b="0" kern="1200" dirty="0">
                        <a:solidFill>
                          <a:schemeClr val="tx1">
                            <a:lumMod val="65000"/>
                            <a:lumOff val="35000"/>
                          </a:schemeClr>
                        </a:solidFill>
                        <a:latin typeface="+mj-ea"/>
                        <a:ea typeface="+mj-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8" name="テキスト ボックス 5">
            <a:extLst>
              <a:ext uri="{FF2B5EF4-FFF2-40B4-BE49-F238E27FC236}">
                <a16:creationId xmlns:a16="http://schemas.microsoft.com/office/drawing/2014/main" id="{80B0730C-3B9E-4841-8DAD-6780CB507DD0}"/>
              </a:ext>
            </a:extLst>
          </p:cNvPr>
          <p:cNvSpPr txBox="1"/>
          <p:nvPr/>
        </p:nvSpPr>
        <p:spPr>
          <a:xfrm>
            <a:off x="407368" y="4389055"/>
            <a:ext cx="11305256" cy="201593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b="1" dirty="0">
                <a:solidFill>
                  <a:schemeClr val="tx1">
                    <a:lumMod val="65000"/>
                    <a:lumOff val="35000"/>
                  </a:schemeClr>
                </a:solidFill>
                <a:latin typeface="+mn-ea"/>
              </a:rPr>
              <a:t>【</a:t>
            </a:r>
            <a:r>
              <a:rPr lang="ja-JP" altLang="en-US" sz="1050" b="1" dirty="0">
                <a:solidFill>
                  <a:schemeClr val="tx1">
                    <a:lumMod val="65000"/>
                    <a:lumOff val="35000"/>
                  </a:schemeClr>
                </a:solidFill>
                <a:latin typeface="+mn-ea"/>
              </a:rPr>
              <a:t>注意事項</a:t>
            </a:r>
            <a:r>
              <a:rPr lang="en-US" altLang="ja-JP" sz="1050" b="1" dirty="0">
                <a:solidFill>
                  <a:schemeClr val="tx1">
                    <a:lumMod val="65000"/>
                    <a:lumOff val="35000"/>
                  </a:schemeClr>
                </a:solidFill>
                <a:latin typeface="+mn-ea"/>
              </a:rPr>
              <a:t>】</a:t>
            </a:r>
            <a:r>
              <a:rPr lang="ja-JP" altLang="en-US" sz="1050" b="1" dirty="0">
                <a:solidFill>
                  <a:schemeClr val="tx1">
                    <a:lumMod val="65000"/>
                    <a:lumOff val="35000"/>
                  </a:schemeClr>
                </a:solidFill>
                <a:latin typeface="+mn-ea"/>
              </a:rPr>
              <a:t>こちらの商品は、ターゲティング設定は不可です。</a:t>
            </a:r>
            <a:endParaRPr lang="en-US" altLang="ja-JP" sz="1050" b="1" dirty="0">
              <a:solidFill>
                <a:schemeClr val="tx1">
                  <a:lumMod val="65000"/>
                  <a:lumOff val="35000"/>
                </a:schemeClr>
              </a:solidFill>
              <a:latin typeface="+mn-ea"/>
            </a:endParaRPr>
          </a:p>
          <a:p>
            <a:pPr>
              <a:lnSpc>
                <a:spcPts val="1460"/>
              </a:lnSpc>
            </a:pP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a:t>
            </a:r>
            <a:r>
              <a:rPr lang="ja-JP" altLang="en-US" sz="1050" dirty="0">
                <a:solidFill>
                  <a:schemeClr val="bg1">
                    <a:lumMod val="85000"/>
                  </a:schemeClr>
                </a:solidFill>
                <a:latin typeface="+mn-ea"/>
              </a:rPr>
              <a:t>年齢は以下の区分で指定が可能です。</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15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19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20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24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25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29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30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34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35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39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40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44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45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49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50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54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55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59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60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64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65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69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70</a:t>
            </a:r>
            <a:r>
              <a:rPr lang="ja-JP" altLang="en-US" sz="1050" dirty="0">
                <a:solidFill>
                  <a:schemeClr val="bg1">
                    <a:lumMod val="85000"/>
                  </a:schemeClr>
                </a:solidFill>
                <a:latin typeface="+mn-ea"/>
              </a:rPr>
              <a:t>歳以上</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a:t>
            </a:r>
            <a:r>
              <a:rPr lang="en-US" altLang="ja-JP" sz="1050" dirty="0" err="1">
                <a:solidFill>
                  <a:schemeClr val="bg1">
                    <a:lumMod val="85000"/>
                  </a:schemeClr>
                </a:solidFill>
                <a:latin typeface="+mn-ea"/>
              </a:rPr>
              <a:t>vCPM</a:t>
            </a:r>
            <a:r>
              <a:rPr lang="ja-JP" altLang="en-US" sz="1050" dirty="0">
                <a:solidFill>
                  <a:schemeClr val="bg1">
                    <a:lumMod val="85000"/>
                  </a:schemeClr>
                </a:solidFill>
                <a:latin typeface="+mn-ea"/>
              </a:rPr>
              <a:t>は「基本料金</a:t>
            </a:r>
            <a:r>
              <a:rPr lang="en-US" altLang="ja-JP" sz="1050" dirty="0">
                <a:solidFill>
                  <a:schemeClr val="bg1">
                    <a:lumMod val="85000"/>
                  </a:schemeClr>
                </a:solidFill>
                <a:latin typeface="+mn-ea"/>
              </a:rPr>
              <a:t>×</a:t>
            </a:r>
            <a:r>
              <a:rPr lang="ja-JP" altLang="en-US" sz="1050" dirty="0">
                <a:solidFill>
                  <a:schemeClr val="bg1">
                    <a:lumMod val="85000"/>
                  </a:schemeClr>
                </a:solidFill>
                <a:latin typeface="+mn-ea"/>
              </a:rPr>
              <a:t>ターゲティングごとに設定されている掛け率」（小数点以下切り捨て）によって決定されます。</a:t>
            </a:r>
            <a:br>
              <a:rPr lang="en-US" altLang="ja-JP" sz="1050" dirty="0">
                <a:solidFill>
                  <a:schemeClr val="bg1">
                    <a:lumMod val="85000"/>
                  </a:schemeClr>
                </a:solidFill>
                <a:latin typeface="+mn-ea"/>
              </a:rPr>
            </a:br>
            <a:r>
              <a:rPr lang="en-US" altLang="ja-JP" sz="1050" dirty="0">
                <a:solidFill>
                  <a:schemeClr val="bg1">
                    <a:lumMod val="85000"/>
                  </a:schemeClr>
                </a:solidFill>
                <a:latin typeface="+mn-ea"/>
              </a:rPr>
              <a:t>※</a:t>
            </a:r>
            <a:r>
              <a:rPr lang="en-US" altLang="ja-JP" sz="1050" dirty="0" err="1">
                <a:solidFill>
                  <a:schemeClr val="bg1">
                    <a:lumMod val="85000"/>
                  </a:schemeClr>
                </a:solidFill>
                <a:latin typeface="+mn-ea"/>
              </a:rPr>
              <a:t>vCPM</a:t>
            </a:r>
            <a:r>
              <a:rPr lang="ja-JP" altLang="en-US" sz="1050" dirty="0">
                <a:solidFill>
                  <a:schemeClr val="bg1">
                    <a:lumMod val="85000"/>
                  </a:schemeClr>
                </a:solidFill>
                <a:latin typeface="+mn-ea"/>
              </a:rPr>
              <a:t>掛け率の最大値は</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倍になります。</a:t>
            </a:r>
            <a:endParaRPr lang="en-US" altLang="ja-JP" sz="1050" dirty="0">
              <a:solidFill>
                <a:schemeClr val="bg1">
                  <a:lumMod val="85000"/>
                </a:schemeClr>
              </a:solidFill>
              <a:latin typeface="+mn-ea"/>
            </a:endParaRPr>
          </a:p>
          <a:p>
            <a:pPr>
              <a:lnSpc>
                <a:spcPts val="1460"/>
              </a:lnSpc>
            </a:pPr>
            <a:r>
              <a:rPr lang="ja-JP" altLang="en-US" sz="1050" dirty="0">
                <a:solidFill>
                  <a:schemeClr val="bg1">
                    <a:lumMod val="85000"/>
                  </a:schemeClr>
                </a:solidFill>
                <a:latin typeface="+mn-ea"/>
              </a:rPr>
              <a:t>例：性別、年齢、オーディエンスカテゴリーを設定した場合、</a:t>
            </a:r>
            <a:r>
              <a:rPr lang="en-US" altLang="ja-JP" sz="1050" dirty="0">
                <a:solidFill>
                  <a:schemeClr val="bg1">
                    <a:lumMod val="85000"/>
                  </a:schemeClr>
                </a:solidFill>
                <a:latin typeface="+mn-ea"/>
              </a:rPr>
              <a:t>1.2</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 1.2</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 1.8</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=2.59</a:t>
            </a:r>
            <a:r>
              <a:rPr lang="ja-JP" altLang="en-US" sz="1050" dirty="0">
                <a:solidFill>
                  <a:schemeClr val="bg1">
                    <a:lumMod val="85000"/>
                  </a:schemeClr>
                </a:solidFill>
                <a:latin typeface="+mn-ea"/>
              </a:rPr>
              <a:t>倍となりますが、最大値が</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倍のため、</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倍で設定可能となります。</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a:t>
            </a:r>
            <a:r>
              <a:rPr lang="ja-JP" altLang="en-US" sz="1050" dirty="0">
                <a:solidFill>
                  <a:schemeClr val="bg1">
                    <a:lumMod val="85000"/>
                  </a:schemeClr>
                </a:solidFill>
                <a:latin typeface="+mn-ea"/>
              </a:rPr>
              <a:t>オーディエンスカテゴリーの詳細は、</a:t>
            </a:r>
            <a:r>
              <a:rPr lang="en-US" altLang="ja-JP" sz="1050" dirty="0">
                <a:solidFill>
                  <a:schemeClr val="bg1">
                    <a:lumMod val="85000"/>
                  </a:schemeClr>
                </a:solidFill>
                <a:latin typeface="+mn-ea"/>
              </a:rPr>
              <a:t>Yahoo!</a:t>
            </a:r>
            <a:r>
              <a:rPr lang="ja-JP" altLang="en-US" sz="1050" dirty="0">
                <a:solidFill>
                  <a:schemeClr val="bg1">
                    <a:lumMod val="85000"/>
                  </a:schemeClr>
                </a:solidFill>
                <a:latin typeface="+mn-ea"/>
              </a:rPr>
              <a:t>広告ヘルプを参照してください。</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https://ads-help.yahoo.co.jp/yahooads/display/articledetail?lan=ja&amp;aid=71655</a:t>
            </a:r>
            <a:endParaRPr lang="en-US" altLang="ja-JP" sz="1050" b="1" dirty="0">
              <a:solidFill>
                <a:schemeClr val="bg1">
                  <a:lumMod val="85000"/>
                </a:schemeClr>
              </a:solidFill>
              <a:latin typeface="+mn-ea"/>
            </a:endParaRPr>
          </a:p>
          <a:p>
            <a:pPr>
              <a:lnSpc>
                <a:spcPts val="1460"/>
              </a:lnSpc>
            </a:pPr>
            <a:r>
              <a:rPr lang="en-US" altLang="ja-JP" sz="1050" dirty="0">
                <a:solidFill>
                  <a:schemeClr val="bg1">
                    <a:lumMod val="85000"/>
                  </a:schemeClr>
                </a:solidFill>
              </a:rPr>
              <a:t>※SP</a:t>
            </a:r>
            <a:r>
              <a:rPr lang="ja-JP" altLang="en-US" sz="1050" dirty="0">
                <a:solidFill>
                  <a:schemeClr val="bg1">
                    <a:lumMod val="85000"/>
                  </a:schemeClr>
                </a:solidFill>
              </a:rPr>
              <a:t>はスマートフォン、</a:t>
            </a:r>
            <a:r>
              <a:rPr lang="en-US" altLang="ja-JP" sz="1050" dirty="0">
                <a:solidFill>
                  <a:schemeClr val="bg1">
                    <a:lumMod val="85000"/>
                  </a:schemeClr>
                </a:solidFill>
              </a:rPr>
              <a:t>PC</a:t>
            </a:r>
            <a:r>
              <a:rPr lang="ja-JP" altLang="en-US" sz="1050" dirty="0">
                <a:solidFill>
                  <a:schemeClr val="bg1">
                    <a:lumMod val="85000"/>
                  </a:schemeClr>
                </a:solidFill>
              </a:rPr>
              <a:t>はパソコン、</a:t>
            </a:r>
            <a:r>
              <a:rPr lang="en-US" altLang="ja-JP" sz="1050" dirty="0">
                <a:solidFill>
                  <a:schemeClr val="bg1">
                    <a:lumMod val="85000"/>
                  </a:schemeClr>
                </a:solidFill>
              </a:rPr>
              <a:t>MD</a:t>
            </a:r>
            <a:r>
              <a:rPr lang="ja-JP" altLang="en-US" sz="1050" dirty="0">
                <a:solidFill>
                  <a:schemeClr val="bg1">
                    <a:lumMod val="85000"/>
                  </a:schemeClr>
                </a:solidFill>
              </a:rPr>
              <a:t>はマルチデバイスの略称です。</a:t>
            </a:r>
            <a:endParaRPr lang="en-US" altLang="ja-JP" sz="1050" dirty="0">
              <a:solidFill>
                <a:schemeClr val="bg1">
                  <a:lumMod val="85000"/>
                </a:schemeClr>
              </a:solidFill>
              <a:latin typeface="+mn-ea"/>
            </a:endParaRPr>
          </a:p>
        </p:txBody>
      </p:sp>
    </p:spTree>
    <p:extLst>
      <p:ext uri="{BB962C8B-B14F-4D97-AF65-F5344CB8AC3E}">
        <p14:creationId xmlns:p14="http://schemas.microsoft.com/office/powerpoint/2010/main" val="2544187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nvGraphicFramePr>
        <p:xfrm>
          <a:off x="334964" y="980738"/>
          <a:ext cx="7993284" cy="5171172"/>
        </p:xfrm>
        <a:graphic>
          <a:graphicData uri="http://schemas.openxmlformats.org/drawingml/2006/table">
            <a:tbl>
              <a:tblPr firstCol="1" bandRow="1"/>
              <a:tblGrid>
                <a:gridCol w="4464892">
                  <a:extLst>
                    <a:ext uri="{9D8B030D-6E8A-4147-A177-3AD203B41FA5}">
                      <a16:colId xmlns:a16="http://schemas.microsoft.com/office/drawing/2014/main" val="792911817"/>
                    </a:ext>
                  </a:extLst>
                </a:gridCol>
                <a:gridCol w="3528392">
                  <a:extLst>
                    <a:ext uri="{9D8B030D-6E8A-4147-A177-3AD203B41FA5}">
                      <a16:colId xmlns:a16="http://schemas.microsoft.com/office/drawing/2014/main" val="3057805663"/>
                    </a:ext>
                  </a:extLst>
                </a:gridCol>
              </a:tblGrid>
              <a:tr h="3905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映画　プライムカバー　</a:t>
                      </a:r>
                      <a:r>
                        <a:rPr kumimoji="1" lang="en-US" altLang="ja-JP" sz="900" b="1" kern="1200" dirty="0">
                          <a:solidFill>
                            <a:schemeClr val="tx1">
                              <a:lumMod val="65000"/>
                              <a:lumOff val="35000"/>
                            </a:schemeClr>
                          </a:solidFill>
                          <a:latin typeface="+mn-lt"/>
                          <a:ea typeface="+mn-ea"/>
                          <a:cs typeface="+mn-cs"/>
                        </a:rPr>
                        <a:t>SP</a:t>
                      </a:r>
                      <a:endParaRPr kumimoji="1" lang="ja-JP" altLang="en-US" sz="90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76726869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628964"/>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rPr>
                        <a:t>×</a:t>
                      </a: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2278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914959637"/>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3629516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17829682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32745896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81248682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52081">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grpSp>
        <p:nvGrpSpPr>
          <p:cNvPr id="4" name="グループ化 3">
            <a:extLst>
              <a:ext uri="{FF2B5EF4-FFF2-40B4-BE49-F238E27FC236}">
                <a16:creationId xmlns:a16="http://schemas.microsoft.com/office/drawing/2014/main" id="{DF89C1DE-CB59-A187-8F62-5673C0F98F3F}"/>
              </a:ext>
            </a:extLst>
          </p:cNvPr>
          <p:cNvGrpSpPr/>
          <p:nvPr/>
        </p:nvGrpSpPr>
        <p:grpSpPr>
          <a:xfrm>
            <a:off x="263352" y="6189034"/>
            <a:ext cx="5477825" cy="630936"/>
            <a:chOff x="263352" y="6165884"/>
            <a:chExt cx="5477825" cy="630936"/>
          </a:xfrm>
        </p:grpSpPr>
        <p:sp>
          <p:nvSpPr>
            <p:cNvPr id="18" name="正方形/長方形 17"/>
            <p:cNvSpPr/>
            <p:nvPr/>
          </p:nvSpPr>
          <p:spPr>
            <a:xfrm>
              <a:off x="263352" y="6165884"/>
              <a:ext cx="5477825" cy="21544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健康・美容食品は一部の商材かつ、ブランディング訴求のみ可。健康器具・雑貨はブランディング訴求のみ可。</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grpSp>
          <p:nvGrpSpPr>
            <p:cNvPr id="2" name="グループ化 1">
              <a:extLst>
                <a:ext uri="{FF2B5EF4-FFF2-40B4-BE49-F238E27FC236}">
                  <a16:creationId xmlns:a16="http://schemas.microsoft.com/office/drawing/2014/main" id="{E09477CE-AB30-1489-C5AF-B6D5E37994F8}"/>
                </a:ext>
              </a:extLst>
            </p:cNvPr>
            <p:cNvGrpSpPr/>
            <p:nvPr/>
          </p:nvGrpSpPr>
          <p:grpSpPr>
            <a:xfrm>
              <a:off x="263352" y="6335155"/>
              <a:ext cx="4185761" cy="461665"/>
              <a:chOff x="7454855" y="6381328"/>
              <a:chExt cx="4185761" cy="461665"/>
            </a:xfrm>
          </p:grpSpPr>
          <p:sp>
            <p:nvSpPr>
              <p:cNvPr id="16" name="正方形/長方形 15"/>
              <p:cNvSpPr/>
              <p:nvPr/>
            </p:nvSpPr>
            <p:spPr>
              <a:xfrm>
                <a:off x="7454855" y="6381328"/>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pic>
            <p:nvPicPr>
              <p:cNvPr id="19" name="図 18"/>
              <p:cNvPicPr>
                <a:picLocks noChangeAspect="1"/>
              </p:cNvPicPr>
              <p:nvPr/>
            </p:nvPicPr>
            <p:blipFill>
              <a:blip r:embed="rId2"/>
              <a:stretch>
                <a:fillRect/>
              </a:stretch>
            </p:blipFill>
            <p:spPr>
              <a:xfrm>
                <a:off x="7680176" y="6405819"/>
                <a:ext cx="203602" cy="120158"/>
              </a:xfrm>
              <a:prstGeom prst="rect">
                <a:avLst/>
              </a:prstGeom>
            </p:spPr>
          </p:pic>
        </p:grpSp>
      </p:grpSp>
    </p:spTree>
    <p:extLst>
      <p:ext uri="{BB962C8B-B14F-4D97-AF65-F5344CB8AC3E}">
        <p14:creationId xmlns:p14="http://schemas.microsoft.com/office/powerpoint/2010/main" val="13710911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9" name="テキスト ボックス 8"/>
          <p:cNvSpPr txBox="1"/>
          <p:nvPr/>
        </p:nvSpPr>
        <p:spPr>
          <a:xfrm>
            <a:off x="299330" y="5940569"/>
            <a:ext cx="11726736" cy="584775"/>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2"/>
              </a:rPr>
              <a:t>https://ads-help.yahoo.co.jp/yahooads/guideline/articledetail?lan=ja&amp;aid=1493&amp;o=default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en-US" altLang="ja-JP" sz="1600" kern="0" dirty="0">
                <a:solidFill>
                  <a:schemeClr val="tx1">
                    <a:lumMod val="65000"/>
                    <a:lumOff val="35000"/>
                  </a:schemeClr>
                </a:solidFill>
              </a:rPr>
              <a:t>   </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3"/>
              </a:rPr>
              <a:t>https://s.yimg.jp/images/listing/pdfs/listing_nyuukoukitei.pdf</a:t>
            </a:r>
            <a:endParaRPr kumimoji="0" lang="en-US" altLang="ja-JP" sz="1600" kern="0" dirty="0">
              <a:solidFill>
                <a:schemeClr val="tx1">
                  <a:lumMod val="65000"/>
                  <a:lumOff val="35000"/>
                </a:schemeClr>
              </a:solidFill>
            </a:endParaRPr>
          </a:p>
        </p:txBody>
      </p:sp>
      <p:sp>
        <p:nvSpPr>
          <p:cNvPr id="10" name="テキスト ボックス 9">
            <a:extLst>
              <a:ext uri="{FF2B5EF4-FFF2-40B4-BE49-F238E27FC236}">
                <a16:creationId xmlns:a16="http://schemas.microsoft.com/office/drawing/2014/main" id="{105A310C-96BB-AD4C-AB58-A365BD4CA5F0}"/>
              </a:ext>
            </a:extLst>
          </p:cNvPr>
          <p:cNvSpPr txBox="1"/>
          <p:nvPr/>
        </p:nvSpPr>
        <p:spPr>
          <a:xfrm>
            <a:off x="1708705" y="865804"/>
            <a:ext cx="1157689" cy="477054"/>
          </a:xfrm>
          <a:prstGeom prst="rect">
            <a:avLst/>
          </a:prstGeom>
          <a:noFill/>
        </p:spPr>
        <p:txBody>
          <a:bodyPr wrap="none" rtlCol="0">
            <a:spAutoFit/>
          </a:bodyPr>
          <a:lstStyle/>
          <a:p>
            <a:pPr algn="ctr">
              <a:lnSpc>
                <a:spcPts val="1460"/>
              </a:lnSpc>
            </a:pPr>
            <a:r>
              <a:rPr lang="ja-JP" altLang="en-US" sz="1050" b="1" dirty="0"/>
              <a:t>画像（</a:t>
            </a:r>
            <a:r>
              <a:rPr lang="en-US" altLang="ja-JP" sz="1050" b="1" dirty="0"/>
              <a:t>16</a:t>
            </a:r>
            <a:r>
              <a:rPr lang="ja-JP" altLang="en-US" sz="1050" b="1" dirty="0"/>
              <a:t>：</a:t>
            </a:r>
            <a:r>
              <a:rPr lang="en-US" altLang="ja-JP" sz="1050" b="1" dirty="0"/>
              <a:t>9</a:t>
            </a:r>
            <a:r>
              <a:rPr lang="ja-JP" altLang="en-US" sz="1050" b="1" dirty="0"/>
              <a:t>）</a:t>
            </a:r>
            <a:endParaRPr lang="en-US" altLang="ja-JP" sz="1050" b="1" dirty="0"/>
          </a:p>
          <a:p>
            <a:pPr algn="ctr">
              <a:lnSpc>
                <a:spcPts val="1460"/>
              </a:lnSpc>
            </a:pPr>
            <a:r>
              <a:rPr lang="ja-JP" altLang="en-US" sz="1050" b="1" dirty="0"/>
              <a:t>動画（</a:t>
            </a:r>
            <a:r>
              <a:rPr lang="en-US" altLang="ja-JP" sz="1050" b="1" dirty="0"/>
              <a:t>16</a:t>
            </a:r>
            <a:r>
              <a:rPr lang="ja-JP" altLang="en-US" sz="1050" b="1" dirty="0"/>
              <a:t>：</a:t>
            </a:r>
            <a:r>
              <a:rPr lang="en-US" altLang="ja-JP" sz="1050" b="1" dirty="0"/>
              <a:t>9</a:t>
            </a:r>
            <a:r>
              <a:rPr lang="ja-JP" altLang="en-US" sz="1050" b="1" dirty="0"/>
              <a:t>）</a:t>
            </a:r>
            <a:endParaRPr lang="en-US" altLang="ja-JP" sz="1050" b="1" dirty="0"/>
          </a:p>
        </p:txBody>
      </p:sp>
      <p:pic>
        <p:nvPicPr>
          <p:cNvPr id="11" name="図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1464" y="1370444"/>
            <a:ext cx="1893088" cy="4149080"/>
          </a:xfrm>
          <a:prstGeom prst="rect">
            <a:avLst/>
          </a:prstGeom>
        </p:spPr>
      </p:pic>
    </p:spTree>
    <p:extLst>
      <p:ext uri="{BB962C8B-B14F-4D97-AF65-F5344CB8AC3E}">
        <p14:creationId xmlns:p14="http://schemas.microsoft.com/office/powerpoint/2010/main" val="2478737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3</a:t>
            </a:r>
            <a:r>
              <a:rPr lang="ja-JP" altLang="en-US" dirty="0"/>
              <a:t>月</a:t>
            </a:r>
            <a:r>
              <a:rPr lang="en-US" altLang="ja-JP" dirty="0"/>
              <a:t>-4</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a:solidFill>
                  <a:schemeClr val="tx1">
                    <a:lumMod val="65000"/>
                    <a:lumOff val="35000"/>
                  </a:schemeClr>
                </a:solidFill>
              </a:rPr>
              <a:t>四半期の期間を跨ぐ掲載期間の予約を可能にするため、掲載開始日を</a:t>
            </a:r>
            <a:r>
              <a:rPr lang="en-US" altLang="ja-JP" sz="2000" b="1" dirty="0">
                <a:solidFill>
                  <a:schemeClr val="accent6"/>
                </a:solidFill>
              </a:rPr>
              <a:t>1</a:t>
            </a:r>
            <a:r>
              <a:rPr lang="ja-JP" altLang="en-US" sz="2000" b="1" dirty="0">
                <a:solidFill>
                  <a:schemeClr val="accent6"/>
                </a:solidFill>
              </a:rPr>
              <a:t>カ月</a:t>
            </a:r>
            <a:r>
              <a:rPr lang="ja-JP" altLang="en-US" sz="2000" dirty="0">
                <a:solidFill>
                  <a:schemeClr val="accent6"/>
                </a:solidFill>
              </a:rPr>
              <a:t>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掲載期間は「商品一覧」ページ「掲載期間」の項目で確認いただけます。</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月から</a:t>
            </a:r>
            <a:r>
              <a:rPr lang="en-US" altLang="ja-JP" sz="2000" dirty="0">
                <a:solidFill>
                  <a:schemeClr val="tx1">
                    <a:lumMod val="65000"/>
                    <a:lumOff val="35000"/>
                  </a:schemeClr>
                </a:solidFill>
              </a:rPr>
              <a:t>4</a:t>
            </a:r>
            <a:r>
              <a:rPr lang="ja-JP" altLang="en-US" sz="2000" dirty="0">
                <a:solidFill>
                  <a:schemeClr val="tx1">
                    <a:lumMod val="65000"/>
                    <a:lumOff val="35000"/>
                  </a:schemeClr>
                </a:solidFill>
              </a:rPr>
              <a:t>月、といった期を跨ぐ掲載期間をご希望の場合は、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今回リリースする第</a:t>
            </a:r>
            <a:r>
              <a:rPr lang="en-US" altLang="ja-JP" sz="2000" dirty="0">
                <a:solidFill>
                  <a:schemeClr val="tx1">
                    <a:lumMod val="65000"/>
                    <a:lumOff val="35000"/>
                  </a:schemeClr>
                </a:solidFill>
              </a:rPr>
              <a:t>1</a:t>
            </a:r>
            <a:r>
              <a:rPr lang="ja-JP" altLang="en-US" sz="2000" dirty="0">
                <a:solidFill>
                  <a:schemeClr val="tx1">
                    <a:lumMod val="65000"/>
                    <a:lumOff val="35000"/>
                  </a:schemeClr>
                </a:solidFill>
              </a:rPr>
              <a:t>四半期（</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6</a:t>
            </a:r>
            <a:r>
              <a:rPr lang="ja-JP" altLang="en-US" sz="2000" dirty="0">
                <a:solidFill>
                  <a:schemeClr val="tx1">
                    <a:lumMod val="65000"/>
                    <a:lumOff val="35000"/>
                  </a:schemeClr>
                </a:solidFill>
              </a:rPr>
              <a:t>月または</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月）商品をご利用ください。</a:t>
            </a:r>
            <a:endParaRPr lang="en-US" altLang="ja-JP" sz="2000" dirty="0">
              <a:solidFill>
                <a:schemeClr val="tx1">
                  <a:lumMod val="65000"/>
                  <a:lumOff val="35000"/>
                </a:schemeClr>
              </a:solidFill>
            </a:endParaRPr>
          </a:p>
        </p:txBody>
      </p:sp>
      <p:sp>
        <p:nvSpPr>
          <p:cNvPr id="39" name="正方形/長方形 38"/>
          <p:cNvSpPr/>
          <p:nvPr/>
        </p:nvSpPr>
        <p:spPr>
          <a:xfrm>
            <a:off x="551384"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a:t>
            </a:r>
            <a:r>
              <a:rPr lang="ja-JP" altLang="en-US" dirty="0">
                <a:solidFill>
                  <a:schemeClr val="tx1"/>
                </a:solidFill>
              </a:rPr>
              <a:t>月</a:t>
            </a: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2</a:t>
            </a:r>
            <a:r>
              <a:rPr lang="ja-JP" altLang="en-US" dirty="0">
                <a:solidFill>
                  <a:schemeClr val="tx1"/>
                </a:solidFill>
              </a:rPr>
              <a:t>月</a:t>
            </a: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3</a:t>
            </a:r>
            <a:r>
              <a:rPr lang="ja-JP" altLang="en-US" dirty="0">
                <a:solidFill>
                  <a:schemeClr val="tx1"/>
                </a:solidFill>
              </a:rPr>
              <a:t>月</a:t>
            </a: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4</a:t>
            </a:r>
            <a:r>
              <a:rPr lang="ja-JP" altLang="en-US" dirty="0">
                <a:solidFill>
                  <a:schemeClr val="tx1"/>
                </a:solidFill>
              </a:rPr>
              <a:t>月</a:t>
            </a: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5</a:t>
            </a:r>
            <a:r>
              <a:rPr lang="ja-JP" altLang="en-US" dirty="0">
                <a:solidFill>
                  <a:schemeClr val="tx1"/>
                </a:solidFill>
              </a:rPr>
              <a:t>月</a:t>
            </a: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6</a:t>
            </a:r>
            <a:r>
              <a:rPr lang="ja-JP" altLang="en-US" dirty="0">
                <a:solidFill>
                  <a:schemeClr val="tx1"/>
                </a:solidFill>
              </a:rPr>
              <a:t>月</a:t>
            </a: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a:solidFill>
                  <a:schemeClr val="bg1"/>
                </a:solidFill>
              </a:rPr>
              <a:t>2022</a:t>
            </a:r>
            <a:r>
              <a:rPr lang="ja-JP" altLang="en-US" b="1" dirty="0">
                <a:solidFill>
                  <a:schemeClr val="bg1"/>
                </a:solidFill>
              </a:rPr>
              <a:t>年</a:t>
            </a:r>
            <a:r>
              <a:rPr lang="en-US" altLang="ja-JP" b="1" dirty="0">
                <a:solidFill>
                  <a:schemeClr val="bg1"/>
                </a:solidFill>
              </a:rPr>
              <a:t>1</a:t>
            </a:r>
            <a:r>
              <a:rPr lang="ja-JP" altLang="en-US" b="1" dirty="0">
                <a:solidFill>
                  <a:schemeClr val="bg1"/>
                </a:solidFill>
              </a:rPr>
              <a:t>月～</a:t>
            </a:r>
            <a:r>
              <a:rPr lang="en-US" altLang="ja-JP" b="1" dirty="0">
                <a:solidFill>
                  <a:schemeClr val="bg1"/>
                </a:solidFill>
              </a:rPr>
              <a:t>3</a:t>
            </a:r>
            <a:r>
              <a:rPr lang="ja-JP" altLang="en-US" b="1" dirty="0">
                <a:solidFill>
                  <a:schemeClr val="bg1"/>
                </a:solidFill>
              </a:rPr>
              <a:t>月</a:t>
            </a: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a:solidFill>
                  <a:schemeClr val="bg1"/>
                </a:solidFill>
              </a:rPr>
              <a:t>2022</a:t>
            </a:r>
            <a:r>
              <a:rPr lang="ja-JP" altLang="en-US" b="1" dirty="0">
                <a:solidFill>
                  <a:schemeClr val="bg1"/>
                </a:solidFill>
              </a:rPr>
              <a:t>年</a:t>
            </a:r>
            <a:r>
              <a:rPr lang="en-US" altLang="ja-JP" b="1" dirty="0">
                <a:solidFill>
                  <a:schemeClr val="bg1"/>
                </a:solidFill>
              </a:rPr>
              <a:t>4</a:t>
            </a:r>
            <a:r>
              <a:rPr lang="ja-JP" altLang="en-US" b="1" dirty="0">
                <a:solidFill>
                  <a:schemeClr val="bg1"/>
                </a:solidFill>
              </a:rPr>
              <a:t>月～</a:t>
            </a:r>
            <a:r>
              <a:rPr lang="en-US" altLang="ja-JP" b="1" dirty="0">
                <a:solidFill>
                  <a:schemeClr val="bg1"/>
                </a:solidFill>
              </a:rPr>
              <a:t>6</a:t>
            </a:r>
            <a:r>
              <a:rPr lang="ja-JP" altLang="en-US" b="1" dirty="0">
                <a:solidFill>
                  <a:schemeClr val="bg1"/>
                </a:solidFill>
              </a:rPr>
              <a:t>月</a:t>
            </a: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商品有効期間：</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1</a:t>
            </a:r>
            <a:r>
              <a:rPr lang="ja-JP" altLang="en-US" sz="1600" dirty="0">
                <a:solidFill>
                  <a:schemeClr val="tx1"/>
                </a:solidFill>
              </a:rPr>
              <a:t>月～</a:t>
            </a:r>
            <a:r>
              <a:rPr lang="en-US" altLang="ja-JP" sz="1600" dirty="0">
                <a:solidFill>
                  <a:schemeClr val="tx1"/>
                </a:solidFill>
              </a:rPr>
              <a:t>3</a:t>
            </a:r>
            <a:r>
              <a:rPr lang="ja-JP" altLang="en-US" sz="1600" dirty="0">
                <a:solidFill>
                  <a:schemeClr val="tx1"/>
                </a:solidFill>
              </a:rPr>
              <a:t>月</a:t>
            </a: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　商品有効期間： ～</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6</a:t>
            </a:r>
            <a:r>
              <a:rPr lang="ja-JP" altLang="en-US" sz="1600" dirty="0">
                <a:solidFill>
                  <a:schemeClr val="tx1"/>
                </a:solidFill>
              </a:rPr>
              <a:t>月</a:t>
            </a: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前倒し期間</a:t>
            </a:r>
            <a:endParaRPr lang="en-US" altLang="ja-JP" sz="1600" dirty="0">
              <a:solidFill>
                <a:schemeClr val="bg1"/>
              </a:solidFill>
            </a:endParaRPr>
          </a:p>
          <a:p>
            <a:pPr algn="ctr"/>
            <a:r>
              <a:rPr lang="en-US" altLang="ja-JP" sz="1400" dirty="0">
                <a:solidFill>
                  <a:schemeClr val="bg1"/>
                </a:solidFill>
              </a:rPr>
              <a:t>2022</a:t>
            </a:r>
            <a:r>
              <a:rPr lang="ja-JP" altLang="en-US" sz="1400" dirty="0">
                <a:solidFill>
                  <a:schemeClr val="bg1"/>
                </a:solidFill>
              </a:rPr>
              <a:t>年</a:t>
            </a:r>
            <a:r>
              <a:rPr lang="en-US" altLang="ja-JP" sz="1400" dirty="0">
                <a:solidFill>
                  <a:schemeClr val="bg1"/>
                </a:solidFill>
              </a:rPr>
              <a:t>3</a:t>
            </a:r>
            <a:r>
              <a:rPr lang="ja-JP" altLang="en-US" sz="1400" dirty="0">
                <a:solidFill>
                  <a:schemeClr val="bg1"/>
                </a:solidFill>
              </a:rPr>
              <a:t>月</a:t>
            </a:r>
            <a:r>
              <a:rPr lang="en-US" altLang="ja-JP" sz="1400" dirty="0">
                <a:solidFill>
                  <a:schemeClr val="bg1"/>
                </a:solidFill>
              </a:rPr>
              <a:t>1</a:t>
            </a:r>
            <a:r>
              <a:rPr lang="ja-JP" altLang="en-US" sz="1400" dirty="0">
                <a:solidFill>
                  <a:schemeClr val="bg1"/>
                </a:solidFill>
              </a:rPr>
              <a:t>日～</a:t>
            </a:r>
          </a:p>
        </p:txBody>
      </p:sp>
    </p:spTree>
    <p:extLst>
      <p:ext uri="{BB962C8B-B14F-4D97-AF65-F5344CB8AC3E}">
        <p14:creationId xmlns:p14="http://schemas.microsoft.com/office/powerpoint/2010/main" val="35330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6" name="テキスト ボックス 5"/>
          <p:cNvSpPr txBox="1"/>
          <p:nvPr/>
        </p:nvSpPr>
        <p:spPr>
          <a:xfrm>
            <a:off x="454374" y="1124744"/>
            <a:ext cx="11402265" cy="547842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PDF</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https://s.yimg.jp/images/listing/pdfs/listing_nyuukoukitei.pdf</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ディスプレイ広告（予約型）審査相談フォームよりご依頼ください。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147898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6" name="テキスト ボックス 5"/>
          <p:cNvSpPr txBox="1"/>
          <p:nvPr/>
        </p:nvSpPr>
        <p:spPr>
          <a:xfrm>
            <a:off x="454374" y="1124744"/>
            <a:ext cx="11571692" cy="2246769"/>
          </a:xfrm>
          <a:prstGeom prst="rect">
            <a:avLst/>
          </a:prstGeom>
          <a:noFill/>
        </p:spPr>
        <p:txBody>
          <a:bodyPr wrap="square" lIns="91440" tIns="45720" rIns="91440" bIns="45720" rtlCol="0" anchor="t">
            <a:spAutoFit/>
          </a:bodyPr>
          <a:lstStyle/>
          <a:p>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3382961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2117</TotalTime>
  <Words>1594</Words>
  <Application>Microsoft Office PowerPoint</Application>
  <PresentationFormat>ワイド画面</PresentationFormat>
  <Paragraphs>201</Paragraphs>
  <Slides>9</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3</vt:i4>
      </vt:variant>
      <vt:variant>
        <vt:lpstr>スライド タイトル</vt:lpstr>
      </vt:variant>
      <vt:variant>
        <vt:i4>9</vt:i4>
      </vt:variant>
    </vt:vector>
  </HeadingPairs>
  <TitlesOfParts>
    <vt:vector size="15" baseType="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松本 恵実</cp:lastModifiedBy>
  <cp:revision>232</cp:revision>
  <dcterms:created xsi:type="dcterms:W3CDTF">2020-02-26T07:28:11Z</dcterms:created>
  <dcterms:modified xsi:type="dcterms:W3CDTF">2022-09-06T01:08:28Z</dcterms:modified>
</cp:coreProperties>
</file>