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0"/>
  </p:notesMasterIdLst>
  <p:handoutMasterIdLst>
    <p:handoutMasterId r:id="rId11"/>
  </p:handoutMasterIdLst>
  <p:sldIdLst>
    <p:sldId id="751" r:id="rId2"/>
    <p:sldId id="765" r:id="rId3"/>
    <p:sldId id="766" r:id="rId4"/>
    <p:sldId id="767" r:id="rId5"/>
    <p:sldId id="758" r:id="rId6"/>
    <p:sldId id="763" r:id="rId7"/>
    <p:sldId id="768" r:id="rId8"/>
    <p:sldId id="769" r:id="rId9"/>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B"/>
    <a:srgbClr val="A3A3AE"/>
    <a:srgbClr val="DCDDDD"/>
    <a:srgbClr val="E4E4EC"/>
    <a:srgbClr val="FFCCD1"/>
    <a:srgbClr val="7F7F7F"/>
    <a:srgbClr val="FFE9EA"/>
    <a:srgbClr val="003399"/>
    <a:srgbClr val="F5F5F9"/>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3A2370B-5FF7-473B-B95E-C80E989906E6}" v="50" dt="2021-01-07T09:48:59.010"/>
    <p1510:client id="{CEAF8666-3763-49AB-8F82-2E024FB94C5C}" v="2" dt="2020-10-05T02:02:43.667"/>
    <p1510:client id="{D08125CD-5D5C-47E1-938F-2B8F8A16C545}" v="1" dt="2021-01-07T09:49:54.470"/>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83" d="100"/>
          <a:sy n="83" d="100"/>
        </p:scale>
        <p:origin x="63" y="30"/>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docChgLst>
    <pc:chgData name="moohara" userId="UoaLVfUKvhleAWKkspD1KH24VyPhZVKii0KpHF7Icwg=" providerId="None" clId="Web-{C3A2370B-5FF7-473B-B95E-C80E989906E6}"/>
    <pc:docChg chg="modSld">
      <pc:chgData name="moohara" userId="UoaLVfUKvhleAWKkspD1KH24VyPhZVKii0KpHF7Icwg=" providerId="None" clId="Web-{C3A2370B-5FF7-473B-B95E-C80E989906E6}" dt="2021-01-07T09:48:59.010" v="49" actId="20577"/>
      <pc:docMkLst>
        <pc:docMk/>
      </pc:docMkLst>
      <pc:sldChg chg="modSp">
        <pc:chgData name="moohara" userId="UoaLVfUKvhleAWKkspD1KH24VyPhZVKii0KpHF7Icwg=" providerId="None" clId="Web-{C3A2370B-5FF7-473B-B95E-C80E989906E6}" dt="2021-01-07T09:48:56.026" v="47" actId="20577"/>
        <pc:sldMkLst>
          <pc:docMk/>
          <pc:sldMk cId="501929044" sldId="752"/>
        </pc:sldMkLst>
        <pc:spChg chg="mod">
          <ac:chgData name="moohara" userId="UoaLVfUKvhleAWKkspD1KH24VyPhZVKii0KpHF7Icwg=" providerId="None" clId="Web-{C3A2370B-5FF7-473B-B95E-C80E989906E6}" dt="2021-01-07T09:48:56.026" v="47" actId="20577"/>
          <ac:spMkLst>
            <pc:docMk/>
            <pc:sldMk cId="501929044" sldId="752"/>
            <ac:spMk id="5" creationId="{00000000-0000-0000-0000-000000000000}"/>
          </ac:spMkLst>
        </pc:spChg>
      </pc:sldChg>
      <pc:sldChg chg="delSp">
        <pc:chgData name="moohara" userId="UoaLVfUKvhleAWKkspD1KH24VyPhZVKii0KpHF7Icwg=" providerId="None" clId="Web-{C3A2370B-5FF7-473B-B95E-C80E989906E6}" dt="2021-01-07T09:48:04.290" v="0"/>
        <pc:sldMkLst>
          <pc:docMk/>
          <pc:sldMk cId="2245122800" sldId="757"/>
        </pc:sldMkLst>
        <pc:spChg chg="del">
          <ac:chgData name="moohara" userId="UoaLVfUKvhleAWKkspD1KH24VyPhZVKii0KpHF7Icwg=" providerId="None" clId="Web-{C3A2370B-5FF7-473B-B95E-C80E989906E6}" dt="2021-01-07T09:48:04.290" v="0"/>
          <ac:spMkLst>
            <pc:docMk/>
            <pc:sldMk cId="2245122800" sldId="757"/>
            <ac:spMk id="10" creationId="{00000000-0000-0000-0000-000000000000}"/>
          </ac:spMkLst>
        </pc:spChg>
      </pc:sldChg>
    </pc:docChg>
  </pc:docChgLst>
  <pc:docChgLst>
    <pc:chgData name="moohara" userId="UoaLVfUKvhleAWKkspD1KH24VyPhZVKii0KpHF7Icwg=" providerId="None" clId="Web-{D08125CD-5D5C-47E1-938F-2B8F8A16C545}"/>
    <pc:docChg chg="delSld">
      <pc:chgData name="moohara" userId="UoaLVfUKvhleAWKkspD1KH24VyPhZVKii0KpHF7Icwg=" providerId="None" clId="Web-{D08125CD-5D5C-47E1-938F-2B8F8A16C545}" dt="2021-01-07T09:49:54.470" v="0"/>
      <pc:docMkLst>
        <pc:docMk/>
      </pc:docMkLst>
      <pc:sldChg chg="del">
        <pc:chgData name="moohara" userId="UoaLVfUKvhleAWKkspD1KH24VyPhZVKii0KpHF7Icwg=" providerId="None" clId="Web-{D08125CD-5D5C-47E1-938F-2B8F8A16C545}" dt="2021-01-07T09:49:54.470" v="0"/>
        <pc:sldMkLst>
          <pc:docMk/>
          <pc:sldMk cId="3580941906" sldId="76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2021/3/24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2021/3/24</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522368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932716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728490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616469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2021/3/24</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form-business.yahoo.co.jp/claris/enqueteForm?inquiry_type=display_suppor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56456" y="4245283"/>
            <a:ext cx="9906000"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映画（</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2021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a:solidFill>
                  <a:srgbClr val="454958"/>
                </a:solidFill>
                <a:latin typeface="メイリオ" pitchFamily="50" charset="-128"/>
                <a:ea typeface="メイリオ" pitchFamily="50" charset="-128"/>
                <a:cs typeface="メイリオ" pitchFamily="50" charset="-128"/>
              </a:rPr>
              <a:t>3</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400" dirty="0">
                <a:solidFill>
                  <a:srgbClr val="454958"/>
                </a:solidFill>
                <a:latin typeface="メイリオ" pitchFamily="50" charset="-128"/>
                <a:ea typeface="メイリオ" pitchFamily="50" charset="-128"/>
                <a:cs typeface="メイリオ" pitchFamily="50" charset="-128"/>
              </a:rPr>
              <a:t>更新日：</a:t>
            </a:r>
            <a:r>
              <a:rPr lang="en-US" altLang="ja-JP" sz="1400" dirty="0">
                <a:solidFill>
                  <a:srgbClr val="454958"/>
                </a:solidFill>
                <a:latin typeface="メイリオ" pitchFamily="50" charset="-128"/>
                <a:ea typeface="メイリオ" pitchFamily="50" charset="-128"/>
                <a:cs typeface="メイリオ" pitchFamily="50" charset="-128"/>
              </a:rPr>
              <a:t>2021</a:t>
            </a:r>
            <a:r>
              <a:rPr lang="ja-JP" altLang="en-US" sz="1400" dirty="0" smtClean="0">
                <a:solidFill>
                  <a:srgbClr val="454958"/>
                </a:solidFill>
                <a:latin typeface="メイリオ" pitchFamily="50" charset="-128"/>
                <a:ea typeface="メイリオ" pitchFamily="50" charset="-128"/>
                <a:cs typeface="メイリオ" pitchFamily="50" charset="-128"/>
              </a:rPr>
              <a:t>年</a:t>
            </a:r>
            <a:r>
              <a:rPr lang="en-US" altLang="ja-JP" sz="1400" dirty="0">
                <a:solidFill>
                  <a:srgbClr val="454958"/>
                </a:solidFill>
                <a:latin typeface="メイリオ" pitchFamily="50" charset="-128"/>
                <a:ea typeface="メイリオ" pitchFamily="50" charset="-128"/>
                <a:cs typeface="メイリオ" pitchFamily="50" charset="-128"/>
              </a:rPr>
              <a:t>3</a:t>
            </a:r>
            <a:r>
              <a:rPr lang="ja-JP" altLang="en-US" sz="1400" dirty="0" smtClean="0">
                <a:solidFill>
                  <a:srgbClr val="454958"/>
                </a:solidFill>
                <a:latin typeface="メイリオ" pitchFamily="50" charset="-128"/>
                <a:ea typeface="メイリオ" pitchFamily="50" charset="-128"/>
                <a:cs typeface="メイリオ" pitchFamily="50" charset="-128"/>
              </a:rPr>
              <a:t>月</a:t>
            </a:r>
            <a:r>
              <a:rPr lang="en-US" altLang="ja-JP" sz="1400" dirty="0" smtClean="0">
                <a:solidFill>
                  <a:srgbClr val="454958"/>
                </a:solidFill>
                <a:latin typeface="メイリオ" pitchFamily="50" charset="-128"/>
                <a:ea typeface="メイリオ" pitchFamily="50" charset="-128"/>
                <a:cs typeface="メイリオ" pitchFamily="50" charset="-128"/>
              </a:rPr>
              <a:t>26</a:t>
            </a:r>
            <a:r>
              <a:rPr lang="ja-JP" altLang="en-US" sz="1400" dirty="0" smtClean="0">
                <a:solidFill>
                  <a:srgbClr val="454958"/>
                </a:solidFill>
                <a:latin typeface="メイリオ" pitchFamily="50" charset="-128"/>
                <a:ea typeface="メイリオ" pitchFamily="50" charset="-128"/>
                <a:cs typeface="メイリオ" pitchFamily="50" charset="-128"/>
              </a:rPr>
              <a:t>日</a:t>
            </a:r>
            <a:endParaRPr lang="ja-JP" altLang="en-US" sz="14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664278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latin typeface="+mn-ea"/>
                <a:ea typeface="+mn-ea"/>
              </a:rPr>
              <a:t>Copyright</a:t>
            </a:r>
            <a:r>
              <a:rPr lang="ja-JP" altLang="en-US" dirty="0">
                <a:solidFill>
                  <a:prstClr val="black"/>
                </a:solidFill>
                <a:latin typeface="+mn-ea"/>
                <a:ea typeface="+mn-ea"/>
              </a:rPr>
              <a:t>（</a:t>
            </a:r>
            <a:r>
              <a:rPr lang="en-US" altLang="ja-JP" dirty="0">
                <a:solidFill>
                  <a:prstClr val="black"/>
                </a:solidFill>
                <a:latin typeface="+mn-ea"/>
                <a:ea typeface="+mn-ea"/>
              </a:rPr>
              <a:t>C</a:t>
            </a:r>
            <a:r>
              <a:rPr lang="ja-JP" altLang="en-US" dirty="0">
                <a:solidFill>
                  <a:prstClr val="black"/>
                </a:solidFill>
                <a:latin typeface="+mn-ea"/>
                <a:ea typeface="+mn-ea"/>
              </a:rPr>
              <a:t>）</a:t>
            </a:r>
            <a:r>
              <a:rPr lang="en-US" altLang="ja-JP" dirty="0">
                <a:solidFill>
                  <a:prstClr val="black"/>
                </a:solidFill>
                <a:latin typeface="+mn-ea"/>
                <a:ea typeface="+mn-ea"/>
              </a:rPr>
              <a:t>2021 Yahoo Japan Corporation. All Rights Reserved. </a:t>
            </a:r>
            <a:r>
              <a:rPr lang="ja-JP" altLang="en-US" dirty="0">
                <a:solidFill>
                  <a:prstClr val="black"/>
                </a:solidFill>
                <a:latin typeface="+mn-ea"/>
                <a:ea typeface="+mn-ea"/>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60512" y="260648"/>
            <a:ext cx="7992888" cy="432048"/>
          </a:xfrm>
        </p:spPr>
        <p:txBody>
          <a:bodyPr>
            <a:normAutofit fontScale="90000"/>
          </a:bodyPr>
          <a:lstStyle/>
          <a:p>
            <a:r>
              <a:rPr kumimoji="1" lang="ja-JP" altLang="en-US" dirty="0">
                <a:latin typeface="+mn-ea"/>
                <a:ea typeface="+mn-ea"/>
              </a:rPr>
              <a:t>商品一覧</a:t>
            </a:r>
            <a:r>
              <a:rPr kumimoji="1" lang="ja-JP" altLang="en-US" sz="2200" dirty="0">
                <a:latin typeface="+mn-ea"/>
                <a:ea typeface="+mn-ea"/>
              </a:rPr>
              <a:t>　</a:t>
            </a:r>
          </a:p>
        </p:txBody>
      </p:sp>
      <p:graphicFrame>
        <p:nvGraphicFramePr>
          <p:cNvPr id="11" name="表 10">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3798114235"/>
              </p:ext>
            </p:extLst>
          </p:nvPr>
        </p:nvGraphicFramePr>
        <p:xfrm>
          <a:off x="344488" y="908720"/>
          <a:ext cx="3024335" cy="5527960"/>
        </p:xfrm>
        <a:graphic>
          <a:graphicData uri="http://schemas.openxmlformats.org/drawingml/2006/table">
            <a:tbl>
              <a:tblPr firstCol="1" bandRow="1">
                <a:tableStyleId>{21E4AEA4-8DFA-4A89-87EB-49C32662AFE0}</a:tableStyleId>
              </a:tblPr>
              <a:tblGrid>
                <a:gridCol w="1142427">
                  <a:extLst>
                    <a:ext uri="{9D8B030D-6E8A-4147-A177-3AD203B41FA5}">
                      <a16:colId xmlns:a16="http://schemas.microsoft.com/office/drawing/2014/main" val="792911817"/>
                    </a:ext>
                  </a:extLst>
                </a:gridCol>
                <a:gridCol w="1881908">
                  <a:extLst>
                    <a:ext uri="{9D8B030D-6E8A-4147-A177-3AD203B41FA5}">
                      <a16:colId xmlns:a16="http://schemas.microsoft.com/office/drawing/2014/main" val="401512163"/>
                    </a:ext>
                  </a:extLst>
                </a:gridCol>
              </a:tblGrid>
              <a:tr h="596366">
                <a:tc>
                  <a:txBody>
                    <a:bodyPr/>
                    <a:lstStyle/>
                    <a:p>
                      <a:pPr algn="ctr"/>
                      <a:r>
                        <a:rPr kumimoji="1" lang="ja-JP" altLang="en-US" sz="800" dirty="0">
                          <a:solidFill>
                            <a:schemeClr val="bg1"/>
                          </a:solidFill>
                          <a:latin typeface="+mj-lt"/>
                          <a:ea typeface="+mj-ea"/>
                        </a:rPr>
                        <a:t>商品名</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映画　レビューページ</a:t>
                      </a:r>
                      <a:endParaRPr kumimoji="1" lang="en-US" altLang="ja-JP" sz="800" b="1" kern="1200" dirty="0" smtClean="0">
                        <a:solidFill>
                          <a:schemeClr val="tx1">
                            <a:lumMod val="65000"/>
                            <a:lumOff val="35000"/>
                          </a:schemeClr>
                        </a:solidFill>
                        <a:latin typeface="+mn-lt"/>
                        <a:ea typeface="+mn-ea"/>
                        <a:cs typeface="+mn-cs"/>
                      </a:endParaRPr>
                    </a:p>
                    <a:p>
                      <a:pPr algn="ctr"/>
                      <a:r>
                        <a:rPr kumimoji="1" lang="ja-JP" altLang="en-US" sz="800" b="1" kern="1200" dirty="0" smtClean="0">
                          <a:solidFill>
                            <a:schemeClr val="tx1">
                              <a:lumMod val="65000"/>
                              <a:lumOff val="35000"/>
                            </a:schemeClr>
                          </a:solidFill>
                          <a:latin typeface="+mn-lt"/>
                          <a:ea typeface="+mn-ea"/>
                          <a:cs typeface="+mn-cs"/>
                        </a:rPr>
                        <a:t>トップパネル　</a:t>
                      </a:r>
                      <a:r>
                        <a:rPr kumimoji="1" lang="en-US" altLang="ja-JP" sz="800" b="1" kern="1200" dirty="0" smtClean="0">
                          <a:solidFill>
                            <a:schemeClr val="tx1">
                              <a:lumMod val="65000"/>
                              <a:lumOff val="35000"/>
                            </a:schemeClr>
                          </a:solidFill>
                          <a:latin typeface="+mn-lt"/>
                          <a:ea typeface="+mn-ea"/>
                          <a:cs typeface="+mn-cs"/>
                        </a:rPr>
                        <a:t>SP</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01418">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1000000923</a:t>
                      </a:r>
                      <a:endParaRPr kumimoji="1" lang="ja-JP" altLang="en-US" sz="800" kern="1200" dirty="0" smtClean="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12700" cmpd="sng">
                      <a:noFill/>
                    </a:lnB>
                  </a:tcPr>
                </a:tc>
                <a:extLst>
                  <a:ext uri="{0D108BD9-81ED-4DB2-BD59-A6C34878D82A}">
                    <a16:rowId xmlns:a16="http://schemas.microsoft.com/office/drawing/2014/main" val="4069392726"/>
                  </a:ext>
                </a:extLst>
              </a:tr>
              <a:tr h="3014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bg1"/>
                          </a:solidFill>
                          <a:latin typeface="+mn-lt"/>
                          <a:ea typeface="+mn-ea"/>
                          <a:cs typeface="+mn-cs"/>
                        </a:rPr>
                        <a:t>予約開始日</a:t>
                      </a:r>
                      <a:endParaRPr kumimoji="1" lang="en-US" altLang="ja-JP" sz="800" b="0" kern="1200" dirty="0">
                        <a:solidFill>
                          <a:schemeClr val="bg1"/>
                        </a:solidFill>
                        <a:latin typeface="+mn-lt"/>
                        <a:ea typeface="+mn-ea"/>
                        <a:cs typeface="+mn-cs"/>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3</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17</a:t>
                      </a:r>
                      <a:r>
                        <a:rPr kumimoji="1" lang="ja-JP" altLang="en-US" sz="800" kern="1200" dirty="0" smtClean="0">
                          <a:solidFill>
                            <a:schemeClr val="tx1">
                              <a:lumMod val="65000"/>
                              <a:lumOff val="35000"/>
                            </a:schemeClr>
                          </a:solidFill>
                          <a:latin typeface="+mn-lt"/>
                          <a:ea typeface="+mn-ea"/>
                          <a:cs typeface="+mn-cs"/>
                        </a:rPr>
                        <a:t>日</a:t>
                      </a:r>
                      <a:endParaRPr kumimoji="1" lang="ja-JP" altLang="en-US" sz="800"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noFill/>
                      <a:prstDash val="solid"/>
                      <a:round/>
                      <a:headEnd type="none" w="med" len="med"/>
                      <a:tailEnd type="none" w="med" len="med"/>
                    </a:lnT>
                    <a:lnB w="12700" cmpd="sng">
                      <a:noFill/>
                    </a:lnB>
                  </a:tcPr>
                </a:tc>
                <a:extLst>
                  <a:ext uri="{0D108BD9-81ED-4DB2-BD59-A6C34878D82A}">
                    <a16:rowId xmlns:a16="http://schemas.microsoft.com/office/drawing/2014/main" val="1016897432"/>
                  </a:ext>
                </a:extLst>
              </a:tr>
              <a:tr h="11770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dirty="0">
                          <a:solidFill>
                            <a:schemeClr val="bg1"/>
                          </a:solidFill>
                          <a:latin typeface="+mn-ea"/>
                          <a:ea typeface="+mn-ea"/>
                        </a:rPr>
                        <a:t>掲載イメージ</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12700" cmpd="sng">
                      <a:noFill/>
                    </a:lnT>
                  </a:tcPr>
                </a:tc>
                <a:extLst>
                  <a:ext uri="{0D108BD9-81ED-4DB2-BD59-A6C34878D82A}">
                    <a16:rowId xmlns:a16="http://schemas.microsoft.com/office/drawing/2014/main" val="2658556097"/>
                  </a:ext>
                </a:extLst>
              </a:tr>
              <a:tr h="4611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bg1"/>
                          </a:solidFill>
                          <a:latin typeface="+mn-lt"/>
                          <a:ea typeface="+mn-ea"/>
                          <a:cs typeface="+mn-cs"/>
                        </a:rPr>
                        <a:t>広告タイプ</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9</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動画（</a:t>
                      </a:r>
                      <a:r>
                        <a:rPr kumimoji="1" lang="en-US" altLang="ja-JP" sz="800" kern="1200" dirty="0" smtClean="0">
                          <a:solidFill>
                            <a:schemeClr val="tx1">
                              <a:lumMod val="65000"/>
                              <a:lumOff val="35000"/>
                            </a:schemeClr>
                          </a:solidFill>
                          <a:latin typeface="+mn-lt"/>
                          <a:ea typeface="+mn-ea"/>
                          <a:cs typeface="+mn-cs"/>
                        </a:rPr>
                        <a:t>16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9</a:t>
                      </a:r>
                      <a:r>
                        <a:rPr kumimoji="1" lang="ja-JP" altLang="en-US" sz="800" kern="1200" dirty="0" smtClean="0">
                          <a:solidFill>
                            <a:schemeClr val="tx1">
                              <a:lumMod val="65000"/>
                              <a:lumOff val="35000"/>
                            </a:schemeClr>
                          </a:solidFill>
                          <a:latin typeface="+mn-lt"/>
                          <a:ea typeface="+mn-ea"/>
                          <a:cs typeface="+mn-cs"/>
                        </a:rPr>
                        <a:t>）</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605742330"/>
                  </a:ext>
                </a:extLst>
              </a:tr>
              <a:tr h="343065">
                <a:tc>
                  <a:txBody>
                    <a:bodyPr/>
                    <a:lstStyle/>
                    <a:p>
                      <a:pPr algn="ctr"/>
                      <a:r>
                        <a:rPr kumimoji="1" lang="ja-JP" altLang="en-US" sz="800" b="0" dirty="0">
                          <a:solidFill>
                            <a:schemeClr val="bg1"/>
                          </a:solidFill>
                          <a:latin typeface="+mj-lt"/>
                          <a:ea typeface="+mj-ea"/>
                        </a:rPr>
                        <a:t>デバイス</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dirty="0" smtClean="0">
                          <a:solidFill>
                            <a:schemeClr val="tx1">
                              <a:lumMod val="65000"/>
                              <a:lumOff val="35000"/>
                            </a:schemeClr>
                          </a:solidFill>
                          <a:latin typeface="+mj-lt"/>
                          <a:ea typeface="+mj-ea"/>
                        </a:rPr>
                        <a:t>スマートフォン</a:t>
                      </a:r>
                      <a:endParaRPr kumimoji="1" lang="ja-JP" altLang="en-US" sz="800" dirty="0">
                        <a:solidFill>
                          <a:schemeClr val="tx1">
                            <a:lumMod val="65000"/>
                            <a:lumOff val="35000"/>
                          </a:schemeClr>
                        </a:solidFill>
                        <a:latin typeface="+mj-lt"/>
                        <a:ea typeface="+mj-ea"/>
                      </a:endParaRPr>
                    </a:p>
                  </a:txBody>
                  <a:tcPr anchor="ctr">
                    <a:lnL w="12700" cmpd="sng">
                      <a:noFill/>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393606">
                <a:tc>
                  <a:txBody>
                    <a:bodyPr/>
                    <a:lstStyle/>
                    <a:p>
                      <a:pPr algn="ctr"/>
                      <a:r>
                        <a:rPr kumimoji="1" lang="ja-JP" altLang="en-US" sz="800" b="0" dirty="0">
                          <a:solidFill>
                            <a:schemeClr val="bg1"/>
                          </a:solidFill>
                          <a:latin typeface="+mj-lt"/>
                          <a:ea typeface="+mj-ea"/>
                        </a:rPr>
                        <a:t>掲載場所</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Yahoo!</a:t>
                      </a:r>
                      <a:r>
                        <a:rPr kumimoji="1" lang="ja-JP" altLang="en-US" sz="800" dirty="0" smtClean="0">
                          <a:solidFill>
                            <a:schemeClr val="tx1">
                              <a:lumMod val="65000"/>
                              <a:lumOff val="35000"/>
                            </a:schemeClr>
                          </a:solidFill>
                          <a:latin typeface="+mj-lt"/>
                          <a:ea typeface="+mj-ea"/>
                        </a:rPr>
                        <a:t>映画　レビューページ　</a:t>
                      </a:r>
                      <a:r>
                        <a:rPr kumimoji="1" lang="en-US" altLang="ja-JP" sz="800" dirty="0" smtClean="0">
                          <a:solidFill>
                            <a:schemeClr val="tx1">
                              <a:lumMod val="65000"/>
                              <a:lumOff val="35000"/>
                            </a:schemeClr>
                          </a:solidFill>
                          <a:latin typeface="+mj-lt"/>
                          <a:ea typeface="+mj-ea"/>
                        </a:rPr>
                        <a:t>SP</a:t>
                      </a:r>
                      <a:endParaRPr kumimoji="1" lang="ja-JP" altLang="en-US" sz="800" dirty="0">
                        <a:solidFill>
                          <a:schemeClr val="tx1">
                            <a:lumMod val="65000"/>
                            <a:lumOff val="35000"/>
                          </a:schemeClr>
                        </a:solidFill>
                        <a:latin typeface="+mj-lt"/>
                        <a:ea typeface="+mj-ea"/>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93606">
                <a:tc>
                  <a:txBody>
                    <a:bodyPr/>
                    <a:lstStyle/>
                    <a:p>
                      <a:pPr algn="ctr"/>
                      <a:r>
                        <a:rPr kumimoji="1" lang="ja-JP" altLang="en-US" sz="800" b="0" dirty="0">
                          <a:solidFill>
                            <a:schemeClr val="bg1"/>
                          </a:solidFill>
                          <a:latin typeface="+mj-lt"/>
                          <a:ea typeface="+mj-ea"/>
                        </a:rPr>
                        <a:t>掲載期間</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2021</a:t>
                      </a:r>
                      <a:r>
                        <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年</a:t>
                      </a:r>
                      <a:r>
                        <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4</a:t>
                      </a:r>
                      <a:r>
                        <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月</a:t>
                      </a:r>
                      <a:r>
                        <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1</a:t>
                      </a:r>
                      <a:r>
                        <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日（木）～　</a:t>
                      </a:r>
                      <a:r>
                        <a:rPr kumimoji="1" lang="en-US" altLang="ja-JP"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2021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年</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6</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月</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30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日（水）</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12700" cmpd="sng">
                      <a:noFill/>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509109">
                <a:tc>
                  <a:txBody>
                    <a:bodyPr/>
                    <a:lstStyle/>
                    <a:p>
                      <a:pPr algn="ctr"/>
                      <a:r>
                        <a:rPr kumimoji="1" lang="ja-JP" altLang="en-US" sz="800" b="0" dirty="0">
                          <a:solidFill>
                            <a:schemeClr val="bg1"/>
                          </a:solidFill>
                          <a:latin typeface="+mj-lt"/>
                          <a:ea typeface="+mj-ea"/>
                        </a:rPr>
                        <a:t>購入期間</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dirty="0">
                          <a:solidFill>
                            <a:schemeClr val="tx1">
                              <a:lumMod val="65000"/>
                              <a:lumOff val="35000"/>
                            </a:schemeClr>
                          </a:solidFill>
                          <a:latin typeface="+mj-lt"/>
                          <a:ea typeface="+mj-ea"/>
                        </a:rPr>
                        <a:t>5</a:t>
                      </a:r>
                      <a:r>
                        <a:rPr kumimoji="1" lang="ja-JP" altLang="en-US" sz="800" dirty="0">
                          <a:solidFill>
                            <a:schemeClr val="tx1">
                              <a:lumMod val="65000"/>
                              <a:lumOff val="35000"/>
                            </a:schemeClr>
                          </a:solidFill>
                          <a:latin typeface="+mj-lt"/>
                          <a:ea typeface="+mj-ea"/>
                        </a:rPr>
                        <a:t>日間</a:t>
                      </a:r>
                      <a:r>
                        <a:rPr kumimoji="1" lang="ja-JP" altLang="en-US" sz="800" kern="1200" dirty="0">
                          <a:solidFill>
                            <a:schemeClr val="tx1">
                              <a:lumMod val="65000"/>
                              <a:lumOff val="35000"/>
                            </a:schemeClr>
                          </a:solidFill>
                          <a:latin typeface="+mn-lt"/>
                          <a:ea typeface="+mn-ea"/>
                          <a:cs typeface="+mn-cs"/>
                        </a:rPr>
                        <a:t>～</a:t>
                      </a:r>
                      <a:r>
                        <a:rPr kumimoji="1" lang="en-US" altLang="ja-JP" sz="800" dirty="0">
                          <a:solidFill>
                            <a:schemeClr val="tx1">
                              <a:lumMod val="65000"/>
                              <a:lumOff val="35000"/>
                            </a:schemeClr>
                          </a:solidFill>
                          <a:latin typeface="+mj-lt"/>
                          <a:ea typeface="+mj-ea"/>
                        </a:rPr>
                        <a:t>31</a:t>
                      </a:r>
                      <a:r>
                        <a:rPr kumimoji="1" lang="ja-JP" altLang="en-US" sz="800" dirty="0" smtClean="0">
                          <a:solidFill>
                            <a:schemeClr val="tx1">
                              <a:lumMod val="65000"/>
                              <a:lumOff val="35000"/>
                            </a:schemeClr>
                          </a:solidFill>
                          <a:latin typeface="+mj-lt"/>
                          <a:ea typeface="+mj-ea"/>
                        </a:rPr>
                        <a:t>日間</a:t>
                      </a:r>
                      <a:endParaRPr kumimoji="1" lang="en-US" altLang="ja-JP" sz="800"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317652">
                <a:tc>
                  <a:txBody>
                    <a:bodyPr/>
                    <a:lstStyle/>
                    <a:p>
                      <a:pPr algn="ctr"/>
                      <a:r>
                        <a:rPr kumimoji="1" lang="ja-JP" altLang="en-US" sz="800" b="0" dirty="0">
                          <a:solidFill>
                            <a:schemeClr val="bg1"/>
                          </a:solidFill>
                          <a:latin typeface="+mj-lt"/>
                          <a:ea typeface="+mj-ea"/>
                        </a:rPr>
                        <a:t>料金タイプ</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a:solidFill>
                            <a:schemeClr val="tx1">
                              <a:lumMod val="65000"/>
                              <a:lumOff val="35000"/>
                            </a:schemeClr>
                          </a:solidFill>
                          <a:latin typeface="+mj-lt"/>
                          <a:ea typeface="+mj-ea"/>
                        </a:rPr>
                        <a:t>購入型</a:t>
                      </a: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750538939"/>
                  </a:ext>
                </a:extLst>
              </a:tr>
              <a:tr h="35330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a:solidFill>
                            <a:schemeClr val="bg1"/>
                          </a:solidFill>
                          <a:latin typeface="+mn-lt"/>
                          <a:ea typeface="+mn-ea"/>
                          <a:cs typeface="+mn-cs"/>
                        </a:rPr>
                        <a:t>最低購入価格</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500,000</a:t>
                      </a:r>
                      <a:r>
                        <a:rPr kumimoji="1" lang="ja-JP" altLang="en-US" sz="800" kern="1200" dirty="0">
                          <a:solidFill>
                            <a:schemeClr val="tx1">
                              <a:lumMod val="65000"/>
                              <a:lumOff val="35000"/>
                            </a:schemeClr>
                          </a:solidFill>
                          <a:latin typeface="+mn-lt"/>
                          <a:ea typeface="+mn-ea"/>
                          <a:cs typeface="+mn-cs"/>
                        </a:rPr>
                        <a:t>円</a:t>
                      </a:r>
                      <a:endParaRPr kumimoji="1" lang="en-US" altLang="ja-JP" sz="800" kern="1200" dirty="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4260860005"/>
                  </a:ext>
                </a:extLst>
              </a:tr>
              <a:tr h="380164">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500</a:t>
                      </a:r>
                      <a:r>
                        <a:rPr kumimoji="1" lang="ja-JP" altLang="en-US" sz="800" dirty="0" smtClean="0">
                          <a:solidFill>
                            <a:schemeClr val="tx1">
                              <a:lumMod val="65000"/>
                              <a:lumOff val="35000"/>
                            </a:schemeClr>
                          </a:solidFill>
                          <a:latin typeface="+mj-lt"/>
                          <a:ea typeface="+mj-ea"/>
                        </a:rPr>
                        <a:t>円</a:t>
                      </a:r>
                      <a:endParaRPr kumimoji="1" lang="en-US" altLang="ja-JP" sz="800"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4014462905"/>
                  </a:ext>
                </a:extLst>
              </a:tr>
            </a:tbl>
          </a:graphicData>
        </a:graphic>
      </p:graphicFrame>
      <p:sp>
        <p:nvSpPr>
          <p:cNvPr id="14" name="正方形/長方形 13"/>
          <p:cNvSpPr/>
          <p:nvPr/>
        </p:nvSpPr>
        <p:spPr>
          <a:xfrm>
            <a:off x="3728864" y="5958068"/>
            <a:ext cx="4464496" cy="461665"/>
          </a:xfrm>
          <a:prstGeom prst="rect">
            <a:avLst/>
          </a:prstGeom>
        </p:spPr>
        <p:txBody>
          <a:bodyPr wrap="square">
            <a:spAutoFit/>
          </a:bodyPr>
          <a:lstStyle/>
          <a:p>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ja-JP" altLang="en-US" sz="800" dirty="0" smtClean="0">
                <a:solidFill>
                  <a:schemeClr val="tx1">
                    <a:lumMod val="65000"/>
                    <a:lumOff val="35000"/>
                  </a:schemeClr>
                </a:solidFill>
                <a:latin typeface="+mn-ea"/>
              </a:rPr>
              <a:t>。</a:t>
            </a:r>
            <a:endParaRPr lang="en-US" altLang="ja-JP" sz="800" dirty="0">
              <a:solidFill>
                <a:schemeClr val="tx1">
                  <a:lumMod val="65000"/>
                  <a:lumOff val="35000"/>
                </a:schemeClr>
              </a:solidFill>
              <a:latin typeface="+mn-ea"/>
            </a:endParaRPr>
          </a:p>
          <a:p>
            <a:r>
              <a:rPr lang="ja-JP" altLang="en-US" sz="800" dirty="0" smtClean="0">
                <a:solidFill>
                  <a:schemeClr val="tx1">
                    <a:lumMod val="65000"/>
                    <a:lumOff val="35000"/>
                  </a:schemeClr>
                </a:solidFill>
              </a:rPr>
              <a:t>※</a:t>
            </a:r>
            <a:r>
              <a:rPr lang="ja-JP" altLang="en-US" sz="800" dirty="0">
                <a:solidFill>
                  <a:schemeClr val="tx1">
                    <a:lumMod val="65000"/>
                    <a:lumOff val="35000"/>
                  </a:schemeClr>
                </a:solidFill>
              </a:rPr>
              <a:t>Vimpsはビューアブルインプレッションの略称です</a:t>
            </a:r>
            <a:r>
              <a:rPr lang="ja-JP" altLang="en-US" sz="800" dirty="0" smtClean="0">
                <a:solidFill>
                  <a:schemeClr val="tx1">
                    <a:lumMod val="65000"/>
                    <a:lumOff val="35000"/>
                  </a:schemeClr>
                </a:solidFill>
              </a:rPr>
              <a:t>。</a:t>
            </a:r>
            <a:endParaRPr lang="en-US" altLang="ja-JP" sz="800" dirty="0" smtClean="0">
              <a:solidFill>
                <a:schemeClr val="tx1">
                  <a:lumMod val="65000"/>
                  <a:lumOff val="35000"/>
                </a:schemeClr>
              </a:solidFill>
            </a:endParaRPr>
          </a:p>
          <a:p>
            <a:r>
              <a:rPr lang="ja-JP" altLang="en-US" sz="800" dirty="0" smtClean="0">
                <a:solidFill>
                  <a:schemeClr val="tx1">
                    <a:lumMod val="65000"/>
                    <a:lumOff val="35000"/>
                  </a:schemeClr>
                </a:solidFill>
              </a:rPr>
              <a:t>※</a:t>
            </a:r>
            <a:r>
              <a:rPr lang="ja-JP" altLang="en-US" sz="800" dirty="0">
                <a:solidFill>
                  <a:schemeClr val="tx1">
                    <a:lumMod val="65000"/>
                    <a:lumOff val="35000"/>
                  </a:schemeClr>
                </a:solidFill>
              </a:rPr>
              <a:t>vCPMはビューアブルインプレッション1,000回あたりにかかる見込み広告費用です。</a:t>
            </a:r>
          </a:p>
        </p:txBody>
      </p:sp>
      <p:pic>
        <p:nvPicPr>
          <p:cNvPr id="10" name="図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4688" y="2132856"/>
            <a:ext cx="576064" cy="1068158"/>
          </a:xfrm>
          <a:prstGeom prst="rect">
            <a:avLst/>
          </a:prstGeom>
        </p:spPr>
      </p:pic>
    </p:spTree>
    <p:extLst>
      <p:ext uri="{BB962C8B-B14F-4D97-AF65-F5344CB8AC3E}">
        <p14:creationId xmlns:p14="http://schemas.microsoft.com/office/powerpoint/2010/main" val="552227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3" name="タイトル 2"/>
          <p:cNvSpPr>
            <a:spLocks noGrp="1"/>
          </p:cNvSpPr>
          <p:nvPr>
            <p:ph type="title"/>
          </p:nvPr>
        </p:nvSpPr>
        <p:spPr/>
        <p:txBody>
          <a:bodyPr>
            <a:normAutofit fontScale="90000"/>
          </a:bodyPr>
          <a:lstStyle/>
          <a:p>
            <a:r>
              <a:rPr kumimoji="1" lang="ja-JP" altLang="en-US" dirty="0" smtClean="0"/>
              <a:t>ターゲティング設定</a:t>
            </a:r>
            <a:endParaRPr kumimoji="1" lang="ja-JP" altLang="en-US" dirty="0"/>
          </a:p>
        </p:txBody>
      </p:sp>
      <p:graphicFrame>
        <p:nvGraphicFramePr>
          <p:cNvPr id="4" name="表 3">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4027051737"/>
              </p:ext>
            </p:extLst>
          </p:nvPr>
        </p:nvGraphicFramePr>
        <p:xfrm>
          <a:off x="799223" y="1124744"/>
          <a:ext cx="4255464" cy="3610026"/>
        </p:xfrm>
        <a:graphic>
          <a:graphicData uri="http://schemas.openxmlformats.org/drawingml/2006/table">
            <a:tbl>
              <a:tblPr firstCol="1" bandRow="1">
                <a:tableStyleId>{21E4AEA4-8DFA-4A89-87EB-49C32662AFE0}</a:tableStyleId>
              </a:tblPr>
              <a:tblGrid>
                <a:gridCol w="1934646">
                  <a:extLst>
                    <a:ext uri="{9D8B030D-6E8A-4147-A177-3AD203B41FA5}">
                      <a16:colId xmlns:a16="http://schemas.microsoft.com/office/drawing/2014/main" val="792911817"/>
                    </a:ext>
                  </a:extLst>
                </a:gridCol>
                <a:gridCol w="962559">
                  <a:extLst>
                    <a:ext uri="{9D8B030D-6E8A-4147-A177-3AD203B41FA5}">
                      <a16:colId xmlns:a16="http://schemas.microsoft.com/office/drawing/2014/main" val="2515137241"/>
                    </a:ext>
                  </a:extLst>
                </a:gridCol>
                <a:gridCol w="1358259">
                  <a:extLst>
                    <a:ext uri="{9D8B030D-6E8A-4147-A177-3AD203B41FA5}">
                      <a16:colId xmlns:a16="http://schemas.microsoft.com/office/drawing/2014/main" val="2591893762"/>
                    </a:ext>
                  </a:extLst>
                </a:gridCol>
              </a:tblGrid>
              <a:tr h="569996">
                <a:tc>
                  <a:txBody>
                    <a:bodyPr/>
                    <a:lstStyle/>
                    <a:p>
                      <a:pPr algn="ctr"/>
                      <a:r>
                        <a:rPr kumimoji="1" lang="ja-JP" altLang="en-US" sz="700" b="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kern="1200" dirty="0" err="1">
                          <a:solidFill>
                            <a:schemeClr val="bg1"/>
                          </a:solidFill>
                          <a:latin typeface="+mn-ea"/>
                          <a:ea typeface="+mn-ea"/>
                          <a:cs typeface="+mn-cs"/>
                        </a:rPr>
                        <a:t>vCPM</a:t>
                      </a:r>
                      <a:endParaRPr kumimoji="1" lang="en-US" altLang="ja-JP" sz="800" b="0" kern="1200" dirty="0">
                        <a:solidFill>
                          <a:schemeClr val="bg1"/>
                        </a:solidFill>
                        <a:latin typeface="+mn-ea"/>
                        <a:ea typeface="+mn-ea"/>
                        <a:cs typeface="+mn-cs"/>
                      </a:endParaRPr>
                    </a:p>
                    <a:p>
                      <a:pPr algn="ctr"/>
                      <a:r>
                        <a:rPr kumimoji="1" lang="ja-JP" altLang="en-US" sz="800" b="0" kern="1200" dirty="0">
                          <a:solidFill>
                            <a:schemeClr val="bg1"/>
                          </a:solidFill>
                          <a:latin typeface="+mn-ea"/>
                          <a:ea typeface="+mn-ea"/>
                          <a:cs typeface="+mn-cs"/>
                        </a:rPr>
                        <a:t>掛け率</a:t>
                      </a:r>
                      <a:endParaRPr kumimoji="1" lang="en-US" altLang="ja-JP" sz="800" b="0"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映画　レビューページ</a:t>
                      </a:r>
                      <a:endParaRPr kumimoji="1" lang="en-US" altLang="ja-JP" sz="800" b="1" kern="1200" dirty="0" smtClean="0">
                        <a:solidFill>
                          <a:schemeClr val="tx1">
                            <a:lumMod val="65000"/>
                            <a:lumOff val="35000"/>
                          </a:schemeClr>
                        </a:solidFill>
                        <a:latin typeface="+mn-lt"/>
                        <a:ea typeface="+mn-ea"/>
                        <a:cs typeface="+mn-cs"/>
                      </a:endParaRPr>
                    </a:p>
                    <a:p>
                      <a:pPr algn="ctr"/>
                      <a:r>
                        <a:rPr kumimoji="1" lang="ja-JP" altLang="en-US" sz="800" b="1" kern="1200" dirty="0" smtClean="0">
                          <a:solidFill>
                            <a:schemeClr val="tx1">
                              <a:lumMod val="65000"/>
                              <a:lumOff val="35000"/>
                            </a:schemeClr>
                          </a:solidFill>
                          <a:latin typeface="+mn-lt"/>
                          <a:ea typeface="+mn-ea"/>
                          <a:cs typeface="+mn-cs"/>
                        </a:rPr>
                        <a:t>トップパネル　</a:t>
                      </a:r>
                      <a:r>
                        <a:rPr kumimoji="1" lang="en-US" altLang="ja-JP" sz="800" b="1" kern="1200" dirty="0" smtClean="0">
                          <a:solidFill>
                            <a:schemeClr val="tx1">
                              <a:lumMod val="65000"/>
                              <a:lumOff val="35000"/>
                            </a:schemeClr>
                          </a:solidFill>
                          <a:latin typeface="+mn-lt"/>
                          <a:ea typeface="+mn-ea"/>
                          <a:cs typeface="+mn-cs"/>
                        </a:rPr>
                        <a:t>SP</a:t>
                      </a:r>
                      <a:endParaRPr kumimoji="1" lang="ja-JP" altLang="en-US" sz="800" b="1" kern="1200" dirty="0">
                        <a:solidFill>
                          <a:schemeClr val="tx1">
                            <a:lumMod val="65000"/>
                            <a:lumOff val="35000"/>
                          </a:schemeClr>
                        </a:solidFill>
                        <a:latin typeface="+mn-lt"/>
                        <a:ea typeface="+mn-ea"/>
                        <a:cs typeface="+mn-cs"/>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70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dirty="0">
                          <a:solidFill>
                            <a:schemeClr val="bg1"/>
                          </a:solidFill>
                          <a:latin typeface="+mn-ea"/>
                          <a:ea typeface="+mn-ea"/>
                        </a:rPr>
                        <a:t>1.2</a:t>
                      </a:r>
                      <a:r>
                        <a:rPr kumimoji="1" lang="ja-JP" altLang="en-US" sz="8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dirty="0">
                        <a:solidFill>
                          <a:schemeClr val="tx1">
                            <a:lumMod val="65000"/>
                            <a:lumOff val="35000"/>
                          </a:schemeClr>
                        </a:solidFill>
                        <a:latin typeface="+mj-lt"/>
                        <a:ea typeface="+mj-ea"/>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70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dirty="0">
                        <a:solidFill>
                          <a:schemeClr val="tx1">
                            <a:lumMod val="65000"/>
                            <a:lumOff val="35000"/>
                          </a:schemeClr>
                        </a:solidFill>
                        <a:latin typeface="+mj-lt"/>
                        <a:ea typeface="+mj-ea"/>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地域</a:t>
                      </a:r>
                      <a:endParaRPr kumimoji="1" lang="en-US" altLang="ja-JP" sz="7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1.3</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700" b="0" dirty="0">
                          <a:solidFill>
                            <a:schemeClr val="bg1"/>
                          </a:solidFill>
                          <a:latin typeface="+mj-lt"/>
                          <a:ea typeface="+mj-ea"/>
                        </a:rPr>
                        <a:t>地域</a:t>
                      </a:r>
                      <a:endParaRPr kumimoji="1" lang="en-US" altLang="ja-JP" sz="700" b="0" dirty="0">
                        <a:solidFill>
                          <a:schemeClr val="bg1"/>
                        </a:solidFill>
                        <a:latin typeface="+mj-lt"/>
                        <a:ea typeface="+mj-ea"/>
                      </a:endParaRPr>
                    </a:p>
                    <a:p>
                      <a:pPr algn="ctr"/>
                      <a:r>
                        <a:rPr kumimoji="1" lang="ja-JP" altLang="en-US" sz="70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smtClean="0">
                          <a:solidFill>
                            <a:schemeClr val="bg1"/>
                          </a:solidFill>
                          <a:latin typeface="+mn-ea"/>
                          <a:ea typeface="+mn-ea"/>
                          <a:cs typeface="+mn-cs"/>
                        </a:rPr>
                        <a:t>1.56</a:t>
                      </a:r>
                      <a:r>
                        <a:rPr kumimoji="1" lang="ja-JP" altLang="en-US" sz="800" b="0" kern="1200" dirty="0" smtClean="0">
                          <a:solidFill>
                            <a:schemeClr val="bg1"/>
                          </a:solidFill>
                          <a:latin typeface="+mn-ea"/>
                          <a:ea typeface="+mn-ea"/>
                          <a:cs typeface="+mn-cs"/>
                        </a:rPr>
                        <a:t>倍</a:t>
                      </a:r>
                      <a:endParaRPr kumimoji="1" lang="ja-JP" altLang="en-US" sz="800" b="0" kern="1200" dirty="0">
                        <a:solidFill>
                          <a:schemeClr val="bg1"/>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967014782"/>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endParaRPr kumimoji="1" lang="en-US" altLang="ja-JP" sz="700" b="0" kern="1200" dirty="0">
                        <a:solidFill>
                          <a:schemeClr val="bg1"/>
                        </a:solidFill>
                        <a:latin typeface="+mn-lt"/>
                        <a:ea typeface="+mn-ea"/>
                        <a:cs typeface="+mn-cs"/>
                      </a:endParaRPr>
                    </a:p>
                    <a:p>
                      <a:pPr algn="ctr"/>
                      <a:r>
                        <a:rPr kumimoji="1" lang="ja-JP" altLang="en-US" sz="600" b="0" kern="1200" dirty="0">
                          <a:solidFill>
                            <a:schemeClr val="bg1"/>
                          </a:solidFill>
                          <a:latin typeface="+mn-lt"/>
                          <a:ea typeface="+mn-ea"/>
                          <a:cs typeface="+mn-cs"/>
                        </a:rPr>
                        <a:t>（属性・ライフイベント）</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800480174"/>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曜日・</a:t>
                      </a:r>
                      <a:r>
                        <a:rPr kumimoji="1" lang="ja-JP" altLang="en-US" sz="70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smtClean="0">
                          <a:ln>
                            <a:noFill/>
                          </a:ln>
                          <a:solidFill>
                            <a:prstClr val="black">
                              <a:lumMod val="65000"/>
                              <a:lumOff val="35000"/>
                            </a:prstClr>
                          </a:solidFill>
                          <a:effectLst/>
                          <a:uLnTx/>
                          <a:uFillTx/>
                          <a:latin typeface="メイリオ"/>
                          <a:ea typeface="メイリオ"/>
                          <a:cs typeface="+mn-cs"/>
                        </a:rPr>
                        <a:t>-</a:t>
                      </a:r>
                      <a:endPar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2.0</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rPr>
                        <a:t>-</a:t>
                      </a:r>
                      <a:endParaRPr kumimoji="1" lang="ja-JP" altLang="en-US" sz="800" b="0" kern="1200" dirty="0">
                        <a:solidFill>
                          <a:schemeClr val="tx1">
                            <a:lumMod val="65000"/>
                            <a:lumOff val="35000"/>
                          </a:schemeClr>
                        </a:solidFill>
                        <a:latin typeface="+mj-ea"/>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4205992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344488" y="6059529"/>
            <a:ext cx="4232978" cy="338554"/>
          </a:xfrm>
          <a:prstGeom prst="rect">
            <a:avLst/>
          </a:prstGeom>
        </p:spPr>
        <p:txBody>
          <a:bodyPr wrap="square">
            <a:spAutoFit/>
          </a:bodyPr>
          <a:lstStyle/>
          <a:p>
            <a:r>
              <a:rPr lang="en-US" altLang="ja-JP" sz="800" smtClean="0">
                <a:solidFill>
                  <a:schemeClr val="tx1">
                    <a:lumMod val="65000"/>
                    <a:lumOff val="35000"/>
                  </a:schemeClr>
                </a:solidFill>
              </a:rPr>
              <a:t>※</a:t>
            </a:r>
            <a:r>
              <a:rPr lang="ja-JP" altLang="en-US" sz="800" smtClean="0">
                <a:solidFill>
                  <a:schemeClr val="tx1">
                    <a:lumMod val="65000"/>
                    <a:lumOff val="35000"/>
                  </a:schemeClr>
                </a:solidFill>
              </a:rPr>
              <a:t>印</a:t>
            </a:r>
            <a:r>
              <a:rPr lang="ja-JP" altLang="en-US" sz="800" dirty="0">
                <a:solidFill>
                  <a:schemeClr val="tx1">
                    <a:lumMod val="65000"/>
                    <a:lumOff val="35000"/>
                  </a:schemeClr>
                </a:solidFill>
              </a:rPr>
              <a:t>のないカテゴリーは制限なしとなります</a:t>
            </a:r>
            <a:r>
              <a:rPr lang="ja-JP" altLang="en-US" sz="800" dirty="0" smtClean="0">
                <a:solidFill>
                  <a:schemeClr val="tx1">
                    <a:lumMod val="65000"/>
                    <a:lumOff val="35000"/>
                  </a:schemeClr>
                </a:solidFill>
              </a:rPr>
              <a:t>。</a:t>
            </a:r>
            <a:endParaRPr lang="en-US" altLang="ja-JP" sz="800" dirty="0" smtClean="0">
              <a:solidFill>
                <a:schemeClr val="tx1">
                  <a:lumMod val="65000"/>
                  <a:lumOff val="35000"/>
                </a:schemeClr>
              </a:solidFill>
            </a:endParaRPr>
          </a:p>
          <a:p>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en-US" altLang="ja-JP" sz="800" dirty="0">
                <a:solidFill>
                  <a:schemeClr val="tx1">
                    <a:lumMod val="65000"/>
                    <a:lumOff val="35000"/>
                  </a:schemeClr>
                </a:solidFill>
                <a:latin typeface="+mn-ea"/>
              </a:rPr>
              <a:t>※MD</a:t>
            </a:r>
            <a:r>
              <a:rPr lang="ja-JP" altLang="en-US" sz="800" dirty="0">
                <a:solidFill>
                  <a:schemeClr val="tx1">
                    <a:lumMod val="65000"/>
                    <a:lumOff val="35000"/>
                  </a:schemeClr>
                </a:solidFill>
                <a:latin typeface="+mn-ea"/>
              </a:rPr>
              <a:t>はマルチデバイスの略称です</a:t>
            </a:r>
            <a:r>
              <a:rPr lang="ja-JP" altLang="en-US" sz="800" dirty="0" smtClean="0">
                <a:solidFill>
                  <a:schemeClr val="tx1">
                    <a:lumMod val="65000"/>
                    <a:lumOff val="35000"/>
                  </a:schemeClr>
                </a:solidFill>
                <a:latin typeface="+mn-ea"/>
              </a:rPr>
              <a:t>。</a:t>
            </a:r>
            <a:endParaRPr lang="en-US" altLang="ja-JP" sz="800" dirty="0">
              <a:solidFill>
                <a:schemeClr val="tx1">
                  <a:lumMod val="65000"/>
                  <a:lumOff val="35000"/>
                </a:schemeClr>
              </a:solidFill>
              <a:latin typeface="+mn-ea"/>
            </a:endParaRPr>
          </a:p>
        </p:txBody>
      </p:sp>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graphicFrame>
        <p:nvGraphicFramePr>
          <p:cNvPr id="5" name="表 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2480314672"/>
              </p:ext>
            </p:extLst>
          </p:nvPr>
        </p:nvGraphicFramePr>
        <p:xfrm>
          <a:off x="431992" y="980735"/>
          <a:ext cx="3656912" cy="4933697"/>
        </p:xfrm>
        <a:graphic>
          <a:graphicData uri="http://schemas.openxmlformats.org/drawingml/2006/table">
            <a:tbl>
              <a:tblPr firstCol="1" bandRow="1">
                <a:tableStyleId>{21E4AEA4-8DFA-4A89-87EB-49C32662AFE0}</a:tableStyleId>
              </a:tblPr>
              <a:tblGrid>
                <a:gridCol w="2458507">
                  <a:extLst>
                    <a:ext uri="{9D8B030D-6E8A-4147-A177-3AD203B41FA5}">
                      <a16:colId xmlns:a16="http://schemas.microsoft.com/office/drawing/2014/main" val="792911817"/>
                    </a:ext>
                  </a:extLst>
                </a:gridCol>
                <a:gridCol w="1198405">
                  <a:extLst>
                    <a:ext uri="{9D8B030D-6E8A-4147-A177-3AD203B41FA5}">
                      <a16:colId xmlns:a16="http://schemas.microsoft.com/office/drawing/2014/main" val="2910572198"/>
                    </a:ext>
                  </a:extLst>
                </a:gridCol>
              </a:tblGrid>
              <a:tr h="504049">
                <a:tc>
                  <a:txBody>
                    <a:bodyPr/>
                    <a:lstStyle/>
                    <a:p>
                      <a:pPr algn="ctr"/>
                      <a:r>
                        <a:rPr kumimoji="1" lang="ja-JP" altLang="en-US" sz="800" b="1" dirty="0">
                          <a:solidFill>
                            <a:schemeClr val="bg1"/>
                          </a:solidFill>
                          <a:latin typeface="+mj-lt"/>
                          <a:ea typeface="+mj-ea"/>
                        </a:rPr>
                        <a:t>カテゴリー名</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700" b="1" kern="1200" dirty="0" smtClean="0">
                          <a:solidFill>
                            <a:schemeClr val="tx1">
                              <a:lumMod val="65000"/>
                              <a:lumOff val="35000"/>
                            </a:schemeClr>
                          </a:solidFill>
                          <a:latin typeface="+mn-lt"/>
                          <a:ea typeface="+mn-ea"/>
                          <a:cs typeface="+mn-cs"/>
                        </a:rPr>
                        <a:t>Yahoo!</a:t>
                      </a:r>
                      <a:r>
                        <a:rPr kumimoji="1" lang="ja-JP" altLang="en-US" sz="700" b="1" kern="1200" dirty="0" smtClean="0">
                          <a:solidFill>
                            <a:schemeClr val="tx1">
                              <a:lumMod val="65000"/>
                              <a:lumOff val="35000"/>
                            </a:schemeClr>
                          </a:solidFill>
                          <a:latin typeface="+mn-lt"/>
                          <a:ea typeface="+mn-ea"/>
                          <a:cs typeface="+mn-cs"/>
                        </a:rPr>
                        <a:t>映画　レビューページ</a:t>
                      </a:r>
                      <a:endParaRPr kumimoji="1" lang="en-US" altLang="ja-JP" sz="700" b="1" kern="1200" dirty="0" smtClean="0">
                        <a:solidFill>
                          <a:schemeClr val="tx1">
                            <a:lumMod val="65000"/>
                            <a:lumOff val="35000"/>
                          </a:schemeClr>
                        </a:solidFill>
                        <a:latin typeface="+mn-lt"/>
                        <a:ea typeface="+mn-ea"/>
                        <a:cs typeface="+mn-cs"/>
                      </a:endParaRPr>
                    </a:p>
                    <a:p>
                      <a:pPr algn="ctr"/>
                      <a:r>
                        <a:rPr kumimoji="1" lang="ja-JP" altLang="en-US" sz="700" b="1" kern="1200" dirty="0" smtClean="0">
                          <a:solidFill>
                            <a:schemeClr val="tx1">
                              <a:lumMod val="65000"/>
                              <a:lumOff val="35000"/>
                            </a:schemeClr>
                          </a:solidFill>
                          <a:latin typeface="+mn-lt"/>
                          <a:ea typeface="+mn-ea"/>
                          <a:cs typeface="+mn-cs"/>
                        </a:rPr>
                        <a:t>トップパネル　</a:t>
                      </a:r>
                      <a:r>
                        <a:rPr kumimoji="1" lang="en-US" altLang="ja-JP" sz="700" b="1" kern="1200" dirty="0" smtClean="0">
                          <a:solidFill>
                            <a:schemeClr val="tx1">
                              <a:lumMod val="65000"/>
                              <a:lumOff val="35000"/>
                            </a:schemeClr>
                          </a:solidFill>
                          <a:latin typeface="+mn-lt"/>
                          <a:ea typeface="+mn-ea"/>
                          <a:cs typeface="+mn-cs"/>
                        </a:rPr>
                        <a:t>SP</a:t>
                      </a:r>
                      <a:endParaRPr kumimoji="1" lang="ja-JP" altLang="en-US" sz="7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220669">
                <a:tc>
                  <a:txBody>
                    <a:bodyPr/>
                    <a:lstStyle/>
                    <a:p>
                      <a:pPr algn="l" fontAlgn="ctr"/>
                      <a:r>
                        <a:rPr lang="ja-JP" altLang="en-US" sz="700" b="0" i="0" u="none" strike="noStrike" dirty="0">
                          <a:solidFill>
                            <a:schemeClr val="bg1"/>
                          </a:solidFill>
                          <a:effectLst/>
                          <a:latin typeface="+mn-lt"/>
                          <a:ea typeface="+mn-ea"/>
                        </a:rPr>
                        <a:t>消費者向無担保貸金業者（銀行グループ・上場企業を除く）、商工ローン</a:t>
                      </a:r>
                      <a:endParaRPr lang="ja-JP" altLang="en-US" sz="700" b="0" i="0" u="none" strike="noStrike" dirty="0">
                        <a:solidFill>
                          <a:schemeClr val="bg1"/>
                        </a:solidFill>
                        <a:effectLst/>
                        <a:latin typeface="メイリオ"/>
                        <a:ea typeface="メイリオ"/>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235976483"/>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出会い系サイト、結婚紹介</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インターネット異性紹介業</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312490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2563820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87883443"/>
                  </a:ext>
                </a:extLst>
              </a:tr>
              <a:tr h="19279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159492739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ギャンブル（その他）</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323335934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792717137"/>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7851185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7018973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81137617"/>
                  </a:ext>
                </a:extLst>
              </a:tr>
              <a:tr h="264807">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2159408202"/>
                  </a:ext>
                </a:extLst>
              </a:tr>
              <a:tr h="220669">
                <a:tc>
                  <a:txBody>
                    <a:bodyPr/>
                    <a:lstStyle/>
                    <a:p>
                      <a:pPr algn="l" fontAlgn="ctr"/>
                      <a:r>
                        <a:rPr lang="zh-TW" altLang="en-US" sz="7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57281601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性に関する内容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FAFAFB"/>
                    </a:solidFill>
                  </a:tcPr>
                </a:tc>
                <a:extLst>
                  <a:ext uri="{0D108BD9-81ED-4DB2-BD59-A6C34878D82A}">
                    <a16:rowId xmlns:a16="http://schemas.microsoft.com/office/drawing/2014/main" val="147120921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94060809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1629711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恋愛・結婚情報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078824691"/>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4285079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78246078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医療機関による保険外治療</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0765094"/>
                  </a:ext>
                </a:extLst>
              </a:tr>
            </a:tbl>
          </a:graphicData>
        </a:graphic>
      </p:graphicFrame>
    </p:spTree>
    <p:extLst>
      <p:ext uri="{BB962C8B-B14F-4D97-AF65-F5344CB8AC3E}">
        <p14:creationId xmlns:p14="http://schemas.microsoft.com/office/powerpoint/2010/main" val="3009408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8" name="テキスト ボックス 7">
            <a:extLst>
              <a:ext uri="{FF2B5EF4-FFF2-40B4-BE49-F238E27FC236}">
                <a16:creationId xmlns:a16="http://schemas.microsoft.com/office/drawing/2014/main" id="{105A310C-96BB-AD4C-AB58-A365BD4CA5F0}"/>
              </a:ext>
            </a:extLst>
          </p:cNvPr>
          <p:cNvSpPr txBox="1"/>
          <p:nvPr/>
        </p:nvSpPr>
        <p:spPr>
          <a:xfrm>
            <a:off x="1457831" y="1012694"/>
            <a:ext cx="1157689" cy="477054"/>
          </a:xfrm>
          <a:prstGeom prst="rect">
            <a:avLst/>
          </a:prstGeom>
          <a:noFill/>
        </p:spPr>
        <p:txBody>
          <a:bodyPr wrap="none" rtlCol="0">
            <a:spAutoFit/>
          </a:bodyPr>
          <a:lstStyle/>
          <a:p>
            <a:pPr algn="ctr">
              <a:lnSpc>
                <a:spcPts val="1460"/>
              </a:lnSpc>
            </a:pPr>
            <a:r>
              <a:rPr lang="ja-JP" altLang="en-US" sz="1050" b="1" dirty="0"/>
              <a:t>画像（</a:t>
            </a:r>
            <a:r>
              <a:rPr lang="en-US" altLang="ja-JP" sz="1050" b="1" dirty="0"/>
              <a:t>16</a:t>
            </a:r>
            <a:r>
              <a:rPr lang="ja-JP" altLang="en-US" sz="1050" b="1" dirty="0"/>
              <a:t>：</a:t>
            </a:r>
            <a:r>
              <a:rPr lang="en-US" altLang="ja-JP" sz="1050" b="1" dirty="0"/>
              <a:t>9</a:t>
            </a:r>
            <a:r>
              <a:rPr lang="ja-JP" altLang="en-US" sz="1050" b="1" dirty="0"/>
              <a:t>）</a:t>
            </a:r>
            <a:endParaRPr lang="en-US" altLang="ja-JP" sz="1050" b="1" dirty="0"/>
          </a:p>
          <a:p>
            <a:pPr algn="ctr">
              <a:lnSpc>
                <a:spcPts val="1460"/>
              </a:lnSpc>
            </a:pPr>
            <a:r>
              <a:rPr lang="ja-JP" altLang="en-US" sz="1050" b="1" dirty="0"/>
              <a:t>動画（</a:t>
            </a:r>
            <a:r>
              <a:rPr lang="en-US" altLang="ja-JP" sz="1050" b="1" dirty="0"/>
              <a:t>16</a:t>
            </a:r>
            <a:r>
              <a:rPr lang="ja-JP" altLang="en-US" sz="1050" b="1" dirty="0"/>
              <a:t>：</a:t>
            </a:r>
            <a:r>
              <a:rPr lang="en-US" altLang="ja-JP" sz="1050" b="1" dirty="0"/>
              <a:t>9</a:t>
            </a:r>
            <a:r>
              <a:rPr lang="ja-JP" altLang="en-US" sz="1050" b="1" dirty="0"/>
              <a:t>）</a:t>
            </a:r>
            <a:endParaRPr lang="en-US" altLang="ja-JP" sz="1050" b="1" dirty="0"/>
          </a:p>
        </p:txBody>
      </p:sp>
      <p:pic>
        <p:nvPicPr>
          <p:cNvPr id="6" name="図 5"/>
          <p:cNvPicPr>
            <a:picLocks noChangeAspect="1"/>
          </p:cNvPicPr>
          <p:nvPr/>
        </p:nvPicPr>
        <p:blipFill>
          <a:blip r:embed="rId2"/>
          <a:stretch>
            <a:fillRect/>
          </a:stretch>
        </p:blipFill>
        <p:spPr>
          <a:xfrm>
            <a:off x="1136575" y="1778422"/>
            <a:ext cx="1800200" cy="3917103"/>
          </a:xfrm>
          <a:prstGeom prst="rect">
            <a:avLst/>
          </a:prstGeom>
        </p:spPr>
      </p:pic>
    </p:spTree>
    <p:extLst>
      <p:ext uri="{BB962C8B-B14F-4D97-AF65-F5344CB8AC3E}">
        <p14:creationId xmlns:p14="http://schemas.microsoft.com/office/powerpoint/2010/main" val="2156530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459858" y="1191118"/>
            <a:ext cx="9201472" cy="5539978"/>
          </a:xfrm>
          <a:prstGeom prst="rect">
            <a:avLst/>
          </a:prstGeom>
          <a:noFill/>
        </p:spPr>
        <p:txBody>
          <a:bodyPr wrap="square" rtlCol="0">
            <a:spAutoFit/>
          </a:bodyPr>
          <a:lstStyle/>
          <a:p>
            <a:r>
              <a:rPr lang="ja-JP" altLang="en-US" sz="1400" dirty="0">
                <a:solidFill>
                  <a:schemeClr val="tx1">
                    <a:lumMod val="65000"/>
                    <a:lumOff val="35000"/>
                  </a:schemeClr>
                </a:solidFill>
              </a:rPr>
              <a:t>■</a:t>
            </a:r>
            <a:r>
              <a:rPr lang="zh-TW" altLang="en-US" sz="1400" dirty="0">
                <a:solidFill>
                  <a:schemeClr val="tx1">
                    <a:lumMod val="65000"/>
                    <a:lumOff val="35000"/>
                  </a:schemeClr>
                </a:solidFill>
              </a:rPr>
              <a:t>広告取扱基本規定</a:t>
            </a:r>
            <a:r>
              <a:rPr lang="ja-JP" altLang="en-US" sz="1400" dirty="0">
                <a:solidFill>
                  <a:schemeClr val="tx1">
                    <a:lumMod val="65000"/>
                    <a:lumOff val="35000"/>
                  </a:schemeClr>
                </a:solidFill>
              </a:rPr>
              <a:t>・入稿規定・商品資料をご参照ください。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■購入する広告タイプ・アスペクト比によっては、入稿前審査にて事前原稿確認が必須です。</a:t>
            </a:r>
            <a:endParaRPr lang="en-US" altLang="ja-JP" sz="1400" dirty="0">
              <a:solidFill>
                <a:schemeClr val="tx1">
                  <a:lumMod val="65000"/>
                  <a:lumOff val="35000"/>
                </a:schemeClr>
              </a:solidFill>
            </a:endParaRPr>
          </a:p>
          <a:p>
            <a:pPr marL="179388"/>
            <a:r>
              <a:rPr lang="ja-JP" altLang="en-US" sz="1400" dirty="0">
                <a:solidFill>
                  <a:schemeClr val="tx1">
                    <a:lumMod val="65000"/>
                    <a:lumOff val="35000"/>
                  </a:schemeClr>
                </a:solidFill>
              </a:rPr>
              <a:t>ディスプレイ広告（予約型）審査相談フォームよりご依頼ください。</a:t>
            </a:r>
            <a:endParaRPr lang="en-US" altLang="ja-JP" sz="1400" dirty="0">
              <a:solidFill>
                <a:schemeClr val="tx1">
                  <a:lumMod val="65000"/>
                  <a:lumOff val="35000"/>
                </a:schemeClr>
              </a:solidFill>
            </a:endParaRPr>
          </a:p>
          <a:p>
            <a:pPr marL="179388"/>
            <a:r>
              <a:rPr lang="en-US" altLang="ja-JP" sz="1400" dirty="0">
                <a:solidFill>
                  <a:schemeClr val="tx1">
                    <a:lumMod val="65000"/>
                    <a:lumOff val="35000"/>
                  </a:schemeClr>
                </a:solidFill>
                <a:hlinkClick r:id="rId3"/>
              </a:rPr>
              <a:t>https://form-business.yahoo.co.jp/claris/enqueteForm?inquiry_type=display_support</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marL="177800" indent="-177800"/>
            <a:r>
              <a:rPr lang="ja-JP" altLang="en-US" sz="1400" dirty="0">
                <a:solidFill>
                  <a:schemeClr val="tx1">
                    <a:lumMod val="65000"/>
                    <a:lumOff val="35000"/>
                  </a:schemeClr>
                </a:solidFill>
              </a:rPr>
              <a:t>■</a:t>
            </a:r>
            <a:r>
              <a:rPr lang="ja-JP" altLang="ja-JP" sz="14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179388"/>
            <a:r>
              <a:rPr lang="ja-JP" altLang="ja-JP" sz="1400" dirty="0">
                <a:solidFill>
                  <a:schemeClr val="tx1">
                    <a:lumMod val="65000"/>
                    <a:lumOff val="35000"/>
                  </a:schemeClr>
                </a:solidFill>
              </a:rPr>
              <a:t>また、それらに</a:t>
            </a:r>
            <a:r>
              <a:rPr lang="ja-JP" altLang="en-US" sz="1400" dirty="0">
                <a:solidFill>
                  <a:schemeClr val="tx1">
                    <a:lumMod val="65000"/>
                    <a:lumOff val="35000"/>
                  </a:schemeClr>
                </a:solidFill>
              </a:rPr>
              <a:t>伴い</a:t>
            </a:r>
            <a:r>
              <a:rPr lang="ja-JP" altLang="ja-JP" sz="1400" dirty="0">
                <a:solidFill>
                  <a:schemeClr val="tx1">
                    <a:lumMod val="65000"/>
                    <a:lumOff val="35000"/>
                  </a:schemeClr>
                </a:solidFill>
              </a:rPr>
              <a:t>ページ内での掲載箇所が変更になる場合があります。あらかじめご了承ください。</a:t>
            </a:r>
            <a:endParaRPr lang="en-US" altLang="ja-JP" sz="1400" dirty="0">
              <a:solidFill>
                <a:schemeClr val="tx1">
                  <a:lumMod val="65000"/>
                  <a:lumOff val="35000"/>
                </a:schemeClr>
              </a:solidFill>
            </a:endParaRPr>
          </a:p>
          <a:p>
            <a:pPr indent="179388"/>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■弊社サービスによる特別演出に伴い、一部商品を売り止めする場合があります。あらかじめご了承ください。</a:t>
            </a:r>
            <a:endParaRPr lang="ja-JP"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■一部、広告掲載対象外となるページがあります。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■市区郡合併などでエリアが変更・廃止になる場合があります。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商品によってはセールスシートに明示された「購入期間」より短期間で設定可能ですが、指定したビューアブルインプレッション未達と</a:t>
            </a:r>
            <a:r>
              <a:rPr lang="ja-JP" altLang="ja-JP" sz="1400" dirty="0">
                <a:solidFill>
                  <a:schemeClr val="tx1">
                    <a:lumMod val="65000"/>
                    <a:lumOff val="35000"/>
                  </a:schemeClr>
                </a:solidFill>
              </a:rPr>
              <a:t>なる場合があります。</a:t>
            </a:r>
            <a:r>
              <a:rPr lang="ja-JP" altLang="en-US" sz="1400" dirty="0">
                <a:solidFill>
                  <a:schemeClr val="tx1">
                    <a:lumMod val="65000"/>
                    <a:lumOff val="35000"/>
                  </a:schemeClr>
                </a:solidFill>
              </a:rPr>
              <a:t>その際は補填対象外となりますので</a:t>
            </a:r>
            <a:r>
              <a:rPr lang="ja-JP" altLang="ja-JP" sz="1400" dirty="0">
                <a:solidFill>
                  <a:schemeClr val="tx1">
                    <a:lumMod val="65000"/>
                    <a:lumOff val="35000"/>
                  </a:schemeClr>
                </a:solidFill>
              </a:rPr>
              <a:t>あらかじめご了承ください</a:t>
            </a:r>
            <a:r>
              <a:rPr lang="ja-JP" altLang="ja-JP"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■金額表示は、消費税を含みません。</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■金額表示は、代理店手数料を含みます。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endParaRPr lang="en-US" altLang="zh-TW" sz="1600" dirty="0">
              <a:solidFill>
                <a:schemeClr val="tx1">
                  <a:lumMod val="65000"/>
                  <a:lumOff val="35000"/>
                </a:schemeClr>
              </a:solidFill>
            </a:endParaRPr>
          </a:p>
          <a:p>
            <a:endParaRPr kumimoji="1" lang="ja-JP" altLang="en-US" sz="1600" dirty="0">
              <a:solidFill>
                <a:schemeClr val="tx1">
                  <a:lumMod val="65000"/>
                  <a:lumOff val="35000"/>
                </a:schemeClr>
              </a:solidFill>
            </a:endParaRPr>
          </a:p>
        </p:txBody>
      </p:sp>
    </p:spTree>
    <p:extLst>
      <p:ext uri="{BB962C8B-B14F-4D97-AF65-F5344CB8AC3E}">
        <p14:creationId xmlns:p14="http://schemas.microsoft.com/office/powerpoint/2010/main" val="3302475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344488" y="1196752"/>
            <a:ext cx="9317678" cy="2185214"/>
          </a:xfrm>
          <a:prstGeom prst="rect">
            <a:avLst/>
          </a:prstGeom>
          <a:noFill/>
        </p:spPr>
        <p:txBody>
          <a:bodyPr wrap="square" rtlCol="0">
            <a:spAutoFit/>
          </a:bodyPr>
          <a:lstStyle/>
          <a:p>
            <a:r>
              <a:rPr lang="ja-JP" altLang="en-US" sz="1400" dirty="0" smtClean="0">
                <a:solidFill>
                  <a:schemeClr val="tx1">
                    <a:lumMod val="65000"/>
                    <a:lumOff val="35000"/>
                  </a:schemeClr>
                </a:solidFill>
              </a:rPr>
              <a:t>■掲載</a:t>
            </a:r>
            <a:r>
              <a:rPr lang="ja-JP" altLang="en-US" sz="1400" dirty="0">
                <a:solidFill>
                  <a:schemeClr val="tx1">
                    <a:lumMod val="65000"/>
                    <a:lumOff val="35000"/>
                  </a:schemeClr>
                </a:solidFill>
              </a:rPr>
              <a:t>不具合に</a:t>
            </a:r>
            <a:r>
              <a:rPr lang="ja-JP" altLang="en-US" sz="1400" dirty="0" smtClean="0">
                <a:solidFill>
                  <a:schemeClr val="tx1">
                    <a:lumMod val="65000"/>
                    <a:lumOff val="35000"/>
                  </a:schemeClr>
                </a:solidFill>
              </a:rPr>
              <a:t>ついて</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r>
              <a:rPr lang="ja-JP" altLang="en-US" sz="1400" dirty="0">
                <a:solidFill>
                  <a:schemeClr val="tx1">
                    <a:lumMod val="65000"/>
                    <a:lumOff val="35000"/>
                  </a:schemeClr>
                </a:solidFill>
              </a:rPr>
              <a:t>　</a:t>
            </a:r>
            <a:r>
              <a:rPr lang="ja-JP" altLang="en-US" sz="1200" dirty="0">
                <a:solidFill>
                  <a:schemeClr val="tx1">
                    <a:lumMod val="65000"/>
                    <a:lumOff val="35000"/>
                  </a:schemeClr>
                </a:solidFill>
              </a:rPr>
              <a:t>（１）広告掲載開始日、及び広告内容の変更後の掲載開始日は、掲載開始から</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時間を広告掲載調整時間とします。</a:t>
            </a:r>
          </a:p>
          <a:p>
            <a:r>
              <a:rPr lang="ja-JP" altLang="en-US" sz="1200" dirty="0" smtClean="0">
                <a:solidFill>
                  <a:schemeClr val="tx1">
                    <a:lumMod val="65000"/>
                    <a:lumOff val="35000"/>
                  </a:schemeClr>
                </a:solidFill>
              </a:rPr>
              <a:t>　　ただし</a:t>
            </a:r>
            <a:r>
              <a:rPr lang="ja-JP" altLang="en-US" sz="1200" dirty="0">
                <a:solidFill>
                  <a:schemeClr val="tx1">
                    <a:lumMod val="65000"/>
                    <a:lumOff val="35000"/>
                  </a:schemeClr>
                </a:solidFill>
              </a:rPr>
              <a:t>、（２）、（３）に該当する場合は、その定めに従います。</a:t>
            </a:r>
          </a:p>
          <a:p>
            <a:r>
              <a:rPr lang="ja-JP" altLang="en-US" sz="1200" dirty="0">
                <a:solidFill>
                  <a:schemeClr val="tx1">
                    <a:lumMod val="65000"/>
                    <a:lumOff val="35000"/>
                  </a:schemeClr>
                </a:solidFill>
              </a:rPr>
              <a:t>　（２）広告掲載開始日が営業日以外の場合、当該広告掲載開始時間から翌営業日正午までを広告掲載調整時間とします。</a:t>
            </a:r>
          </a:p>
          <a:p>
            <a:r>
              <a:rPr lang="ja-JP" altLang="en-US" sz="1200" dirty="0">
                <a:solidFill>
                  <a:schemeClr val="tx1">
                    <a:lumMod val="65000"/>
                    <a:lumOff val="35000"/>
                  </a:schemeClr>
                </a:solidFill>
              </a:rPr>
              <a:t>　（３）広告の総掲載予定時間が</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時間未満の場合、総掲載予定時間の</a:t>
            </a:r>
            <a:r>
              <a:rPr lang="en-US" altLang="ja-JP" sz="1200" dirty="0">
                <a:solidFill>
                  <a:schemeClr val="tx1">
                    <a:lumMod val="65000"/>
                    <a:lumOff val="35000"/>
                  </a:schemeClr>
                </a:solidFill>
              </a:rPr>
              <a:t>10%</a:t>
            </a:r>
            <a:r>
              <a:rPr lang="ja-JP" altLang="en-US" sz="1200" dirty="0">
                <a:solidFill>
                  <a:schemeClr val="tx1">
                    <a:lumMod val="65000"/>
                    <a:lumOff val="35000"/>
                  </a:schemeClr>
                </a:solidFill>
              </a:rPr>
              <a:t>にあたる時間までを広告掲載調整時間とします。</a:t>
            </a: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kumimoji="1" lang="ja-JP" altLang="en-US" sz="1600" dirty="0"/>
          </a:p>
        </p:txBody>
      </p:sp>
    </p:spTree>
    <p:extLst>
      <p:ext uri="{BB962C8B-B14F-4D97-AF65-F5344CB8AC3E}">
        <p14:creationId xmlns:p14="http://schemas.microsoft.com/office/powerpoint/2010/main" val="2070962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smtClean="0"/>
              <a:t>更新・変更履歴</a:t>
            </a:r>
            <a:endParaRPr kumimoji="1" lang="ja-JP" altLang="en-US" dirty="0"/>
          </a:p>
        </p:txBody>
      </p:sp>
      <p:sp>
        <p:nvSpPr>
          <p:cNvPr id="5" name="テキスト ボックス 4"/>
          <p:cNvSpPr txBox="1"/>
          <p:nvPr/>
        </p:nvSpPr>
        <p:spPr>
          <a:xfrm>
            <a:off x="272480" y="1124744"/>
            <a:ext cx="9433048" cy="1754326"/>
          </a:xfrm>
          <a:prstGeom prst="rect">
            <a:avLst/>
          </a:prstGeom>
          <a:noFill/>
        </p:spPr>
        <p:txBody>
          <a:bodyPr wrap="square" rtlCol="0">
            <a:spAutoFit/>
          </a:bodyPr>
          <a:lstStyle/>
          <a:p>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2021/3/26</a:t>
            </a:r>
            <a:r>
              <a:rPr lang="ja-JP" altLang="en-US" sz="1400" dirty="0">
                <a:solidFill>
                  <a:schemeClr val="tx1">
                    <a:lumMod val="65000"/>
                    <a:lumOff val="35000"/>
                  </a:schemeClr>
                </a:solidFill>
              </a:rPr>
              <a:t>　</a:t>
            </a:r>
            <a:r>
              <a:rPr lang="en-US" altLang="ja-JP" sz="1400" dirty="0" smtClean="0">
                <a:solidFill>
                  <a:schemeClr val="tx1">
                    <a:lumMod val="65000"/>
                    <a:lumOff val="35000"/>
                  </a:schemeClr>
                </a:solidFill>
              </a:rPr>
              <a:t>P7</a:t>
            </a:r>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免責事項・注意事項</a:t>
            </a:r>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掲載不具合に</a:t>
            </a:r>
            <a:r>
              <a:rPr lang="ja-JP" altLang="en-US" sz="1400" dirty="0" smtClean="0">
                <a:solidFill>
                  <a:schemeClr val="tx1">
                    <a:lumMod val="65000"/>
                    <a:lumOff val="35000"/>
                  </a:schemeClr>
                </a:solidFill>
              </a:rPr>
              <a:t>ついて　追加</a:t>
            </a:r>
            <a:endParaRPr lang="en-US" altLang="ja-JP" sz="1400" dirty="0">
              <a:solidFill>
                <a:schemeClr val="tx1">
                  <a:lumMod val="65000"/>
                  <a:lumOff val="35000"/>
                </a:schemeClr>
              </a:solidFill>
            </a:endParaRPr>
          </a:p>
          <a:p>
            <a:endParaRPr lang="en-US" altLang="ja-JP" dirty="0">
              <a:solidFill>
                <a:schemeClr val="tx1">
                  <a:lumMod val="65000"/>
                  <a:lumOff val="35000"/>
                </a:schemeClr>
              </a:solidFill>
            </a:endParaRPr>
          </a:p>
          <a:p>
            <a:endParaRPr lang="en-US" altLang="ja-JP" dirty="0">
              <a:solidFill>
                <a:schemeClr val="tx1">
                  <a:lumMod val="65000"/>
                  <a:lumOff val="35000"/>
                </a:schemeClr>
              </a:solidFill>
            </a:endParaRPr>
          </a:p>
          <a:p>
            <a:endParaRPr lang="en-US" altLang="ja-JP" dirty="0" smtClean="0">
              <a:solidFill>
                <a:schemeClr val="tx1">
                  <a:lumMod val="65000"/>
                  <a:lumOff val="35000"/>
                </a:schemeClr>
              </a:solidFill>
            </a:endParaRPr>
          </a:p>
          <a:p>
            <a:endParaRPr lang="en-US" altLang="ja-JP" dirty="0">
              <a:solidFill>
                <a:schemeClr val="tx1">
                  <a:lumMod val="65000"/>
                  <a:lumOff val="35000"/>
                </a:schemeClr>
              </a:solidFill>
            </a:endParaRPr>
          </a:p>
          <a:p>
            <a:endParaRPr kumimoji="1" lang="ja-JP" altLang="en-US" dirty="0">
              <a:solidFill>
                <a:schemeClr val="tx1">
                  <a:lumMod val="65000"/>
                  <a:lumOff val="35000"/>
                </a:schemeClr>
              </a:solidFill>
            </a:endParaRPr>
          </a:p>
        </p:txBody>
      </p:sp>
    </p:spTree>
    <p:extLst>
      <p:ext uri="{BB962C8B-B14F-4D97-AF65-F5344CB8AC3E}">
        <p14:creationId xmlns:p14="http://schemas.microsoft.com/office/powerpoint/2010/main" val="661719937"/>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47083</TotalTime>
  <Words>1058</Words>
  <Application>Microsoft Office PowerPoint</Application>
  <PresentationFormat>A4 210 x 297 mm</PresentationFormat>
  <Paragraphs>162</Paragraphs>
  <Slides>8</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ＭＳ Ｐゴシック</vt:lpstr>
      <vt:lpstr>メイリオ</vt:lpstr>
      <vt:lpstr>Arial</vt:lpstr>
      <vt:lpstr>Calibri</vt:lpstr>
      <vt:lpstr>2_【社外秘】MSCテンプレート_2013</vt:lpstr>
      <vt:lpstr>PowerPoint プレゼンテーション</vt:lpstr>
      <vt:lpstr>商品一覧　</vt:lpstr>
      <vt:lpstr>ターゲティング設定</vt:lpstr>
      <vt:lpstr>掲載制限業種</vt:lpstr>
      <vt:lpstr>広告タイプ一覧</vt:lpstr>
      <vt:lpstr>免責事項・注意事項</vt:lpstr>
      <vt:lpstr>免責事項・注意事項</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大原 真由美</cp:lastModifiedBy>
  <cp:revision>899</cp:revision>
  <dcterms:created xsi:type="dcterms:W3CDTF">2013-09-17T05:48:50Z</dcterms:created>
  <dcterms:modified xsi:type="dcterms:W3CDTF">2021-03-23T17:44:08Z</dcterms:modified>
</cp:coreProperties>
</file>